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3.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Override4.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Override5.xml" ContentType="application/vnd.openxmlformats-officedocument.themeOverrid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Override6.xml" ContentType="application/vnd.openxmlformats-officedocument.themeOverr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Override7.xml" ContentType="application/vnd.openxmlformats-officedocument.themeOverrid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20" r:id="rId4"/>
    <p:sldMasterId id="2147483756" r:id="rId5"/>
    <p:sldMasterId id="2147483768" r:id="rId6"/>
  </p:sldMasterIdLst>
  <p:notesMasterIdLst>
    <p:notesMasterId r:id="rId213"/>
  </p:notesMasterIdLst>
  <p:sldIdLst>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629" r:id="rId20"/>
    <p:sldId id="315" r:id="rId21"/>
    <p:sldId id="316" r:id="rId22"/>
    <p:sldId id="317" r:id="rId23"/>
    <p:sldId id="318" r:id="rId24"/>
    <p:sldId id="319" r:id="rId25"/>
    <p:sldId id="320" r:id="rId26"/>
    <p:sldId id="321" r:id="rId27"/>
    <p:sldId id="322" r:id="rId28"/>
    <p:sldId id="323" r:id="rId29"/>
    <p:sldId id="324" r:id="rId30"/>
    <p:sldId id="277" r:id="rId31"/>
    <p:sldId id="325" r:id="rId32"/>
    <p:sldId id="326" r:id="rId33"/>
    <p:sldId id="327" r:id="rId34"/>
    <p:sldId id="328"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44" r:id="rId51"/>
    <p:sldId id="630" r:id="rId52"/>
    <p:sldId id="580" r:id="rId53"/>
    <p:sldId id="581" r:id="rId54"/>
    <p:sldId id="345" r:id="rId55"/>
    <p:sldId id="346" r:id="rId56"/>
    <p:sldId id="347" r:id="rId57"/>
    <p:sldId id="348" r:id="rId58"/>
    <p:sldId id="349" r:id="rId59"/>
    <p:sldId id="350" r:id="rId60"/>
    <p:sldId id="647" r:id="rId61"/>
    <p:sldId id="648" r:id="rId62"/>
    <p:sldId id="351" r:id="rId63"/>
    <p:sldId id="353" r:id="rId64"/>
    <p:sldId id="355" r:id="rId65"/>
    <p:sldId id="623" r:id="rId66"/>
    <p:sldId id="632" r:id="rId67"/>
    <p:sldId id="624" r:id="rId68"/>
    <p:sldId id="625" r:id="rId69"/>
    <p:sldId id="633" r:id="rId70"/>
    <p:sldId id="626" r:id="rId71"/>
    <p:sldId id="627" r:id="rId72"/>
    <p:sldId id="628" r:id="rId73"/>
    <p:sldId id="363" r:id="rId74"/>
    <p:sldId id="364" r:id="rId75"/>
    <p:sldId id="366" r:id="rId76"/>
    <p:sldId id="367" r:id="rId77"/>
    <p:sldId id="368" r:id="rId78"/>
    <p:sldId id="369" r:id="rId79"/>
    <p:sldId id="370" r:id="rId80"/>
    <p:sldId id="371" r:id="rId81"/>
    <p:sldId id="372" r:id="rId82"/>
    <p:sldId id="505" r:id="rId83"/>
    <p:sldId id="374" r:id="rId84"/>
    <p:sldId id="585" r:id="rId85"/>
    <p:sldId id="586" r:id="rId86"/>
    <p:sldId id="587" r:id="rId87"/>
    <p:sldId id="588" r:id="rId88"/>
    <p:sldId id="589" r:id="rId89"/>
    <p:sldId id="590" r:id="rId90"/>
    <p:sldId id="375" r:id="rId91"/>
    <p:sldId id="376" r:id="rId92"/>
    <p:sldId id="377" r:id="rId93"/>
    <p:sldId id="378" r:id="rId94"/>
    <p:sldId id="379" r:id="rId95"/>
    <p:sldId id="380" r:id="rId96"/>
    <p:sldId id="381" r:id="rId97"/>
    <p:sldId id="382" r:id="rId98"/>
    <p:sldId id="383" r:id="rId99"/>
    <p:sldId id="384" r:id="rId100"/>
    <p:sldId id="540" r:id="rId101"/>
    <p:sldId id="541" r:id="rId102"/>
    <p:sldId id="542" r:id="rId103"/>
    <p:sldId id="543" r:id="rId104"/>
    <p:sldId id="634" r:id="rId105"/>
    <p:sldId id="544" r:id="rId106"/>
    <p:sldId id="545" r:id="rId107"/>
    <p:sldId id="561" r:id="rId108"/>
    <p:sldId id="638" r:id="rId109"/>
    <p:sldId id="636" r:id="rId110"/>
    <p:sldId id="639" r:id="rId111"/>
    <p:sldId id="546" r:id="rId112"/>
    <p:sldId id="640" r:id="rId113"/>
    <p:sldId id="642" r:id="rId114"/>
    <p:sldId id="643" r:id="rId115"/>
    <p:sldId id="644" r:id="rId116"/>
    <p:sldId id="645" r:id="rId117"/>
    <p:sldId id="641" r:id="rId118"/>
    <p:sldId id="547" r:id="rId119"/>
    <p:sldId id="548" r:id="rId120"/>
    <p:sldId id="549" r:id="rId121"/>
    <p:sldId id="550" r:id="rId122"/>
    <p:sldId id="551" r:id="rId123"/>
    <p:sldId id="553" r:id="rId124"/>
    <p:sldId id="554" r:id="rId125"/>
    <p:sldId id="559" r:id="rId126"/>
    <p:sldId id="560" r:id="rId127"/>
    <p:sldId id="555" r:id="rId128"/>
    <p:sldId id="562" r:id="rId129"/>
    <p:sldId id="563" r:id="rId130"/>
    <p:sldId id="564" r:id="rId131"/>
    <p:sldId id="556" r:id="rId132"/>
    <p:sldId id="566" r:id="rId133"/>
    <p:sldId id="565" r:id="rId134"/>
    <p:sldId id="568" r:id="rId135"/>
    <p:sldId id="569" r:id="rId136"/>
    <p:sldId id="567" r:id="rId137"/>
    <p:sldId id="591" r:id="rId138"/>
    <p:sldId id="557" r:id="rId139"/>
    <p:sldId id="570" r:id="rId140"/>
    <p:sldId id="571" r:id="rId141"/>
    <p:sldId id="572" r:id="rId142"/>
    <p:sldId id="558" r:id="rId143"/>
    <p:sldId id="574" r:id="rId144"/>
    <p:sldId id="573" r:id="rId145"/>
    <p:sldId id="576" r:id="rId146"/>
    <p:sldId id="575" r:id="rId147"/>
    <p:sldId id="577" r:id="rId148"/>
    <p:sldId id="578" r:id="rId149"/>
    <p:sldId id="455" r:id="rId150"/>
    <p:sldId id="352" r:id="rId151"/>
    <p:sldId id="373" r:id="rId152"/>
    <p:sldId id="497" r:id="rId153"/>
    <p:sldId id="499" r:id="rId154"/>
    <p:sldId id="501" r:id="rId155"/>
    <p:sldId id="510" r:id="rId156"/>
    <p:sldId id="511" r:id="rId157"/>
    <p:sldId id="502" r:id="rId158"/>
    <p:sldId id="512" r:id="rId159"/>
    <p:sldId id="503" r:id="rId160"/>
    <p:sldId id="528" r:id="rId161"/>
    <p:sldId id="529" r:id="rId162"/>
    <p:sldId id="579" r:id="rId163"/>
    <p:sldId id="650" r:id="rId164"/>
    <p:sldId id="413" r:id="rId165"/>
    <p:sldId id="414" r:id="rId166"/>
    <p:sldId id="415" r:id="rId167"/>
    <p:sldId id="435" r:id="rId168"/>
    <p:sldId id="428" r:id="rId169"/>
    <p:sldId id="441" r:id="rId170"/>
    <p:sldId id="442" r:id="rId171"/>
    <p:sldId id="429" r:id="rId172"/>
    <p:sldId id="443" r:id="rId173"/>
    <p:sldId id="430" r:id="rId174"/>
    <p:sldId id="444" r:id="rId175"/>
    <p:sldId id="445" r:id="rId176"/>
    <p:sldId id="418" r:id="rId177"/>
    <p:sldId id="419" r:id="rId178"/>
    <p:sldId id="420" r:id="rId179"/>
    <p:sldId id="421" r:id="rId180"/>
    <p:sldId id="422" r:id="rId181"/>
    <p:sldId id="436" r:id="rId182"/>
    <p:sldId id="437" r:id="rId183"/>
    <p:sldId id="423" r:id="rId184"/>
    <p:sldId id="424" r:id="rId185"/>
    <p:sldId id="438" r:id="rId186"/>
    <p:sldId id="646" r:id="rId187"/>
    <p:sldId id="425" r:id="rId188"/>
    <p:sldId id="427" r:id="rId189"/>
    <p:sldId id="439" r:id="rId190"/>
    <p:sldId id="440" r:id="rId191"/>
    <p:sldId id="446" r:id="rId192"/>
    <p:sldId id="452" r:id="rId193"/>
    <p:sldId id="593" r:id="rId194"/>
    <p:sldId id="596" r:id="rId195"/>
    <p:sldId id="597" r:id="rId196"/>
    <p:sldId id="598" r:id="rId197"/>
    <p:sldId id="594" r:id="rId198"/>
    <p:sldId id="595" r:id="rId199"/>
    <p:sldId id="599" r:id="rId200"/>
    <p:sldId id="600" r:id="rId201"/>
    <p:sldId id="592" r:id="rId202"/>
    <p:sldId id="447" r:id="rId203"/>
    <p:sldId id="431" r:id="rId204"/>
    <p:sldId id="448" r:id="rId205"/>
    <p:sldId id="432" r:id="rId206"/>
    <p:sldId id="449" r:id="rId207"/>
    <p:sldId id="433" r:id="rId208"/>
    <p:sldId id="450" r:id="rId209"/>
    <p:sldId id="434" r:id="rId210"/>
    <p:sldId id="451" r:id="rId211"/>
    <p:sldId id="453" r:id="rId2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37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slide" Target="slides/slide153.xml"/><Relationship Id="rId170" Type="http://schemas.openxmlformats.org/officeDocument/2006/relationships/slide" Target="slides/slide164.xml"/><Relationship Id="rId191" Type="http://schemas.openxmlformats.org/officeDocument/2006/relationships/slide" Target="slides/slide185.xml"/><Relationship Id="rId205" Type="http://schemas.openxmlformats.org/officeDocument/2006/relationships/slide" Target="slides/slide199.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slide" Target="slides/slide14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160" Type="http://schemas.openxmlformats.org/officeDocument/2006/relationships/slide" Target="slides/slide154.xml"/><Relationship Id="rId165" Type="http://schemas.openxmlformats.org/officeDocument/2006/relationships/slide" Target="slides/slide159.xml"/><Relationship Id="rId181" Type="http://schemas.openxmlformats.org/officeDocument/2006/relationships/slide" Target="slides/slide175.xml"/><Relationship Id="rId186" Type="http://schemas.openxmlformats.org/officeDocument/2006/relationships/slide" Target="slides/slide180.xml"/><Relationship Id="rId216" Type="http://schemas.openxmlformats.org/officeDocument/2006/relationships/theme" Target="theme/theme1.xml"/><Relationship Id="rId211" Type="http://schemas.openxmlformats.org/officeDocument/2006/relationships/slide" Target="slides/slide205.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slide" Target="slides/slide144.xml"/><Relationship Id="rId155" Type="http://schemas.openxmlformats.org/officeDocument/2006/relationships/slide" Target="slides/slide149.xml"/><Relationship Id="rId171" Type="http://schemas.openxmlformats.org/officeDocument/2006/relationships/slide" Target="slides/slide165.xml"/><Relationship Id="rId176" Type="http://schemas.openxmlformats.org/officeDocument/2006/relationships/slide" Target="slides/slide170.xml"/><Relationship Id="rId192" Type="http://schemas.openxmlformats.org/officeDocument/2006/relationships/slide" Target="slides/slide186.xml"/><Relationship Id="rId197" Type="http://schemas.openxmlformats.org/officeDocument/2006/relationships/slide" Target="slides/slide191.xml"/><Relationship Id="rId206" Type="http://schemas.openxmlformats.org/officeDocument/2006/relationships/slide" Target="slides/slide200.xml"/><Relationship Id="rId201" Type="http://schemas.openxmlformats.org/officeDocument/2006/relationships/slide" Target="slides/slide195.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61" Type="http://schemas.openxmlformats.org/officeDocument/2006/relationships/slide" Target="slides/slide155.xml"/><Relationship Id="rId166" Type="http://schemas.openxmlformats.org/officeDocument/2006/relationships/slide" Target="slides/slide160.xml"/><Relationship Id="rId182" Type="http://schemas.openxmlformats.org/officeDocument/2006/relationships/slide" Target="slides/slide176.xml"/><Relationship Id="rId187" Type="http://schemas.openxmlformats.org/officeDocument/2006/relationships/slide" Target="slides/slide181.xml"/><Relationship Id="rId21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212" Type="http://schemas.openxmlformats.org/officeDocument/2006/relationships/slide" Target="slides/slide20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slide" Target="slides/slide145.xml"/><Relationship Id="rId156" Type="http://schemas.openxmlformats.org/officeDocument/2006/relationships/slide" Target="slides/slide150.xml"/><Relationship Id="rId177" Type="http://schemas.openxmlformats.org/officeDocument/2006/relationships/slide" Target="slides/slide171.xml"/><Relationship Id="rId198" Type="http://schemas.openxmlformats.org/officeDocument/2006/relationships/slide" Target="slides/slide192.xml"/><Relationship Id="rId172" Type="http://schemas.openxmlformats.org/officeDocument/2006/relationships/slide" Target="slides/slide166.xml"/><Relationship Id="rId193" Type="http://schemas.openxmlformats.org/officeDocument/2006/relationships/slide" Target="slides/slide187.xml"/><Relationship Id="rId202" Type="http://schemas.openxmlformats.org/officeDocument/2006/relationships/slide" Target="slides/slide196.xml"/><Relationship Id="rId207" Type="http://schemas.openxmlformats.org/officeDocument/2006/relationships/slide" Target="slides/slide201.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slide" Target="slides/slide182.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162" Type="http://schemas.openxmlformats.org/officeDocument/2006/relationships/slide" Target="slides/slide156.xml"/><Relationship Id="rId183" Type="http://schemas.openxmlformats.org/officeDocument/2006/relationships/slide" Target="slides/slide177.xml"/><Relationship Id="rId21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73" Type="http://schemas.openxmlformats.org/officeDocument/2006/relationships/slide" Target="slides/slide167.xml"/><Relationship Id="rId194" Type="http://schemas.openxmlformats.org/officeDocument/2006/relationships/slide" Target="slides/slide188.xml"/><Relationship Id="rId199" Type="http://schemas.openxmlformats.org/officeDocument/2006/relationships/slide" Target="slides/slide193.xml"/><Relationship Id="rId203" Type="http://schemas.openxmlformats.org/officeDocument/2006/relationships/slide" Target="slides/slide197.xml"/><Relationship Id="rId208" Type="http://schemas.openxmlformats.org/officeDocument/2006/relationships/slide" Target="slides/slide202.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slide" Target="slides/slide157.xml"/><Relationship Id="rId184" Type="http://schemas.openxmlformats.org/officeDocument/2006/relationships/slide" Target="slides/slide178.xml"/><Relationship Id="rId189" Type="http://schemas.openxmlformats.org/officeDocument/2006/relationships/slide" Target="slides/slide183.xml"/><Relationship Id="rId3" Type="http://schemas.openxmlformats.org/officeDocument/2006/relationships/slideMaster" Target="slideMasters/slideMaster3.xml"/><Relationship Id="rId214" Type="http://schemas.openxmlformats.org/officeDocument/2006/relationships/presProps" Target="presProps.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74" Type="http://schemas.openxmlformats.org/officeDocument/2006/relationships/slide" Target="slides/slide168.xml"/><Relationship Id="rId179" Type="http://schemas.openxmlformats.org/officeDocument/2006/relationships/slide" Target="slides/slide173.xml"/><Relationship Id="rId195" Type="http://schemas.openxmlformats.org/officeDocument/2006/relationships/slide" Target="slides/slide189.xml"/><Relationship Id="rId209" Type="http://schemas.openxmlformats.org/officeDocument/2006/relationships/slide" Target="slides/slide203.xml"/><Relationship Id="rId190" Type="http://schemas.openxmlformats.org/officeDocument/2006/relationships/slide" Target="slides/slide184.xml"/><Relationship Id="rId204" Type="http://schemas.openxmlformats.org/officeDocument/2006/relationships/slide" Target="slides/slide198.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164" Type="http://schemas.openxmlformats.org/officeDocument/2006/relationships/slide" Target="slides/slide158.xml"/><Relationship Id="rId169" Type="http://schemas.openxmlformats.org/officeDocument/2006/relationships/slide" Target="slides/slide163.xml"/><Relationship Id="rId185" Type="http://schemas.openxmlformats.org/officeDocument/2006/relationships/slide" Target="slides/slide179.xml"/><Relationship Id="rId4" Type="http://schemas.openxmlformats.org/officeDocument/2006/relationships/slideMaster" Target="slideMasters/slideMaster4.xml"/><Relationship Id="rId9" Type="http://schemas.openxmlformats.org/officeDocument/2006/relationships/slide" Target="slides/slide3.xml"/><Relationship Id="rId180" Type="http://schemas.openxmlformats.org/officeDocument/2006/relationships/slide" Target="slides/slide174.xml"/><Relationship Id="rId210" Type="http://schemas.openxmlformats.org/officeDocument/2006/relationships/slide" Target="slides/slide204.xml"/><Relationship Id="rId215" Type="http://schemas.openxmlformats.org/officeDocument/2006/relationships/viewProps" Target="viewProps.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75" Type="http://schemas.openxmlformats.org/officeDocument/2006/relationships/slide" Target="slides/slide169.xml"/><Relationship Id="rId196" Type="http://schemas.openxmlformats.org/officeDocument/2006/relationships/slide" Target="slides/slide190.xml"/><Relationship Id="rId200" Type="http://schemas.openxmlformats.org/officeDocument/2006/relationships/slide" Target="slides/slide194.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34377C-D2C9-496F-A8D9-56D403468BAE}" type="datetimeFigureOut">
              <a:rPr lang="en-US" smtClean="0"/>
              <a:t>25/7/2026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E7536C-E65C-467C-A02A-72EFE7BCEE8C}" type="slidenum">
              <a:rPr lang="en-US" smtClean="0"/>
              <a:t>‹#›</a:t>
            </a:fld>
            <a:endParaRPr lang="en-US"/>
          </a:p>
        </p:txBody>
      </p:sp>
    </p:spTree>
    <p:extLst>
      <p:ext uri="{BB962C8B-B14F-4D97-AF65-F5344CB8AC3E}">
        <p14:creationId xmlns:p14="http://schemas.microsoft.com/office/powerpoint/2010/main" val="2289619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584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506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096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198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301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403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506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608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710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915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325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159038637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427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3100311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608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530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6191563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vi-VN"/>
              <a:t>ư</a:t>
            </a:r>
            <a:endParaRPr lang="vi-VN" altLang="vi-VN"/>
          </a:p>
        </p:txBody>
      </p:sp>
      <p:sp>
        <p:nvSpPr>
          <p:cNvPr id="5632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1252045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710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710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813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915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018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120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222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325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686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427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530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632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734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6451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6554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6656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6758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6861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6963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789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066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168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270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373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475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578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680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782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885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7987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891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090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192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294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vi-VN"/>
              <a:t>í</a:t>
            </a:r>
            <a:endParaRPr lang="vi-VN" altLang="vi-VN"/>
          </a:p>
        </p:txBody>
      </p:sp>
      <p:sp>
        <p:nvSpPr>
          <p:cNvPr id="8397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499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602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704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806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8909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9011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994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9114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9318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9421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0240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0342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0547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0650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0752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0854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0957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096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072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extLst>
      <p:ext uri="{BB962C8B-B14F-4D97-AF65-F5344CB8AC3E}">
        <p14:creationId xmlns:p14="http://schemas.microsoft.com/office/powerpoint/2010/main" val="11591102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1162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1264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1366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1469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2970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072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174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277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379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198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482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584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686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789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891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994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096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301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403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E7536C-E65C-467C-A02A-72EFE7BCEE8C}" type="slidenum">
              <a:rPr lang="en-US" smtClean="0"/>
              <a:t>120</a:t>
            </a:fld>
            <a:endParaRPr lang="en-US"/>
          </a:p>
        </p:txBody>
      </p:sp>
    </p:spTree>
    <p:extLst>
      <p:ext uri="{BB962C8B-B14F-4D97-AF65-F5344CB8AC3E}">
        <p14:creationId xmlns:p14="http://schemas.microsoft.com/office/powerpoint/2010/main" val="472107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301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506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608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710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48132"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584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2621059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9216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extLst>
      <p:ext uri="{BB962C8B-B14F-4D97-AF65-F5344CB8AC3E}">
        <p14:creationId xmlns:p14="http://schemas.microsoft.com/office/powerpoint/2010/main" val="281693194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11059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extLst>
      <p:ext uri="{BB962C8B-B14F-4D97-AF65-F5344CB8AC3E}">
        <p14:creationId xmlns:p14="http://schemas.microsoft.com/office/powerpoint/2010/main" val="197672242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2458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extLst>
      <p:ext uri="{BB962C8B-B14F-4D97-AF65-F5344CB8AC3E}">
        <p14:creationId xmlns:p14="http://schemas.microsoft.com/office/powerpoint/2010/main" val="203201980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2662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extLst>
      <p:ext uri="{BB962C8B-B14F-4D97-AF65-F5344CB8AC3E}">
        <p14:creationId xmlns:p14="http://schemas.microsoft.com/office/powerpoint/2010/main" val="326975937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2867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extLst>
      <p:ext uri="{BB962C8B-B14F-4D97-AF65-F5344CB8AC3E}">
        <p14:creationId xmlns:p14="http://schemas.microsoft.com/office/powerpoint/2010/main" val="2035197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dirty="0"/>
          </a:p>
        </p:txBody>
      </p:sp>
      <p:sp>
        <p:nvSpPr>
          <p:cNvPr id="44036"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E7536C-E65C-467C-A02A-72EFE7BCEE8C}" type="slidenum">
              <a:rPr lang="en-US" smtClean="0"/>
              <a:t>156</a:t>
            </a:fld>
            <a:endParaRPr lang="en-US"/>
          </a:p>
        </p:txBody>
      </p:sp>
    </p:spTree>
    <p:extLst>
      <p:ext uri="{BB962C8B-B14F-4D97-AF65-F5344CB8AC3E}">
        <p14:creationId xmlns:p14="http://schemas.microsoft.com/office/powerpoint/2010/main" val="407226558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584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49380008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482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266852492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584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134234446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686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1129396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686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427683793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018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1522286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1204"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382506375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52228"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extLst>
      <p:ext uri="{BB962C8B-B14F-4D97-AF65-F5344CB8AC3E}">
        <p14:creationId xmlns:p14="http://schemas.microsoft.com/office/powerpoint/2010/main" val="343566659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39940" name="Header Placeholder 1"/>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endParaRPr lang="vi-VN" altLang="vi-VN">
              <a:solidFill>
                <a:prstClr val="black"/>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a:lvl1pPr>
          </a:lstStyle>
          <a:p>
            <a:pPr>
              <a:defRPr/>
            </a:pPr>
            <a:fld id="{76D470FC-7DE5-4B0A-8EAD-9D5D0B3AAC79}" type="datetimeFigureOut">
              <a:rPr lang="en-US">
                <a:solidFill>
                  <a:srgbClr val="DBF5F9">
                    <a:shade val="90000"/>
                  </a:srgbClr>
                </a:solidFill>
              </a:rPr>
              <a:pPr>
                <a:defRPr/>
              </a:pPr>
              <a:t>25/7/2026</a:t>
            </a:fld>
            <a:endParaRPr lang="en-US">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lvl1pPr>
          </a:lstStyle>
          <a:p>
            <a:pPr>
              <a:defRPr/>
            </a:pPr>
            <a:fld id="{64E4C3C7-8BDB-4B72-A6BC-36DA35C2E855}" type="slidenum">
              <a:rPr lang="en-US">
                <a:solidFill>
                  <a:srgbClr val="DBF5F9">
                    <a:shade val="90000"/>
                  </a:srgbClr>
                </a:solidFill>
              </a:rPr>
              <a:pPr>
                <a:defRPr/>
              </a:pPr>
              <a:t>‹#›</a:t>
            </a:fld>
            <a:endParaRPr lang="en-US">
              <a:solidFill>
                <a:srgbClr val="DBF5F9">
                  <a:shade val="90000"/>
                </a:srgbClr>
              </a:solidFill>
            </a:endParaRPr>
          </a:p>
        </p:txBody>
      </p:sp>
    </p:spTree>
    <p:extLst>
      <p:ext uri="{BB962C8B-B14F-4D97-AF65-F5344CB8AC3E}">
        <p14:creationId xmlns:p14="http://schemas.microsoft.com/office/powerpoint/2010/main" val="286405985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21DF7565-E50D-4C6A-B6A3-C41660F1FF74}" type="datetimeFigureOut">
              <a:rPr lang="en-US">
                <a:solidFill>
                  <a:srgbClr val="04617B">
                    <a:shade val="90000"/>
                  </a:srgbClr>
                </a:solidFill>
              </a:rPr>
              <a:pPr>
                <a:defRPr/>
              </a:pPr>
              <a:t>25/7/2026</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552AD304-4D9B-4452-81B9-95ECC2478BD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617045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6CDE10FA-7CAC-4A78-9CAA-DC187B28AFB7}" type="datetimeFigureOut">
              <a:rPr lang="en-US">
                <a:solidFill>
                  <a:srgbClr val="04617B">
                    <a:shade val="90000"/>
                  </a:srgbClr>
                </a:solidFill>
              </a:rPr>
              <a:pPr>
                <a:defRPr/>
              </a:pPr>
              <a:t>25/7/2026</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499EA998-9DFE-4854-A68E-2DF84F03F9D4}"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785824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101600" y="6069013"/>
            <a:ext cx="2743200" cy="685800"/>
          </a:xfrm>
        </p:spPr>
        <p:txBody>
          <a:bodyPr>
            <a:noAutofit/>
          </a:bodyPr>
          <a:lstStyle>
            <a:lvl1pPr algn="ctr">
              <a:defRPr sz="2000">
                <a:solidFill>
                  <a:srgbClr val="FFFFFF"/>
                </a:solidFill>
              </a:defRPr>
            </a:lvl1pPr>
          </a:lstStyle>
          <a:p>
            <a:pPr>
              <a:defRPr/>
            </a:pPr>
            <a:r>
              <a:rPr lang="en-US"/>
              <a:t>08/08/2014</a:t>
            </a:r>
            <a:endParaRPr lang="en-IN"/>
          </a:p>
        </p:txBody>
      </p:sp>
      <p:sp>
        <p:nvSpPr>
          <p:cNvPr id="10" name="Footer Placeholder 16"/>
          <p:cNvSpPr>
            <a:spLocks noGrp="1"/>
          </p:cNvSpPr>
          <p:nvPr>
            <p:ph type="ftr" sz="quarter" idx="11"/>
          </p:nvPr>
        </p:nvSpPr>
        <p:spPr>
          <a:xfrm>
            <a:off x="2781300" y="236539"/>
            <a:ext cx="7823200" cy="365125"/>
          </a:xfrm>
        </p:spPr>
        <p:txBody>
          <a:bodyPr/>
          <a:lstStyle>
            <a:lvl1pPr algn="r">
              <a:defRPr>
                <a:solidFill>
                  <a:schemeClr val="tx2"/>
                </a:solidFill>
              </a:defRPr>
            </a:lvl1pPr>
          </a:lstStyle>
          <a:p>
            <a:pPr>
              <a:defRPr/>
            </a:pPr>
            <a:r>
              <a:rPr lang="en-US">
                <a:solidFill>
                  <a:srgbClr val="EBDDC3"/>
                </a:solidFill>
              </a:rPr>
              <a:t>Prepared by Pham Thi Thuy</a:t>
            </a:r>
            <a:endParaRPr lang="en-IN">
              <a:solidFill>
                <a:srgbClr val="EBDDC3"/>
              </a:solidFill>
            </a:endParaRPr>
          </a:p>
        </p:txBody>
      </p:sp>
      <p:sp>
        <p:nvSpPr>
          <p:cNvPr id="11"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pPr>
              <a:defRPr/>
            </a:pPr>
            <a:fld id="{374F3754-81FB-4464-9C75-1885E74D9C60}" type="slidenum">
              <a:rPr lang="en-IN">
                <a:solidFill>
                  <a:srgbClr val="EBDDC3"/>
                </a:solidFill>
              </a:rPr>
              <a:pPr>
                <a:defRPr/>
              </a:pPr>
              <a:t>‹#›</a:t>
            </a:fld>
            <a:endParaRPr lang="en-IN">
              <a:solidFill>
                <a:srgbClr val="EBDDC3"/>
              </a:solidFill>
            </a:endParaRPr>
          </a:p>
        </p:txBody>
      </p:sp>
    </p:spTree>
    <p:extLst>
      <p:ext uri="{BB962C8B-B14F-4D97-AF65-F5344CB8AC3E}">
        <p14:creationId xmlns:p14="http://schemas.microsoft.com/office/powerpoint/2010/main" val="208622807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solidFill>
                  <a:srgbClr val="775F55"/>
                </a:solidFill>
              </a:rPr>
              <a:t>08/08/2014</a:t>
            </a:r>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3E6871DB-7DDA-4FB1-AC68-3D2261B70485}" type="slidenum">
              <a:rPr lang="en-IN"/>
              <a:pPr>
                <a:defRPr/>
              </a:pPr>
              <a:t>‹#›</a:t>
            </a:fld>
            <a:endParaRPr lang="en-IN"/>
          </a:p>
        </p:txBody>
      </p:sp>
    </p:spTree>
    <p:extLst>
      <p:ext uri="{BB962C8B-B14F-4D97-AF65-F5344CB8AC3E}">
        <p14:creationId xmlns:p14="http://schemas.microsoft.com/office/powerpoint/2010/main" val="2187243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r>
              <a:rPr lang="en-US">
                <a:solidFill>
                  <a:srgbClr val="775F55"/>
                </a:solidFill>
              </a:rPr>
              <a:t>08/08/2014</a:t>
            </a:r>
            <a:endParaRPr lang="en-IN">
              <a:solidFill>
                <a:srgbClr val="775F55"/>
              </a:solidFill>
            </a:endParaRPr>
          </a:p>
        </p:txBody>
      </p:sp>
      <p:sp>
        <p:nvSpPr>
          <p:cNvPr id="8" name="Slide Number Placeholder 12"/>
          <p:cNvSpPr>
            <a:spLocks noGrp="1"/>
          </p:cNvSpPr>
          <p:nvPr>
            <p:ph type="sldNum" sz="quarter" idx="11"/>
          </p:nvPr>
        </p:nvSpPr>
        <p:spPr>
          <a:xfrm>
            <a:off x="0" y="1752601"/>
            <a:ext cx="1727200" cy="701675"/>
          </a:xfrm>
        </p:spPr>
        <p:txBody>
          <a:bodyPr>
            <a:noAutofit/>
          </a:bodyPr>
          <a:lstStyle>
            <a:lvl1pPr>
              <a:defRPr sz="2400">
                <a:solidFill>
                  <a:srgbClr val="FFFFFF"/>
                </a:solidFill>
              </a:defRPr>
            </a:lvl1pPr>
          </a:lstStyle>
          <a:p>
            <a:pPr>
              <a:defRPr/>
            </a:pPr>
            <a:fld id="{BB01C22C-4041-4707-8A23-B6B4C2025BC4}" type="slidenum">
              <a:rPr lang="en-IN"/>
              <a:pPr>
                <a:defRPr/>
              </a:pPr>
              <a:t>‹#›</a:t>
            </a:fld>
            <a:endParaRPr lang="en-IN"/>
          </a:p>
        </p:txBody>
      </p:sp>
      <p:sp>
        <p:nvSpPr>
          <p:cNvPr id="9" name="Footer Placeholder 13"/>
          <p:cNvSpPr>
            <a:spLocks noGrp="1"/>
          </p:cNvSpPr>
          <p:nvPr>
            <p:ph type="ftr" sz="quarter" idx="12"/>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218462515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r>
              <a:rPr lang="en-US">
                <a:solidFill>
                  <a:srgbClr val="775F55"/>
                </a:solidFill>
              </a:rPr>
              <a:t>08/08/2014</a:t>
            </a:r>
            <a:endParaRPr lang="en-IN">
              <a:solidFill>
                <a:srgbClr val="775F55"/>
              </a:solidFill>
            </a:endParaRPr>
          </a:p>
        </p:txBody>
      </p:sp>
      <p:sp>
        <p:nvSpPr>
          <p:cNvPr id="6" name="Slide Number Placeholder 9"/>
          <p:cNvSpPr>
            <a:spLocks noGrp="1"/>
          </p:cNvSpPr>
          <p:nvPr>
            <p:ph type="sldNum" sz="quarter" idx="11"/>
          </p:nvPr>
        </p:nvSpPr>
        <p:spPr/>
        <p:txBody>
          <a:bodyPr rtlCol="0"/>
          <a:lstStyle>
            <a:lvl1pPr>
              <a:defRPr/>
            </a:lvl1pPr>
          </a:lstStyle>
          <a:p>
            <a:pPr>
              <a:defRPr/>
            </a:pPr>
            <a:fld id="{F76A2CCB-E53C-42C3-84C4-0CCD5315736A}" type="slidenum">
              <a:rPr lang="en-IN"/>
              <a:pPr>
                <a:defRPr/>
              </a:pPr>
              <a:t>‹#›</a:t>
            </a:fld>
            <a:endParaRPr lang="en-IN"/>
          </a:p>
        </p:txBody>
      </p:sp>
      <p:sp>
        <p:nvSpPr>
          <p:cNvPr id="7" name="Footer Placeholder 11"/>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1284260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r>
              <a:rPr lang="en-US">
                <a:solidFill>
                  <a:srgbClr val="775F55"/>
                </a:solidFill>
              </a:rPr>
              <a:t>08/08/2014</a:t>
            </a:r>
            <a:endParaRPr lang="en-IN">
              <a:solidFill>
                <a:srgbClr val="775F55"/>
              </a:solidFill>
            </a:endParaRPr>
          </a:p>
        </p:txBody>
      </p:sp>
      <p:sp>
        <p:nvSpPr>
          <p:cNvPr id="8" name="Slide Number Placeholder 11"/>
          <p:cNvSpPr>
            <a:spLocks noGrp="1"/>
          </p:cNvSpPr>
          <p:nvPr>
            <p:ph type="sldNum" sz="quarter" idx="11"/>
          </p:nvPr>
        </p:nvSpPr>
        <p:spPr/>
        <p:txBody>
          <a:bodyPr rtlCol="0"/>
          <a:lstStyle>
            <a:lvl1pPr>
              <a:defRPr/>
            </a:lvl1pPr>
          </a:lstStyle>
          <a:p>
            <a:pPr>
              <a:defRPr/>
            </a:pPr>
            <a:fld id="{77D9968B-5C4E-4232-AB3E-BADAFAE593DC}" type="slidenum">
              <a:rPr lang="en-IN"/>
              <a:pPr>
                <a:defRPr/>
              </a:pPr>
              <a:t>‹#›</a:t>
            </a:fld>
            <a:endParaRPr lang="en-IN"/>
          </a:p>
        </p:txBody>
      </p:sp>
      <p:sp>
        <p:nvSpPr>
          <p:cNvPr id="9" name="Footer Placeholder 13"/>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745735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r>
              <a:rPr lang="en-US">
                <a:solidFill>
                  <a:srgbClr val="775F55"/>
                </a:solidFill>
              </a:rPr>
              <a:t>08/08/2014</a:t>
            </a:r>
            <a:endParaRPr lang="en-IN">
              <a:solidFill>
                <a:srgbClr val="775F55"/>
              </a:solidFill>
            </a:endParaRPr>
          </a:p>
        </p:txBody>
      </p:sp>
      <p:sp>
        <p:nvSpPr>
          <p:cNvPr id="4"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5" name="Slide Number Placeholder 22"/>
          <p:cNvSpPr>
            <a:spLocks noGrp="1"/>
          </p:cNvSpPr>
          <p:nvPr>
            <p:ph type="sldNum" sz="quarter" idx="12"/>
          </p:nvPr>
        </p:nvSpPr>
        <p:spPr/>
        <p:txBody>
          <a:bodyPr/>
          <a:lstStyle>
            <a:lvl1pPr>
              <a:defRPr/>
            </a:lvl1pPr>
          </a:lstStyle>
          <a:p>
            <a:pPr>
              <a:defRPr/>
            </a:pPr>
            <a:fld id="{7058DC29-A652-4BA7-ADEB-AB8E3FF7015F}" type="slidenum">
              <a:rPr lang="en-IN"/>
              <a:pPr>
                <a:defRPr/>
              </a:pPr>
              <a:t>‹#›</a:t>
            </a:fld>
            <a:endParaRPr lang="en-IN"/>
          </a:p>
        </p:txBody>
      </p:sp>
    </p:spTree>
    <p:extLst>
      <p:ext uri="{BB962C8B-B14F-4D97-AF65-F5344CB8AC3E}">
        <p14:creationId xmlns:p14="http://schemas.microsoft.com/office/powerpoint/2010/main" val="2840424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en-US">
                <a:solidFill>
                  <a:srgbClr val="775F55"/>
                </a:solidFill>
              </a:rPr>
              <a:t>08/08/2014</a:t>
            </a:r>
            <a:endParaRPr lang="en-IN">
              <a:solidFill>
                <a:srgbClr val="775F55"/>
              </a:solidFill>
            </a:endParaRPr>
          </a:p>
        </p:txBody>
      </p:sp>
      <p:sp>
        <p:nvSpPr>
          <p:cNvPr id="3"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pPr>
              <a:defRPr/>
            </a:pPr>
            <a:fld id="{B2653734-B6A2-4A53-9F15-57E2A0CF206E}" type="slidenum">
              <a:rPr lang="en-IN">
                <a:solidFill>
                  <a:srgbClr val="775F55"/>
                </a:solidFill>
              </a:rPr>
              <a:pPr>
                <a:defRPr/>
              </a:pPr>
              <a:t>‹#›</a:t>
            </a:fld>
            <a:endParaRPr lang="en-IN">
              <a:solidFill>
                <a:srgbClr val="775F55"/>
              </a:solidFill>
            </a:endParaRPr>
          </a:p>
        </p:txBody>
      </p:sp>
    </p:spTree>
    <p:extLst>
      <p:ext uri="{BB962C8B-B14F-4D97-AF65-F5344CB8AC3E}">
        <p14:creationId xmlns:p14="http://schemas.microsoft.com/office/powerpoint/2010/main" val="35673509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solidFill>
                  <a:srgbClr val="775F55"/>
                </a:solidFill>
              </a:rPr>
              <a:t>08/08/2014</a:t>
            </a:r>
            <a:endParaRPr lang="en-IN">
              <a:solidFill>
                <a:srgbClr val="775F55"/>
              </a:solidFill>
            </a:endParaRPr>
          </a:p>
        </p:txBody>
      </p:sp>
      <p:sp>
        <p:nvSpPr>
          <p:cNvPr id="6"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7" name="Slide Number Placeholder 22"/>
          <p:cNvSpPr>
            <a:spLocks noGrp="1"/>
          </p:cNvSpPr>
          <p:nvPr>
            <p:ph type="sldNum" sz="quarter" idx="12"/>
          </p:nvPr>
        </p:nvSpPr>
        <p:spPr/>
        <p:txBody>
          <a:bodyPr/>
          <a:lstStyle>
            <a:lvl1pPr>
              <a:defRPr/>
            </a:lvl1pPr>
          </a:lstStyle>
          <a:p>
            <a:pPr>
              <a:defRPr/>
            </a:pPr>
            <a:fld id="{C433E298-7EE5-4F04-8FDA-C6E9F6530CDA}" type="slidenum">
              <a:rPr lang="en-IN"/>
              <a:pPr>
                <a:defRPr/>
              </a:pPr>
              <a:t>‹#›</a:t>
            </a:fld>
            <a:endParaRPr lang="en-IN"/>
          </a:p>
        </p:txBody>
      </p:sp>
    </p:spTree>
    <p:extLst>
      <p:ext uri="{BB962C8B-B14F-4D97-AF65-F5344CB8AC3E}">
        <p14:creationId xmlns:p14="http://schemas.microsoft.com/office/powerpoint/2010/main" val="4230052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D3D5254D-FC0A-4529-88FC-C653DE70AC53}" type="datetimeFigureOut">
              <a:rPr lang="en-US">
                <a:solidFill>
                  <a:srgbClr val="04617B">
                    <a:shade val="90000"/>
                  </a:srgbClr>
                </a:solidFill>
              </a:rPr>
              <a:pPr>
                <a:defRPr/>
              </a:pPr>
              <a:t>25/7/2026</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3E429718-E7D2-4620-945C-DE9AC16DFBA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574056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7" name="Rectangle 6"/>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8331200" y="6248401"/>
            <a:ext cx="3556000" cy="365125"/>
          </a:xfrm>
        </p:spPr>
        <p:txBody>
          <a:bodyPr rtlCol="0"/>
          <a:lstStyle>
            <a:lvl1pPr>
              <a:defRPr/>
            </a:lvl1pPr>
          </a:lstStyle>
          <a:p>
            <a:pPr>
              <a:defRPr/>
            </a:pPr>
            <a:r>
              <a:rPr lang="en-US">
                <a:solidFill>
                  <a:srgbClr val="775F55"/>
                </a:solidFill>
              </a:rPr>
              <a:t>08/08/2014</a:t>
            </a:r>
            <a:endParaRPr lang="en-IN">
              <a:solidFill>
                <a:srgbClr val="775F55"/>
              </a:solidFill>
            </a:endParaRPr>
          </a:p>
        </p:txBody>
      </p:sp>
      <p:sp>
        <p:nvSpPr>
          <p:cNvPr id="10" name="Slide Number Placeholder 12"/>
          <p:cNvSpPr>
            <a:spLocks noGrp="1"/>
          </p:cNvSpPr>
          <p:nvPr>
            <p:ph type="sldNum" sz="quarter" idx="11"/>
          </p:nvPr>
        </p:nvSpPr>
        <p:spPr>
          <a:xfrm>
            <a:off x="0" y="4667251"/>
            <a:ext cx="1930400" cy="663575"/>
          </a:xfrm>
        </p:spPr>
        <p:txBody>
          <a:bodyPr rtlCol="0"/>
          <a:lstStyle>
            <a:lvl1pPr>
              <a:defRPr sz="2800"/>
            </a:lvl1pPr>
          </a:lstStyle>
          <a:p>
            <a:pPr>
              <a:defRPr/>
            </a:pPr>
            <a:fld id="{A532D556-19B1-4F66-A768-0EF4D7395493}" type="slidenum">
              <a:rPr lang="en-IN"/>
              <a:pPr>
                <a:defRPr/>
              </a:pPr>
              <a:t>‹#›</a:t>
            </a:fld>
            <a:endParaRPr lang="en-IN"/>
          </a:p>
        </p:txBody>
      </p:sp>
      <p:sp>
        <p:nvSpPr>
          <p:cNvPr id="11" name="Footer Placeholder 13"/>
          <p:cNvSpPr>
            <a:spLocks noGrp="1"/>
          </p:cNvSpPr>
          <p:nvPr>
            <p:ph type="ftr" sz="quarter" idx="12"/>
          </p:nvPr>
        </p:nvSpPr>
        <p:spPr>
          <a:xfrm>
            <a:off x="2133600" y="6248401"/>
            <a:ext cx="6096000" cy="365125"/>
          </a:xfrm>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117585778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solidFill>
                  <a:srgbClr val="775F55"/>
                </a:solidFill>
              </a:rPr>
              <a:t>08/08/2014</a:t>
            </a:r>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0A6041F0-6A51-4AA9-9BBF-7D8F88505B86}" type="slidenum">
              <a:rPr lang="en-IN"/>
              <a:pPr>
                <a:defRPr/>
              </a:pPr>
              <a:t>‹#›</a:t>
            </a:fld>
            <a:endParaRPr lang="en-IN"/>
          </a:p>
        </p:txBody>
      </p:sp>
    </p:spTree>
    <p:extLst>
      <p:ext uri="{BB962C8B-B14F-4D97-AF65-F5344CB8AC3E}">
        <p14:creationId xmlns:p14="http://schemas.microsoft.com/office/powerpoint/2010/main" val="171744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737600" y="6248401"/>
            <a:ext cx="2946400" cy="365125"/>
          </a:xfrm>
        </p:spPr>
        <p:txBody>
          <a:bodyPr/>
          <a:lstStyle>
            <a:lvl1pPr>
              <a:defRPr/>
            </a:lvl1pPr>
          </a:lstStyle>
          <a:p>
            <a:pPr>
              <a:defRPr/>
            </a:pPr>
            <a:r>
              <a:rPr lang="en-US">
                <a:solidFill>
                  <a:srgbClr val="775F55"/>
                </a:solidFill>
              </a:rPr>
              <a:t>08/08/2014</a:t>
            </a:r>
            <a:endParaRPr lang="en-IN">
              <a:solidFill>
                <a:srgbClr val="775F55"/>
              </a:solidFill>
            </a:endParaRPr>
          </a:p>
        </p:txBody>
      </p:sp>
      <p:sp>
        <p:nvSpPr>
          <p:cNvPr id="8" name="Footer Placeholder 4"/>
          <p:cNvSpPr>
            <a:spLocks noGrp="1"/>
          </p:cNvSpPr>
          <p:nvPr>
            <p:ph type="ftr" sz="quarter" idx="11"/>
          </p:nvPr>
        </p:nvSpPr>
        <p:spPr>
          <a:xfrm>
            <a:off x="609601" y="6248401"/>
            <a:ext cx="7431617" cy="365125"/>
          </a:xfrm>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9" name="Slide Number Placeholder 5"/>
          <p:cNvSpPr>
            <a:spLocks noGrp="1"/>
          </p:cNvSpPr>
          <p:nvPr>
            <p:ph type="sldNum" sz="quarter" idx="12"/>
          </p:nvPr>
        </p:nvSpPr>
        <p:spPr>
          <a:xfrm rot="5400000">
            <a:off x="8075084" y="103717"/>
            <a:ext cx="533400" cy="325967"/>
          </a:xfrm>
        </p:spPr>
        <p:txBody>
          <a:bodyPr/>
          <a:lstStyle>
            <a:lvl1pPr>
              <a:defRPr/>
            </a:lvl1pPr>
          </a:lstStyle>
          <a:p>
            <a:pPr>
              <a:defRPr/>
            </a:pPr>
            <a:fld id="{C094922D-991E-4F27-9E19-629F014C0B38}" type="slidenum">
              <a:rPr lang="en-IN"/>
              <a:pPr>
                <a:defRPr/>
              </a:pPr>
              <a:t>‹#›</a:t>
            </a:fld>
            <a:endParaRPr lang="en-IN"/>
          </a:p>
        </p:txBody>
      </p:sp>
    </p:spTree>
    <p:extLst>
      <p:ext uri="{BB962C8B-B14F-4D97-AF65-F5344CB8AC3E}">
        <p14:creationId xmlns:p14="http://schemas.microsoft.com/office/powerpoint/2010/main" val="280454037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101600" y="6069013"/>
            <a:ext cx="2743200" cy="685800"/>
          </a:xfrm>
        </p:spPr>
        <p:txBody>
          <a:bodyPr>
            <a:noAutofit/>
          </a:bodyPr>
          <a:lstStyle>
            <a:lvl1pPr algn="ctr">
              <a:defRPr sz="2000">
                <a:solidFill>
                  <a:srgbClr val="FFFFFF"/>
                </a:solidFill>
              </a:defRPr>
            </a:lvl1pPr>
          </a:lstStyle>
          <a:p>
            <a:pPr>
              <a:defRPr/>
            </a:pPr>
            <a:fld id="{0C967D4E-A75B-4E7E-A763-37C42D376D04}" type="datetime1">
              <a:rPr lang="en-US"/>
              <a:pPr>
                <a:defRPr/>
              </a:pPr>
              <a:t>25/7/2026</a:t>
            </a:fld>
            <a:endParaRPr lang="en-IN"/>
          </a:p>
        </p:txBody>
      </p:sp>
      <p:sp>
        <p:nvSpPr>
          <p:cNvPr id="10" name="Footer Placeholder 16"/>
          <p:cNvSpPr>
            <a:spLocks noGrp="1"/>
          </p:cNvSpPr>
          <p:nvPr>
            <p:ph type="ftr" sz="quarter" idx="11"/>
          </p:nvPr>
        </p:nvSpPr>
        <p:spPr>
          <a:xfrm>
            <a:off x="2781300" y="236539"/>
            <a:ext cx="7823200" cy="365125"/>
          </a:xfrm>
        </p:spPr>
        <p:txBody>
          <a:bodyPr/>
          <a:lstStyle>
            <a:lvl1pPr algn="r">
              <a:defRPr>
                <a:solidFill>
                  <a:schemeClr val="tx2"/>
                </a:solidFill>
              </a:defRPr>
            </a:lvl1pPr>
          </a:lstStyle>
          <a:p>
            <a:pPr>
              <a:defRPr/>
            </a:pPr>
            <a:r>
              <a:rPr lang="en-US">
                <a:solidFill>
                  <a:srgbClr val="EBDDC3"/>
                </a:solidFill>
              </a:rPr>
              <a:t>Prepared by Pham Thi Thuy</a:t>
            </a:r>
            <a:endParaRPr lang="en-IN">
              <a:solidFill>
                <a:srgbClr val="EBDDC3"/>
              </a:solidFill>
            </a:endParaRPr>
          </a:p>
        </p:txBody>
      </p:sp>
      <p:sp>
        <p:nvSpPr>
          <p:cNvPr id="11"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pPr>
              <a:defRPr/>
            </a:pPr>
            <a:fld id="{2FD96236-DF2A-4390-B8DF-1228A8BD5302}" type="slidenum">
              <a:rPr lang="en-IN">
                <a:solidFill>
                  <a:srgbClr val="EBDDC3"/>
                </a:solidFill>
              </a:rPr>
              <a:pPr>
                <a:defRPr/>
              </a:pPr>
              <a:t>‹#›</a:t>
            </a:fld>
            <a:endParaRPr lang="en-IN">
              <a:solidFill>
                <a:srgbClr val="EBDDC3"/>
              </a:solidFill>
            </a:endParaRPr>
          </a:p>
        </p:txBody>
      </p:sp>
    </p:spTree>
    <p:extLst>
      <p:ext uri="{BB962C8B-B14F-4D97-AF65-F5344CB8AC3E}">
        <p14:creationId xmlns:p14="http://schemas.microsoft.com/office/powerpoint/2010/main" val="319521516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FB90F4EE-A028-4B8E-AA0F-B578D29C7CF0}"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73BCD048-DB07-41A9-B250-4811CF00843D}" type="slidenum">
              <a:rPr lang="en-IN"/>
              <a:pPr>
                <a:defRPr/>
              </a:pPr>
              <a:t>‹#›</a:t>
            </a:fld>
            <a:endParaRPr lang="en-IN"/>
          </a:p>
        </p:txBody>
      </p:sp>
    </p:spTree>
    <p:extLst>
      <p:ext uri="{BB962C8B-B14F-4D97-AF65-F5344CB8AC3E}">
        <p14:creationId xmlns:p14="http://schemas.microsoft.com/office/powerpoint/2010/main" val="21586424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fld id="{F88BC07F-8002-469F-BA87-E6618D41115A}" type="datetime1">
              <a:rPr lang="en-US">
                <a:solidFill>
                  <a:srgbClr val="775F55"/>
                </a:solidFill>
              </a:rPr>
              <a:pPr>
                <a:defRPr/>
              </a:pPr>
              <a:t>25/7/2026</a:t>
            </a:fld>
            <a:endParaRPr lang="en-IN">
              <a:solidFill>
                <a:srgbClr val="775F55"/>
              </a:solidFill>
            </a:endParaRPr>
          </a:p>
        </p:txBody>
      </p:sp>
      <p:sp>
        <p:nvSpPr>
          <p:cNvPr id="8" name="Slide Number Placeholder 12"/>
          <p:cNvSpPr>
            <a:spLocks noGrp="1"/>
          </p:cNvSpPr>
          <p:nvPr>
            <p:ph type="sldNum" sz="quarter" idx="11"/>
          </p:nvPr>
        </p:nvSpPr>
        <p:spPr>
          <a:xfrm>
            <a:off x="0" y="1752601"/>
            <a:ext cx="1727200" cy="701675"/>
          </a:xfrm>
        </p:spPr>
        <p:txBody>
          <a:bodyPr>
            <a:noAutofit/>
          </a:bodyPr>
          <a:lstStyle>
            <a:lvl1pPr>
              <a:defRPr sz="2400">
                <a:solidFill>
                  <a:srgbClr val="FFFFFF"/>
                </a:solidFill>
              </a:defRPr>
            </a:lvl1pPr>
          </a:lstStyle>
          <a:p>
            <a:pPr>
              <a:defRPr/>
            </a:pPr>
            <a:fld id="{438A1555-EE13-484A-A90F-7A6939F1AE67}" type="slidenum">
              <a:rPr lang="en-IN"/>
              <a:pPr>
                <a:defRPr/>
              </a:pPr>
              <a:t>‹#›</a:t>
            </a:fld>
            <a:endParaRPr lang="en-IN"/>
          </a:p>
        </p:txBody>
      </p:sp>
      <p:sp>
        <p:nvSpPr>
          <p:cNvPr id="9" name="Footer Placeholder 13"/>
          <p:cNvSpPr>
            <a:spLocks noGrp="1"/>
          </p:cNvSpPr>
          <p:nvPr>
            <p:ph type="ftr" sz="quarter" idx="12"/>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208821938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F007A128-1C11-4A91-BA80-4E25DAFD445F}" type="datetime1">
              <a:rPr lang="en-US">
                <a:solidFill>
                  <a:srgbClr val="775F55"/>
                </a:solidFill>
              </a:rPr>
              <a:pPr>
                <a:defRPr/>
              </a:pPr>
              <a:t>25/7/2026</a:t>
            </a:fld>
            <a:endParaRPr lang="en-IN">
              <a:solidFill>
                <a:srgbClr val="775F55"/>
              </a:solidFill>
            </a:endParaRPr>
          </a:p>
        </p:txBody>
      </p:sp>
      <p:sp>
        <p:nvSpPr>
          <p:cNvPr id="6" name="Slide Number Placeholder 9"/>
          <p:cNvSpPr>
            <a:spLocks noGrp="1"/>
          </p:cNvSpPr>
          <p:nvPr>
            <p:ph type="sldNum" sz="quarter" idx="11"/>
          </p:nvPr>
        </p:nvSpPr>
        <p:spPr/>
        <p:txBody>
          <a:bodyPr rtlCol="0"/>
          <a:lstStyle>
            <a:lvl1pPr>
              <a:defRPr/>
            </a:lvl1pPr>
          </a:lstStyle>
          <a:p>
            <a:pPr>
              <a:defRPr/>
            </a:pPr>
            <a:fld id="{4FF966D9-2FEB-4074-A872-CCF6844D5965}" type="slidenum">
              <a:rPr lang="en-IN"/>
              <a:pPr>
                <a:defRPr/>
              </a:pPr>
              <a:t>‹#›</a:t>
            </a:fld>
            <a:endParaRPr lang="en-IN"/>
          </a:p>
        </p:txBody>
      </p:sp>
      <p:sp>
        <p:nvSpPr>
          <p:cNvPr id="7" name="Footer Placeholder 11"/>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9691650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0DDC9F92-437A-4BD9-9F36-4D10A8A5AAA9}" type="datetime1">
              <a:rPr lang="en-US">
                <a:solidFill>
                  <a:srgbClr val="775F55"/>
                </a:solidFill>
              </a:rPr>
              <a:pPr>
                <a:defRPr/>
              </a:pPr>
              <a:t>25/7/2026</a:t>
            </a:fld>
            <a:endParaRPr lang="en-IN">
              <a:solidFill>
                <a:srgbClr val="775F55"/>
              </a:solidFill>
            </a:endParaRPr>
          </a:p>
        </p:txBody>
      </p:sp>
      <p:sp>
        <p:nvSpPr>
          <p:cNvPr id="8" name="Slide Number Placeholder 11"/>
          <p:cNvSpPr>
            <a:spLocks noGrp="1"/>
          </p:cNvSpPr>
          <p:nvPr>
            <p:ph type="sldNum" sz="quarter" idx="11"/>
          </p:nvPr>
        </p:nvSpPr>
        <p:spPr/>
        <p:txBody>
          <a:bodyPr rtlCol="0"/>
          <a:lstStyle>
            <a:lvl1pPr>
              <a:defRPr/>
            </a:lvl1pPr>
          </a:lstStyle>
          <a:p>
            <a:pPr>
              <a:defRPr/>
            </a:pPr>
            <a:fld id="{0DA0CED5-904A-4242-A7E8-0F860BBF58AE}" type="slidenum">
              <a:rPr lang="en-IN"/>
              <a:pPr>
                <a:defRPr/>
              </a:pPr>
              <a:t>‹#›</a:t>
            </a:fld>
            <a:endParaRPr lang="en-IN"/>
          </a:p>
        </p:txBody>
      </p:sp>
      <p:sp>
        <p:nvSpPr>
          <p:cNvPr id="9" name="Footer Placeholder 13"/>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38678564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87B76FF3-F1E8-4207-AD9C-D858EE75E385}" type="datetime1">
              <a:rPr lang="en-US">
                <a:solidFill>
                  <a:srgbClr val="775F55"/>
                </a:solidFill>
              </a:rPr>
              <a:pPr>
                <a:defRPr/>
              </a:pPr>
              <a:t>25/7/2026</a:t>
            </a:fld>
            <a:endParaRPr lang="en-IN">
              <a:solidFill>
                <a:srgbClr val="775F55"/>
              </a:solidFill>
            </a:endParaRPr>
          </a:p>
        </p:txBody>
      </p:sp>
      <p:sp>
        <p:nvSpPr>
          <p:cNvPr id="4"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5" name="Slide Number Placeholder 22"/>
          <p:cNvSpPr>
            <a:spLocks noGrp="1"/>
          </p:cNvSpPr>
          <p:nvPr>
            <p:ph type="sldNum" sz="quarter" idx="12"/>
          </p:nvPr>
        </p:nvSpPr>
        <p:spPr/>
        <p:txBody>
          <a:bodyPr/>
          <a:lstStyle>
            <a:lvl1pPr>
              <a:defRPr/>
            </a:lvl1pPr>
          </a:lstStyle>
          <a:p>
            <a:pPr>
              <a:defRPr/>
            </a:pPr>
            <a:fld id="{98B02429-AE12-40B4-903B-607A814162F3}" type="slidenum">
              <a:rPr lang="en-IN"/>
              <a:pPr>
                <a:defRPr/>
              </a:pPr>
              <a:t>‹#›</a:t>
            </a:fld>
            <a:endParaRPr lang="en-IN"/>
          </a:p>
        </p:txBody>
      </p:sp>
    </p:spTree>
    <p:extLst>
      <p:ext uri="{BB962C8B-B14F-4D97-AF65-F5344CB8AC3E}">
        <p14:creationId xmlns:p14="http://schemas.microsoft.com/office/powerpoint/2010/main" val="25786402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6ACF6D1D-C3E6-481F-BA39-FE95340C9529}" type="datetime1">
              <a:rPr lang="en-US">
                <a:solidFill>
                  <a:srgbClr val="775F55"/>
                </a:solidFill>
              </a:rPr>
              <a:pPr>
                <a:defRPr/>
              </a:pPr>
              <a:t>25/7/2026</a:t>
            </a:fld>
            <a:endParaRPr lang="en-IN">
              <a:solidFill>
                <a:srgbClr val="775F55"/>
              </a:solidFill>
            </a:endParaRPr>
          </a:p>
        </p:txBody>
      </p:sp>
      <p:sp>
        <p:nvSpPr>
          <p:cNvPr id="3"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pPr>
              <a:defRPr/>
            </a:pPr>
            <a:fld id="{28A1B2FE-3C41-496E-A0D3-737B2267C0E0}" type="slidenum">
              <a:rPr lang="en-IN">
                <a:solidFill>
                  <a:srgbClr val="775F55"/>
                </a:solidFill>
              </a:rPr>
              <a:pPr>
                <a:defRPr/>
              </a:pPr>
              <a:t>‹#›</a:t>
            </a:fld>
            <a:endParaRPr lang="en-IN">
              <a:solidFill>
                <a:srgbClr val="775F55"/>
              </a:solidFill>
            </a:endParaRPr>
          </a:p>
        </p:txBody>
      </p:sp>
    </p:spTree>
    <p:extLst>
      <p:ext uri="{BB962C8B-B14F-4D97-AF65-F5344CB8AC3E}">
        <p14:creationId xmlns:p14="http://schemas.microsoft.com/office/powerpoint/2010/main" val="3122258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FDC6E02-7871-4CB0-B9F3-13EB406895D1}" type="datetimeFigureOut">
              <a:rPr lang="en-US">
                <a:solidFill>
                  <a:srgbClr val="DBF5F9">
                    <a:shade val="90000"/>
                  </a:srgbClr>
                </a:solidFill>
              </a:rPr>
              <a:pPr>
                <a:defRPr/>
              </a:pPr>
              <a:t>25/7/2026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59F181D7-E790-4137-8FF9-5BE9B3885553}" type="slidenum">
              <a:rPr lang="en-US">
                <a:solidFill>
                  <a:srgbClr val="DBF5F9">
                    <a:shade val="90000"/>
                  </a:srgbClr>
                </a:solidFill>
              </a:rPr>
              <a:pPr>
                <a:defRPr/>
              </a:pPr>
              <a:t>‹#›</a:t>
            </a:fld>
            <a:endParaRPr lang="en-US">
              <a:solidFill>
                <a:srgbClr val="DBF5F9">
                  <a:shade val="90000"/>
                </a:srgbClr>
              </a:solidFill>
            </a:endParaRPr>
          </a:p>
        </p:txBody>
      </p:sp>
    </p:spTree>
    <p:extLst>
      <p:ext uri="{BB962C8B-B14F-4D97-AF65-F5344CB8AC3E}">
        <p14:creationId xmlns:p14="http://schemas.microsoft.com/office/powerpoint/2010/main" val="111570057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B2EB4835-92E5-4EDA-A715-63E3DF8054E3}" type="datetime1">
              <a:rPr lang="en-US">
                <a:solidFill>
                  <a:srgbClr val="775F55"/>
                </a:solidFill>
              </a:rPr>
              <a:pPr>
                <a:defRPr/>
              </a:pPr>
              <a:t>25/7/2026</a:t>
            </a:fld>
            <a:endParaRPr lang="en-IN">
              <a:solidFill>
                <a:srgbClr val="775F55"/>
              </a:solidFill>
            </a:endParaRPr>
          </a:p>
        </p:txBody>
      </p:sp>
      <p:sp>
        <p:nvSpPr>
          <p:cNvPr id="6"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7" name="Slide Number Placeholder 22"/>
          <p:cNvSpPr>
            <a:spLocks noGrp="1"/>
          </p:cNvSpPr>
          <p:nvPr>
            <p:ph type="sldNum" sz="quarter" idx="12"/>
          </p:nvPr>
        </p:nvSpPr>
        <p:spPr/>
        <p:txBody>
          <a:bodyPr/>
          <a:lstStyle>
            <a:lvl1pPr>
              <a:defRPr/>
            </a:lvl1pPr>
          </a:lstStyle>
          <a:p>
            <a:pPr>
              <a:defRPr/>
            </a:pPr>
            <a:fld id="{E1609F13-ED58-4DFC-9EE5-4D1156A59D2E}" type="slidenum">
              <a:rPr lang="en-IN"/>
              <a:pPr>
                <a:defRPr/>
              </a:pPr>
              <a:t>‹#›</a:t>
            </a:fld>
            <a:endParaRPr lang="en-IN"/>
          </a:p>
        </p:txBody>
      </p:sp>
    </p:spTree>
    <p:extLst>
      <p:ext uri="{BB962C8B-B14F-4D97-AF65-F5344CB8AC3E}">
        <p14:creationId xmlns:p14="http://schemas.microsoft.com/office/powerpoint/2010/main" val="398647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7" name="Rectangle 6"/>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8331200" y="6248401"/>
            <a:ext cx="3556000" cy="365125"/>
          </a:xfrm>
        </p:spPr>
        <p:txBody>
          <a:bodyPr rtlCol="0"/>
          <a:lstStyle>
            <a:lvl1pPr>
              <a:defRPr/>
            </a:lvl1pPr>
          </a:lstStyle>
          <a:p>
            <a:pPr>
              <a:defRPr/>
            </a:pPr>
            <a:fld id="{E84FD9B7-49A8-49A0-983A-F0A74D372B5C}" type="datetime1">
              <a:rPr lang="en-US">
                <a:solidFill>
                  <a:srgbClr val="775F55"/>
                </a:solidFill>
              </a:rPr>
              <a:pPr>
                <a:defRPr/>
              </a:pPr>
              <a:t>25/7/2026</a:t>
            </a:fld>
            <a:endParaRPr lang="en-IN">
              <a:solidFill>
                <a:srgbClr val="775F55"/>
              </a:solidFill>
            </a:endParaRPr>
          </a:p>
        </p:txBody>
      </p:sp>
      <p:sp>
        <p:nvSpPr>
          <p:cNvPr id="10" name="Slide Number Placeholder 12"/>
          <p:cNvSpPr>
            <a:spLocks noGrp="1"/>
          </p:cNvSpPr>
          <p:nvPr>
            <p:ph type="sldNum" sz="quarter" idx="11"/>
          </p:nvPr>
        </p:nvSpPr>
        <p:spPr>
          <a:xfrm>
            <a:off x="0" y="4667251"/>
            <a:ext cx="1930400" cy="663575"/>
          </a:xfrm>
        </p:spPr>
        <p:txBody>
          <a:bodyPr rtlCol="0"/>
          <a:lstStyle>
            <a:lvl1pPr>
              <a:defRPr sz="2800"/>
            </a:lvl1pPr>
          </a:lstStyle>
          <a:p>
            <a:pPr>
              <a:defRPr/>
            </a:pPr>
            <a:fld id="{9F5B0689-6A41-496D-8A45-85E9440FA62F}" type="slidenum">
              <a:rPr lang="en-IN"/>
              <a:pPr>
                <a:defRPr/>
              </a:pPr>
              <a:t>‹#›</a:t>
            </a:fld>
            <a:endParaRPr lang="en-IN"/>
          </a:p>
        </p:txBody>
      </p:sp>
      <p:sp>
        <p:nvSpPr>
          <p:cNvPr id="11" name="Footer Placeholder 13"/>
          <p:cNvSpPr>
            <a:spLocks noGrp="1"/>
          </p:cNvSpPr>
          <p:nvPr>
            <p:ph type="ftr" sz="quarter" idx="12"/>
          </p:nvPr>
        </p:nvSpPr>
        <p:spPr>
          <a:xfrm>
            <a:off x="2133600" y="6248401"/>
            <a:ext cx="6096000" cy="365125"/>
          </a:xfrm>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303878117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6A88B486-64D0-4200-A96A-D994C3450D76}"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6538B34D-3342-4F8A-885F-163D930EF220}" type="slidenum">
              <a:rPr lang="en-IN"/>
              <a:pPr>
                <a:defRPr/>
              </a:pPr>
              <a:t>‹#›</a:t>
            </a:fld>
            <a:endParaRPr lang="en-IN"/>
          </a:p>
        </p:txBody>
      </p:sp>
    </p:spTree>
    <p:extLst>
      <p:ext uri="{BB962C8B-B14F-4D97-AF65-F5344CB8AC3E}">
        <p14:creationId xmlns:p14="http://schemas.microsoft.com/office/powerpoint/2010/main" val="28955697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737600" y="6248401"/>
            <a:ext cx="2946400" cy="365125"/>
          </a:xfrm>
        </p:spPr>
        <p:txBody>
          <a:bodyPr/>
          <a:lstStyle>
            <a:lvl1pPr>
              <a:defRPr/>
            </a:lvl1pPr>
          </a:lstStyle>
          <a:p>
            <a:pPr>
              <a:defRPr/>
            </a:pPr>
            <a:fld id="{EA14512D-8E24-46A9-903F-6DD957E85DFD}" type="datetime1">
              <a:rPr lang="en-US">
                <a:solidFill>
                  <a:srgbClr val="775F55"/>
                </a:solidFill>
              </a:rPr>
              <a:pPr>
                <a:defRPr/>
              </a:pPr>
              <a:t>25/7/2026</a:t>
            </a:fld>
            <a:endParaRPr lang="en-IN">
              <a:solidFill>
                <a:srgbClr val="775F55"/>
              </a:solidFill>
            </a:endParaRPr>
          </a:p>
        </p:txBody>
      </p:sp>
      <p:sp>
        <p:nvSpPr>
          <p:cNvPr id="8" name="Footer Placeholder 4"/>
          <p:cNvSpPr>
            <a:spLocks noGrp="1"/>
          </p:cNvSpPr>
          <p:nvPr>
            <p:ph type="ftr" sz="quarter" idx="11"/>
          </p:nvPr>
        </p:nvSpPr>
        <p:spPr>
          <a:xfrm>
            <a:off x="609601" y="6248401"/>
            <a:ext cx="7431617" cy="365125"/>
          </a:xfrm>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9" name="Slide Number Placeholder 5"/>
          <p:cNvSpPr>
            <a:spLocks noGrp="1"/>
          </p:cNvSpPr>
          <p:nvPr>
            <p:ph type="sldNum" sz="quarter" idx="12"/>
          </p:nvPr>
        </p:nvSpPr>
        <p:spPr>
          <a:xfrm rot="5400000">
            <a:off x="8075084" y="103717"/>
            <a:ext cx="533400" cy="325967"/>
          </a:xfrm>
        </p:spPr>
        <p:txBody>
          <a:bodyPr/>
          <a:lstStyle>
            <a:lvl1pPr>
              <a:defRPr/>
            </a:lvl1pPr>
          </a:lstStyle>
          <a:p>
            <a:pPr>
              <a:defRPr/>
            </a:pPr>
            <a:fld id="{1B3893BC-0FD0-4D43-B7E8-C4B8DF92601A}" type="slidenum">
              <a:rPr lang="en-IN"/>
              <a:pPr>
                <a:defRPr/>
              </a:pPr>
              <a:t>‹#›</a:t>
            </a:fld>
            <a:endParaRPr lang="en-IN"/>
          </a:p>
        </p:txBody>
      </p:sp>
    </p:spTree>
    <p:extLst>
      <p:ext uri="{BB962C8B-B14F-4D97-AF65-F5344CB8AC3E}">
        <p14:creationId xmlns:p14="http://schemas.microsoft.com/office/powerpoint/2010/main" val="355935744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101600" y="6069013"/>
            <a:ext cx="2743200" cy="685800"/>
          </a:xfrm>
        </p:spPr>
        <p:txBody>
          <a:bodyPr>
            <a:noAutofit/>
          </a:bodyPr>
          <a:lstStyle>
            <a:lvl1pPr algn="ctr">
              <a:defRPr sz="2000">
                <a:solidFill>
                  <a:srgbClr val="FFFFFF"/>
                </a:solidFill>
              </a:defRPr>
            </a:lvl1pPr>
          </a:lstStyle>
          <a:p>
            <a:pPr>
              <a:defRPr/>
            </a:pPr>
            <a:fld id="{8047D737-8E9C-49A7-A440-2633E81026AC}" type="datetime1">
              <a:rPr lang="en-US"/>
              <a:pPr>
                <a:defRPr/>
              </a:pPr>
              <a:t>25/7/2026</a:t>
            </a:fld>
            <a:endParaRPr lang="en-IN"/>
          </a:p>
        </p:txBody>
      </p:sp>
      <p:sp>
        <p:nvSpPr>
          <p:cNvPr id="10" name="Footer Placeholder 16"/>
          <p:cNvSpPr>
            <a:spLocks noGrp="1"/>
          </p:cNvSpPr>
          <p:nvPr>
            <p:ph type="ftr" sz="quarter" idx="11"/>
          </p:nvPr>
        </p:nvSpPr>
        <p:spPr>
          <a:xfrm>
            <a:off x="2781300" y="236539"/>
            <a:ext cx="7823200" cy="365125"/>
          </a:xfrm>
        </p:spPr>
        <p:txBody>
          <a:bodyPr/>
          <a:lstStyle>
            <a:lvl1pPr algn="r">
              <a:defRPr>
                <a:solidFill>
                  <a:schemeClr val="tx2"/>
                </a:solidFill>
              </a:defRPr>
            </a:lvl1pPr>
          </a:lstStyle>
          <a:p>
            <a:pPr>
              <a:defRPr/>
            </a:pPr>
            <a:r>
              <a:rPr lang="en-US">
                <a:solidFill>
                  <a:srgbClr val="EBDDC3"/>
                </a:solidFill>
              </a:rPr>
              <a:t>Prepared by Pham Thi Thuy</a:t>
            </a:r>
            <a:endParaRPr lang="en-IN">
              <a:solidFill>
                <a:srgbClr val="EBDDC3"/>
              </a:solidFill>
            </a:endParaRPr>
          </a:p>
        </p:txBody>
      </p:sp>
      <p:sp>
        <p:nvSpPr>
          <p:cNvPr id="11"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pPr>
              <a:defRPr/>
            </a:pPr>
            <a:fld id="{B396771D-C17C-4B94-9C26-FD068DED6F1F}" type="slidenum">
              <a:rPr lang="en-IN">
                <a:solidFill>
                  <a:srgbClr val="EBDDC3"/>
                </a:solidFill>
              </a:rPr>
              <a:pPr>
                <a:defRPr/>
              </a:pPr>
              <a:t>‹#›</a:t>
            </a:fld>
            <a:endParaRPr lang="en-IN">
              <a:solidFill>
                <a:srgbClr val="EBDDC3"/>
              </a:solidFill>
            </a:endParaRPr>
          </a:p>
        </p:txBody>
      </p:sp>
    </p:spTree>
    <p:extLst>
      <p:ext uri="{BB962C8B-B14F-4D97-AF65-F5344CB8AC3E}">
        <p14:creationId xmlns:p14="http://schemas.microsoft.com/office/powerpoint/2010/main" val="176095008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8FF1BBD8-3D73-4B65-B3F1-3E31FE3B2F2E}"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6C08687D-4C03-4383-8273-8A6B9F2C6BF5}" type="slidenum">
              <a:rPr lang="en-IN"/>
              <a:pPr>
                <a:defRPr/>
              </a:pPr>
              <a:t>‹#›</a:t>
            </a:fld>
            <a:endParaRPr lang="en-IN"/>
          </a:p>
        </p:txBody>
      </p:sp>
    </p:spTree>
    <p:extLst>
      <p:ext uri="{BB962C8B-B14F-4D97-AF65-F5344CB8AC3E}">
        <p14:creationId xmlns:p14="http://schemas.microsoft.com/office/powerpoint/2010/main" val="27866507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fld id="{FA7D9780-BC69-48E1-9CBF-566425E46ADC}" type="datetime1">
              <a:rPr lang="en-US">
                <a:solidFill>
                  <a:srgbClr val="775F55"/>
                </a:solidFill>
              </a:rPr>
              <a:pPr>
                <a:defRPr/>
              </a:pPr>
              <a:t>25/7/2026</a:t>
            </a:fld>
            <a:endParaRPr lang="en-IN">
              <a:solidFill>
                <a:srgbClr val="775F55"/>
              </a:solidFill>
            </a:endParaRPr>
          </a:p>
        </p:txBody>
      </p:sp>
      <p:sp>
        <p:nvSpPr>
          <p:cNvPr id="8" name="Slide Number Placeholder 12"/>
          <p:cNvSpPr>
            <a:spLocks noGrp="1"/>
          </p:cNvSpPr>
          <p:nvPr>
            <p:ph type="sldNum" sz="quarter" idx="11"/>
          </p:nvPr>
        </p:nvSpPr>
        <p:spPr>
          <a:xfrm>
            <a:off x="0" y="1752601"/>
            <a:ext cx="1727200" cy="701675"/>
          </a:xfrm>
        </p:spPr>
        <p:txBody>
          <a:bodyPr>
            <a:noAutofit/>
          </a:bodyPr>
          <a:lstStyle>
            <a:lvl1pPr>
              <a:defRPr sz="2400">
                <a:solidFill>
                  <a:srgbClr val="FFFFFF"/>
                </a:solidFill>
              </a:defRPr>
            </a:lvl1pPr>
          </a:lstStyle>
          <a:p>
            <a:pPr>
              <a:defRPr/>
            </a:pPr>
            <a:fld id="{6557642A-260A-4D84-8B85-04B7DFD2D451}" type="slidenum">
              <a:rPr lang="en-IN"/>
              <a:pPr>
                <a:defRPr/>
              </a:pPr>
              <a:t>‹#›</a:t>
            </a:fld>
            <a:endParaRPr lang="en-IN"/>
          </a:p>
        </p:txBody>
      </p:sp>
      <p:sp>
        <p:nvSpPr>
          <p:cNvPr id="9" name="Footer Placeholder 13"/>
          <p:cNvSpPr>
            <a:spLocks noGrp="1"/>
          </p:cNvSpPr>
          <p:nvPr>
            <p:ph type="ftr" sz="quarter" idx="12"/>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3250447896"/>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38F6444B-C1A1-43DA-9B90-CA323D7F5924}" type="datetime1">
              <a:rPr lang="en-US">
                <a:solidFill>
                  <a:srgbClr val="775F55"/>
                </a:solidFill>
              </a:rPr>
              <a:pPr>
                <a:defRPr/>
              </a:pPr>
              <a:t>25/7/2026</a:t>
            </a:fld>
            <a:endParaRPr lang="en-IN">
              <a:solidFill>
                <a:srgbClr val="775F55"/>
              </a:solidFill>
            </a:endParaRPr>
          </a:p>
        </p:txBody>
      </p:sp>
      <p:sp>
        <p:nvSpPr>
          <p:cNvPr id="6" name="Slide Number Placeholder 9"/>
          <p:cNvSpPr>
            <a:spLocks noGrp="1"/>
          </p:cNvSpPr>
          <p:nvPr>
            <p:ph type="sldNum" sz="quarter" idx="11"/>
          </p:nvPr>
        </p:nvSpPr>
        <p:spPr/>
        <p:txBody>
          <a:bodyPr rtlCol="0"/>
          <a:lstStyle>
            <a:lvl1pPr>
              <a:defRPr/>
            </a:lvl1pPr>
          </a:lstStyle>
          <a:p>
            <a:pPr>
              <a:defRPr/>
            </a:pPr>
            <a:fld id="{F76316E0-D6CE-4832-852E-B3FAF34001AB}" type="slidenum">
              <a:rPr lang="en-IN"/>
              <a:pPr>
                <a:defRPr/>
              </a:pPr>
              <a:t>‹#›</a:t>
            </a:fld>
            <a:endParaRPr lang="en-IN"/>
          </a:p>
        </p:txBody>
      </p:sp>
      <p:sp>
        <p:nvSpPr>
          <p:cNvPr id="7" name="Footer Placeholder 11"/>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3074270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ED7BA8E9-7507-4B36-9863-B148ABE516BD}" type="datetime1">
              <a:rPr lang="en-US">
                <a:solidFill>
                  <a:srgbClr val="775F55"/>
                </a:solidFill>
              </a:rPr>
              <a:pPr>
                <a:defRPr/>
              </a:pPr>
              <a:t>25/7/2026</a:t>
            </a:fld>
            <a:endParaRPr lang="en-IN">
              <a:solidFill>
                <a:srgbClr val="775F55"/>
              </a:solidFill>
            </a:endParaRPr>
          </a:p>
        </p:txBody>
      </p:sp>
      <p:sp>
        <p:nvSpPr>
          <p:cNvPr id="8" name="Slide Number Placeholder 11"/>
          <p:cNvSpPr>
            <a:spLocks noGrp="1"/>
          </p:cNvSpPr>
          <p:nvPr>
            <p:ph type="sldNum" sz="quarter" idx="11"/>
          </p:nvPr>
        </p:nvSpPr>
        <p:spPr/>
        <p:txBody>
          <a:bodyPr rtlCol="0"/>
          <a:lstStyle>
            <a:lvl1pPr>
              <a:defRPr/>
            </a:lvl1pPr>
          </a:lstStyle>
          <a:p>
            <a:pPr>
              <a:defRPr/>
            </a:pPr>
            <a:fld id="{596B6C3C-BC5F-4608-A9CA-3AA4BB4E1037}" type="slidenum">
              <a:rPr lang="en-IN"/>
              <a:pPr>
                <a:defRPr/>
              </a:pPr>
              <a:t>‹#›</a:t>
            </a:fld>
            <a:endParaRPr lang="en-IN"/>
          </a:p>
        </p:txBody>
      </p:sp>
      <p:sp>
        <p:nvSpPr>
          <p:cNvPr id="9" name="Footer Placeholder 13"/>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30307670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58C042E5-CF78-43D8-8B8C-417273910DFA}" type="datetime1">
              <a:rPr lang="en-US">
                <a:solidFill>
                  <a:srgbClr val="775F55"/>
                </a:solidFill>
              </a:rPr>
              <a:pPr>
                <a:defRPr/>
              </a:pPr>
              <a:t>25/7/2026</a:t>
            </a:fld>
            <a:endParaRPr lang="en-IN">
              <a:solidFill>
                <a:srgbClr val="775F55"/>
              </a:solidFill>
            </a:endParaRPr>
          </a:p>
        </p:txBody>
      </p:sp>
      <p:sp>
        <p:nvSpPr>
          <p:cNvPr id="4"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5" name="Slide Number Placeholder 22"/>
          <p:cNvSpPr>
            <a:spLocks noGrp="1"/>
          </p:cNvSpPr>
          <p:nvPr>
            <p:ph type="sldNum" sz="quarter" idx="12"/>
          </p:nvPr>
        </p:nvSpPr>
        <p:spPr/>
        <p:txBody>
          <a:bodyPr/>
          <a:lstStyle>
            <a:lvl1pPr>
              <a:defRPr/>
            </a:lvl1pPr>
          </a:lstStyle>
          <a:p>
            <a:pPr>
              <a:defRPr/>
            </a:pPr>
            <a:fld id="{76B3779B-11DD-486F-85BC-BA7C9089497F}" type="slidenum">
              <a:rPr lang="en-IN"/>
              <a:pPr>
                <a:defRPr/>
              </a:pPr>
              <a:t>‹#›</a:t>
            </a:fld>
            <a:endParaRPr lang="en-IN"/>
          </a:p>
        </p:txBody>
      </p:sp>
    </p:spTree>
    <p:extLst>
      <p:ext uri="{BB962C8B-B14F-4D97-AF65-F5344CB8AC3E}">
        <p14:creationId xmlns:p14="http://schemas.microsoft.com/office/powerpoint/2010/main" val="23667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4E3DAB98-9C3B-46E3-AFC3-D9003C56B0CC}" type="datetimeFigureOut">
              <a:rPr lang="en-US">
                <a:solidFill>
                  <a:srgbClr val="04617B">
                    <a:shade val="90000"/>
                  </a:srgbClr>
                </a:solidFill>
              </a:rPr>
              <a:pPr>
                <a:defRPr/>
              </a:pPr>
              <a:t>25/7/2026</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8BBF95BB-59C9-42DE-AD8D-4C93B39F143C}"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503123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D2C524DC-7F17-4E36-87BA-22F07568B271}" type="datetime1">
              <a:rPr lang="en-US">
                <a:solidFill>
                  <a:srgbClr val="775F55"/>
                </a:solidFill>
              </a:rPr>
              <a:pPr>
                <a:defRPr/>
              </a:pPr>
              <a:t>25/7/2026</a:t>
            </a:fld>
            <a:endParaRPr lang="en-IN">
              <a:solidFill>
                <a:srgbClr val="775F55"/>
              </a:solidFill>
            </a:endParaRPr>
          </a:p>
        </p:txBody>
      </p:sp>
      <p:sp>
        <p:nvSpPr>
          <p:cNvPr id="3"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pPr>
              <a:defRPr/>
            </a:pPr>
            <a:fld id="{6C4DD09C-CCC4-48A8-9DE2-EE68C7934E16}" type="slidenum">
              <a:rPr lang="en-IN">
                <a:solidFill>
                  <a:srgbClr val="775F55"/>
                </a:solidFill>
              </a:rPr>
              <a:pPr>
                <a:defRPr/>
              </a:pPr>
              <a:t>‹#›</a:t>
            </a:fld>
            <a:endParaRPr lang="en-IN">
              <a:solidFill>
                <a:srgbClr val="775F55"/>
              </a:solidFill>
            </a:endParaRPr>
          </a:p>
        </p:txBody>
      </p:sp>
    </p:spTree>
    <p:extLst>
      <p:ext uri="{BB962C8B-B14F-4D97-AF65-F5344CB8AC3E}">
        <p14:creationId xmlns:p14="http://schemas.microsoft.com/office/powerpoint/2010/main" val="26513269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42AC0D94-C7BA-4581-8BE3-4C2136A0FE78}" type="datetime1">
              <a:rPr lang="en-US">
                <a:solidFill>
                  <a:srgbClr val="775F55"/>
                </a:solidFill>
              </a:rPr>
              <a:pPr>
                <a:defRPr/>
              </a:pPr>
              <a:t>25/7/2026</a:t>
            </a:fld>
            <a:endParaRPr lang="en-IN">
              <a:solidFill>
                <a:srgbClr val="775F55"/>
              </a:solidFill>
            </a:endParaRPr>
          </a:p>
        </p:txBody>
      </p:sp>
      <p:sp>
        <p:nvSpPr>
          <p:cNvPr id="6"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7" name="Slide Number Placeholder 22"/>
          <p:cNvSpPr>
            <a:spLocks noGrp="1"/>
          </p:cNvSpPr>
          <p:nvPr>
            <p:ph type="sldNum" sz="quarter" idx="12"/>
          </p:nvPr>
        </p:nvSpPr>
        <p:spPr/>
        <p:txBody>
          <a:bodyPr/>
          <a:lstStyle>
            <a:lvl1pPr>
              <a:defRPr/>
            </a:lvl1pPr>
          </a:lstStyle>
          <a:p>
            <a:pPr>
              <a:defRPr/>
            </a:pPr>
            <a:fld id="{02D7D18F-3736-45E9-925E-33F13133ABDB}" type="slidenum">
              <a:rPr lang="en-IN"/>
              <a:pPr>
                <a:defRPr/>
              </a:pPr>
              <a:t>‹#›</a:t>
            </a:fld>
            <a:endParaRPr lang="en-IN"/>
          </a:p>
        </p:txBody>
      </p:sp>
    </p:spTree>
    <p:extLst>
      <p:ext uri="{BB962C8B-B14F-4D97-AF65-F5344CB8AC3E}">
        <p14:creationId xmlns:p14="http://schemas.microsoft.com/office/powerpoint/2010/main" val="4322172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7" name="Rectangle 6"/>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8331200" y="6248401"/>
            <a:ext cx="3556000" cy="365125"/>
          </a:xfrm>
        </p:spPr>
        <p:txBody>
          <a:bodyPr rtlCol="0"/>
          <a:lstStyle>
            <a:lvl1pPr>
              <a:defRPr/>
            </a:lvl1pPr>
          </a:lstStyle>
          <a:p>
            <a:pPr>
              <a:defRPr/>
            </a:pPr>
            <a:fld id="{990C2B6E-D77F-4865-9198-81F3FA3C92F9}" type="datetime1">
              <a:rPr lang="en-US">
                <a:solidFill>
                  <a:srgbClr val="775F55"/>
                </a:solidFill>
              </a:rPr>
              <a:pPr>
                <a:defRPr/>
              </a:pPr>
              <a:t>25/7/2026</a:t>
            </a:fld>
            <a:endParaRPr lang="en-IN">
              <a:solidFill>
                <a:srgbClr val="775F55"/>
              </a:solidFill>
            </a:endParaRPr>
          </a:p>
        </p:txBody>
      </p:sp>
      <p:sp>
        <p:nvSpPr>
          <p:cNvPr id="10" name="Slide Number Placeholder 12"/>
          <p:cNvSpPr>
            <a:spLocks noGrp="1"/>
          </p:cNvSpPr>
          <p:nvPr>
            <p:ph type="sldNum" sz="quarter" idx="11"/>
          </p:nvPr>
        </p:nvSpPr>
        <p:spPr>
          <a:xfrm>
            <a:off x="0" y="4667251"/>
            <a:ext cx="1930400" cy="663575"/>
          </a:xfrm>
        </p:spPr>
        <p:txBody>
          <a:bodyPr rtlCol="0"/>
          <a:lstStyle>
            <a:lvl1pPr>
              <a:defRPr sz="2800"/>
            </a:lvl1pPr>
          </a:lstStyle>
          <a:p>
            <a:pPr>
              <a:defRPr/>
            </a:pPr>
            <a:fld id="{1F1DF2C5-5961-4A71-9986-75B6335C1752}" type="slidenum">
              <a:rPr lang="en-IN"/>
              <a:pPr>
                <a:defRPr/>
              </a:pPr>
              <a:t>‹#›</a:t>
            </a:fld>
            <a:endParaRPr lang="en-IN"/>
          </a:p>
        </p:txBody>
      </p:sp>
      <p:sp>
        <p:nvSpPr>
          <p:cNvPr id="11" name="Footer Placeholder 13"/>
          <p:cNvSpPr>
            <a:spLocks noGrp="1"/>
          </p:cNvSpPr>
          <p:nvPr>
            <p:ph type="ftr" sz="quarter" idx="12"/>
          </p:nvPr>
        </p:nvSpPr>
        <p:spPr>
          <a:xfrm>
            <a:off x="2133600" y="6248401"/>
            <a:ext cx="6096000" cy="365125"/>
          </a:xfrm>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198998018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B3F73AD2-0475-47DA-B212-F41AE280A2EA}"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E0551978-3925-42C9-A0F6-59ECB7027DC6}" type="slidenum">
              <a:rPr lang="en-IN"/>
              <a:pPr>
                <a:defRPr/>
              </a:pPr>
              <a:t>‹#›</a:t>
            </a:fld>
            <a:endParaRPr lang="en-IN"/>
          </a:p>
        </p:txBody>
      </p:sp>
    </p:spTree>
    <p:extLst>
      <p:ext uri="{BB962C8B-B14F-4D97-AF65-F5344CB8AC3E}">
        <p14:creationId xmlns:p14="http://schemas.microsoft.com/office/powerpoint/2010/main" val="21240812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737600" y="6248401"/>
            <a:ext cx="2946400" cy="365125"/>
          </a:xfrm>
        </p:spPr>
        <p:txBody>
          <a:bodyPr/>
          <a:lstStyle>
            <a:lvl1pPr>
              <a:defRPr/>
            </a:lvl1pPr>
          </a:lstStyle>
          <a:p>
            <a:pPr>
              <a:defRPr/>
            </a:pPr>
            <a:fld id="{71DA9E54-6DEE-4EB7-9441-6312B566AE0C}" type="datetime1">
              <a:rPr lang="en-US">
                <a:solidFill>
                  <a:srgbClr val="775F55"/>
                </a:solidFill>
              </a:rPr>
              <a:pPr>
                <a:defRPr/>
              </a:pPr>
              <a:t>25/7/2026</a:t>
            </a:fld>
            <a:endParaRPr lang="en-IN">
              <a:solidFill>
                <a:srgbClr val="775F55"/>
              </a:solidFill>
            </a:endParaRPr>
          </a:p>
        </p:txBody>
      </p:sp>
      <p:sp>
        <p:nvSpPr>
          <p:cNvPr id="8" name="Footer Placeholder 4"/>
          <p:cNvSpPr>
            <a:spLocks noGrp="1"/>
          </p:cNvSpPr>
          <p:nvPr>
            <p:ph type="ftr" sz="quarter" idx="11"/>
          </p:nvPr>
        </p:nvSpPr>
        <p:spPr>
          <a:xfrm>
            <a:off x="609601" y="6248401"/>
            <a:ext cx="7431617" cy="365125"/>
          </a:xfrm>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9" name="Slide Number Placeholder 5"/>
          <p:cNvSpPr>
            <a:spLocks noGrp="1"/>
          </p:cNvSpPr>
          <p:nvPr>
            <p:ph type="sldNum" sz="quarter" idx="12"/>
          </p:nvPr>
        </p:nvSpPr>
        <p:spPr>
          <a:xfrm rot="5400000">
            <a:off x="8075084" y="103717"/>
            <a:ext cx="533400" cy="325967"/>
          </a:xfrm>
        </p:spPr>
        <p:txBody>
          <a:bodyPr/>
          <a:lstStyle>
            <a:lvl1pPr>
              <a:defRPr/>
            </a:lvl1pPr>
          </a:lstStyle>
          <a:p>
            <a:pPr>
              <a:defRPr/>
            </a:pPr>
            <a:fld id="{3C99F71A-2EDD-468D-9B21-E4C9A40E68E8}" type="slidenum">
              <a:rPr lang="en-IN"/>
              <a:pPr>
                <a:defRPr/>
              </a:pPr>
              <a:t>‹#›</a:t>
            </a:fld>
            <a:endParaRPr lang="en-IN"/>
          </a:p>
        </p:txBody>
      </p:sp>
    </p:spTree>
    <p:extLst>
      <p:ext uri="{BB962C8B-B14F-4D97-AF65-F5344CB8AC3E}">
        <p14:creationId xmlns:p14="http://schemas.microsoft.com/office/powerpoint/2010/main" val="1572916374"/>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101600" y="6069013"/>
            <a:ext cx="2743200" cy="685800"/>
          </a:xfrm>
        </p:spPr>
        <p:txBody>
          <a:bodyPr>
            <a:noAutofit/>
          </a:bodyPr>
          <a:lstStyle>
            <a:lvl1pPr algn="ctr">
              <a:defRPr sz="2000">
                <a:solidFill>
                  <a:srgbClr val="FFFFFF"/>
                </a:solidFill>
              </a:defRPr>
            </a:lvl1pPr>
          </a:lstStyle>
          <a:p>
            <a:pPr>
              <a:defRPr/>
            </a:pPr>
            <a:fld id="{B346CAAD-F6EF-4245-9448-68ECA2EF8FD4}" type="datetime1">
              <a:rPr lang="en-US"/>
              <a:pPr>
                <a:defRPr/>
              </a:pPr>
              <a:t>25/7/2026</a:t>
            </a:fld>
            <a:endParaRPr lang="en-IN"/>
          </a:p>
        </p:txBody>
      </p:sp>
      <p:sp>
        <p:nvSpPr>
          <p:cNvPr id="10" name="Footer Placeholder 16"/>
          <p:cNvSpPr>
            <a:spLocks noGrp="1"/>
          </p:cNvSpPr>
          <p:nvPr>
            <p:ph type="ftr" sz="quarter" idx="11"/>
          </p:nvPr>
        </p:nvSpPr>
        <p:spPr>
          <a:xfrm>
            <a:off x="2781300" y="236539"/>
            <a:ext cx="7823200" cy="365125"/>
          </a:xfrm>
        </p:spPr>
        <p:txBody>
          <a:bodyPr/>
          <a:lstStyle>
            <a:lvl1pPr algn="r">
              <a:defRPr>
                <a:solidFill>
                  <a:schemeClr val="tx2"/>
                </a:solidFill>
              </a:defRPr>
            </a:lvl1pPr>
          </a:lstStyle>
          <a:p>
            <a:pPr>
              <a:defRPr/>
            </a:pPr>
            <a:r>
              <a:rPr lang="en-US">
                <a:solidFill>
                  <a:srgbClr val="EBDDC3"/>
                </a:solidFill>
              </a:rPr>
              <a:t>Prepared by Pham Thi Thuy</a:t>
            </a:r>
            <a:endParaRPr lang="en-IN">
              <a:solidFill>
                <a:srgbClr val="EBDDC3"/>
              </a:solidFill>
            </a:endParaRPr>
          </a:p>
        </p:txBody>
      </p:sp>
      <p:sp>
        <p:nvSpPr>
          <p:cNvPr id="11"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pPr>
              <a:defRPr/>
            </a:pPr>
            <a:fld id="{E6502F1B-A2F1-4AD2-A490-6B04AEA5A1CD}" type="slidenum">
              <a:rPr lang="en-IN">
                <a:solidFill>
                  <a:srgbClr val="EBDDC3"/>
                </a:solidFill>
              </a:rPr>
              <a:pPr>
                <a:defRPr/>
              </a:pPr>
              <a:t>‹#›</a:t>
            </a:fld>
            <a:endParaRPr lang="en-IN">
              <a:solidFill>
                <a:srgbClr val="EBDDC3"/>
              </a:solidFill>
            </a:endParaRPr>
          </a:p>
        </p:txBody>
      </p:sp>
    </p:spTree>
    <p:extLst>
      <p:ext uri="{BB962C8B-B14F-4D97-AF65-F5344CB8AC3E}">
        <p14:creationId xmlns:p14="http://schemas.microsoft.com/office/powerpoint/2010/main" val="10601914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72A23180-A1C2-40F9-BAE0-1F2B93839F91}"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65D30C6B-EB55-4428-A1B5-93435AC1CFE8}" type="slidenum">
              <a:rPr lang="en-IN"/>
              <a:pPr>
                <a:defRPr/>
              </a:pPr>
              <a:t>‹#›</a:t>
            </a:fld>
            <a:endParaRPr lang="en-IN"/>
          </a:p>
        </p:txBody>
      </p:sp>
    </p:spTree>
    <p:extLst>
      <p:ext uri="{BB962C8B-B14F-4D97-AF65-F5344CB8AC3E}">
        <p14:creationId xmlns:p14="http://schemas.microsoft.com/office/powerpoint/2010/main" val="29244640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fld id="{8947819B-F138-4FAC-901A-200B3566CA16}" type="datetime1">
              <a:rPr lang="en-US">
                <a:solidFill>
                  <a:srgbClr val="775F55"/>
                </a:solidFill>
              </a:rPr>
              <a:pPr>
                <a:defRPr/>
              </a:pPr>
              <a:t>25/7/2026</a:t>
            </a:fld>
            <a:endParaRPr lang="en-IN">
              <a:solidFill>
                <a:srgbClr val="775F55"/>
              </a:solidFill>
            </a:endParaRPr>
          </a:p>
        </p:txBody>
      </p:sp>
      <p:sp>
        <p:nvSpPr>
          <p:cNvPr id="8" name="Slide Number Placeholder 12"/>
          <p:cNvSpPr>
            <a:spLocks noGrp="1"/>
          </p:cNvSpPr>
          <p:nvPr>
            <p:ph type="sldNum" sz="quarter" idx="11"/>
          </p:nvPr>
        </p:nvSpPr>
        <p:spPr>
          <a:xfrm>
            <a:off x="0" y="1752601"/>
            <a:ext cx="1727200" cy="701675"/>
          </a:xfrm>
        </p:spPr>
        <p:txBody>
          <a:bodyPr>
            <a:noAutofit/>
          </a:bodyPr>
          <a:lstStyle>
            <a:lvl1pPr>
              <a:defRPr sz="2400">
                <a:solidFill>
                  <a:srgbClr val="FFFFFF"/>
                </a:solidFill>
              </a:defRPr>
            </a:lvl1pPr>
          </a:lstStyle>
          <a:p>
            <a:pPr>
              <a:defRPr/>
            </a:pPr>
            <a:fld id="{129E9E6A-1B70-4789-8AE8-5A2D3587B98D}" type="slidenum">
              <a:rPr lang="en-IN"/>
              <a:pPr>
                <a:defRPr/>
              </a:pPr>
              <a:t>‹#›</a:t>
            </a:fld>
            <a:endParaRPr lang="en-IN"/>
          </a:p>
        </p:txBody>
      </p:sp>
      <p:sp>
        <p:nvSpPr>
          <p:cNvPr id="9" name="Footer Placeholder 13"/>
          <p:cNvSpPr>
            <a:spLocks noGrp="1"/>
          </p:cNvSpPr>
          <p:nvPr>
            <p:ph type="ftr" sz="quarter" idx="12"/>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2912398475"/>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23B41C01-F60E-4DEA-A2CD-5CD849ACA649}" type="datetime1">
              <a:rPr lang="en-US">
                <a:solidFill>
                  <a:srgbClr val="775F55"/>
                </a:solidFill>
              </a:rPr>
              <a:pPr>
                <a:defRPr/>
              </a:pPr>
              <a:t>25/7/2026</a:t>
            </a:fld>
            <a:endParaRPr lang="en-IN">
              <a:solidFill>
                <a:srgbClr val="775F55"/>
              </a:solidFill>
            </a:endParaRPr>
          </a:p>
        </p:txBody>
      </p:sp>
      <p:sp>
        <p:nvSpPr>
          <p:cNvPr id="6" name="Slide Number Placeholder 9"/>
          <p:cNvSpPr>
            <a:spLocks noGrp="1"/>
          </p:cNvSpPr>
          <p:nvPr>
            <p:ph type="sldNum" sz="quarter" idx="11"/>
          </p:nvPr>
        </p:nvSpPr>
        <p:spPr/>
        <p:txBody>
          <a:bodyPr rtlCol="0"/>
          <a:lstStyle>
            <a:lvl1pPr>
              <a:defRPr/>
            </a:lvl1pPr>
          </a:lstStyle>
          <a:p>
            <a:pPr>
              <a:defRPr/>
            </a:pPr>
            <a:fld id="{C5B032EC-9090-4481-8A80-B4960BE75A86}" type="slidenum">
              <a:rPr lang="en-IN"/>
              <a:pPr>
                <a:defRPr/>
              </a:pPr>
              <a:t>‹#›</a:t>
            </a:fld>
            <a:endParaRPr lang="en-IN"/>
          </a:p>
        </p:txBody>
      </p:sp>
      <p:sp>
        <p:nvSpPr>
          <p:cNvPr id="7" name="Footer Placeholder 11"/>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39272307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B69D604B-0286-43D1-8BFD-9B6CDFFDD8E1}" type="datetime1">
              <a:rPr lang="en-US">
                <a:solidFill>
                  <a:srgbClr val="775F55"/>
                </a:solidFill>
              </a:rPr>
              <a:pPr>
                <a:defRPr/>
              </a:pPr>
              <a:t>25/7/2026</a:t>
            </a:fld>
            <a:endParaRPr lang="en-IN">
              <a:solidFill>
                <a:srgbClr val="775F55"/>
              </a:solidFill>
            </a:endParaRPr>
          </a:p>
        </p:txBody>
      </p:sp>
      <p:sp>
        <p:nvSpPr>
          <p:cNvPr id="8" name="Slide Number Placeholder 11"/>
          <p:cNvSpPr>
            <a:spLocks noGrp="1"/>
          </p:cNvSpPr>
          <p:nvPr>
            <p:ph type="sldNum" sz="quarter" idx="11"/>
          </p:nvPr>
        </p:nvSpPr>
        <p:spPr/>
        <p:txBody>
          <a:bodyPr rtlCol="0"/>
          <a:lstStyle>
            <a:lvl1pPr>
              <a:defRPr/>
            </a:lvl1pPr>
          </a:lstStyle>
          <a:p>
            <a:pPr>
              <a:defRPr/>
            </a:pPr>
            <a:fld id="{8B8E4469-A49F-44E6-A16B-176844155BD3}" type="slidenum">
              <a:rPr lang="en-IN"/>
              <a:pPr>
                <a:defRPr/>
              </a:pPr>
              <a:t>‹#›</a:t>
            </a:fld>
            <a:endParaRPr lang="en-IN"/>
          </a:p>
        </p:txBody>
      </p:sp>
      <p:sp>
        <p:nvSpPr>
          <p:cNvPr id="9" name="Footer Placeholder 13"/>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2702372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fld id="{D52F7F53-4B16-40F5-9A1D-A2D34FE8005B}" type="datetimeFigureOut">
              <a:rPr lang="en-US">
                <a:solidFill>
                  <a:srgbClr val="04617B">
                    <a:shade val="90000"/>
                  </a:srgbClr>
                </a:solidFill>
              </a:rPr>
              <a:pPr>
                <a:defRPr/>
              </a:pPr>
              <a:t>25/7/2026</a:t>
            </a:fld>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63EF9C2A-53F3-470F-ACD9-2D842821D483}"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6349650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DF30EFE3-9F1D-4B6E-9410-C7297C6D5DFB}" type="datetime1">
              <a:rPr lang="en-US">
                <a:solidFill>
                  <a:srgbClr val="775F55"/>
                </a:solidFill>
              </a:rPr>
              <a:pPr>
                <a:defRPr/>
              </a:pPr>
              <a:t>25/7/2026</a:t>
            </a:fld>
            <a:endParaRPr lang="en-IN">
              <a:solidFill>
                <a:srgbClr val="775F55"/>
              </a:solidFill>
            </a:endParaRPr>
          </a:p>
        </p:txBody>
      </p:sp>
      <p:sp>
        <p:nvSpPr>
          <p:cNvPr id="4"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5" name="Slide Number Placeholder 22"/>
          <p:cNvSpPr>
            <a:spLocks noGrp="1"/>
          </p:cNvSpPr>
          <p:nvPr>
            <p:ph type="sldNum" sz="quarter" idx="12"/>
          </p:nvPr>
        </p:nvSpPr>
        <p:spPr/>
        <p:txBody>
          <a:bodyPr/>
          <a:lstStyle>
            <a:lvl1pPr>
              <a:defRPr/>
            </a:lvl1pPr>
          </a:lstStyle>
          <a:p>
            <a:pPr>
              <a:defRPr/>
            </a:pPr>
            <a:fld id="{CFE14390-1E4E-4F9E-A9EA-BEF2A0709837}" type="slidenum">
              <a:rPr lang="en-IN"/>
              <a:pPr>
                <a:defRPr/>
              </a:pPr>
              <a:t>‹#›</a:t>
            </a:fld>
            <a:endParaRPr lang="en-IN"/>
          </a:p>
        </p:txBody>
      </p:sp>
    </p:spTree>
    <p:extLst>
      <p:ext uri="{BB962C8B-B14F-4D97-AF65-F5344CB8AC3E}">
        <p14:creationId xmlns:p14="http://schemas.microsoft.com/office/powerpoint/2010/main" val="26554062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31D759B7-A3B3-42C4-8127-1386B8FA6A93}" type="datetime1">
              <a:rPr lang="en-US">
                <a:solidFill>
                  <a:srgbClr val="775F55"/>
                </a:solidFill>
              </a:rPr>
              <a:pPr>
                <a:defRPr/>
              </a:pPr>
              <a:t>25/7/2026</a:t>
            </a:fld>
            <a:endParaRPr lang="en-IN">
              <a:solidFill>
                <a:srgbClr val="775F55"/>
              </a:solidFill>
            </a:endParaRPr>
          </a:p>
        </p:txBody>
      </p:sp>
      <p:sp>
        <p:nvSpPr>
          <p:cNvPr id="3"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pPr>
              <a:defRPr/>
            </a:pPr>
            <a:fld id="{5B2C9697-7FF5-4B6B-BF97-CA3AC98063D0}" type="slidenum">
              <a:rPr lang="en-IN">
                <a:solidFill>
                  <a:srgbClr val="775F55"/>
                </a:solidFill>
              </a:rPr>
              <a:pPr>
                <a:defRPr/>
              </a:pPr>
              <a:t>‹#›</a:t>
            </a:fld>
            <a:endParaRPr lang="en-IN">
              <a:solidFill>
                <a:srgbClr val="775F55"/>
              </a:solidFill>
            </a:endParaRPr>
          </a:p>
        </p:txBody>
      </p:sp>
    </p:spTree>
    <p:extLst>
      <p:ext uri="{BB962C8B-B14F-4D97-AF65-F5344CB8AC3E}">
        <p14:creationId xmlns:p14="http://schemas.microsoft.com/office/powerpoint/2010/main" val="8476740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562F6AC9-D146-465A-AF4A-8C84A579B237}" type="datetime1">
              <a:rPr lang="en-US">
                <a:solidFill>
                  <a:srgbClr val="775F55"/>
                </a:solidFill>
              </a:rPr>
              <a:pPr>
                <a:defRPr/>
              </a:pPr>
              <a:t>25/7/2026</a:t>
            </a:fld>
            <a:endParaRPr lang="en-IN">
              <a:solidFill>
                <a:srgbClr val="775F55"/>
              </a:solidFill>
            </a:endParaRPr>
          </a:p>
        </p:txBody>
      </p:sp>
      <p:sp>
        <p:nvSpPr>
          <p:cNvPr id="6"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7" name="Slide Number Placeholder 22"/>
          <p:cNvSpPr>
            <a:spLocks noGrp="1"/>
          </p:cNvSpPr>
          <p:nvPr>
            <p:ph type="sldNum" sz="quarter" idx="12"/>
          </p:nvPr>
        </p:nvSpPr>
        <p:spPr/>
        <p:txBody>
          <a:bodyPr/>
          <a:lstStyle>
            <a:lvl1pPr>
              <a:defRPr/>
            </a:lvl1pPr>
          </a:lstStyle>
          <a:p>
            <a:pPr>
              <a:defRPr/>
            </a:pPr>
            <a:fld id="{4D1DD751-CCB2-4D97-B44A-BAF9C6D4721C}" type="slidenum">
              <a:rPr lang="en-IN"/>
              <a:pPr>
                <a:defRPr/>
              </a:pPr>
              <a:t>‹#›</a:t>
            </a:fld>
            <a:endParaRPr lang="en-IN"/>
          </a:p>
        </p:txBody>
      </p:sp>
    </p:spTree>
    <p:extLst>
      <p:ext uri="{BB962C8B-B14F-4D97-AF65-F5344CB8AC3E}">
        <p14:creationId xmlns:p14="http://schemas.microsoft.com/office/powerpoint/2010/main" val="10528137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7" name="Rectangle 6"/>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8331200" y="6248401"/>
            <a:ext cx="3556000" cy="365125"/>
          </a:xfrm>
        </p:spPr>
        <p:txBody>
          <a:bodyPr rtlCol="0"/>
          <a:lstStyle>
            <a:lvl1pPr>
              <a:defRPr/>
            </a:lvl1pPr>
          </a:lstStyle>
          <a:p>
            <a:pPr>
              <a:defRPr/>
            </a:pPr>
            <a:fld id="{C1E90968-25BA-40CC-AC64-301B5BDC54EF}" type="datetime1">
              <a:rPr lang="en-US">
                <a:solidFill>
                  <a:srgbClr val="775F55"/>
                </a:solidFill>
              </a:rPr>
              <a:pPr>
                <a:defRPr/>
              </a:pPr>
              <a:t>25/7/2026</a:t>
            </a:fld>
            <a:endParaRPr lang="en-IN">
              <a:solidFill>
                <a:srgbClr val="775F55"/>
              </a:solidFill>
            </a:endParaRPr>
          </a:p>
        </p:txBody>
      </p:sp>
      <p:sp>
        <p:nvSpPr>
          <p:cNvPr id="10" name="Slide Number Placeholder 12"/>
          <p:cNvSpPr>
            <a:spLocks noGrp="1"/>
          </p:cNvSpPr>
          <p:nvPr>
            <p:ph type="sldNum" sz="quarter" idx="11"/>
          </p:nvPr>
        </p:nvSpPr>
        <p:spPr>
          <a:xfrm>
            <a:off x="0" y="4667251"/>
            <a:ext cx="1930400" cy="663575"/>
          </a:xfrm>
        </p:spPr>
        <p:txBody>
          <a:bodyPr rtlCol="0"/>
          <a:lstStyle>
            <a:lvl1pPr>
              <a:defRPr sz="2800"/>
            </a:lvl1pPr>
          </a:lstStyle>
          <a:p>
            <a:pPr>
              <a:defRPr/>
            </a:pPr>
            <a:fld id="{2A067675-9036-4966-A817-75C669A90F90}" type="slidenum">
              <a:rPr lang="en-IN"/>
              <a:pPr>
                <a:defRPr/>
              </a:pPr>
              <a:t>‹#›</a:t>
            </a:fld>
            <a:endParaRPr lang="en-IN"/>
          </a:p>
        </p:txBody>
      </p:sp>
      <p:sp>
        <p:nvSpPr>
          <p:cNvPr id="11" name="Footer Placeholder 13"/>
          <p:cNvSpPr>
            <a:spLocks noGrp="1"/>
          </p:cNvSpPr>
          <p:nvPr>
            <p:ph type="ftr" sz="quarter" idx="12"/>
          </p:nvPr>
        </p:nvSpPr>
        <p:spPr>
          <a:xfrm>
            <a:off x="2133600" y="6248401"/>
            <a:ext cx="6096000" cy="365125"/>
          </a:xfrm>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1367741467"/>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9F72F354-8D36-4C71-9A28-EE9E0AC86141}"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839943C0-B7C5-4676-A220-54E020094525}" type="slidenum">
              <a:rPr lang="en-IN"/>
              <a:pPr>
                <a:defRPr/>
              </a:pPr>
              <a:t>‹#›</a:t>
            </a:fld>
            <a:endParaRPr lang="en-IN"/>
          </a:p>
        </p:txBody>
      </p:sp>
    </p:spTree>
    <p:extLst>
      <p:ext uri="{BB962C8B-B14F-4D97-AF65-F5344CB8AC3E}">
        <p14:creationId xmlns:p14="http://schemas.microsoft.com/office/powerpoint/2010/main" val="1631628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737600" y="6248401"/>
            <a:ext cx="2946400" cy="365125"/>
          </a:xfrm>
        </p:spPr>
        <p:txBody>
          <a:bodyPr/>
          <a:lstStyle>
            <a:lvl1pPr>
              <a:defRPr/>
            </a:lvl1pPr>
          </a:lstStyle>
          <a:p>
            <a:pPr>
              <a:defRPr/>
            </a:pPr>
            <a:fld id="{AF6E039F-90BC-41FB-929B-8373557F7D3E}" type="datetime1">
              <a:rPr lang="en-US">
                <a:solidFill>
                  <a:srgbClr val="775F55"/>
                </a:solidFill>
              </a:rPr>
              <a:pPr>
                <a:defRPr/>
              </a:pPr>
              <a:t>25/7/2026</a:t>
            </a:fld>
            <a:endParaRPr lang="en-IN">
              <a:solidFill>
                <a:srgbClr val="775F55"/>
              </a:solidFill>
            </a:endParaRPr>
          </a:p>
        </p:txBody>
      </p:sp>
      <p:sp>
        <p:nvSpPr>
          <p:cNvPr id="8" name="Footer Placeholder 4"/>
          <p:cNvSpPr>
            <a:spLocks noGrp="1"/>
          </p:cNvSpPr>
          <p:nvPr>
            <p:ph type="ftr" sz="quarter" idx="11"/>
          </p:nvPr>
        </p:nvSpPr>
        <p:spPr>
          <a:xfrm>
            <a:off x="609601" y="6248401"/>
            <a:ext cx="7431617" cy="365125"/>
          </a:xfrm>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9" name="Slide Number Placeholder 5"/>
          <p:cNvSpPr>
            <a:spLocks noGrp="1"/>
          </p:cNvSpPr>
          <p:nvPr>
            <p:ph type="sldNum" sz="quarter" idx="12"/>
          </p:nvPr>
        </p:nvSpPr>
        <p:spPr>
          <a:xfrm rot="5400000">
            <a:off x="8075084" y="103717"/>
            <a:ext cx="533400" cy="325967"/>
          </a:xfrm>
        </p:spPr>
        <p:txBody>
          <a:bodyPr/>
          <a:lstStyle>
            <a:lvl1pPr>
              <a:defRPr/>
            </a:lvl1pPr>
          </a:lstStyle>
          <a:p>
            <a:pPr>
              <a:defRPr/>
            </a:pPr>
            <a:fld id="{A591301D-FD92-40BA-838E-BFCB7E6B49FF}" type="slidenum">
              <a:rPr lang="en-IN"/>
              <a:pPr>
                <a:defRPr/>
              </a:pPr>
              <a:t>‹#›</a:t>
            </a:fld>
            <a:endParaRPr lang="en-IN"/>
          </a:p>
        </p:txBody>
      </p:sp>
    </p:spTree>
    <p:extLst>
      <p:ext uri="{BB962C8B-B14F-4D97-AF65-F5344CB8AC3E}">
        <p14:creationId xmlns:p14="http://schemas.microsoft.com/office/powerpoint/2010/main" val="1571403200"/>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101600" y="6069013"/>
            <a:ext cx="2743200" cy="685800"/>
          </a:xfrm>
        </p:spPr>
        <p:txBody>
          <a:bodyPr>
            <a:noAutofit/>
          </a:bodyPr>
          <a:lstStyle>
            <a:lvl1pPr algn="ctr">
              <a:defRPr sz="2000">
                <a:solidFill>
                  <a:srgbClr val="FFFFFF"/>
                </a:solidFill>
              </a:defRPr>
            </a:lvl1pPr>
          </a:lstStyle>
          <a:p>
            <a:pPr>
              <a:defRPr/>
            </a:pPr>
            <a:fld id="{283A973E-F6BF-4983-8C0E-15E2196EE8C7}" type="datetime1">
              <a:rPr lang="en-US"/>
              <a:pPr>
                <a:defRPr/>
              </a:pPr>
              <a:t>25/7/2026</a:t>
            </a:fld>
            <a:endParaRPr lang="en-IN"/>
          </a:p>
        </p:txBody>
      </p:sp>
      <p:sp>
        <p:nvSpPr>
          <p:cNvPr id="10" name="Footer Placeholder 16"/>
          <p:cNvSpPr>
            <a:spLocks noGrp="1"/>
          </p:cNvSpPr>
          <p:nvPr>
            <p:ph type="ftr" sz="quarter" idx="11"/>
          </p:nvPr>
        </p:nvSpPr>
        <p:spPr>
          <a:xfrm>
            <a:off x="2781300" y="236539"/>
            <a:ext cx="7823200" cy="365125"/>
          </a:xfrm>
        </p:spPr>
        <p:txBody>
          <a:bodyPr/>
          <a:lstStyle>
            <a:lvl1pPr algn="r">
              <a:defRPr>
                <a:solidFill>
                  <a:schemeClr val="tx2"/>
                </a:solidFill>
              </a:defRPr>
            </a:lvl1pPr>
          </a:lstStyle>
          <a:p>
            <a:pPr>
              <a:defRPr/>
            </a:pPr>
            <a:r>
              <a:rPr lang="en-US">
                <a:solidFill>
                  <a:srgbClr val="EBDDC3"/>
                </a:solidFill>
              </a:rPr>
              <a:t>Prepared by Pham Thi Thuy</a:t>
            </a:r>
            <a:endParaRPr lang="en-IN">
              <a:solidFill>
                <a:srgbClr val="EBDDC3"/>
              </a:solidFill>
            </a:endParaRPr>
          </a:p>
        </p:txBody>
      </p:sp>
      <p:sp>
        <p:nvSpPr>
          <p:cNvPr id="11"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pPr>
              <a:defRPr/>
            </a:pPr>
            <a:fld id="{AC513CD8-5C67-478A-BB86-156160612A72}" type="slidenum">
              <a:rPr lang="en-IN">
                <a:solidFill>
                  <a:srgbClr val="EBDDC3"/>
                </a:solidFill>
              </a:rPr>
              <a:pPr>
                <a:defRPr/>
              </a:pPr>
              <a:t>‹#›</a:t>
            </a:fld>
            <a:endParaRPr lang="en-IN">
              <a:solidFill>
                <a:srgbClr val="EBDDC3"/>
              </a:solidFill>
            </a:endParaRPr>
          </a:p>
        </p:txBody>
      </p:sp>
    </p:spTree>
    <p:extLst>
      <p:ext uri="{BB962C8B-B14F-4D97-AF65-F5344CB8AC3E}">
        <p14:creationId xmlns:p14="http://schemas.microsoft.com/office/powerpoint/2010/main" val="588259822"/>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960BBD38-CD53-463A-A9D3-51D503A1E636}"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2DE61DCA-CB16-464B-BB87-4AE359B6EA38}" type="slidenum">
              <a:rPr lang="en-IN"/>
              <a:pPr>
                <a:defRPr/>
              </a:pPr>
              <a:t>‹#›</a:t>
            </a:fld>
            <a:endParaRPr lang="en-IN"/>
          </a:p>
        </p:txBody>
      </p:sp>
    </p:spTree>
    <p:extLst>
      <p:ext uri="{BB962C8B-B14F-4D97-AF65-F5344CB8AC3E}">
        <p14:creationId xmlns:p14="http://schemas.microsoft.com/office/powerpoint/2010/main" val="39223770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fld id="{1469F92D-35F0-4DC3-A5CB-988B20401B18}" type="datetime1">
              <a:rPr lang="en-US">
                <a:solidFill>
                  <a:srgbClr val="775F55"/>
                </a:solidFill>
              </a:rPr>
              <a:pPr>
                <a:defRPr/>
              </a:pPr>
              <a:t>25/7/2026</a:t>
            </a:fld>
            <a:endParaRPr lang="en-IN">
              <a:solidFill>
                <a:srgbClr val="775F55"/>
              </a:solidFill>
            </a:endParaRPr>
          </a:p>
        </p:txBody>
      </p:sp>
      <p:sp>
        <p:nvSpPr>
          <p:cNvPr id="8" name="Slide Number Placeholder 12"/>
          <p:cNvSpPr>
            <a:spLocks noGrp="1"/>
          </p:cNvSpPr>
          <p:nvPr>
            <p:ph type="sldNum" sz="quarter" idx="11"/>
          </p:nvPr>
        </p:nvSpPr>
        <p:spPr>
          <a:xfrm>
            <a:off x="0" y="1752601"/>
            <a:ext cx="1727200" cy="701675"/>
          </a:xfrm>
        </p:spPr>
        <p:txBody>
          <a:bodyPr>
            <a:noAutofit/>
          </a:bodyPr>
          <a:lstStyle>
            <a:lvl1pPr>
              <a:defRPr sz="2400">
                <a:solidFill>
                  <a:srgbClr val="FFFFFF"/>
                </a:solidFill>
              </a:defRPr>
            </a:lvl1pPr>
          </a:lstStyle>
          <a:p>
            <a:pPr>
              <a:defRPr/>
            </a:pPr>
            <a:fld id="{8AA2C689-E62F-4124-8CCB-29CFEF3EBA6E}" type="slidenum">
              <a:rPr lang="en-IN"/>
              <a:pPr>
                <a:defRPr/>
              </a:pPr>
              <a:t>‹#›</a:t>
            </a:fld>
            <a:endParaRPr lang="en-IN"/>
          </a:p>
        </p:txBody>
      </p:sp>
      <p:sp>
        <p:nvSpPr>
          <p:cNvPr id="9" name="Footer Placeholder 13"/>
          <p:cNvSpPr>
            <a:spLocks noGrp="1"/>
          </p:cNvSpPr>
          <p:nvPr>
            <p:ph type="ftr" sz="quarter" idx="12"/>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3487656690"/>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13237FBE-1F32-4F1E-9410-21818639F17F}" type="datetime1">
              <a:rPr lang="en-US">
                <a:solidFill>
                  <a:srgbClr val="775F55"/>
                </a:solidFill>
              </a:rPr>
              <a:pPr>
                <a:defRPr/>
              </a:pPr>
              <a:t>25/7/2026</a:t>
            </a:fld>
            <a:endParaRPr lang="en-IN">
              <a:solidFill>
                <a:srgbClr val="775F55"/>
              </a:solidFill>
            </a:endParaRPr>
          </a:p>
        </p:txBody>
      </p:sp>
      <p:sp>
        <p:nvSpPr>
          <p:cNvPr id="6" name="Slide Number Placeholder 9"/>
          <p:cNvSpPr>
            <a:spLocks noGrp="1"/>
          </p:cNvSpPr>
          <p:nvPr>
            <p:ph type="sldNum" sz="quarter" idx="11"/>
          </p:nvPr>
        </p:nvSpPr>
        <p:spPr/>
        <p:txBody>
          <a:bodyPr rtlCol="0"/>
          <a:lstStyle>
            <a:lvl1pPr>
              <a:defRPr/>
            </a:lvl1pPr>
          </a:lstStyle>
          <a:p>
            <a:pPr>
              <a:defRPr/>
            </a:pPr>
            <a:fld id="{1A73FCA4-2086-4FC7-BB46-B22C28F1EF4E}" type="slidenum">
              <a:rPr lang="en-IN"/>
              <a:pPr>
                <a:defRPr/>
              </a:pPr>
              <a:t>‹#›</a:t>
            </a:fld>
            <a:endParaRPr lang="en-IN"/>
          </a:p>
        </p:txBody>
      </p:sp>
      <p:sp>
        <p:nvSpPr>
          <p:cNvPr id="7" name="Footer Placeholder 11"/>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772354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C2D51913-028C-4222-B9C0-34E6C9CC105B}" type="datetimeFigureOut">
              <a:rPr lang="en-US">
                <a:solidFill>
                  <a:srgbClr val="04617B">
                    <a:shade val="90000"/>
                  </a:srgbClr>
                </a:solidFill>
              </a:rPr>
              <a:pPr>
                <a:defRPr/>
              </a:pPr>
              <a:t>25/7/2026</a:t>
            </a:fld>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B06C6E01-167E-42C4-AA2E-93E0865A2B61}"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6472110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A584E28A-9E71-4FCF-B636-DD648C74C724}" type="datetime1">
              <a:rPr lang="en-US">
                <a:solidFill>
                  <a:srgbClr val="775F55"/>
                </a:solidFill>
              </a:rPr>
              <a:pPr>
                <a:defRPr/>
              </a:pPr>
              <a:t>25/7/2026</a:t>
            </a:fld>
            <a:endParaRPr lang="en-IN">
              <a:solidFill>
                <a:srgbClr val="775F55"/>
              </a:solidFill>
            </a:endParaRPr>
          </a:p>
        </p:txBody>
      </p:sp>
      <p:sp>
        <p:nvSpPr>
          <p:cNvPr id="8" name="Slide Number Placeholder 11"/>
          <p:cNvSpPr>
            <a:spLocks noGrp="1"/>
          </p:cNvSpPr>
          <p:nvPr>
            <p:ph type="sldNum" sz="quarter" idx="11"/>
          </p:nvPr>
        </p:nvSpPr>
        <p:spPr/>
        <p:txBody>
          <a:bodyPr rtlCol="0"/>
          <a:lstStyle>
            <a:lvl1pPr>
              <a:defRPr/>
            </a:lvl1pPr>
          </a:lstStyle>
          <a:p>
            <a:pPr>
              <a:defRPr/>
            </a:pPr>
            <a:fld id="{FE4BC89F-3D6C-4809-B512-463596D5BB9F}" type="slidenum">
              <a:rPr lang="en-IN"/>
              <a:pPr>
                <a:defRPr/>
              </a:pPr>
              <a:t>‹#›</a:t>
            </a:fld>
            <a:endParaRPr lang="en-IN"/>
          </a:p>
        </p:txBody>
      </p:sp>
      <p:sp>
        <p:nvSpPr>
          <p:cNvPr id="9" name="Footer Placeholder 13"/>
          <p:cNvSpPr>
            <a:spLocks noGrp="1"/>
          </p:cNvSpPr>
          <p:nvPr>
            <p:ph type="ftr" sz="quarter" idx="12"/>
          </p:nvPr>
        </p:nvSpPr>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40966891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0C65B697-0BEE-47B0-86F5-9FADDA677A0C}" type="datetime1">
              <a:rPr lang="en-US">
                <a:solidFill>
                  <a:srgbClr val="775F55"/>
                </a:solidFill>
              </a:rPr>
              <a:pPr>
                <a:defRPr/>
              </a:pPr>
              <a:t>25/7/2026</a:t>
            </a:fld>
            <a:endParaRPr lang="en-IN">
              <a:solidFill>
                <a:srgbClr val="775F55"/>
              </a:solidFill>
            </a:endParaRPr>
          </a:p>
        </p:txBody>
      </p:sp>
      <p:sp>
        <p:nvSpPr>
          <p:cNvPr id="4"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5" name="Slide Number Placeholder 22"/>
          <p:cNvSpPr>
            <a:spLocks noGrp="1"/>
          </p:cNvSpPr>
          <p:nvPr>
            <p:ph type="sldNum" sz="quarter" idx="12"/>
          </p:nvPr>
        </p:nvSpPr>
        <p:spPr/>
        <p:txBody>
          <a:bodyPr/>
          <a:lstStyle>
            <a:lvl1pPr>
              <a:defRPr/>
            </a:lvl1pPr>
          </a:lstStyle>
          <a:p>
            <a:pPr>
              <a:defRPr/>
            </a:pPr>
            <a:fld id="{A90EA07A-CC3A-48D2-BE98-6EA7BC019D8F}" type="slidenum">
              <a:rPr lang="en-IN"/>
              <a:pPr>
                <a:defRPr/>
              </a:pPr>
              <a:t>‹#›</a:t>
            </a:fld>
            <a:endParaRPr lang="en-IN"/>
          </a:p>
        </p:txBody>
      </p:sp>
    </p:spTree>
    <p:extLst>
      <p:ext uri="{BB962C8B-B14F-4D97-AF65-F5344CB8AC3E}">
        <p14:creationId xmlns:p14="http://schemas.microsoft.com/office/powerpoint/2010/main" val="3622934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041610E-A3A2-4520-ADB5-3659841F7EA2}" type="datetime1">
              <a:rPr lang="en-US">
                <a:solidFill>
                  <a:srgbClr val="775F55"/>
                </a:solidFill>
              </a:rPr>
              <a:pPr>
                <a:defRPr/>
              </a:pPr>
              <a:t>25/7/2026</a:t>
            </a:fld>
            <a:endParaRPr lang="en-IN">
              <a:solidFill>
                <a:srgbClr val="775F55"/>
              </a:solidFill>
            </a:endParaRPr>
          </a:p>
        </p:txBody>
      </p:sp>
      <p:sp>
        <p:nvSpPr>
          <p:cNvPr id="3"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pPr>
              <a:defRPr/>
            </a:pPr>
            <a:fld id="{62464F6C-169E-4679-9A1E-67A1395472DB}" type="slidenum">
              <a:rPr lang="en-IN">
                <a:solidFill>
                  <a:srgbClr val="775F55"/>
                </a:solidFill>
              </a:rPr>
              <a:pPr>
                <a:defRPr/>
              </a:pPr>
              <a:t>‹#›</a:t>
            </a:fld>
            <a:endParaRPr lang="en-IN">
              <a:solidFill>
                <a:srgbClr val="775F55"/>
              </a:solidFill>
            </a:endParaRPr>
          </a:p>
        </p:txBody>
      </p:sp>
    </p:spTree>
    <p:extLst>
      <p:ext uri="{BB962C8B-B14F-4D97-AF65-F5344CB8AC3E}">
        <p14:creationId xmlns:p14="http://schemas.microsoft.com/office/powerpoint/2010/main" val="22235719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8BD7D5AA-1633-4FF0-A806-FC7F5E039554}" type="datetime1">
              <a:rPr lang="en-US">
                <a:solidFill>
                  <a:srgbClr val="775F55"/>
                </a:solidFill>
              </a:rPr>
              <a:pPr>
                <a:defRPr/>
              </a:pPr>
              <a:t>25/7/2026</a:t>
            </a:fld>
            <a:endParaRPr lang="en-IN">
              <a:solidFill>
                <a:srgbClr val="775F55"/>
              </a:solidFill>
            </a:endParaRPr>
          </a:p>
        </p:txBody>
      </p:sp>
      <p:sp>
        <p:nvSpPr>
          <p:cNvPr id="6"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7" name="Slide Number Placeholder 22"/>
          <p:cNvSpPr>
            <a:spLocks noGrp="1"/>
          </p:cNvSpPr>
          <p:nvPr>
            <p:ph type="sldNum" sz="quarter" idx="12"/>
          </p:nvPr>
        </p:nvSpPr>
        <p:spPr/>
        <p:txBody>
          <a:bodyPr/>
          <a:lstStyle>
            <a:lvl1pPr>
              <a:defRPr/>
            </a:lvl1pPr>
          </a:lstStyle>
          <a:p>
            <a:pPr>
              <a:defRPr/>
            </a:pPr>
            <a:fld id="{184B1ABE-08B4-4F79-8B0C-B7EF7B3F0E86}" type="slidenum">
              <a:rPr lang="en-IN"/>
              <a:pPr>
                <a:defRPr/>
              </a:pPr>
              <a:t>‹#›</a:t>
            </a:fld>
            <a:endParaRPr lang="en-IN"/>
          </a:p>
        </p:txBody>
      </p:sp>
    </p:spTree>
    <p:extLst>
      <p:ext uri="{BB962C8B-B14F-4D97-AF65-F5344CB8AC3E}">
        <p14:creationId xmlns:p14="http://schemas.microsoft.com/office/powerpoint/2010/main" val="19908049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7" name="Rectangle 6"/>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8331200" y="6248401"/>
            <a:ext cx="3556000" cy="365125"/>
          </a:xfrm>
        </p:spPr>
        <p:txBody>
          <a:bodyPr rtlCol="0"/>
          <a:lstStyle>
            <a:lvl1pPr>
              <a:defRPr/>
            </a:lvl1pPr>
          </a:lstStyle>
          <a:p>
            <a:pPr>
              <a:defRPr/>
            </a:pPr>
            <a:fld id="{4AFE55F6-F7CE-4ABE-A78A-AB8D88EE1522}" type="datetime1">
              <a:rPr lang="en-US">
                <a:solidFill>
                  <a:srgbClr val="775F55"/>
                </a:solidFill>
              </a:rPr>
              <a:pPr>
                <a:defRPr/>
              </a:pPr>
              <a:t>25/7/2026</a:t>
            </a:fld>
            <a:endParaRPr lang="en-IN">
              <a:solidFill>
                <a:srgbClr val="775F55"/>
              </a:solidFill>
            </a:endParaRPr>
          </a:p>
        </p:txBody>
      </p:sp>
      <p:sp>
        <p:nvSpPr>
          <p:cNvPr id="10" name="Slide Number Placeholder 12"/>
          <p:cNvSpPr>
            <a:spLocks noGrp="1"/>
          </p:cNvSpPr>
          <p:nvPr>
            <p:ph type="sldNum" sz="quarter" idx="11"/>
          </p:nvPr>
        </p:nvSpPr>
        <p:spPr>
          <a:xfrm>
            <a:off x="0" y="4667251"/>
            <a:ext cx="1930400" cy="663575"/>
          </a:xfrm>
        </p:spPr>
        <p:txBody>
          <a:bodyPr rtlCol="0"/>
          <a:lstStyle>
            <a:lvl1pPr>
              <a:defRPr sz="2800"/>
            </a:lvl1pPr>
          </a:lstStyle>
          <a:p>
            <a:pPr>
              <a:defRPr/>
            </a:pPr>
            <a:fld id="{100959CD-B1AC-4E1D-8B41-0F28F99F7847}" type="slidenum">
              <a:rPr lang="en-IN"/>
              <a:pPr>
                <a:defRPr/>
              </a:pPr>
              <a:t>‹#›</a:t>
            </a:fld>
            <a:endParaRPr lang="en-IN"/>
          </a:p>
        </p:txBody>
      </p:sp>
      <p:sp>
        <p:nvSpPr>
          <p:cNvPr id="11" name="Footer Placeholder 13"/>
          <p:cNvSpPr>
            <a:spLocks noGrp="1"/>
          </p:cNvSpPr>
          <p:nvPr>
            <p:ph type="ftr" sz="quarter" idx="12"/>
          </p:nvPr>
        </p:nvSpPr>
        <p:spPr>
          <a:xfrm>
            <a:off x="2133600" y="6248401"/>
            <a:ext cx="6096000" cy="365125"/>
          </a:xfrm>
        </p:spPr>
        <p:txBody>
          <a:bodyPr rtlCol="0"/>
          <a:lstStyle>
            <a:lvl1pPr>
              <a:defRPr/>
            </a:lvl1pPr>
          </a:lstStyle>
          <a:p>
            <a:pPr>
              <a:defRPr/>
            </a:pPr>
            <a:r>
              <a:rPr lang="en-US">
                <a:solidFill>
                  <a:srgbClr val="775F55"/>
                </a:solidFill>
              </a:rPr>
              <a:t>Prepared by Pham Thi Thuy</a:t>
            </a:r>
            <a:endParaRPr lang="en-IN">
              <a:solidFill>
                <a:srgbClr val="775F55"/>
              </a:solidFill>
            </a:endParaRPr>
          </a:p>
        </p:txBody>
      </p:sp>
    </p:spTree>
    <p:extLst>
      <p:ext uri="{BB962C8B-B14F-4D97-AF65-F5344CB8AC3E}">
        <p14:creationId xmlns:p14="http://schemas.microsoft.com/office/powerpoint/2010/main" val="2876341710"/>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1F744B69-A2B2-46D9-B3A0-A3F1E6B3B39D}" type="datetime1">
              <a:rPr lang="en-US">
                <a:solidFill>
                  <a:srgbClr val="775F55"/>
                </a:solidFill>
              </a:rPr>
              <a:pPr>
                <a:defRPr/>
              </a:pPr>
              <a:t>25/7/2026</a:t>
            </a:fld>
            <a:endParaRPr lang="en-IN">
              <a:solidFill>
                <a:srgbClr val="775F55"/>
              </a:solidFill>
            </a:endParaRPr>
          </a:p>
        </p:txBody>
      </p:sp>
      <p:sp>
        <p:nvSpPr>
          <p:cNvPr id="5" name="Footer Placeholder 2"/>
          <p:cNvSpPr>
            <a:spLocks noGrp="1"/>
          </p:cNvSpPr>
          <p:nvPr>
            <p:ph type="ftr" sz="quarter" idx="11"/>
          </p:nvPr>
        </p:nvSpPr>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6" name="Slide Number Placeholder 22"/>
          <p:cNvSpPr>
            <a:spLocks noGrp="1"/>
          </p:cNvSpPr>
          <p:nvPr>
            <p:ph type="sldNum" sz="quarter" idx="12"/>
          </p:nvPr>
        </p:nvSpPr>
        <p:spPr/>
        <p:txBody>
          <a:bodyPr/>
          <a:lstStyle>
            <a:lvl1pPr>
              <a:defRPr/>
            </a:lvl1pPr>
          </a:lstStyle>
          <a:p>
            <a:pPr>
              <a:defRPr/>
            </a:pPr>
            <a:fld id="{1215FE26-8BBB-4DCE-943E-3630AE2E2FE2}" type="slidenum">
              <a:rPr lang="en-IN"/>
              <a:pPr>
                <a:defRPr/>
              </a:pPr>
              <a:t>‹#›</a:t>
            </a:fld>
            <a:endParaRPr lang="en-IN"/>
          </a:p>
        </p:txBody>
      </p:sp>
    </p:spTree>
    <p:extLst>
      <p:ext uri="{BB962C8B-B14F-4D97-AF65-F5344CB8AC3E}">
        <p14:creationId xmlns:p14="http://schemas.microsoft.com/office/powerpoint/2010/main" val="28036518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5" name="Rectangle 4"/>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ectangle 5"/>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737600" y="6248401"/>
            <a:ext cx="2946400" cy="365125"/>
          </a:xfrm>
        </p:spPr>
        <p:txBody>
          <a:bodyPr/>
          <a:lstStyle>
            <a:lvl1pPr>
              <a:defRPr/>
            </a:lvl1pPr>
          </a:lstStyle>
          <a:p>
            <a:pPr>
              <a:defRPr/>
            </a:pPr>
            <a:fld id="{F434851F-A754-47A6-B776-CF22416D2E57}" type="datetime1">
              <a:rPr lang="en-US">
                <a:solidFill>
                  <a:srgbClr val="775F55"/>
                </a:solidFill>
              </a:rPr>
              <a:pPr>
                <a:defRPr/>
              </a:pPr>
              <a:t>25/7/2026</a:t>
            </a:fld>
            <a:endParaRPr lang="en-IN">
              <a:solidFill>
                <a:srgbClr val="775F55"/>
              </a:solidFill>
            </a:endParaRPr>
          </a:p>
        </p:txBody>
      </p:sp>
      <p:sp>
        <p:nvSpPr>
          <p:cNvPr id="8" name="Footer Placeholder 4"/>
          <p:cNvSpPr>
            <a:spLocks noGrp="1"/>
          </p:cNvSpPr>
          <p:nvPr>
            <p:ph type="ftr" sz="quarter" idx="11"/>
          </p:nvPr>
        </p:nvSpPr>
        <p:spPr>
          <a:xfrm>
            <a:off x="609601" y="6248401"/>
            <a:ext cx="7431617" cy="365125"/>
          </a:xfrm>
        </p:spPr>
        <p:txBody>
          <a:bodyPr/>
          <a:lstStyle>
            <a:lvl1pPr>
              <a:defRPr/>
            </a:lvl1pPr>
          </a:lstStyle>
          <a:p>
            <a:pPr>
              <a:defRPr/>
            </a:pPr>
            <a:r>
              <a:rPr lang="en-US">
                <a:solidFill>
                  <a:srgbClr val="775F55"/>
                </a:solidFill>
              </a:rPr>
              <a:t>Prepared by Pham Thi Thuy</a:t>
            </a:r>
            <a:endParaRPr lang="en-IN">
              <a:solidFill>
                <a:srgbClr val="775F55"/>
              </a:solidFill>
            </a:endParaRPr>
          </a:p>
        </p:txBody>
      </p:sp>
      <p:sp>
        <p:nvSpPr>
          <p:cNvPr id="9" name="Slide Number Placeholder 5"/>
          <p:cNvSpPr>
            <a:spLocks noGrp="1"/>
          </p:cNvSpPr>
          <p:nvPr>
            <p:ph type="sldNum" sz="quarter" idx="12"/>
          </p:nvPr>
        </p:nvSpPr>
        <p:spPr>
          <a:xfrm rot="5400000">
            <a:off x="8075084" y="103717"/>
            <a:ext cx="533400" cy="325967"/>
          </a:xfrm>
        </p:spPr>
        <p:txBody>
          <a:bodyPr/>
          <a:lstStyle>
            <a:lvl1pPr>
              <a:defRPr/>
            </a:lvl1pPr>
          </a:lstStyle>
          <a:p>
            <a:pPr>
              <a:defRPr/>
            </a:pPr>
            <a:fld id="{51632134-8877-451E-9D11-15F5BB899E2D}" type="slidenum">
              <a:rPr lang="en-IN"/>
              <a:pPr>
                <a:defRPr/>
              </a:pPr>
              <a:t>‹#›</a:t>
            </a:fld>
            <a:endParaRPr lang="en-IN"/>
          </a:p>
        </p:txBody>
      </p:sp>
    </p:spTree>
    <p:extLst>
      <p:ext uri="{BB962C8B-B14F-4D97-AF65-F5344CB8AC3E}">
        <p14:creationId xmlns:p14="http://schemas.microsoft.com/office/powerpoint/2010/main" val="90635669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EAB33315-3E65-48D7-81E9-9C42EC29912C}" type="datetimeFigureOut">
              <a:rPr lang="en-US">
                <a:solidFill>
                  <a:srgbClr val="04617B">
                    <a:shade val="90000"/>
                  </a:srgbClr>
                </a:solidFill>
              </a:rPr>
              <a:pPr>
                <a:defRPr/>
              </a:pPr>
              <a:t>25/7/2026</a:t>
            </a:fld>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0AB3A661-1F3F-4739-8B85-D6148578DB75}"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77083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556528D7-AE13-479C-95F9-9482AD76CBA2}" type="datetimeFigureOut">
              <a:rPr lang="en-US">
                <a:solidFill>
                  <a:srgbClr val="04617B">
                    <a:shade val="90000"/>
                  </a:srgbClr>
                </a:solidFill>
              </a:rPr>
              <a:pPr>
                <a:defRPr/>
              </a:pPr>
              <a:t>25/7/2026</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C3842FEC-C987-43E2-9195-6ED665973FF9}"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042854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sz="1800">
              <a:solidFill>
                <a:prstClr val="black"/>
              </a:solidFill>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sz="1800">
              <a:solidFill>
                <a:prstClr val="black"/>
              </a:solidFill>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756FCE86-08CF-4719-A9BC-635B63C5D76D}" type="datetimeFigureOut">
              <a:rPr lang="en-US">
                <a:solidFill>
                  <a:srgbClr val="04617B">
                    <a:shade val="90000"/>
                  </a:srgbClr>
                </a:solidFill>
              </a:rPr>
              <a:pPr>
                <a:defRPr/>
              </a:pPr>
              <a:t>25/7/2026</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a:defRPr/>
            </a:pPr>
            <a:fld id="{859998C0-03B4-4534-9E49-5955DDA72C5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587190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sz="1800">
              <a:solidFill>
                <a:prstClr val="black"/>
              </a:solidFill>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sz="1800">
              <a:solidFill>
                <a:prstClr val="black"/>
              </a:solidFill>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9A7983B6-632B-4F41-B445-A8050278B753}" type="datetimeFigureOut">
              <a:rPr lang="en-US">
                <a:solidFill>
                  <a:srgbClr val="04617B">
                    <a:shade val="90000"/>
                  </a:srgbClr>
                </a:solidFill>
                <a:latin typeface="Arial" charset="0"/>
              </a:rPr>
              <a:pPr fontAlgn="base">
                <a:spcBef>
                  <a:spcPct val="0"/>
                </a:spcBef>
                <a:spcAft>
                  <a:spcPct val="0"/>
                </a:spcAft>
                <a:defRPr/>
              </a:pPr>
              <a:t>25/7/2026</a:t>
            </a:fld>
            <a:endParaRPr lang="en-US">
              <a:solidFill>
                <a:srgbClr val="04617B">
                  <a:shade val="90000"/>
                </a:srgbClr>
              </a:solidFill>
              <a:latin typeface="Arial" charset="0"/>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en-US">
              <a:solidFill>
                <a:srgbClr val="04617B">
                  <a:shade val="90000"/>
                </a:srgbClr>
              </a:solidFill>
              <a:latin typeface="Arial" charset="0"/>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987C9FFE-6421-481D-884B-990CFD3F3B78}" type="slidenum">
              <a:rPr lang="en-US">
                <a:solidFill>
                  <a:srgbClr val="04617B">
                    <a:shade val="90000"/>
                  </a:srgbClr>
                </a:solidFill>
                <a:latin typeface="Arial" charset="0"/>
              </a:rPr>
              <a:pPr fontAlgn="base">
                <a:spcBef>
                  <a:spcPct val="0"/>
                </a:spcBef>
                <a:spcAft>
                  <a:spcPct val="0"/>
                </a:spcAft>
                <a:defRPr/>
              </a:pPr>
              <a:t>‹#›</a:t>
            </a:fld>
            <a:endParaRPr lang="en-US">
              <a:solidFill>
                <a:srgbClr val="04617B">
                  <a:shade val="90000"/>
                </a:srgbClr>
              </a:solidFill>
              <a:latin typeface="Arial" charset="0"/>
            </a:endParaRPr>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prstClr val="black"/>
                </a:solidFill>
                <a:latin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prstClr val="black"/>
                </a:solidFill>
                <a:latin typeface="Arial" charset="0"/>
              </a:endParaRPr>
            </a:p>
          </p:txBody>
        </p:sp>
      </p:grpSp>
    </p:spTree>
    <p:extLst>
      <p:ext uri="{BB962C8B-B14F-4D97-AF65-F5344CB8AC3E}">
        <p14:creationId xmlns:p14="http://schemas.microsoft.com/office/powerpoint/2010/main" val="11093368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812800" y="228600"/>
            <a:ext cx="10871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Text Placeholder 12"/>
          <p:cNvSpPr>
            <a:spLocks noGrp="1"/>
          </p:cNvSpPr>
          <p:nvPr>
            <p:ph type="body" idx="1"/>
          </p:nvPr>
        </p:nvSpPr>
        <p:spPr bwMode="auto">
          <a:xfrm>
            <a:off x="817033" y="1600201"/>
            <a:ext cx="10871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fontAlgn="base">
              <a:spcBef>
                <a:spcPct val="0"/>
              </a:spcBef>
              <a:spcAft>
                <a:spcPct val="0"/>
              </a:spcAft>
              <a:defRPr/>
            </a:pPr>
            <a:r>
              <a:rPr lang="en-US">
                <a:solidFill>
                  <a:srgbClr val="775F55"/>
                </a:solidFill>
              </a:rPr>
              <a:t>08/08/2014</a:t>
            </a:r>
            <a:endParaRPr lang="en-IN">
              <a:solidFill>
                <a:srgbClr val="775F55"/>
              </a:solidFill>
            </a:endParaRPr>
          </a:p>
        </p:txBody>
      </p:sp>
      <p:sp>
        <p:nvSpPr>
          <p:cNvPr id="3" name="Footer Placeholder 2"/>
          <p:cNvSpPr>
            <a:spLocks noGrp="1"/>
          </p:cNvSpPr>
          <p:nvPr>
            <p:ph type="ftr" sz="quarter" idx="3"/>
          </p:nvPr>
        </p:nvSpPr>
        <p:spPr>
          <a:xfrm>
            <a:off x="812801" y="6248401"/>
            <a:ext cx="7228417"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fontAlgn="base">
              <a:spcBef>
                <a:spcPct val="0"/>
              </a:spcBef>
              <a:spcAft>
                <a:spcPct val="0"/>
              </a:spcAft>
              <a:defRPr/>
            </a:pPr>
            <a:r>
              <a:rPr lang="en-US">
                <a:solidFill>
                  <a:srgbClr val="775F55"/>
                </a:solidFill>
              </a:rPr>
              <a:t>Prepared by Pham Thi Thuy</a:t>
            </a:r>
            <a:endParaRPr lang="en-IN">
              <a:solidFill>
                <a:srgbClr val="775F55"/>
              </a:solidFill>
            </a:endParaRPr>
          </a:p>
        </p:txBody>
      </p:sp>
      <p:sp>
        <p:nvSpPr>
          <p:cNvPr id="7" name="Rectangle 6"/>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9" name="Rectangle 8"/>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3" name="Slide Number Placeholder 22"/>
          <p:cNvSpPr>
            <a:spLocks noGrp="1"/>
          </p:cNvSpPr>
          <p:nvPr>
            <p:ph type="sldNum" sz="quarter" idx="4"/>
          </p:nvPr>
        </p:nvSpPr>
        <p:spPr>
          <a:xfrm>
            <a:off x="0" y="1271589"/>
            <a:ext cx="7112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fontAlgn="base">
              <a:spcBef>
                <a:spcPct val="0"/>
              </a:spcBef>
              <a:spcAft>
                <a:spcPct val="0"/>
              </a:spcAft>
              <a:defRPr/>
            </a:pPr>
            <a:fld id="{FB9EAFB3-09BB-4839-BDA8-C27244CA1D6F}" type="slidenum">
              <a:rPr lang="en-IN"/>
              <a:pPr fontAlgn="base">
                <a:spcBef>
                  <a:spcPct val="0"/>
                </a:spcBef>
                <a:spcAft>
                  <a:spcPct val="0"/>
                </a:spcAft>
                <a:defRPr/>
              </a:pPr>
              <a:t>‹#›</a:t>
            </a:fld>
            <a:endParaRPr lang="en-IN"/>
          </a:p>
        </p:txBody>
      </p:sp>
    </p:spTree>
    <p:extLst>
      <p:ext uri="{BB962C8B-B14F-4D97-AF65-F5344CB8AC3E}">
        <p14:creationId xmlns:p14="http://schemas.microsoft.com/office/powerpoint/2010/main" val="12253043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812800" y="228600"/>
            <a:ext cx="10871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Text Placeholder 12"/>
          <p:cNvSpPr>
            <a:spLocks noGrp="1"/>
          </p:cNvSpPr>
          <p:nvPr>
            <p:ph type="body" idx="1"/>
          </p:nvPr>
        </p:nvSpPr>
        <p:spPr bwMode="auto">
          <a:xfrm>
            <a:off x="817033" y="1600201"/>
            <a:ext cx="10871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fontAlgn="base">
              <a:spcBef>
                <a:spcPct val="0"/>
              </a:spcBef>
              <a:spcAft>
                <a:spcPct val="0"/>
              </a:spcAft>
              <a:defRPr/>
            </a:pPr>
            <a:fld id="{4D2701F6-3EBA-450F-8C6F-6F705164330E}" type="datetime1">
              <a:rPr lang="en-US">
                <a:solidFill>
                  <a:srgbClr val="775F55"/>
                </a:solidFill>
              </a:rPr>
              <a:pPr fontAlgn="base">
                <a:spcBef>
                  <a:spcPct val="0"/>
                </a:spcBef>
                <a:spcAft>
                  <a:spcPct val="0"/>
                </a:spcAft>
                <a:defRPr/>
              </a:pPr>
              <a:t>25/7/2026</a:t>
            </a:fld>
            <a:endParaRPr lang="en-IN">
              <a:solidFill>
                <a:srgbClr val="775F55"/>
              </a:solidFill>
            </a:endParaRPr>
          </a:p>
        </p:txBody>
      </p:sp>
      <p:sp>
        <p:nvSpPr>
          <p:cNvPr id="3" name="Footer Placeholder 2"/>
          <p:cNvSpPr>
            <a:spLocks noGrp="1"/>
          </p:cNvSpPr>
          <p:nvPr>
            <p:ph type="ftr" sz="quarter" idx="3"/>
          </p:nvPr>
        </p:nvSpPr>
        <p:spPr>
          <a:xfrm>
            <a:off x="812801" y="6248401"/>
            <a:ext cx="7228417"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fontAlgn="base">
              <a:spcBef>
                <a:spcPct val="0"/>
              </a:spcBef>
              <a:spcAft>
                <a:spcPct val="0"/>
              </a:spcAft>
              <a:defRPr/>
            </a:pPr>
            <a:r>
              <a:rPr lang="en-US">
                <a:solidFill>
                  <a:srgbClr val="775F55"/>
                </a:solidFill>
              </a:rPr>
              <a:t>Prepared by Pham Thi Thuy</a:t>
            </a:r>
            <a:endParaRPr lang="en-IN">
              <a:solidFill>
                <a:srgbClr val="775F55"/>
              </a:solidFill>
            </a:endParaRPr>
          </a:p>
        </p:txBody>
      </p:sp>
      <p:sp>
        <p:nvSpPr>
          <p:cNvPr id="7" name="Rectangle 6"/>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9" name="Rectangle 8"/>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3" name="Slide Number Placeholder 22"/>
          <p:cNvSpPr>
            <a:spLocks noGrp="1"/>
          </p:cNvSpPr>
          <p:nvPr>
            <p:ph type="sldNum" sz="quarter" idx="4"/>
          </p:nvPr>
        </p:nvSpPr>
        <p:spPr>
          <a:xfrm>
            <a:off x="0" y="1271589"/>
            <a:ext cx="7112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fontAlgn="base">
              <a:spcBef>
                <a:spcPct val="0"/>
              </a:spcBef>
              <a:spcAft>
                <a:spcPct val="0"/>
              </a:spcAft>
              <a:defRPr/>
            </a:pPr>
            <a:fld id="{E21F63BA-6A16-4CF3-BD96-CEB43DA93910}" type="slidenum">
              <a:rPr lang="en-IN"/>
              <a:pPr fontAlgn="base">
                <a:spcBef>
                  <a:spcPct val="0"/>
                </a:spcBef>
                <a:spcAft>
                  <a:spcPct val="0"/>
                </a:spcAft>
                <a:defRPr/>
              </a:pPr>
              <a:t>‹#›</a:t>
            </a:fld>
            <a:endParaRPr lang="en-IN"/>
          </a:p>
        </p:txBody>
      </p:sp>
    </p:spTree>
    <p:extLst>
      <p:ext uri="{BB962C8B-B14F-4D97-AF65-F5344CB8AC3E}">
        <p14:creationId xmlns:p14="http://schemas.microsoft.com/office/powerpoint/2010/main" val="30139345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812800" y="228600"/>
            <a:ext cx="10871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Text Placeholder 12"/>
          <p:cNvSpPr>
            <a:spLocks noGrp="1"/>
          </p:cNvSpPr>
          <p:nvPr>
            <p:ph type="body" idx="1"/>
          </p:nvPr>
        </p:nvSpPr>
        <p:spPr bwMode="auto">
          <a:xfrm>
            <a:off x="817033" y="1600201"/>
            <a:ext cx="10871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fontAlgn="base">
              <a:spcBef>
                <a:spcPct val="0"/>
              </a:spcBef>
              <a:spcAft>
                <a:spcPct val="0"/>
              </a:spcAft>
              <a:defRPr/>
            </a:pPr>
            <a:fld id="{E3CC6E6D-49B4-4F5A-BE28-1B83E3714E2C}" type="datetime1">
              <a:rPr lang="en-US">
                <a:solidFill>
                  <a:srgbClr val="775F55"/>
                </a:solidFill>
              </a:rPr>
              <a:pPr fontAlgn="base">
                <a:spcBef>
                  <a:spcPct val="0"/>
                </a:spcBef>
                <a:spcAft>
                  <a:spcPct val="0"/>
                </a:spcAft>
                <a:defRPr/>
              </a:pPr>
              <a:t>25/7/2026</a:t>
            </a:fld>
            <a:endParaRPr lang="en-IN">
              <a:solidFill>
                <a:srgbClr val="775F55"/>
              </a:solidFill>
            </a:endParaRPr>
          </a:p>
        </p:txBody>
      </p:sp>
      <p:sp>
        <p:nvSpPr>
          <p:cNvPr id="3" name="Footer Placeholder 2"/>
          <p:cNvSpPr>
            <a:spLocks noGrp="1"/>
          </p:cNvSpPr>
          <p:nvPr>
            <p:ph type="ftr" sz="quarter" idx="3"/>
          </p:nvPr>
        </p:nvSpPr>
        <p:spPr>
          <a:xfrm>
            <a:off x="812801" y="6248401"/>
            <a:ext cx="7228417"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fontAlgn="base">
              <a:spcBef>
                <a:spcPct val="0"/>
              </a:spcBef>
              <a:spcAft>
                <a:spcPct val="0"/>
              </a:spcAft>
              <a:defRPr/>
            </a:pPr>
            <a:r>
              <a:rPr lang="en-US">
                <a:solidFill>
                  <a:srgbClr val="775F55"/>
                </a:solidFill>
              </a:rPr>
              <a:t>Prepared by Pham Thi Thuy</a:t>
            </a:r>
            <a:endParaRPr lang="en-IN">
              <a:solidFill>
                <a:srgbClr val="775F55"/>
              </a:solidFill>
            </a:endParaRPr>
          </a:p>
        </p:txBody>
      </p:sp>
      <p:sp>
        <p:nvSpPr>
          <p:cNvPr id="7" name="Rectangle 6"/>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9" name="Rectangle 8"/>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3" name="Slide Number Placeholder 22"/>
          <p:cNvSpPr>
            <a:spLocks noGrp="1"/>
          </p:cNvSpPr>
          <p:nvPr>
            <p:ph type="sldNum" sz="quarter" idx="4"/>
          </p:nvPr>
        </p:nvSpPr>
        <p:spPr>
          <a:xfrm>
            <a:off x="0" y="1271589"/>
            <a:ext cx="7112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fontAlgn="base">
              <a:spcBef>
                <a:spcPct val="0"/>
              </a:spcBef>
              <a:spcAft>
                <a:spcPct val="0"/>
              </a:spcAft>
              <a:defRPr/>
            </a:pPr>
            <a:fld id="{B1637A89-473F-4CF6-A82D-5A450D70197B}" type="slidenum">
              <a:rPr lang="en-IN"/>
              <a:pPr fontAlgn="base">
                <a:spcBef>
                  <a:spcPct val="0"/>
                </a:spcBef>
                <a:spcAft>
                  <a:spcPct val="0"/>
                </a:spcAft>
                <a:defRPr/>
              </a:pPr>
              <a:t>‹#›</a:t>
            </a:fld>
            <a:endParaRPr lang="en-IN"/>
          </a:p>
        </p:txBody>
      </p:sp>
    </p:spTree>
    <p:extLst>
      <p:ext uri="{BB962C8B-B14F-4D97-AF65-F5344CB8AC3E}">
        <p14:creationId xmlns:p14="http://schemas.microsoft.com/office/powerpoint/2010/main" val="121347978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812800" y="228600"/>
            <a:ext cx="10871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Text Placeholder 12"/>
          <p:cNvSpPr>
            <a:spLocks noGrp="1"/>
          </p:cNvSpPr>
          <p:nvPr>
            <p:ph type="body" idx="1"/>
          </p:nvPr>
        </p:nvSpPr>
        <p:spPr bwMode="auto">
          <a:xfrm>
            <a:off x="817033" y="1600201"/>
            <a:ext cx="10871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fontAlgn="base">
              <a:spcBef>
                <a:spcPct val="0"/>
              </a:spcBef>
              <a:spcAft>
                <a:spcPct val="0"/>
              </a:spcAft>
              <a:defRPr/>
            </a:pPr>
            <a:fld id="{691DB10A-6D31-48E8-B139-6DF84A17ABFE}" type="datetime1">
              <a:rPr lang="en-US">
                <a:solidFill>
                  <a:srgbClr val="775F55"/>
                </a:solidFill>
              </a:rPr>
              <a:pPr fontAlgn="base">
                <a:spcBef>
                  <a:spcPct val="0"/>
                </a:spcBef>
                <a:spcAft>
                  <a:spcPct val="0"/>
                </a:spcAft>
                <a:defRPr/>
              </a:pPr>
              <a:t>25/7/2026</a:t>
            </a:fld>
            <a:endParaRPr lang="en-IN">
              <a:solidFill>
                <a:srgbClr val="775F55"/>
              </a:solidFill>
            </a:endParaRPr>
          </a:p>
        </p:txBody>
      </p:sp>
      <p:sp>
        <p:nvSpPr>
          <p:cNvPr id="3" name="Footer Placeholder 2"/>
          <p:cNvSpPr>
            <a:spLocks noGrp="1"/>
          </p:cNvSpPr>
          <p:nvPr>
            <p:ph type="ftr" sz="quarter" idx="3"/>
          </p:nvPr>
        </p:nvSpPr>
        <p:spPr>
          <a:xfrm>
            <a:off x="812801" y="6248401"/>
            <a:ext cx="7228417"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fontAlgn="base">
              <a:spcBef>
                <a:spcPct val="0"/>
              </a:spcBef>
              <a:spcAft>
                <a:spcPct val="0"/>
              </a:spcAft>
              <a:defRPr/>
            </a:pPr>
            <a:r>
              <a:rPr lang="en-US">
                <a:solidFill>
                  <a:srgbClr val="775F55"/>
                </a:solidFill>
              </a:rPr>
              <a:t>Prepared by Pham Thi Thuy</a:t>
            </a:r>
            <a:endParaRPr lang="en-IN">
              <a:solidFill>
                <a:srgbClr val="775F55"/>
              </a:solidFill>
            </a:endParaRPr>
          </a:p>
        </p:txBody>
      </p:sp>
      <p:sp>
        <p:nvSpPr>
          <p:cNvPr id="7" name="Rectangle 6"/>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9" name="Rectangle 8"/>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3" name="Slide Number Placeholder 22"/>
          <p:cNvSpPr>
            <a:spLocks noGrp="1"/>
          </p:cNvSpPr>
          <p:nvPr>
            <p:ph type="sldNum" sz="quarter" idx="4"/>
          </p:nvPr>
        </p:nvSpPr>
        <p:spPr>
          <a:xfrm>
            <a:off x="0" y="1271589"/>
            <a:ext cx="7112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fontAlgn="base">
              <a:spcBef>
                <a:spcPct val="0"/>
              </a:spcBef>
              <a:spcAft>
                <a:spcPct val="0"/>
              </a:spcAft>
              <a:defRPr/>
            </a:pPr>
            <a:fld id="{F8478243-2949-4FDB-ACA7-B5B8D3A38D8D}" type="slidenum">
              <a:rPr lang="en-IN"/>
              <a:pPr fontAlgn="base">
                <a:spcBef>
                  <a:spcPct val="0"/>
                </a:spcBef>
                <a:spcAft>
                  <a:spcPct val="0"/>
                </a:spcAft>
                <a:defRPr/>
              </a:pPr>
              <a:t>‹#›</a:t>
            </a:fld>
            <a:endParaRPr lang="en-IN"/>
          </a:p>
        </p:txBody>
      </p:sp>
    </p:spTree>
    <p:extLst>
      <p:ext uri="{BB962C8B-B14F-4D97-AF65-F5344CB8AC3E}">
        <p14:creationId xmlns:p14="http://schemas.microsoft.com/office/powerpoint/2010/main" val="114663083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812800" y="228600"/>
            <a:ext cx="10871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Text Placeholder 12"/>
          <p:cNvSpPr>
            <a:spLocks noGrp="1"/>
          </p:cNvSpPr>
          <p:nvPr>
            <p:ph type="body" idx="1"/>
          </p:nvPr>
        </p:nvSpPr>
        <p:spPr bwMode="auto">
          <a:xfrm>
            <a:off x="817033" y="1600201"/>
            <a:ext cx="10871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fontAlgn="base">
              <a:spcBef>
                <a:spcPct val="0"/>
              </a:spcBef>
              <a:spcAft>
                <a:spcPct val="0"/>
              </a:spcAft>
              <a:defRPr/>
            </a:pPr>
            <a:fld id="{2D16B13E-95B1-40E4-A51F-94F691D8C1E5}" type="datetime1">
              <a:rPr lang="en-US">
                <a:solidFill>
                  <a:srgbClr val="775F55"/>
                </a:solidFill>
              </a:rPr>
              <a:pPr fontAlgn="base">
                <a:spcBef>
                  <a:spcPct val="0"/>
                </a:spcBef>
                <a:spcAft>
                  <a:spcPct val="0"/>
                </a:spcAft>
                <a:defRPr/>
              </a:pPr>
              <a:t>25/7/2026</a:t>
            </a:fld>
            <a:endParaRPr lang="en-IN">
              <a:solidFill>
                <a:srgbClr val="775F55"/>
              </a:solidFill>
            </a:endParaRPr>
          </a:p>
        </p:txBody>
      </p:sp>
      <p:sp>
        <p:nvSpPr>
          <p:cNvPr id="3" name="Footer Placeholder 2"/>
          <p:cNvSpPr>
            <a:spLocks noGrp="1"/>
          </p:cNvSpPr>
          <p:nvPr>
            <p:ph type="ftr" sz="quarter" idx="3"/>
          </p:nvPr>
        </p:nvSpPr>
        <p:spPr>
          <a:xfrm>
            <a:off x="812801" y="6248401"/>
            <a:ext cx="7228417"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fontAlgn="base">
              <a:spcBef>
                <a:spcPct val="0"/>
              </a:spcBef>
              <a:spcAft>
                <a:spcPct val="0"/>
              </a:spcAft>
              <a:defRPr/>
            </a:pPr>
            <a:r>
              <a:rPr lang="en-US">
                <a:solidFill>
                  <a:srgbClr val="775F55"/>
                </a:solidFill>
              </a:rPr>
              <a:t>Prepared by Pham Thi Thuy</a:t>
            </a:r>
            <a:endParaRPr lang="en-IN">
              <a:solidFill>
                <a:srgbClr val="775F55"/>
              </a:solidFill>
            </a:endParaRPr>
          </a:p>
        </p:txBody>
      </p:sp>
      <p:sp>
        <p:nvSpPr>
          <p:cNvPr id="7" name="Rectangle 6"/>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8" name="Rectangle 7"/>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9" name="Rectangle 8"/>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sz="1800">
              <a:solidFill>
                <a:prstClr val="white"/>
              </a:solidFill>
            </a:endParaRPr>
          </a:p>
        </p:txBody>
      </p:sp>
      <p:sp>
        <p:nvSpPr>
          <p:cNvPr id="23" name="Slide Number Placeholder 22"/>
          <p:cNvSpPr>
            <a:spLocks noGrp="1"/>
          </p:cNvSpPr>
          <p:nvPr>
            <p:ph type="sldNum" sz="quarter" idx="4"/>
          </p:nvPr>
        </p:nvSpPr>
        <p:spPr>
          <a:xfrm>
            <a:off x="0" y="1271589"/>
            <a:ext cx="7112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fontAlgn="base">
              <a:spcBef>
                <a:spcPct val="0"/>
              </a:spcBef>
              <a:spcAft>
                <a:spcPct val="0"/>
              </a:spcAft>
              <a:defRPr/>
            </a:pPr>
            <a:fld id="{6BD75319-21DA-4FB9-AADB-0E258E143293}" type="slidenum">
              <a:rPr lang="en-IN"/>
              <a:pPr fontAlgn="base">
                <a:spcBef>
                  <a:spcPct val="0"/>
                </a:spcBef>
                <a:spcAft>
                  <a:spcPct val="0"/>
                </a:spcAft>
                <a:defRPr/>
              </a:pPr>
              <a:t>‹#›</a:t>
            </a:fld>
            <a:endParaRPr lang="en-IN"/>
          </a:p>
        </p:txBody>
      </p:sp>
    </p:spTree>
    <p:extLst>
      <p:ext uri="{BB962C8B-B14F-4D97-AF65-F5344CB8AC3E}">
        <p14:creationId xmlns:p14="http://schemas.microsoft.com/office/powerpoint/2010/main" val="23285036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7.xml"/></Relationships>
</file>

<file path=ppt/slides/_rels/slide1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4.xml"/><Relationship Id="rId1" Type="http://schemas.openxmlformats.org/officeDocument/2006/relationships/slideLayout" Target="../slideLayouts/slideLayout57.xml"/></Relationships>
</file>

<file path=ppt/slides/_rels/slide1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5.xml"/><Relationship Id="rId1" Type="http://schemas.openxmlformats.org/officeDocument/2006/relationships/slideLayout" Target="../slideLayouts/slideLayout57.xml"/><Relationship Id="rId5" Type="http://schemas.openxmlformats.org/officeDocument/2006/relationships/image" Target="../media/image19.emf"/><Relationship Id="rId4" Type="http://schemas.openxmlformats.org/officeDocument/2006/relationships/image" Target="../media/image18.emf"/></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7.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7.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7.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7.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5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7.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7.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5.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5.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5.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5.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5.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5.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6.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46.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46.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6.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4.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4.xml"/><Relationship Id="rId1" Type="http://schemas.openxmlformats.org/officeDocument/2006/relationships/vmlDrawing" Target="../drawings/vmlDrawing2.vml"/><Relationship Id="rId5" Type="http://schemas.openxmlformats.org/officeDocument/2006/relationships/image" Target="../media/image11.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4.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embeddings/oleObject3.bin"/></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WordArt 9"/>
          <p:cNvSpPr>
            <a:spLocks noChangeArrowheads="1" noChangeShapeType="1" noTextEdit="1"/>
          </p:cNvSpPr>
          <p:nvPr/>
        </p:nvSpPr>
        <p:spPr bwMode="auto">
          <a:xfrm>
            <a:off x="1956956" y="381000"/>
            <a:ext cx="8286750" cy="838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CHƯƠNG 1: NHỮNG VẤN ĐỀ CHUNG VỀ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grpSp>
        <p:nvGrpSpPr>
          <p:cNvPr id="10246" name="Group 41"/>
          <p:cNvGrpSpPr>
            <a:grpSpLocks/>
          </p:cNvGrpSpPr>
          <p:nvPr/>
        </p:nvGrpSpPr>
        <p:grpSpPr bwMode="auto">
          <a:xfrm>
            <a:off x="2516189" y="1447800"/>
            <a:ext cx="7151687" cy="838200"/>
            <a:chOff x="1296" y="1824"/>
            <a:chExt cx="2976" cy="432"/>
          </a:xfrm>
        </p:grpSpPr>
        <p:sp>
          <p:nvSpPr>
            <p:cNvPr id="10273"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74"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75" name="Text Box 44"/>
            <p:cNvSpPr txBox="1">
              <a:spLocks noChangeArrowheads="1"/>
            </p:cNvSpPr>
            <p:nvPr/>
          </p:nvSpPr>
          <p:spPr bwMode="gray">
            <a:xfrm>
              <a:off x="1742" y="1913"/>
              <a:ext cx="253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Khái niệm KTQT</a:t>
              </a:r>
            </a:p>
          </p:txBody>
        </p:sp>
        <p:sp>
          <p:nvSpPr>
            <p:cNvPr id="10276" name="Text Box 45"/>
            <p:cNvSpPr txBox="1">
              <a:spLocks noChangeArrowheads="1"/>
            </p:cNvSpPr>
            <p:nvPr/>
          </p:nvSpPr>
          <p:spPr bwMode="gray">
            <a:xfrm>
              <a:off x="1385" y="1867"/>
              <a:ext cx="225"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charset="0"/>
                </a:rPr>
                <a:t>1.1</a:t>
              </a:r>
            </a:p>
          </p:txBody>
        </p:sp>
      </p:grpSp>
      <p:grpSp>
        <p:nvGrpSpPr>
          <p:cNvPr id="10247" name="Group 41"/>
          <p:cNvGrpSpPr>
            <a:grpSpLocks/>
          </p:cNvGrpSpPr>
          <p:nvPr/>
        </p:nvGrpSpPr>
        <p:grpSpPr bwMode="auto">
          <a:xfrm>
            <a:off x="2516189" y="2209800"/>
            <a:ext cx="7151687" cy="929216"/>
            <a:chOff x="1296" y="1824"/>
            <a:chExt cx="2976" cy="432"/>
          </a:xfrm>
        </p:grpSpPr>
        <p:sp>
          <p:nvSpPr>
            <p:cNvPr id="10269"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70"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71" name="Text Box 44"/>
            <p:cNvSpPr txBox="1">
              <a:spLocks noChangeArrowheads="1"/>
            </p:cNvSpPr>
            <p:nvPr/>
          </p:nvSpPr>
          <p:spPr bwMode="gray">
            <a:xfrm>
              <a:off x="1742" y="1913"/>
              <a:ext cx="253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dirty="0" err="1">
                  <a:solidFill>
                    <a:prstClr val="black"/>
                  </a:solidFill>
                  <a:latin typeface="Times New Roman" pitchFamily="18" charset="0"/>
                  <a:cs typeface="Times New Roman" pitchFamily="18" charset="0"/>
                </a:rPr>
                <a:t>Bản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chất</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của</a:t>
              </a:r>
              <a:r>
                <a:rPr lang="en-US" altLang="vi-VN" sz="2000" b="1" dirty="0">
                  <a:solidFill>
                    <a:prstClr val="black"/>
                  </a:solidFill>
                  <a:latin typeface="Times New Roman" pitchFamily="18" charset="0"/>
                  <a:cs typeface="Times New Roman" pitchFamily="18" charset="0"/>
                </a:rPr>
                <a:t> KTQT </a:t>
              </a:r>
              <a:r>
                <a:rPr lang="en-US" altLang="vi-VN" sz="2000" b="1" dirty="0" err="1">
                  <a:solidFill>
                    <a:prstClr val="black"/>
                  </a:solidFill>
                  <a:latin typeface="Times New Roman" pitchFamily="18" charset="0"/>
                  <a:cs typeface="Times New Roman" pitchFamily="18" charset="0"/>
                </a:rPr>
                <a:t>trong</a:t>
              </a:r>
              <a:r>
                <a:rPr lang="en-US" altLang="vi-VN" sz="2000" b="1" dirty="0">
                  <a:solidFill>
                    <a:prstClr val="black"/>
                  </a:solidFill>
                  <a:latin typeface="Times New Roman" pitchFamily="18" charset="0"/>
                  <a:cs typeface="Times New Roman" pitchFamily="18" charset="0"/>
                </a:rPr>
                <a:t> DN</a:t>
              </a:r>
            </a:p>
          </p:txBody>
        </p:sp>
        <p:sp>
          <p:nvSpPr>
            <p:cNvPr id="10272" name="Text Box 45"/>
            <p:cNvSpPr txBox="1">
              <a:spLocks noChangeArrowheads="1"/>
            </p:cNvSpPr>
            <p:nvPr/>
          </p:nvSpPr>
          <p:spPr bwMode="gray">
            <a:xfrm>
              <a:off x="1385" y="1867"/>
              <a:ext cx="255"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charset="0"/>
                </a:rPr>
                <a:t>1.2</a:t>
              </a:r>
            </a:p>
          </p:txBody>
        </p:sp>
      </p:grpSp>
      <p:grpSp>
        <p:nvGrpSpPr>
          <p:cNvPr id="10248" name="Group 41"/>
          <p:cNvGrpSpPr>
            <a:grpSpLocks/>
          </p:cNvGrpSpPr>
          <p:nvPr/>
        </p:nvGrpSpPr>
        <p:grpSpPr bwMode="auto">
          <a:xfrm>
            <a:off x="2516189" y="2979846"/>
            <a:ext cx="7151687" cy="939693"/>
            <a:chOff x="1296" y="1824"/>
            <a:chExt cx="2976" cy="432"/>
          </a:xfrm>
        </p:grpSpPr>
        <p:sp>
          <p:nvSpPr>
            <p:cNvPr id="10265"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66"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67" name="Text Box 44"/>
            <p:cNvSpPr txBox="1">
              <a:spLocks noChangeArrowheads="1"/>
            </p:cNvSpPr>
            <p:nvPr/>
          </p:nvSpPr>
          <p:spPr bwMode="gray">
            <a:xfrm>
              <a:off x="1742" y="1913"/>
              <a:ext cx="25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Vai trò, nhiệm vụ, phạm vi và </a:t>
              </a:r>
              <a:r>
                <a:rPr lang="vi-VN" altLang="vi-VN" sz="2000" b="1">
                  <a:solidFill>
                    <a:prstClr val="black"/>
                  </a:solidFill>
                  <a:latin typeface="Times New Roman" pitchFamily="18" charset="0"/>
                  <a:cs typeface="Times New Roman" pitchFamily="18" charset="0"/>
                </a:rPr>
                <a:t>đối</a:t>
              </a:r>
              <a:r>
                <a:rPr lang="en-US" altLang="vi-VN" sz="2000" b="1">
                  <a:solidFill>
                    <a:prstClr val="black"/>
                  </a:solidFill>
                  <a:latin typeface="Times New Roman" pitchFamily="18" charset="0"/>
                  <a:cs typeface="Times New Roman" pitchFamily="18" charset="0"/>
                </a:rPr>
                <a:t> t</a:t>
              </a:r>
              <a:r>
                <a:rPr lang="vi-VN" altLang="vi-VN" sz="2000" b="1">
                  <a:solidFill>
                    <a:prstClr val="black"/>
                  </a:solidFill>
                  <a:latin typeface="Times New Roman" pitchFamily="18" charset="0"/>
                  <a:cs typeface="Times New Roman" pitchFamily="18" charset="0"/>
                </a:rPr>
                <a:t>ượng</a:t>
              </a:r>
              <a:r>
                <a:rPr lang="en-US" altLang="vi-VN" sz="2000" b="1">
                  <a:solidFill>
                    <a:prstClr val="black"/>
                  </a:solidFill>
                  <a:latin typeface="Times New Roman" pitchFamily="18" charset="0"/>
                  <a:cs typeface="Times New Roman" pitchFamily="18" charset="0"/>
                </a:rPr>
                <a:t> của KTQT</a:t>
              </a:r>
            </a:p>
          </p:txBody>
        </p:sp>
        <p:sp>
          <p:nvSpPr>
            <p:cNvPr id="10268" name="Text Box 45"/>
            <p:cNvSpPr txBox="1">
              <a:spLocks noChangeArrowheads="1"/>
            </p:cNvSpPr>
            <p:nvPr/>
          </p:nvSpPr>
          <p:spPr bwMode="gray">
            <a:xfrm>
              <a:off x="1385" y="1867"/>
              <a:ext cx="22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charset="0"/>
                </a:rPr>
                <a:t>1.3</a:t>
              </a:r>
            </a:p>
          </p:txBody>
        </p:sp>
      </p:grpSp>
      <p:grpSp>
        <p:nvGrpSpPr>
          <p:cNvPr id="10249" name="Group 41"/>
          <p:cNvGrpSpPr>
            <a:grpSpLocks/>
          </p:cNvGrpSpPr>
          <p:nvPr/>
        </p:nvGrpSpPr>
        <p:grpSpPr bwMode="auto">
          <a:xfrm>
            <a:off x="2524125" y="3599782"/>
            <a:ext cx="7151688" cy="1005556"/>
            <a:chOff x="1296" y="1824"/>
            <a:chExt cx="2976" cy="432"/>
          </a:xfrm>
        </p:grpSpPr>
        <p:sp>
          <p:nvSpPr>
            <p:cNvPr id="10261"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62"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63" name="Text Box 44"/>
            <p:cNvSpPr txBox="1">
              <a:spLocks noChangeArrowheads="1"/>
            </p:cNvSpPr>
            <p:nvPr/>
          </p:nvSpPr>
          <p:spPr bwMode="gray">
            <a:xfrm>
              <a:off x="1742" y="1913"/>
              <a:ext cx="253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dirty="0" err="1">
                  <a:solidFill>
                    <a:prstClr val="black"/>
                  </a:solidFill>
                  <a:latin typeface="Times New Roman" pitchFamily="18" charset="0"/>
                  <a:cs typeface="Times New Roman" pitchFamily="18" charset="0"/>
                </a:rPr>
                <a:t>Ph</a:t>
              </a:r>
              <a:r>
                <a:rPr lang="vi-VN" altLang="vi-VN" sz="2000" b="1" dirty="0">
                  <a:solidFill>
                    <a:prstClr val="black"/>
                  </a:solidFill>
                  <a:latin typeface="Times New Roman" pitchFamily="18" charset="0"/>
                  <a:cs typeface="Times New Roman" pitchFamily="18" charset="0"/>
                </a:rPr>
                <a:t>ươ</a:t>
              </a:r>
              <a:r>
                <a:rPr lang="en-US" altLang="vi-VN" sz="2000" b="1" dirty="0" err="1">
                  <a:solidFill>
                    <a:prstClr val="black"/>
                  </a:solidFill>
                  <a:latin typeface="Times New Roman" pitchFamily="18" charset="0"/>
                  <a:cs typeface="Times New Roman" pitchFamily="18" charset="0"/>
                </a:rPr>
                <a:t>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pháp</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sử</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dụng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trong</a:t>
              </a:r>
              <a:r>
                <a:rPr lang="en-US" altLang="vi-VN" sz="2000" b="1" dirty="0">
                  <a:solidFill>
                    <a:prstClr val="black"/>
                  </a:solidFill>
                  <a:latin typeface="Times New Roman" pitchFamily="18" charset="0"/>
                  <a:cs typeface="Times New Roman" pitchFamily="18" charset="0"/>
                </a:rPr>
                <a:t> KTQT</a:t>
              </a:r>
            </a:p>
          </p:txBody>
        </p:sp>
        <p:sp>
          <p:nvSpPr>
            <p:cNvPr id="10264" name="Text Box 45"/>
            <p:cNvSpPr txBox="1">
              <a:spLocks noChangeArrowheads="1"/>
            </p:cNvSpPr>
            <p:nvPr/>
          </p:nvSpPr>
          <p:spPr bwMode="gray">
            <a:xfrm>
              <a:off x="1385" y="1867"/>
              <a:ext cx="225"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charset="0"/>
                </a:rPr>
                <a:t>1.4</a:t>
              </a:r>
            </a:p>
          </p:txBody>
        </p:sp>
      </p:grpSp>
      <p:grpSp>
        <p:nvGrpSpPr>
          <p:cNvPr id="10250" name="Group 41"/>
          <p:cNvGrpSpPr>
            <a:grpSpLocks/>
          </p:cNvGrpSpPr>
          <p:nvPr/>
        </p:nvGrpSpPr>
        <p:grpSpPr bwMode="auto">
          <a:xfrm>
            <a:off x="2516189" y="4433090"/>
            <a:ext cx="7151687" cy="1059660"/>
            <a:chOff x="1296" y="1824"/>
            <a:chExt cx="2976" cy="432"/>
          </a:xfrm>
        </p:grpSpPr>
        <p:sp>
          <p:nvSpPr>
            <p:cNvPr id="10257"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400">
                <a:solidFill>
                  <a:prstClr val="black"/>
                </a:solidFill>
                <a:latin typeface="Arial" charset="0"/>
              </a:endParaRPr>
            </a:p>
          </p:txBody>
        </p:sp>
        <p:sp>
          <p:nvSpPr>
            <p:cNvPr id="10258"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400">
                <a:solidFill>
                  <a:prstClr val="black"/>
                </a:solidFill>
                <a:latin typeface="Arial" charset="0"/>
              </a:endParaRPr>
            </a:p>
          </p:txBody>
        </p:sp>
        <p:sp>
          <p:nvSpPr>
            <p:cNvPr id="10259" name="Text Box 44"/>
            <p:cNvSpPr txBox="1">
              <a:spLocks noChangeArrowheads="1"/>
            </p:cNvSpPr>
            <p:nvPr/>
          </p:nvSpPr>
          <p:spPr bwMode="gray">
            <a:xfrm>
              <a:off x="1742" y="1913"/>
              <a:ext cx="2530"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dirty="0" err="1">
                  <a:solidFill>
                    <a:prstClr val="black"/>
                  </a:solidFill>
                  <a:latin typeface="Times New Roman" pitchFamily="18" charset="0"/>
                  <a:cs typeface="Times New Roman" pitchFamily="18" charset="0"/>
                </a:rPr>
                <a:t>Sự</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giống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nhau</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và</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khác</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nhau</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của</a:t>
              </a:r>
              <a:r>
                <a:rPr lang="en-US" altLang="vi-VN" sz="2000" b="1" dirty="0">
                  <a:solidFill>
                    <a:prstClr val="black"/>
                  </a:solidFill>
                  <a:latin typeface="Times New Roman" pitchFamily="18" charset="0"/>
                  <a:cs typeface="Times New Roman" pitchFamily="18" charset="0"/>
                </a:rPr>
                <a:t> KTTC </a:t>
              </a:r>
              <a:r>
                <a:rPr lang="en-US" altLang="vi-VN" sz="2000" b="1" dirty="0" err="1">
                  <a:solidFill>
                    <a:prstClr val="black"/>
                  </a:solidFill>
                  <a:latin typeface="Times New Roman" pitchFamily="18" charset="0"/>
                  <a:cs typeface="Times New Roman" pitchFamily="18" charset="0"/>
                </a:rPr>
                <a:t>và</a:t>
              </a:r>
              <a:r>
                <a:rPr lang="en-US" altLang="vi-VN" sz="2000" b="1" dirty="0">
                  <a:solidFill>
                    <a:prstClr val="black"/>
                  </a:solidFill>
                  <a:latin typeface="Times New Roman" pitchFamily="18" charset="0"/>
                  <a:cs typeface="Times New Roman" pitchFamily="18" charset="0"/>
                </a:rPr>
                <a:t> KTQT</a:t>
              </a:r>
            </a:p>
          </p:txBody>
        </p:sp>
        <p:sp>
          <p:nvSpPr>
            <p:cNvPr id="10260" name="Text Box 45"/>
            <p:cNvSpPr txBox="1">
              <a:spLocks noChangeArrowheads="1"/>
            </p:cNvSpPr>
            <p:nvPr/>
          </p:nvSpPr>
          <p:spPr bwMode="gray">
            <a:xfrm>
              <a:off x="1355" y="1881"/>
              <a:ext cx="25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400" dirty="0">
                  <a:solidFill>
                    <a:prstClr val="white"/>
                  </a:solidFill>
                  <a:latin typeface="Arial" charset="0"/>
                </a:rPr>
                <a:t>1.5</a:t>
              </a:r>
            </a:p>
          </p:txBody>
        </p:sp>
      </p:grpSp>
      <p:grpSp>
        <p:nvGrpSpPr>
          <p:cNvPr id="10251" name="Group 41"/>
          <p:cNvGrpSpPr>
            <a:grpSpLocks/>
          </p:cNvGrpSpPr>
          <p:nvPr/>
        </p:nvGrpSpPr>
        <p:grpSpPr bwMode="auto">
          <a:xfrm>
            <a:off x="2516189" y="5257270"/>
            <a:ext cx="7151687" cy="1143530"/>
            <a:chOff x="1296" y="1824"/>
            <a:chExt cx="2976" cy="432"/>
          </a:xfrm>
        </p:grpSpPr>
        <p:sp>
          <p:nvSpPr>
            <p:cNvPr id="10253" name="AutoShape 42"/>
            <p:cNvSpPr>
              <a:spLocks noChangeArrowheads="1"/>
            </p:cNvSpPr>
            <p:nvPr/>
          </p:nvSpPr>
          <p:spPr bwMode="gray">
            <a:xfrm>
              <a:off x="1536" y="1900"/>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54"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10255" name="Text Box 44"/>
            <p:cNvSpPr txBox="1">
              <a:spLocks noChangeArrowheads="1"/>
            </p:cNvSpPr>
            <p:nvPr/>
          </p:nvSpPr>
          <p:spPr bwMode="gray">
            <a:xfrm>
              <a:off x="1742" y="1913"/>
              <a:ext cx="2530"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dirty="0" err="1">
                  <a:solidFill>
                    <a:prstClr val="black"/>
                  </a:solidFill>
                  <a:latin typeface="Times New Roman" pitchFamily="18" charset="0"/>
                  <a:cs typeface="Times New Roman" pitchFamily="18" charset="0"/>
                </a:rPr>
                <a:t>Tổ</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chức</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vận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dụng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các</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ph</a:t>
              </a:r>
              <a:r>
                <a:rPr lang="vi-VN" altLang="vi-VN" sz="2000" b="1" dirty="0">
                  <a:solidFill>
                    <a:prstClr val="black"/>
                  </a:solidFill>
                  <a:latin typeface="Times New Roman" pitchFamily="18" charset="0"/>
                  <a:cs typeface="Times New Roman" pitchFamily="18" charset="0"/>
                </a:rPr>
                <a:t>ươ</a:t>
              </a:r>
              <a:r>
                <a:rPr lang="en-US" altLang="vi-VN" sz="2000" b="1" dirty="0" err="1">
                  <a:solidFill>
                    <a:prstClr val="black"/>
                  </a:solidFill>
                  <a:latin typeface="Times New Roman" pitchFamily="18" charset="0"/>
                  <a:cs typeface="Times New Roman" pitchFamily="18" charset="0"/>
                </a:rPr>
                <a:t>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pháp</a:t>
              </a:r>
              <a:r>
                <a:rPr lang="en-US" altLang="vi-VN" sz="2000" b="1" dirty="0">
                  <a:solidFill>
                    <a:prstClr val="black"/>
                  </a:solidFill>
                  <a:latin typeface="Times New Roman" pitchFamily="18" charset="0"/>
                  <a:cs typeface="Times New Roman" pitchFamily="18" charset="0"/>
                </a:rPr>
                <a:t> KT </a:t>
              </a:r>
              <a:r>
                <a:rPr lang="en-US" altLang="vi-VN" sz="2000" b="1" dirty="0" err="1">
                  <a:solidFill>
                    <a:prstClr val="black"/>
                  </a:solidFill>
                  <a:latin typeface="Times New Roman" pitchFamily="18" charset="0"/>
                  <a:cs typeface="Times New Roman" pitchFamily="18" charset="0"/>
                </a:rPr>
                <a:t>vào</a:t>
              </a:r>
              <a:r>
                <a:rPr lang="en-US" altLang="vi-VN" sz="2000" b="1" dirty="0">
                  <a:solidFill>
                    <a:prstClr val="black"/>
                  </a:solidFill>
                  <a:latin typeface="Times New Roman" pitchFamily="18" charset="0"/>
                  <a:cs typeface="Times New Roman" pitchFamily="18" charset="0"/>
                </a:rPr>
                <a:t> KTQT</a:t>
              </a:r>
            </a:p>
          </p:txBody>
        </p:sp>
        <p:sp>
          <p:nvSpPr>
            <p:cNvPr id="10256" name="Text Box 45"/>
            <p:cNvSpPr txBox="1">
              <a:spLocks noChangeArrowheads="1"/>
            </p:cNvSpPr>
            <p:nvPr/>
          </p:nvSpPr>
          <p:spPr bwMode="gray">
            <a:xfrm>
              <a:off x="1398" y="1906"/>
              <a:ext cx="225"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charset="0"/>
                </a:rPr>
                <a:t>1.6</a:t>
              </a:r>
            </a:p>
          </p:txBody>
        </p:sp>
      </p:grpSp>
      <p:sp>
        <p:nvSpPr>
          <p:cNvPr id="43" name="Slide Number Placeholder 42"/>
          <p:cNvSpPr>
            <a:spLocks noGrp="1"/>
          </p:cNvSpPr>
          <p:nvPr>
            <p:ph type="sldNum" sz="quarter" idx="12"/>
          </p:nvPr>
        </p:nvSpPr>
        <p:spPr/>
        <p:txBody>
          <a:bodyPr>
            <a:normAutofit fontScale="85000" lnSpcReduction="20000"/>
          </a:bodyPr>
          <a:lstStyle/>
          <a:p>
            <a:pPr>
              <a:defRPr/>
            </a:pPr>
            <a:fld id="{B38EF08F-2408-4FA9-8921-A4825FB25AB3}" type="slidenum">
              <a:rPr lang="en-IN" smtClean="0"/>
              <a:pPr>
                <a:defRPr/>
              </a:pPr>
              <a:t>1</a:t>
            </a:fld>
            <a:endParaRPr lang="en-IN"/>
          </a:p>
        </p:txBody>
      </p:sp>
    </p:spTree>
    <p:extLst>
      <p:ext uri="{BB962C8B-B14F-4D97-AF65-F5344CB8AC3E}">
        <p14:creationId xmlns:p14="http://schemas.microsoft.com/office/powerpoint/2010/main" val="167927527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circle(in)">
                                      <p:cBhvr>
                                        <p:cTn id="7" dur="2000"/>
                                        <p:tgtEl>
                                          <p:spTgt spid="102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47"/>
                                        </p:tgtEl>
                                        <p:attrNameLst>
                                          <p:attrName>style.visibility</p:attrName>
                                        </p:attrNameLst>
                                      </p:cBhvr>
                                      <p:to>
                                        <p:strVal val="visible"/>
                                      </p:to>
                                    </p:set>
                                    <p:animEffect transition="in" filter="circle(in)">
                                      <p:cBhvr>
                                        <p:cTn id="12" dur="2000"/>
                                        <p:tgtEl>
                                          <p:spTgt spid="1024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48"/>
                                        </p:tgtEl>
                                        <p:attrNameLst>
                                          <p:attrName>style.visibility</p:attrName>
                                        </p:attrNameLst>
                                      </p:cBhvr>
                                      <p:to>
                                        <p:strVal val="visible"/>
                                      </p:to>
                                    </p:set>
                                    <p:animEffect transition="in" filter="circle(in)">
                                      <p:cBhvr>
                                        <p:cTn id="17" dur="2000"/>
                                        <p:tgtEl>
                                          <p:spTgt spid="1024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249"/>
                                        </p:tgtEl>
                                        <p:attrNameLst>
                                          <p:attrName>style.visibility</p:attrName>
                                        </p:attrNameLst>
                                      </p:cBhvr>
                                      <p:to>
                                        <p:strVal val="visible"/>
                                      </p:to>
                                    </p:set>
                                    <p:animEffect transition="in" filter="circle(in)">
                                      <p:cBhvr>
                                        <p:cTn id="22" dur="2000"/>
                                        <p:tgtEl>
                                          <p:spTgt spid="1024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250"/>
                                        </p:tgtEl>
                                        <p:attrNameLst>
                                          <p:attrName>style.visibility</p:attrName>
                                        </p:attrNameLst>
                                      </p:cBhvr>
                                      <p:to>
                                        <p:strVal val="visible"/>
                                      </p:to>
                                    </p:set>
                                    <p:animEffect transition="in" filter="circle(in)">
                                      <p:cBhvr>
                                        <p:cTn id="27" dur="2000"/>
                                        <p:tgtEl>
                                          <p:spTgt spid="1025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251"/>
                                        </p:tgtEl>
                                        <p:attrNameLst>
                                          <p:attrName>style.visibility</p:attrName>
                                        </p:attrNameLst>
                                      </p:cBhvr>
                                      <p:to>
                                        <p:strVal val="visible"/>
                                      </p:to>
                                    </p:set>
                                    <p:animEffect transition="in" filter="circle(in)">
                                      <p:cBhvr>
                                        <p:cTn id="32" dur="2000"/>
                                        <p:tgtEl>
                                          <p:spTgt spid="10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28"/>
          <p:cNvSpPr txBox="1">
            <a:spLocks noChangeArrowheads="1"/>
          </p:cNvSpPr>
          <p:nvPr/>
        </p:nvSpPr>
        <p:spPr bwMode="auto">
          <a:xfrm>
            <a:off x="1676400" y="1806476"/>
            <a:ext cx="8915400" cy="2308324"/>
          </a:xfrm>
          <a:prstGeom prst="rect">
            <a:avLst/>
          </a:prstGeom>
          <a:noFill/>
          <a:ln w="9525">
            <a:noFill/>
            <a:miter lim="800000"/>
            <a:headEnd/>
            <a:tailEnd/>
          </a:ln>
        </p:spPr>
        <p:txBody>
          <a:bodyPr wrap="square">
            <a:spAutoFit/>
          </a:bodyPr>
          <a:lstStyle/>
          <a:p>
            <a:pPr marL="457200" indent="-457200" algn="just" fontAlgn="base">
              <a:spcAft>
                <a:spcPct val="0"/>
              </a:spcAft>
              <a:defRPr/>
            </a:pPr>
            <a:r>
              <a:rPr lang="en-US" sz="2400" b="1" u="sng" dirty="0">
                <a:solidFill>
                  <a:prstClr val="black"/>
                </a:solidFill>
                <a:latin typeface="Times New Roman" pitchFamily="18" charset="0"/>
                <a:cs typeface="Times New Roman" pitchFamily="18" charset="0"/>
              </a:rPr>
              <a:t>* VAI TRÒ TRONG KHÂU LẬP KẾ HOẠCH:</a:t>
            </a:r>
          </a:p>
          <a:p>
            <a:pPr marL="457200" indent="-457200" algn="just" fontAlgn="base">
              <a:spcAft>
                <a:spcPct val="0"/>
              </a:spcAft>
              <a:defRPr/>
            </a:pPr>
            <a:r>
              <a:rPr lang="en-US" sz="2400" dirty="0">
                <a:solidFill>
                  <a:prstClr val="black"/>
                </a:solidFill>
                <a:latin typeface="Times New Roman" pitchFamily="18" charset="0"/>
                <a:cs typeface="Times New Roman" pitchFamily="18" charset="0"/>
              </a:rPr>
              <a:t>-</a:t>
            </a:r>
            <a:r>
              <a:rPr lang="en-US" sz="2400" b="1"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Cung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thông</a:t>
            </a:r>
            <a:r>
              <a:rPr lang="en-US" sz="2400" dirty="0">
                <a:solidFill>
                  <a:prstClr val="black"/>
                </a:solidFill>
                <a:latin typeface="Times New Roman" pitchFamily="18" charset="0"/>
                <a:cs typeface="Times New Roman" pitchFamily="18" charset="0"/>
              </a:rPr>
              <a:t> tin, </a:t>
            </a:r>
            <a:r>
              <a:rPr lang="en-US" sz="2400" dirty="0" err="1">
                <a:solidFill>
                  <a:prstClr val="black"/>
                </a:solidFill>
                <a:latin typeface="Times New Roman" pitchFamily="18" charset="0"/>
                <a:cs typeface="Times New Roman" pitchFamily="18" charset="0"/>
              </a:rPr>
              <a:t>số</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liệu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mà</a:t>
            </a:r>
            <a:r>
              <a:rPr lang="en-US" sz="2400" dirty="0">
                <a:solidFill>
                  <a:prstClr val="black"/>
                </a:solidFill>
                <a:latin typeface="Times New Roman" pitchFamily="18" charset="0"/>
                <a:cs typeface="Times New Roman" pitchFamily="18" charset="0"/>
              </a:rPr>
              <a:t> DN </a:t>
            </a:r>
            <a:r>
              <a:rPr lang="en-US" sz="2400" dirty="0" err="1">
                <a:solidFill>
                  <a:prstClr val="black"/>
                </a:solidFill>
                <a:latin typeface="Times New Roman" pitchFamily="18" charset="0"/>
                <a:cs typeface="Times New Roman" pitchFamily="18" charset="0"/>
              </a:rPr>
              <a:t>đã</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thực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hiện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cho</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việc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lập</a:t>
            </a:r>
            <a:r>
              <a:rPr lang="en-US" sz="2400" dirty="0">
                <a:solidFill>
                  <a:prstClr val="black"/>
                </a:solidFill>
                <a:latin typeface="Times New Roman" pitchFamily="18" charset="0"/>
                <a:cs typeface="Times New Roman" pitchFamily="18" charset="0"/>
              </a:rPr>
              <a:t> KH.</a:t>
            </a:r>
          </a:p>
          <a:p>
            <a:pPr indent="4763" algn="just" fontAlgn="base">
              <a:spcAft>
                <a:spcPct val="0"/>
              </a:spcAft>
              <a:buFontTx/>
              <a:buChar char="-"/>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Cụ</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thể</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hóa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mục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tiêu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trong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tương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lai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của</a:t>
            </a:r>
            <a:r>
              <a:rPr lang="en-US" sz="2400" dirty="0">
                <a:solidFill>
                  <a:prstClr val="black"/>
                </a:solidFill>
                <a:latin typeface="Times New Roman" pitchFamily="18" charset="0"/>
                <a:cs typeface="Times New Roman" pitchFamily="18" charset="0"/>
              </a:rPr>
              <a:t> DN </a:t>
            </a:r>
            <a:r>
              <a:rPr lang="en-US" sz="2400" dirty="0" err="1">
                <a:solidFill>
                  <a:prstClr val="black"/>
                </a:solidFill>
                <a:latin typeface="Times New Roman" pitchFamily="18" charset="0"/>
                <a:cs typeface="Times New Roman" pitchFamily="18" charset="0"/>
              </a:rPr>
              <a:t>bằng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chỉ</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tiêu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kinh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tế</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tài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chính</a:t>
            </a:r>
            <a:r>
              <a:rPr lang="en-US" sz="2400" dirty="0">
                <a:solidFill>
                  <a:prstClr val="black"/>
                </a:solidFill>
                <a:latin typeface="Times New Roman" pitchFamily="18" charset="0"/>
                <a:cs typeface="Times New Roman" pitchFamily="18" charset="0"/>
              </a:rPr>
              <a:t>.</a:t>
            </a:r>
          </a:p>
          <a:p>
            <a:pPr indent="4763" algn="just" fontAlgn="base">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Xây</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kế</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hoạch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xuất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chi </a:t>
            </a:r>
            <a:r>
              <a:rPr lang="en-US" sz="2400" dirty="0" err="1">
                <a:solidFill>
                  <a:prstClr val="black"/>
                </a:solidFill>
                <a:latin typeface="Times New Roman" pitchFamily="18" charset="0"/>
                <a:cs typeface="Times New Roman" pitchFamily="18" charset="0"/>
              </a:rPr>
              <a:t>phí</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doanh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lợi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nhuận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một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có</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khoa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học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khả</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thi</a:t>
            </a:r>
            <a:r>
              <a:rPr lang="en-US" sz="2400" dirty="0">
                <a:solidFill>
                  <a:prstClr val="black"/>
                </a:solidFill>
                <a:latin typeface="Times New Roman" pitchFamily="18" charset="0"/>
                <a:cs typeface="Times New Roman" pitchFamily="18" charset="0"/>
              </a:rPr>
              <a:t>.</a:t>
            </a:r>
          </a:p>
        </p:txBody>
      </p:sp>
      <p:sp>
        <p:nvSpPr>
          <p:cNvPr id="5" name="Text Box 28"/>
          <p:cNvSpPr txBox="1">
            <a:spLocks noChangeArrowheads="1"/>
          </p:cNvSpPr>
          <p:nvPr/>
        </p:nvSpPr>
        <p:spPr bwMode="auto">
          <a:xfrm>
            <a:off x="1828800" y="4267200"/>
            <a:ext cx="8686800" cy="2308324"/>
          </a:xfrm>
          <a:prstGeom prst="rect">
            <a:avLst/>
          </a:prstGeom>
          <a:noFill/>
          <a:ln w="9525">
            <a:noFill/>
            <a:miter lim="800000"/>
            <a:headEnd/>
            <a:tailEnd/>
          </a:ln>
        </p:spPr>
        <p:txBody>
          <a:bodyPr wrap="square">
            <a:spAutoFit/>
          </a:bodyPr>
          <a:lstStyle/>
          <a:p>
            <a:pPr marL="457200" indent="-457200" algn="just" fontAlgn="base">
              <a:spcAft>
                <a:spcPct val="0"/>
              </a:spcAft>
              <a:defRPr/>
            </a:pPr>
            <a:r>
              <a:rPr lang="en-US" sz="2400" b="1" u="sng" dirty="0">
                <a:solidFill>
                  <a:prstClr val="black"/>
                </a:solidFill>
                <a:latin typeface="Times New Roman" pitchFamily="18" charset="0"/>
                <a:cs typeface="Times New Roman" pitchFamily="18" charset="0"/>
              </a:rPr>
              <a:t>* VAI TRÒ TRONG KHÂU TỔ CHỨC THỰC HIỆN:</a:t>
            </a:r>
          </a:p>
          <a:p>
            <a:pPr indent="4763" algn="just" fontAlgn="base">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Cung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thông</a:t>
            </a:r>
            <a:r>
              <a:rPr lang="en-US" sz="2400" dirty="0">
                <a:solidFill>
                  <a:prstClr val="black"/>
                </a:solidFill>
                <a:latin typeface="Times New Roman" pitchFamily="18" charset="0"/>
                <a:cs typeface="Times New Roman" pitchFamily="18" charset="0"/>
              </a:rPr>
              <a:t> tin, </a:t>
            </a:r>
            <a:r>
              <a:rPr lang="en-US" sz="2400" dirty="0" err="1">
                <a:solidFill>
                  <a:prstClr val="black"/>
                </a:solidFill>
                <a:latin typeface="Times New Roman" pitchFamily="18" charset="0"/>
                <a:cs typeface="Times New Roman" pitchFamily="18" charset="0"/>
              </a:rPr>
              <a:t>số</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liệu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mà</a:t>
            </a:r>
            <a:r>
              <a:rPr lang="en-US" sz="2400" dirty="0">
                <a:solidFill>
                  <a:prstClr val="black"/>
                </a:solidFill>
                <a:latin typeface="Times New Roman" pitchFamily="18" charset="0"/>
                <a:cs typeface="Times New Roman" pitchFamily="18" charset="0"/>
              </a:rPr>
              <a:t> DN </a:t>
            </a:r>
            <a:r>
              <a:rPr lang="en-US" sz="2400" dirty="0" err="1">
                <a:solidFill>
                  <a:prstClr val="black"/>
                </a:solidFill>
                <a:latin typeface="Times New Roman" pitchFamily="18" charset="0"/>
                <a:cs typeface="Times New Roman" pitchFamily="18" charset="0"/>
              </a:rPr>
              <a:t>đã</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đang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thực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hiện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để</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phục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vụ</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trị</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đưa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quyết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 </a:t>
            </a:r>
          </a:p>
          <a:p>
            <a:pPr marL="342900" indent="-342900" algn="just" fontAlgn="base">
              <a:spcAft>
                <a:spcPct val="0"/>
              </a:spcAft>
              <a:buFontTx/>
              <a:buChar char="-"/>
              <a:defRPr/>
            </a:pPr>
            <a:r>
              <a:rPr lang="en-US" sz="2400" dirty="0" err="1">
                <a:solidFill>
                  <a:prstClr val="black"/>
                </a:solidFill>
                <a:latin typeface="Times New Roman" pitchFamily="18" charset="0"/>
                <a:cs typeface="Times New Roman" pitchFamily="18" charset="0"/>
              </a:rPr>
              <a:t>Tiếp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tục</a:t>
            </a:r>
            <a:r>
              <a:rPr lang="en-US" sz="2400" dirty="0">
                <a:solidFill>
                  <a:prstClr val="black"/>
                </a:solidFill>
                <a:latin typeface="Times New Roman" pitchFamily="18" charset="0"/>
                <a:cs typeface="Times New Roman" pitchFamily="18" charset="0"/>
              </a:rPr>
              <a:t> hay </a:t>
            </a:r>
            <a:r>
              <a:rPr lang="en-US" sz="2400" dirty="0" err="1">
                <a:solidFill>
                  <a:prstClr val="black"/>
                </a:solidFill>
                <a:latin typeface="Times New Roman" pitchFamily="18" charset="0"/>
                <a:cs typeface="Times New Roman" pitchFamily="18" charset="0"/>
              </a:rPr>
              <a:t>đình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chỉ</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một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bộ</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phận</a:t>
            </a:r>
            <a:r>
              <a:rPr lang="en-US" sz="2400" dirty="0">
                <a:solidFill>
                  <a:prstClr val="black"/>
                </a:solidFill>
                <a:latin typeface="Times New Roman" pitchFamily="18" charset="0"/>
                <a:cs typeface="Times New Roman" pitchFamily="18" charset="0"/>
              </a:rPr>
              <a:t>, </a:t>
            </a:r>
          </a:p>
          <a:p>
            <a:pPr marL="342900" indent="-342900" algn="just" fontAlgn="base">
              <a:spcAft>
                <a:spcPct val="0"/>
              </a:spcAft>
              <a:buFontTx/>
              <a:buChar char="-"/>
              <a:defRPr/>
            </a:pPr>
            <a:r>
              <a:rPr lang="en-US" sz="2400" dirty="0" err="1">
                <a:solidFill>
                  <a:prstClr val="black"/>
                </a:solidFill>
                <a:latin typeface="Times New Roman" pitchFamily="18" charset="0"/>
                <a:cs typeface="Times New Roman" pitchFamily="18" charset="0"/>
              </a:rPr>
              <a:t>Quyết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xuất</a:t>
            </a:r>
            <a:r>
              <a:rPr lang="en-US" sz="2400" dirty="0">
                <a:solidFill>
                  <a:prstClr val="black"/>
                </a:solidFill>
                <a:latin typeface="Times New Roman" pitchFamily="18" charset="0"/>
                <a:cs typeface="Times New Roman" pitchFamily="18" charset="0"/>
              </a:rPr>
              <a:t> hay </a:t>
            </a:r>
            <a:r>
              <a:rPr lang="en-US" sz="2400" dirty="0" err="1">
                <a:solidFill>
                  <a:prstClr val="black"/>
                </a:solidFill>
                <a:latin typeface="Times New Roman" pitchFamily="18" charset="0"/>
                <a:cs typeface="Times New Roman" pitchFamily="18" charset="0"/>
              </a:rPr>
              <a:t>mua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ngoài</a:t>
            </a:r>
            <a:r>
              <a:rPr lang="en-US" sz="2400" dirty="0">
                <a:solidFill>
                  <a:prstClr val="black"/>
                </a:solidFill>
                <a:latin typeface="Times New Roman" pitchFamily="18" charset="0"/>
                <a:cs typeface="Times New Roman" pitchFamily="18" charset="0"/>
              </a:rPr>
              <a:t>;  </a:t>
            </a:r>
          </a:p>
          <a:p>
            <a:pPr marL="342900" indent="-342900" algn="just" fontAlgn="base">
              <a:spcAft>
                <a:spcPct val="0"/>
              </a:spcAft>
              <a:buFontTx/>
              <a:buChar char="-"/>
              <a:defRPr/>
            </a:pPr>
            <a:r>
              <a:rPr lang="en-US" sz="2400" dirty="0" err="1">
                <a:solidFill>
                  <a:prstClr val="black"/>
                </a:solidFill>
                <a:latin typeface="Times New Roman" pitchFamily="18" charset="0"/>
                <a:cs typeface="Times New Roman" pitchFamily="18" charset="0"/>
              </a:rPr>
              <a:t>Tiếp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tục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chế</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biến</a:t>
            </a:r>
            <a:r>
              <a:rPr lang="en-US" sz="2400" dirty="0">
                <a:solidFill>
                  <a:prstClr val="black"/>
                </a:solidFill>
                <a:latin typeface="Times New Roman" pitchFamily="18" charset="0"/>
                <a:cs typeface="Times New Roman" pitchFamily="18" charset="0"/>
              </a:rPr>
              <a:t> hay </a:t>
            </a:r>
            <a:r>
              <a:rPr lang="en-US" sz="2400" dirty="0" err="1">
                <a:solidFill>
                  <a:prstClr val="black"/>
                </a:solidFill>
                <a:latin typeface="Times New Roman" pitchFamily="18" charset="0"/>
                <a:cs typeface="Times New Roman" pitchFamily="18" charset="0"/>
              </a:rPr>
              <a:t>bán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ngay</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nửa</a:t>
            </a:r>
            <a:r>
              <a:rPr lang="en-US" sz="2400" dirty="0">
                <a:solidFill>
                  <a:prstClr val="black"/>
                </a:solidFill>
                <a:latin typeface="Times New Roman" pitchFamily="18" charset="0"/>
                <a:cs typeface="Times New Roman" pitchFamily="18" charset="0"/>
              </a:rPr>
              <a:t> T. </a:t>
            </a:r>
            <a:r>
              <a:rPr lang="en-US" sz="2400" dirty="0" err="1">
                <a:solidFill>
                  <a:prstClr val="black"/>
                </a:solidFill>
                <a:latin typeface="Times New Roman" pitchFamily="18" charset="0"/>
                <a:cs typeface="Times New Roman" pitchFamily="18" charset="0"/>
              </a:rPr>
              <a:t>Phẩm</a:t>
            </a:r>
            <a:r>
              <a:rPr lang="en-US" sz="2400" dirty="0">
                <a:solidFill>
                  <a:prstClr val="black"/>
                </a:solidFill>
                <a:latin typeface="Times New Roman" pitchFamily="18" charset="0"/>
                <a:cs typeface="Times New Roman" pitchFamily="18" charset="0"/>
              </a:rPr>
              <a:t> …</a:t>
            </a:r>
          </a:p>
        </p:txBody>
      </p:sp>
      <p:sp>
        <p:nvSpPr>
          <p:cNvPr id="6" name="Slide Number Placeholder 5"/>
          <p:cNvSpPr>
            <a:spLocks noGrp="1"/>
          </p:cNvSpPr>
          <p:nvPr>
            <p:ph type="sldNum" sz="quarter" idx="12"/>
          </p:nvPr>
        </p:nvSpPr>
        <p:spPr/>
        <p:txBody>
          <a:bodyPr>
            <a:normAutofit fontScale="85000" lnSpcReduction="20000"/>
          </a:bodyPr>
          <a:lstStyle/>
          <a:p>
            <a:pPr>
              <a:defRPr/>
            </a:pPr>
            <a:fld id="{C479D5DD-18E7-4EE4-8ADD-9133724B593E}" type="slidenum">
              <a:rPr lang="en-IN" smtClean="0"/>
              <a:pPr>
                <a:defRPr/>
              </a:pPr>
              <a:t>10</a:t>
            </a:fld>
            <a:endParaRPr lang="en-IN"/>
          </a:p>
        </p:txBody>
      </p:sp>
      <p:sp>
        <p:nvSpPr>
          <p:cNvPr id="19461"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VAI TRÒ CỦA KTQT</a:t>
            </a:r>
          </a:p>
        </p:txBody>
      </p:sp>
    </p:spTree>
    <p:extLst>
      <p:ext uri="{BB962C8B-B14F-4D97-AF65-F5344CB8AC3E}">
        <p14:creationId xmlns:p14="http://schemas.microsoft.com/office/powerpoint/2010/main" val="74220703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6">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6">
                                            <p:txEl>
                                              <p:pRg st="0" end="0"/>
                                            </p:txEl>
                                          </p:spTgt>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anim calcmode="lin" valueType="num">
                                      <p:cBhvr>
                                        <p:cTn id="13"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6">
                                            <p:txEl>
                                              <p:pRg st="1" end="1"/>
                                            </p:txEl>
                                          </p:spTgt>
                                        </p:tgtEl>
                                        <p:attrNameLst>
                                          <p:attrName>ppt_h</p:attrName>
                                        </p:attrNameLst>
                                      </p:cBhvr>
                                      <p:tavLst>
                                        <p:tav tm="0">
                                          <p:val>
                                            <p:fltVal val="0"/>
                                          </p:val>
                                        </p:tav>
                                        <p:tav tm="100000">
                                          <p:val>
                                            <p:strVal val="#ppt_h"/>
                                          </p:val>
                                        </p:tav>
                                      </p:tavLst>
                                    </p:anim>
                                    <p:anim calcmode="lin" valueType="num">
                                      <p:cBhvr>
                                        <p:cTn id="15" dur="500" fill="hold"/>
                                        <p:tgtEl>
                                          <p:spTgt spid="16">
                                            <p:txEl>
                                              <p:pRg st="1" end="1"/>
                                            </p:txEl>
                                          </p:spTgt>
                                        </p:tgtEl>
                                        <p:attrNameLst>
                                          <p:attrName>style.rotation</p:attrName>
                                        </p:attrNameLst>
                                      </p:cBhvr>
                                      <p:tavLst>
                                        <p:tav tm="0">
                                          <p:val>
                                            <p:fltVal val="360"/>
                                          </p:val>
                                        </p:tav>
                                        <p:tav tm="100000">
                                          <p:val>
                                            <p:fltVal val="0"/>
                                          </p:val>
                                        </p:tav>
                                      </p:tavLst>
                                    </p:anim>
                                    <p:animEffect transition="in" filter="fade">
                                      <p:cBhvr>
                                        <p:cTn id="16" dur="500"/>
                                        <p:tgtEl>
                                          <p:spTgt spid="16">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Effect transition="in" filter="fade">
                                      <p:cBhvr>
                                        <p:cTn id="21" dur="1000"/>
                                        <p:tgtEl>
                                          <p:spTgt spid="16">
                                            <p:txEl>
                                              <p:pRg st="2" end="2"/>
                                            </p:txEl>
                                          </p:spTgt>
                                        </p:tgtEl>
                                      </p:cBhvr>
                                    </p:animEffect>
                                    <p:anim calcmode="lin" valueType="num">
                                      <p:cBhvr>
                                        <p:cTn id="22"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5" presetClass="entr" presetSubtype="0" fill="hold" nodeType="clickEffect">
                                  <p:stCondLst>
                                    <p:cond delay="0"/>
                                  </p:stCondLst>
                                  <p:childTnLst>
                                    <p:set>
                                      <p:cBhvr>
                                        <p:cTn id="27" dur="1" fill="hold">
                                          <p:stCondLst>
                                            <p:cond delay="0"/>
                                          </p:stCondLst>
                                        </p:cTn>
                                        <p:tgtEl>
                                          <p:spTgt spid="16">
                                            <p:txEl>
                                              <p:pRg st="3" end="3"/>
                                            </p:txEl>
                                          </p:spTgt>
                                        </p:tgtEl>
                                        <p:attrNameLst>
                                          <p:attrName>style.visibility</p:attrName>
                                        </p:attrNameLst>
                                      </p:cBhvr>
                                      <p:to>
                                        <p:strVal val="visible"/>
                                      </p:to>
                                    </p:set>
                                    <p:anim calcmode="lin" valueType="num">
                                      <p:cBhvr>
                                        <p:cTn id="28" dur="10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16">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16">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6">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5">
                                            <p:txEl>
                                              <p:pRg st="0" end="0"/>
                                            </p:txEl>
                                          </p:spTgt>
                                        </p:tgtEl>
                                        <p:attrNameLst>
                                          <p:attrName>style.visibility</p:attrName>
                                        </p:attrNameLst>
                                      </p:cBhvr>
                                      <p:to>
                                        <p:strVal val="visible"/>
                                      </p:to>
                                    </p:set>
                                    <p:animEffect transition="in" filter="wipe(down)">
                                      <p:cBhvr>
                                        <p:cTn id="36" dur="500"/>
                                        <p:tgtEl>
                                          <p:spTgt spid="5">
                                            <p:txEl>
                                              <p:pRg st="0" end="0"/>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16" fill="hold" nodeType="click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 calcmode="lin" valueType="num">
                                      <p:cBhvr>
                                        <p:cTn id="41"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42"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43" dur="500"/>
                                        <p:tgtEl>
                                          <p:spTgt spid="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 calcmode="lin" valueType="num">
                                      <p:cBhvr>
                                        <p:cTn id="48"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49"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50" dur="500"/>
                                        <p:tgtEl>
                                          <p:spTgt spid="5">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5">
                                            <p:txEl>
                                              <p:pRg st="3" end="3"/>
                                            </p:txEl>
                                          </p:spTgt>
                                        </p:tgtEl>
                                        <p:attrNameLst>
                                          <p:attrName>style.visibility</p:attrName>
                                        </p:attrNameLst>
                                      </p:cBhvr>
                                      <p:to>
                                        <p:strVal val="visible"/>
                                      </p:to>
                                    </p:set>
                                    <p:anim calcmode="lin" valueType="num">
                                      <p:cBhvr>
                                        <p:cTn id="55"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56"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57" dur="500"/>
                                        <p:tgtEl>
                                          <p:spTgt spid="5">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5">
                                            <p:txEl>
                                              <p:pRg st="4" end="4"/>
                                            </p:txEl>
                                          </p:spTgt>
                                        </p:tgtEl>
                                        <p:attrNameLst>
                                          <p:attrName>style.visibility</p:attrName>
                                        </p:attrNameLst>
                                      </p:cBhvr>
                                      <p:to>
                                        <p:strVal val="visible"/>
                                      </p:to>
                                    </p:set>
                                    <p:anim calcmode="lin" valueType="num">
                                      <p:cBhvr>
                                        <p:cTn id="62"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63"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64"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93914" y="188913"/>
            <a:ext cx="8072437" cy="6969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latin typeface="Times New Roman"/>
                <a:cs typeface="Times New Roman"/>
              </a:rPr>
              <a:t>3.2. LÃI GIỚI HẠN</a:t>
            </a:r>
          </a:p>
        </p:txBody>
      </p:sp>
      <p:sp>
        <p:nvSpPr>
          <p:cNvPr id="6" name="Slide Number Placeholder 5"/>
          <p:cNvSpPr>
            <a:spLocks noGrp="1"/>
          </p:cNvSpPr>
          <p:nvPr>
            <p:ph type="sldNum" sz="quarter" idx="12"/>
          </p:nvPr>
        </p:nvSpPr>
        <p:spPr/>
        <p:txBody>
          <a:bodyPr>
            <a:normAutofit fontScale="85000" lnSpcReduction="20000"/>
          </a:bodyPr>
          <a:lstStyle/>
          <a:p>
            <a:pPr>
              <a:defRPr/>
            </a:pPr>
            <a:fld id="{A56C1D71-66CF-4760-A7CC-472CF27D260B}" type="slidenum">
              <a:rPr lang="en-IN" smtClean="0"/>
              <a:pPr>
                <a:defRPr/>
              </a:pPr>
              <a:t>100</a:t>
            </a:fld>
            <a:endParaRPr lang="en-IN"/>
          </a:p>
        </p:txBody>
      </p:sp>
      <p:sp>
        <p:nvSpPr>
          <p:cNvPr id="13317" name="Text Box 28"/>
          <p:cNvSpPr txBox="1">
            <a:spLocks noChangeArrowheads="1"/>
          </p:cNvSpPr>
          <p:nvPr/>
        </p:nvSpPr>
        <p:spPr bwMode="auto">
          <a:xfrm>
            <a:off x="1524000" y="2979004"/>
            <a:ext cx="9067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400" b="1" dirty="0" err="1">
                <a:solidFill>
                  <a:prstClr val="black"/>
                </a:solidFill>
                <a:latin typeface="Times New Roman" pitchFamily="18" charset="0"/>
                <a:cs typeface="Times New Roman" pitchFamily="18" charset="0"/>
              </a:rPr>
              <a:t>Lợi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nhuận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giới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Lg</a:t>
            </a: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Doanh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thuần</a:t>
            </a:r>
            <a:r>
              <a:rPr lang="en-US" altLang="vi-VN" sz="2400" b="1" dirty="0">
                <a:solidFill>
                  <a:prstClr val="black"/>
                </a:solidFill>
                <a:latin typeface="Times New Roman" pitchFamily="18" charset="0"/>
                <a:cs typeface="Times New Roman" pitchFamily="18" charset="0"/>
              </a:rPr>
              <a:t> (D)  – </a:t>
            </a:r>
            <a:r>
              <a:rPr lang="en-US" altLang="vi-VN" sz="2400" b="1" dirty="0" err="1">
                <a:solidFill>
                  <a:prstClr val="black"/>
                </a:solidFill>
                <a:latin typeface="Times New Roman" pitchFamily="18" charset="0"/>
                <a:cs typeface="Times New Roman" pitchFamily="18" charset="0"/>
              </a:rPr>
              <a:t>Tổng</a:t>
            </a:r>
            <a:r>
              <a:rPr lang="en-US" altLang="vi-VN" sz="2400" b="1" dirty="0">
                <a:solidFill>
                  <a:prstClr val="black"/>
                </a:solidFill>
                <a:latin typeface="Times New Roman" pitchFamily="18" charset="0"/>
                <a:cs typeface="Times New Roman" pitchFamily="18" charset="0"/>
              </a:rPr>
              <a:t> CP </a:t>
            </a:r>
            <a:r>
              <a:rPr lang="en-US" altLang="vi-VN" sz="2400" b="1" dirty="0" err="1">
                <a:solidFill>
                  <a:prstClr val="black"/>
                </a:solidFill>
                <a:latin typeface="Times New Roman" pitchFamily="18" charset="0"/>
                <a:cs typeface="Times New Roman" pitchFamily="18" charset="0"/>
              </a:rPr>
              <a:t>biến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đổi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Cb</a:t>
            </a:r>
            <a:r>
              <a:rPr lang="en-US" altLang="vi-VN" sz="2400" b="1" dirty="0">
                <a:solidFill>
                  <a:prstClr val="black"/>
                </a:solidFill>
                <a:latin typeface="Times New Roman" pitchFamily="18" charset="0"/>
                <a:cs typeface="Times New Roman" pitchFamily="18" charset="0"/>
              </a:rPr>
              <a:t>)  (</a:t>
            </a:r>
            <a:r>
              <a:rPr lang="vi-VN" altLang="vi-VN" sz="2400" b="1" dirty="0">
                <a:solidFill>
                  <a:prstClr val="black"/>
                </a:solidFill>
                <a:latin typeface="Times New Roman" pitchFamily="18" charset="0"/>
                <a:cs typeface="Times New Roman" pitchFamily="18" charset="0"/>
              </a:rPr>
              <a:t>1</a:t>
            </a:r>
            <a:r>
              <a:rPr lang="en-US" altLang="vi-VN" sz="2400" b="1" dirty="0">
                <a:solidFill>
                  <a:prstClr val="black"/>
                </a:solidFill>
                <a:latin typeface="Times New Roman" pitchFamily="18" charset="0"/>
                <a:cs typeface="Times New Roman" pitchFamily="18" charset="0"/>
              </a:rPr>
              <a:t>)</a:t>
            </a:r>
          </a:p>
        </p:txBody>
      </p:sp>
      <p:sp>
        <p:nvSpPr>
          <p:cNvPr id="13318" name="Text Box 28"/>
          <p:cNvSpPr txBox="1">
            <a:spLocks noChangeArrowheads="1"/>
          </p:cNvSpPr>
          <p:nvPr/>
        </p:nvSpPr>
        <p:spPr bwMode="auto">
          <a:xfrm>
            <a:off x="1828800" y="1600201"/>
            <a:ext cx="8610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fontAlgn="base">
              <a:lnSpc>
                <a:spcPct val="150000"/>
              </a:lnSpc>
              <a:spcBef>
                <a:spcPct val="50000"/>
              </a:spcBef>
              <a:spcAft>
                <a:spcPct val="0"/>
              </a:spcAft>
            </a:pPr>
            <a:r>
              <a:rPr lang="en-US" altLang="vi-VN" sz="2400" b="1" i="1" dirty="0" err="1">
                <a:solidFill>
                  <a:prstClr val="black"/>
                </a:solidFill>
                <a:latin typeface="Times New Roman" pitchFamily="18" charset="0"/>
                <a:cs typeface="Times New Roman" pitchFamily="18" charset="0"/>
              </a:rPr>
              <a:t>Là</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chênh</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lệch</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gi</a:t>
            </a:r>
            <a:r>
              <a:rPr lang="vi-VN" altLang="vi-VN" sz="2400" b="1" i="1" dirty="0">
                <a:solidFill>
                  <a:prstClr val="black"/>
                </a:solidFill>
                <a:latin typeface="Times New Roman" pitchFamily="18" charset="0"/>
                <a:cs typeface="Times New Roman" pitchFamily="18" charset="0"/>
              </a:rPr>
              <a:t>ữa</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doanh</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thu</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và</a:t>
            </a:r>
            <a:r>
              <a:rPr lang="en-US" altLang="vi-VN" sz="2400" b="1" i="1" dirty="0">
                <a:solidFill>
                  <a:prstClr val="black"/>
                </a:solidFill>
                <a:latin typeface="Times New Roman" pitchFamily="18" charset="0"/>
                <a:cs typeface="Times New Roman" pitchFamily="18" charset="0"/>
              </a:rPr>
              <a:t> chi </a:t>
            </a:r>
            <a:r>
              <a:rPr lang="en-US" altLang="vi-VN" sz="2400" b="1" i="1" dirty="0" err="1">
                <a:solidFill>
                  <a:prstClr val="black"/>
                </a:solidFill>
                <a:latin typeface="Times New Roman" pitchFamily="18" charset="0"/>
                <a:cs typeface="Times New Roman" pitchFamily="18" charset="0"/>
              </a:rPr>
              <a:t>phí</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biến</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đổi</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Lãi</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giới</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hạn</a:t>
            </a:r>
            <a:r>
              <a:rPr lang="en-US" altLang="vi-VN" sz="2400" b="1" i="1" dirty="0">
                <a:solidFill>
                  <a:prstClr val="black"/>
                </a:solidFill>
                <a:latin typeface="Times New Roman" pitchFamily="18" charset="0"/>
                <a:cs typeface="Times New Roman" pitchFamily="18" charset="0"/>
              </a:rPr>
              <a:t> hay </a:t>
            </a:r>
            <a:r>
              <a:rPr lang="en-US" altLang="vi-VN" sz="2400" b="1" i="1" dirty="0" err="1">
                <a:solidFill>
                  <a:prstClr val="black"/>
                </a:solidFill>
                <a:latin typeface="Times New Roman" pitchFamily="18" charset="0"/>
                <a:cs typeface="Times New Roman" pitchFamily="18" charset="0"/>
              </a:rPr>
              <a:t>số</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dư</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đảm</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phí</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lãi</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trên</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biến</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phí</a:t>
            </a:r>
            <a:endParaRPr lang="en-US" altLang="vi-VN" sz="2400" b="1" i="1" dirty="0">
              <a:solidFill>
                <a:prstClr val="black"/>
              </a:solidFill>
              <a:latin typeface="Times New Roman" pitchFamily="18" charset="0"/>
              <a:cs typeface="Times New Roman" pitchFamily="18" charset="0"/>
            </a:endParaRPr>
          </a:p>
        </p:txBody>
      </p:sp>
      <p:sp>
        <p:nvSpPr>
          <p:cNvPr id="13319" name="Text Box 28"/>
          <p:cNvSpPr txBox="1">
            <a:spLocks noChangeArrowheads="1"/>
          </p:cNvSpPr>
          <p:nvPr/>
        </p:nvSpPr>
        <p:spPr bwMode="auto">
          <a:xfrm>
            <a:off x="2024063" y="3810000"/>
            <a:ext cx="8134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ctr" fontAlgn="base">
              <a:lnSpc>
                <a:spcPct val="150000"/>
              </a:lnSpc>
              <a:spcBef>
                <a:spcPct val="5000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Lgv</a:t>
            </a: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Giá</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bán</a:t>
            </a:r>
            <a:r>
              <a:rPr lang="en-US" altLang="vi-VN" sz="2400" b="1" dirty="0">
                <a:solidFill>
                  <a:prstClr val="black"/>
                </a:solidFill>
                <a:latin typeface="Times New Roman" pitchFamily="18" charset="0"/>
                <a:cs typeface="Times New Roman" pitchFamily="18" charset="0"/>
              </a:rPr>
              <a:t> (G) – </a:t>
            </a:r>
            <a:r>
              <a:rPr lang="en-US" altLang="vi-VN" sz="2400" b="1" dirty="0" err="1">
                <a:solidFill>
                  <a:prstClr val="black"/>
                </a:solidFill>
                <a:latin typeface="Times New Roman" pitchFamily="18" charset="0"/>
                <a:cs typeface="Times New Roman" pitchFamily="18" charset="0"/>
              </a:rPr>
              <a:t>Biến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phí</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cb</a:t>
            </a:r>
            <a:r>
              <a:rPr lang="en-US" altLang="vi-VN" sz="2400" b="1" dirty="0">
                <a:solidFill>
                  <a:prstClr val="black"/>
                </a:solidFill>
                <a:latin typeface="Times New Roman" pitchFamily="18" charset="0"/>
                <a:cs typeface="Times New Roman" pitchFamily="18" charset="0"/>
              </a:rPr>
              <a:t>)  (2)</a:t>
            </a:r>
          </a:p>
        </p:txBody>
      </p:sp>
      <p:sp>
        <p:nvSpPr>
          <p:cNvPr id="13320" name="Text Box 28"/>
          <p:cNvSpPr txBox="1">
            <a:spLocks noChangeArrowheads="1"/>
          </p:cNvSpPr>
          <p:nvPr/>
        </p:nvSpPr>
        <p:spPr bwMode="auto">
          <a:xfrm>
            <a:off x="2024063" y="4495800"/>
            <a:ext cx="8134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ctr" fontAlgn="base">
              <a:lnSpc>
                <a:spcPct val="150000"/>
              </a:lnSpc>
              <a:spcBef>
                <a:spcPct val="5000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Tổng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Lg</a:t>
            </a: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Lgv</a:t>
            </a:r>
            <a:r>
              <a:rPr lang="en-US" altLang="vi-VN" sz="2400" b="1" dirty="0">
                <a:solidFill>
                  <a:prstClr val="black"/>
                </a:solidFill>
                <a:latin typeface="Times New Roman" pitchFamily="18" charset="0"/>
                <a:cs typeface="Times New Roman" pitchFamily="18" charset="0"/>
              </a:rPr>
              <a:t> x </a:t>
            </a:r>
            <a:r>
              <a:rPr lang="en-US" altLang="vi-VN" sz="2400" b="1" dirty="0" err="1">
                <a:solidFill>
                  <a:prstClr val="black"/>
                </a:solidFill>
                <a:latin typeface="Times New Roman" pitchFamily="18" charset="0"/>
                <a:cs typeface="Times New Roman" pitchFamily="18" charset="0"/>
              </a:rPr>
              <a:t>Số</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lượng</a:t>
            </a:r>
            <a:r>
              <a:rPr lang="en-US" altLang="vi-VN" sz="2400" b="1" dirty="0">
                <a:solidFill>
                  <a:prstClr val="black"/>
                </a:solidFill>
                <a:latin typeface="Times New Roman" pitchFamily="18" charset="0"/>
                <a:cs typeface="Times New Roman" pitchFamily="18" charset="0"/>
              </a:rPr>
              <a:t> SP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thụ</a:t>
            </a:r>
            <a:r>
              <a:rPr lang="en-US" altLang="vi-VN" sz="2400" b="1" dirty="0">
                <a:solidFill>
                  <a:prstClr val="black"/>
                </a:solidFill>
                <a:latin typeface="Times New Roman" pitchFamily="18" charset="0"/>
                <a:cs typeface="Times New Roman" pitchFamily="18" charset="0"/>
              </a:rPr>
              <a:t>    (3)</a:t>
            </a:r>
          </a:p>
        </p:txBody>
      </p:sp>
      <p:sp>
        <p:nvSpPr>
          <p:cNvPr id="13321" name="Text Box 28"/>
          <p:cNvSpPr txBox="1">
            <a:spLocks noChangeArrowheads="1"/>
          </p:cNvSpPr>
          <p:nvPr/>
        </p:nvSpPr>
        <p:spPr bwMode="auto">
          <a:xfrm>
            <a:off x="2166938" y="5105401"/>
            <a:ext cx="850106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marL="342900" indent="-342900" fontAlgn="base">
              <a:spcBef>
                <a:spcPct val="50000"/>
              </a:spcBef>
              <a:spcAft>
                <a:spcPct val="0"/>
              </a:spcAft>
              <a:buFont typeface="Arial" charset="0"/>
              <a:buChar char="•"/>
            </a:pPr>
            <a:r>
              <a:rPr lang="en-US" altLang="vi-VN" sz="2400" b="1" u="sng" dirty="0">
                <a:solidFill>
                  <a:prstClr val="black"/>
                </a:solidFill>
                <a:latin typeface="Times New Roman" pitchFamily="18" charset="0"/>
                <a:cs typeface="Times New Roman" pitchFamily="18" charset="0"/>
              </a:rPr>
              <a:t>Ý </a:t>
            </a:r>
            <a:r>
              <a:rPr lang="en-US" altLang="vi-VN" sz="2400" b="1" u="sng" dirty="0" err="1">
                <a:solidFill>
                  <a:prstClr val="black"/>
                </a:solidFill>
                <a:latin typeface="Times New Roman" pitchFamily="18" charset="0"/>
                <a:cs typeface="Times New Roman" pitchFamily="18" charset="0"/>
              </a:rPr>
              <a:t>nghĩa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Nếu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nhuận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đắp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thì</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lỗ</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xuất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Lg</a:t>
            </a:r>
            <a:r>
              <a:rPr lang="en-US" altLang="vi-VN" sz="2400" dirty="0">
                <a:solidFill>
                  <a:prstClr val="black"/>
                </a:solidFill>
                <a:latin typeface="Times New Roman" pitchFamily="18" charset="0"/>
                <a:cs typeface="Times New Roman" pitchFamily="18" charset="0"/>
              </a:rPr>
              <a:t> = D- </a:t>
            </a:r>
            <a:r>
              <a:rPr lang="en-US" altLang="vi-VN" sz="2400" dirty="0" err="1">
                <a:solidFill>
                  <a:prstClr val="black"/>
                </a:solidFill>
                <a:latin typeface="Times New Roman" pitchFamily="18" charset="0"/>
                <a:cs typeface="Times New Roman" pitchFamily="18" charset="0"/>
              </a:rPr>
              <a:t>cb</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tại</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điểm</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hòa</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vốn</a:t>
            </a:r>
            <a:r>
              <a:rPr lang="en-US" altLang="vi-VN" sz="2400" dirty="0">
                <a:solidFill>
                  <a:prstClr val="black"/>
                </a:solidFill>
                <a:latin typeface="Times New Roman" pitchFamily="18" charset="0"/>
                <a:cs typeface="Times New Roman" pitchFamily="18" charset="0"/>
                <a:sym typeface="Wingdings" pitchFamily="2" charset="2"/>
              </a:rPr>
              <a:t> D = </a:t>
            </a:r>
            <a:r>
              <a:rPr lang="en-US" altLang="vi-VN" sz="2400" dirty="0" err="1">
                <a:solidFill>
                  <a:prstClr val="black"/>
                </a:solidFill>
                <a:latin typeface="Times New Roman" pitchFamily="18" charset="0"/>
                <a:cs typeface="Times New Roman" pitchFamily="18" charset="0"/>
                <a:sym typeface="Wingdings" pitchFamily="2" charset="2"/>
              </a:rPr>
              <a:t>Cb</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Cđ</a:t>
            </a:r>
            <a:r>
              <a:rPr lang="en-US" altLang="vi-VN" sz="2400" dirty="0">
                <a:solidFill>
                  <a:prstClr val="black"/>
                </a:solidFill>
                <a:latin typeface="Times New Roman" pitchFamily="18" charset="0"/>
                <a:cs typeface="Times New Roman" pitchFamily="18" charset="0"/>
                <a:sym typeface="Wingdings" pitchFamily="2" charset="2"/>
              </a:rPr>
              <a:t> </a:t>
            </a:r>
            <a:endParaRPr lang="vi-VN" altLang="vi-VN" sz="2400" dirty="0">
              <a:solidFill>
                <a:prstClr val="black"/>
              </a:solidFill>
              <a:latin typeface="Times New Roman" pitchFamily="18" charset="0"/>
              <a:cs typeface="Times New Roman" pitchFamily="18" charset="0"/>
              <a:sym typeface="Wingdings" pitchFamily="2" charset="2"/>
            </a:endParaRPr>
          </a:p>
          <a:p>
            <a:pPr fontAlgn="base">
              <a:spcBef>
                <a:spcPct val="50000"/>
              </a:spcBef>
              <a:spcAft>
                <a:spcPct val="0"/>
              </a:spcAft>
            </a:pPr>
            <a:r>
              <a:rPr lang="vi-VN" altLang="vi-VN" sz="2400" dirty="0">
                <a:solidFill>
                  <a:prstClr val="black"/>
                </a:solidFill>
                <a:latin typeface="Times New Roman" pitchFamily="18" charset="0"/>
                <a:cs typeface="Times New Roman" pitchFamily="18" charset="0"/>
                <a:sym typeface="Wingdings" pitchFamily="2" charset="2"/>
              </a:rPr>
              <a:t>     </a:t>
            </a:r>
            <a:r>
              <a:rPr lang="en-US" altLang="vi-VN" sz="2400" dirty="0">
                <a:solidFill>
                  <a:prstClr val="black"/>
                </a:solidFill>
                <a:latin typeface="Times New Roman" pitchFamily="18" charset="0"/>
                <a:cs typeface="Times New Roman" pitchFamily="18" charset="0"/>
                <a:sym typeface="Wingdings" pitchFamily="2" charset="2"/>
              </a:rPr>
              <a:t>hay D – </a:t>
            </a:r>
            <a:r>
              <a:rPr lang="en-US" altLang="vi-VN" sz="2400" dirty="0" err="1">
                <a:solidFill>
                  <a:prstClr val="black"/>
                </a:solidFill>
                <a:latin typeface="Times New Roman" pitchFamily="18" charset="0"/>
                <a:cs typeface="Times New Roman" pitchFamily="18" charset="0"/>
                <a:sym typeface="Wingdings" pitchFamily="2" charset="2"/>
              </a:rPr>
              <a:t>Cb</a:t>
            </a:r>
            <a:r>
              <a:rPr lang="en-US" altLang="vi-VN" sz="2400" dirty="0">
                <a:solidFill>
                  <a:prstClr val="black"/>
                </a:solidFill>
                <a:latin typeface="Times New Roman" pitchFamily="18" charset="0"/>
                <a:cs typeface="Times New Roman" pitchFamily="18" charset="0"/>
                <a:sym typeface="Wingdings" pitchFamily="2" charset="2"/>
              </a:rPr>
              <a:t> = </a:t>
            </a:r>
            <a:r>
              <a:rPr lang="en-US" altLang="vi-VN" sz="2400" dirty="0" err="1">
                <a:solidFill>
                  <a:prstClr val="black"/>
                </a:solidFill>
                <a:latin typeface="Times New Roman" pitchFamily="18" charset="0"/>
                <a:cs typeface="Times New Roman" pitchFamily="18" charset="0"/>
                <a:sym typeface="Wingdings" pitchFamily="2" charset="2"/>
              </a:rPr>
              <a:t>Cđ</a:t>
            </a:r>
            <a:endParaRPr lang="en-US" altLang="vi-VN"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30977925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318">
                                            <p:txEl>
                                              <p:pRg st="0" end="0"/>
                                            </p:txEl>
                                          </p:spTgt>
                                        </p:tgtEl>
                                        <p:attrNameLst>
                                          <p:attrName>style.visibility</p:attrName>
                                        </p:attrNameLst>
                                      </p:cBhvr>
                                      <p:to>
                                        <p:strVal val="visible"/>
                                      </p:to>
                                    </p:set>
                                    <p:anim calcmode="lin" valueType="num">
                                      <p:cBhvr additive="base">
                                        <p:cTn id="12" dur="500" fill="hold"/>
                                        <p:tgtEl>
                                          <p:spTgt spid="1331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33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317"/>
                                        </p:tgtEl>
                                        <p:attrNameLst>
                                          <p:attrName>style.visibility</p:attrName>
                                        </p:attrNameLst>
                                      </p:cBhvr>
                                      <p:to>
                                        <p:strVal val="visible"/>
                                      </p:to>
                                    </p:set>
                                    <p:anim calcmode="lin" valueType="num">
                                      <p:cBhvr additive="base">
                                        <p:cTn id="18" dur="500" fill="hold"/>
                                        <p:tgtEl>
                                          <p:spTgt spid="13317"/>
                                        </p:tgtEl>
                                        <p:attrNameLst>
                                          <p:attrName>ppt_x</p:attrName>
                                        </p:attrNameLst>
                                      </p:cBhvr>
                                      <p:tavLst>
                                        <p:tav tm="0">
                                          <p:val>
                                            <p:strVal val="#ppt_x"/>
                                          </p:val>
                                        </p:tav>
                                        <p:tav tm="100000">
                                          <p:val>
                                            <p:strVal val="#ppt_x"/>
                                          </p:val>
                                        </p:tav>
                                      </p:tavLst>
                                    </p:anim>
                                    <p:anim calcmode="lin" valueType="num">
                                      <p:cBhvr additive="base">
                                        <p:cTn id="19" dur="500" fill="hold"/>
                                        <p:tgtEl>
                                          <p:spTgt spid="1331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319"/>
                                        </p:tgtEl>
                                        <p:attrNameLst>
                                          <p:attrName>style.visibility</p:attrName>
                                        </p:attrNameLst>
                                      </p:cBhvr>
                                      <p:to>
                                        <p:strVal val="visible"/>
                                      </p:to>
                                    </p:set>
                                    <p:anim calcmode="lin" valueType="num">
                                      <p:cBhvr additive="base">
                                        <p:cTn id="24" dur="500" fill="hold"/>
                                        <p:tgtEl>
                                          <p:spTgt spid="13319"/>
                                        </p:tgtEl>
                                        <p:attrNameLst>
                                          <p:attrName>ppt_x</p:attrName>
                                        </p:attrNameLst>
                                      </p:cBhvr>
                                      <p:tavLst>
                                        <p:tav tm="0">
                                          <p:val>
                                            <p:strVal val="#ppt_x"/>
                                          </p:val>
                                        </p:tav>
                                        <p:tav tm="100000">
                                          <p:val>
                                            <p:strVal val="#ppt_x"/>
                                          </p:val>
                                        </p:tav>
                                      </p:tavLst>
                                    </p:anim>
                                    <p:anim calcmode="lin" valueType="num">
                                      <p:cBhvr additive="base">
                                        <p:cTn id="25" dur="500" fill="hold"/>
                                        <p:tgtEl>
                                          <p:spTgt spid="1331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320"/>
                                        </p:tgtEl>
                                        <p:attrNameLst>
                                          <p:attrName>style.visibility</p:attrName>
                                        </p:attrNameLst>
                                      </p:cBhvr>
                                      <p:to>
                                        <p:strVal val="visible"/>
                                      </p:to>
                                    </p:set>
                                    <p:anim calcmode="lin" valueType="num">
                                      <p:cBhvr additive="base">
                                        <p:cTn id="30" dur="500" fill="hold"/>
                                        <p:tgtEl>
                                          <p:spTgt spid="13320"/>
                                        </p:tgtEl>
                                        <p:attrNameLst>
                                          <p:attrName>ppt_x</p:attrName>
                                        </p:attrNameLst>
                                      </p:cBhvr>
                                      <p:tavLst>
                                        <p:tav tm="0">
                                          <p:val>
                                            <p:strVal val="#ppt_x"/>
                                          </p:val>
                                        </p:tav>
                                        <p:tav tm="100000">
                                          <p:val>
                                            <p:strVal val="#ppt_x"/>
                                          </p:val>
                                        </p:tav>
                                      </p:tavLst>
                                    </p:anim>
                                    <p:anim calcmode="lin" valueType="num">
                                      <p:cBhvr additive="base">
                                        <p:cTn id="31" dur="500" fill="hold"/>
                                        <p:tgtEl>
                                          <p:spTgt spid="1332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3321"/>
                                        </p:tgtEl>
                                        <p:attrNameLst>
                                          <p:attrName>style.visibility</p:attrName>
                                        </p:attrNameLst>
                                      </p:cBhvr>
                                      <p:to>
                                        <p:strVal val="visible"/>
                                      </p:to>
                                    </p:set>
                                    <p:anim calcmode="lin" valueType="num">
                                      <p:cBhvr additive="base">
                                        <p:cTn id="36" dur="500" fill="hold"/>
                                        <p:tgtEl>
                                          <p:spTgt spid="13321"/>
                                        </p:tgtEl>
                                        <p:attrNameLst>
                                          <p:attrName>ppt_x</p:attrName>
                                        </p:attrNameLst>
                                      </p:cBhvr>
                                      <p:tavLst>
                                        <p:tav tm="0">
                                          <p:val>
                                            <p:strVal val="#ppt_x"/>
                                          </p:val>
                                        </p:tav>
                                        <p:tav tm="100000">
                                          <p:val>
                                            <p:strVal val="#ppt_x"/>
                                          </p:val>
                                        </p:tav>
                                      </p:tavLst>
                                    </p:anim>
                                    <p:anim calcmode="lin" valueType="num">
                                      <p:cBhvr additive="base">
                                        <p:cTn id="37" dur="500" fill="hold"/>
                                        <p:tgtEl>
                                          <p:spTgt spid="133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317" grpId="0"/>
      <p:bldP spid="13319" grpId="0"/>
      <p:bldP spid="13320" grpId="0"/>
      <p:bldP spid="13321"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1"/>
          <p:cNvSpPr>
            <a:spLocks noChangeArrowheads="1"/>
          </p:cNvSpPr>
          <p:nvPr/>
        </p:nvSpPr>
        <p:spPr bwMode="auto">
          <a:xfrm>
            <a:off x="2881313" y="1643063"/>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000" b="1" dirty="0">
                <a:solidFill>
                  <a:prstClr val="black"/>
                </a:solidFill>
                <a:latin typeface="Times New Roman" pitchFamily="18" charset="0"/>
                <a:cs typeface="Times New Roman" pitchFamily="18" charset="0"/>
              </a:rPr>
              <a:t> TỶ SUẤT LỢI NHUẬN GIỚI HẠN (</a:t>
            </a:r>
            <a:r>
              <a:rPr lang="en-US" altLang="vi-VN" sz="2000" b="1" dirty="0" err="1">
                <a:solidFill>
                  <a:prstClr val="black"/>
                </a:solidFill>
                <a:latin typeface="Times New Roman" pitchFamily="18" charset="0"/>
                <a:cs typeface="Times New Roman" pitchFamily="18" charset="0"/>
              </a:rPr>
              <a:t>Lg</a:t>
            </a:r>
            <a:r>
              <a:rPr lang="en-US" altLang="vi-VN" sz="2000" b="1" dirty="0">
                <a:solidFill>
                  <a:prstClr val="black"/>
                </a:solidFill>
                <a:latin typeface="Times New Roman" pitchFamily="18" charset="0"/>
                <a:cs typeface="Times New Roman" pitchFamily="18" charset="0"/>
              </a:rPr>
              <a:t>/D) %</a:t>
            </a:r>
          </a:p>
        </p:txBody>
      </p:sp>
      <p:sp>
        <p:nvSpPr>
          <p:cNvPr id="14339" name="Text Box 28"/>
          <p:cNvSpPr txBox="1">
            <a:spLocks noChangeArrowheads="1"/>
          </p:cNvSpPr>
          <p:nvPr/>
        </p:nvSpPr>
        <p:spPr bwMode="auto">
          <a:xfrm>
            <a:off x="2033588" y="2270125"/>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Biểu</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hiện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quan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hệ</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tương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đối</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giữa</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Lg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với</a:t>
            </a:r>
            <a:r>
              <a:rPr lang="en-US" altLang="vi-VN" sz="2000" b="1" dirty="0">
                <a:latin typeface="Times New Roman" pitchFamily="18" charset="0"/>
                <a:cs typeface="Times New Roman" pitchFamily="18" charset="0"/>
              </a:rPr>
              <a:t> D, hay </a:t>
            </a:r>
            <a:r>
              <a:rPr lang="en-US" altLang="vi-VN" sz="2000" b="1" dirty="0" err="1">
                <a:latin typeface="Times New Roman" pitchFamily="18" charset="0"/>
                <a:cs typeface="Times New Roman" pitchFamily="18" charset="0"/>
              </a:rPr>
              <a:t>Lgv</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với</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giá</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bán.A</a:t>
            </a:r>
            <a:endParaRPr lang="en-US" altLang="vi-VN" sz="2000" b="1"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3162C3BD-7B6A-4209-8EB4-B7B75E7097F9}" type="slidenum">
              <a:rPr lang="en-IN" smtClean="0"/>
              <a:pPr>
                <a:defRPr/>
              </a:pPr>
              <a:t>101</a:t>
            </a:fld>
            <a:endParaRPr lang="en-IN"/>
          </a:p>
        </p:txBody>
      </p:sp>
      <p:graphicFrame>
        <p:nvGraphicFramePr>
          <p:cNvPr id="13" name="Group 121"/>
          <p:cNvGraphicFramePr>
            <a:graphicFrameLocks noGrp="1"/>
          </p:cNvGraphicFramePr>
          <p:nvPr>
            <p:extLst>
              <p:ext uri="{D42A27DB-BD31-4B8C-83A1-F6EECF244321}">
                <p14:modId xmlns:p14="http://schemas.microsoft.com/office/powerpoint/2010/main" val="3205774079"/>
              </p:ext>
            </p:extLst>
          </p:nvPr>
        </p:nvGraphicFramePr>
        <p:xfrm>
          <a:off x="2243138" y="2857500"/>
          <a:ext cx="7345362" cy="914400"/>
        </p:xfrm>
        <a:graphic>
          <a:graphicData uri="http://schemas.openxmlformats.org/drawingml/2006/table">
            <a:tbl>
              <a:tblPr/>
              <a:tblGrid>
                <a:gridCol w="2447925">
                  <a:extLst>
                    <a:ext uri="{9D8B030D-6E8A-4147-A177-3AD203B41FA5}">
                      <a16:colId xmlns:a16="http://schemas.microsoft.com/office/drawing/2014/main" val="20000"/>
                    </a:ext>
                  </a:extLst>
                </a:gridCol>
                <a:gridCol w="2952750">
                  <a:extLst>
                    <a:ext uri="{9D8B030D-6E8A-4147-A177-3AD203B41FA5}">
                      <a16:colId xmlns:a16="http://schemas.microsoft.com/office/drawing/2014/main" val="20001"/>
                    </a:ext>
                  </a:extLst>
                </a:gridCol>
                <a:gridCol w="1944687">
                  <a:extLst>
                    <a:ext uri="{9D8B030D-6E8A-4147-A177-3AD203B41FA5}">
                      <a16:colId xmlns:a16="http://schemas.microsoft.com/office/drawing/2014/main" val="20002"/>
                    </a:ext>
                  </a:extLst>
                </a:gridCol>
              </a:tblGrid>
              <a:tr h="4318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Tỷ</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suất</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/D =</a:t>
                      </a: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Lg</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x 100%  (3)</a:t>
                      </a:r>
                    </a:p>
                  </a:txBody>
                  <a:tcPr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445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D</a:t>
                      </a:r>
                    </a:p>
                  </a:txBody>
                  <a:tcPr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bl>
          </a:graphicData>
        </a:graphic>
      </p:graphicFrame>
      <p:graphicFrame>
        <p:nvGraphicFramePr>
          <p:cNvPr id="11" name="Group 121"/>
          <p:cNvGraphicFramePr>
            <a:graphicFrameLocks noGrp="1"/>
          </p:cNvGraphicFramePr>
          <p:nvPr>
            <p:extLst>
              <p:ext uri="{D42A27DB-BD31-4B8C-83A1-F6EECF244321}">
                <p14:modId xmlns:p14="http://schemas.microsoft.com/office/powerpoint/2010/main" val="584821495"/>
              </p:ext>
            </p:extLst>
          </p:nvPr>
        </p:nvGraphicFramePr>
        <p:xfrm>
          <a:off x="2309813" y="4191000"/>
          <a:ext cx="7345362" cy="914400"/>
        </p:xfrm>
        <a:graphic>
          <a:graphicData uri="http://schemas.openxmlformats.org/drawingml/2006/table">
            <a:tbl>
              <a:tblPr/>
              <a:tblGrid>
                <a:gridCol w="2447925">
                  <a:extLst>
                    <a:ext uri="{9D8B030D-6E8A-4147-A177-3AD203B41FA5}">
                      <a16:colId xmlns:a16="http://schemas.microsoft.com/office/drawing/2014/main" val="20000"/>
                    </a:ext>
                  </a:extLst>
                </a:gridCol>
                <a:gridCol w="2952750">
                  <a:extLst>
                    <a:ext uri="{9D8B030D-6E8A-4147-A177-3AD203B41FA5}">
                      <a16:colId xmlns:a16="http://schemas.microsoft.com/office/drawing/2014/main" val="20001"/>
                    </a:ext>
                  </a:extLst>
                </a:gridCol>
                <a:gridCol w="1944687">
                  <a:extLst>
                    <a:ext uri="{9D8B030D-6E8A-4147-A177-3AD203B41FA5}">
                      <a16:colId xmlns:a16="http://schemas.microsoft.com/office/drawing/2014/main" val="20002"/>
                    </a:ext>
                  </a:extLst>
                </a:gridCol>
              </a:tblGrid>
              <a:tr h="4318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Lgv</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x 100%  (3)</a:t>
                      </a:r>
                    </a:p>
                  </a:txBody>
                  <a:tcPr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445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G</a:t>
                      </a:r>
                    </a:p>
                  </a:txBody>
                  <a:tcPr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bl>
          </a:graphicData>
        </a:graphic>
      </p:graphicFrame>
      <p:sp>
        <p:nvSpPr>
          <p:cNvPr id="10" name="WordArt 9"/>
          <p:cNvSpPr>
            <a:spLocks noChangeArrowheads="1" noChangeShapeType="1" noTextEdit="1"/>
          </p:cNvSpPr>
          <p:nvPr/>
        </p:nvSpPr>
        <p:spPr bwMode="auto">
          <a:xfrm>
            <a:off x="2093914" y="188913"/>
            <a:ext cx="8072437" cy="696912"/>
          </a:xfrm>
          <a:prstGeom prst="rect">
            <a:avLst/>
          </a:prstGeom>
        </p:spPr>
        <p:txBody>
          <a:bodyPr wrap="none" fromWordArt="1">
            <a:prstTxWarp prst="textPlain">
              <a:avLst>
                <a:gd name="adj" fmla="val 50000"/>
              </a:avLst>
            </a:prstTxWarp>
          </a:bodyPr>
          <a:lstStyle/>
          <a:p>
            <a:pPr algn="ctr" fontAlgn="base">
              <a:spcBef>
                <a:spcPct val="0"/>
              </a:spcBef>
              <a:spcAft>
                <a:spcPct val="0"/>
              </a:spcAft>
            </a:pPr>
            <a:endParaRPr lang="en-US" sz="2400" b="1" kern="10" dirty="0">
              <a:ln w="9525">
                <a:solidFill>
                  <a:prstClr val="black"/>
                </a:solidFill>
                <a:round/>
                <a:headEnd/>
                <a:tailEnd/>
              </a:ln>
              <a:solidFill>
                <a:srgbClr val="009900"/>
              </a:solidFill>
              <a:latin typeface="Times New Roman"/>
              <a:cs typeface="Times New Roman"/>
            </a:endParaRPr>
          </a:p>
        </p:txBody>
      </p:sp>
      <p:graphicFrame>
        <p:nvGraphicFramePr>
          <p:cNvPr id="12" name="Group 121"/>
          <p:cNvGraphicFramePr>
            <a:graphicFrameLocks noGrp="1"/>
          </p:cNvGraphicFramePr>
          <p:nvPr>
            <p:extLst>
              <p:ext uri="{D42A27DB-BD31-4B8C-83A1-F6EECF244321}">
                <p14:modId xmlns:p14="http://schemas.microsoft.com/office/powerpoint/2010/main" val="939499645"/>
              </p:ext>
            </p:extLst>
          </p:nvPr>
        </p:nvGraphicFramePr>
        <p:xfrm>
          <a:off x="1919289" y="5300663"/>
          <a:ext cx="7993061" cy="914400"/>
        </p:xfrm>
        <a:graphic>
          <a:graphicData uri="http://schemas.openxmlformats.org/drawingml/2006/table">
            <a:tbl>
              <a:tblPr/>
              <a:tblGrid>
                <a:gridCol w="2663778">
                  <a:extLst>
                    <a:ext uri="{9D8B030D-6E8A-4147-A177-3AD203B41FA5}">
                      <a16:colId xmlns:a16="http://schemas.microsoft.com/office/drawing/2014/main" val="20000"/>
                    </a:ext>
                  </a:extLst>
                </a:gridCol>
                <a:gridCol w="3213117">
                  <a:extLst>
                    <a:ext uri="{9D8B030D-6E8A-4147-A177-3AD203B41FA5}">
                      <a16:colId xmlns:a16="http://schemas.microsoft.com/office/drawing/2014/main" val="20001"/>
                    </a:ext>
                  </a:extLst>
                </a:gridCol>
                <a:gridCol w="2116166">
                  <a:extLst>
                    <a:ext uri="{9D8B030D-6E8A-4147-A177-3AD203B41FA5}">
                      <a16:colId xmlns:a16="http://schemas.microsoft.com/office/drawing/2014/main" val="20002"/>
                    </a:ext>
                  </a:extLst>
                </a:gridCol>
              </a:tblGrid>
              <a:tr h="4318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bình</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quân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p>
                  </a:txBody>
                  <a:tcPr marL="91442" marR="91442"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các</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mặt</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hàng</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42" marR="91442"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x 100%  (4)</a:t>
                      </a:r>
                    </a:p>
                  </a:txBody>
                  <a:tcPr marL="91442" marR="91442"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445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DT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các</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mặt</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hàng</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42" marR="91442"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6076644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wipe(down)">
                                      <p:cBhvr>
                                        <p:cTn id="12" dur="580">
                                          <p:stCondLst>
                                            <p:cond delay="0"/>
                                          </p:stCondLst>
                                        </p:cTn>
                                        <p:tgtEl>
                                          <p:spTgt spid="14338"/>
                                        </p:tgtEl>
                                      </p:cBhvr>
                                    </p:animEffect>
                                    <p:anim calcmode="lin" valueType="num">
                                      <p:cBhvr>
                                        <p:cTn id="13" dur="1822" tmFilter="0,0; 0.14,0.36; 0.43,0.73; 0.71,0.91; 1.0,1.0">
                                          <p:stCondLst>
                                            <p:cond delay="0"/>
                                          </p:stCondLst>
                                        </p:cTn>
                                        <p:tgtEl>
                                          <p:spTgt spid="1433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433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433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433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4338"/>
                                        </p:tgtEl>
                                        <p:attrNameLst>
                                          <p:attrName>ppt_y</p:attrName>
                                        </p:attrNameLst>
                                      </p:cBhvr>
                                      <p:tavLst>
                                        <p:tav tm="0" fmla="#ppt_y-sin(pi*$)/81">
                                          <p:val>
                                            <p:fltVal val="0"/>
                                          </p:val>
                                        </p:tav>
                                        <p:tav tm="100000">
                                          <p:val>
                                            <p:fltVal val="1"/>
                                          </p:val>
                                        </p:tav>
                                      </p:tavLst>
                                    </p:anim>
                                    <p:animScale>
                                      <p:cBhvr>
                                        <p:cTn id="18" dur="26">
                                          <p:stCondLst>
                                            <p:cond delay="650"/>
                                          </p:stCondLst>
                                        </p:cTn>
                                        <p:tgtEl>
                                          <p:spTgt spid="14338"/>
                                        </p:tgtEl>
                                      </p:cBhvr>
                                      <p:to x="100000" y="60000"/>
                                    </p:animScale>
                                    <p:animScale>
                                      <p:cBhvr>
                                        <p:cTn id="19" dur="166" decel="50000">
                                          <p:stCondLst>
                                            <p:cond delay="676"/>
                                          </p:stCondLst>
                                        </p:cTn>
                                        <p:tgtEl>
                                          <p:spTgt spid="14338"/>
                                        </p:tgtEl>
                                      </p:cBhvr>
                                      <p:to x="100000" y="100000"/>
                                    </p:animScale>
                                    <p:animScale>
                                      <p:cBhvr>
                                        <p:cTn id="20" dur="26">
                                          <p:stCondLst>
                                            <p:cond delay="1312"/>
                                          </p:stCondLst>
                                        </p:cTn>
                                        <p:tgtEl>
                                          <p:spTgt spid="14338"/>
                                        </p:tgtEl>
                                      </p:cBhvr>
                                      <p:to x="100000" y="80000"/>
                                    </p:animScale>
                                    <p:animScale>
                                      <p:cBhvr>
                                        <p:cTn id="21" dur="166" decel="50000">
                                          <p:stCondLst>
                                            <p:cond delay="1338"/>
                                          </p:stCondLst>
                                        </p:cTn>
                                        <p:tgtEl>
                                          <p:spTgt spid="14338"/>
                                        </p:tgtEl>
                                      </p:cBhvr>
                                      <p:to x="100000" y="100000"/>
                                    </p:animScale>
                                    <p:animScale>
                                      <p:cBhvr>
                                        <p:cTn id="22" dur="26">
                                          <p:stCondLst>
                                            <p:cond delay="1642"/>
                                          </p:stCondLst>
                                        </p:cTn>
                                        <p:tgtEl>
                                          <p:spTgt spid="14338"/>
                                        </p:tgtEl>
                                      </p:cBhvr>
                                      <p:to x="100000" y="90000"/>
                                    </p:animScale>
                                    <p:animScale>
                                      <p:cBhvr>
                                        <p:cTn id="23" dur="166" decel="50000">
                                          <p:stCondLst>
                                            <p:cond delay="1668"/>
                                          </p:stCondLst>
                                        </p:cTn>
                                        <p:tgtEl>
                                          <p:spTgt spid="14338"/>
                                        </p:tgtEl>
                                      </p:cBhvr>
                                      <p:to x="100000" y="100000"/>
                                    </p:animScale>
                                    <p:animScale>
                                      <p:cBhvr>
                                        <p:cTn id="24" dur="26">
                                          <p:stCondLst>
                                            <p:cond delay="1808"/>
                                          </p:stCondLst>
                                        </p:cTn>
                                        <p:tgtEl>
                                          <p:spTgt spid="14338"/>
                                        </p:tgtEl>
                                      </p:cBhvr>
                                      <p:to x="100000" y="95000"/>
                                    </p:animScale>
                                    <p:animScale>
                                      <p:cBhvr>
                                        <p:cTn id="25" dur="166" decel="50000">
                                          <p:stCondLst>
                                            <p:cond delay="1834"/>
                                          </p:stCondLst>
                                        </p:cTn>
                                        <p:tgtEl>
                                          <p:spTgt spid="1433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14339"/>
                                        </p:tgtEl>
                                        <p:attrNameLst>
                                          <p:attrName>style.visibility</p:attrName>
                                        </p:attrNameLst>
                                      </p:cBhvr>
                                      <p:to>
                                        <p:strVal val="visible"/>
                                      </p:to>
                                    </p:set>
                                    <p:anim calcmode="lin" valueType="num">
                                      <p:cBhvr>
                                        <p:cTn id="30" dur="1000" fill="hold"/>
                                        <p:tgtEl>
                                          <p:spTgt spid="14339"/>
                                        </p:tgtEl>
                                        <p:attrNameLst>
                                          <p:attrName>ppt_w</p:attrName>
                                        </p:attrNameLst>
                                      </p:cBhvr>
                                      <p:tavLst>
                                        <p:tav tm="0">
                                          <p:val>
                                            <p:fltVal val="0"/>
                                          </p:val>
                                        </p:tav>
                                        <p:tav tm="100000">
                                          <p:val>
                                            <p:strVal val="#ppt_w"/>
                                          </p:val>
                                        </p:tav>
                                      </p:tavLst>
                                    </p:anim>
                                    <p:anim calcmode="lin" valueType="num">
                                      <p:cBhvr>
                                        <p:cTn id="31" dur="1000" fill="hold"/>
                                        <p:tgtEl>
                                          <p:spTgt spid="14339"/>
                                        </p:tgtEl>
                                        <p:attrNameLst>
                                          <p:attrName>ppt_h</p:attrName>
                                        </p:attrNameLst>
                                      </p:cBhvr>
                                      <p:tavLst>
                                        <p:tav tm="0">
                                          <p:val>
                                            <p:fltVal val="0"/>
                                          </p:val>
                                        </p:tav>
                                        <p:tav tm="100000">
                                          <p:val>
                                            <p:strVal val="#ppt_h"/>
                                          </p:val>
                                        </p:tav>
                                      </p:tavLst>
                                    </p:anim>
                                    <p:anim calcmode="lin" valueType="num">
                                      <p:cBhvr>
                                        <p:cTn id="32" dur="1000" fill="hold"/>
                                        <p:tgtEl>
                                          <p:spTgt spid="14339"/>
                                        </p:tgtEl>
                                        <p:attrNameLst>
                                          <p:attrName>style.rotation</p:attrName>
                                        </p:attrNameLst>
                                      </p:cBhvr>
                                      <p:tavLst>
                                        <p:tav tm="0">
                                          <p:val>
                                            <p:fltVal val="90"/>
                                          </p:val>
                                        </p:tav>
                                        <p:tav tm="100000">
                                          <p:val>
                                            <p:fltVal val="0"/>
                                          </p:val>
                                        </p:tav>
                                      </p:tavLst>
                                    </p:anim>
                                    <p:animEffect transition="in" filter="fade">
                                      <p:cBhvr>
                                        <p:cTn id="33" dur="1000"/>
                                        <p:tgtEl>
                                          <p:spTgt spid="1433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fill="hold"/>
                                        <p:tgtEl>
                                          <p:spTgt spid="12"/>
                                        </p:tgtEl>
                                        <p:attrNameLst>
                                          <p:attrName>ppt_w</p:attrName>
                                        </p:attrNameLst>
                                      </p:cBhvr>
                                      <p:tavLst>
                                        <p:tav tm="0">
                                          <p:val>
                                            <p:fltVal val="0"/>
                                          </p:val>
                                        </p:tav>
                                        <p:tav tm="100000">
                                          <p:val>
                                            <p:strVal val="#ppt_w"/>
                                          </p:val>
                                        </p:tav>
                                      </p:tavLst>
                                    </p:anim>
                                    <p:anim calcmode="lin" valueType="num">
                                      <p:cBhvr>
                                        <p:cTn id="53" dur="500" fill="hold"/>
                                        <p:tgtEl>
                                          <p:spTgt spid="12"/>
                                        </p:tgtEl>
                                        <p:attrNameLst>
                                          <p:attrName>ppt_h</p:attrName>
                                        </p:attrNameLst>
                                      </p:cBhvr>
                                      <p:tavLst>
                                        <p:tav tm="0">
                                          <p:val>
                                            <p:fltVal val="0"/>
                                          </p:val>
                                        </p:tav>
                                        <p:tav tm="100000">
                                          <p:val>
                                            <p:strVal val="#ppt_h"/>
                                          </p:val>
                                        </p:tav>
                                      </p:tavLst>
                                    </p:anim>
                                    <p:animEffect transition="in" filter="fade">
                                      <p:cBhvr>
                                        <p:cTn id="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39" grpId="0"/>
      <p:bldP spid="10"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102</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2274922064"/>
              </p:ext>
            </p:extLst>
          </p:nvPr>
        </p:nvGraphicFramePr>
        <p:xfrm>
          <a:off x="1905000" y="1066800"/>
          <a:ext cx="8305801" cy="4648200"/>
        </p:xfrm>
        <a:graphic>
          <a:graphicData uri="http://schemas.openxmlformats.org/drawingml/2006/table">
            <a:tbl>
              <a:tblPr firstRow="1" firstCol="1" lastRow="1" lastCol="1" bandRow="1" bandCol="1"/>
              <a:tblGrid>
                <a:gridCol w="3702199">
                  <a:extLst>
                    <a:ext uri="{9D8B030D-6E8A-4147-A177-3AD203B41FA5}">
                      <a16:colId xmlns:a16="http://schemas.microsoft.com/office/drawing/2014/main" val="20000"/>
                    </a:ext>
                  </a:extLst>
                </a:gridCol>
                <a:gridCol w="1802809">
                  <a:extLst>
                    <a:ext uri="{9D8B030D-6E8A-4147-A177-3AD203B41FA5}">
                      <a16:colId xmlns:a16="http://schemas.microsoft.com/office/drawing/2014/main" val="20001"/>
                    </a:ext>
                  </a:extLst>
                </a:gridCol>
                <a:gridCol w="2800793">
                  <a:extLst>
                    <a:ext uri="{9D8B030D-6E8A-4147-A177-3AD203B41FA5}">
                      <a16:colId xmlns:a16="http://schemas.microsoft.com/office/drawing/2014/main" val="20002"/>
                    </a:ext>
                  </a:extLst>
                </a:gridCol>
              </a:tblGrid>
              <a:tr h="712914">
                <a:tc>
                  <a:txBody>
                    <a:bodyPr/>
                    <a:lstStyle/>
                    <a:p>
                      <a:pPr marL="0" marR="45085" algn="just">
                        <a:lnSpc>
                          <a:spcPct val="115000"/>
                        </a:lnSpc>
                        <a:spcBef>
                          <a:spcPts val="0"/>
                        </a:spcBef>
                        <a:spcAft>
                          <a:spcPts val="0"/>
                        </a:spcAft>
                      </a:pP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r>
                        <a:rPr lang="en-US" sz="2000" b="1" dirty="0" err="1">
                          <a:effectLst/>
                          <a:latin typeface="Times New Roman"/>
                          <a:ea typeface="Times New Roman"/>
                          <a:cs typeface="Times New Roman"/>
                        </a:rPr>
                        <a:t>Chỉ</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endParaRPr lang="en-US" sz="20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15000"/>
                        </a:lnSpc>
                        <a:spcBef>
                          <a:spcPts val="0"/>
                        </a:spcBef>
                        <a:spcAft>
                          <a:spcPts val="0"/>
                        </a:spcAft>
                      </a:pPr>
                      <a:r>
                        <a:rPr lang="en-US" sz="2000" b="1" dirty="0" err="1">
                          <a:effectLst/>
                          <a:latin typeface="Times New Roman"/>
                          <a:ea typeface="Times New Roman"/>
                          <a:cs typeface="Times New Roman"/>
                        </a:rPr>
                        <a:t>Tính</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cho</a:t>
                      </a:r>
                      <a:endParaRPr lang="en-US" sz="2000" dirty="0">
                        <a:effectLst/>
                        <a:latin typeface="Times New Roman"/>
                        <a:ea typeface="Times New Roman"/>
                        <a:cs typeface="Times New Roman"/>
                      </a:endParaRPr>
                    </a:p>
                    <a:p>
                      <a:pPr marL="0" marR="45085" algn="ctr">
                        <a:lnSpc>
                          <a:spcPct val="115000"/>
                        </a:lnSpc>
                        <a:spcBef>
                          <a:spcPts val="0"/>
                        </a:spcBef>
                        <a:spcAft>
                          <a:spcPts val="0"/>
                        </a:spcAft>
                      </a:pPr>
                      <a:r>
                        <a:rPr lang="en-US" sz="2000" b="1" dirty="0">
                          <a:effectLst/>
                          <a:latin typeface="Times New Roman"/>
                          <a:ea typeface="Times New Roman"/>
                          <a:cs typeface="Times New Roman"/>
                        </a:rPr>
                        <a:t>1 </a:t>
                      </a:r>
                      <a:r>
                        <a:rPr lang="en-US" sz="2000" b="1" dirty="0" err="1">
                          <a:effectLst/>
                          <a:latin typeface="Times New Roman"/>
                          <a:ea typeface="Times New Roman"/>
                          <a:cs typeface="Times New Roman"/>
                        </a:rPr>
                        <a:t>sản</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phẩm</a:t>
                      </a:r>
                      <a:endParaRPr lang="en-US" sz="20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Tổng</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số</a:t>
                      </a:r>
                      <a:r>
                        <a:rPr lang="en-US" sz="2000" b="1" dirty="0">
                          <a:effectLst/>
                          <a:latin typeface="Times New Roman"/>
                          <a:ea typeface="Times New Roman"/>
                          <a:cs typeface="Times New Roman"/>
                        </a:rPr>
                        <a:t> </a:t>
                      </a:r>
                      <a:endParaRPr lang="en-US" sz="2000" dirty="0">
                        <a:effectLst/>
                        <a:latin typeface="Times New Roman"/>
                        <a:ea typeface="Times New Roman"/>
                        <a:cs typeface="Times New Roman"/>
                      </a:endParaRPr>
                    </a:p>
                    <a:p>
                      <a:pPr marL="0" marR="45085" algn="just">
                        <a:lnSpc>
                          <a:spcPct val="115000"/>
                        </a:lnSpc>
                        <a:spcBef>
                          <a:spcPts val="0"/>
                        </a:spcBef>
                        <a:spcAft>
                          <a:spcPts val="0"/>
                        </a:spcAft>
                      </a:pPr>
                      <a:r>
                        <a:rPr lang="en-US" sz="2000" b="1" dirty="0">
                          <a:effectLst/>
                          <a:latin typeface="Times New Roman"/>
                          <a:ea typeface="Times New Roman"/>
                          <a:cs typeface="Times New Roman"/>
                        </a:rPr>
                        <a:t>        </a:t>
                      </a:r>
                      <a:endParaRPr lang="en-US" sz="20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35286">
                <a:tc>
                  <a:txBody>
                    <a:bodyPr/>
                    <a:lstStyle/>
                    <a:p>
                      <a:pPr marL="0" marR="45085" algn="just">
                        <a:lnSpc>
                          <a:spcPct val="115000"/>
                        </a:lnSpc>
                        <a:spcBef>
                          <a:spcPts val="0"/>
                        </a:spcBef>
                        <a:spcAft>
                          <a:spcPts val="0"/>
                        </a:spcAft>
                      </a:pPr>
                      <a:r>
                        <a:rPr lang="en-US" sz="2000" dirty="0">
                          <a:effectLst/>
                          <a:latin typeface="Times New Roman"/>
                          <a:ea typeface="Times New Roman"/>
                          <a:cs typeface="Times New Roman"/>
                        </a:rPr>
                        <a:t>1. </a:t>
                      </a:r>
                      <a:r>
                        <a:rPr lang="en-US" sz="2000" dirty="0" err="1">
                          <a:effectLst/>
                          <a:latin typeface="Times New Roman"/>
                          <a:ea typeface="Times New Roman"/>
                          <a:cs typeface="Times New Roman"/>
                        </a:rPr>
                        <a:t>Giá</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bán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đơn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vị</a:t>
                      </a:r>
                      <a:r>
                        <a:rPr lang="en-US" sz="2000" dirty="0">
                          <a:effectLst/>
                          <a:latin typeface="Times New Roman"/>
                          <a:ea typeface="Times New Roman"/>
                          <a:cs typeface="Times New Roman"/>
                        </a:rPr>
                        <a:t> SP (DTBH)</a:t>
                      </a:r>
                    </a:p>
                    <a:p>
                      <a:pPr marL="0" marR="45085" algn="just">
                        <a:lnSpc>
                          <a:spcPct val="115000"/>
                        </a:lnSpc>
                        <a:spcBef>
                          <a:spcPts val="0"/>
                        </a:spcBef>
                        <a:spcAft>
                          <a:spcPts val="0"/>
                        </a:spcAft>
                      </a:pPr>
                      <a:r>
                        <a:rPr lang="en-US" sz="2000" dirty="0">
                          <a:effectLst/>
                          <a:latin typeface="Times New Roman"/>
                          <a:ea typeface="Times New Roman"/>
                          <a:cs typeface="Times New Roman"/>
                        </a:rPr>
                        <a:t>2.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biến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đổi</a:t>
                      </a:r>
                      <a:endParaRPr lang="en-US" sz="2000" dirty="0">
                        <a:effectLst/>
                        <a:latin typeface="Times New Roman"/>
                        <a:ea typeface="Times New Roman"/>
                        <a:cs typeface="Times New Roman"/>
                      </a:endParaRPr>
                    </a:p>
                    <a:p>
                      <a:pPr marL="0" marR="45085" algn="just">
                        <a:lnSpc>
                          <a:spcPct val="115000"/>
                        </a:lnSpc>
                        <a:spcBef>
                          <a:spcPts val="0"/>
                        </a:spcBef>
                        <a:spcAft>
                          <a:spcPts val="0"/>
                        </a:spcAft>
                      </a:pPr>
                      <a:r>
                        <a:rPr lang="en-US" sz="2000" dirty="0">
                          <a:effectLst/>
                          <a:latin typeface="Times New Roman"/>
                          <a:ea typeface="Times New Roman"/>
                          <a:cs typeface="Times New Roman"/>
                        </a:rPr>
                        <a:t>    + CP </a:t>
                      </a:r>
                      <a:r>
                        <a:rPr lang="en-US" sz="2000" dirty="0" err="1">
                          <a:effectLst/>
                          <a:latin typeface="Times New Roman"/>
                          <a:ea typeface="Times New Roman"/>
                          <a:cs typeface="Times New Roman"/>
                        </a:rPr>
                        <a:t>nguyên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vật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liệu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trực</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tiếp</a:t>
                      </a: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 CP </a:t>
                      </a:r>
                      <a:r>
                        <a:rPr lang="en-US" sz="2000" dirty="0" err="1">
                          <a:effectLst/>
                          <a:latin typeface="Times New Roman"/>
                          <a:ea typeface="Times New Roman"/>
                          <a:cs typeface="Times New Roman"/>
                        </a:rPr>
                        <a:t>nhân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công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trực</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tiếp</a:t>
                      </a: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 </a:t>
                      </a:r>
                      <a:r>
                        <a:rPr lang="en-US" sz="2000" dirty="0" err="1">
                          <a:effectLst/>
                          <a:latin typeface="Times New Roman"/>
                          <a:ea typeface="Times New Roman"/>
                          <a:cs typeface="Times New Roman"/>
                        </a:rPr>
                        <a:t>Biến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xuất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chung</a:t>
                      </a:r>
                      <a:endParaRPr lang="en-US" sz="2000" dirty="0">
                        <a:effectLst/>
                        <a:latin typeface="Times New Roman"/>
                        <a:ea typeface="Times New Roman"/>
                        <a:cs typeface="Times New Roman"/>
                      </a:endParaRPr>
                    </a:p>
                    <a:p>
                      <a:pPr marL="0" marR="45085" algn="just">
                        <a:lnSpc>
                          <a:spcPct val="115000"/>
                        </a:lnSpc>
                        <a:spcBef>
                          <a:spcPts val="0"/>
                        </a:spcBef>
                        <a:spcAft>
                          <a:spcPts val="0"/>
                        </a:spcAft>
                      </a:pPr>
                      <a:r>
                        <a:rPr lang="en-US" sz="2000" dirty="0">
                          <a:effectLst/>
                          <a:latin typeface="Times New Roman"/>
                          <a:ea typeface="Times New Roman"/>
                          <a:cs typeface="Times New Roman"/>
                        </a:rPr>
                        <a:t>    + </a:t>
                      </a:r>
                      <a:r>
                        <a:rPr lang="en-US" sz="2000" dirty="0" err="1">
                          <a:effectLst/>
                          <a:latin typeface="Times New Roman"/>
                          <a:ea typeface="Times New Roman"/>
                          <a:cs typeface="Times New Roman"/>
                        </a:rPr>
                        <a:t>Biến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bán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hàng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và</a:t>
                      </a: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quản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lý</a:t>
                      </a:r>
                      <a:r>
                        <a:rPr lang="en-US" sz="2000" dirty="0">
                          <a:effectLst/>
                          <a:latin typeface="Times New Roman"/>
                          <a:ea typeface="Times New Roman"/>
                          <a:cs typeface="Times New Roman"/>
                        </a:rPr>
                        <a:t> DN </a:t>
                      </a:r>
                    </a:p>
                    <a:p>
                      <a:pPr marL="0" marR="45085" algn="just">
                        <a:lnSpc>
                          <a:spcPct val="115000"/>
                        </a:lnSpc>
                        <a:spcBef>
                          <a:spcPts val="0"/>
                        </a:spcBef>
                        <a:spcAft>
                          <a:spcPts val="0"/>
                        </a:spcAft>
                      </a:pPr>
                      <a:r>
                        <a:rPr lang="en-US" sz="2000" dirty="0">
                          <a:effectLst/>
                          <a:latin typeface="Times New Roman"/>
                          <a:ea typeface="Times New Roman"/>
                          <a:cs typeface="Times New Roman"/>
                        </a:rPr>
                        <a:t>3.             </a:t>
                      </a:r>
                      <a:r>
                        <a:rPr lang="en-US" sz="2000" dirty="0" err="1">
                          <a:effectLst/>
                          <a:latin typeface="Times New Roman"/>
                          <a:ea typeface="Times New Roman"/>
                          <a:cs typeface="Times New Roman"/>
                        </a:rPr>
                        <a:t>Cộng</a:t>
                      </a:r>
                      <a:r>
                        <a:rPr lang="en-US" sz="2000" dirty="0">
                          <a:effectLst/>
                          <a:latin typeface="Times New Roman"/>
                          <a:ea typeface="Times New Roman"/>
                          <a:cs typeface="Times New Roman"/>
                        </a:rPr>
                        <a:t>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biến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đổi</a:t>
                      </a: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4. </a:t>
                      </a:r>
                      <a:r>
                        <a:rPr lang="en-US" sz="2000" dirty="0" err="1">
                          <a:effectLst/>
                          <a:latin typeface="Times New Roman"/>
                          <a:ea typeface="Times New Roman"/>
                          <a:cs typeface="Times New Roman"/>
                        </a:rPr>
                        <a:t>Lãi</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giới</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hạn</a:t>
                      </a:r>
                      <a:r>
                        <a:rPr lang="en-US" sz="2000" dirty="0">
                          <a:effectLst/>
                          <a:latin typeface="Times New Roman"/>
                          <a:ea typeface="Times New Roman"/>
                          <a:cs typeface="Times New Roman"/>
                        </a:rPr>
                        <a:t> (1- 3)</a:t>
                      </a:r>
                    </a:p>
                    <a:p>
                      <a:pPr marL="0" marR="45085" algn="just">
                        <a:lnSpc>
                          <a:spcPct val="115000"/>
                        </a:lnSpc>
                        <a:spcBef>
                          <a:spcPts val="0"/>
                        </a:spcBef>
                        <a:spcAft>
                          <a:spcPts val="0"/>
                        </a:spcAft>
                      </a:pPr>
                      <a:r>
                        <a:rPr lang="en-US" sz="2000" dirty="0">
                          <a:effectLst/>
                          <a:latin typeface="Times New Roman"/>
                          <a:ea typeface="Times New Roman"/>
                          <a:cs typeface="Times New Roman"/>
                        </a:rPr>
                        <a:t>5.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cố</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định</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Cđ</a:t>
                      </a:r>
                      <a:r>
                        <a:rPr lang="en-US" sz="2000" dirty="0">
                          <a:effectLst/>
                          <a:latin typeface="Times New Roman"/>
                          <a:ea typeface="Times New Roman"/>
                          <a:cs typeface="Times New Roman"/>
                        </a:rPr>
                        <a:t>)</a:t>
                      </a:r>
                    </a:p>
                    <a:p>
                      <a:pPr marL="0" marR="45085" algn="just">
                        <a:lnSpc>
                          <a:spcPct val="115000"/>
                        </a:lnSpc>
                        <a:spcBef>
                          <a:spcPts val="0"/>
                        </a:spcBef>
                        <a:spcAft>
                          <a:spcPts val="0"/>
                        </a:spcAft>
                      </a:pPr>
                      <a:r>
                        <a:rPr lang="en-US" sz="2000" dirty="0">
                          <a:effectLst/>
                          <a:latin typeface="Times New Roman"/>
                          <a:ea typeface="Times New Roman"/>
                          <a:cs typeface="Times New Roman"/>
                        </a:rPr>
                        <a:t>6. </a:t>
                      </a:r>
                      <a:r>
                        <a:rPr lang="en-US" sz="2000" dirty="0" err="1">
                          <a:effectLst/>
                          <a:latin typeface="Times New Roman"/>
                          <a:ea typeface="Times New Roman"/>
                          <a:cs typeface="Times New Roman"/>
                        </a:rPr>
                        <a:t>Lợi</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nhuận</a:t>
                      </a:r>
                      <a:r>
                        <a:rPr lang="en-US" sz="2000" dirty="0">
                          <a:effectLst/>
                          <a:latin typeface="Times New Roman"/>
                          <a:ea typeface="Times New Roman"/>
                          <a:cs typeface="Times New Roman"/>
                        </a:rPr>
                        <a:t> BH (LN)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2000" dirty="0">
                          <a:effectLst/>
                          <a:latin typeface="Times New Roman"/>
                          <a:ea typeface="Times New Roman"/>
                          <a:cs typeface="Times New Roman"/>
                        </a:rPr>
                        <a:t>     200.000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60.000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30.000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15.000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15.000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120.000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80.000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r>
                        <a:rPr lang="vi-VN" sz="2000" dirty="0">
                          <a:effectLst/>
                          <a:latin typeface="Times New Roman"/>
                          <a:ea typeface="Times New Roman"/>
                          <a:cs typeface="Times New Roman"/>
                        </a:rPr>
                        <a:t>-</a:t>
                      </a:r>
                      <a:endParaRPr lang="en-US" sz="20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2000" dirty="0">
                          <a:effectLst/>
                          <a:latin typeface="Times New Roman"/>
                          <a:ea typeface="Times New Roman"/>
                          <a:cs typeface="Times New Roman"/>
                        </a:rPr>
                        <a:t>       2.000.000.000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600.000.000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300.000.000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150.000.000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a:t>
                      </a:r>
                    </a:p>
                    <a:p>
                      <a:pPr marL="0" marR="45085" algn="just">
                        <a:lnSpc>
                          <a:spcPct val="115000"/>
                        </a:lnSpc>
                        <a:spcBef>
                          <a:spcPts val="0"/>
                        </a:spcBef>
                        <a:spcAft>
                          <a:spcPts val="0"/>
                        </a:spcAft>
                      </a:pPr>
                      <a:r>
                        <a:rPr lang="en-US" sz="2000" dirty="0">
                          <a:effectLst/>
                          <a:latin typeface="Times New Roman"/>
                          <a:ea typeface="Times New Roman"/>
                          <a:cs typeface="Times New Roman"/>
                        </a:rPr>
                        <a:t>          150.000.000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1.200.000.000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800.000.000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600.000.000 đ</a:t>
                      </a:r>
                    </a:p>
                    <a:p>
                      <a:pPr marL="0" marR="45085" algn="just">
                        <a:lnSpc>
                          <a:spcPct val="115000"/>
                        </a:lnSpc>
                        <a:spcBef>
                          <a:spcPts val="0"/>
                        </a:spcBef>
                        <a:spcAft>
                          <a:spcPts val="0"/>
                        </a:spcAft>
                      </a:pPr>
                      <a:r>
                        <a:rPr lang="en-US" sz="2000" dirty="0">
                          <a:effectLst/>
                          <a:latin typeface="Times New Roman"/>
                          <a:ea typeface="Times New Roman"/>
                          <a:cs typeface="Times New Roman"/>
                        </a:rPr>
                        <a:t>          200.000.000 đ</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Rectangle 1"/>
          <p:cNvSpPr>
            <a:spLocks noChangeArrowheads="1"/>
          </p:cNvSpPr>
          <p:nvPr/>
        </p:nvSpPr>
        <p:spPr bwMode="auto">
          <a:xfrm>
            <a:off x="1537856" y="171341"/>
            <a:ext cx="897774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2400" b="1" dirty="0" err="1">
                <a:latin typeface="Times New Roman" pitchFamily="18" charset="0"/>
                <a:ea typeface="Times New Roman" pitchFamily="18" charset="0"/>
                <a:cs typeface="Times New Roman" pitchFamily="18" charset="0"/>
              </a:rPr>
              <a:t>Ví</a:t>
            </a:r>
            <a:r>
              <a:rPr lang="en-US" sz="2400" b="1" dirty="0">
                <a:latin typeface="Times New Roman" pitchFamily="18" charset="0"/>
                <a:ea typeface="Times New Roman" pitchFamily="18" charset="0"/>
                <a:cs typeface="Times New Roman" pitchFamily="18" charset="0"/>
              </a:rPr>
              <a:t> </a:t>
            </a:r>
            <a:r>
              <a:rPr lang="en-US" sz="2400" b="1" dirty="0" err="1">
                <a:latin typeface="Times New Roman" pitchFamily="18" charset="0"/>
                <a:ea typeface="Times New Roman" pitchFamily="18" charset="0"/>
                <a:cs typeface="Times New Roman" pitchFamily="18" charset="0"/>
              </a:rPr>
              <a:t>dụ</a:t>
            </a:r>
            <a:r>
              <a:rPr lang="en-US" sz="2400" b="1" dirty="0">
                <a:latin typeface="Times New Roman" pitchFamily="18" charset="0"/>
                <a:ea typeface="Times New Roman" pitchFamily="18" charset="0"/>
                <a:cs typeface="Times New Roman" pitchFamily="18" charset="0"/>
              </a:rPr>
              <a:t>:</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Giả</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sử</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công</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ty</a:t>
            </a:r>
            <a:r>
              <a:rPr lang="en-US" sz="2400" dirty="0">
                <a:latin typeface="Times New Roman" pitchFamily="18" charset="0"/>
                <a:ea typeface="Times New Roman" pitchFamily="18" charset="0"/>
                <a:cs typeface="Times New Roman" pitchFamily="18" charset="0"/>
              </a:rPr>
              <a:t> ABC </a:t>
            </a:r>
            <a:r>
              <a:rPr lang="en-US" sz="2400" dirty="0" err="1">
                <a:latin typeface="Times New Roman" pitchFamily="18" charset="0"/>
                <a:ea typeface="Times New Roman" pitchFamily="18" charset="0"/>
                <a:cs typeface="Times New Roman" pitchFamily="18" charset="0"/>
              </a:rPr>
              <a:t>có</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tài</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liệu</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về</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sản</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xuất</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và</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tiêu</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thụ</a:t>
            </a:r>
            <a:r>
              <a:rPr lang="en-US" sz="2400" dirty="0">
                <a:latin typeface="Times New Roman" pitchFamily="18" charset="0"/>
                <a:ea typeface="Times New Roman" pitchFamily="18" charset="0"/>
                <a:cs typeface="Times New Roman" pitchFamily="18" charset="0"/>
              </a:rPr>
              <a:t> 10.000 </a:t>
            </a:r>
            <a:r>
              <a:rPr lang="en-US" sz="2400" dirty="0" err="1">
                <a:latin typeface="Times New Roman" pitchFamily="18" charset="0"/>
                <a:ea typeface="Times New Roman" pitchFamily="18" charset="0"/>
                <a:cs typeface="Times New Roman" pitchFamily="18" charset="0"/>
              </a:rPr>
              <a:t>sản</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phẩm</a:t>
            </a:r>
            <a:r>
              <a:rPr lang="en-US" sz="2400" dirty="0">
                <a:latin typeface="Times New Roman" pitchFamily="18" charset="0"/>
                <a:ea typeface="Times New Roman" pitchFamily="18" charset="0"/>
                <a:cs typeface="Times New Roman" pitchFamily="18" charset="0"/>
              </a:rPr>
              <a:t> X </a:t>
            </a:r>
            <a:r>
              <a:rPr lang="en-US" sz="2400" dirty="0" err="1">
                <a:latin typeface="Times New Roman" pitchFamily="18" charset="0"/>
                <a:ea typeface="Times New Roman" pitchFamily="18" charset="0"/>
                <a:cs typeface="Times New Roman" pitchFamily="18" charset="0"/>
              </a:rPr>
              <a:t>trong</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năm</a:t>
            </a:r>
            <a:r>
              <a:rPr lang="en-US" sz="2400" dirty="0">
                <a:latin typeface="Times New Roman" pitchFamily="18" charset="0"/>
                <a:ea typeface="Times New Roman" pitchFamily="18" charset="0"/>
                <a:cs typeface="Times New Roman" pitchFamily="18" charset="0"/>
              </a:rPr>
              <a:t> N </a:t>
            </a:r>
            <a:r>
              <a:rPr lang="en-US" sz="2400" dirty="0" err="1">
                <a:latin typeface="Times New Roman" pitchFamily="18" charset="0"/>
                <a:ea typeface="Times New Roman" pitchFamily="18" charset="0"/>
                <a:cs typeface="Times New Roman" pitchFamily="18" charset="0"/>
              </a:rPr>
              <a:t>như</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sau</a:t>
            </a:r>
            <a:r>
              <a:rPr lang="en-US" sz="2400" dirty="0">
                <a:latin typeface="Times New Roman" pitchFamily="18" charset="0"/>
                <a:ea typeface="Times New Roman" pitchFamily="18" charset="0"/>
                <a:cs typeface="Times New Roman" pitchFamily="18" charset="0"/>
              </a:rPr>
              <a:t> : (</a:t>
            </a:r>
            <a:r>
              <a:rPr lang="en-US" sz="2400" dirty="0" err="1">
                <a:latin typeface="Times New Roman" pitchFamily="18" charset="0"/>
                <a:ea typeface="Times New Roman" pitchFamily="18" charset="0"/>
                <a:cs typeface="Times New Roman" pitchFamily="18" charset="0"/>
              </a:rPr>
              <a:t>Đơn</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vị</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tính</a:t>
            </a:r>
            <a:r>
              <a:rPr lang="en-US" sz="2400" dirty="0">
                <a:latin typeface="Times New Roman" pitchFamily="18" charset="0"/>
                <a:ea typeface="Times New Roman" pitchFamily="18" charset="0"/>
                <a:cs typeface="Times New Roman" pitchFamily="18" charset="0"/>
              </a:rPr>
              <a:t>: </a:t>
            </a:r>
            <a:r>
              <a:rPr lang="en-US" sz="2400" dirty="0" err="1">
                <a:latin typeface="Times New Roman" pitchFamily="18" charset="0"/>
                <a:ea typeface="Times New Roman" pitchFamily="18" charset="0"/>
                <a:cs typeface="Times New Roman" pitchFamily="18" charset="0"/>
              </a:rPr>
              <a:t>đồng</a:t>
            </a:r>
            <a:r>
              <a:rPr lang="en-US" sz="2400" dirty="0">
                <a:latin typeface="Times New Roman" pitchFamily="18" charset="0"/>
                <a:ea typeface="Times New Roman" pitchFamily="18" charset="0"/>
                <a:cs typeface="Times New Roman" pitchFamily="18" charset="0"/>
              </a:rPr>
              <a:t>)</a:t>
            </a:r>
            <a:endParaRPr lang="en-US" sz="2400" dirty="0">
              <a:latin typeface="Times New Roman" pitchFamily="18" charset="0"/>
              <a:cs typeface="Times New Roman" pitchFamily="18" charset="0"/>
            </a:endParaRPr>
          </a:p>
          <a:p>
            <a:pPr eaLnBrk="0" fontAlgn="base" hangingPunct="0">
              <a:spcBef>
                <a:spcPct val="0"/>
              </a:spcBef>
              <a:spcAft>
                <a:spcPct val="0"/>
              </a:spcAft>
            </a:pPr>
            <a:endParaRPr lang="en-US" dirty="0">
              <a:latin typeface="Arial" pitchFamily="34" charset="0"/>
              <a:cs typeface="Arial" pitchFamily="34" charset="0"/>
            </a:endParaRPr>
          </a:p>
        </p:txBody>
      </p:sp>
      <p:sp>
        <p:nvSpPr>
          <p:cNvPr id="7" name="Rectangle 6"/>
          <p:cNvSpPr/>
          <p:nvPr/>
        </p:nvSpPr>
        <p:spPr>
          <a:xfrm>
            <a:off x="1828801" y="5486400"/>
            <a:ext cx="8382000" cy="1292662"/>
          </a:xfrm>
          <a:prstGeom prst="rect">
            <a:avLst/>
          </a:prstGeom>
        </p:spPr>
        <p:txBody>
          <a:bodyPr wrap="square">
            <a:spAutoFit/>
          </a:bodyPr>
          <a:lstStyle/>
          <a:p>
            <a:pPr marR="45085" algn="just"/>
            <a:endParaRPr lang="en-US" sz="1600" dirty="0">
              <a:latin typeface="Times New Roman"/>
              <a:ea typeface="Times New Roman"/>
            </a:endParaRPr>
          </a:p>
          <a:p>
            <a:pPr marR="45085" algn="just">
              <a:lnSpc>
                <a:spcPct val="150000"/>
              </a:lnSpc>
            </a:pPr>
            <a:r>
              <a:rPr lang="en-US" dirty="0">
                <a:latin typeface="Times New Roman"/>
                <a:ea typeface="Times New Roman"/>
              </a:rPr>
              <a:t>       	 </a:t>
            </a:r>
            <a:r>
              <a:rPr lang="en-US" sz="2000" dirty="0">
                <a:latin typeface="Times New Roman"/>
                <a:ea typeface="Times New Roman"/>
              </a:rPr>
              <a:t>Theo </a:t>
            </a:r>
            <a:r>
              <a:rPr lang="en-US" sz="2000" dirty="0" err="1">
                <a:latin typeface="Times New Roman"/>
                <a:ea typeface="Times New Roman"/>
              </a:rPr>
              <a:t>ví</a:t>
            </a:r>
            <a:r>
              <a:rPr lang="en-US" sz="2000" dirty="0">
                <a:latin typeface="Times New Roman"/>
                <a:ea typeface="Times New Roman"/>
              </a:rPr>
              <a:t> </a:t>
            </a:r>
            <a:r>
              <a:rPr lang="en-US" sz="2000" dirty="0" err="1">
                <a:latin typeface="Times New Roman"/>
                <a:ea typeface="Times New Roman"/>
              </a:rPr>
              <a:t>dụ</a:t>
            </a:r>
            <a:r>
              <a:rPr lang="en-US" sz="2000" dirty="0">
                <a:latin typeface="Times New Roman"/>
                <a:ea typeface="Times New Roman"/>
              </a:rPr>
              <a:t> </a:t>
            </a:r>
            <a:r>
              <a:rPr lang="en-US" sz="2000" dirty="0" err="1">
                <a:latin typeface="Times New Roman"/>
                <a:ea typeface="Times New Roman"/>
              </a:rPr>
              <a:t>trên</a:t>
            </a:r>
            <a:r>
              <a:rPr lang="en-US" sz="2000" dirty="0">
                <a:latin typeface="Times New Roman"/>
                <a:ea typeface="Times New Roman"/>
              </a:rPr>
              <a:t> </a:t>
            </a:r>
            <a:r>
              <a:rPr lang="en-US" sz="2000" dirty="0" err="1">
                <a:latin typeface="Times New Roman"/>
                <a:ea typeface="Times New Roman"/>
              </a:rPr>
              <a:t>lãi</a:t>
            </a:r>
            <a:r>
              <a:rPr lang="en-US" sz="2000" dirty="0">
                <a:latin typeface="Times New Roman"/>
                <a:ea typeface="Times New Roman"/>
              </a:rPr>
              <a:t> </a:t>
            </a:r>
            <a:r>
              <a:rPr lang="en-US" sz="2000" dirty="0" err="1">
                <a:latin typeface="Times New Roman"/>
                <a:ea typeface="Times New Roman"/>
              </a:rPr>
              <a:t>giới</a:t>
            </a:r>
            <a:r>
              <a:rPr lang="en-US" sz="2000" dirty="0">
                <a:latin typeface="Times New Roman"/>
                <a:ea typeface="Times New Roman"/>
              </a:rPr>
              <a:t> </a:t>
            </a:r>
            <a:r>
              <a:rPr lang="en-US" sz="2000" dirty="0" err="1">
                <a:latin typeface="Times New Roman"/>
                <a:ea typeface="Times New Roman"/>
              </a:rPr>
              <a:t>hạn</a:t>
            </a:r>
            <a:r>
              <a:rPr lang="en-US" sz="2000" dirty="0">
                <a:latin typeface="Times New Roman"/>
                <a:ea typeface="Times New Roman"/>
              </a:rPr>
              <a:t> </a:t>
            </a:r>
            <a:r>
              <a:rPr lang="en-US" sz="2000" dirty="0" err="1">
                <a:latin typeface="Times New Roman"/>
                <a:ea typeface="Times New Roman"/>
              </a:rPr>
              <a:t>đơn</a:t>
            </a:r>
            <a:r>
              <a:rPr lang="en-US" sz="2000" dirty="0">
                <a:latin typeface="Times New Roman"/>
                <a:ea typeface="Times New Roman"/>
              </a:rPr>
              <a:t> </a:t>
            </a:r>
            <a:r>
              <a:rPr lang="en-US" sz="2000" dirty="0" err="1">
                <a:latin typeface="Times New Roman"/>
                <a:ea typeface="Times New Roman"/>
              </a:rPr>
              <a:t>vị</a:t>
            </a:r>
            <a:r>
              <a:rPr lang="en-US" sz="2000" dirty="0">
                <a:latin typeface="Times New Roman"/>
                <a:ea typeface="Times New Roman"/>
              </a:rPr>
              <a:t> </a:t>
            </a:r>
            <a:r>
              <a:rPr lang="en-US" sz="2000" dirty="0" err="1">
                <a:latin typeface="Times New Roman"/>
                <a:ea typeface="Times New Roman"/>
              </a:rPr>
              <a:t>của</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X </a:t>
            </a:r>
            <a:r>
              <a:rPr lang="en-US" sz="2000" dirty="0" err="1">
                <a:latin typeface="Times New Roman"/>
                <a:ea typeface="Times New Roman"/>
              </a:rPr>
              <a:t>là</a:t>
            </a:r>
            <a:r>
              <a:rPr lang="en-US" sz="2000" dirty="0">
                <a:latin typeface="Times New Roman"/>
                <a:ea typeface="Times New Roman"/>
              </a:rPr>
              <a:t>: </a:t>
            </a:r>
          </a:p>
          <a:p>
            <a:pPr marR="45085" algn="just">
              <a:lnSpc>
                <a:spcPct val="150000"/>
              </a:lnSpc>
            </a:pPr>
            <a:r>
              <a:rPr lang="en-US" sz="2000" dirty="0">
                <a:latin typeface="Times New Roman"/>
                <a:ea typeface="Times New Roman"/>
              </a:rPr>
              <a:t>             		  </a:t>
            </a:r>
            <a:r>
              <a:rPr lang="en-US" sz="2000" dirty="0" err="1">
                <a:latin typeface="Times New Roman"/>
                <a:ea typeface="Times New Roman"/>
              </a:rPr>
              <a:t>Lgv</a:t>
            </a:r>
            <a:r>
              <a:rPr lang="en-US" sz="2000" dirty="0">
                <a:latin typeface="Times New Roman"/>
                <a:ea typeface="Times New Roman"/>
              </a:rPr>
              <a:t> = 200.000đ - 120.000đ = 80.000đ</a:t>
            </a:r>
          </a:p>
        </p:txBody>
      </p:sp>
    </p:spTree>
    <p:extLst>
      <p:ext uri="{BB962C8B-B14F-4D97-AF65-F5344CB8AC3E}">
        <p14:creationId xmlns:p14="http://schemas.microsoft.com/office/powerpoint/2010/main" val="128855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103</a:t>
            </a:fld>
            <a:endParaRPr lang="en-IN"/>
          </a:p>
        </p:txBody>
      </p:sp>
      <p:sp>
        <p:nvSpPr>
          <p:cNvPr id="5" name="Rectangle 4"/>
          <p:cNvSpPr/>
          <p:nvPr/>
        </p:nvSpPr>
        <p:spPr>
          <a:xfrm>
            <a:off x="1706880" y="344270"/>
            <a:ext cx="8808720" cy="830997"/>
          </a:xfrm>
          <a:prstGeom prst="rect">
            <a:avLst/>
          </a:prstGeom>
        </p:spPr>
        <p:txBody>
          <a:bodyPr wrap="square">
            <a:spAutoFit/>
          </a:bodyPr>
          <a:lstStyle/>
          <a:p>
            <a:r>
              <a:rPr lang="en-US" sz="2400" dirty="0">
                <a:solidFill>
                  <a:prstClr val="black"/>
                </a:solidFill>
                <a:latin typeface="Times New Roman"/>
                <a:ea typeface="Times New Roman"/>
              </a:rPr>
              <a:t> </a:t>
            </a:r>
            <a:r>
              <a:rPr lang="en-US" sz="2400" b="1" dirty="0" err="1">
                <a:solidFill>
                  <a:prstClr val="black"/>
                </a:solidFill>
                <a:latin typeface="Times New Roman"/>
                <a:ea typeface="Times New Roman"/>
              </a:rPr>
              <a:t>Ví</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dụ</a:t>
            </a:r>
            <a:r>
              <a:rPr lang="en-US" sz="2400" b="1" dirty="0">
                <a:solidFill>
                  <a:prstClr val="black"/>
                </a:solidFill>
                <a:latin typeface="Times New Roman"/>
                <a:ea typeface="Times New Roman"/>
              </a:rPr>
              <a:t> </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Công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ty</a:t>
            </a:r>
            <a:r>
              <a:rPr lang="en-US" sz="2400" dirty="0">
                <a:solidFill>
                  <a:prstClr val="black"/>
                </a:solidFill>
                <a:latin typeface="Times New Roman"/>
                <a:ea typeface="Times New Roman"/>
              </a:rPr>
              <a:t> ABC </a:t>
            </a:r>
            <a:r>
              <a:rPr lang="en-US" sz="2400" dirty="0" err="1">
                <a:solidFill>
                  <a:prstClr val="black"/>
                </a:solidFill>
                <a:latin typeface="Times New Roman"/>
                <a:ea typeface="Times New Roman"/>
              </a:rPr>
              <a:t>năm</a:t>
            </a:r>
            <a:r>
              <a:rPr lang="en-US" sz="2400" dirty="0">
                <a:solidFill>
                  <a:prstClr val="black"/>
                </a:solidFill>
                <a:latin typeface="Times New Roman"/>
                <a:ea typeface="Times New Roman"/>
              </a:rPr>
              <a:t> N </a:t>
            </a:r>
            <a:r>
              <a:rPr lang="en-US" sz="2400" dirty="0" err="1">
                <a:solidFill>
                  <a:prstClr val="black"/>
                </a:solidFill>
                <a:latin typeface="Times New Roman"/>
                <a:ea typeface="Times New Roman"/>
              </a:rPr>
              <a:t>đã</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được</a:t>
            </a:r>
            <a:r>
              <a:rPr lang="en-US" sz="2400" dirty="0">
                <a:solidFill>
                  <a:prstClr val="black"/>
                </a:solidFill>
                <a:latin typeface="Times New Roman"/>
                <a:ea typeface="Times New Roman"/>
              </a:rPr>
              <a:t> 10.000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phẩm</a:t>
            </a:r>
            <a:r>
              <a:rPr lang="en-US" sz="2400" dirty="0">
                <a:solidFill>
                  <a:prstClr val="black"/>
                </a:solidFill>
                <a:latin typeface="Times New Roman"/>
                <a:ea typeface="Times New Roman"/>
              </a:rPr>
              <a:t> X, </a:t>
            </a:r>
            <a:r>
              <a:rPr lang="en-US" sz="2400" dirty="0" err="1">
                <a:solidFill>
                  <a:prstClr val="black"/>
                </a:solidFill>
                <a:latin typeface="Times New Roman"/>
                <a:ea typeface="Times New Roman"/>
              </a:rPr>
              <a:t>số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liệu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về</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thu</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như</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sau</a:t>
            </a:r>
            <a:r>
              <a:rPr lang="en-US" sz="2400" dirty="0">
                <a:solidFill>
                  <a:prstClr val="black"/>
                </a:solidFill>
                <a:latin typeface="Times New Roman"/>
                <a:ea typeface="Times New Roman"/>
              </a:rPr>
              <a:t> :</a:t>
            </a:r>
            <a:endParaRPr lang="en-US" sz="2400" dirty="0">
              <a:solidFill>
                <a:prstClr val="black"/>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61266628"/>
              </p:ext>
            </p:extLst>
          </p:nvPr>
        </p:nvGraphicFramePr>
        <p:xfrm>
          <a:off x="1683434" y="1600200"/>
          <a:ext cx="8832166" cy="1931672"/>
        </p:xfrm>
        <a:graphic>
          <a:graphicData uri="http://schemas.openxmlformats.org/drawingml/2006/table">
            <a:tbl>
              <a:tblPr firstRow="1" firstCol="1" bandRow="1"/>
              <a:tblGrid>
                <a:gridCol w="4336366">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tblGrid>
              <a:tr h="0">
                <a:tc>
                  <a:txBody>
                    <a:bodyPr/>
                    <a:lstStyle/>
                    <a:p>
                      <a:pPr marR="45085" algn="just">
                        <a:lnSpc>
                          <a:spcPct val="150000"/>
                        </a:lnSpc>
                        <a:spcAft>
                          <a:spcPts val="0"/>
                        </a:spcAft>
                      </a:pPr>
                      <a:r>
                        <a:rPr lang="en-US" sz="2400" dirty="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b="1">
                          <a:effectLst/>
                          <a:latin typeface="Times New Roman"/>
                          <a:ea typeface="Times New Roman"/>
                        </a:rPr>
                        <a:t>Tổng số</a:t>
                      </a:r>
                      <a:endParaRPr lang="en-US" sz="2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b="1" dirty="0" err="1">
                          <a:effectLst/>
                          <a:latin typeface="Times New Roman"/>
                          <a:ea typeface="Times New Roman"/>
                        </a:rPr>
                        <a:t>Tính</a:t>
                      </a:r>
                      <a:r>
                        <a:rPr lang="en-US" sz="2400" b="1" dirty="0">
                          <a:effectLst/>
                          <a:latin typeface="Times New Roman"/>
                          <a:ea typeface="Times New Roman"/>
                        </a:rPr>
                        <a:t> </a:t>
                      </a:r>
                      <a:r>
                        <a:rPr lang="en-US" sz="2400" b="1" dirty="0" err="1">
                          <a:effectLst/>
                          <a:latin typeface="Times New Roman"/>
                          <a:ea typeface="Times New Roman"/>
                        </a:rPr>
                        <a:t>cho</a:t>
                      </a:r>
                      <a:r>
                        <a:rPr lang="en-US" sz="2400" b="1" dirty="0">
                          <a:effectLst/>
                          <a:latin typeface="Times New Roman"/>
                          <a:ea typeface="Times New Roman"/>
                        </a:rPr>
                        <a:t> 1 </a:t>
                      </a:r>
                      <a:r>
                        <a:rPr lang="vi-VN" sz="2400" b="1" dirty="0">
                          <a:effectLst/>
                          <a:latin typeface="Times New Roman"/>
                          <a:ea typeface="Times New Roman"/>
                        </a:rPr>
                        <a:t>SP</a:t>
                      </a:r>
                      <a:endParaRPr lang="en-US" sz="2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R="45085" algn="just">
                        <a:lnSpc>
                          <a:spcPct val="150000"/>
                        </a:lnSpc>
                        <a:spcAft>
                          <a:spcPts val="0"/>
                        </a:spcAft>
                      </a:pPr>
                      <a:r>
                        <a:rPr lang="en-US" sz="2400" dirty="0">
                          <a:effectLst/>
                          <a:latin typeface="Times New Roman"/>
                          <a:ea typeface="Times New Roman"/>
                        </a:rPr>
                        <a:t>   + </a:t>
                      </a:r>
                      <a:r>
                        <a:rPr lang="en-US" sz="2400" dirty="0" err="1">
                          <a:effectLst/>
                          <a:latin typeface="Times New Roman"/>
                          <a:ea typeface="Times New Roman"/>
                        </a:rPr>
                        <a:t>Doanh</a:t>
                      </a:r>
                      <a:r>
                        <a:rPr lang="en-US" sz="2400" dirty="0">
                          <a:effectLst/>
                          <a:latin typeface="Times New Roman"/>
                          <a:ea typeface="Times New Roman"/>
                        </a:rPr>
                        <a:t> </a:t>
                      </a:r>
                      <a:r>
                        <a:rPr lang="en-US" sz="2400" dirty="0" err="1">
                          <a:effectLst/>
                          <a:latin typeface="Times New Roman"/>
                          <a:ea typeface="Times New Roman"/>
                        </a:rPr>
                        <a:t>thu</a:t>
                      </a:r>
                      <a:r>
                        <a:rPr lang="en-US" sz="2400" dirty="0">
                          <a:effectLst/>
                          <a:latin typeface="Times New Roman"/>
                          <a:ea typeface="Times New Roman"/>
                        </a:rPr>
                        <a:t> </a:t>
                      </a:r>
                      <a:r>
                        <a:rPr lang="en-US" sz="2400" dirty="0" err="1">
                          <a:effectLst/>
                          <a:latin typeface="Times New Roman"/>
                          <a:ea typeface="Times New Roman"/>
                        </a:rPr>
                        <a:t>bán</a:t>
                      </a:r>
                      <a:r>
                        <a:rPr lang="en-US" sz="2400" dirty="0">
                          <a:effectLst/>
                          <a:latin typeface="Times New Roman"/>
                          <a:ea typeface="Times New Roman"/>
                        </a:rPr>
                        <a:t> </a:t>
                      </a:r>
                      <a:r>
                        <a:rPr lang="en-US" sz="2400" dirty="0" err="1">
                          <a:effectLst/>
                          <a:latin typeface="Times New Roman"/>
                          <a:ea typeface="Times New Roman"/>
                        </a:rPr>
                        <a:t>hàng</a:t>
                      </a:r>
                      <a:endParaRPr lang="en-US" sz="2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a:effectLst/>
                          <a:latin typeface="Times New Roman"/>
                          <a:ea typeface="Times New Roman"/>
                        </a:rPr>
                        <a:t>2.000.000.000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a:effectLst/>
                          <a:latin typeface="Times New Roman"/>
                          <a:ea typeface="Times New Roman"/>
                        </a:rPr>
                        <a:t>200.000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R="45085" algn="just">
                        <a:lnSpc>
                          <a:spcPct val="150000"/>
                        </a:lnSpc>
                        <a:spcAft>
                          <a:spcPts val="0"/>
                        </a:spcAft>
                      </a:pPr>
                      <a:r>
                        <a:rPr lang="en-US" sz="2400">
                          <a:effectLst/>
                          <a:latin typeface="Times New Roman"/>
                          <a:ea typeface="Times New Roman"/>
                        </a:rPr>
                        <a:t>   + Chi phí ( Giá thành toàn bộ )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a:effectLst/>
                          <a:latin typeface="Times New Roman"/>
                          <a:ea typeface="Times New Roman"/>
                        </a:rPr>
                        <a:t>1.800.000.000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a:effectLst/>
                          <a:latin typeface="Times New Roman"/>
                          <a:ea typeface="Times New Roman"/>
                        </a:rPr>
                        <a:t>180.000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R="45085" algn="just">
                        <a:lnSpc>
                          <a:spcPct val="150000"/>
                        </a:lnSpc>
                        <a:spcAft>
                          <a:spcPts val="0"/>
                        </a:spcAft>
                      </a:pPr>
                      <a:r>
                        <a:rPr lang="en-US" sz="2400">
                          <a:effectLst/>
                          <a:latin typeface="Times New Roman"/>
                          <a:ea typeface="Times New Roman"/>
                        </a:rPr>
                        <a:t>   + Lợi nhuận bán hàng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a:effectLst/>
                          <a:latin typeface="Times New Roman"/>
                          <a:ea typeface="Times New Roman"/>
                        </a:rPr>
                        <a:t>200.000.000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ctr">
                        <a:lnSpc>
                          <a:spcPct val="150000"/>
                        </a:lnSpc>
                        <a:spcAft>
                          <a:spcPts val="0"/>
                        </a:spcAft>
                      </a:pPr>
                      <a:r>
                        <a:rPr lang="en-US" sz="2400" dirty="0">
                          <a:effectLst/>
                          <a:latin typeface="Times New Roman"/>
                          <a:ea typeface="Times New Roman"/>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7" name="Rectangle 6"/>
          <p:cNvSpPr/>
          <p:nvPr/>
        </p:nvSpPr>
        <p:spPr>
          <a:xfrm>
            <a:off x="1859280" y="4286071"/>
            <a:ext cx="8503920" cy="1754326"/>
          </a:xfrm>
          <a:prstGeom prst="rect">
            <a:avLst/>
          </a:prstGeom>
        </p:spPr>
        <p:txBody>
          <a:bodyPr wrap="square">
            <a:spAutoFit/>
          </a:bodyPr>
          <a:lstStyle/>
          <a:p>
            <a:pPr algn="just">
              <a:lnSpc>
                <a:spcPct val="150000"/>
              </a:lnSpc>
            </a:pPr>
            <a:r>
              <a:rPr lang="vi-VN" sz="2400" dirty="0">
                <a:solidFill>
                  <a:prstClr val="black"/>
                </a:solidFill>
                <a:latin typeface="Times New Roman"/>
                <a:ea typeface="Times New Roman"/>
              </a:rPr>
              <a:t>	</a:t>
            </a:r>
            <a:r>
              <a:rPr lang="en-US" sz="2400" dirty="0" err="1">
                <a:solidFill>
                  <a:prstClr val="black"/>
                </a:solidFill>
                <a:latin typeface="Times New Roman"/>
                <a:ea typeface="Times New Roman"/>
              </a:rPr>
              <a:t>Giả</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năm</a:t>
            </a:r>
            <a:r>
              <a:rPr lang="en-US" sz="2400" dirty="0">
                <a:solidFill>
                  <a:prstClr val="black"/>
                </a:solidFill>
                <a:latin typeface="Times New Roman"/>
                <a:ea typeface="Times New Roman"/>
              </a:rPr>
              <a:t> N+1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nghiệp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đặt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mục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tiêu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hàng</a:t>
            </a:r>
            <a:r>
              <a:rPr lang="en-US" sz="2400" dirty="0">
                <a:solidFill>
                  <a:prstClr val="black"/>
                </a:solidFill>
                <a:latin typeface="Times New Roman"/>
                <a:ea typeface="Times New Roman"/>
              </a:rPr>
              <a:t> 10% </a:t>
            </a:r>
            <a:r>
              <a:rPr lang="en-US" sz="2400" dirty="0" err="1">
                <a:solidFill>
                  <a:prstClr val="black"/>
                </a:solidFill>
                <a:latin typeface="Times New Roman"/>
                <a:ea typeface="Times New Roman"/>
              </a:rPr>
              <a:t>và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các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yếu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khác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không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thay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đổi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nghiệp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cần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tiêu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thụ</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bao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nhiêu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phẩm</a:t>
            </a:r>
            <a:r>
              <a:rPr lang="en-US" sz="2400" dirty="0">
                <a:solidFill>
                  <a:prstClr val="black"/>
                </a:solidFill>
                <a:latin typeface="Times New Roman"/>
                <a:ea typeface="Times New Roman"/>
              </a:rPr>
              <a:t>? </a:t>
            </a:r>
            <a:endParaRPr lang="en-US" sz="2400" dirty="0">
              <a:solidFill>
                <a:prstClr val="black"/>
              </a:solidFill>
            </a:endParaRPr>
          </a:p>
        </p:txBody>
      </p:sp>
    </p:spTree>
    <p:extLst>
      <p:ext uri="{BB962C8B-B14F-4D97-AF65-F5344CB8AC3E}">
        <p14:creationId xmlns:p14="http://schemas.microsoft.com/office/powerpoint/2010/main" val="92119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104</a:t>
            </a:fld>
            <a:endParaRPr lang="en-IN">
              <a:solidFill>
                <a:srgbClr val="775F55"/>
              </a:solidFill>
            </a:endParaRPr>
          </a:p>
        </p:txBody>
      </p:sp>
      <p:sp>
        <p:nvSpPr>
          <p:cNvPr id="3" name="Rectangle 2"/>
          <p:cNvSpPr/>
          <p:nvPr/>
        </p:nvSpPr>
        <p:spPr>
          <a:xfrm>
            <a:off x="1981200" y="76200"/>
            <a:ext cx="8534400" cy="2308324"/>
          </a:xfrm>
          <a:prstGeom prst="rect">
            <a:avLst/>
          </a:prstGeom>
        </p:spPr>
        <p:txBody>
          <a:bodyPr wrap="square">
            <a:spAutoFit/>
          </a:bodyPr>
          <a:lstStyle/>
          <a:p>
            <a:pPr marR="45085" algn="just">
              <a:lnSpc>
                <a:spcPct val="150000"/>
              </a:lnSpc>
            </a:pPr>
            <a:r>
              <a:rPr lang="vi-VN" sz="2400" dirty="0" err="1">
                <a:latin typeface="Times New Roman"/>
                <a:ea typeface="Times New Roman"/>
              </a:rPr>
              <a:t>X</a:t>
            </a:r>
            <a:r>
              <a:rPr lang="en-US" sz="2400" dirty="0" err="1">
                <a:latin typeface="Times New Roman"/>
                <a:ea typeface="Times New Roman"/>
              </a:rPr>
              <a:t>ác</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ở </a:t>
            </a:r>
            <a:r>
              <a:rPr lang="en-US" sz="2400" dirty="0" err="1">
                <a:latin typeface="Times New Roman"/>
                <a:ea typeface="Times New Roman"/>
              </a:rPr>
              <a:t>mức</a:t>
            </a:r>
            <a:r>
              <a:rPr lang="en-US" sz="2400" dirty="0">
                <a:latin typeface="Times New Roman"/>
                <a:ea typeface="Times New Roman"/>
              </a:rPr>
              <a:t> </a:t>
            </a:r>
            <a:r>
              <a:rPr lang="en-US" sz="2400" dirty="0" err="1">
                <a:latin typeface="Times New Roman"/>
                <a:ea typeface="Times New Roman"/>
              </a:rPr>
              <a:t>tiêu</a:t>
            </a:r>
            <a:r>
              <a:rPr lang="en-US" sz="2400" dirty="0">
                <a:latin typeface="Times New Roman"/>
                <a:ea typeface="Times New Roman"/>
              </a:rPr>
              <a:t> </a:t>
            </a:r>
            <a:r>
              <a:rPr lang="en-US" sz="2400" dirty="0" err="1">
                <a:latin typeface="Times New Roman"/>
                <a:ea typeface="Times New Roman"/>
              </a:rPr>
              <a:t>thụ</a:t>
            </a:r>
            <a:r>
              <a:rPr lang="en-US" sz="2400" dirty="0">
                <a:latin typeface="Times New Roman"/>
                <a:ea typeface="Times New Roman"/>
              </a:rPr>
              <a:t> 10.000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ta </a:t>
            </a:r>
            <a:r>
              <a:rPr lang="en-US" sz="2400" dirty="0" err="1">
                <a:latin typeface="Times New Roman"/>
                <a:ea typeface="Times New Roman"/>
              </a:rPr>
              <a:t>lấy</a:t>
            </a:r>
            <a:r>
              <a:rPr lang="en-US" sz="2400" dirty="0">
                <a:latin typeface="Times New Roman"/>
                <a:ea typeface="Times New Roman"/>
              </a:rPr>
              <a:t>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trừ</a:t>
            </a:r>
            <a:r>
              <a:rPr lang="en-US" sz="2400" dirty="0">
                <a:latin typeface="Times New Roman"/>
                <a:ea typeface="Times New Roman"/>
              </a:rPr>
              <a:t> </a:t>
            </a:r>
            <a:r>
              <a:rPr lang="en-US" sz="2400" dirty="0" err="1">
                <a:latin typeface="Times New Roman"/>
                <a:ea typeface="Times New Roman"/>
              </a:rPr>
              <a:t>đi</a:t>
            </a:r>
            <a:r>
              <a:rPr lang="en-US" sz="2400" dirty="0">
                <a:latin typeface="Times New Roman"/>
                <a:ea typeface="Times New Roman"/>
              </a:rPr>
              <a:t> </a:t>
            </a:r>
            <a:r>
              <a:rPr lang="en-US" sz="2400" dirty="0" err="1">
                <a:latin typeface="Times New Roman"/>
                <a:ea typeface="Times New Roman"/>
              </a:rPr>
              <a:t>tổng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cố</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theo</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thức</a:t>
            </a:r>
            <a:r>
              <a:rPr lang="en-US" sz="2400" dirty="0">
                <a:latin typeface="Times New Roman"/>
                <a:ea typeface="Times New Roman"/>
              </a:rPr>
              <a:t> :</a:t>
            </a:r>
            <a:endParaRPr lang="en-US" sz="2000" dirty="0">
              <a:latin typeface="Times New Roman"/>
              <a:ea typeface="Times New Roman"/>
            </a:endParaRPr>
          </a:p>
          <a:p>
            <a:pPr marR="45085" algn="just">
              <a:lnSpc>
                <a:spcPct val="150000"/>
              </a:lnSpc>
            </a:pPr>
            <a:r>
              <a:rPr lang="en-US" sz="2400" dirty="0">
                <a:latin typeface="Times New Roman"/>
                <a:ea typeface="Times New Roman"/>
              </a:rPr>
              <a:t>                                   </a:t>
            </a:r>
            <a:r>
              <a:rPr lang="en-US" sz="2400" b="1" dirty="0">
                <a:latin typeface="Times New Roman"/>
                <a:ea typeface="Times New Roman"/>
              </a:rPr>
              <a:t>LN  =  </a:t>
            </a:r>
            <a:r>
              <a:rPr lang="en-US" sz="2400" b="1" dirty="0" err="1">
                <a:latin typeface="Times New Roman"/>
                <a:ea typeface="Times New Roman"/>
              </a:rPr>
              <a:t>Lg</a:t>
            </a:r>
            <a:r>
              <a:rPr lang="en-US" sz="2400" b="1" dirty="0">
                <a:latin typeface="Times New Roman"/>
                <a:ea typeface="Times New Roman"/>
              </a:rPr>
              <a:t>  </a:t>
            </a:r>
            <a:r>
              <a:rPr lang="en-US" sz="2400" dirty="0">
                <a:latin typeface="Times New Roman"/>
                <a:ea typeface="Times New Roman"/>
              </a:rPr>
              <a:t>- </a:t>
            </a:r>
            <a:r>
              <a:rPr lang="en-US" sz="2400" b="1" dirty="0">
                <a:latin typeface="Times New Roman"/>
                <a:ea typeface="Times New Roman"/>
              </a:rPr>
              <a:t> </a:t>
            </a:r>
            <a:r>
              <a:rPr lang="en-US" sz="2400" b="1" dirty="0" err="1">
                <a:latin typeface="Times New Roman"/>
                <a:ea typeface="Times New Roman"/>
              </a:rPr>
              <a:t>Cđ</a:t>
            </a:r>
            <a:endParaRPr lang="en-US" sz="2000" dirty="0">
              <a:latin typeface="Times New Roman"/>
              <a:ea typeface="Times New Roman"/>
            </a:endParaRPr>
          </a:p>
          <a:p>
            <a:pPr marR="45085" algn="just">
              <a:lnSpc>
                <a:spcPct val="150000"/>
              </a:lnSpc>
            </a:pPr>
            <a:r>
              <a:rPr lang="en-US" sz="2400" b="1" dirty="0">
                <a:latin typeface="Times New Roman"/>
                <a:ea typeface="Times New Roman"/>
              </a:rPr>
              <a:t>                     Hay :     LN  =  SL  x  (G </a:t>
            </a:r>
            <a:r>
              <a:rPr lang="en-US" sz="2400" dirty="0">
                <a:latin typeface="Times New Roman"/>
                <a:ea typeface="Times New Roman"/>
              </a:rPr>
              <a:t>-</a:t>
            </a:r>
            <a:r>
              <a:rPr lang="en-US" sz="2400" b="1" dirty="0">
                <a:latin typeface="Times New Roman"/>
                <a:ea typeface="Times New Roman"/>
              </a:rPr>
              <a:t> </a:t>
            </a:r>
            <a:r>
              <a:rPr lang="en-US" sz="2400" b="1" dirty="0" err="1">
                <a:latin typeface="Times New Roman"/>
                <a:ea typeface="Times New Roman"/>
              </a:rPr>
              <a:t>cb</a:t>
            </a:r>
            <a:r>
              <a:rPr lang="en-US" sz="2400" b="1" dirty="0">
                <a:latin typeface="Times New Roman"/>
                <a:ea typeface="Times New Roman"/>
              </a:rPr>
              <a:t>) - </a:t>
            </a:r>
            <a:r>
              <a:rPr lang="en-US" sz="2400" b="1" dirty="0" err="1">
                <a:latin typeface="Times New Roman"/>
                <a:ea typeface="Times New Roman"/>
              </a:rPr>
              <a:t>Cđ</a:t>
            </a:r>
            <a:endParaRPr lang="en-US" sz="2000" dirty="0">
              <a:latin typeface="Times New Roman"/>
              <a:ea typeface="Times New Roman"/>
            </a:endParaRPr>
          </a:p>
        </p:txBody>
      </p:sp>
      <p:sp>
        <p:nvSpPr>
          <p:cNvPr id="4" name="Rectangle 3"/>
          <p:cNvSpPr/>
          <p:nvPr/>
        </p:nvSpPr>
        <p:spPr>
          <a:xfrm>
            <a:off x="1752600" y="2133601"/>
            <a:ext cx="8610600" cy="646331"/>
          </a:xfrm>
          <a:prstGeom prst="rect">
            <a:avLst/>
          </a:prstGeom>
        </p:spPr>
        <p:txBody>
          <a:bodyPr wrap="square">
            <a:spAutoFit/>
          </a:bodyPr>
          <a:lstStyle/>
          <a:p>
            <a:pPr marR="45085" algn="just">
              <a:lnSpc>
                <a:spcPct val="150000"/>
              </a:lnSpc>
            </a:pPr>
            <a:r>
              <a:rPr lang="vi-VN" sz="2400" dirty="0">
                <a:latin typeface="Times New Roman"/>
                <a:ea typeface="Times New Roman"/>
              </a:rPr>
              <a:t>LN </a:t>
            </a:r>
            <a:r>
              <a:rPr lang="en-US" sz="2400" dirty="0">
                <a:latin typeface="Times New Roman"/>
                <a:ea typeface="Times New Roman"/>
              </a:rPr>
              <a:t>ở </a:t>
            </a:r>
            <a:r>
              <a:rPr lang="en-US" sz="2400" dirty="0" err="1">
                <a:latin typeface="Times New Roman"/>
                <a:ea typeface="Times New Roman"/>
              </a:rPr>
              <a:t>các</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a:t>
            </a:r>
            <a:r>
              <a:rPr lang="en-US" sz="2400" dirty="0" err="1">
                <a:latin typeface="Times New Roman"/>
                <a:ea typeface="Times New Roman"/>
              </a:rPr>
              <a:t>tiêu</a:t>
            </a:r>
            <a:r>
              <a:rPr lang="en-US" sz="2400" dirty="0">
                <a:latin typeface="Times New Roman"/>
                <a:ea typeface="Times New Roman"/>
              </a:rPr>
              <a:t> </a:t>
            </a:r>
            <a:r>
              <a:rPr lang="en-US" sz="2400" dirty="0" err="1">
                <a:latin typeface="Times New Roman"/>
                <a:ea typeface="Times New Roman"/>
              </a:rPr>
              <a:t>thụ</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khác</a:t>
            </a:r>
            <a:r>
              <a:rPr lang="en-US" sz="2400" dirty="0">
                <a:latin typeface="Times New Roman"/>
                <a:ea typeface="Times New Roman"/>
              </a:rPr>
              <a:t> </a:t>
            </a:r>
            <a:r>
              <a:rPr lang="en-US" sz="2400" dirty="0" err="1">
                <a:latin typeface="Times New Roman"/>
                <a:ea typeface="Times New Roman"/>
              </a:rPr>
              <a:t>nhau</a:t>
            </a:r>
            <a:r>
              <a:rPr lang="en-US" sz="2400" dirty="0">
                <a:latin typeface="Times New Roman"/>
                <a:ea typeface="Times New Roman"/>
              </a:rPr>
              <a:t> </a:t>
            </a:r>
            <a:r>
              <a:rPr lang="en-US" sz="2400" dirty="0" err="1">
                <a:latin typeface="Times New Roman"/>
                <a:ea typeface="Times New Roman"/>
              </a:rPr>
              <a:t>được</a:t>
            </a:r>
            <a:r>
              <a:rPr lang="en-US" sz="2400" dirty="0">
                <a:latin typeface="Times New Roman"/>
                <a:ea typeface="Times New Roman"/>
              </a:rPr>
              <a:t> </a:t>
            </a:r>
            <a:r>
              <a:rPr lang="en-US" sz="2400" dirty="0" err="1">
                <a:latin typeface="Times New Roman"/>
                <a:ea typeface="Times New Roman"/>
              </a:rPr>
              <a:t>xác</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a:t>
            </a:r>
            <a:endParaRPr lang="en-US" sz="2000" dirty="0">
              <a:latin typeface="Times New Roman"/>
              <a:ea typeface="Times New Roman"/>
            </a:endParaRPr>
          </a:p>
        </p:txBody>
      </p:sp>
      <p:graphicFrame>
        <p:nvGraphicFramePr>
          <p:cNvPr id="5" name="Table 4"/>
          <p:cNvGraphicFramePr>
            <a:graphicFrameLocks noGrp="1"/>
          </p:cNvGraphicFramePr>
          <p:nvPr>
            <p:extLst>
              <p:ext uri="{D42A27DB-BD31-4B8C-83A1-F6EECF244321}">
                <p14:modId xmlns:p14="http://schemas.microsoft.com/office/powerpoint/2010/main" val="137279573"/>
              </p:ext>
            </p:extLst>
          </p:nvPr>
        </p:nvGraphicFramePr>
        <p:xfrm>
          <a:off x="1676401" y="2743200"/>
          <a:ext cx="8737209" cy="2213610"/>
        </p:xfrm>
        <a:graphic>
          <a:graphicData uri="http://schemas.openxmlformats.org/drawingml/2006/table">
            <a:tbl>
              <a:tblPr firstRow="1" firstCol="1" lastRow="1" lastCol="1" bandRow="1" bandCol="1"/>
              <a:tblGrid>
                <a:gridCol w="37338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589742">
                  <a:extLst>
                    <a:ext uri="{9D8B030D-6E8A-4147-A177-3AD203B41FA5}">
                      <a16:colId xmlns:a16="http://schemas.microsoft.com/office/drawing/2014/main" val="20002"/>
                    </a:ext>
                  </a:extLst>
                </a:gridCol>
                <a:gridCol w="1661067">
                  <a:extLst>
                    <a:ext uri="{9D8B030D-6E8A-4147-A177-3AD203B41FA5}">
                      <a16:colId xmlns:a16="http://schemas.microsoft.com/office/drawing/2014/main" val="20003"/>
                    </a:ext>
                  </a:extLst>
                </a:gridCol>
              </a:tblGrid>
              <a:tr h="0">
                <a:tc>
                  <a:txBody>
                    <a:bodyPr/>
                    <a:lstStyle/>
                    <a:p>
                      <a:pPr marR="45085" algn="just">
                        <a:lnSpc>
                          <a:spcPct val="150000"/>
                        </a:lnSpc>
                        <a:spcAft>
                          <a:spcPts val="0"/>
                        </a:spcAft>
                      </a:pPr>
                      <a:r>
                        <a:rPr lang="en-US" sz="2200" dirty="0">
                          <a:effectLst/>
                          <a:latin typeface="Times New Roman"/>
                          <a:ea typeface="Times New Roman"/>
                        </a:rPr>
                        <a:t>                   </a:t>
                      </a:r>
                      <a:r>
                        <a:rPr lang="en-US" sz="2200" b="1" dirty="0" err="1">
                          <a:effectLst/>
                          <a:latin typeface="Times New Roman"/>
                          <a:ea typeface="Times New Roman"/>
                        </a:rPr>
                        <a:t>Chỉ</a:t>
                      </a:r>
                      <a:r>
                        <a:rPr lang="en-US" sz="2200" b="1" dirty="0">
                          <a:effectLst/>
                          <a:latin typeface="Times New Roman"/>
                          <a:ea typeface="Times New Roman"/>
                        </a:rPr>
                        <a:t> </a:t>
                      </a:r>
                      <a:r>
                        <a:rPr lang="en-US" sz="2200" b="1" dirty="0" err="1">
                          <a:effectLst/>
                          <a:latin typeface="Times New Roman"/>
                          <a:ea typeface="Times New Roman"/>
                        </a:rPr>
                        <a:t>tiêu</a:t>
                      </a:r>
                      <a:r>
                        <a:rPr lang="en-US" sz="2200" dirty="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b="1">
                          <a:effectLst/>
                          <a:latin typeface="Times New Roman"/>
                          <a:ea typeface="Times New Roman"/>
                        </a:rPr>
                        <a:t>     8.000 SP</a:t>
                      </a:r>
                      <a:endParaRPr lang="en-US" sz="2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a:t>
                      </a:r>
                      <a:r>
                        <a:rPr lang="en-US" sz="2200" b="1">
                          <a:effectLst/>
                          <a:latin typeface="Times New Roman"/>
                          <a:ea typeface="Times New Roman"/>
                        </a:rPr>
                        <a:t>10.000 SP</a:t>
                      </a:r>
                      <a:endParaRPr lang="en-US" sz="2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a:t>
                      </a:r>
                      <a:r>
                        <a:rPr lang="en-US" sz="2200" b="1">
                          <a:effectLst/>
                          <a:latin typeface="Times New Roman"/>
                          <a:ea typeface="Times New Roman"/>
                        </a:rPr>
                        <a:t>12.000 SP</a:t>
                      </a:r>
                      <a:endParaRPr lang="en-US" sz="2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R="45085" algn="just">
                        <a:lnSpc>
                          <a:spcPct val="150000"/>
                        </a:lnSpc>
                        <a:spcAft>
                          <a:spcPts val="0"/>
                        </a:spcAft>
                      </a:pPr>
                      <a:r>
                        <a:rPr lang="en-US" sz="2200" dirty="0">
                          <a:effectLst/>
                          <a:latin typeface="Times New Roman"/>
                          <a:ea typeface="Times New Roman"/>
                        </a:rPr>
                        <a:t>1. </a:t>
                      </a:r>
                      <a:r>
                        <a:rPr lang="en-US" sz="2200" dirty="0" err="1">
                          <a:effectLst/>
                          <a:latin typeface="Times New Roman"/>
                          <a:ea typeface="Times New Roman"/>
                        </a:rPr>
                        <a:t>Lãi</a:t>
                      </a:r>
                      <a:r>
                        <a:rPr lang="en-US" sz="2200" dirty="0">
                          <a:effectLst/>
                          <a:latin typeface="Times New Roman"/>
                          <a:ea typeface="Times New Roman"/>
                        </a:rPr>
                        <a:t> </a:t>
                      </a:r>
                      <a:r>
                        <a:rPr lang="en-US" sz="2200" dirty="0" err="1">
                          <a:effectLst/>
                          <a:latin typeface="Times New Roman"/>
                          <a:ea typeface="Times New Roman"/>
                        </a:rPr>
                        <a:t>giới</a:t>
                      </a:r>
                      <a:r>
                        <a:rPr lang="en-US" sz="2200" dirty="0">
                          <a:effectLst/>
                          <a:latin typeface="Times New Roman"/>
                          <a:ea typeface="Times New Roman"/>
                        </a:rPr>
                        <a:t> </a:t>
                      </a:r>
                      <a:r>
                        <a:rPr lang="en-US" sz="2200" dirty="0" err="1">
                          <a:effectLst/>
                          <a:latin typeface="Times New Roman"/>
                          <a:ea typeface="Times New Roman"/>
                        </a:rPr>
                        <a:t>hạn</a:t>
                      </a:r>
                      <a:r>
                        <a:rPr lang="en-US" sz="2200" dirty="0">
                          <a:effectLst/>
                          <a:latin typeface="Times New Roman"/>
                          <a:ea typeface="Times New Roman"/>
                        </a:rPr>
                        <a:t> </a:t>
                      </a:r>
                      <a:r>
                        <a:rPr lang="en-US" sz="2200" dirty="0" err="1">
                          <a:effectLst/>
                          <a:latin typeface="Times New Roman"/>
                          <a:ea typeface="Times New Roman"/>
                        </a:rPr>
                        <a:t>đơn</a:t>
                      </a:r>
                      <a:r>
                        <a:rPr lang="en-US" sz="2200" dirty="0">
                          <a:effectLst/>
                          <a:latin typeface="Times New Roman"/>
                          <a:ea typeface="Times New Roman"/>
                        </a:rPr>
                        <a:t> </a:t>
                      </a:r>
                      <a:r>
                        <a:rPr lang="en-US" sz="2200" dirty="0" err="1">
                          <a:effectLst/>
                          <a:latin typeface="Times New Roman"/>
                          <a:ea typeface="Times New Roman"/>
                        </a:rPr>
                        <a:t>vị</a:t>
                      </a:r>
                      <a:r>
                        <a:rPr lang="en-US" sz="2200" dirty="0">
                          <a:effectLst/>
                          <a:latin typeface="Times New Roman"/>
                          <a:ea typeface="Times New Roman"/>
                        </a:rPr>
                        <a:t>     (</a:t>
                      </a:r>
                      <a:r>
                        <a:rPr lang="en-US" sz="2200" dirty="0" err="1">
                          <a:effectLst/>
                          <a:latin typeface="Times New Roman"/>
                          <a:ea typeface="Times New Roman"/>
                        </a:rPr>
                        <a:t>Lgv</a:t>
                      </a:r>
                      <a:r>
                        <a:rPr lang="en-US" sz="2200" dirty="0">
                          <a:effectLst/>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80.000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80.000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80.000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R="45085" algn="just">
                        <a:lnSpc>
                          <a:spcPct val="150000"/>
                        </a:lnSpc>
                        <a:spcAft>
                          <a:spcPts val="0"/>
                        </a:spcAft>
                      </a:pPr>
                      <a:r>
                        <a:rPr lang="en-US" sz="2200">
                          <a:effectLst/>
                          <a:latin typeface="Times New Roman"/>
                          <a:ea typeface="Times New Roman"/>
                        </a:rPr>
                        <a:t>2. Tổng lãi giới hạn        (Lg)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dirty="0">
                          <a:effectLst/>
                          <a:latin typeface="Times New Roman"/>
                          <a:ea typeface="Times New Roman"/>
                        </a:rPr>
                        <a:t> 640.000.000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800.000.000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960.000.000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R="45085" algn="just">
                        <a:lnSpc>
                          <a:spcPct val="150000"/>
                        </a:lnSpc>
                        <a:spcAft>
                          <a:spcPts val="0"/>
                        </a:spcAft>
                      </a:pPr>
                      <a:r>
                        <a:rPr lang="en-US" sz="2200">
                          <a:effectLst/>
                          <a:latin typeface="Times New Roman"/>
                          <a:ea typeface="Times New Roman"/>
                        </a:rPr>
                        <a:t>3. Tổng chi phí cố định  (Cđ)</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R="45085" algn="just">
                        <a:lnSpc>
                          <a:spcPct val="150000"/>
                        </a:lnSpc>
                        <a:spcAft>
                          <a:spcPts val="0"/>
                        </a:spcAft>
                      </a:pPr>
                      <a:r>
                        <a:rPr lang="en-US" sz="2200">
                          <a:effectLst/>
                          <a:latin typeface="Times New Roman"/>
                          <a:ea typeface="Times New Roman"/>
                        </a:rPr>
                        <a:t>4. Lợi nhuận ( 2 - 3 )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   40.000.000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a:effectLst/>
                          <a:latin typeface="Times New Roman"/>
                          <a:ea typeface="Times New Roman"/>
                        </a:rPr>
                        <a:t>200.000.000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lnSpc>
                          <a:spcPct val="150000"/>
                        </a:lnSpc>
                        <a:spcAft>
                          <a:spcPts val="0"/>
                        </a:spcAft>
                      </a:pPr>
                      <a:r>
                        <a:rPr lang="en-US" sz="2200" dirty="0">
                          <a:effectLst/>
                          <a:latin typeface="Times New Roman"/>
                          <a:ea typeface="Times New Roman"/>
                        </a:rPr>
                        <a:t> 360.000.000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Rectangle 5"/>
          <p:cNvSpPr/>
          <p:nvPr/>
        </p:nvSpPr>
        <p:spPr>
          <a:xfrm>
            <a:off x="2247900" y="5105400"/>
            <a:ext cx="7620000" cy="1569660"/>
          </a:xfrm>
          <a:prstGeom prst="rect">
            <a:avLst/>
          </a:prstGeom>
        </p:spPr>
        <p:txBody>
          <a:bodyPr wrap="square">
            <a:spAutoFit/>
          </a:bodyPr>
          <a:lstStyle/>
          <a:p>
            <a:r>
              <a:rPr lang="en-US" sz="2400" dirty="0" err="1">
                <a:latin typeface="Times New Roman"/>
                <a:ea typeface="Times New Roman"/>
              </a:rPr>
              <a:t>Nếu</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xuất</a:t>
            </a:r>
            <a:r>
              <a:rPr lang="en-US" sz="2400" dirty="0">
                <a:latin typeface="Times New Roman"/>
                <a:ea typeface="Times New Roman"/>
              </a:rPr>
              <a:t> </a:t>
            </a:r>
            <a:r>
              <a:rPr lang="en-US" sz="2400" dirty="0" err="1">
                <a:latin typeface="Times New Roman"/>
                <a:ea typeface="Times New Roman"/>
              </a:rPr>
              <a:t>và</a:t>
            </a:r>
            <a:r>
              <a:rPr lang="en-US" sz="2400" dirty="0">
                <a:latin typeface="Times New Roman"/>
                <a:ea typeface="Times New Roman"/>
              </a:rPr>
              <a:t> </a:t>
            </a:r>
            <a:r>
              <a:rPr lang="en-US" sz="2400" dirty="0" err="1">
                <a:latin typeface="Times New Roman"/>
                <a:ea typeface="Times New Roman"/>
              </a:rPr>
              <a:t>tiêu</a:t>
            </a:r>
            <a:r>
              <a:rPr lang="en-US" sz="2400" dirty="0">
                <a:latin typeface="Times New Roman"/>
                <a:ea typeface="Times New Roman"/>
              </a:rPr>
              <a:t> </a:t>
            </a:r>
            <a:r>
              <a:rPr lang="en-US" sz="2400" dirty="0" err="1">
                <a:latin typeface="Times New Roman"/>
                <a:ea typeface="Times New Roman"/>
              </a:rPr>
              <a:t>thụ</a:t>
            </a:r>
            <a:r>
              <a:rPr lang="en-US" sz="2400" dirty="0">
                <a:latin typeface="Times New Roman"/>
                <a:ea typeface="Times New Roman"/>
              </a:rPr>
              <a:t> 11.000 SP </a:t>
            </a:r>
            <a:r>
              <a:rPr lang="en-US" sz="2400" dirty="0" err="1">
                <a:latin typeface="Times New Roman"/>
                <a:ea typeface="Times New Roman"/>
              </a:rPr>
              <a:t>thì</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a:t>
            </a:r>
            <a:endParaRPr lang="vi-VN" sz="2400" dirty="0">
              <a:latin typeface="Times New Roman"/>
              <a:ea typeface="Times New Roman"/>
            </a:endParaRPr>
          </a:p>
          <a:p>
            <a:r>
              <a:rPr lang="en-US" sz="2400" dirty="0">
                <a:latin typeface="Times New Roman"/>
                <a:ea typeface="Times New Roman"/>
              </a:rPr>
              <a:t>(11.000 SP  x 80.000 đ) - 600.000.000đ  = 280.000.000đ, </a:t>
            </a:r>
            <a:endParaRPr lang="vi-VN" sz="2400" dirty="0">
              <a:latin typeface="Times New Roman"/>
              <a:ea typeface="Times New Roman"/>
            </a:endParaRPr>
          </a:p>
          <a:p>
            <a:r>
              <a:rPr lang="en-US" sz="2400" dirty="0">
                <a:latin typeface="Times New Roman"/>
                <a:ea typeface="Times New Roman"/>
              </a:rPr>
              <a:t>so </a:t>
            </a:r>
            <a:r>
              <a:rPr lang="en-US" sz="2400" dirty="0" err="1">
                <a:latin typeface="Times New Roman"/>
                <a:ea typeface="Times New Roman"/>
              </a:rPr>
              <a:t>với</a:t>
            </a:r>
            <a:r>
              <a:rPr lang="en-US" sz="2400" dirty="0">
                <a:latin typeface="Times New Roman"/>
                <a:ea typeface="Times New Roman"/>
              </a:rPr>
              <a:t> </a:t>
            </a:r>
            <a:r>
              <a:rPr lang="en-US" sz="2400" dirty="0" err="1">
                <a:latin typeface="Times New Roman"/>
                <a:ea typeface="Times New Roman"/>
              </a:rPr>
              <a:t>năm</a:t>
            </a:r>
            <a:r>
              <a:rPr lang="en-US" sz="2400" dirty="0">
                <a:latin typeface="Times New Roman"/>
                <a:ea typeface="Times New Roman"/>
              </a:rPr>
              <a:t> N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80.000.000 hay 40% </a:t>
            </a:r>
            <a:endParaRPr lang="vi-VN" sz="2400" dirty="0">
              <a:latin typeface="Times New Roman"/>
              <a:ea typeface="Times New Roman"/>
            </a:endParaRPr>
          </a:p>
          <a:p>
            <a:r>
              <a:rPr lang="en-US" sz="2400" dirty="0" err="1">
                <a:latin typeface="Times New Roman"/>
                <a:ea typeface="Times New Roman"/>
              </a:rPr>
              <a:t>chứ</a:t>
            </a:r>
            <a:r>
              <a:rPr lang="en-US" sz="2400" dirty="0">
                <a:latin typeface="Times New Roman"/>
                <a:ea typeface="Times New Roman"/>
              </a:rPr>
              <a:t> </a:t>
            </a:r>
            <a:r>
              <a:rPr lang="en-US" sz="2400" dirty="0" err="1">
                <a:latin typeface="Times New Roman"/>
                <a:ea typeface="Times New Roman"/>
              </a:rPr>
              <a:t>không</a:t>
            </a:r>
            <a:r>
              <a:rPr lang="en-US" sz="2400" dirty="0">
                <a:latin typeface="Times New Roman"/>
                <a:ea typeface="Times New Roman"/>
              </a:rPr>
              <a:t> </a:t>
            </a:r>
            <a:r>
              <a:rPr lang="en-US" sz="2400" dirty="0" err="1">
                <a:latin typeface="Times New Roman"/>
                <a:ea typeface="Times New Roman"/>
              </a:rPr>
              <a:t>phải</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10% . </a:t>
            </a:r>
            <a:endParaRPr lang="en-US" sz="2400" dirty="0"/>
          </a:p>
        </p:txBody>
      </p:sp>
    </p:spTree>
    <p:extLst>
      <p:ext uri="{BB962C8B-B14F-4D97-AF65-F5344CB8AC3E}">
        <p14:creationId xmlns:p14="http://schemas.microsoft.com/office/powerpoint/2010/main" val="189610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80">
                                          <p:stCondLst>
                                            <p:cond delay="0"/>
                                          </p:stCondLst>
                                        </p:cTn>
                                        <p:tgtEl>
                                          <p:spTgt spid="3">
                                            <p:txEl>
                                              <p:pRg st="1" end="1"/>
                                            </p:txEl>
                                          </p:spTgt>
                                        </p:tgtEl>
                                      </p:cBhvr>
                                    </p:animEffect>
                                    <p:anim calcmode="lin" valueType="num">
                                      <p:cBhvr>
                                        <p:cTn id="1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1" end="1"/>
                                            </p:txEl>
                                          </p:spTgt>
                                        </p:tgtEl>
                                      </p:cBhvr>
                                      <p:to x="100000" y="60000"/>
                                    </p:animScale>
                                    <p:animScale>
                                      <p:cBhvr>
                                        <p:cTn id="20" dur="166" decel="50000">
                                          <p:stCondLst>
                                            <p:cond delay="676"/>
                                          </p:stCondLst>
                                        </p:cTn>
                                        <p:tgtEl>
                                          <p:spTgt spid="3">
                                            <p:txEl>
                                              <p:pRg st="1" end="1"/>
                                            </p:txEl>
                                          </p:spTgt>
                                        </p:tgtEl>
                                      </p:cBhvr>
                                      <p:to x="100000" y="100000"/>
                                    </p:animScale>
                                    <p:animScale>
                                      <p:cBhvr>
                                        <p:cTn id="21" dur="26">
                                          <p:stCondLst>
                                            <p:cond delay="1312"/>
                                          </p:stCondLst>
                                        </p:cTn>
                                        <p:tgtEl>
                                          <p:spTgt spid="3">
                                            <p:txEl>
                                              <p:pRg st="1" end="1"/>
                                            </p:txEl>
                                          </p:spTgt>
                                        </p:tgtEl>
                                      </p:cBhvr>
                                      <p:to x="100000" y="80000"/>
                                    </p:animScale>
                                    <p:animScale>
                                      <p:cBhvr>
                                        <p:cTn id="22" dur="166" decel="50000">
                                          <p:stCondLst>
                                            <p:cond delay="1338"/>
                                          </p:stCondLst>
                                        </p:cTn>
                                        <p:tgtEl>
                                          <p:spTgt spid="3">
                                            <p:txEl>
                                              <p:pRg st="1" end="1"/>
                                            </p:txEl>
                                          </p:spTgt>
                                        </p:tgtEl>
                                      </p:cBhvr>
                                      <p:to x="100000" y="100000"/>
                                    </p:animScale>
                                    <p:animScale>
                                      <p:cBhvr>
                                        <p:cTn id="23" dur="26">
                                          <p:stCondLst>
                                            <p:cond delay="1642"/>
                                          </p:stCondLst>
                                        </p:cTn>
                                        <p:tgtEl>
                                          <p:spTgt spid="3">
                                            <p:txEl>
                                              <p:pRg st="1" end="1"/>
                                            </p:txEl>
                                          </p:spTgt>
                                        </p:tgtEl>
                                      </p:cBhvr>
                                      <p:to x="100000" y="90000"/>
                                    </p:animScale>
                                    <p:animScale>
                                      <p:cBhvr>
                                        <p:cTn id="24" dur="166" decel="50000">
                                          <p:stCondLst>
                                            <p:cond delay="1668"/>
                                          </p:stCondLst>
                                        </p:cTn>
                                        <p:tgtEl>
                                          <p:spTgt spid="3">
                                            <p:txEl>
                                              <p:pRg st="1" end="1"/>
                                            </p:txEl>
                                          </p:spTgt>
                                        </p:tgtEl>
                                      </p:cBhvr>
                                      <p:to x="100000" y="100000"/>
                                    </p:animScale>
                                    <p:animScale>
                                      <p:cBhvr>
                                        <p:cTn id="25" dur="26">
                                          <p:stCondLst>
                                            <p:cond delay="1808"/>
                                          </p:stCondLst>
                                        </p:cTn>
                                        <p:tgtEl>
                                          <p:spTgt spid="3">
                                            <p:txEl>
                                              <p:pRg st="1" end="1"/>
                                            </p:txEl>
                                          </p:spTgt>
                                        </p:tgtEl>
                                      </p:cBhvr>
                                      <p:to x="100000" y="95000"/>
                                    </p:animScale>
                                    <p:animScale>
                                      <p:cBhvr>
                                        <p:cTn id="26" dur="166" decel="50000">
                                          <p:stCondLst>
                                            <p:cond delay="1834"/>
                                          </p:stCondLst>
                                        </p:cTn>
                                        <p:tgtEl>
                                          <p:spTgt spid="3">
                                            <p:txEl>
                                              <p:pRg st="1" end="1"/>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wipe(down)">
                                      <p:cBhvr>
                                        <p:cTn id="31" dur="580">
                                          <p:stCondLst>
                                            <p:cond delay="0"/>
                                          </p:stCondLst>
                                        </p:cTn>
                                        <p:tgtEl>
                                          <p:spTgt spid="3">
                                            <p:txEl>
                                              <p:pRg st="2" end="2"/>
                                            </p:txEl>
                                          </p:spTgt>
                                        </p:tgtEl>
                                      </p:cBhvr>
                                    </p:animEffect>
                                    <p:anim calcmode="lin" valueType="num">
                                      <p:cBhvr>
                                        <p:cTn id="3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2" end="2"/>
                                            </p:txEl>
                                          </p:spTgt>
                                        </p:tgtEl>
                                      </p:cBhvr>
                                      <p:to x="100000" y="60000"/>
                                    </p:animScale>
                                    <p:animScale>
                                      <p:cBhvr>
                                        <p:cTn id="38" dur="166" decel="50000">
                                          <p:stCondLst>
                                            <p:cond delay="676"/>
                                          </p:stCondLst>
                                        </p:cTn>
                                        <p:tgtEl>
                                          <p:spTgt spid="3">
                                            <p:txEl>
                                              <p:pRg st="2" end="2"/>
                                            </p:txEl>
                                          </p:spTgt>
                                        </p:tgtEl>
                                      </p:cBhvr>
                                      <p:to x="100000" y="100000"/>
                                    </p:animScale>
                                    <p:animScale>
                                      <p:cBhvr>
                                        <p:cTn id="39" dur="26">
                                          <p:stCondLst>
                                            <p:cond delay="1312"/>
                                          </p:stCondLst>
                                        </p:cTn>
                                        <p:tgtEl>
                                          <p:spTgt spid="3">
                                            <p:txEl>
                                              <p:pRg st="2" end="2"/>
                                            </p:txEl>
                                          </p:spTgt>
                                        </p:tgtEl>
                                      </p:cBhvr>
                                      <p:to x="100000" y="80000"/>
                                    </p:animScale>
                                    <p:animScale>
                                      <p:cBhvr>
                                        <p:cTn id="40" dur="166" decel="50000">
                                          <p:stCondLst>
                                            <p:cond delay="1338"/>
                                          </p:stCondLst>
                                        </p:cTn>
                                        <p:tgtEl>
                                          <p:spTgt spid="3">
                                            <p:txEl>
                                              <p:pRg st="2" end="2"/>
                                            </p:txEl>
                                          </p:spTgt>
                                        </p:tgtEl>
                                      </p:cBhvr>
                                      <p:to x="100000" y="100000"/>
                                    </p:animScale>
                                    <p:animScale>
                                      <p:cBhvr>
                                        <p:cTn id="41" dur="26">
                                          <p:stCondLst>
                                            <p:cond delay="1642"/>
                                          </p:stCondLst>
                                        </p:cTn>
                                        <p:tgtEl>
                                          <p:spTgt spid="3">
                                            <p:txEl>
                                              <p:pRg st="2" end="2"/>
                                            </p:txEl>
                                          </p:spTgt>
                                        </p:tgtEl>
                                      </p:cBhvr>
                                      <p:to x="100000" y="90000"/>
                                    </p:animScale>
                                    <p:animScale>
                                      <p:cBhvr>
                                        <p:cTn id="42" dur="166" decel="50000">
                                          <p:stCondLst>
                                            <p:cond delay="1668"/>
                                          </p:stCondLst>
                                        </p:cTn>
                                        <p:tgtEl>
                                          <p:spTgt spid="3">
                                            <p:txEl>
                                              <p:pRg st="2" end="2"/>
                                            </p:txEl>
                                          </p:spTgt>
                                        </p:tgtEl>
                                      </p:cBhvr>
                                      <p:to x="100000" y="100000"/>
                                    </p:animScale>
                                    <p:animScale>
                                      <p:cBhvr>
                                        <p:cTn id="43" dur="26">
                                          <p:stCondLst>
                                            <p:cond delay="1808"/>
                                          </p:stCondLst>
                                        </p:cTn>
                                        <p:tgtEl>
                                          <p:spTgt spid="3">
                                            <p:txEl>
                                              <p:pRg st="2" end="2"/>
                                            </p:txEl>
                                          </p:spTgt>
                                        </p:tgtEl>
                                      </p:cBhvr>
                                      <p:to x="100000" y="95000"/>
                                    </p:animScale>
                                    <p:animScale>
                                      <p:cBhvr>
                                        <p:cTn id="44" dur="166" decel="50000">
                                          <p:stCondLst>
                                            <p:cond delay="1834"/>
                                          </p:stCondLst>
                                        </p:cTn>
                                        <p:tgtEl>
                                          <p:spTgt spid="3">
                                            <p:txEl>
                                              <p:pRg st="2" end="2"/>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500" fill="hold"/>
                                        <p:tgtEl>
                                          <p:spTgt spid="5"/>
                                        </p:tgtEl>
                                        <p:attrNameLst>
                                          <p:attrName>ppt_w</p:attrName>
                                        </p:attrNameLst>
                                      </p:cBhvr>
                                      <p:tavLst>
                                        <p:tav tm="0">
                                          <p:val>
                                            <p:fltVal val="0"/>
                                          </p:val>
                                        </p:tav>
                                        <p:tav tm="100000">
                                          <p:val>
                                            <p:strVal val="#ppt_w"/>
                                          </p:val>
                                        </p:tav>
                                      </p:tavLst>
                                    </p:anim>
                                    <p:anim calcmode="lin" valueType="num">
                                      <p:cBhvr>
                                        <p:cTn id="56" dur="500" fill="hold"/>
                                        <p:tgtEl>
                                          <p:spTgt spid="5"/>
                                        </p:tgtEl>
                                        <p:attrNameLst>
                                          <p:attrName>ppt_h</p:attrName>
                                        </p:attrNameLst>
                                      </p:cBhvr>
                                      <p:tavLst>
                                        <p:tav tm="0">
                                          <p:val>
                                            <p:fltVal val="0"/>
                                          </p:val>
                                        </p:tav>
                                        <p:tav tm="100000">
                                          <p:val>
                                            <p:strVal val="#ppt_h"/>
                                          </p:val>
                                        </p:tav>
                                      </p:tavLst>
                                    </p:anim>
                                    <p:animEffect transition="in" filter="fade">
                                      <p:cBhvr>
                                        <p:cTn id="57" dur="5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circle(in)">
                                      <p:cBhvr>
                                        <p:cTn id="6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105</a:t>
            </a:fld>
            <a:endParaRPr lang="en-IN">
              <a:solidFill>
                <a:srgbClr val="775F55"/>
              </a:solidFill>
            </a:endParaRPr>
          </a:p>
        </p:txBody>
      </p:sp>
      <p:sp>
        <p:nvSpPr>
          <p:cNvPr id="3" name="Rectangle 2"/>
          <p:cNvSpPr/>
          <p:nvPr/>
        </p:nvSpPr>
        <p:spPr>
          <a:xfrm>
            <a:off x="2057400" y="685800"/>
            <a:ext cx="8229600" cy="5539978"/>
          </a:xfrm>
          <a:prstGeom prst="rect">
            <a:avLst/>
          </a:prstGeom>
        </p:spPr>
        <p:txBody>
          <a:bodyPr wrap="square">
            <a:spAutoFit/>
          </a:bodyPr>
          <a:lstStyle/>
          <a:p>
            <a:pPr marL="342900" marR="45085" indent="-342900" algn="just">
              <a:lnSpc>
                <a:spcPct val="150000"/>
              </a:lnSpc>
              <a:buFont typeface="Wingdings" pitchFamily="2" charset="2"/>
              <a:buChar char="è"/>
            </a:pPr>
            <a:r>
              <a:rPr lang="vi-VN" sz="2400" dirty="0">
                <a:latin typeface="Times New Roman"/>
                <a:ea typeface="Times New Roman"/>
                <a:sym typeface="Wingdings" pitchFamily="2" charset="2"/>
              </a:rPr>
              <a:t>T</a:t>
            </a:r>
            <a:r>
              <a:rPr lang="en-US" sz="2400" dirty="0">
                <a:latin typeface="Times New Roman"/>
                <a:ea typeface="Times New Roman"/>
              </a:rPr>
              <a:t>ỷ </a:t>
            </a:r>
            <a:r>
              <a:rPr lang="en-US" sz="2400" dirty="0" err="1">
                <a:latin typeface="Times New Roman"/>
                <a:ea typeface="Times New Roman"/>
              </a:rPr>
              <a:t>suất</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X </a:t>
            </a:r>
            <a:r>
              <a:rPr lang="en-US" sz="2400" dirty="0" err="1">
                <a:latin typeface="Times New Roman"/>
                <a:ea typeface="Times New Roman"/>
              </a:rPr>
              <a:t>là</a:t>
            </a:r>
            <a:r>
              <a:rPr lang="en-US" sz="2400" dirty="0">
                <a:latin typeface="Times New Roman"/>
                <a:ea typeface="Times New Roman"/>
              </a:rPr>
              <a:t>:  </a:t>
            </a:r>
            <a:endParaRPr lang="vi-VN" sz="2400" dirty="0">
              <a:latin typeface="Times New Roman"/>
              <a:ea typeface="Times New Roman"/>
            </a:endParaRPr>
          </a:p>
          <a:p>
            <a:pPr marR="45085" algn="just">
              <a:lnSpc>
                <a:spcPct val="150000"/>
              </a:lnSpc>
            </a:pPr>
            <a:r>
              <a:rPr lang="vi-VN" sz="2400" dirty="0">
                <a:latin typeface="Times New Roman"/>
                <a:ea typeface="Times New Roman"/>
              </a:rPr>
              <a:t>	</a:t>
            </a:r>
            <a:r>
              <a:rPr lang="en-US" sz="2400" dirty="0">
                <a:latin typeface="Times New Roman"/>
                <a:ea typeface="Times New Roman"/>
              </a:rPr>
              <a:t>( 80.000đ / 200.000đ )  x 100%  = 40%. </a:t>
            </a:r>
            <a:endParaRPr lang="vi-VN" sz="2400" dirty="0">
              <a:latin typeface="Times New Roman"/>
              <a:ea typeface="Times New Roman"/>
            </a:endParaRPr>
          </a:p>
          <a:p>
            <a:pPr marL="342900" marR="45085" indent="-342900" algn="just">
              <a:lnSpc>
                <a:spcPct val="150000"/>
              </a:lnSpc>
              <a:buFont typeface="Wingdings" pitchFamily="2" charset="2"/>
              <a:buChar char="è"/>
            </a:pPr>
            <a:r>
              <a:rPr lang="en-US" sz="2400" dirty="0" err="1">
                <a:latin typeface="Times New Roman"/>
                <a:ea typeface="Times New Roman"/>
              </a:rPr>
              <a:t>Tỷ</a:t>
            </a:r>
            <a:r>
              <a:rPr lang="en-US" sz="2400" dirty="0">
                <a:latin typeface="Times New Roman"/>
                <a:ea typeface="Times New Roman"/>
              </a:rPr>
              <a:t> </a:t>
            </a:r>
            <a:r>
              <a:rPr lang="en-US" sz="2400" dirty="0" err="1">
                <a:latin typeface="Times New Roman"/>
                <a:ea typeface="Times New Roman"/>
              </a:rPr>
              <a:t>suất</a:t>
            </a:r>
            <a:r>
              <a:rPr lang="en-US" sz="2400" dirty="0">
                <a:latin typeface="Times New Roman"/>
                <a:ea typeface="Times New Roman"/>
              </a:rPr>
              <a:t> </a:t>
            </a:r>
            <a:r>
              <a:rPr lang="en-US" sz="2400" dirty="0" err="1">
                <a:latin typeface="Times New Roman"/>
                <a:ea typeface="Times New Roman"/>
              </a:rPr>
              <a:t>này</a:t>
            </a:r>
            <a:r>
              <a:rPr lang="en-US" sz="2400" dirty="0">
                <a:latin typeface="Times New Roman"/>
                <a:ea typeface="Times New Roman"/>
              </a:rPr>
              <a:t> </a:t>
            </a:r>
            <a:r>
              <a:rPr lang="en-US" sz="2400" dirty="0" err="1">
                <a:latin typeface="Times New Roman"/>
                <a:ea typeface="Times New Roman"/>
              </a:rPr>
              <a:t>cũng</a:t>
            </a:r>
            <a:r>
              <a:rPr lang="en-US" sz="2400" dirty="0">
                <a:latin typeface="Times New Roman"/>
                <a:ea typeface="Times New Roman"/>
              </a:rPr>
              <a:t> </a:t>
            </a:r>
            <a:r>
              <a:rPr lang="en-US" sz="2400" dirty="0" err="1">
                <a:latin typeface="Times New Roman"/>
                <a:ea typeface="Times New Roman"/>
              </a:rPr>
              <a:t>chính</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a:t>
            </a:r>
            <a:r>
              <a:rPr lang="en-US" sz="2400" dirty="0" err="1">
                <a:latin typeface="Times New Roman"/>
                <a:ea typeface="Times New Roman"/>
              </a:rPr>
              <a:t>tỷ</a:t>
            </a:r>
            <a:r>
              <a:rPr lang="en-US" sz="2400" dirty="0">
                <a:latin typeface="Times New Roman"/>
                <a:ea typeface="Times New Roman"/>
              </a:rPr>
              <a:t> </a:t>
            </a:r>
            <a:r>
              <a:rPr lang="en-US" sz="2400" dirty="0" err="1">
                <a:latin typeface="Times New Roman"/>
                <a:ea typeface="Times New Roman"/>
              </a:rPr>
              <a:t>suất</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cả</a:t>
            </a:r>
            <a:r>
              <a:rPr lang="en-US" sz="2400" dirty="0">
                <a:latin typeface="Times New Roman"/>
                <a:ea typeface="Times New Roman"/>
              </a:rPr>
              <a:t> </a:t>
            </a:r>
            <a:r>
              <a:rPr lang="en-US" sz="2400" dirty="0" err="1">
                <a:latin typeface="Times New Roman"/>
                <a:ea typeface="Times New Roman"/>
              </a:rPr>
              <a:t>loại</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X:</a:t>
            </a:r>
            <a:endParaRPr lang="vi-VN" sz="2400" dirty="0">
              <a:latin typeface="Times New Roman"/>
              <a:ea typeface="Times New Roman"/>
            </a:endParaRPr>
          </a:p>
          <a:p>
            <a:pPr marR="45085" algn="just">
              <a:lnSpc>
                <a:spcPct val="150000"/>
              </a:lnSpc>
            </a:pPr>
            <a:r>
              <a:rPr lang="vi-VN" sz="2400" dirty="0">
                <a:latin typeface="Times New Roman"/>
                <a:ea typeface="Times New Roman"/>
              </a:rPr>
              <a:t>	</a:t>
            </a:r>
            <a:r>
              <a:rPr lang="en-US" sz="2400" dirty="0">
                <a:latin typeface="Times New Roman"/>
                <a:ea typeface="Times New Roman"/>
              </a:rPr>
              <a:t> (800.000.000đ / 2.000.000.000đ) x 100% = 40%</a:t>
            </a:r>
            <a:endParaRPr lang="vi-VN" sz="2400" dirty="0">
              <a:latin typeface="Times New Roman"/>
              <a:ea typeface="Times New Roman"/>
            </a:endParaRPr>
          </a:p>
          <a:p>
            <a:pPr marR="45085" algn="just">
              <a:lnSpc>
                <a:spcPct val="150000"/>
              </a:lnSpc>
            </a:pPr>
            <a:r>
              <a:rPr lang="vi-VN" sz="2400" dirty="0">
                <a:latin typeface="Times New Roman"/>
                <a:ea typeface="Times New Roman"/>
                <a:sym typeface="Wingdings" pitchFamily="2" charset="2"/>
              </a:rPr>
              <a:t> </a:t>
            </a:r>
            <a:r>
              <a:rPr lang="vi-VN" sz="2400" dirty="0">
                <a:latin typeface="Times New Roman"/>
                <a:ea typeface="Times New Roman"/>
              </a:rPr>
              <a:t>T</a:t>
            </a:r>
            <a:r>
              <a:rPr lang="en-US" sz="2400" dirty="0" err="1">
                <a:latin typeface="Times New Roman"/>
                <a:ea typeface="Times New Roman"/>
              </a:rPr>
              <a:t>ổng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X </a:t>
            </a:r>
            <a:r>
              <a:rPr lang="en-US" sz="2400" dirty="0" err="1">
                <a:latin typeface="Times New Roman"/>
                <a:ea typeface="Times New Roman"/>
              </a:rPr>
              <a:t>là</a:t>
            </a:r>
            <a:r>
              <a:rPr lang="en-US" sz="2400" dirty="0">
                <a:latin typeface="Times New Roman"/>
                <a:ea typeface="Times New Roman"/>
              </a:rPr>
              <a:t> </a:t>
            </a:r>
          </a:p>
          <a:p>
            <a:pPr marR="45085" algn="just">
              <a:lnSpc>
                <a:spcPct val="150000"/>
              </a:lnSpc>
            </a:pPr>
            <a:r>
              <a:rPr lang="en-US" sz="2400" dirty="0">
                <a:latin typeface="Times New Roman"/>
                <a:ea typeface="Times New Roman"/>
              </a:rPr>
              <a:t>                      2.000.000.000đ  x 40% = 800.000.000đ</a:t>
            </a:r>
          </a:p>
          <a:p>
            <a:pPr marR="45085" algn="just">
              <a:lnSpc>
                <a:spcPct val="150000"/>
              </a:lnSpc>
            </a:pPr>
            <a:r>
              <a:rPr lang="vi-VN" sz="2400" dirty="0">
                <a:latin typeface="Times New Roman"/>
                <a:ea typeface="Times New Roman"/>
                <a:sym typeface="Wingdings" pitchFamily="2" charset="2"/>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bán</a:t>
            </a:r>
            <a:r>
              <a:rPr lang="en-US" sz="2400" dirty="0">
                <a:latin typeface="Times New Roman"/>
                <a:ea typeface="Times New Roman"/>
              </a:rPr>
              <a:t> </a:t>
            </a:r>
            <a:r>
              <a:rPr lang="en-US" sz="2400" dirty="0" err="1">
                <a:latin typeface="Times New Roman"/>
                <a:ea typeface="Times New Roman"/>
              </a:rPr>
              <a:t>hàng</a:t>
            </a:r>
            <a:r>
              <a:rPr lang="en-US" sz="2400" dirty="0">
                <a:latin typeface="Times New Roman"/>
                <a:ea typeface="Times New Roman"/>
              </a:rPr>
              <a:t>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X </a:t>
            </a:r>
            <a:r>
              <a:rPr lang="en-US" sz="2400" dirty="0" err="1">
                <a:latin typeface="Times New Roman"/>
                <a:ea typeface="Times New Roman"/>
              </a:rPr>
              <a:t>là</a:t>
            </a:r>
            <a:r>
              <a:rPr lang="en-US" sz="2400" dirty="0">
                <a:latin typeface="Times New Roman"/>
                <a:ea typeface="Times New Roman"/>
              </a:rPr>
              <a:t> : </a:t>
            </a:r>
          </a:p>
          <a:p>
            <a:pPr marR="45085" algn="just">
              <a:lnSpc>
                <a:spcPct val="150000"/>
              </a:lnSpc>
            </a:pPr>
            <a:r>
              <a:rPr lang="en-US" sz="2400" dirty="0">
                <a:latin typeface="Times New Roman"/>
                <a:ea typeface="Times New Roman"/>
              </a:rPr>
              <a:t>           (2.000.000.00đ x  40% )  - 600.000.000đ  =  200.000.000đ</a:t>
            </a:r>
          </a:p>
          <a:p>
            <a:pPr marR="45085" algn="just">
              <a:lnSpc>
                <a:spcPct val="150000"/>
              </a:lnSpc>
            </a:pPr>
            <a:endParaRPr lang="en-US" sz="2000" dirty="0">
              <a:latin typeface="Times New Roman"/>
              <a:ea typeface="Times New Roman"/>
            </a:endParaRPr>
          </a:p>
        </p:txBody>
      </p:sp>
    </p:spTree>
    <p:extLst>
      <p:ext uri="{BB962C8B-B14F-4D97-AF65-F5344CB8AC3E}">
        <p14:creationId xmlns:p14="http://schemas.microsoft.com/office/powerpoint/2010/main" val="351519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8"/>
          <p:cNvSpPr txBox="1">
            <a:spLocks noChangeArrowheads="1"/>
          </p:cNvSpPr>
          <p:nvPr/>
        </p:nvSpPr>
        <p:spPr bwMode="auto">
          <a:xfrm>
            <a:off x="2101056" y="2590800"/>
            <a:ext cx="813435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50000"/>
              </a:spcBef>
              <a:spcAft>
                <a:spcPct val="0"/>
              </a:spcAft>
            </a:pPr>
            <a:r>
              <a:rPr lang="en-US" altLang="vi-VN" sz="2200" b="1" dirty="0" err="1">
                <a:latin typeface="Times New Roman" pitchFamily="18" charset="0"/>
                <a:cs typeface="Times New Roman" pitchFamily="18" charset="0"/>
              </a:rPr>
              <a:t>Khái</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niệm</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chỉ</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tiêu</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phản</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ánh</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mối</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quan</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hệ</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tỷ</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lệ</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giữa</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Cđ</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và</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Cb</a:t>
            </a:r>
            <a:r>
              <a:rPr lang="en-US" altLang="vi-VN" sz="2200" b="1" dirty="0">
                <a:latin typeface="Times New Roman" pitchFamily="18" charset="0"/>
                <a:cs typeface="Times New Roman" pitchFamily="18" charset="0"/>
              </a:rPr>
              <a:t> so </a:t>
            </a:r>
            <a:r>
              <a:rPr lang="en-US" altLang="vi-VN" sz="2200" b="1" dirty="0" err="1">
                <a:latin typeface="Times New Roman" pitchFamily="18" charset="0"/>
                <a:cs typeface="Times New Roman" pitchFamily="18" charset="0"/>
              </a:rPr>
              <a:t>với</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tổng</a:t>
            </a:r>
            <a:r>
              <a:rPr lang="en-US" altLang="vi-VN" sz="2200" b="1" dirty="0">
                <a:latin typeface="Times New Roman" pitchFamily="18" charset="0"/>
                <a:cs typeface="Times New Roman" pitchFamily="18" charset="0"/>
              </a:rPr>
              <a:t> chi </a:t>
            </a:r>
            <a:r>
              <a:rPr lang="en-US" altLang="vi-VN" sz="2200" b="1" dirty="0" err="1">
                <a:latin typeface="Times New Roman" pitchFamily="18" charset="0"/>
                <a:cs typeface="Times New Roman" pitchFamily="18" charset="0"/>
              </a:rPr>
              <a:t>phí</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trong</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doanh</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nghiệp</a:t>
            </a:r>
            <a:r>
              <a:rPr lang="en-US" altLang="vi-VN" sz="2200" b="1" dirty="0">
                <a:latin typeface="Times New Roman" pitchFamily="18" charset="0"/>
                <a:cs typeface="Times New Roman" pitchFamily="18" charset="0"/>
              </a:rPr>
              <a:t>, hay </a:t>
            </a:r>
            <a:r>
              <a:rPr lang="en-US" altLang="vi-VN" sz="2200" b="1" dirty="0" err="1">
                <a:latin typeface="Times New Roman" pitchFamily="18" charset="0"/>
                <a:cs typeface="Times New Roman" pitchFamily="18" charset="0"/>
              </a:rPr>
              <a:t>nói</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cụ</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thê</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là</a:t>
            </a:r>
            <a:r>
              <a:rPr lang="en-US" altLang="vi-VN" sz="2200" b="1" dirty="0">
                <a:latin typeface="Times New Roman" pitchFamily="18" charset="0"/>
                <a:cs typeface="Times New Roman" pitchFamily="18" charset="0"/>
              </a:rPr>
              <a:t> so </a:t>
            </a:r>
            <a:r>
              <a:rPr lang="en-US" altLang="vi-VN" sz="2200" b="1" dirty="0" err="1">
                <a:latin typeface="Times New Roman" pitchFamily="18" charset="0"/>
                <a:cs typeface="Times New Roman" pitchFamily="18" charset="0"/>
              </a:rPr>
              <a:t>Cđ</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hoặc</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Cb</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với</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tổng</a:t>
            </a:r>
            <a:r>
              <a:rPr lang="en-US" altLang="vi-VN" sz="2200" b="1" dirty="0">
                <a:latin typeface="Times New Roman" pitchFamily="18" charset="0"/>
                <a:cs typeface="Times New Roman" pitchFamily="18" charset="0"/>
              </a:rPr>
              <a:t> chi </a:t>
            </a:r>
            <a:r>
              <a:rPr lang="en-US" altLang="vi-VN" sz="2200" b="1" dirty="0" err="1">
                <a:latin typeface="Times New Roman" pitchFamily="18" charset="0"/>
                <a:cs typeface="Times New Roman" pitchFamily="18" charset="0"/>
              </a:rPr>
              <a:t>phí</a:t>
            </a:r>
            <a:r>
              <a:rPr lang="en-US" altLang="vi-VN" sz="2200" b="1" dirty="0">
                <a:latin typeface="Times New Roman" pitchFamily="18" charset="0"/>
                <a:cs typeface="Times New Roman" pitchFamily="18" charset="0"/>
              </a:rPr>
              <a:t>. </a:t>
            </a:r>
          </a:p>
        </p:txBody>
      </p:sp>
      <p:sp>
        <p:nvSpPr>
          <p:cNvPr id="6" name="Slide Number Placeholder 5"/>
          <p:cNvSpPr>
            <a:spLocks noGrp="1"/>
          </p:cNvSpPr>
          <p:nvPr>
            <p:ph type="sldNum" sz="quarter" idx="12"/>
          </p:nvPr>
        </p:nvSpPr>
        <p:spPr/>
        <p:txBody>
          <a:bodyPr>
            <a:normAutofit fontScale="85000" lnSpcReduction="20000"/>
          </a:bodyPr>
          <a:lstStyle/>
          <a:p>
            <a:pPr>
              <a:defRPr/>
            </a:pPr>
            <a:fld id="{CD8B2CBF-B878-4AC0-BE0A-12C6260CB359}" type="slidenum">
              <a:rPr lang="en-IN" smtClean="0"/>
              <a:pPr>
                <a:defRPr/>
              </a:pPr>
              <a:t>106</a:t>
            </a:fld>
            <a:endParaRPr lang="en-IN"/>
          </a:p>
        </p:txBody>
      </p:sp>
      <p:sp>
        <p:nvSpPr>
          <p:cNvPr id="15364" name="WordArt 9"/>
          <p:cNvSpPr>
            <a:spLocks noChangeArrowheads="1" noChangeShapeType="1" noTextEdit="1"/>
          </p:cNvSpPr>
          <p:nvPr/>
        </p:nvSpPr>
        <p:spPr bwMode="auto">
          <a:xfrm>
            <a:off x="1847851" y="188913"/>
            <a:ext cx="8569325" cy="6969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latin typeface="Times New Roman"/>
                <a:cs typeface="Times New Roman"/>
              </a:rPr>
              <a:t>3.3. KẾT CẤU CHI PHÍ &amp; ĐÒN BẨY KINH DOANH</a:t>
            </a:r>
          </a:p>
        </p:txBody>
      </p:sp>
      <p:sp>
        <p:nvSpPr>
          <p:cNvPr id="15365" name="AutoShape 21"/>
          <p:cNvSpPr>
            <a:spLocks noChangeArrowheads="1"/>
          </p:cNvSpPr>
          <p:nvPr/>
        </p:nvSpPr>
        <p:spPr bwMode="auto">
          <a:xfrm>
            <a:off x="3359150" y="1643063"/>
            <a:ext cx="52578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latin typeface="Times New Roman" pitchFamily="18" charset="0"/>
                <a:cs typeface="Times New Roman" pitchFamily="18" charset="0"/>
              </a:rPr>
              <a:t> KẾT CẤU CHI PHÍ</a:t>
            </a:r>
          </a:p>
        </p:txBody>
      </p:sp>
      <p:sp>
        <p:nvSpPr>
          <p:cNvPr id="15366" name="Text Box 28"/>
          <p:cNvSpPr txBox="1">
            <a:spLocks noChangeArrowheads="1"/>
          </p:cNvSpPr>
          <p:nvPr/>
        </p:nvSpPr>
        <p:spPr bwMode="auto">
          <a:xfrm>
            <a:off x="1676401" y="4038601"/>
            <a:ext cx="8740775"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50000"/>
              </a:spcBef>
              <a:spcAft>
                <a:spcPct val="0"/>
              </a:spcAft>
              <a:buFontTx/>
              <a:buChar char="-"/>
            </a:pPr>
            <a:r>
              <a:rPr lang="en-US" altLang="vi-VN" sz="2200" b="1" dirty="0">
                <a:latin typeface="Times New Roman" pitchFamily="18" charset="0"/>
                <a:cs typeface="Times New Roman" pitchFamily="18" charset="0"/>
              </a:rPr>
              <a:t>DN </a:t>
            </a:r>
            <a:r>
              <a:rPr lang="en-US" altLang="vi-VN" sz="2200" b="1" dirty="0" err="1">
                <a:latin typeface="Times New Roman" pitchFamily="18" charset="0"/>
                <a:cs typeface="Times New Roman" pitchFamily="18" charset="0"/>
              </a:rPr>
              <a:t>có</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kết</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cấu</a:t>
            </a:r>
            <a:r>
              <a:rPr lang="en-US" altLang="vi-VN" sz="2200" b="1" dirty="0">
                <a:latin typeface="Times New Roman" pitchFamily="18" charset="0"/>
                <a:cs typeface="Times New Roman" pitchFamily="18" charset="0"/>
              </a:rPr>
              <a:t> </a:t>
            </a:r>
            <a:r>
              <a:rPr lang="vi-VN" altLang="vi-VN" sz="2200" b="1" dirty="0">
                <a:latin typeface="Times New Roman" pitchFamily="18" charset="0"/>
                <a:cs typeface="Times New Roman" pitchFamily="18" charset="0"/>
              </a:rPr>
              <a:t>chi phí</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mà</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tỷ</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trọng</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Cđ</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lớn</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hơn</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tỷ</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trọng</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Cb</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trong</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tổng</a:t>
            </a:r>
            <a:r>
              <a:rPr lang="en-US" altLang="vi-VN" sz="2200" b="1" dirty="0">
                <a:latin typeface="Times New Roman" pitchFamily="18" charset="0"/>
                <a:cs typeface="Times New Roman" pitchFamily="18" charset="0"/>
              </a:rPr>
              <a:t> </a:t>
            </a:r>
            <a:r>
              <a:rPr lang="vi-VN" altLang="vi-VN" sz="2200" b="1" dirty="0">
                <a:latin typeface="Times New Roman" pitchFamily="18" charset="0"/>
                <a:cs typeface="Times New Roman" pitchFamily="18" charset="0"/>
              </a:rPr>
              <a:t>chi phí</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thì</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tỷ</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suất</a:t>
            </a:r>
            <a:r>
              <a:rPr lang="en-US" altLang="vi-VN" sz="2200" b="1" dirty="0">
                <a:latin typeface="Times New Roman" pitchFamily="18" charset="0"/>
                <a:cs typeface="Times New Roman" pitchFamily="18" charset="0"/>
              </a:rPr>
              <a:t> </a:t>
            </a:r>
            <a:r>
              <a:rPr lang="vi-VN" altLang="vi-VN" sz="2200" b="1" dirty="0">
                <a:latin typeface="Times New Roman" pitchFamily="18" charset="0"/>
                <a:cs typeface="Times New Roman" pitchFamily="18" charset="0"/>
              </a:rPr>
              <a:t>Lãi giới hạn</a:t>
            </a:r>
            <a:r>
              <a:rPr lang="en-US" altLang="vi-VN" sz="2200" b="1" dirty="0">
                <a:latin typeface="Times New Roman" pitchFamily="18" charset="0"/>
                <a:cs typeface="Times New Roman" pitchFamily="18" charset="0"/>
              </a:rPr>
              <a:t> </a:t>
            </a:r>
            <a:r>
              <a:rPr lang="en-US" altLang="vi-VN" sz="2200" b="1" dirty="0" err="1">
                <a:latin typeface="Times New Roman" pitchFamily="18" charset="0"/>
                <a:cs typeface="Times New Roman" pitchFamily="18" charset="0"/>
              </a:rPr>
              <a:t>cao</a:t>
            </a:r>
            <a:r>
              <a:rPr lang="en-US" altLang="vi-VN" sz="2200" b="1" dirty="0">
                <a:latin typeface="Times New Roman" pitchFamily="18" charset="0"/>
                <a:cs typeface="Times New Roman" pitchFamily="18" charset="0"/>
              </a:rPr>
              <a:t> </a:t>
            </a:r>
            <a:r>
              <a:rPr lang="en-US" altLang="vi-VN" sz="2200" b="1" dirty="0">
                <a:latin typeface="Times New Roman" pitchFamily="18" charset="0"/>
                <a:cs typeface="Times New Roman" pitchFamily="18" charset="0"/>
                <a:sym typeface="Wingdings" pitchFamily="2" charset="2"/>
              </a:rPr>
              <a:t> D </a:t>
            </a:r>
            <a:r>
              <a:rPr lang="vi-VN" altLang="vi-VN" sz="2200" b="1" dirty="0">
                <a:latin typeface="Times New Roman" pitchFamily="18" charset="0"/>
                <a:cs typeface="Times New Roman" pitchFamily="18" charset="0"/>
                <a:sym typeface="Wingdings" pitchFamily="2" charset="2"/>
              </a:rPr>
              <a:t>tăng</a:t>
            </a:r>
            <a:r>
              <a:rPr lang="en-US" altLang="vi-VN" sz="2200" b="1" dirty="0">
                <a:latin typeface="Times New Roman" pitchFamily="18" charset="0"/>
                <a:cs typeface="Times New Roman" pitchFamily="18" charset="0"/>
                <a:sym typeface="Wingdings" pitchFamily="2" charset="2"/>
              </a:rPr>
              <a:t>  LN </a:t>
            </a:r>
            <a:r>
              <a:rPr lang="vi-VN" altLang="vi-VN" sz="2200" b="1" dirty="0">
                <a:latin typeface="Times New Roman" pitchFamily="18" charset="0"/>
                <a:cs typeface="Times New Roman" pitchFamily="18" charset="0"/>
                <a:sym typeface="Wingdings" pitchFamily="2" charset="2"/>
              </a:rPr>
              <a:t>tăng </a:t>
            </a:r>
            <a:r>
              <a:rPr lang="en-US" altLang="vi-VN" sz="2200" b="1" dirty="0" err="1">
                <a:latin typeface="Times New Roman" pitchFamily="18" charset="0"/>
                <a:cs typeface="Times New Roman" pitchFamily="18" charset="0"/>
                <a:sym typeface="Wingdings" pitchFamily="2" charset="2"/>
              </a:rPr>
              <a:t>nhiều</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và</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nhanh</a:t>
            </a:r>
            <a:endParaRPr lang="en-US" altLang="vi-VN" sz="2200" b="1" dirty="0">
              <a:latin typeface="Times New Roman" pitchFamily="18" charset="0"/>
              <a:cs typeface="Times New Roman" pitchFamily="18" charset="0"/>
              <a:sym typeface="Wingdings" pitchFamily="2" charset="2"/>
            </a:endParaRPr>
          </a:p>
          <a:p>
            <a:pPr algn="just" fontAlgn="base">
              <a:spcBef>
                <a:spcPct val="50000"/>
              </a:spcBef>
              <a:spcAft>
                <a:spcPct val="0"/>
              </a:spcAft>
              <a:buFontTx/>
              <a:buChar char="-"/>
            </a:pPr>
            <a:r>
              <a:rPr lang="en-US" altLang="vi-VN" sz="2200" b="1" dirty="0">
                <a:latin typeface="Times New Roman" pitchFamily="18" charset="0"/>
                <a:cs typeface="Times New Roman" pitchFamily="18" charset="0"/>
                <a:sym typeface="Wingdings" pitchFamily="2" charset="2"/>
              </a:rPr>
              <a:t>DN </a:t>
            </a:r>
            <a:r>
              <a:rPr lang="en-US" altLang="vi-VN" sz="2200" b="1" dirty="0" err="1">
                <a:latin typeface="Times New Roman" pitchFamily="18" charset="0"/>
                <a:cs typeface="Times New Roman" pitchFamily="18" charset="0"/>
                <a:sym typeface="Wingdings" pitchFamily="2" charset="2"/>
              </a:rPr>
              <a:t>có</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tỷ</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trọng</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Cđ</a:t>
            </a:r>
            <a:r>
              <a:rPr lang="en-US" altLang="vi-VN" sz="2200" b="1" dirty="0">
                <a:latin typeface="Times New Roman" pitchFamily="18" charset="0"/>
                <a:cs typeface="Times New Roman" pitchFamily="18" charset="0"/>
                <a:sym typeface="Wingdings" pitchFamily="2" charset="2"/>
              </a:rPr>
              <a:t> </a:t>
            </a:r>
            <a:r>
              <a:rPr lang="vi-VN" altLang="vi-VN" sz="2200" b="1" dirty="0">
                <a:latin typeface="Times New Roman" pitchFamily="18" charset="0"/>
                <a:cs typeface="Times New Roman" pitchFamily="18" charset="0"/>
                <a:sym typeface="Wingdings" pitchFamily="2" charset="2"/>
              </a:rPr>
              <a:t>cao</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trong</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tổng</a:t>
            </a:r>
            <a:r>
              <a:rPr lang="en-US" altLang="vi-VN" sz="2200" b="1" dirty="0">
                <a:latin typeface="Times New Roman" pitchFamily="18" charset="0"/>
                <a:cs typeface="Times New Roman" pitchFamily="18" charset="0"/>
                <a:sym typeface="Wingdings" pitchFamily="2" charset="2"/>
              </a:rPr>
              <a:t> CP </a:t>
            </a:r>
            <a:r>
              <a:rPr lang="en-US" altLang="vi-VN" sz="2200" b="1" dirty="0" err="1">
                <a:latin typeface="Times New Roman" pitchFamily="18" charset="0"/>
                <a:cs typeface="Times New Roman" pitchFamily="18" charset="0"/>
                <a:sym typeface="Wingdings" pitchFamily="2" charset="2"/>
              </a:rPr>
              <a:t>thì</a:t>
            </a:r>
            <a:r>
              <a:rPr lang="en-US" altLang="vi-VN" sz="2200" b="1" dirty="0">
                <a:latin typeface="Times New Roman" pitchFamily="18" charset="0"/>
                <a:cs typeface="Times New Roman" pitchFamily="18" charset="0"/>
                <a:sym typeface="Wingdings" pitchFamily="2" charset="2"/>
              </a:rPr>
              <a:t> LN </a:t>
            </a:r>
            <a:r>
              <a:rPr lang="en-US" altLang="vi-VN" sz="2200" b="1" dirty="0" err="1">
                <a:latin typeface="Times New Roman" pitchFamily="18" charset="0"/>
                <a:cs typeface="Times New Roman" pitchFamily="18" charset="0"/>
                <a:sym typeface="Wingdings" pitchFamily="2" charset="2"/>
              </a:rPr>
              <a:t>nhạy</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cảm</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với</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sự</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biến</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động</a:t>
            </a:r>
            <a:r>
              <a:rPr lang="en-US" altLang="vi-VN" sz="2200" b="1" dirty="0">
                <a:latin typeface="Times New Roman" pitchFamily="18" charset="0"/>
                <a:cs typeface="Times New Roman" pitchFamily="18" charset="0"/>
                <a:sym typeface="Wingdings" pitchFamily="2" charset="2"/>
              </a:rPr>
              <a:t> </a:t>
            </a:r>
            <a:r>
              <a:rPr lang="en-US" altLang="vi-VN" sz="2200" b="1" dirty="0" err="1">
                <a:latin typeface="Times New Roman" pitchFamily="18" charset="0"/>
                <a:cs typeface="Times New Roman" pitchFamily="18" charset="0"/>
                <a:sym typeface="Wingdings" pitchFamily="2" charset="2"/>
              </a:rPr>
              <a:t>của</a:t>
            </a:r>
            <a:r>
              <a:rPr lang="en-US" altLang="vi-VN" sz="2200" b="1" dirty="0">
                <a:latin typeface="Times New Roman" pitchFamily="18" charset="0"/>
                <a:cs typeface="Times New Roman" pitchFamily="18" charset="0"/>
                <a:sym typeface="Wingdings" pitchFamily="2" charset="2"/>
              </a:rPr>
              <a:t> DT</a:t>
            </a:r>
            <a:endParaRPr lang="en-US" altLang="vi-VN" sz="2200" b="1" dirty="0">
              <a:latin typeface="Times New Roman" pitchFamily="18" charset="0"/>
              <a:cs typeface="Times New Roman" pitchFamily="18" charset="0"/>
            </a:endParaRPr>
          </a:p>
        </p:txBody>
      </p:sp>
    </p:spTree>
    <p:extLst>
      <p:ext uri="{BB962C8B-B14F-4D97-AF65-F5344CB8AC3E}">
        <p14:creationId xmlns:p14="http://schemas.microsoft.com/office/powerpoint/2010/main" val="180243601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p:cTn id="7" dur="500" fill="hold"/>
                                        <p:tgtEl>
                                          <p:spTgt spid="15364"/>
                                        </p:tgtEl>
                                        <p:attrNameLst>
                                          <p:attrName>ppt_w</p:attrName>
                                        </p:attrNameLst>
                                      </p:cBhvr>
                                      <p:tavLst>
                                        <p:tav tm="0">
                                          <p:val>
                                            <p:fltVal val="0"/>
                                          </p:val>
                                        </p:tav>
                                        <p:tav tm="100000">
                                          <p:val>
                                            <p:strVal val="#ppt_w"/>
                                          </p:val>
                                        </p:tav>
                                      </p:tavLst>
                                    </p:anim>
                                    <p:anim calcmode="lin" valueType="num">
                                      <p:cBhvr>
                                        <p:cTn id="8" dur="500" fill="hold"/>
                                        <p:tgtEl>
                                          <p:spTgt spid="15364"/>
                                        </p:tgtEl>
                                        <p:attrNameLst>
                                          <p:attrName>ppt_h</p:attrName>
                                        </p:attrNameLst>
                                      </p:cBhvr>
                                      <p:tavLst>
                                        <p:tav tm="0">
                                          <p:val>
                                            <p:fltVal val="0"/>
                                          </p:val>
                                        </p:tav>
                                        <p:tav tm="100000">
                                          <p:val>
                                            <p:strVal val="#ppt_h"/>
                                          </p:val>
                                        </p:tav>
                                      </p:tavLst>
                                    </p:anim>
                                    <p:animEffect transition="in" filter="fade">
                                      <p:cBhvr>
                                        <p:cTn id="9" dur="500"/>
                                        <p:tgtEl>
                                          <p:spTgt spid="1536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5365"/>
                                        </p:tgtEl>
                                        <p:attrNameLst>
                                          <p:attrName>style.visibility</p:attrName>
                                        </p:attrNameLst>
                                      </p:cBhvr>
                                      <p:to>
                                        <p:strVal val="visible"/>
                                      </p:to>
                                    </p:set>
                                    <p:animEffect transition="in" filter="wipe(down)">
                                      <p:cBhvr>
                                        <p:cTn id="14" dur="580">
                                          <p:stCondLst>
                                            <p:cond delay="0"/>
                                          </p:stCondLst>
                                        </p:cTn>
                                        <p:tgtEl>
                                          <p:spTgt spid="15365"/>
                                        </p:tgtEl>
                                      </p:cBhvr>
                                    </p:animEffect>
                                    <p:anim calcmode="lin" valueType="num">
                                      <p:cBhvr>
                                        <p:cTn id="15" dur="1822" tmFilter="0,0; 0.14,0.36; 0.43,0.73; 0.71,0.91; 1.0,1.0">
                                          <p:stCondLst>
                                            <p:cond delay="0"/>
                                          </p:stCondLst>
                                        </p:cTn>
                                        <p:tgtEl>
                                          <p:spTgt spid="1536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536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536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536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5365"/>
                                        </p:tgtEl>
                                        <p:attrNameLst>
                                          <p:attrName>ppt_y</p:attrName>
                                        </p:attrNameLst>
                                      </p:cBhvr>
                                      <p:tavLst>
                                        <p:tav tm="0" fmla="#ppt_y-sin(pi*$)/81">
                                          <p:val>
                                            <p:fltVal val="0"/>
                                          </p:val>
                                        </p:tav>
                                        <p:tav tm="100000">
                                          <p:val>
                                            <p:fltVal val="1"/>
                                          </p:val>
                                        </p:tav>
                                      </p:tavLst>
                                    </p:anim>
                                    <p:animScale>
                                      <p:cBhvr>
                                        <p:cTn id="20" dur="26">
                                          <p:stCondLst>
                                            <p:cond delay="650"/>
                                          </p:stCondLst>
                                        </p:cTn>
                                        <p:tgtEl>
                                          <p:spTgt spid="15365"/>
                                        </p:tgtEl>
                                      </p:cBhvr>
                                      <p:to x="100000" y="60000"/>
                                    </p:animScale>
                                    <p:animScale>
                                      <p:cBhvr>
                                        <p:cTn id="21" dur="166" decel="50000">
                                          <p:stCondLst>
                                            <p:cond delay="676"/>
                                          </p:stCondLst>
                                        </p:cTn>
                                        <p:tgtEl>
                                          <p:spTgt spid="15365"/>
                                        </p:tgtEl>
                                      </p:cBhvr>
                                      <p:to x="100000" y="100000"/>
                                    </p:animScale>
                                    <p:animScale>
                                      <p:cBhvr>
                                        <p:cTn id="22" dur="26">
                                          <p:stCondLst>
                                            <p:cond delay="1312"/>
                                          </p:stCondLst>
                                        </p:cTn>
                                        <p:tgtEl>
                                          <p:spTgt spid="15365"/>
                                        </p:tgtEl>
                                      </p:cBhvr>
                                      <p:to x="100000" y="80000"/>
                                    </p:animScale>
                                    <p:animScale>
                                      <p:cBhvr>
                                        <p:cTn id="23" dur="166" decel="50000">
                                          <p:stCondLst>
                                            <p:cond delay="1338"/>
                                          </p:stCondLst>
                                        </p:cTn>
                                        <p:tgtEl>
                                          <p:spTgt spid="15365"/>
                                        </p:tgtEl>
                                      </p:cBhvr>
                                      <p:to x="100000" y="100000"/>
                                    </p:animScale>
                                    <p:animScale>
                                      <p:cBhvr>
                                        <p:cTn id="24" dur="26">
                                          <p:stCondLst>
                                            <p:cond delay="1642"/>
                                          </p:stCondLst>
                                        </p:cTn>
                                        <p:tgtEl>
                                          <p:spTgt spid="15365"/>
                                        </p:tgtEl>
                                      </p:cBhvr>
                                      <p:to x="100000" y="90000"/>
                                    </p:animScale>
                                    <p:animScale>
                                      <p:cBhvr>
                                        <p:cTn id="25" dur="166" decel="50000">
                                          <p:stCondLst>
                                            <p:cond delay="1668"/>
                                          </p:stCondLst>
                                        </p:cTn>
                                        <p:tgtEl>
                                          <p:spTgt spid="15365"/>
                                        </p:tgtEl>
                                      </p:cBhvr>
                                      <p:to x="100000" y="100000"/>
                                    </p:animScale>
                                    <p:animScale>
                                      <p:cBhvr>
                                        <p:cTn id="26" dur="26">
                                          <p:stCondLst>
                                            <p:cond delay="1808"/>
                                          </p:stCondLst>
                                        </p:cTn>
                                        <p:tgtEl>
                                          <p:spTgt spid="15365"/>
                                        </p:tgtEl>
                                      </p:cBhvr>
                                      <p:to x="100000" y="95000"/>
                                    </p:animScale>
                                    <p:animScale>
                                      <p:cBhvr>
                                        <p:cTn id="27" dur="166" decel="50000">
                                          <p:stCondLst>
                                            <p:cond delay="1834"/>
                                          </p:stCondLst>
                                        </p:cTn>
                                        <p:tgtEl>
                                          <p:spTgt spid="15365"/>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362"/>
                                        </p:tgtEl>
                                        <p:attrNameLst>
                                          <p:attrName>style.visibility</p:attrName>
                                        </p:attrNameLst>
                                      </p:cBhvr>
                                      <p:to>
                                        <p:strVal val="visible"/>
                                      </p:to>
                                    </p:set>
                                    <p:anim calcmode="lin" valueType="num">
                                      <p:cBhvr additive="base">
                                        <p:cTn id="32" dur="500" fill="hold"/>
                                        <p:tgtEl>
                                          <p:spTgt spid="15362"/>
                                        </p:tgtEl>
                                        <p:attrNameLst>
                                          <p:attrName>ppt_x</p:attrName>
                                        </p:attrNameLst>
                                      </p:cBhvr>
                                      <p:tavLst>
                                        <p:tav tm="0">
                                          <p:val>
                                            <p:strVal val="#ppt_x"/>
                                          </p:val>
                                        </p:tav>
                                        <p:tav tm="100000">
                                          <p:val>
                                            <p:strVal val="#ppt_x"/>
                                          </p:val>
                                        </p:tav>
                                      </p:tavLst>
                                    </p:anim>
                                    <p:anim calcmode="lin" valueType="num">
                                      <p:cBhvr additive="base">
                                        <p:cTn id="33"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5366">
                                            <p:txEl>
                                              <p:pRg st="0" end="0"/>
                                            </p:txEl>
                                          </p:spTgt>
                                        </p:tgtEl>
                                        <p:attrNameLst>
                                          <p:attrName>style.visibility</p:attrName>
                                        </p:attrNameLst>
                                      </p:cBhvr>
                                      <p:to>
                                        <p:strVal val="visible"/>
                                      </p:to>
                                    </p:set>
                                    <p:anim calcmode="lin" valueType="num">
                                      <p:cBhvr additive="base">
                                        <p:cTn id="38" dur="500" fill="hold"/>
                                        <p:tgtEl>
                                          <p:spTgt spid="15366">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53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5366">
                                            <p:txEl>
                                              <p:pRg st="1" end="1"/>
                                            </p:txEl>
                                          </p:spTgt>
                                        </p:tgtEl>
                                        <p:attrNameLst>
                                          <p:attrName>style.visibility</p:attrName>
                                        </p:attrNameLst>
                                      </p:cBhvr>
                                      <p:to>
                                        <p:strVal val="visible"/>
                                      </p:to>
                                    </p:set>
                                    <p:anim calcmode="lin" valueType="num">
                                      <p:cBhvr additive="base">
                                        <p:cTn id="44" dur="500" fill="hold"/>
                                        <p:tgtEl>
                                          <p:spTgt spid="15366">
                                            <p:txEl>
                                              <p:pRg st="1" end="1"/>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536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4" grpId="0"/>
      <p:bldP spid="15365"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107</a:t>
            </a:fld>
            <a:endParaRPr lang="en-IN"/>
          </a:p>
        </p:txBody>
      </p:sp>
      <p:sp>
        <p:nvSpPr>
          <p:cNvPr id="5" name="Rectangle 4"/>
          <p:cNvSpPr/>
          <p:nvPr/>
        </p:nvSpPr>
        <p:spPr>
          <a:xfrm>
            <a:off x="1828800" y="51055"/>
            <a:ext cx="8610600" cy="1200329"/>
          </a:xfrm>
          <a:prstGeom prst="rect">
            <a:avLst/>
          </a:prstGeom>
        </p:spPr>
        <p:txBody>
          <a:bodyPr wrap="square">
            <a:spAutoFit/>
          </a:bodyPr>
          <a:lstStyle/>
          <a:p>
            <a:pPr marR="45085" algn="just">
              <a:lnSpc>
                <a:spcPct val="150000"/>
              </a:lnSpc>
            </a:pPr>
            <a:r>
              <a:rPr lang="en-US" sz="2400" dirty="0" err="1">
                <a:latin typeface="Times New Roman"/>
                <a:ea typeface="Times New Roman"/>
              </a:rPr>
              <a:t>Giả</a:t>
            </a: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2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X </a:t>
            </a:r>
            <a:r>
              <a:rPr lang="en-US" sz="2400" dirty="0" err="1">
                <a:latin typeface="Times New Roman"/>
                <a:ea typeface="Times New Roman"/>
              </a:rPr>
              <a:t>và</a:t>
            </a:r>
            <a:r>
              <a:rPr lang="en-US" sz="2400" dirty="0">
                <a:latin typeface="Times New Roman"/>
                <a:ea typeface="Times New Roman"/>
              </a:rPr>
              <a:t> Y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cùng</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thu</a:t>
            </a:r>
            <a:r>
              <a:rPr lang="en-US" sz="2400" dirty="0">
                <a:latin typeface="Times New Roman"/>
                <a:ea typeface="Times New Roman"/>
              </a:rPr>
              <a:t>, </a:t>
            </a:r>
            <a:r>
              <a:rPr lang="en-US" sz="2400" dirty="0" err="1">
                <a:latin typeface="Times New Roman"/>
                <a:ea typeface="Times New Roman"/>
              </a:rPr>
              <a:t>tổng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bằng</a:t>
            </a:r>
            <a:r>
              <a:rPr lang="en-US" sz="2400" dirty="0">
                <a:latin typeface="Times New Roman"/>
                <a:ea typeface="Times New Roman"/>
              </a:rPr>
              <a:t> </a:t>
            </a:r>
            <a:r>
              <a:rPr lang="en-US" sz="2400" dirty="0" err="1">
                <a:latin typeface="Times New Roman"/>
                <a:ea typeface="Times New Roman"/>
              </a:rPr>
              <a:t>nhau</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bằng</a:t>
            </a:r>
            <a:r>
              <a:rPr lang="en-US" sz="2400" dirty="0">
                <a:latin typeface="Times New Roman"/>
                <a:ea typeface="Times New Roman"/>
              </a:rPr>
              <a:t> </a:t>
            </a:r>
            <a:r>
              <a:rPr lang="en-US" sz="2400" dirty="0" err="1">
                <a:latin typeface="Times New Roman"/>
                <a:ea typeface="Times New Roman"/>
              </a:rPr>
              <a:t>nhau</a:t>
            </a:r>
            <a:r>
              <a:rPr lang="en-US" sz="2400" dirty="0">
                <a:latin typeface="Times New Roman"/>
                <a:ea typeface="Times New Roman"/>
              </a:rPr>
              <a:t>, </a:t>
            </a:r>
            <a:r>
              <a:rPr lang="en-US" sz="2400" dirty="0" err="1">
                <a:latin typeface="Times New Roman"/>
                <a:ea typeface="Times New Roman"/>
              </a:rPr>
              <a:t>chỉ</a:t>
            </a:r>
            <a:r>
              <a:rPr lang="en-US" sz="2400" dirty="0">
                <a:latin typeface="Times New Roman"/>
                <a:ea typeface="Times New Roman"/>
              </a:rPr>
              <a:t> </a:t>
            </a:r>
            <a:r>
              <a:rPr lang="en-US" sz="2400" dirty="0" err="1">
                <a:latin typeface="Times New Roman"/>
                <a:ea typeface="Times New Roman"/>
              </a:rPr>
              <a:t>khác</a:t>
            </a:r>
            <a:r>
              <a:rPr lang="en-US" sz="2400" dirty="0">
                <a:latin typeface="Times New Roman"/>
                <a:ea typeface="Times New Roman"/>
              </a:rPr>
              <a:t> </a:t>
            </a:r>
            <a:r>
              <a:rPr lang="en-US" sz="2400" dirty="0" err="1">
                <a:latin typeface="Times New Roman"/>
                <a:ea typeface="Times New Roman"/>
              </a:rPr>
              <a:t>nhau</a:t>
            </a:r>
            <a:r>
              <a:rPr lang="en-US" sz="2400" dirty="0">
                <a:latin typeface="Times New Roman"/>
                <a:ea typeface="Times New Roman"/>
              </a:rPr>
              <a:t> </a:t>
            </a:r>
            <a:r>
              <a:rPr lang="en-US" sz="2400" dirty="0" err="1">
                <a:latin typeface="Times New Roman"/>
                <a:ea typeface="Times New Roman"/>
              </a:rPr>
              <a:t>về</a:t>
            </a:r>
            <a:r>
              <a:rPr lang="en-US" sz="2400" dirty="0">
                <a:latin typeface="Times New Roman"/>
                <a:ea typeface="Times New Roman"/>
              </a:rPr>
              <a:t> </a:t>
            </a:r>
            <a:r>
              <a:rPr lang="en-US" sz="2400" dirty="0" err="1">
                <a:latin typeface="Times New Roman"/>
                <a:ea typeface="Times New Roman"/>
              </a:rPr>
              <a:t>kết</a:t>
            </a:r>
            <a:r>
              <a:rPr lang="en-US" sz="2400" dirty="0">
                <a:latin typeface="Times New Roman"/>
                <a:ea typeface="Times New Roman"/>
              </a:rPr>
              <a:t> </a:t>
            </a:r>
            <a:r>
              <a:rPr lang="en-US" sz="2400" dirty="0" err="1">
                <a:latin typeface="Times New Roman"/>
                <a:ea typeface="Times New Roman"/>
              </a:rPr>
              <a:t>cấu</a:t>
            </a:r>
            <a:r>
              <a:rPr lang="en-US" sz="2400" dirty="0">
                <a:latin typeface="Times New Roman"/>
                <a:ea typeface="Times New Roman"/>
              </a:rPr>
              <a:t> chi </a:t>
            </a:r>
            <a:r>
              <a:rPr lang="en-US" sz="2400" dirty="0" err="1">
                <a:latin typeface="Times New Roman"/>
                <a:ea typeface="Times New Roman"/>
              </a:rPr>
              <a:t>phí</a:t>
            </a:r>
            <a:r>
              <a:rPr lang="vi-VN" sz="2400" dirty="0">
                <a:latin typeface="Times New Roman"/>
                <a:ea typeface="Times New Roman"/>
              </a:rPr>
              <a:t>:</a:t>
            </a:r>
            <a:endParaRPr lang="en-US" sz="2400" dirty="0">
              <a:latin typeface="Times New Roman"/>
              <a:ea typeface="Times New Roman"/>
            </a:endParaRPr>
          </a:p>
        </p:txBody>
      </p:sp>
      <p:graphicFrame>
        <p:nvGraphicFramePr>
          <p:cNvPr id="6" name="Table 5"/>
          <p:cNvGraphicFramePr>
            <a:graphicFrameLocks noGrp="1"/>
          </p:cNvGraphicFramePr>
          <p:nvPr>
            <p:extLst>
              <p:ext uri="{D42A27DB-BD31-4B8C-83A1-F6EECF244321}">
                <p14:modId xmlns:p14="http://schemas.microsoft.com/office/powerpoint/2010/main" val="2967719781"/>
              </p:ext>
            </p:extLst>
          </p:nvPr>
        </p:nvGraphicFramePr>
        <p:xfrm>
          <a:off x="1828802" y="1752600"/>
          <a:ext cx="8610599" cy="3962400"/>
        </p:xfrm>
        <a:graphic>
          <a:graphicData uri="http://schemas.openxmlformats.org/drawingml/2006/table">
            <a:tbl>
              <a:tblPr firstRow="1" firstCol="1" lastRow="1" lastCol="1" bandRow="1" bandCol="1"/>
              <a:tblGrid>
                <a:gridCol w="2754913">
                  <a:extLst>
                    <a:ext uri="{9D8B030D-6E8A-4147-A177-3AD203B41FA5}">
                      <a16:colId xmlns:a16="http://schemas.microsoft.com/office/drawing/2014/main" val="20000"/>
                    </a:ext>
                  </a:extLst>
                </a:gridCol>
                <a:gridCol w="1540970">
                  <a:extLst>
                    <a:ext uri="{9D8B030D-6E8A-4147-A177-3AD203B41FA5}">
                      <a16:colId xmlns:a16="http://schemas.microsoft.com/office/drawing/2014/main" val="20001"/>
                    </a:ext>
                  </a:extLst>
                </a:gridCol>
                <a:gridCol w="1342916">
                  <a:extLst>
                    <a:ext uri="{9D8B030D-6E8A-4147-A177-3AD203B41FA5}">
                      <a16:colId xmlns:a16="http://schemas.microsoft.com/office/drawing/2014/main" val="20002"/>
                    </a:ext>
                  </a:extLst>
                </a:gridCol>
                <a:gridCol w="1739024">
                  <a:extLst>
                    <a:ext uri="{9D8B030D-6E8A-4147-A177-3AD203B41FA5}">
                      <a16:colId xmlns:a16="http://schemas.microsoft.com/office/drawing/2014/main" val="20003"/>
                    </a:ext>
                  </a:extLst>
                </a:gridCol>
                <a:gridCol w="1232776">
                  <a:extLst>
                    <a:ext uri="{9D8B030D-6E8A-4147-A177-3AD203B41FA5}">
                      <a16:colId xmlns:a16="http://schemas.microsoft.com/office/drawing/2014/main" val="20004"/>
                    </a:ext>
                  </a:extLst>
                </a:gridCol>
              </a:tblGrid>
              <a:tr h="0">
                <a:tc rowSpan="2">
                  <a:txBody>
                    <a:bodyPr/>
                    <a:lstStyle/>
                    <a:p>
                      <a:pPr marR="45085" algn="just">
                        <a:spcAft>
                          <a:spcPts val="0"/>
                        </a:spcAft>
                      </a:pPr>
                      <a:r>
                        <a:rPr lang="en-US" sz="2000">
                          <a:effectLst/>
                          <a:latin typeface="Times New Roman"/>
                          <a:ea typeface="Times New Roman"/>
                        </a:rPr>
                        <a:t>     </a:t>
                      </a:r>
                      <a:r>
                        <a:rPr lang="en-US" sz="2000" b="1">
                          <a:effectLst/>
                          <a:latin typeface="Times New Roman"/>
                          <a:ea typeface="Times New Roman"/>
                        </a:rPr>
                        <a:t>Chỉ tiêu</a:t>
                      </a:r>
                      <a:endParaRPr lang="en-US"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R="45085" algn="just">
                        <a:spcAft>
                          <a:spcPts val="0"/>
                        </a:spcAft>
                      </a:pPr>
                      <a:r>
                        <a:rPr lang="en-US" sz="2000">
                          <a:effectLst/>
                          <a:latin typeface="Times New Roman"/>
                          <a:ea typeface="Times New Roman"/>
                        </a:rPr>
                        <a:t>          </a:t>
                      </a:r>
                      <a:r>
                        <a:rPr lang="en-US" sz="2000" b="1">
                          <a:effectLst/>
                          <a:latin typeface="Times New Roman"/>
                          <a:ea typeface="Times New Roman"/>
                        </a:rPr>
                        <a:t>Công ty X</a:t>
                      </a:r>
                      <a:endParaRPr lang="en-US"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R="45085" algn="just">
                        <a:spcAft>
                          <a:spcPts val="0"/>
                        </a:spcAft>
                      </a:pPr>
                      <a:r>
                        <a:rPr lang="en-US" sz="2000" b="1">
                          <a:effectLst/>
                          <a:latin typeface="Times New Roman"/>
                          <a:ea typeface="Times New Roman"/>
                        </a:rPr>
                        <a:t>         Công ty Y</a:t>
                      </a:r>
                      <a:endParaRPr lang="en-US"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123825">
                <a:tc vMerge="1">
                  <a:txBody>
                    <a:bodyPr/>
                    <a:lstStyle/>
                    <a:p>
                      <a:endParaRPr lang="en-US"/>
                    </a:p>
                  </a:txBody>
                  <a:tcPr/>
                </a:tc>
                <a:tc>
                  <a:txBody>
                    <a:bodyPr/>
                    <a:lstStyle/>
                    <a:p>
                      <a:pPr marR="45085" algn="just">
                        <a:spcAft>
                          <a:spcPts val="0"/>
                        </a:spcAft>
                      </a:pPr>
                      <a:r>
                        <a:rPr lang="en-US" sz="2000">
                          <a:effectLst/>
                          <a:latin typeface="Times New Roman"/>
                          <a:ea typeface="Times New Roman"/>
                        </a:rPr>
                        <a:t>   Tổng số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dirty="0">
                          <a:effectLst/>
                          <a:latin typeface="Times New Roman"/>
                          <a:ea typeface="Times New Roman"/>
                        </a:rPr>
                        <a:t>K/</a:t>
                      </a:r>
                      <a:r>
                        <a:rPr lang="en-US" sz="2000" dirty="0" err="1">
                          <a:effectLst/>
                          <a:latin typeface="Times New Roman"/>
                          <a:ea typeface="Times New Roman"/>
                        </a:rPr>
                        <a:t>Cấu</a:t>
                      </a:r>
                      <a:r>
                        <a:rPr lang="en-US" sz="2000" dirty="0">
                          <a:effectLst/>
                          <a:latin typeface="Times New Roman"/>
                          <a:ea typeface="Times New Roman"/>
                        </a:rPr>
                        <a:t> CP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Tổng số</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K/Cấu CP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R="45085" algn="just">
                        <a:spcAft>
                          <a:spcPts val="0"/>
                        </a:spcAft>
                      </a:pPr>
                      <a:r>
                        <a:rPr lang="en-US" sz="2000">
                          <a:effectLst/>
                          <a:latin typeface="Times New Roman"/>
                          <a:ea typeface="Times New Roman"/>
                        </a:rPr>
                        <a:t>1. D. thu bán hàng (D)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2.000.000.000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2.000.000.000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R="45085" algn="just">
                        <a:spcAft>
                          <a:spcPts val="0"/>
                        </a:spcAft>
                      </a:pPr>
                      <a:r>
                        <a:rPr lang="en-US" sz="2000">
                          <a:effectLst/>
                          <a:latin typeface="Times New Roman"/>
                          <a:ea typeface="Times New Roman"/>
                        </a:rPr>
                        <a:t>2. Chi phí biến đổi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1.200.000.000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400.000.000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1765">
                <a:tc>
                  <a:txBody>
                    <a:bodyPr/>
                    <a:lstStyle/>
                    <a:p>
                      <a:pPr marR="45085" algn="just">
                        <a:spcAft>
                          <a:spcPts val="0"/>
                        </a:spcAft>
                      </a:pPr>
                      <a:r>
                        <a:rPr lang="en-US" sz="2000">
                          <a:effectLst/>
                          <a:latin typeface="Times New Roman"/>
                          <a:ea typeface="Times New Roman"/>
                        </a:rPr>
                        <a:t>3. Chi phí cố định (Cđ)</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400.000.000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1.200.000.000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R="45085" algn="just">
                        <a:spcAft>
                          <a:spcPts val="0"/>
                        </a:spcAft>
                      </a:pPr>
                      <a:r>
                        <a:rPr lang="en-US" sz="2000">
                          <a:effectLst/>
                          <a:latin typeface="Times New Roman"/>
                          <a:ea typeface="Times New Roman"/>
                        </a:rPr>
                        <a:t>4. Tổng lãi giới hạn (Lg)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800.000.000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1.600.000.000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R="45085" algn="just">
                        <a:spcAft>
                          <a:spcPts val="0"/>
                        </a:spcAft>
                      </a:pPr>
                      <a:r>
                        <a:rPr lang="en-US" sz="2000">
                          <a:effectLst/>
                          <a:latin typeface="Times New Roman"/>
                          <a:ea typeface="Times New Roman"/>
                        </a:rPr>
                        <a:t>5. Tỷ suất lãi giới hạn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R="45085" algn="just">
                        <a:spcAft>
                          <a:spcPts val="0"/>
                        </a:spcAft>
                      </a:pPr>
                      <a:r>
                        <a:rPr lang="en-US" sz="2000">
                          <a:effectLst/>
                          <a:latin typeface="Times New Roman"/>
                          <a:ea typeface="Times New Roman"/>
                        </a:rPr>
                        <a:t>6. Lợi nhuận (LN)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400.000.000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a:effectLst/>
                          <a:latin typeface="Times New Roman"/>
                          <a:ea typeface="Times New Roman"/>
                        </a:rPr>
                        <a:t>   400.000.000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5085" algn="just">
                        <a:spcAft>
                          <a:spcPts val="0"/>
                        </a:spcAft>
                      </a:pPr>
                      <a:r>
                        <a:rPr lang="en-US" sz="2000" dirty="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7622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108</a:t>
            </a:fld>
            <a:endParaRPr lang="en-IN"/>
          </a:p>
        </p:txBody>
      </p:sp>
      <p:sp>
        <p:nvSpPr>
          <p:cNvPr id="5" name="Rectangle 4"/>
          <p:cNvSpPr/>
          <p:nvPr/>
        </p:nvSpPr>
        <p:spPr>
          <a:xfrm>
            <a:off x="1676400" y="1828801"/>
            <a:ext cx="8768862" cy="4662815"/>
          </a:xfrm>
          <a:prstGeom prst="rect">
            <a:avLst/>
          </a:prstGeom>
        </p:spPr>
        <p:txBody>
          <a:bodyPr wrap="square">
            <a:spAutoFit/>
          </a:bodyPr>
          <a:lstStyle/>
          <a:p>
            <a:pPr marR="45085" indent="457200" algn="just">
              <a:lnSpc>
                <a:spcPct val="150000"/>
              </a:lnSpc>
            </a:pPr>
            <a:r>
              <a:rPr lang="en-US" sz="2200" dirty="0" err="1">
                <a:latin typeface="Times New Roman"/>
                <a:ea typeface="Times New Roman"/>
              </a:rPr>
              <a:t>Kết</a:t>
            </a:r>
            <a:r>
              <a:rPr lang="en-US" sz="2200" dirty="0">
                <a:latin typeface="Times New Roman"/>
                <a:ea typeface="Times New Roman"/>
              </a:rPr>
              <a:t> </a:t>
            </a:r>
            <a:r>
              <a:rPr lang="en-US" sz="2200" dirty="0" err="1">
                <a:latin typeface="Times New Roman"/>
                <a:ea typeface="Times New Roman"/>
              </a:rPr>
              <a:t>cấu</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X </a:t>
            </a:r>
            <a:r>
              <a:rPr lang="en-US" sz="2200" dirty="0" err="1">
                <a:latin typeface="Times New Roman"/>
                <a:ea typeface="Times New Roman"/>
              </a:rPr>
              <a:t>có</a:t>
            </a:r>
            <a:r>
              <a:rPr lang="en-US" sz="2200" dirty="0">
                <a:latin typeface="Times New Roman"/>
                <a:ea typeface="Times New Roman"/>
              </a:rPr>
              <a:t> </a:t>
            </a:r>
            <a:r>
              <a:rPr lang="en-US" sz="2200" dirty="0" err="1">
                <a:latin typeface="Times New Roman"/>
                <a:ea typeface="Times New Roman"/>
              </a:rPr>
              <a:t>tỷ</a:t>
            </a:r>
            <a:r>
              <a:rPr lang="en-US" sz="2200" dirty="0">
                <a:latin typeface="Times New Roman"/>
                <a:ea typeface="Times New Roman"/>
              </a:rPr>
              <a:t> </a:t>
            </a:r>
            <a:r>
              <a:rPr lang="en-US" sz="2200" dirty="0" err="1">
                <a:latin typeface="Times New Roman"/>
                <a:ea typeface="Times New Roman"/>
              </a:rPr>
              <a:t>trọng</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cố</a:t>
            </a:r>
            <a:r>
              <a:rPr lang="en-US" sz="2200" dirty="0">
                <a:latin typeface="Times New Roman"/>
                <a:ea typeface="Times New Roman"/>
              </a:rPr>
              <a:t> </a:t>
            </a:r>
            <a:r>
              <a:rPr lang="en-US" sz="2200" dirty="0" err="1">
                <a:latin typeface="Times New Roman"/>
                <a:ea typeface="Times New Roman"/>
              </a:rPr>
              <a:t>định</a:t>
            </a:r>
            <a:r>
              <a:rPr lang="en-US" sz="2200" dirty="0">
                <a:latin typeface="Times New Roman"/>
                <a:ea typeface="Times New Roman"/>
              </a:rPr>
              <a:t> </a:t>
            </a:r>
            <a:r>
              <a:rPr lang="en-US" sz="2200" dirty="0" err="1">
                <a:latin typeface="Times New Roman"/>
                <a:ea typeface="Times New Roman"/>
              </a:rPr>
              <a:t>thấp</a:t>
            </a:r>
            <a:r>
              <a:rPr lang="en-US" sz="2200" dirty="0">
                <a:latin typeface="Times New Roman"/>
                <a:ea typeface="Times New Roman"/>
              </a:rPr>
              <a:t> (25%), </a:t>
            </a:r>
            <a:r>
              <a:rPr lang="en-US" sz="2200" dirty="0" err="1">
                <a:latin typeface="Times New Roman"/>
                <a:ea typeface="Times New Roman"/>
              </a:rPr>
              <a:t>tỷ</a:t>
            </a:r>
            <a:r>
              <a:rPr lang="en-US" sz="2200" dirty="0">
                <a:latin typeface="Times New Roman"/>
                <a:ea typeface="Times New Roman"/>
              </a:rPr>
              <a:t> </a:t>
            </a:r>
            <a:r>
              <a:rPr lang="en-US" sz="2200" dirty="0" err="1">
                <a:latin typeface="Times New Roman"/>
                <a:ea typeface="Times New Roman"/>
              </a:rPr>
              <a:t>trọng</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biến</a:t>
            </a:r>
            <a:r>
              <a:rPr lang="en-US" sz="2200" dirty="0">
                <a:latin typeface="Times New Roman"/>
                <a:ea typeface="Times New Roman"/>
              </a:rPr>
              <a:t> </a:t>
            </a:r>
            <a:r>
              <a:rPr lang="en-US" sz="2200" dirty="0" err="1">
                <a:latin typeface="Times New Roman"/>
                <a:ea typeface="Times New Roman"/>
              </a:rPr>
              <a:t>đổi</a:t>
            </a:r>
            <a:r>
              <a:rPr lang="en-US" sz="2200" dirty="0">
                <a:latin typeface="Times New Roman"/>
                <a:ea typeface="Times New Roman"/>
              </a:rPr>
              <a:t> </a:t>
            </a:r>
            <a:r>
              <a:rPr lang="en-US" sz="2200" dirty="0" err="1">
                <a:latin typeface="Times New Roman"/>
                <a:ea typeface="Times New Roman"/>
              </a:rPr>
              <a:t>cao</a:t>
            </a:r>
            <a:r>
              <a:rPr lang="en-US" sz="2200" dirty="0">
                <a:latin typeface="Times New Roman"/>
                <a:ea typeface="Times New Roman"/>
              </a:rPr>
              <a:t> (75%), </a:t>
            </a:r>
            <a:r>
              <a:rPr lang="en-US" sz="2200" dirty="0" err="1">
                <a:latin typeface="Times New Roman"/>
                <a:ea typeface="Times New Roman"/>
              </a:rPr>
              <a:t>nên</a:t>
            </a:r>
            <a:r>
              <a:rPr lang="en-US" sz="2200" dirty="0">
                <a:latin typeface="Times New Roman"/>
                <a:ea typeface="Times New Roman"/>
              </a:rPr>
              <a:t> </a:t>
            </a:r>
            <a:r>
              <a:rPr lang="en-US" sz="2200" dirty="0" err="1">
                <a:latin typeface="Times New Roman"/>
                <a:ea typeface="Times New Roman"/>
              </a:rPr>
              <a:t>tỷ</a:t>
            </a:r>
            <a:r>
              <a:rPr lang="en-US" sz="2200" dirty="0">
                <a:latin typeface="Times New Roman"/>
                <a:ea typeface="Times New Roman"/>
              </a:rPr>
              <a:t> </a:t>
            </a:r>
            <a:r>
              <a:rPr lang="en-US" sz="2200" dirty="0" err="1">
                <a:latin typeface="Times New Roman"/>
                <a:ea typeface="Times New Roman"/>
              </a:rPr>
              <a:t>suất</a:t>
            </a:r>
            <a:r>
              <a:rPr lang="en-US" sz="2200" dirty="0">
                <a:latin typeface="Times New Roman"/>
                <a:ea typeface="Times New Roman"/>
              </a:rPr>
              <a:t> </a:t>
            </a:r>
            <a:r>
              <a:rPr lang="en-US" sz="2200" dirty="0" err="1">
                <a:latin typeface="Times New Roman"/>
                <a:ea typeface="Times New Roman"/>
              </a:rPr>
              <a:t>lãi</a:t>
            </a:r>
            <a:r>
              <a:rPr lang="en-US" sz="2200" dirty="0">
                <a:latin typeface="Times New Roman"/>
                <a:ea typeface="Times New Roman"/>
              </a:rPr>
              <a:t> </a:t>
            </a:r>
            <a:r>
              <a:rPr lang="en-US" sz="2200" dirty="0" err="1">
                <a:latin typeface="Times New Roman"/>
                <a:ea typeface="Times New Roman"/>
              </a:rPr>
              <a:t>giới</a:t>
            </a:r>
            <a:r>
              <a:rPr lang="en-US" sz="2200" dirty="0">
                <a:latin typeface="Times New Roman"/>
                <a:ea typeface="Times New Roman"/>
              </a:rPr>
              <a:t> </a:t>
            </a:r>
            <a:r>
              <a:rPr lang="en-US" sz="2200" dirty="0" err="1">
                <a:latin typeface="Times New Roman"/>
                <a:ea typeface="Times New Roman"/>
              </a:rPr>
              <a:t>hạn</a:t>
            </a:r>
            <a:r>
              <a:rPr lang="en-US" sz="2200" dirty="0">
                <a:latin typeface="Times New Roman"/>
                <a:ea typeface="Times New Roman"/>
              </a:rPr>
              <a:t> </a:t>
            </a:r>
            <a:r>
              <a:rPr lang="en-US" sz="2200" dirty="0" err="1">
                <a:latin typeface="Times New Roman"/>
                <a:ea typeface="Times New Roman"/>
              </a:rPr>
              <a:t>thấp</a:t>
            </a:r>
            <a:r>
              <a:rPr lang="en-US" sz="2200" dirty="0">
                <a:latin typeface="Times New Roman"/>
                <a:ea typeface="Times New Roman"/>
              </a:rPr>
              <a:t>(40%), </a:t>
            </a:r>
            <a:endParaRPr lang="vi-VN" sz="2200" dirty="0">
              <a:latin typeface="Times New Roman"/>
              <a:ea typeface="Times New Roman"/>
            </a:endParaRPr>
          </a:p>
          <a:p>
            <a:pPr marR="45085" indent="457200" algn="just">
              <a:lnSpc>
                <a:spcPct val="150000"/>
              </a:lnSpc>
            </a:pPr>
            <a:r>
              <a:rPr lang="vi-VN" sz="2200" dirty="0">
                <a:latin typeface="Times New Roman"/>
                <a:ea typeface="Times New Roman"/>
              </a:rPr>
              <a:t>C</a:t>
            </a:r>
            <a:r>
              <a:rPr lang="en-US" sz="2200" dirty="0" err="1">
                <a:latin typeface="Times New Roman"/>
                <a:ea typeface="Times New Roman"/>
              </a:rPr>
              <a:t>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Y </a:t>
            </a:r>
            <a:r>
              <a:rPr lang="en-US" sz="2200" dirty="0" err="1">
                <a:latin typeface="Times New Roman"/>
                <a:ea typeface="Times New Roman"/>
              </a:rPr>
              <a:t>thì</a:t>
            </a:r>
            <a:r>
              <a:rPr lang="en-US" sz="2200" dirty="0">
                <a:latin typeface="Times New Roman"/>
                <a:ea typeface="Times New Roman"/>
              </a:rPr>
              <a:t> </a:t>
            </a:r>
            <a:r>
              <a:rPr lang="en-US" sz="2200" dirty="0" err="1">
                <a:latin typeface="Times New Roman"/>
                <a:ea typeface="Times New Roman"/>
              </a:rPr>
              <a:t>tỷ</a:t>
            </a:r>
            <a:r>
              <a:rPr lang="en-US" sz="2200" dirty="0">
                <a:latin typeface="Times New Roman"/>
                <a:ea typeface="Times New Roman"/>
              </a:rPr>
              <a:t> </a:t>
            </a:r>
            <a:r>
              <a:rPr lang="en-US" sz="2200" dirty="0" err="1">
                <a:latin typeface="Times New Roman"/>
                <a:ea typeface="Times New Roman"/>
              </a:rPr>
              <a:t>trọng</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cố</a:t>
            </a:r>
            <a:r>
              <a:rPr lang="en-US" sz="2200" dirty="0">
                <a:latin typeface="Times New Roman"/>
                <a:ea typeface="Times New Roman"/>
              </a:rPr>
              <a:t> </a:t>
            </a:r>
            <a:r>
              <a:rPr lang="en-US" sz="2200" dirty="0" err="1">
                <a:latin typeface="Times New Roman"/>
                <a:ea typeface="Times New Roman"/>
              </a:rPr>
              <a:t>định</a:t>
            </a:r>
            <a:r>
              <a:rPr lang="en-US" sz="2200" dirty="0">
                <a:latin typeface="Times New Roman"/>
                <a:ea typeface="Times New Roman"/>
              </a:rPr>
              <a:t> </a:t>
            </a:r>
            <a:r>
              <a:rPr lang="en-US" sz="2200" dirty="0" err="1">
                <a:latin typeface="Times New Roman"/>
                <a:ea typeface="Times New Roman"/>
              </a:rPr>
              <a:t>lại</a:t>
            </a:r>
            <a:r>
              <a:rPr lang="en-US" sz="2200" dirty="0">
                <a:latin typeface="Times New Roman"/>
                <a:ea typeface="Times New Roman"/>
              </a:rPr>
              <a:t> </a:t>
            </a:r>
            <a:r>
              <a:rPr lang="en-US" sz="2200" dirty="0" err="1">
                <a:latin typeface="Times New Roman"/>
                <a:ea typeface="Times New Roman"/>
              </a:rPr>
              <a:t>cao</a:t>
            </a:r>
            <a:r>
              <a:rPr lang="en-US" sz="2200" dirty="0">
                <a:latin typeface="Times New Roman"/>
                <a:ea typeface="Times New Roman"/>
              </a:rPr>
              <a:t> (75%), </a:t>
            </a:r>
            <a:r>
              <a:rPr lang="en-US" sz="2200" dirty="0" err="1">
                <a:latin typeface="Times New Roman"/>
                <a:ea typeface="Times New Roman"/>
              </a:rPr>
              <a:t>tỷ</a:t>
            </a:r>
            <a:r>
              <a:rPr lang="en-US" sz="2200" dirty="0">
                <a:latin typeface="Times New Roman"/>
                <a:ea typeface="Times New Roman"/>
              </a:rPr>
              <a:t> </a:t>
            </a:r>
            <a:r>
              <a:rPr lang="en-US" sz="2200" dirty="0" err="1">
                <a:latin typeface="Times New Roman"/>
                <a:ea typeface="Times New Roman"/>
              </a:rPr>
              <a:t>trọng</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biến</a:t>
            </a:r>
            <a:r>
              <a:rPr lang="en-US" sz="2200" dirty="0">
                <a:latin typeface="Times New Roman"/>
                <a:ea typeface="Times New Roman"/>
              </a:rPr>
              <a:t> </a:t>
            </a:r>
            <a:r>
              <a:rPr lang="en-US" sz="2200" dirty="0" err="1">
                <a:latin typeface="Times New Roman"/>
                <a:ea typeface="Times New Roman"/>
              </a:rPr>
              <a:t>đổi</a:t>
            </a:r>
            <a:r>
              <a:rPr lang="en-US" sz="2200" dirty="0">
                <a:latin typeface="Times New Roman"/>
                <a:ea typeface="Times New Roman"/>
              </a:rPr>
              <a:t> </a:t>
            </a:r>
            <a:r>
              <a:rPr lang="en-US" sz="2200" dirty="0" err="1">
                <a:latin typeface="Times New Roman"/>
                <a:ea typeface="Times New Roman"/>
              </a:rPr>
              <a:t>thấp</a:t>
            </a:r>
            <a:r>
              <a:rPr lang="en-US" sz="2200" dirty="0">
                <a:latin typeface="Times New Roman"/>
                <a:ea typeface="Times New Roman"/>
              </a:rPr>
              <a:t> (25%), </a:t>
            </a:r>
            <a:r>
              <a:rPr lang="en-US" sz="2200" dirty="0" err="1">
                <a:latin typeface="Times New Roman"/>
                <a:ea typeface="Times New Roman"/>
              </a:rPr>
              <a:t>nên</a:t>
            </a:r>
            <a:r>
              <a:rPr lang="en-US" sz="2200" dirty="0">
                <a:latin typeface="Times New Roman"/>
                <a:ea typeface="Times New Roman"/>
              </a:rPr>
              <a:t> </a:t>
            </a:r>
            <a:r>
              <a:rPr lang="en-US" sz="2200" dirty="0" err="1">
                <a:latin typeface="Times New Roman"/>
                <a:ea typeface="Times New Roman"/>
              </a:rPr>
              <a:t>tỷ</a:t>
            </a:r>
            <a:r>
              <a:rPr lang="en-US" sz="2200" dirty="0">
                <a:latin typeface="Times New Roman"/>
                <a:ea typeface="Times New Roman"/>
              </a:rPr>
              <a:t> </a:t>
            </a:r>
            <a:r>
              <a:rPr lang="en-US" sz="2200" dirty="0" err="1">
                <a:latin typeface="Times New Roman"/>
                <a:ea typeface="Times New Roman"/>
              </a:rPr>
              <a:t>suất</a:t>
            </a:r>
            <a:r>
              <a:rPr lang="en-US" sz="2200" dirty="0">
                <a:latin typeface="Times New Roman"/>
                <a:ea typeface="Times New Roman"/>
              </a:rPr>
              <a:t> </a:t>
            </a:r>
            <a:r>
              <a:rPr lang="en-US" sz="2200" dirty="0" err="1">
                <a:latin typeface="Times New Roman"/>
                <a:ea typeface="Times New Roman"/>
              </a:rPr>
              <a:t>lãi</a:t>
            </a:r>
            <a:r>
              <a:rPr lang="en-US" sz="2200" dirty="0">
                <a:latin typeface="Times New Roman"/>
                <a:ea typeface="Times New Roman"/>
              </a:rPr>
              <a:t> </a:t>
            </a:r>
            <a:r>
              <a:rPr lang="en-US" sz="2200" dirty="0" err="1">
                <a:latin typeface="Times New Roman"/>
                <a:ea typeface="Times New Roman"/>
              </a:rPr>
              <a:t>giới</a:t>
            </a:r>
            <a:r>
              <a:rPr lang="en-US" sz="2200" dirty="0">
                <a:latin typeface="Times New Roman"/>
                <a:ea typeface="Times New Roman"/>
              </a:rPr>
              <a:t> </a:t>
            </a:r>
            <a:r>
              <a:rPr lang="en-US" sz="2200" dirty="0" err="1">
                <a:latin typeface="Times New Roman"/>
                <a:ea typeface="Times New Roman"/>
              </a:rPr>
              <a:t>hạn</a:t>
            </a:r>
            <a:r>
              <a:rPr lang="en-US" sz="2200" dirty="0">
                <a:latin typeface="Times New Roman"/>
                <a:ea typeface="Times New Roman"/>
              </a:rPr>
              <a:t> </a:t>
            </a:r>
            <a:r>
              <a:rPr lang="en-US" sz="2200" dirty="0" err="1">
                <a:latin typeface="Times New Roman"/>
                <a:ea typeface="Times New Roman"/>
              </a:rPr>
              <a:t>cũng</a:t>
            </a:r>
            <a:r>
              <a:rPr lang="en-US" sz="2200" dirty="0">
                <a:latin typeface="Times New Roman"/>
                <a:ea typeface="Times New Roman"/>
              </a:rPr>
              <a:t> </a:t>
            </a:r>
            <a:r>
              <a:rPr lang="en-US" sz="2200" dirty="0" err="1">
                <a:latin typeface="Times New Roman"/>
                <a:ea typeface="Times New Roman"/>
              </a:rPr>
              <a:t>cao</a:t>
            </a:r>
            <a:r>
              <a:rPr lang="en-US" sz="2200" dirty="0">
                <a:latin typeface="Times New Roman"/>
                <a:ea typeface="Times New Roman"/>
              </a:rPr>
              <a:t> (80%). </a:t>
            </a:r>
            <a:r>
              <a:rPr lang="en-US" sz="2200" dirty="0" err="1">
                <a:latin typeface="Times New Roman"/>
                <a:ea typeface="Times New Roman"/>
              </a:rPr>
              <a:t>Kết</a:t>
            </a:r>
            <a:r>
              <a:rPr lang="en-US" sz="2200" dirty="0">
                <a:latin typeface="Times New Roman"/>
                <a:ea typeface="Times New Roman"/>
              </a:rPr>
              <a:t> </a:t>
            </a:r>
            <a:r>
              <a:rPr lang="en-US" sz="2200" dirty="0" err="1">
                <a:latin typeface="Times New Roman"/>
                <a:ea typeface="Times New Roman"/>
              </a:rPr>
              <a:t>cấu</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khác</a:t>
            </a:r>
            <a:r>
              <a:rPr lang="en-US" sz="2200" dirty="0">
                <a:latin typeface="Times New Roman"/>
                <a:ea typeface="Times New Roman"/>
              </a:rPr>
              <a:t> </a:t>
            </a:r>
            <a:r>
              <a:rPr lang="en-US" sz="2200" dirty="0" err="1">
                <a:latin typeface="Times New Roman"/>
                <a:ea typeface="Times New Roman"/>
              </a:rPr>
              <a:t>nhau</a:t>
            </a:r>
            <a:r>
              <a:rPr lang="en-US" sz="2200" dirty="0">
                <a:latin typeface="Times New Roman"/>
                <a:ea typeface="Times New Roman"/>
              </a:rPr>
              <a:t> </a:t>
            </a:r>
            <a:r>
              <a:rPr lang="en-US" sz="2200" dirty="0" err="1">
                <a:latin typeface="Times New Roman"/>
                <a:ea typeface="Times New Roman"/>
              </a:rPr>
              <a:t>sẽ</a:t>
            </a:r>
            <a:r>
              <a:rPr lang="en-US" sz="2200" dirty="0">
                <a:latin typeface="Times New Roman"/>
                <a:ea typeface="Times New Roman"/>
              </a:rPr>
              <a:t> </a:t>
            </a:r>
            <a:r>
              <a:rPr lang="en-US" sz="2200" dirty="0" err="1">
                <a:latin typeface="Times New Roman"/>
                <a:ea typeface="Times New Roman"/>
              </a:rPr>
              <a:t>dẫn</a:t>
            </a:r>
            <a:r>
              <a:rPr lang="en-US" sz="2200" dirty="0">
                <a:latin typeface="Times New Roman"/>
                <a:ea typeface="Times New Roman"/>
              </a:rPr>
              <a:t> </a:t>
            </a:r>
            <a:r>
              <a:rPr lang="en-US" sz="2200" dirty="0" err="1">
                <a:latin typeface="Times New Roman"/>
                <a:ea typeface="Times New Roman"/>
              </a:rPr>
              <a:t>đến</a:t>
            </a:r>
            <a:r>
              <a:rPr lang="en-US" sz="2200" dirty="0">
                <a:latin typeface="Times New Roman"/>
                <a:ea typeface="Times New Roman"/>
              </a:rPr>
              <a:t> </a:t>
            </a:r>
            <a:r>
              <a:rPr lang="en-US" sz="2200" dirty="0" err="1">
                <a:latin typeface="Times New Roman"/>
                <a:ea typeface="Times New Roman"/>
              </a:rPr>
              <a:t>mức</a:t>
            </a:r>
            <a:r>
              <a:rPr lang="en-US" sz="2200" dirty="0">
                <a:latin typeface="Times New Roman"/>
                <a:ea typeface="Times New Roman"/>
              </a:rPr>
              <a:t> </a:t>
            </a:r>
            <a:r>
              <a:rPr lang="en-US" sz="2200" dirty="0" err="1">
                <a:latin typeface="Times New Roman"/>
                <a:ea typeface="Times New Roman"/>
              </a:rPr>
              <a:t>tăng</a:t>
            </a:r>
            <a:r>
              <a:rPr lang="en-US" sz="2200" dirty="0">
                <a:latin typeface="Times New Roman"/>
                <a:ea typeface="Times New Roman"/>
              </a:rPr>
              <a:t> (</a:t>
            </a:r>
            <a:r>
              <a:rPr lang="en-US" sz="2200" dirty="0" err="1">
                <a:latin typeface="Times New Roman"/>
                <a:ea typeface="Times New Roman"/>
              </a:rPr>
              <a:t>hoặc</a:t>
            </a:r>
            <a:r>
              <a:rPr lang="en-US" sz="2200" dirty="0">
                <a:latin typeface="Times New Roman"/>
                <a:ea typeface="Times New Roman"/>
              </a:rPr>
              <a:t> </a:t>
            </a:r>
            <a:r>
              <a:rPr lang="en-US" sz="2200" dirty="0" err="1">
                <a:latin typeface="Times New Roman"/>
                <a:ea typeface="Times New Roman"/>
              </a:rPr>
              <a:t>giảm</a:t>
            </a:r>
            <a:r>
              <a:rPr lang="en-US" sz="2200" dirty="0">
                <a:latin typeface="Times New Roman"/>
                <a:ea typeface="Times New Roman"/>
              </a:rPr>
              <a:t>) </a:t>
            </a:r>
            <a:r>
              <a:rPr lang="en-US" sz="2200" dirty="0" err="1">
                <a:latin typeface="Times New Roman"/>
                <a:ea typeface="Times New Roman"/>
              </a:rPr>
              <a:t>và</a:t>
            </a:r>
            <a:r>
              <a:rPr lang="en-US" sz="2200" dirty="0">
                <a:latin typeface="Times New Roman"/>
                <a:ea typeface="Times New Roman"/>
              </a:rPr>
              <a:t> </a:t>
            </a:r>
            <a:r>
              <a:rPr lang="en-US" sz="2200" dirty="0" err="1">
                <a:latin typeface="Times New Roman"/>
                <a:ea typeface="Times New Roman"/>
              </a:rPr>
              <a:t>tỷ</a:t>
            </a:r>
            <a:r>
              <a:rPr lang="en-US" sz="2200" dirty="0">
                <a:latin typeface="Times New Roman"/>
                <a:ea typeface="Times New Roman"/>
              </a:rPr>
              <a:t> </a:t>
            </a:r>
            <a:r>
              <a:rPr lang="en-US" sz="2200" dirty="0" err="1">
                <a:latin typeface="Times New Roman"/>
                <a:ea typeface="Times New Roman"/>
              </a:rPr>
              <a:t>lệ</a:t>
            </a:r>
            <a:r>
              <a:rPr lang="en-US" sz="2200" dirty="0">
                <a:latin typeface="Times New Roman"/>
                <a:ea typeface="Times New Roman"/>
              </a:rPr>
              <a:t> </a:t>
            </a:r>
            <a:r>
              <a:rPr lang="en-US" sz="2200" dirty="0" err="1">
                <a:latin typeface="Times New Roman"/>
                <a:ea typeface="Times New Roman"/>
              </a:rPr>
              <a:t>tăng</a:t>
            </a:r>
            <a:r>
              <a:rPr lang="en-US" sz="2200" dirty="0">
                <a:latin typeface="Times New Roman"/>
                <a:ea typeface="Times New Roman"/>
              </a:rPr>
              <a:t> (</a:t>
            </a:r>
            <a:r>
              <a:rPr lang="en-US" sz="2200" dirty="0" err="1">
                <a:latin typeface="Times New Roman"/>
                <a:ea typeface="Times New Roman"/>
              </a:rPr>
              <a:t>hoặc</a:t>
            </a:r>
            <a:r>
              <a:rPr lang="en-US" sz="2200" dirty="0">
                <a:latin typeface="Times New Roman"/>
                <a:ea typeface="Times New Roman"/>
              </a:rPr>
              <a:t> </a:t>
            </a:r>
            <a:r>
              <a:rPr lang="en-US" sz="2200" dirty="0" err="1">
                <a:latin typeface="Times New Roman"/>
                <a:ea typeface="Times New Roman"/>
              </a:rPr>
              <a:t>giảm</a:t>
            </a:r>
            <a:r>
              <a:rPr lang="en-US" sz="2200" dirty="0">
                <a:latin typeface="Times New Roman"/>
                <a:ea typeface="Times New Roman"/>
              </a:rPr>
              <a:t>) </a:t>
            </a:r>
            <a:r>
              <a:rPr lang="en-US" sz="2200" dirty="0" err="1">
                <a:latin typeface="Times New Roman"/>
                <a:ea typeface="Times New Roman"/>
              </a:rPr>
              <a:t>lợi</a:t>
            </a:r>
            <a:r>
              <a:rPr lang="en-US" sz="2200" dirty="0">
                <a:latin typeface="Times New Roman"/>
                <a:ea typeface="Times New Roman"/>
              </a:rPr>
              <a:t> </a:t>
            </a:r>
            <a:r>
              <a:rPr lang="en-US" sz="2200" dirty="0" err="1">
                <a:latin typeface="Times New Roman"/>
                <a:ea typeface="Times New Roman"/>
              </a:rPr>
              <a:t>nhuận</a:t>
            </a:r>
            <a:r>
              <a:rPr lang="en-US" sz="2200" dirty="0">
                <a:latin typeface="Times New Roman"/>
                <a:ea typeface="Times New Roman"/>
              </a:rPr>
              <a:t> </a:t>
            </a:r>
            <a:r>
              <a:rPr lang="en-US" sz="2200" dirty="0" err="1">
                <a:latin typeface="Times New Roman"/>
                <a:ea typeface="Times New Roman"/>
              </a:rPr>
              <a:t>sẽ</a:t>
            </a:r>
            <a:r>
              <a:rPr lang="en-US" sz="2200" dirty="0">
                <a:latin typeface="Times New Roman"/>
                <a:ea typeface="Times New Roman"/>
              </a:rPr>
              <a:t> </a:t>
            </a:r>
            <a:r>
              <a:rPr lang="en-US" sz="2200" dirty="0" err="1">
                <a:latin typeface="Times New Roman"/>
                <a:ea typeface="Times New Roman"/>
              </a:rPr>
              <a:t>khác</a:t>
            </a:r>
            <a:r>
              <a:rPr lang="en-US" sz="2200" dirty="0">
                <a:latin typeface="Times New Roman"/>
                <a:ea typeface="Times New Roman"/>
              </a:rPr>
              <a:t> </a:t>
            </a:r>
            <a:r>
              <a:rPr lang="en-US" sz="2200" dirty="0" err="1">
                <a:latin typeface="Times New Roman"/>
                <a:ea typeface="Times New Roman"/>
              </a:rPr>
              <a:t>nhau</a:t>
            </a:r>
            <a:r>
              <a:rPr lang="en-US" sz="2200" dirty="0">
                <a:latin typeface="Times New Roman"/>
                <a:ea typeface="Times New Roman"/>
              </a:rPr>
              <a:t> </a:t>
            </a:r>
            <a:r>
              <a:rPr lang="en-US" sz="2200" dirty="0" err="1">
                <a:latin typeface="Times New Roman"/>
                <a:ea typeface="Times New Roman"/>
              </a:rPr>
              <a:t>khi</a:t>
            </a:r>
            <a:r>
              <a:rPr lang="en-US" sz="2200" dirty="0">
                <a:latin typeface="Times New Roman"/>
                <a:ea typeface="Times New Roman"/>
              </a:rPr>
              <a:t> </a:t>
            </a:r>
            <a:r>
              <a:rPr lang="en-US" sz="2200" dirty="0" err="1">
                <a:latin typeface="Times New Roman"/>
                <a:ea typeface="Times New Roman"/>
              </a:rPr>
              <a:t>doanh</a:t>
            </a:r>
            <a:r>
              <a:rPr lang="en-US" sz="2200" dirty="0">
                <a:latin typeface="Times New Roman"/>
                <a:ea typeface="Times New Roman"/>
              </a:rPr>
              <a:t> </a:t>
            </a:r>
            <a:r>
              <a:rPr lang="en-US" sz="2200" dirty="0" err="1">
                <a:latin typeface="Times New Roman"/>
                <a:ea typeface="Times New Roman"/>
              </a:rPr>
              <a:t>thu</a:t>
            </a:r>
            <a:r>
              <a:rPr lang="en-US" sz="2200" dirty="0">
                <a:latin typeface="Times New Roman"/>
                <a:ea typeface="Times New Roman"/>
              </a:rPr>
              <a:t> </a:t>
            </a:r>
            <a:r>
              <a:rPr lang="en-US" sz="2200" dirty="0" err="1">
                <a:latin typeface="Times New Roman"/>
                <a:ea typeface="Times New Roman"/>
              </a:rPr>
              <a:t>cùng</a:t>
            </a:r>
            <a:r>
              <a:rPr lang="en-US" sz="2200" dirty="0">
                <a:latin typeface="Times New Roman"/>
                <a:ea typeface="Times New Roman"/>
              </a:rPr>
              <a:t> </a:t>
            </a:r>
            <a:r>
              <a:rPr lang="en-US" sz="2200" dirty="0" err="1">
                <a:latin typeface="Times New Roman"/>
                <a:ea typeface="Times New Roman"/>
              </a:rPr>
              <a:t>tăng</a:t>
            </a:r>
            <a:r>
              <a:rPr lang="en-US" sz="2200" dirty="0">
                <a:latin typeface="Times New Roman"/>
                <a:ea typeface="Times New Roman"/>
              </a:rPr>
              <a:t> (</a:t>
            </a:r>
            <a:r>
              <a:rPr lang="en-US" sz="2200" dirty="0" err="1">
                <a:latin typeface="Times New Roman"/>
                <a:ea typeface="Times New Roman"/>
              </a:rPr>
              <a:t>hoặc</a:t>
            </a:r>
            <a:r>
              <a:rPr lang="en-US" sz="2200" dirty="0">
                <a:latin typeface="Times New Roman"/>
                <a:ea typeface="Times New Roman"/>
              </a:rPr>
              <a:t> </a:t>
            </a:r>
            <a:r>
              <a:rPr lang="en-US" sz="2200" dirty="0" err="1">
                <a:latin typeface="Times New Roman"/>
                <a:ea typeface="Times New Roman"/>
              </a:rPr>
              <a:t>giảm</a:t>
            </a:r>
            <a:r>
              <a:rPr lang="en-US" sz="2200" dirty="0">
                <a:latin typeface="Times New Roman"/>
                <a:ea typeface="Times New Roman"/>
              </a:rPr>
              <a:t>) </a:t>
            </a:r>
            <a:r>
              <a:rPr lang="en-US" sz="2200" dirty="0" err="1">
                <a:latin typeface="Times New Roman"/>
                <a:ea typeface="Times New Roman"/>
              </a:rPr>
              <a:t>như</a:t>
            </a:r>
            <a:r>
              <a:rPr lang="en-US" sz="2200" dirty="0">
                <a:latin typeface="Times New Roman"/>
                <a:ea typeface="Times New Roman"/>
              </a:rPr>
              <a:t> </a:t>
            </a:r>
            <a:r>
              <a:rPr lang="en-US" sz="2200" dirty="0" err="1">
                <a:latin typeface="Times New Roman"/>
                <a:ea typeface="Times New Roman"/>
              </a:rPr>
              <a:t>nhau</a:t>
            </a:r>
            <a:r>
              <a:rPr lang="en-US" sz="2200" dirty="0">
                <a:latin typeface="Times New Roman"/>
                <a:ea typeface="Times New Roman"/>
              </a:rPr>
              <a:t>.</a:t>
            </a:r>
            <a:endParaRPr lang="vi-VN" sz="2200" dirty="0">
              <a:latin typeface="Times New Roman"/>
              <a:ea typeface="Times New Roman"/>
            </a:endParaRPr>
          </a:p>
          <a:p>
            <a:pPr marR="45085" indent="457200" algn="just">
              <a:lnSpc>
                <a:spcPct val="150000"/>
              </a:lnSpc>
            </a:pPr>
            <a:r>
              <a:rPr lang="en-US" sz="2200" dirty="0">
                <a:latin typeface="Times New Roman"/>
                <a:ea typeface="Times New Roman"/>
              </a:rPr>
              <a:t> </a:t>
            </a:r>
            <a:r>
              <a:rPr lang="en-US" sz="2200" dirty="0" err="1">
                <a:latin typeface="Times New Roman"/>
                <a:ea typeface="Times New Roman"/>
              </a:rPr>
              <a:t>Để</a:t>
            </a:r>
            <a:r>
              <a:rPr lang="en-US" sz="2200" dirty="0">
                <a:latin typeface="Times New Roman"/>
                <a:ea typeface="Times New Roman"/>
              </a:rPr>
              <a:t> </a:t>
            </a:r>
            <a:r>
              <a:rPr lang="en-US" sz="2200" dirty="0" err="1">
                <a:latin typeface="Times New Roman"/>
                <a:ea typeface="Times New Roman"/>
              </a:rPr>
              <a:t>làm</a:t>
            </a:r>
            <a:r>
              <a:rPr lang="en-US" sz="2200" dirty="0">
                <a:latin typeface="Times New Roman"/>
                <a:ea typeface="Times New Roman"/>
              </a:rPr>
              <a:t> </a:t>
            </a:r>
            <a:r>
              <a:rPr lang="en-US" sz="2200" dirty="0" err="1">
                <a:latin typeface="Times New Roman"/>
                <a:ea typeface="Times New Roman"/>
              </a:rPr>
              <a:t>rõ</a:t>
            </a:r>
            <a:r>
              <a:rPr lang="en-US" sz="2200" dirty="0">
                <a:latin typeface="Times New Roman"/>
                <a:ea typeface="Times New Roman"/>
              </a:rPr>
              <a:t> </a:t>
            </a:r>
            <a:r>
              <a:rPr lang="en-US" sz="2200" dirty="0" err="1">
                <a:latin typeface="Times New Roman"/>
                <a:ea typeface="Times New Roman"/>
              </a:rPr>
              <a:t>vấn</a:t>
            </a:r>
            <a:r>
              <a:rPr lang="en-US" sz="2200" dirty="0">
                <a:latin typeface="Times New Roman"/>
                <a:ea typeface="Times New Roman"/>
              </a:rPr>
              <a:t> </a:t>
            </a:r>
            <a:r>
              <a:rPr lang="en-US" sz="2200" dirty="0" err="1">
                <a:latin typeface="Times New Roman"/>
                <a:ea typeface="Times New Roman"/>
              </a:rPr>
              <a:t>đề</a:t>
            </a:r>
            <a:r>
              <a:rPr lang="en-US" sz="2200" dirty="0">
                <a:latin typeface="Times New Roman"/>
                <a:ea typeface="Times New Roman"/>
              </a:rPr>
              <a:t> </a:t>
            </a:r>
            <a:r>
              <a:rPr lang="en-US" sz="2200" dirty="0" err="1">
                <a:latin typeface="Times New Roman"/>
                <a:ea typeface="Times New Roman"/>
              </a:rPr>
              <a:t>này</a:t>
            </a:r>
            <a:r>
              <a:rPr lang="en-US" sz="2200" dirty="0">
                <a:latin typeface="Times New Roman"/>
                <a:ea typeface="Times New Roman"/>
              </a:rPr>
              <a:t> ta </a:t>
            </a:r>
            <a:r>
              <a:rPr lang="en-US" sz="2200" dirty="0" err="1">
                <a:latin typeface="Times New Roman"/>
                <a:ea typeface="Times New Roman"/>
              </a:rPr>
              <a:t>giả</a:t>
            </a:r>
            <a:r>
              <a:rPr lang="en-US" sz="2200" dirty="0">
                <a:latin typeface="Times New Roman"/>
                <a:ea typeface="Times New Roman"/>
              </a:rPr>
              <a:t> </a:t>
            </a:r>
            <a:r>
              <a:rPr lang="en-US" sz="2200" dirty="0" err="1">
                <a:latin typeface="Times New Roman"/>
                <a:ea typeface="Times New Roman"/>
              </a:rPr>
              <a:t>định</a:t>
            </a:r>
            <a:r>
              <a:rPr lang="en-US" sz="2200" dirty="0">
                <a:latin typeface="Times New Roman"/>
                <a:ea typeface="Times New Roman"/>
              </a:rPr>
              <a:t>: </a:t>
            </a:r>
            <a:r>
              <a:rPr lang="en-US" sz="2200" dirty="0" err="1">
                <a:latin typeface="Times New Roman"/>
                <a:ea typeface="Times New Roman"/>
              </a:rPr>
              <a:t>Doanh</a:t>
            </a:r>
            <a:r>
              <a:rPr lang="en-US" sz="2200" dirty="0">
                <a:latin typeface="Times New Roman"/>
                <a:ea typeface="Times New Roman"/>
              </a:rPr>
              <a:t> </a:t>
            </a:r>
            <a:r>
              <a:rPr lang="en-US" sz="2200" dirty="0" err="1">
                <a:latin typeface="Times New Roman"/>
                <a:ea typeface="Times New Roman"/>
              </a:rPr>
              <a:t>thu</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a:t>
            </a:r>
            <a:r>
              <a:rPr lang="en-US" sz="2200" dirty="0" err="1">
                <a:latin typeface="Times New Roman"/>
                <a:ea typeface="Times New Roman"/>
              </a:rPr>
              <a:t>cả</a:t>
            </a:r>
            <a:r>
              <a:rPr lang="en-US" sz="2200" dirty="0">
                <a:latin typeface="Times New Roman"/>
                <a:ea typeface="Times New Roman"/>
              </a:rPr>
              <a:t> 2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a:t>
            </a:r>
            <a:r>
              <a:rPr lang="en-US" sz="2200" dirty="0" err="1">
                <a:latin typeface="Times New Roman"/>
                <a:ea typeface="Times New Roman"/>
              </a:rPr>
              <a:t>cùng</a:t>
            </a:r>
            <a:r>
              <a:rPr lang="en-US" sz="2200" dirty="0">
                <a:latin typeface="Times New Roman"/>
                <a:ea typeface="Times New Roman"/>
              </a:rPr>
              <a:t> </a:t>
            </a:r>
            <a:r>
              <a:rPr lang="en-US" sz="2200" dirty="0" err="1">
                <a:latin typeface="Times New Roman"/>
                <a:ea typeface="Times New Roman"/>
              </a:rPr>
              <a:t>tăng</a:t>
            </a:r>
            <a:r>
              <a:rPr lang="en-US" sz="2200" dirty="0">
                <a:latin typeface="Times New Roman"/>
                <a:ea typeface="Times New Roman"/>
              </a:rPr>
              <a:t> 10% (</a:t>
            </a:r>
            <a:r>
              <a:rPr lang="en-US" sz="2200" dirty="0" err="1">
                <a:latin typeface="Times New Roman"/>
                <a:ea typeface="Times New Roman"/>
              </a:rPr>
              <a:t>hoặc</a:t>
            </a:r>
            <a:r>
              <a:rPr lang="en-US" sz="2200" dirty="0">
                <a:latin typeface="Times New Roman"/>
                <a:ea typeface="Times New Roman"/>
              </a:rPr>
              <a:t> </a:t>
            </a:r>
            <a:r>
              <a:rPr lang="en-US" sz="2200" dirty="0" err="1">
                <a:latin typeface="Times New Roman"/>
                <a:ea typeface="Times New Roman"/>
              </a:rPr>
              <a:t>cùng</a:t>
            </a:r>
            <a:r>
              <a:rPr lang="en-US" sz="2200" dirty="0">
                <a:latin typeface="Times New Roman"/>
                <a:ea typeface="Times New Roman"/>
              </a:rPr>
              <a:t> </a:t>
            </a:r>
            <a:r>
              <a:rPr lang="en-US" sz="2200" dirty="0" err="1">
                <a:latin typeface="Times New Roman"/>
                <a:ea typeface="Times New Roman"/>
              </a:rPr>
              <a:t>giảm</a:t>
            </a:r>
            <a:r>
              <a:rPr lang="en-US" sz="2200" dirty="0">
                <a:latin typeface="Times New Roman"/>
                <a:ea typeface="Times New Roman"/>
              </a:rPr>
              <a:t> 5%), </a:t>
            </a:r>
            <a:r>
              <a:rPr lang="en-US" sz="2200" dirty="0" err="1">
                <a:latin typeface="Times New Roman"/>
                <a:ea typeface="Times New Roman"/>
              </a:rPr>
              <a:t>vậy</a:t>
            </a:r>
            <a:r>
              <a:rPr lang="en-US" sz="2200" dirty="0">
                <a:latin typeface="Times New Roman"/>
                <a:ea typeface="Times New Roman"/>
              </a:rPr>
              <a:t> </a:t>
            </a:r>
            <a:r>
              <a:rPr lang="en-US" sz="2200" dirty="0" err="1">
                <a:latin typeface="Times New Roman"/>
                <a:ea typeface="Times New Roman"/>
              </a:rPr>
              <a:t>lợi</a:t>
            </a:r>
            <a:r>
              <a:rPr lang="en-US" sz="2200" dirty="0">
                <a:latin typeface="Times New Roman"/>
                <a:ea typeface="Times New Roman"/>
              </a:rPr>
              <a:t> </a:t>
            </a:r>
            <a:r>
              <a:rPr lang="en-US" sz="2200" dirty="0" err="1">
                <a:latin typeface="Times New Roman"/>
                <a:ea typeface="Times New Roman"/>
              </a:rPr>
              <a:t>nhuận</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a:t>
            </a:r>
            <a:r>
              <a:rPr lang="en-US" sz="2200" dirty="0" err="1">
                <a:latin typeface="Times New Roman"/>
                <a:ea typeface="Times New Roman"/>
              </a:rPr>
              <a:t>từng</a:t>
            </a:r>
            <a:r>
              <a:rPr lang="en-US" sz="2200" dirty="0">
                <a:latin typeface="Times New Roman"/>
                <a:ea typeface="Times New Roman"/>
              </a:rPr>
              <a:t>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a:t>
            </a:r>
            <a:r>
              <a:rPr lang="en-US" sz="2200" dirty="0" err="1">
                <a:latin typeface="Times New Roman"/>
                <a:ea typeface="Times New Roman"/>
              </a:rPr>
              <a:t>sẽ</a:t>
            </a:r>
            <a:r>
              <a:rPr lang="en-US" sz="2200" dirty="0">
                <a:latin typeface="Times New Roman"/>
                <a:ea typeface="Times New Roman"/>
              </a:rPr>
              <a:t> </a:t>
            </a:r>
            <a:r>
              <a:rPr lang="en-US" sz="2200" dirty="0" err="1">
                <a:latin typeface="Times New Roman"/>
                <a:ea typeface="Times New Roman"/>
              </a:rPr>
              <a:t>biến</a:t>
            </a:r>
            <a:r>
              <a:rPr lang="en-US" sz="2200" dirty="0">
                <a:latin typeface="Times New Roman"/>
                <a:ea typeface="Times New Roman"/>
              </a:rPr>
              <a:t> </a:t>
            </a:r>
            <a:r>
              <a:rPr lang="en-US" sz="2200" dirty="0" err="1">
                <a:latin typeface="Times New Roman"/>
                <a:ea typeface="Times New Roman"/>
              </a:rPr>
              <a:t>đổi</a:t>
            </a:r>
            <a:r>
              <a:rPr lang="en-US" sz="2200" dirty="0">
                <a:latin typeface="Times New Roman"/>
                <a:ea typeface="Times New Roman"/>
              </a:rPr>
              <a:t> </a:t>
            </a:r>
            <a:r>
              <a:rPr lang="en-US" sz="2200" dirty="0" err="1">
                <a:latin typeface="Times New Roman"/>
                <a:ea typeface="Times New Roman"/>
              </a:rPr>
              <a:t>như</a:t>
            </a:r>
            <a:r>
              <a:rPr lang="en-US" sz="2200" dirty="0">
                <a:latin typeface="Times New Roman"/>
                <a:ea typeface="Times New Roman"/>
              </a:rPr>
              <a:t> </a:t>
            </a:r>
            <a:r>
              <a:rPr lang="en-US" sz="2200" dirty="0" err="1">
                <a:latin typeface="Times New Roman"/>
                <a:ea typeface="Times New Roman"/>
              </a:rPr>
              <a:t>thế</a:t>
            </a:r>
            <a:r>
              <a:rPr lang="en-US" sz="2200" dirty="0">
                <a:latin typeface="Times New Roman"/>
                <a:ea typeface="Times New Roman"/>
              </a:rPr>
              <a:t> </a:t>
            </a:r>
            <a:r>
              <a:rPr lang="en-US" sz="2200" dirty="0" err="1">
                <a:latin typeface="Times New Roman"/>
                <a:ea typeface="Times New Roman"/>
              </a:rPr>
              <a:t>nào</a:t>
            </a:r>
            <a:r>
              <a:rPr lang="en-US" sz="2200" dirty="0">
                <a:latin typeface="Times New Roman"/>
                <a:ea typeface="Times New Roman"/>
              </a:rPr>
              <a:t>?   </a:t>
            </a:r>
          </a:p>
        </p:txBody>
      </p:sp>
      <p:sp>
        <p:nvSpPr>
          <p:cNvPr id="6" name="Rectangle 5"/>
          <p:cNvSpPr/>
          <p:nvPr/>
        </p:nvSpPr>
        <p:spPr>
          <a:xfrm>
            <a:off x="2133600" y="457201"/>
            <a:ext cx="4846198" cy="461665"/>
          </a:xfrm>
          <a:prstGeom prst="rect">
            <a:avLst/>
          </a:prstGeom>
        </p:spPr>
        <p:txBody>
          <a:bodyPr wrap="none">
            <a:spAutoFit/>
          </a:bodyPr>
          <a:lstStyle/>
          <a:p>
            <a:r>
              <a:rPr lang="en-US" sz="2400" b="1" dirty="0">
                <a:latin typeface="Times New Roman"/>
                <a:ea typeface="Times New Roman"/>
              </a:rPr>
              <a:t>Theo </a:t>
            </a:r>
            <a:r>
              <a:rPr lang="en-US" sz="2400" b="1" dirty="0" err="1">
                <a:latin typeface="Times New Roman"/>
                <a:ea typeface="Times New Roman"/>
              </a:rPr>
              <a:t>bảng</a:t>
            </a:r>
            <a:r>
              <a:rPr lang="en-US" sz="2400" b="1" dirty="0">
                <a:latin typeface="Times New Roman"/>
                <a:ea typeface="Times New Roman"/>
              </a:rPr>
              <a:t> </a:t>
            </a:r>
            <a:r>
              <a:rPr lang="en-US" sz="2400" b="1" dirty="0" err="1">
                <a:latin typeface="Times New Roman"/>
                <a:ea typeface="Times New Roman"/>
              </a:rPr>
              <a:t>số</a:t>
            </a:r>
            <a:r>
              <a:rPr lang="en-US" sz="2400" b="1" dirty="0">
                <a:latin typeface="Times New Roman"/>
                <a:ea typeface="Times New Roman"/>
              </a:rPr>
              <a:t> </a:t>
            </a:r>
            <a:r>
              <a:rPr lang="en-US" sz="2400" b="1" dirty="0" err="1">
                <a:latin typeface="Times New Roman"/>
                <a:ea typeface="Times New Roman"/>
              </a:rPr>
              <a:t>liệu</a:t>
            </a:r>
            <a:r>
              <a:rPr lang="en-US" sz="2400" b="1" dirty="0">
                <a:latin typeface="Times New Roman"/>
                <a:ea typeface="Times New Roman"/>
              </a:rPr>
              <a:t> </a:t>
            </a:r>
            <a:r>
              <a:rPr lang="en-US" sz="2400" b="1" dirty="0" err="1">
                <a:latin typeface="Times New Roman"/>
                <a:ea typeface="Times New Roman"/>
              </a:rPr>
              <a:t>trên</a:t>
            </a:r>
            <a:r>
              <a:rPr lang="en-US" sz="2400" b="1" dirty="0">
                <a:latin typeface="Times New Roman"/>
                <a:ea typeface="Times New Roman"/>
              </a:rPr>
              <a:t> ta </a:t>
            </a:r>
            <a:r>
              <a:rPr lang="en-US" sz="2400" b="1" dirty="0" err="1">
                <a:latin typeface="Times New Roman"/>
                <a:ea typeface="Times New Roman"/>
              </a:rPr>
              <a:t>nhận</a:t>
            </a:r>
            <a:r>
              <a:rPr lang="en-US" sz="2400" b="1" dirty="0">
                <a:latin typeface="Times New Roman"/>
                <a:ea typeface="Times New Roman"/>
              </a:rPr>
              <a:t> </a:t>
            </a:r>
            <a:r>
              <a:rPr lang="en-US" sz="2400" b="1" dirty="0" err="1">
                <a:latin typeface="Times New Roman"/>
                <a:ea typeface="Times New Roman"/>
              </a:rPr>
              <a:t>thấy</a:t>
            </a:r>
            <a:endParaRPr lang="en-US" sz="2400" b="1" dirty="0"/>
          </a:p>
        </p:txBody>
      </p:sp>
    </p:spTree>
    <p:extLst>
      <p:ext uri="{BB962C8B-B14F-4D97-AF65-F5344CB8AC3E}">
        <p14:creationId xmlns:p14="http://schemas.microsoft.com/office/powerpoint/2010/main" val="315757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109</a:t>
            </a:fld>
            <a:endParaRPr lang="en-IN"/>
          </a:p>
        </p:txBody>
      </p:sp>
      <p:sp>
        <p:nvSpPr>
          <p:cNvPr id="5" name="Rectangle 4"/>
          <p:cNvSpPr/>
          <p:nvPr/>
        </p:nvSpPr>
        <p:spPr>
          <a:xfrm>
            <a:off x="1905000" y="1600201"/>
            <a:ext cx="8305800" cy="4524315"/>
          </a:xfrm>
          <a:prstGeom prst="rect">
            <a:avLst/>
          </a:prstGeom>
        </p:spPr>
        <p:txBody>
          <a:bodyPr wrap="square">
            <a:spAutoFit/>
          </a:bodyPr>
          <a:lstStyle/>
          <a:p>
            <a:pPr marR="45085" algn="just">
              <a:lnSpc>
                <a:spcPct val="150000"/>
              </a:lnSpc>
              <a:tabLst>
                <a:tab pos="3771900" algn="l"/>
              </a:tabLst>
            </a:pPr>
            <a:r>
              <a:rPr lang="en-US" sz="2400" dirty="0">
                <a:latin typeface="Times New Roman"/>
                <a:ea typeface="Times New Roman"/>
              </a:rPr>
              <a:t>-    Ở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X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	</a:t>
            </a:r>
          </a:p>
          <a:p>
            <a:pPr marR="45085" algn="just">
              <a:lnSpc>
                <a:spcPct val="150000"/>
              </a:lnSpc>
            </a:pPr>
            <a:r>
              <a:rPr lang="en-US" sz="2400" dirty="0">
                <a:latin typeface="Times New Roman"/>
                <a:ea typeface="Times New Roman"/>
              </a:rPr>
              <a:t>           ( 2.000.000.000đ  x  5% )  x 40%   =   40.000.000 đ</a:t>
            </a:r>
          </a:p>
          <a:p>
            <a:pPr marR="45085" algn="just">
              <a:lnSpc>
                <a:spcPct val="150000"/>
              </a:lnSpc>
            </a:pP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cố</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không</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cũng</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40.000.000 đ hay 10% </a:t>
            </a:r>
          </a:p>
          <a:p>
            <a:pPr marR="45085" algn="just">
              <a:lnSpc>
                <a:spcPct val="150000"/>
              </a:lnSpc>
            </a:pPr>
            <a:r>
              <a:rPr lang="en-US" sz="2400" dirty="0">
                <a:latin typeface="Times New Roman"/>
                <a:ea typeface="Times New Roman"/>
              </a:rPr>
              <a:t>-    Ở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Y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a:t>
            </a:r>
          </a:p>
          <a:p>
            <a:pPr marR="45085" algn="just">
              <a:lnSpc>
                <a:spcPct val="150000"/>
              </a:lnSpc>
            </a:pPr>
            <a:r>
              <a:rPr lang="en-US" sz="2400" dirty="0">
                <a:latin typeface="Times New Roman"/>
                <a:ea typeface="Times New Roman"/>
              </a:rPr>
              <a:t>           ( 2.000.000.000đ  x  5% )  x  80%  =   80.000.000 đ</a:t>
            </a:r>
          </a:p>
          <a:p>
            <a:pPr marR="45085" algn="just">
              <a:lnSpc>
                <a:spcPct val="150000"/>
              </a:lnSpc>
            </a:pP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cố</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không</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cũng</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80.000.000 đ hay 20%</a:t>
            </a:r>
            <a:endParaRPr lang="en-US" sz="2400" dirty="0"/>
          </a:p>
        </p:txBody>
      </p:sp>
      <p:sp>
        <p:nvSpPr>
          <p:cNvPr id="6" name="Rectangle 5"/>
          <p:cNvSpPr/>
          <p:nvPr/>
        </p:nvSpPr>
        <p:spPr>
          <a:xfrm>
            <a:off x="2018128" y="352979"/>
            <a:ext cx="8079545" cy="646331"/>
          </a:xfrm>
          <a:prstGeom prst="rect">
            <a:avLst/>
          </a:prstGeom>
        </p:spPr>
        <p:txBody>
          <a:bodyPr wrap="square">
            <a:spAutoFit/>
          </a:bodyPr>
          <a:lstStyle/>
          <a:p>
            <a:pPr marR="45085" algn="just">
              <a:lnSpc>
                <a:spcPct val="150000"/>
              </a:lnSpc>
            </a:pPr>
            <a:r>
              <a:rPr lang="en-US" sz="2400" b="1" dirty="0" err="1">
                <a:solidFill>
                  <a:prstClr val="black"/>
                </a:solidFill>
                <a:latin typeface="Times New Roman"/>
                <a:ea typeface="Times New Roman"/>
              </a:rPr>
              <a:t>Trường</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hợp</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cả</a:t>
            </a:r>
            <a:r>
              <a:rPr lang="en-US" sz="2400" b="1" dirty="0">
                <a:solidFill>
                  <a:prstClr val="black"/>
                </a:solidFill>
                <a:latin typeface="Times New Roman"/>
                <a:ea typeface="Times New Roman"/>
              </a:rPr>
              <a:t> 2 </a:t>
            </a:r>
            <a:r>
              <a:rPr lang="en-US" sz="2400" b="1" dirty="0" err="1">
                <a:solidFill>
                  <a:prstClr val="black"/>
                </a:solidFill>
                <a:latin typeface="Times New Roman"/>
                <a:ea typeface="Times New Roman"/>
              </a:rPr>
              <a:t>công</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ty</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cùng</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giảm</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doanh</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thu</a:t>
            </a:r>
            <a:r>
              <a:rPr lang="en-US" sz="2400" b="1" dirty="0">
                <a:solidFill>
                  <a:prstClr val="black"/>
                </a:solidFill>
                <a:latin typeface="Times New Roman"/>
                <a:ea typeface="Times New Roman"/>
              </a:rPr>
              <a:t> 5% :</a:t>
            </a:r>
            <a:endParaRPr lang="en-US" sz="2400" dirty="0">
              <a:solidFill>
                <a:prstClr val="black"/>
              </a:solidFill>
              <a:latin typeface="Times New Roman"/>
              <a:ea typeface="Times New Roman"/>
            </a:endParaRPr>
          </a:p>
        </p:txBody>
      </p:sp>
    </p:spTree>
    <p:extLst>
      <p:ext uri="{BB962C8B-B14F-4D97-AF65-F5344CB8AC3E}">
        <p14:creationId xmlns:p14="http://schemas.microsoft.com/office/powerpoint/2010/main" val="99045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additive="base">
                                        <p:cTn id="4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8"/>
          <p:cNvSpPr txBox="1">
            <a:spLocks noChangeArrowheads="1"/>
          </p:cNvSpPr>
          <p:nvPr/>
        </p:nvSpPr>
        <p:spPr bwMode="auto">
          <a:xfrm>
            <a:off x="1992313" y="2146280"/>
            <a:ext cx="8134350" cy="3416320"/>
          </a:xfrm>
          <a:prstGeom prst="rect">
            <a:avLst/>
          </a:prstGeom>
          <a:noFill/>
          <a:ln w="9525">
            <a:noFill/>
            <a:miter lim="800000"/>
            <a:headEnd/>
            <a:tailEnd/>
          </a:ln>
        </p:spPr>
        <p:txBody>
          <a:bodyPr>
            <a:spAutoFit/>
          </a:bodyPr>
          <a:lstStyle/>
          <a:p>
            <a:pPr marL="457200" indent="-457200" algn="just" fontAlgn="base">
              <a:spcAft>
                <a:spcPct val="0"/>
              </a:spcAft>
              <a:defRPr/>
            </a:pPr>
            <a:r>
              <a:rPr lang="en-US" sz="2400" b="1" u="sng" dirty="0">
                <a:solidFill>
                  <a:prstClr val="black"/>
                </a:solidFill>
                <a:latin typeface="Times New Roman" pitchFamily="18" charset="0"/>
                <a:cs typeface="Times New Roman" pitchFamily="18" charset="0"/>
              </a:rPr>
              <a:t>* VAI TRÒ TRONG KHÂU KIỂM TRA, ĐÁNH GIÁ:</a:t>
            </a:r>
          </a:p>
          <a:p>
            <a:pPr indent="4763" algn="just" fontAlgn="base">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một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phương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tiện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hữu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hiệu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để</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trị</a:t>
            </a:r>
            <a:r>
              <a:rPr lang="en-US" sz="2400" dirty="0">
                <a:solidFill>
                  <a:prstClr val="black"/>
                </a:solidFill>
                <a:latin typeface="Times New Roman" pitchFamily="18" charset="0"/>
                <a:cs typeface="Times New Roman" pitchFamily="18" charset="0"/>
              </a:rPr>
              <a:t> DN </a:t>
            </a:r>
            <a:r>
              <a:rPr lang="en-US" sz="2400" dirty="0" err="1">
                <a:solidFill>
                  <a:prstClr val="black"/>
                </a:solidFill>
                <a:latin typeface="Times New Roman" pitchFamily="18" charset="0"/>
                <a:cs typeface="Times New Roman" pitchFamily="18" charset="0"/>
              </a:rPr>
              <a:t>kiểm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đánh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giá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hiệu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quả</a:t>
            </a:r>
            <a:r>
              <a:rPr lang="en-US" sz="2400" dirty="0">
                <a:solidFill>
                  <a:prstClr val="black"/>
                </a:solidFill>
                <a:latin typeface="Times New Roman" pitchFamily="18" charset="0"/>
                <a:cs typeface="Times New Roman" pitchFamily="18" charset="0"/>
              </a:rPr>
              <a:t> HĐSXKD </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phát</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hiện</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sự</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tăng</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giảm</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tìm</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nguyên</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nhân</a:t>
            </a:r>
            <a:r>
              <a:rPr lang="en-US" sz="2400" dirty="0">
                <a:solidFill>
                  <a:prstClr val="black"/>
                </a:solidFill>
                <a:latin typeface="Times New Roman" pitchFamily="18" charset="0"/>
                <a:cs typeface="Times New Roman" pitchFamily="18" charset="0"/>
                <a:sym typeface="Wingdings" panose="05000000000000000000" pitchFamily="2" charset="2"/>
              </a:rPr>
              <a:t>  </a:t>
            </a:r>
            <a:r>
              <a:rPr lang="en-US" sz="2400" dirty="0" err="1">
                <a:solidFill>
                  <a:prstClr val="black"/>
                </a:solidFill>
                <a:latin typeface="Times New Roman" pitchFamily="18" charset="0"/>
                <a:cs typeface="Times New Roman" pitchFamily="18" charset="0"/>
                <a:sym typeface="Wingdings" panose="05000000000000000000" pitchFamily="2" charset="2"/>
              </a:rPr>
              <a:t>điều</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chỉnh</a:t>
            </a:r>
            <a:r>
              <a:rPr lang="en-US" sz="2400" dirty="0">
                <a:solidFill>
                  <a:prstClr val="black"/>
                </a:solidFill>
                <a:latin typeface="Times New Roman" pitchFamily="18" charset="0"/>
                <a:cs typeface="Times New Roman" pitchFamily="18" charset="0"/>
                <a:sym typeface="Wingdings" panose="05000000000000000000" pitchFamily="2" charset="2"/>
              </a:rPr>
              <a:t>…</a:t>
            </a:r>
          </a:p>
          <a:p>
            <a:pPr indent="4763" algn="just" fontAlgn="base">
              <a:spcAft>
                <a:spcPct val="0"/>
              </a:spcAft>
              <a:defRPr/>
            </a:pPr>
            <a:r>
              <a:rPr lang="en-US" sz="2400" dirty="0">
                <a:solidFill>
                  <a:prstClr val="black"/>
                </a:solidFill>
                <a:latin typeface="Times New Roman" pitchFamily="18" charset="0"/>
                <a:cs typeface="Times New Roman" pitchFamily="18" charset="0"/>
                <a:sym typeface="Wingdings" panose="05000000000000000000" pitchFamily="2" charset="2"/>
              </a:rPr>
              <a:t> </a:t>
            </a:r>
            <a:endParaRPr lang="en-US" sz="2400" dirty="0">
              <a:solidFill>
                <a:prstClr val="black"/>
              </a:solidFill>
              <a:latin typeface="Times New Roman" pitchFamily="18" charset="0"/>
              <a:cs typeface="Times New Roman" pitchFamily="18" charset="0"/>
            </a:endParaRPr>
          </a:p>
          <a:p>
            <a:pPr marL="342900" indent="-342900" algn="just" fontAlgn="base">
              <a:spcAft>
                <a:spcPct val="0"/>
              </a:spcAft>
              <a:buFont typeface="Arial" charset="0"/>
              <a:buChar char="•"/>
              <a:defRPr/>
            </a:pPr>
            <a:r>
              <a:rPr lang="en-US" sz="2400" b="1" u="sng" dirty="0">
                <a:solidFill>
                  <a:prstClr val="black"/>
                </a:solidFill>
                <a:latin typeface="Times New Roman" pitchFamily="18" charset="0"/>
                <a:cs typeface="Times New Roman" pitchFamily="18" charset="0"/>
              </a:rPr>
              <a:t>VAI TRÒ TRONG KHÂU RA QUYẾT ĐỊNH:</a:t>
            </a:r>
          </a:p>
          <a:p>
            <a:pPr algn="just" fontAlgn="base">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Cung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thập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phân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tích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thông</a:t>
            </a:r>
            <a:r>
              <a:rPr lang="en-US" sz="2400" dirty="0">
                <a:solidFill>
                  <a:prstClr val="black"/>
                </a:solidFill>
                <a:latin typeface="Times New Roman" pitchFamily="18" charset="0"/>
                <a:cs typeface="Times New Roman" pitchFamily="18" charset="0"/>
              </a:rPr>
              <a:t> tin ,</a:t>
            </a:r>
            <a:r>
              <a:rPr lang="en-US" sz="2400" dirty="0" err="1">
                <a:solidFill>
                  <a:prstClr val="black"/>
                </a:solidFill>
                <a:latin typeface="Times New Roman" pitchFamily="18" charset="0"/>
                <a:cs typeface="Times New Roman" pitchFamily="18" charset="0"/>
              </a:rPr>
              <a:t>số</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liệu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cho</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trị</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lựa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chọn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phương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tối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ưu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quyết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ngắn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dài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hạn</a:t>
            </a:r>
            <a:r>
              <a:rPr lang="en-US" sz="2400" dirty="0">
                <a:solidFill>
                  <a:prstClr val="black"/>
                </a:solidFill>
                <a:latin typeface="Times New Roman" pitchFamily="18" charset="0"/>
                <a:cs typeface="Times New Roman" pitchFamily="18" charset="0"/>
              </a:rPr>
              <a:t>.</a:t>
            </a:r>
          </a:p>
        </p:txBody>
      </p:sp>
      <p:sp>
        <p:nvSpPr>
          <p:cNvPr id="7" name="Slide Number Placeholder 6"/>
          <p:cNvSpPr>
            <a:spLocks noGrp="1"/>
          </p:cNvSpPr>
          <p:nvPr>
            <p:ph type="sldNum" sz="quarter" idx="12"/>
          </p:nvPr>
        </p:nvSpPr>
        <p:spPr/>
        <p:txBody>
          <a:bodyPr>
            <a:normAutofit fontScale="85000" lnSpcReduction="20000"/>
          </a:bodyPr>
          <a:lstStyle/>
          <a:p>
            <a:pPr>
              <a:defRPr/>
            </a:pPr>
            <a:fld id="{1E49067A-F7CC-4C96-8B68-3788006AD4AE}" type="slidenum">
              <a:rPr lang="en-IN" smtClean="0"/>
              <a:pPr>
                <a:defRPr/>
              </a:pPr>
              <a:t>11</a:t>
            </a:fld>
            <a:endParaRPr lang="en-IN"/>
          </a:p>
        </p:txBody>
      </p:sp>
      <p:sp>
        <p:nvSpPr>
          <p:cNvPr id="20484"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VAI TRÒ CỦA KTQT</a:t>
            </a:r>
          </a:p>
        </p:txBody>
      </p:sp>
    </p:spTree>
    <p:extLst>
      <p:ext uri="{BB962C8B-B14F-4D97-AF65-F5344CB8AC3E}">
        <p14:creationId xmlns:p14="http://schemas.microsoft.com/office/powerpoint/2010/main" val="95376906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heel(1)">
                                      <p:cBhvr>
                                        <p:cTn id="12" dur="2000"/>
                                        <p:tgtEl>
                                          <p:spTgt spid="6">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heel(1)">
                                      <p:cBhvr>
                                        <p:cTn id="15" dur="20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wheel(1)">
                                      <p:cBhvr>
                                        <p:cTn id="20" dur="2000"/>
                                        <p:tgtEl>
                                          <p:spTgt spid="6">
                                            <p:txEl>
                                              <p:pRg st="3" end="3"/>
                                            </p:txEl>
                                          </p:spTgt>
                                        </p:tgtEl>
                                      </p:cBhvr>
                                    </p:animEffect>
                                  </p:childTnLst>
                                </p:cTn>
                              </p:par>
                              <p:par>
                                <p:cTn id="21" presetID="21" presetClass="entr" presetSubtype="1"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wheel(1)">
                                      <p:cBhvr>
                                        <p:cTn id="23"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110</a:t>
            </a:fld>
            <a:endParaRPr lang="en-IN"/>
          </a:p>
        </p:txBody>
      </p:sp>
      <p:sp>
        <p:nvSpPr>
          <p:cNvPr id="5" name="Rectangle 4"/>
          <p:cNvSpPr/>
          <p:nvPr/>
        </p:nvSpPr>
        <p:spPr>
          <a:xfrm>
            <a:off x="1880383" y="2438400"/>
            <a:ext cx="8212015" cy="3416320"/>
          </a:xfrm>
          <a:prstGeom prst="rect">
            <a:avLst/>
          </a:prstGeom>
        </p:spPr>
        <p:txBody>
          <a:bodyPr wrap="square">
            <a:spAutoFit/>
          </a:bodyPr>
          <a:lstStyle/>
          <a:p>
            <a:pPr marL="342900" marR="45085" indent="-342900" algn="just">
              <a:lnSpc>
                <a:spcPct val="150000"/>
              </a:lnSpc>
              <a:buFontTx/>
              <a:buChar char="-"/>
            </a:pPr>
            <a:r>
              <a:rPr lang="en-US" sz="2400" dirty="0">
                <a:latin typeface="Times New Roman"/>
                <a:ea typeface="Times New Roman"/>
              </a:rPr>
              <a:t>Ở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X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kết</a:t>
            </a:r>
            <a:r>
              <a:rPr lang="en-US" sz="2400" dirty="0">
                <a:latin typeface="Times New Roman"/>
                <a:ea typeface="Times New Roman"/>
              </a:rPr>
              <a:t> </a:t>
            </a:r>
            <a:r>
              <a:rPr lang="en-US" sz="2400" dirty="0" err="1">
                <a:latin typeface="Times New Roman"/>
                <a:ea typeface="Times New Roman"/>
              </a:rPr>
              <a:t>cấu</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với</a:t>
            </a:r>
            <a:r>
              <a:rPr lang="en-US" sz="2400" dirty="0">
                <a:latin typeface="Times New Roman"/>
                <a:ea typeface="Times New Roman"/>
              </a:rPr>
              <a:t> </a:t>
            </a:r>
            <a:r>
              <a:rPr lang="en-US" sz="2400" dirty="0" err="1">
                <a:latin typeface="Times New Roman"/>
                <a:ea typeface="Times New Roman"/>
              </a:rPr>
              <a:t>tỷ</a:t>
            </a:r>
            <a:r>
              <a:rPr lang="en-US" sz="2400" dirty="0">
                <a:latin typeface="Times New Roman"/>
                <a:ea typeface="Times New Roman"/>
              </a:rPr>
              <a:t> </a:t>
            </a:r>
            <a:r>
              <a:rPr lang="en-US" sz="2400" dirty="0" err="1">
                <a:latin typeface="Times New Roman"/>
                <a:ea typeface="Times New Roman"/>
              </a:rPr>
              <a:t>trọng</a:t>
            </a:r>
            <a:r>
              <a:rPr lang="en-US" sz="2400" dirty="0">
                <a:latin typeface="Times New Roman"/>
                <a:ea typeface="Times New Roman"/>
              </a:rPr>
              <a:t> chi </a:t>
            </a:r>
            <a:r>
              <a:rPr lang="vi-VN" sz="2400" dirty="0">
                <a:latin typeface="Times New Roman"/>
                <a:ea typeface="Times New Roman"/>
              </a:rPr>
              <a:t>Cđ </a:t>
            </a:r>
            <a:r>
              <a:rPr lang="en-US" sz="2400" dirty="0" err="1">
                <a:latin typeface="Times New Roman"/>
                <a:ea typeface="Times New Roman"/>
              </a:rPr>
              <a:t>thấp</a:t>
            </a:r>
            <a:r>
              <a:rPr lang="en-US" sz="2400" dirty="0">
                <a:latin typeface="Times New Roman"/>
                <a:ea typeface="Times New Roman"/>
              </a:rPr>
              <a:t>, </a:t>
            </a:r>
            <a:r>
              <a:rPr lang="en-US" sz="2400" dirty="0" err="1">
                <a:latin typeface="Times New Roman"/>
                <a:ea typeface="Times New Roman"/>
              </a:rPr>
              <a:t>tỷ</a:t>
            </a:r>
            <a:r>
              <a:rPr lang="en-US" sz="2400" dirty="0">
                <a:latin typeface="Times New Roman"/>
                <a:ea typeface="Times New Roman"/>
              </a:rPr>
              <a:t> </a:t>
            </a:r>
            <a:r>
              <a:rPr lang="en-US" sz="2400" dirty="0" err="1">
                <a:latin typeface="Times New Roman"/>
                <a:ea typeface="Times New Roman"/>
              </a:rPr>
              <a:t>trọng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cao</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khi</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thu</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thì</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it </a:t>
            </a:r>
            <a:r>
              <a:rPr lang="en-US" sz="2400" dirty="0" err="1">
                <a:latin typeface="Times New Roman"/>
                <a:ea typeface="Times New Roman"/>
              </a:rPr>
              <a:t>hơn</a:t>
            </a:r>
            <a:r>
              <a:rPr lang="en-US" sz="2400" dirty="0">
                <a:latin typeface="Times New Roman"/>
                <a:ea typeface="Times New Roman"/>
              </a:rPr>
              <a:t> </a:t>
            </a:r>
            <a:r>
              <a:rPr lang="en-US" sz="2400" dirty="0" err="1">
                <a:latin typeface="Times New Roman"/>
                <a:ea typeface="Times New Roman"/>
              </a:rPr>
              <a:t>về</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a:t>
            </a:r>
            <a:r>
              <a:rPr lang="en-US" sz="2400" dirty="0" err="1">
                <a:latin typeface="Times New Roman"/>
                <a:ea typeface="Times New Roman"/>
              </a:rPr>
              <a:t>độ</a:t>
            </a:r>
            <a:r>
              <a:rPr lang="en-US" sz="2400" dirty="0">
                <a:latin typeface="Times New Roman"/>
                <a:ea typeface="Times New Roman"/>
              </a:rPr>
              <a:t> </a:t>
            </a:r>
            <a:r>
              <a:rPr lang="en-US" sz="2400" dirty="0" err="1">
                <a:latin typeface="Times New Roman"/>
                <a:ea typeface="Times New Roman"/>
              </a:rPr>
              <a:t>và</a:t>
            </a:r>
            <a:r>
              <a:rPr lang="en-US" sz="2400" dirty="0">
                <a:latin typeface="Times New Roman"/>
                <a:ea typeface="Times New Roman"/>
              </a:rPr>
              <a:t> </a:t>
            </a:r>
            <a:r>
              <a:rPr lang="en-US" sz="2400" dirty="0" err="1">
                <a:latin typeface="Times New Roman"/>
                <a:ea typeface="Times New Roman"/>
              </a:rPr>
              <a:t>chậm</a:t>
            </a:r>
            <a:r>
              <a:rPr lang="en-US" sz="2400" dirty="0">
                <a:latin typeface="Times New Roman"/>
                <a:ea typeface="Times New Roman"/>
              </a:rPr>
              <a:t> </a:t>
            </a:r>
            <a:r>
              <a:rPr lang="en-US" sz="2400" dirty="0" err="1">
                <a:latin typeface="Times New Roman"/>
                <a:ea typeface="Times New Roman"/>
              </a:rPr>
              <a:t>hơn</a:t>
            </a:r>
            <a:r>
              <a:rPr lang="en-US" sz="2400" dirty="0">
                <a:latin typeface="Times New Roman"/>
                <a:ea typeface="Times New Roman"/>
              </a:rPr>
              <a:t> </a:t>
            </a:r>
            <a:r>
              <a:rPr lang="en-US" sz="2400" dirty="0" err="1">
                <a:latin typeface="Times New Roman"/>
                <a:ea typeface="Times New Roman"/>
              </a:rPr>
              <a:t>về</a:t>
            </a:r>
            <a:r>
              <a:rPr lang="en-US" sz="2400" dirty="0">
                <a:latin typeface="Times New Roman"/>
                <a:ea typeface="Times New Roman"/>
              </a:rPr>
              <a:t> </a:t>
            </a:r>
            <a:r>
              <a:rPr lang="en-US" sz="2400" dirty="0" err="1">
                <a:latin typeface="Times New Roman"/>
                <a:ea typeface="Times New Roman"/>
              </a:rPr>
              <a:t>tốc</a:t>
            </a:r>
            <a:r>
              <a:rPr lang="en-US" sz="2400" dirty="0">
                <a:latin typeface="Times New Roman"/>
                <a:ea typeface="Times New Roman"/>
              </a:rPr>
              <a:t> </a:t>
            </a:r>
            <a:r>
              <a:rPr lang="en-US" sz="2400" dirty="0" err="1">
                <a:latin typeface="Times New Roman"/>
                <a:ea typeface="Times New Roman"/>
              </a:rPr>
              <a:t>độ</a:t>
            </a:r>
            <a:r>
              <a:rPr lang="en-US" sz="2400" dirty="0">
                <a:latin typeface="Times New Roman"/>
                <a:ea typeface="Times New Roman"/>
              </a:rPr>
              <a:t>; </a:t>
            </a:r>
            <a:endParaRPr lang="vi-VN" sz="2400" dirty="0">
              <a:latin typeface="Times New Roman"/>
              <a:ea typeface="Times New Roman"/>
            </a:endParaRPr>
          </a:p>
          <a:p>
            <a:pPr marL="342900" marR="45085" indent="-342900" algn="just">
              <a:lnSpc>
                <a:spcPct val="150000"/>
              </a:lnSpc>
              <a:buFontTx/>
              <a:buChar char="-"/>
            </a:pPr>
            <a:r>
              <a:rPr lang="vi-VN" sz="2400" dirty="0">
                <a:latin typeface="Times New Roman"/>
                <a:ea typeface="Times New Roman"/>
              </a:rPr>
              <a:t>Ở</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Y </a:t>
            </a:r>
            <a:r>
              <a:rPr lang="en-US" sz="2400" dirty="0" err="1">
                <a:latin typeface="Times New Roman"/>
                <a:ea typeface="Times New Roman"/>
              </a:rPr>
              <a:t>lại</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tỷ</a:t>
            </a:r>
            <a:r>
              <a:rPr lang="en-US" sz="2400" dirty="0">
                <a:latin typeface="Times New Roman"/>
                <a:ea typeface="Times New Roman"/>
              </a:rPr>
              <a:t> </a:t>
            </a:r>
            <a:r>
              <a:rPr lang="en-US" sz="2400" dirty="0" err="1">
                <a:latin typeface="Times New Roman"/>
                <a:ea typeface="Times New Roman"/>
              </a:rPr>
              <a:t>trọng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cố</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cao</a:t>
            </a:r>
            <a:r>
              <a:rPr lang="en-US" sz="2400" dirty="0">
                <a:latin typeface="Times New Roman"/>
                <a:ea typeface="Times New Roman"/>
              </a:rPr>
              <a:t> </a:t>
            </a:r>
            <a:r>
              <a:rPr lang="en-US" sz="2400" dirty="0" err="1">
                <a:latin typeface="Times New Roman"/>
                <a:ea typeface="Times New Roman"/>
              </a:rPr>
              <a:t>còn</a:t>
            </a:r>
            <a:r>
              <a:rPr lang="en-US" sz="2400" dirty="0">
                <a:latin typeface="Times New Roman"/>
                <a:ea typeface="Times New Roman"/>
              </a:rPr>
              <a:t> </a:t>
            </a:r>
            <a:r>
              <a:rPr lang="en-US" sz="2400" dirty="0" err="1">
                <a:latin typeface="Times New Roman"/>
                <a:ea typeface="Times New Roman"/>
              </a:rPr>
              <a:t>tỷ</a:t>
            </a:r>
            <a:r>
              <a:rPr lang="en-US" sz="2400" dirty="0">
                <a:latin typeface="Times New Roman"/>
                <a:ea typeface="Times New Roman"/>
              </a:rPr>
              <a:t> </a:t>
            </a:r>
            <a:r>
              <a:rPr lang="en-US" sz="2400" dirty="0" err="1">
                <a:latin typeface="Times New Roman"/>
                <a:ea typeface="Times New Roman"/>
              </a:rPr>
              <a:t>trọng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lại</a:t>
            </a:r>
            <a:r>
              <a:rPr lang="en-US" sz="2400" dirty="0">
                <a:latin typeface="Times New Roman"/>
                <a:ea typeface="Times New Roman"/>
              </a:rPr>
              <a:t> </a:t>
            </a:r>
            <a:r>
              <a:rPr lang="en-US" sz="2400" dirty="0" err="1">
                <a:latin typeface="Times New Roman"/>
                <a:ea typeface="Times New Roman"/>
              </a:rPr>
              <a:t>thấp</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khi</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thu</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nhiều</a:t>
            </a:r>
            <a:r>
              <a:rPr lang="en-US" sz="2400" dirty="0">
                <a:latin typeface="Times New Roman"/>
                <a:ea typeface="Times New Roman"/>
              </a:rPr>
              <a:t> </a:t>
            </a:r>
            <a:r>
              <a:rPr lang="en-US" sz="2400" dirty="0" err="1">
                <a:latin typeface="Times New Roman"/>
                <a:ea typeface="Times New Roman"/>
              </a:rPr>
              <a:t>hơn</a:t>
            </a:r>
            <a:r>
              <a:rPr lang="en-US" sz="2400" dirty="0">
                <a:latin typeface="Times New Roman"/>
                <a:ea typeface="Times New Roman"/>
              </a:rPr>
              <a:t> </a:t>
            </a:r>
            <a:r>
              <a:rPr lang="en-US" sz="2400" dirty="0" err="1">
                <a:latin typeface="Times New Roman"/>
                <a:ea typeface="Times New Roman"/>
              </a:rPr>
              <a:t>và</a:t>
            </a:r>
            <a:r>
              <a:rPr lang="en-US" sz="2400" dirty="0">
                <a:latin typeface="Times New Roman"/>
                <a:ea typeface="Times New Roman"/>
              </a:rPr>
              <a:t> </a:t>
            </a:r>
            <a:r>
              <a:rPr lang="en-US" sz="2400" dirty="0" err="1">
                <a:latin typeface="Times New Roman"/>
                <a:ea typeface="Times New Roman"/>
              </a:rPr>
              <a:t>nhanh</a:t>
            </a:r>
            <a:r>
              <a:rPr lang="en-US" sz="2400" dirty="0">
                <a:latin typeface="Times New Roman"/>
                <a:ea typeface="Times New Roman"/>
              </a:rPr>
              <a:t> </a:t>
            </a:r>
            <a:r>
              <a:rPr lang="en-US" sz="2400" dirty="0" err="1">
                <a:latin typeface="Times New Roman"/>
                <a:ea typeface="Times New Roman"/>
              </a:rPr>
              <a:t>hơn</a:t>
            </a:r>
            <a:r>
              <a:rPr lang="en-US" sz="2400" dirty="0">
                <a:latin typeface="Times New Roman"/>
                <a:ea typeface="Times New Roman"/>
              </a:rPr>
              <a:t>. </a:t>
            </a:r>
            <a:endParaRPr lang="vi-VN" sz="2400" dirty="0">
              <a:latin typeface="Times New Roman"/>
              <a:ea typeface="Times New Roman"/>
            </a:endParaRPr>
          </a:p>
        </p:txBody>
      </p:sp>
      <p:sp>
        <p:nvSpPr>
          <p:cNvPr id="6" name="Rectangle 5"/>
          <p:cNvSpPr/>
          <p:nvPr/>
        </p:nvSpPr>
        <p:spPr>
          <a:xfrm>
            <a:off x="1905000" y="152401"/>
            <a:ext cx="8382000" cy="1200329"/>
          </a:xfrm>
          <a:prstGeom prst="rect">
            <a:avLst/>
          </a:prstGeom>
        </p:spPr>
        <p:txBody>
          <a:bodyPr wrap="square">
            <a:spAutoFit/>
          </a:bodyPr>
          <a:lstStyle/>
          <a:p>
            <a:r>
              <a:rPr lang="vi-VN" sz="2400" dirty="0">
                <a:solidFill>
                  <a:prstClr val="black"/>
                </a:solidFill>
                <a:latin typeface="Times New Roman"/>
                <a:ea typeface="Times New Roman"/>
              </a:rPr>
              <a:t>	D</a:t>
            </a:r>
            <a:r>
              <a:rPr lang="en-US" sz="2400" dirty="0" err="1">
                <a:solidFill>
                  <a:prstClr val="black"/>
                </a:solidFill>
                <a:latin typeface="Times New Roman"/>
                <a:ea typeface="Times New Roman"/>
              </a:rPr>
              <a:t>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thu</a:t>
            </a:r>
            <a:r>
              <a:rPr lang="en-US" sz="2400" dirty="0">
                <a:solidFill>
                  <a:prstClr val="black"/>
                </a:solidFill>
                <a:latin typeface="Times New Roman"/>
                <a:ea typeface="Times New Roman"/>
              </a:rPr>
              <a:t> ở 2 </a:t>
            </a:r>
            <a:r>
              <a:rPr lang="en-US" sz="2400" dirty="0" err="1">
                <a:solidFill>
                  <a:prstClr val="black"/>
                </a:solidFill>
                <a:latin typeface="Times New Roman"/>
                <a:ea typeface="Times New Roman"/>
              </a:rPr>
              <a:t>công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cùng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hoặc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cùng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giảm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như</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nhau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nhưng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của</a:t>
            </a:r>
            <a:r>
              <a:rPr lang="en-US" sz="2400" dirty="0">
                <a:solidFill>
                  <a:prstClr val="black"/>
                </a:solidFill>
                <a:latin typeface="Times New Roman"/>
                <a:ea typeface="Times New Roman"/>
              </a:rPr>
              <a:t> 2 </a:t>
            </a:r>
            <a:r>
              <a:rPr lang="en-US" sz="2400" dirty="0" err="1">
                <a:solidFill>
                  <a:prstClr val="black"/>
                </a:solidFill>
                <a:latin typeface="Times New Roman"/>
                <a:ea typeface="Times New Roman"/>
              </a:rPr>
              <a:t>công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lại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hoặc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giảm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rất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khác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nhau</a:t>
            </a:r>
            <a:endParaRPr lang="en-US" sz="2400" dirty="0"/>
          </a:p>
        </p:txBody>
      </p:sp>
    </p:spTree>
    <p:extLst>
      <p:ext uri="{BB962C8B-B14F-4D97-AF65-F5344CB8AC3E}">
        <p14:creationId xmlns:p14="http://schemas.microsoft.com/office/powerpoint/2010/main" val="367348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111</a:t>
            </a:fld>
            <a:endParaRPr lang="en-IN"/>
          </a:p>
        </p:txBody>
      </p:sp>
      <p:sp>
        <p:nvSpPr>
          <p:cNvPr id="5" name="Rectangle 4"/>
          <p:cNvSpPr/>
          <p:nvPr/>
        </p:nvSpPr>
        <p:spPr>
          <a:xfrm>
            <a:off x="1905000" y="2049482"/>
            <a:ext cx="8534400" cy="3970318"/>
          </a:xfrm>
          <a:prstGeom prst="rect">
            <a:avLst/>
          </a:prstGeom>
        </p:spPr>
        <p:txBody>
          <a:bodyPr wrap="square">
            <a:spAutoFit/>
          </a:bodyPr>
          <a:lstStyle/>
          <a:p>
            <a:pPr marL="342900" marR="45085" indent="-342900" algn="just">
              <a:lnSpc>
                <a:spcPct val="150000"/>
              </a:lnSpc>
              <a:buFontTx/>
              <a:buChar char="-"/>
            </a:pP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nghiệp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nào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kết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cấu</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với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tỷ</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trọng</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định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cao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tỷ</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trọng</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biến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đổi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thấp</a:t>
            </a:r>
            <a:r>
              <a:rPr lang="en-US" sz="2400" dirty="0">
                <a:solidFill>
                  <a:prstClr val="black"/>
                </a:solidFill>
                <a:latin typeface="Times New Roman"/>
                <a:ea typeface="Times New Roman"/>
              </a:rPr>
              <a:t> </a:t>
            </a:r>
            <a:r>
              <a:rPr lang="vi-VN" sz="2400" dirty="0">
                <a:solidFill>
                  <a:prstClr val="black"/>
                </a:solidFill>
                <a:latin typeface="Times New Roman"/>
                <a:ea typeface="Times New Roman"/>
                <a:sym typeface="Wingdings" pitchFamily="2" charset="2"/>
              </a:rPr>
              <a:t> </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khi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sẽ</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được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nhiều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về</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mức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độ</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về</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tốc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độ</a:t>
            </a:r>
            <a:r>
              <a:rPr lang="vi-VN" sz="2400" dirty="0">
                <a:solidFill>
                  <a:prstClr val="black"/>
                </a:solidFill>
                <a:latin typeface="Times New Roman"/>
                <a:ea typeface="Times New Roman"/>
              </a:rPr>
              <a:t>.</a:t>
            </a:r>
          </a:p>
          <a:p>
            <a:pPr marR="45085" algn="just">
              <a:lnSpc>
                <a:spcPct val="150000"/>
              </a:lnSpc>
            </a:pPr>
            <a:endParaRPr lang="vi-VN" sz="2400" dirty="0">
              <a:solidFill>
                <a:prstClr val="black"/>
              </a:solidFill>
              <a:latin typeface="Times New Roman"/>
              <a:ea typeface="Times New Roman"/>
            </a:endParaRPr>
          </a:p>
          <a:p>
            <a:pPr marL="342900" marR="45085" indent="-342900" algn="just">
              <a:lnSpc>
                <a:spcPct val="150000"/>
              </a:lnSpc>
              <a:buFontTx/>
              <a:buChar char="-"/>
            </a:pPr>
            <a:r>
              <a:rPr lang="vi-VN" sz="2400" dirty="0">
                <a:solidFill>
                  <a:prstClr val="black"/>
                </a:solidFill>
                <a:latin typeface="Times New Roman"/>
                <a:ea typeface="Times New Roman"/>
              </a:rPr>
              <a:t>N</a:t>
            </a:r>
            <a:r>
              <a:rPr lang="en-US" sz="2400" dirty="0" err="1">
                <a:solidFill>
                  <a:prstClr val="black"/>
                </a:solidFill>
                <a:latin typeface="Times New Roman"/>
                <a:ea typeface="Times New Roman"/>
              </a:rPr>
              <a:t>gược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lại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khi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giảm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thì</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cũng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giảm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nhiều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nhiều</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cơ</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hội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đem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lại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cao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nhưng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đồng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thời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rủi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ro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trong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kinh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cũng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lớn</a:t>
            </a:r>
            <a:r>
              <a:rPr lang="en-US" sz="2400" dirty="0">
                <a:solidFill>
                  <a:prstClr val="black"/>
                </a:solidFill>
                <a:latin typeface="Times New Roman"/>
                <a:ea typeface="Times New Roman"/>
              </a:rPr>
              <a:t>.</a:t>
            </a:r>
          </a:p>
        </p:txBody>
      </p:sp>
      <p:sp>
        <p:nvSpPr>
          <p:cNvPr id="6" name="Rectangle 5"/>
          <p:cNvSpPr/>
          <p:nvPr/>
        </p:nvSpPr>
        <p:spPr>
          <a:xfrm>
            <a:off x="1828800" y="76201"/>
            <a:ext cx="8610600" cy="1200329"/>
          </a:xfrm>
          <a:prstGeom prst="rect">
            <a:avLst/>
          </a:prstGeom>
        </p:spPr>
        <p:txBody>
          <a:bodyPr wrap="square">
            <a:spAutoFit/>
          </a:bodyPr>
          <a:lstStyle/>
          <a:p>
            <a:pPr marR="45085" algn="just">
              <a:lnSpc>
                <a:spcPct val="150000"/>
              </a:lnSpc>
            </a:pPr>
            <a:r>
              <a:rPr lang="vi-VN" sz="2400" dirty="0">
                <a:solidFill>
                  <a:prstClr val="black"/>
                </a:solidFill>
                <a:latin typeface="Times New Roman"/>
                <a:ea typeface="Times New Roman"/>
                <a:sym typeface="Wingdings" pitchFamily="2" charset="2"/>
              </a:rPr>
              <a:t> </a:t>
            </a:r>
            <a:r>
              <a:rPr lang="en-US" sz="2400" dirty="0" err="1">
                <a:solidFill>
                  <a:prstClr val="black"/>
                </a:solidFill>
                <a:latin typeface="Times New Roman"/>
                <a:ea typeface="Times New Roman"/>
              </a:rPr>
              <a:t>Từ</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đây</a:t>
            </a:r>
            <a:r>
              <a:rPr lang="en-US" sz="2400" dirty="0">
                <a:solidFill>
                  <a:prstClr val="black"/>
                </a:solidFill>
                <a:latin typeface="Times New Roman"/>
                <a:ea typeface="Times New Roman"/>
              </a:rPr>
              <a:t> ta </a:t>
            </a:r>
            <a:r>
              <a:rPr lang="en-US" sz="2400" dirty="0" err="1">
                <a:solidFill>
                  <a:prstClr val="black"/>
                </a:solidFill>
                <a:latin typeface="Times New Roman"/>
                <a:ea typeface="Times New Roman"/>
              </a:rPr>
              <a:t>có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thể</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rút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ra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kết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về</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mối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quan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hệ</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giữa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kết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cấu</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như</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sau</a:t>
            </a:r>
            <a:r>
              <a:rPr lang="en-US" sz="2400" dirty="0">
                <a:solidFill>
                  <a:prstClr val="black"/>
                </a:solidFill>
                <a:latin typeface="Times New Roman"/>
                <a:ea typeface="Times New Roman"/>
              </a:rPr>
              <a:t>:</a:t>
            </a:r>
          </a:p>
        </p:txBody>
      </p:sp>
    </p:spTree>
    <p:extLst>
      <p:ext uri="{BB962C8B-B14F-4D97-AF65-F5344CB8AC3E}">
        <p14:creationId xmlns:p14="http://schemas.microsoft.com/office/powerpoint/2010/main" val="199552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112</a:t>
            </a:fld>
            <a:endParaRPr lang="en-IN"/>
          </a:p>
        </p:txBody>
      </p:sp>
      <p:sp>
        <p:nvSpPr>
          <p:cNvPr id="5" name="Rectangle 4"/>
          <p:cNvSpPr/>
          <p:nvPr/>
        </p:nvSpPr>
        <p:spPr>
          <a:xfrm>
            <a:off x="1676400" y="1752600"/>
            <a:ext cx="8991600" cy="3970318"/>
          </a:xfrm>
          <a:prstGeom prst="rect">
            <a:avLst/>
          </a:prstGeom>
        </p:spPr>
        <p:txBody>
          <a:bodyPr wrap="square">
            <a:spAutoFit/>
          </a:bodyPr>
          <a:lstStyle/>
          <a:p>
            <a:pPr marR="45085" algn="just">
              <a:lnSpc>
                <a:spcPct val="150000"/>
              </a:lnSpc>
            </a:pPr>
            <a:r>
              <a:rPr lang="en-US" sz="2400" b="1" u="sng" dirty="0" err="1">
                <a:latin typeface="Times New Roman"/>
                <a:ea typeface="Times New Roman"/>
              </a:rPr>
              <a:t>Trường</a:t>
            </a:r>
            <a:r>
              <a:rPr lang="en-US" sz="2400" b="1" u="sng" dirty="0">
                <a:latin typeface="Times New Roman"/>
                <a:ea typeface="Times New Roman"/>
              </a:rPr>
              <a:t> </a:t>
            </a:r>
            <a:r>
              <a:rPr lang="en-US" sz="2400" b="1" u="sng" dirty="0" err="1">
                <a:latin typeface="Times New Roman"/>
                <a:ea typeface="Times New Roman"/>
              </a:rPr>
              <a:t>hợp</a:t>
            </a:r>
            <a:r>
              <a:rPr lang="en-US" sz="2400" b="1" u="sng" dirty="0">
                <a:latin typeface="Times New Roman"/>
                <a:ea typeface="Times New Roman"/>
              </a:rPr>
              <a:t>  </a:t>
            </a:r>
            <a:r>
              <a:rPr lang="en-US" sz="2400" b="1" u="sng" dirty="0" err="1">
                <a:latin typeface="Times New Roman"/>
                <a:ea typeface="Times New Roman"/>
              </a:rPr>
              <a:t>doanh</a:t>
            </a:r>
            <a:r>
              <a:rPr lang="en-US" sz="2400" b="1" u="sng" dirty="0">
                <a:latin typeface="Times New Roman"/>
                <a:ea typeface="Times New Roman"/>
              </a:rPr>
              <a:t> </a:t>
            </a:r>
            <a:r>
              <a:rPr lang="en-US" sz="2400" b="1" u="sng" dirty="0" err="1">
                <a:latin typeface="Times New Roman"/>
                <a:ea typeface="Times New Roman"/>
              </a:rPr>
              <a:t>thu</a:t>
            </a:r>
            <a:r>
              <a:rPr lang="en-US" sz="2400" b="1" u="sng" dirty="0">
                <a:latin typeface="Times New Roman"/>
                <a:ea typeface="Times New Roman"/>
              </a:rPr>
              <a:t> </a:t>
            </a:r>
            <a:r>
              <a:rPr lang="en-US" sz="2400" b="1" u="sng" dirty="0" err="1">
                <a:latin typeface="Times New Roman"/>
                <a:ea typeface="Times New Roman"/>
              </a:rPr>
              <a:t>cùng</a:t>
            </a:r>
            <a:r>
              <a:rPr lang="en-US" sz="2400" b="1" u="sng" dirty="0">
                <a:latin typeface="Times New Roman"/>
                <a:ea typeface="Times New Roman"/>
              </a:rPr>
              <a:t> </a:t>
            </a:r>
            <a:r>
              <a:rPr lang="en-US" sz="2400" b="1" u="sng" dirty="0" err="1">
                <a:latin typeface="Times New Roman"/>
                <a:ea typeface="Times New Roman"/>
              </a:rPr>
              <a:t>tăng</a:t>
            </a:r>
            <a:r>
              <a:rPr lang="en-US" sz="2400" b="1" u="sng" dirty="0">
                <a:latin typeface="Times New Roman"/>
                <a:ea typeface="Times New Roman"/>
              </a:rPr>
              <a:t> 10% :</a:t>
            </a:r>
            <a:endParaRPr lang="en-US" sz="2400" dirty="0">
              <a:latin typeface="Times New Roman"/>
              <a:ea typeface="Times New Roman"/>
            </a:endParaRPr>
          </a:p>
          <a:p>
            <a:pPr marR="45085" algn="just">
              <a:lnSpc>
                <a:spcPct val="150000"/>
              </a:lnSpc>
            </a:pPr>
            <a:r>
              <a:rPr lang="en-US" sz="2400" dirty="0">
                <a:latin typeface="Times New Roman"/>
                <a:ea typeface="Times New Roman"/>
              </a:rPr>
              <a:t>-  Ở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X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 </a:t>
            </a:r>
          </a:p>
          <a:p>
            <a:pPr marL="142875" marR="45085" algn="just">
              <a:lnSpc>
                <a:spcPct val="150000"/>
              </a:lnSpc>
            </a:pPr>
            <a:r>
              <a:rPr lang="en-US" sz="2400" dirty="0">
                <a:latin typeface="Times New Roman"/>
                <a:ea typeface="Times New Roman"/>
              </a:rPr>
              <a:t>        ( 2.000.000.000đ  x 10% )  x  40%  =   80.000.000 đ</a:t>
            </a:r>
          </a:p>
          <a:p>
            <a:pPr marL="142875" marR="45085" algn="just">
              <a:lnSpc>
                <a:spcPct val="150000"/>
              </a:lnSpc>
            </a:pPr>
            <a:r>
              <a:rPr lang="en-US" sz="2400" dirty="0">
                <a:latin typeface="Times New Roman"/>
                <a:ea typeface="Times New Roman"/>
              </a:rPr>
              <a:t>Chi </a:t>
            </a:r>
            <a:r>
              <a:rPr lang="en-US" sz="2400" dirty="0" err="1">
                <a:latin typeface="Times New Roman"/>
                <a:ea typeface="Times New Roman"/>
              </a:rPr>
              <a:t>phí</a:t>
            </a:r>
            <a:r>
              <a:rPr lang="en-US" sz="2400" dirty="0">
                <a:latin typeface="Times New Roman"/>
                <a:ea typeface="Times New Roman"/>
              </a:rPr>
              <a:t> </a:t>
            </a:r>
            <a:r>
              <a:rPr lang="vi-VN" sz="2400" dirty="0">
                <a:latin typeface="Times New Roman"/>
                <a:ea typeface="Times New Roman"/>
              </a:rPr>
              <a:t>Cđ </a:t>
            </a:r>
            <a:r>
              <a:rPr lang="en-US" sz="2400" dirty="0" err="1">
                <a:latin typeface="Times New Roman"/>
                <a:ea typeface="Times New Roman"/>
              </a:rPr>
              <a:t>không</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80.000.000 đ hay 20% </a:t>
            </a:r>
          </a:p>
          <a:p>
            <a:pPr marR="45085" algn="just">
              <a:lnSpc>
                <a:spcPct val="150000"/>
              </a:lnSpc>
            </a:pPr>
            <a:r>
              <a:rPr lang="en-US" sz="2400" dirty="0">
                <a:latin typeface="Times New Roman"/>
                <a:ea typeface="Times New Roman"/>
              </a:rPr>
              <a:t>-   Ở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Y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a:t>
            </a:r>
          </a:p>
          <a:p>
            <a:pPr marL="142875" marR="45085" algn="just">
              <a:lnSpc>
                <a:spcPct val="150000"/>
              </a:lnSpc>
            </a:pPr>
            <a:r>
              <a:rPr lang="en-US" sz="2400" dirty="0">
                <a:latin typeface="Times New Roman"/>
                <a:ea typeface="Times New Roman"/>
              </a:rPr>
              <a:t>        ( 2.000.000.000đ  x 10% )  x 80%  =  160.000.000 đ</a:t>
            </a:r>
          </a:p>
          <a:p>
            <a:pPr marL="142875" marR="45085" algn="just">
              <a:lnSpc>
                <a:spcPct val="150000"/>
              </a:lnSpc>
            </a:pPr>
            <a:r>
              <a:rPr lang="en-US" sz="2400" dirty="0">
                <a:latin typeface="Times New Roman"/>
                <a:ea typeface="Times New Roman"/>
              </a:rPr>
              <a:t>Chi </a:t>
            </a:r>
            <a:r>
              <a:rPr lang="en-US" sz="2400" dirty="0" err="1">
                <a:latin typeface="Times New Roman"/>
                <a:ea typeface="Times New Roman"/>
              </a:rPr>
              <a:t>phí</a:t>
            </a:r>
            <a:r>
              <a:rPr lang="en-US" sz="2400" dirty="0">
                <a:latin typeface="Times New Roman"/>
                <a:ea typeface="Times New Roman"/>
              </a:rPr>
              <a:t> </a:t>
            </a:r>
            <a:r>
              <a:rPr lang="vi-VN" sz="2400" dirty="0">
                <a:latin typeface="Times New Roman"/>
                <a:ea typeface="Times New Roman"/>
              </a:rPr>
              <a:t>cđ </a:t>
            </a:r>
            <a:r>
              <a:rPr lang="en-US" sz="2400" dirty="0" err="1">
                <a:latin typeface="Times New Roman"/>
                <a:ea typeface="Times New Roman"/>
              </a:rPr>
              <a:t>không</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160.000.000 đ hay 40%.</a:t>
            </a:r>
          </a:p>
        </p:txBody>
      </p:sp>
    </p:spTree>
    <p:extLst>
      <p:ext uri="{BB962C8B-B14F-4D97-AF65-F5344CB8AC3E}">
        <p14:creationId xmlns:p14="http://schemas.microsoft.com/office/powerpoint/2010/main" val="359213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7B8639B1-F27E-4EEC-906B-E397C504EE71}" type="slidenum">
              <a:rPr lang="en-IN" smtClean="0"/>
              <a:pPr>
                <a:defRPr/>
              </a:pPr>
              <a:t>113</a:t>
            </a:fld>
            <a:endParaRPr lang="en-IN"/>
          </a:p>
        </p:txBody>
      </p:sp>
      <p:sp>
        <p:nvSpPr>
          <p:cNvPr id="16387" name="WordArt 9"/>
          <p:cNvSpPr>
            <a:spLocks noChangeArrowheads="1" noChangeShapeType="1" noTextEdit="1"/>
          </p:cNvSpPr>
          <p:nvPr/>
        </p:nvSpPr>
        <p:spPr bwMode="auto">
          <a:xfrm>
            <a:off x="1847851" y="188913"/>
            <a:ext cx="8569325" cy="6969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latin typeface="Times New Roman"/>
                <a:cs typeface="Times New Roman"/>
              </a:rPr>
              <a:t>3.3. KẾT CẤU CHI PHÍ &amp; ĐÒN BẨY KINH DOANH</a:t>
            </a:r>
          </a:p>
        </p:txBody>
      </p:sp>
      <p:sp>
        <p:nvSpPr>
          <p:cNvPr id="16388" name="AutoShape 21"/>
          <p:cNvSpPr>
            <a:spLocks noChangeArrowheads="1"/>
          </p:cNvSpPr>
          <p:nvPr/>
        </p:nvSpPr>
        <p:spPr bwMode="auto">
          <a:xfrm>
            <a:off x="3359150" y="1643063"/>
            <a:ext cx="52578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latin typeface="Times New Roman" pitchFamily="18" charset="0"/>
                <a:cs typeface="Times New Roman" pitchFamily="18" charset="0"/>
              </a:rPr>
              <a:t> ĐÒN BẨY KINH DOANH</a:t>
            </a:r>
          </a:p>
        </p:txBody>
      </p:sp>
      <p:graphicFrame>
        <p:nvGraphicFramePr>
          <p:cNvPr id="10" name="Group 121"/>
          <p:cNvGraphicFramePr>
            <a:graphicFrameLocks noGrp="1"/>
          </p:cNvGraphicFramePr>
          <p:nvPr>
            <p:extLst>
              <p:ext uri="{D42A27DB-BD31-4B8C-83A1-F6EECF244321}">
                <p14:modId xmlns:p14="http://schemas.microsoft.com/office/powerpoint/2010/main" val="3486182851"/>
              </p:ext>
            </p:extLst>
          </p:nvPr>
        </p:nvGraphicFramePr>
        <p:xfrm>
          <a:off x="1992314" y="2565400"/>
          <a:ext cx="7991475" cy="914400"/>
        </p:xfrm>
        <a:graphic>
          <a:graphicData uri="http://schemas.openxmlformats.org/drawingml/2006/table">
            <a:tbl>
              <a:tblPr/>
              <a:tblGrid>
                <a:gridCol w="2807816">
                  <a:extLst>
                    <a:ext uri="{9D8B030D-6E8A-4147-A177-3AD203B41FA5}">
                      <a16:colId xmlns:a16="http://schemas.microsoft.com/office/drawing/2014/main" val="20000"/>
                    </a:ext>
                  </a:extLst>
                </a:gridCol>
                <a:gridCol w="3581871">
                  <a:extLst>
                    <a:ext uri="{9D8B030D-6E8A-4147-A177-3AD203B41FA5}">
                      <a16:colId xmlns:a16="http://schemas.microsoft.com/office/drawing/2014/main" val="20001"/>
                    </a:ext>
                  </a:extLst>
                </a:gridCol>
                <a:gridCol w="1601788">
                  <a:extLst>
                    <a:ext uri="{9D8B030D-6E8A-4147-A177-3AD203B41FA5}">
                      <a16:colId xmlns:a16="http://schemas.microsoft.com/office/drawing/2014/main" val="20002"/>
                    </a:ext>
                  </a:extLst>
                </a:gridCol>
              </a:tblGrid>
              <a:tr h="4318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lớn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đòn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bẩy</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p>
                  </a:txBody>
                  <a:tcPr marL="91424" marR="91424"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Tốc</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vi-VN" sz="2400" b="1" i="0" u="none" strike="noStrike" cap="none" normalizeH="0" baseline="0" dirty="0">
                          <a:ln>
                            <a:noFill/>
                          </a:ln>
                          <a:solidFill>
                            <a:schemeClr val="tx1"/>
                          </a:solidFill>
                          <a:effectLst/>
                          <a:latin typeface="Times New Roman" pitchFamily="18" charset="0"/>
                          <a:cs typeface="Times New Roman" pitchFamily="18" charset="0"/>
                        </a:rPr>
                        <a:t>tăng (giảm)</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LN</a:t>
                      </a:r>
                    </a:p>
                  </a:txBody>
                  <a:tcPr marL="91424" marR="91424"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24" marR="91424"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445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Tốc</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vi-VN" sz="2400" b="1" i="0" u="none" strike="noStrike" cap="none" normalizeH="0" baseline="0" dirty="0">
                          <a:ln>
                            <a:noFill/>
                          </a:ln>
                          <a:solidFill>
                            <a:schemeClr val="tx1"/>
                          </a:solidFill>
                          <a:effectLst/>
                          <a:latin typeface="Times New Roman" pitchFamily="18" charset="0"/>
                          <a:cs typeface="Times New Roman" pitchFamily="18" charset="0"/>
                        </a:rPr>
                        <a:t>tăng (giảm)</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DT</a:t>
                      </a:r>
                    </a:p>
                  </a:txBody>
                  <a:tcPr marL="91424" marR="91424"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bl>
          </a:graphicData>
        </a:graphic>
      </p:graphicFrame>
      <p:graphicFrame>
        <p:nvGraphicFramePr>
          <p:cNvPr id="16" name="Group 121"/>
          <p:cNvGraphicFramePr>
            <a:graphicFrameLocks noGrp="1"/>
          </p:cNvGraphicFramePr>
          <p:nvPr>
            <p:extLst>
              <p:ext uri="{D42A27DB-BD31-4B8C-83A1-F6EECF244321}">
                <p14:modId xmlns:p14="http://schemas.microsoft.com/office/powerpoint/2010/main" val="3122707717"/>
              </p:ext>
            </p:extLst>
          </p:nvPr>
        </p:nvGraphicFramePr>
        <p:xfrm>
          <a:off x="2135189" y="4005263"/>
          <a:ext cx="7302501" cy="914400"/>
        </p:xfrm>
        <a:graphic>
          <a:graphicData uri="http://schemas.openxmlformats.org/drawingml/2006/table">
            <a:tbl>
              <a:tblPr/>
              <a:tblGrid>
                <a:gridCol w="2498901">
                  <a:extLst>
                    <a:ext uri="{9D8B030D-6E8A-4147-A177-3AD203B41FA5}">
                      <a16:colId xmlns:a16="http://schemas.microsoft.com/office/drawing/2014/main" val="20000"/>
                    </a:ext>
                  </a:extLst>
                </a:gridCol>
                <a:gridCol w="2571480">
                  <a:extLst>
                    <a:ext uri="{9D8B030D-6E8A-4147-A177-3AD203B41FA5}">
                      <a16:colId xmlns:a16="http://schemas.microsoft.com/office/drawing/2014/main" val="20001"/>
                    </a:ext>
                  </a:extLst>
                </a:gridCol>
                <a:gridCol w="2232120">
                  <a:extLst>
                    <a:ext uri="{9D8B030D-6E8A-4147-A177-3AD203B41FA5}">
                      <a16:colId xmlns:a16="http://schemas.microsoft.com/office/drawing/2014/main" val="20002"/>
                    </a:ext>
                  </a:extLst>
                </a:gridCol>
              </a:tblGrid>
              <a:tr h="4318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lớn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đòn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bẩy</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p>
                  </a:txBody>
                  <a:tcPr marL="91435" marR="91435"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Lg</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35" marR="91435"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35" marR="91435"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445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LN</a:t>
                      </a:r>
                    </a:p>
                  </a:txBody>
                  <a:tcPr marL="91435" marR="91435"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050056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1000" fill="hold"/>
                                        <p:tgtEl>
                                          <p:spTgt spid="16387"/>
                                        </p:tgtEl>
                                        <p:attrNameLst>
                                          <p:attrName>ppt_w</p:attrName>
                                        </p:attrNameLst>
                                      </p:cBhvr>
                                      <p:tavLst>
                                        <p:tav tm="0">
                                          <p:val>
                                            <p:fltVal val="0"/>
                                          </p:val>
                                        </p:tav>
                                        <p:tav tm="100000">
                                          <p:val>
                                            <p:strVal val="#ppt_w"/>
                                          </p:val>
                                        </p:tav>
                                      </p:tavLst>
                                    </p:anim>
                                    <p:anim calcmode="lin" valueType="num">
                                      <p:cBhvr>
                                        <p:cTn id="8" dur="1000" fill="hold"/>
                                        <p:tgtEl>
                                          <p:spTgt spid="16387"/>
                                        </p:tgtEl>
                                        <p:attrNameLst>
                                          <p:attrName>ppt_h</p:attrName>
                                        </p:attrNameLst>
                                      </p:cBhvr>
                                      <p:tavLst>
                                        <p:tav tm="0">
                                          <p:val>
                                            <p:fltVal val="0"/>
                                          </p:val>
                                        </p:tav>
                                        <p:tav tm="100000">
                                          <p:val>
                                            <p:strVal val="#ppt_h"/>
                                          </p:val>
                                        </p:tav>
                                      </p:tavLst>
                                    </p:anim>
                                    <p:anim calcmode="lin" valueType="num">
                                      <p:cBhvr>
                                        <p:cTn id="9" dur="1000" fill="hold"/>
                                        <p:tgtEl>
                                          <p:spTgt spid="16387"/>
                                        </p:tgtEl>
                                        <p:attrNameLst>
                                          <p:attrName>style.rotation</p:attrName>
                                        </p:attrNameLst>
                                      </p:cBhvr>
                                      <p:tavLst>
                                        <p:tav tm="0">
                                          <p:val>
                                            <p:fltVal val="90"/>
                                          </p:val>
                                        </p:tav>
                                        <p:tav tm="100000">
                                          <p:val>
                                            <p:fltVal val="0"/>
                                          </p:val>
                                        </p:tav>
                                      </p:tavLst>
                                    </p:anim>
                                    <p:animEffect transition="in" filter="fade">
                                      <p:cBhvr>
                                        <p:cTn id="10" dur="1000"/>
                                        <p:tgtEl>
                                          <p:spTgt spid="16387"/>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6388"/>
                                        </p:tgtEl>
                                        <p:attrNameLst>
                                          <p:attrName>style.visibility</p:attrName>
                                        </p:attrNameLst>
                                      </p:cBhvr>
                                      <p:to>
                                        <p:strVal val="visible"/>
                                      </p:to>
                                    </p:set>
                                    <p:animEffect transition="in" filter="wipe(down)">
                                      <p:cBhvr>
                                        <p:cTn id="15" dur="580">
                                          <p:stCondLst>
                                            <p:cond delay="0"/>
                                          </p:stCondLst>
                                        </p:cTn>
                                        <p:tgtEl>
                                          <p:spTgt spid="16388"/>
                                        </p:tgtEl>
                                      </p:cBhvr>
                                    </p:animEffect>
                                    <p:anim calcmode="lin" valueType="num">
                                      <p:cBhvr>
                                        <p:cTn id="16" dur="1822" tmFilter="0,0; 0.14,0.36; 0.43,0.73; 0.71,0.91; 1.0,1.0">
                                          <p:stCondLst>
                                            <p:cond delay="0"/>
                                          </p:stCondLst>
                                        </p:cTn>
                                        <p:tgtEl>
                                          <p:spTgt spid="1638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638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638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638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6388"/>
                                        </p:tgtEl>
                                        <p:attrNameLst>
                                          <p:attrName>ppt_y</p:attrName>
                                        </p:attrNameLst>
                                      </p:cBhvr>
                                      <p:tavLst>
                                        <p:tav tm="0" fmla="#ppt_y-sin(pi*$)/81">
                                          <p:val>
                                            <p:fltVal val="0"/>
                                          </p:val>
                                        </p:tav>
                                        <p:tav tm="100000">
                                          <p:val>
                                            <p:fltVal val="1"/>
                                          </p:val>
                                        </p:tav>
                                      </p:tavLst>
                                    </p:anim>
                                    <p:animScale>
                                      <p:cBhvr>
                                        <p:cTn id="21" dur="26">
                                          <p:stCondLst>
                                            <p:cond delay="650"/>
                                          </p:stCondLst>
                                        </p:cTn>
                                        <p:tgtEl>
                                          <p:spTgt spid="16388"/>
                                        </p:tgtEl>
                                      </p:cBhvr>
                                      <p:to x="100000" y="60000"/>
                                    </p:animScale>
                                    <p:animScale>
                                      <p:cBhvr>
                                        <p:cTn id="22" dur="166" decel="50000">
                                          <p:stCondLst>
                                            <p:cond delay="676"/>
                                          </p:stCondLst>
                                        </p:cTn>
                                        <p:tgtEl>
                                          <p:spTgt spid="16388"/>
                                        </p:tgtEl>
                                      </p:cBhvr>
                                      <p:to x="100000" y="100000"/>
                                    </p:animScale>
                                    <p:animScale>
                                      <p:cBhvr>
                                        <p:cTn id="23" dur="26">
                                          <p:stCondLst>
                                            <p:cond delay="1312"/>
                                          </p:stCondLst>
                                        </p:cTn>
                                        <p:tgtEl>
                                          <p:spTgt spid="16388"/>
                                        </p:tgtEl>
                                      </p:cBhvr>
                                      <p:to x="100000" y="80000"/>
                                    </p:animScale>
                                    <p:animScale>
                                      <p:cBhvr>
                                        <p:cTn id="24" dur="166" decel="50000">
                                          <p:stCondLst>
                                            <p:cond delay="1338"/>
                                          </p:stCondLst>
                                        </p:cTn>
                                        <p:tgtEl>
                                          <p:spTgt spid="16388"/>
                                        </p:tgtEl>
                                      </p:cBhvr>
                                      <p:to x="100000" y="100000"/>
                                    </p:animScale>
                                    <p:animScale>
                                      <p:cBhvr>
                                        <p:cTn id="25" dur="26">
                                          <p:stCondLst>
                                            <p:cond delay="1642"/>
                                          </p:stCondLst>
                                        </p:cTn>
                                        <p:tgtEl>
                                          <p:spTgt spid="16388"/>
                                        </p:tgtEl>
                                      </p:cBhvr>
                                      <p:to x="100000" y="90000"/>
                                    </p:animScale>
                                    <p:animScale>
                                      <p:cBhvr>
                                        <p:cTn id="26" dur="166" decel="50000">
                                          <p:stCondLst>
                                            <p:cond delay="1668"/>
                                          </p:stCondLst>
                                        </p:cTn>
                                        <p:tgtEl>
                                          <p:spTgt spid="16388"/>
                                        </p:tgtEl>
                                      </p:cBhvr>
                                      <p:to x="100000" y="100000"/>
                                    </p:animScale>
                                    <p:animScale>
                                      <p:cBhvr>
                                        <p:cTn id="27" dur="26">
                                          <p:stCondLst>
                                            <p:cond delay="1808"/>
                                          </p:stCondLst>
                                        </p:cTn>
                                        <p:tgtEl>
                                          <p:spTgt spid="16388"/>
                                        </p:tgtEl>
                                      </p:cBhvr>
                                      <p:to x="100000" y="95000"/>
                                    </p:animScale>
                                    <p:animScale>
                                      <p:cBhvr>
                                        <p:cTn id="28" dur="166" decel="50000">
                                          <p:stCondLst>
                                            <p:cond delay="1834"/>
                                          </p:stCondLst>
                                        </p:cTn>
                                        <p:tgtEl>
                                          <p:spTgt spid="16388"/>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88"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3.4. PHÂN TÍCH ĐIỂM HÒA VỐN</a:t>
            </a:r>
          </a:p>
        </p:txBody>
      </p:sp>
      <p:sp>
        <p:nvSpPr>
          <p:cNvPr id="6" name="Slide Number Placeholder 5"/>
          <p:cNvSpPr>
            <a:spLocks noGrp="1"/>
          </p:cNvSpPr>
          <p:nvPr>
            <p:ph type="sldNum" sz="quarter" idx="12"/>
          </p:nvPr>
        </p:nvSpPr>
        <p:spPr/>
        <p:txBody>
          <a:bodyPr>
            <a:normAutofit fontScale="85000" lnSpcReduction="20000"/>
          </a:bodyPr>
          <a:lstStyle/>
          <a:p>
            <a:pPr>
              <a:defRPr/>
            </a:pPr>
            <a:fld id="{109996E5-BDD5-477F-9D27-5DBDEE8ED822}" type="slidenum">
              <a:rPr lang="en-IN" smtClean="0"/>
              <a:pPr>
                <a:defRPr/>
              </a:pPr>
              <a:t>114</a:t>
            </a:fld>
            <a:endParaRPr lang="en-IN"/>
          </a:p>
        </p:txBody>
      </p:sp>
      <p:sp>
        <p:nvSpPr>
          <p:cNvPr id="17412" name="AutoShape 21"/>
          <p:cNvSpPr>
            <a:spLocks noChangeArrowheads="1"/>
          </p:cNvSpPr>
          <p:nvPr/>
        </p:nvSpPr>
        <p:spPr bwMode="auto">
          <a:xfrm>
            <a:off x="3524250" y="1643063"/>
            <a:ext cx="5143500" cy="500062"/>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b="1">
                <a:solidFill>
                  <a:prstClr val="black"/>
                </a:solidFill>
                <a:latin typeface="Times New Roman" pitchFamily="18" charset="0"/>
                <a:cs typeface="Times New Roman" pitchFamily="18" charset="0"/>
              </a:rPr>
              <a:t>1. XÁC ĐỊNH SẢN LƯỢNG HÒA VỐN</a:t>
            </a:r>
          </a:p>
        </p:txBody>
      </p:sp>
      <p:sp>
        <p:nvSpPr>
          <p:cNvPr id="17413" name="Text Box 28"/>
          <p:cNvSpPr txBox="1">
            <a:spLocks noChangeArrowheads="1"/>
          </p:cNvSpPr>
          <p:nvPr/>
        </p:nvSpPr>
        <p:spPr bwMode="auto">
          <a:xfrm>
            <a:off x="1524001" y="2209801"/>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hòa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vốn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tại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đó</a:t>
            </a:r>
            <a:r>
              <a:rPr lang="en-US" altLang="vi-VN" sz="2400" dirty="0">
                <a:solidFill>
                  <a:prstClr val="black"/>
                </a:solidFill>
                <a:latin typeface="Times New Roman" pitchFamily="18" charset="0"/>
                <a:cs typeface="Times New Roman" pitchFamily="18" charset="0"/>
              </a:rPr>
              <a:t> D </a:t>
            </a:r>
            <a:r>
              <a:rPr lang="en-US" altLang="vi-VN" sz="2400" dirty="0" err="1">
                <a:solidFill>
                  <a:prstClr val="black"/>
                </a:solidFill>
                <a:latin typeface="Times New Roman" pitchFamily="18" charset="0"/>
                <a:cs typeface="Times New Roman" pitchFamily="18" charset="0"/>
              </a:rPr>
              <a:t>bằng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lỗ</a:t>
            </a:r>
            <a:r>
              <a:rPr lang="en-US" altLang="vi-VN" sz="2400" dirty="0">
                <a:solidFill>
                  <a:prstClr val="black"/>
                </a:solidFill>
                <a:latin typeface="Times New Roman" pitchFamily="18" charset="0"/>
                <a:cs typeface="Times New Roman" pitchFamily="18" charset="0"/>
              </a:rPr>
              <a:t>)</a:t>
            </a:r>
          </a:p>
        </p:txBody>
      </p:sp>
      <p:sp>
        <p:nvSpPr>
          <p:cNvPr id="17414" name="Text Box 28"/>
          <p:cNvSpPr txBox="1">
            <a:spLocks noChangeArrowheads="1"/>
          </p:cNvSpPr>
          <p:nvPr/>
        </p:nvSpPr>
        <p:spPr bwMode="auto">
          <a:xfrm>
            <a:off x="2024063" y="2828436"/>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i="1" dirty="0">
                <a:solidFill>
                  <a:prstClr val="black"/>
                </a:solidFill>
                <a:latin typeface="Times New Roman" pitchFamily="18" charset="0"/>
                <a:cs typeface="Times New Roman" pitchFamily="18" charset="0"/>
              </a:rPr>
              <a:t>	</a:t>
            </a:r>
            <a:r>
              <a:rPr lang="en-US" altLang="vi-VN" sz="2400" b="1" dirty="0">
                <a:solidFill>
                  <a:prstClr val="black"/>
                </a:solidFill>
                <a:latin typeface="Times New Roman" pitchFamily="18" charset="0"/>
                <a:cs typeface="Times New Roman" pitchFamily="18" charset="0"/>
              </a:rPr>
              <a:t>D </a:t>
            </a:r>
            <a:r>
              <a:rPr lang="vi-VN" altLang="vi-VN" sz="2400" b="1" dirty="0">
                <a:solidFill>
                  <a:prstClr val="black"/>
                </a:solidFill>
                <a:latin typeface="Times New Roman" pitchFamily="18" charset="0"/>
                <a:cs typeface="Times New Roman" pitchFamily="18" charset="0"/>
              </a:rPr>
              <a:t> - Cp </a:t>
            </a:r>
            <a:r>
              <a:rPr lang="en-US" altLang="vi-VN" sz="2400" b="1" dirty="0">
                <a:solidFill>
                  <a:prstClr val="black"/>
                </a:solidFill>
                <a:latin typeface="Times New Roman" pitchFamily="18" charset="0"/>
                <a:cs typeface="Times New Roman" pitchFamily="18" charset="0"/>
              </a:rPr>
              <a:t>=</a:t>
            </a:r>
            <a:r>
              <a:rPr lang="vi-VN" altLang="vi-VN" sz="2400" b="1" dirty="0">
                <a:solidFill>
                  <a:prstClr val="black"/>
                </a:solidFill>
                <a:latin typeface="Times New Roman" pitchFamily="18" charset="0"/>
                <a:cs typeface="Times New Roman" pitchFamily="18" charset="0"/>
              </a:rPr>
              <a:t> 0</a:t>
            </a:r>
          </a:p>
          <a:p>
            <a:pPr algn="just" fontAlgn="base">
              <a:lnSpc>
                <a:spcPct val="150000"/>
              </a:lnSpc>
              <a:spcBef>
                <a:spcPct val="0"/>
              </a:spcBef>
              <a:spcAft>
                <a:spcPct val="0"/>
              </a:spcAft>
            </a:pPr>
            <a:r>
              <a:rPr lang="vi-VN" altLang="vi-VN" sz="2400" b="1" dirty="0">
                <a:solidFill>
                  <a:prstClr val="black"/>
                </a:solidFill>
                <a:latin typeface="Times New Roman" pitchFamily="18" charset="0"/>
                <a:cs typeface="Times New Roman" pitchFamily="18" charset="0"/>
              </a:rPr>
              <a:t>	D – Cb – Cđ = 0</a:t>
            </a:r>
            <a:endParaRPr lang="en-US" altLang="vi-VN" sz="2400" b="1" dirty="0">
              <a:solidFill>
                <a:prstClr val="black"/>
              </a:solidFill>
              <a:latin typeface="Times New Roman" pitchFamily="18" charset="0"/>
              <a:cs typeface="Times New Roman" pitchFamily="18" charset="0"/>
            </a:endParaRPr>
          </a:p>
        </p:txBody>
      </p:sp>
      <p:sp>
        <p:nvSpPr>
          <p:cNvPr id="17415" name="Text Box 28"/>
          <p:cNvSpPr txBox="1">
            <a:spLocks noChangeArrowheads="1"/>
          </p:cNvSpPr>
          <p:nvPr/>
        </p:nvSpPr>
        <p:spPr bwMode="auto">
          <a:xfrm>
            <a:off x="2024063" y="391583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i="1" dirty="0">
                <a:solidFill>
                  <a:prstClr val="black"/>
                </a:solidFill>
                <a:latin typeface="Times New Roman" pitchFamily="18" charset="0"/>
                <a:cs typeface="Times New Roman" pitchFamily="18" charset="0"/>
              </a:rPr>
              <a:t> 	</a:t>
            </a:r>
            <a:r>
              <a:rPr lang="vi-VN" altLang="vi-VN" sz="2400" b="1" dirty="0">
                <a:solidFill>
                  <a:prstClr val="black"/>
                </a:solidFill>
                <a:latin typeface="Times New Roman" pitchFamily="18" charset="0"/>
                <a:cs typeface="Times New Roman" pitchFamily="18" charset="0"/>
              </a:rPr>
              <a:t>Sl x (G – cb) – Cđ = 0</a:t>
            </a:r>
            <a:endParaRPr lang="en-US" altLang="vi-VN" sz="2400" b="1" dirty="0">
              <a:solidFill>
                <a:prstClr val="black"/>
              </a:solidFill>
              <a:latin typeface="Times New Roman" pitchFamily="18" charset="0"/>
              <a:cs typeface="Times New Roman" pitchFamily="18" charset="0"/>
            </a:endParaRPr>
          </a:p>
        </p:txBody>
      </p:sp>
      <p:sp>
        <p:nvSpPr>
          <p:cNvPr id="17416" name="Text Box 28"/>
          <p:cNvSpPr txBox="1">
            <a:spLocks noChangeArrowheads="1"/>
          </p:cNvSpPr>
          <p:nvPr/>
        </p:nvSpPr>
        <p:spPr bwMode="auto">
          <a:xfrm>
            <a:off x="2024063" y="4602019"/>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Tại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hòa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vốn</a:t>
            </a:r>
            <a:r>
              <a:rPr lang="en-US" altLang="vi-VN" sz="2400" dirty="0">
                <a:solidFill>
                  <a:prstClr val="black"/>
                </a:solidFill>
                <a:latin typeface="Times New Roman" pitchFamily="18" charset="0"/>
                <a:cs typeface="Times New Roman" pitchFamily="18" charset="0"/>
              </a:rPr>
              <a:t>:</a:t>
            </a:r>
            <a:r>
              <a:rPr lang="en-US" altLang="vi-VN" sz="2400" i="1" dirty="0">
                <a:solidFill>
                  <a:prstClr val="black"/>
                </a:solidFill>
                <a:latin typeface="Times New Roman" pitchFamily="18" charset="0"/>
                <a:cs typeface="Times New Roman" pitchFamily="18" charset="0"/>
              </a:rPr>
              <a:t> 	</a:t>
            </a:r>
            <a:r>
              <a:rPr lang="en-US" altLang="vi-VN" sz="2400" b="1" dirty="0">
                <a:solidFill>
                  <a:prstClr val="black"/>
                </a:solidFill>
                <a:latin typeface="Times New Roman" pitchFamily="18" charset="0"/>
                <a:cs typeface="Times New Roman" pitchFamily="18" charset="0"/>
              </a:rPr>
              <a:t>DT= CP   </a:t>
            </a:r>
            <a:r>
              <a:rPr lang="en-US" altLang="vi-VN" sz="2400" b="1" dirty="0">
                <a:solidFill>
                  <a:prstClr val="black"/>
                </a:solidFill>
                <a:latin typeface="Times New Roman" pitchFamily="18" charset="0"/>
                <a:cs typeface="Times New Roman" pitchFamily="18" charset="0"/>
                <a:sym typeface="Wingdings" pitchFamily="2" charset="2"/>
              </a:rPr>
              <a:t></a:t>
            </a:r>
            <a:r>
              <a:rPr lang="en-US" altLang="vi-VN" sz="2400" b="1" dirty="0">
                <a:solidFill>
                  <a:prstClr val="black"/>
                </a:solidFill>
                <a:latin typeface="Times New Roman" pitchFamily="18" charset="0"/>
                <a:cs typeface="Times New Roman" pitchFamily="18" charset="0"/>
              </a:rPr>
              <a:t> SL x ( G – </a:t>
            </a:r>
            <a:r>
              <a:rPr lang="en-US" altLang="vi-VN" sz="2400" b="1" dirty="0" err="1">
                <a:solidFill>
                  <a:prstClr val="black"/>
                </a:solidFill>
                <a:latin typeface="Times New Roman" pitchFamily="18" charset="0"/>
                <a:cs typeface="Times New Roman" pitchFamily="18" charset="0"/>
              </a:rPr>
              <a:t>cb</a:t>
            </a: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Cđ</a:t>
            </a:r>
            <a:endParaRPr lang="en-US" altLang="vi-VN" sz="2400" b="1" dirty="0">
              <a:solidFill>
                <a:prstClr val="black"/>
              </a:solidFill>
              <a:latin typeface="Times New Roman" pitchFamily="18" charset="0"/>
              <a:cs typeface="Times New Roman" pitchFamily="18" charset="0"/>
            </a:endParaRPr>
          </a:p>
        </p:txBody>
      </p:sp>
      <p:graphicFrame>
        <p:nvGraphicFramePr>
          <p:cNvPr id="19" name="Group 42"/>
          <p:cNvGraphicFramePr>
            <a:graphicFrameLocks noGrp="1"/>
          </p:cNvGraphicFramePr>
          <p:nvPr>
            <p:extLst>
              <p:ext uri="{D42A27DB-BD31-4B8C-83A1-F6EECF244321}">
                <p14:modId xmlns:p14="http://schemas.microsoft.com/office/powerpoint/2010/main" val="2877788679"/>
              </p:ext>
            </p:extLst>
          </p:nvPr>
        </p:nvGraphicFramePr>
        <p:xfrm>
          <a:off x="1752601" y="5303838"/>
          <a:ext cx="8591551" cy="1401762"/>
        </p:xfrm>
        <a:graphic>
          <a:graphicData uri="http://schemas.openxmlformats.org/drawingml/2006/table">
            <a:tbl>
              <a:tblPr/>
              <a:tblGrid>
                <a:gridCol w="15240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3714751">
                  <a:extLst>
                    <a:ext uri="{9D8B030D-6E8A-4147-A177-3AD203B41FA5}">
                      <a16:colId xmlns:a16="http://schemas.microsoft.com/office/drawing/2014/main" val="20003"/>
                    </a:ext>
                  </a:extLst>
                </a:gridCol>
              </a:tblGrid>
              <a:tr h="700881">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VNI-Times" pitchFamily="2" charset="0"/>
                          <a:cs typeface="Times New Roman" pitchFamily="18" charset="0"/>
                          <a:sym typeface="Symbol" pitchFamily="18" charset="2"/>
                        </a:rPr>
                        <a:t> S</a:t>
                      </a:r>
                      <a:r>
                        <a:rPr kumimoji="0" lang="fr-FR" sz="2000" b="1" kern="1200" baseline="-25000" dirty="0">
                          <a:solidFill>
                            <a:schemeClr val="tx1"/>
                          </a:solidFill>
                          <a:effectLst/>
                          <a:latin typeface="Times New Roman" pitchFamily="18" charset="0"/>
                          <a:ea typeface="+mn-ea"/>
                          <a:cs typeface="Times New Roman" pitchFamily="18" charset="0"/>
                        </a:rPr>
                        <a:t>h</a:t>
                      </a:r>
                      <a:r>
                        <a:rPr kumimoji="0" lang="en-US" sz="2400" b="1" i="0" u="none" strike="noStrike" cap="none" normalizeH="0" baseline="0" dirty="0">
                          <a:ln>
                            <a:noFill/>
                          </a:ln>
                          <a:solidFill>
                            <a:schemeClr val="tx1"/>
                          </a:solidFill>
                          <a:effectLst/>
                          <a:latin typeface="VNI-Times" pitchFamily="2" charset="0"/>
                          <a:cs typeface="Times New Roman" pitchFamily="18" charset="0"/>
                          <a:sym typeface="Symbol" pitchFamily="18" charset="2"/>
                        </a:rPr>
                        <a:t> </a:t>
                      </a:r>
                      <a:r>
                        <a:rPr kumimoji="0" lang="en-US"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p>
                  </a:txBody>
                  <a:tcPr marL="91436" marR="91436" marT="45697" marB="45697"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Cđ</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36" marR="91436" marT="45697" marB="45697"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VNI-Aptima" pitchFamily="2" charset="0"/>
                        </a:rPr>
                        <a:t>=</a:t>
                      </a:r>
                    </a:p>
                  </a:txBody>
                  <a:tcPr marL="91436" marR="91436" marT="45697" marB="45697"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CP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cố</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Cđ</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a:t>
                      </a:r>
                    </a:p>
                  </a:txBody>
                  <a:tcPr marL="91436" marR="91436" marT="45697" marB="45697" anchor="ctr" horzOverflow="overflow">
                    <a:lnL>
                      <a:noFill/>
                    </a:lnL>
                    <a:lnR cap="flat">
                      <a:noFill/>
                    </a:lnR>
                    <a:lnT cap="flat">
                      <a:noFill/>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700881">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G –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cb</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36" marR="91436" marT="45697" marB="45697"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Lãi</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giới</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hạn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vị</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Lgv</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a:t>
                      </a:r>
                    </a:p>
                  </a:txBody>
                  <a:tcPr marL="91436" marR="91436" marT="45697" marB="45697" anchor="ctr" horzOverflow="overflow">
                    <a:lnL>
                      <a:noFill/>
                    </a:lnL>
                    <a:lnR cap="flat">
                      <a:noFill/>
                    </a:lnR>
                    <a:lnT w="28575" cap="flat" cmpd="sng" algn="ctr">
                      <a:solidFill>
                        <a:schemeClr val="tx1"/>
                      </a:solidFill>
                      <a:prstDash val="solid"/>
                      <a:round/>
                      <a:headEnd type="none" w="sm" len="sm"/>
                      <a:tailEnd type="none" w="sm" len="sm"/>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189370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412"/>
                                        </p:tgtEl>
                                        <p:attrNameLst>
                                          <p:attrName>style.visibility</p:attrName>
                                        </p:attrNameLst>
                                      </p:cBhvr>
                                      <p:to>
                                        <p:strVal val="visible"/>
                                      </p:to>
                                    </p:set>
                                    <p:anim calcmode="lin" valueType="num">
                                      <p:cBhvr additive="base">
                                        <p:cTn id="12" dur="500" fill="hold"/>
                                        <p:tgtEl>
                                          <p:spTgt spid="17412"/>
                                        </p:tgtEl>
                                        <p:attrNameLst>
                                          <p:attrName>ppt_x</p:attrName>
                                        </p:attrNameLst>
                                      </p:cBhvr>
                                      <p:tavLst>
                                        <p:tav tm="0">
                                          <p:val>
                                            <p:strVal val="#ppt_x"/>
                                          </p:val>
                                        </p:tav>
                                        <p:tav tm="100000">
                                          <p:val>
                                            <p:strVal val="#ppt_x"/>
                                          </p:val>
                                        </p:tav>
                                      </p:tavLst>
                                    </p:anim>
                                    <p:anim calcmode="lin" valueType="num">
                                      <p:cBhvr additive="base">
                                        <p:cTn id="13"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413"/>
                                        </p:tgtEl>
                                        <p:attrNameLst>
                                          <p:attrName>style.visibility</p:attrName>
                                        </p:attrNameLst>
                                      </p:cBhvr>
                                      <p:to>
                                        <p:strVal val="visible"/>
                                      </p:to>
                                    </p:set>
                                    <p:anim calcmode="lin" valueType="num">
                                      <p:cBhvr additive="base">
                                        <p:cTn id="18" dur="500" fill="hold"/>
                                        <p:tgtEl>
                                          <p:spTgt spid="17413"/>
                                        </p:tgtEl>
                                        <p:attrNameLst>
                                          <p:attrName>ppt_x</p:attrName>
                                        </p:attrNameLst>
                                      </p:cBhvr>
                                      <p:tavLst>
                                        <p:tav tm="0">
                                          <p:val>
                                            <p:strVal val="#ppt_x"/>
                                          </p:val>
                                        </p:tav>
                                        <p:tav tm="100000">
                                          <p:val>
                                            <p:strVal val="#ppt_x"/>
                                          </p:val>
                                        </p:tav>
                                      </p:tavLst>
                                    </p:anim>
                                    <p:anim calcmode="lin" valueType="num">
                                      <p:cBhvr additive="base">
                                        <p:cTn id="19" dur="500" fill="hold"/>
                                        <p:tgtEl>
                                          <p:spTgt spid="1741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7414"/>
                                        </p:tgtEl>
                                        <p:attrNameLst>
                                          <p:attrName>style.visibility</p:attrName>
                                        </p:attrNameLst>
                                      </p:cBhvr>
                                      <p:to>
                                        <p:strVal val="visible"/>
                                      </p:to>
                                    </p:set>
                                    <p:anim calcmode="lin" valueType="num">
                                      <p:cBhvr additive="base">
                                        <p:cTn id="24" dur="500" fill="hold"/>
                                        <p:tgtEl>
                                          <p:spTgt spid="17414"/>
                                        </p:tgtEl>
                                        <p:attrNameLst>
                                          <p:attrName>ppt_x</p:attrName>
                                        </p:attrNameLst>
                                      </p:cBhvr>
                                      <p:tavLst>
                                        <p:tav tm="0">
                                          <p:val>
                                            <p:strVal val="#ppt_x"/>
                                          </p:val>
                                        </p:tav>
                                        <p:tav tm="100000">
                                          <p:val>
                                            <p:strVal val="#ppt_x"/>
                                          </p:val>
                                        </p:tav>
                                      </p:tavLst>
                                    </p:anim>
                                    <p:anim calcmode="lin" valueType="num">
                                      <p:cBhvr additive="base">
                                        <p:cTn id="25" dur="500" fill="hold"/>
                                        <p:tgtEl>
                                          <p:spTgt spid="1741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7415"/>
                                        </p:tgtEl>
                                        <p:attrNameLst>
                                          <p:attrName>style.visibility</p:attrName>
                                        </p:attrNameLst>
                                      </p:cBhvr>
                                      <p:to>
                                        <p:strVal val="visible"/>
                                      </p:to>
                                    </p:set>
                                    <p:anim calcmode="lin" valueType="num">
                                      <p:cBhvr additive="base">
                                        <p:cTn id="30" dur="500" fill="hold"/>
                                        <p:tgtEl>
                                          <p:spTgt spid="17415"/>
                                        </p:tgtEl>
                                        <p:attrNameLst>
                                          <p:attrName>ppt_x</p:attrName>
                                        </p:attrNameLst>
                                      </p:cBhvr>
                                      <p:tavLst>
                                        <p:tav tm="0">
                                          <p:val>
                                            <p:strVal val="#ppt_x"/>
                                          </p:val>
                                        </p:tav>
                                        <p:tav tm="100000">
                                          <p:val>
                                            <p:strVal val="#ppt_x"/>
                                          </p:val>
                                        </p:tav>
                                      </p:tavLst>
                                    </p:anim>
                                    <p:anim calcmode="lin" valueType="num">
                                      <p:cBhvr additive="base">
                                        <p:cTn id="31" dur="500" fill="hold"/>
                                        <p:tgtEl>
                                          <p:spTgt spid="174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7416"/>
                                        </p:tgtEl>
                                        <p:attrNameLst>
                                          <p:attrName>style.visibility</p:attrName>
                                        </p:attrNameLst>
                                      </p:cBhvr>
                                      <p:to>
                                        <p:strVal val="visible"/>
                                      </p:to>
                                    </p:set>
                                    <p:anim calcmode="lin" valueType="num">
                                      <p:cBhvr additive="base">
                                        <p:cTn id="36" dur="500" fill="hold"/>
                                        <p:tgtEl>
                                          <p:spTgt spid="17416"/>
                                        </p:tgtEl>
                                        <p:attrNameLst>
                                          <p:attrName>ppt_x</p:attrName>
                                        </p:attrNameLst>
                                      </p:cBhvr>
                                      <p:tavLst>
                                        <p:tav tm="0">
                                          <p:val>
                                            <p:strVal val="#ppt_x"/>
                                          </p:val>
                                        </p:tav>
                                        <p:tav tm="100000">
                                          <p:val>
                                            <p:strVal val="#ppt_x"/>
                                          </p:val>
                                        </p:tav>
                                      </p:tavLst>
                                    </p:anim>
                                    <p:anim calcmode="lin" valueType="num">
                                      <p:cBhvr additive="base">
                                        <p:cTn id="37" dur="500" fill="hold"/>
                                        <p:tgtEl>
                                          <p:spTgt spid="1741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500" fill="hold"/>
                                        <p:tgtEl>
                                          <p:spTgt spid="19"/>
                                        </p:tgtEl>
                                        <p:attrNameLst>
                                          <p:attrName>ppt_w</p:attrName>
                                        </p:attrNameLst>
                                      </p:cBhvr>
                                      <p:tavLst>
                                        <p:tav tm="0">
                                          <p:val>
                                            <p:fltVal val="0"/>
                                          </p:val>
                                        </p:tav>
                                        <p:tav tm="100000">
                                          <p:val>
                                            <p:strVal val="#ppt_w"/>
                                          </p:val>
                                        </p:tav>
                                      </p:tavLst>
                                    </p:anim>
                                    <p:anim calcmode="lin" valueType="num">
                                      <p:cBhvr>
                                        <p:cTn id="43" dur="500" fill="hold"/>
                                        <p:tgtEl>
                                          <p:spTgt spid="19"/>
                                        </p:tgtEl>
                                        <p:attrNameLst>
                                          <p:attrName>ppt_h</p:attrName>
                                        </p:attrNameLst>
                                      </p:cBhvr>
                                      <p:tavLst>
                                        <p:tav tm="0">
                                          <p:val>
                                            <p:fltVal val="0"/>
                                          </p:val>
                                        </p:tav>
                                        <p:tav tm="100000">
                                          <p:val>
                                            <p:strVal val="#ppt_h"/>
                                          </p:val>
                                        </p:tav>
                                      </p:tavLst>
                                    </p:anim>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412" grpId="0" animBg="1"/>
      <p:bldP spid="17413" grpId="0"/>
      <p:bldP spid="17414" grpId="0"/>
      <p:bldP spid="17415" grpId="0"/>
      <p:bldP spid="17416"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3.4. XÁC ĐỊNH ĐIỂM HÒA VỐN</a:t>
            </a:r>
          </a:p>
        </p:txBody>
      </p:sp>
      <p:sp>
        <p:nvSpPr>
          <p:cNvPr id="6" name="Slide Number Placeholder 5"/>
          <p:cNvSpPr>
            <a:spLocks noGrp="1"/>
          </p:cNvSpPr>
          <p:nvPr>
            <p:ph type="sldNum" sz="quarter" idx="12"/>
          </p:nvPr>
        </p:nvSpPr>
        <p:spPr/>
        <p:txBody>
          <a:bodyPr>
            <a:normAutofit fontScale="85000" lnSpcReduction="20000"/>
          </a:bodyPr>
          <a:lstStyle/>
          <a:p>
            <a:pPr>
              <a:defRPr/>
            </a:pPr>
            <a:fld id="{09671744-6370-4D84-84D7-17E09A5C582C}" type="slidenum">
              <a:rPr lang="en-IN" smtClean="0"/>
              <a:pPr>
                <a:defRPr/>
              </a:pPr>
              <a:t>115</a:t>
            </a:fld>
            <a:endParaRPr lang="en-IN"/>
          </a:p>
        </p:txBody>
      </p:sp>
      <p:sp>
        <p:nvSpPr>
          <p:cNvPr id="18436" name="AutoShape 21"/>
          <p:cNvSpPr>
            <a:spLocks noChangeArrowheads="1"/>
          </p:cNvSpPr>
          <p:nvPr/>
        </p:nvSpPr>
        <p:spPr bwMode="auto">
          <a:xfrm>
            <a:off x="3595689" y="1643063"/>
            <a:ext cx="4643437" cy="500062"/>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b="1" dirty="0">
                <a:solidFill>
                  <a:prstClr val="black"/>
                </a:solidFill>
                <a:latin typeface="Times New Roman" pitchFamily="18" charset="0"/>
                <a:cs typeface="Times New Roman" pitchFamily="18" charset="0"/>
              </a:rPr>
              <a:t> 2. XÁC ĐỊNH DOANH THU HÒA VỐN</a:t>
            </a:r>
          </a:p>
        </p:txBody>
      </p:sp>
      <p:sp>
        <p:nvSpPr>
          <p:cNvPr id="18437" name="Text Box 28"/>
          <p:cNvSpPr txBox="1">
            <a:spLocks noChangeArrowheads="1"/>
          </p:cNvSpPr>
          <p:nvPr/>
        </p:nvSpPr>
        <p:spPr bwMode="auto">
          <a:xfrm>
            <a:off x="2033588" y="2381072"/>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hòa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vốn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vừa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đủ</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đắp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toàn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bộ</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mà</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đã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bỏ</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đó</a:t>
            </a:r>
            <a:r>
              <a:rPr lang="en-US" altLang="vi-VN" sz="2400" dirty="0">
                <a:solidFill>
                  <a:prstClr val="black"/>
                </a:solidFill>
                <a:latin typeface="Times New Roman" pitchFamily="18" charset="0"/>
                <a:cs typeface="Times New Roman" pitchFamily="18" charset="0"/>
              </a:rPr>
              <a:t>. Hay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hòa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vốn</a:t>
            </a:r>
            <a:endParaRPr lang="en-US" altLang="vi-VN" sz="2400" dirty="0">
              <a:solidFill>
                <a:prstClr val="black"/>
              </a:solidFill>
              <a:latin typeface="Times New Roman" pitchFamily="18" charset="0"/>
              <a:cs typeface="Times New Roman" pitchFamily="18" charset="0"/>
            </a:endParaRPr>
          </a:p>
        </p:txBody>
      </p:sp>
      <p:pic>
        <p:nvPicPr>
          <p:cNvPr id="184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7288" y="4083050"/>
            <a:ext cx="8545512" cy="254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852938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436"/>
                                        </p:tgtEl>
                                        <p:attrNameLst>
                                          <p:attrName>style.visibility</p:attrName>
                                        </p:attrNameLst>
                                      </p:cBhvr>
                                      <p:to>
                                        <p:strVal val="visible"/>
                                      </p:to>
                                    </p:set>
                                    <p:anim calcmode="lin" valueType="num">
                                      <p:cBhvr additive="base">
                                        <p:cTn id="12" dur="500" fill="hold"/>
                                        <p:tgtEl>
                                          <p:spTgt spid="18436"/>
                                        </p:tgtEl>
                                        <p:attrNameLst>
                                          <p:attrName>ppt_x</p:attrName>
                                        </p:attrNameLst>
                                      </p:cBhvr>
                                      <p:tavLst>
                                        <p:tav tm="0">
                                          <p:val>
                                            <p:strVal val="#ppt_x"/>
                                          </p:val>
                                        </p:tav>
                                        <p:tav tm="100000">
                                          <p:val>
                                            <p:strVal val="#ppt_x"/>
                                          </p:val>
                                        </p:tav>
                                      </p:tavLst>
                                    </p:anim>
                                    <p:anim calcmode="lin" valueType="num">
                                      <p:cBhvr additive="base">
                                        <p:cTn id="13" dur="500" fill="hold"/>
                                        <p:tgtEl>
                                          <p:spTgt spid="1843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8437"/>
                                        </p:tgtEl>
                                        <p:attrNameLst>
                                          <p:attrName>style.visibility</p:attrName>
                                        </p:attrNameLst>
                                      </p:cBhvr>
                                      <p:to>
                                        <p:strVal val="visible"/>
                                      </p:to>
                                    </p:set>
                                    <p:anim calcmode="lin" valueType="num">
                                      <p:cBhvr additive="base">
                                        <p:cTn id="18" dur="500" fill="hold"/>
                                        <p:tgtEl>
                                          <p:spTgt spid="18437"/>
                                        </p:tgtEl>
                                        <p:attrNameLst>
                                          <p:attrName>ppt_x</p:attrName>
                                        </p:attrNameLst>
                                      </p:cBhvr>
                                      <p:tavLst>
                                        <p:tav tm="0">
                                          <p:val>
                                            <p:strVal val="#ppt_x"/>
                                          </p:val>
                                        </p:tav>
                                        <p:tav tm="100000">
                                          <p:val>
                                            <p:strVal val="#ppt_x"/>
                                          </p:val>
                                        </p:tav>
                                      </p:tavLst>
                                    </p:anim>
                                    <p:anim calcmode="lin" valueType="num">
                                      <p:cBhvr additive="base">
                                        <p:cTn id="19" dur="500" fill="hold"/>
                                        <p:tgtEl>
                                          <p:spTgt spid="1843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8438"/>
                                        </p:tgtEl>
                                        <p:attrNameLst>
                                          <p:attrName>style.visibility</p:attrName>
                                        </p:attrNameLst>
                                      </p:cBhvr>
                                      <p:to>
                                        <p:strVal val="visible"/>
                                      </p:to>
                                    </p:set>
                                    <p:anim calcmode="lin" valueType="num">
                                      <p:cBhvr>
                                        <p:cTn id="24" dur="500" fill="hold"/>
                                        <p:tgtEl>
                                          <p:spTgt spid="18438"/>
                                        </p:tgtEl>
                                        <p:attrNameLst>
                                          <p:attrName>ppt_w</p:attrName>
                                        </p:attrNameLst>
                                      </p:cBhvr>
                                      <p:tavLst>
                                        <p:tav tm="0">
                                          <p:val>
                                            <p:fltVal val="0"/>
                                          </p:val>
                                        </p:tav>
                                        <p:tav tm="100000">
                                          <p:val>
                                            <p:strVal val="#ppt_w"/>
                                          </p:val>
                                        </p:tav>
                                      </p:tavLst>
                                    </p:anim>
                                    <p:anim calcmode="lin" valueType="num">
                                      <p:cBhvr>
                                        <p:cTn id="25" dur="500" fill="hold"/>
                                        <p:tgtEl>
                                          <p:spTgt spid="18438"/>
                                        </p:tgtEl>
                                        <p:attrNameLst>
                                          <p:attrName>ppt_h</p:attrName>
                                        </p:attrNameLst>
                                      </p:cBhvr>
                                      <p:tavLst>
                                        <p:tav tm="0">
                                          <p:val>
                                            <p:fltVal val="0"/>
                                          </p:val>
                                        </p:tav>
                                        <p:tav tm="100000">
                                          <p:val>
                                            <p:strVal val="#ppt_h"/>
                                          </p:val>
                                        </p:tav>
                                      </p:tavLst>
                                    </p:anim>
                                    <p:animEffect transition="in" filter="fade">
                                      <p:cBhvr>
                                        <p:cTn id="26" dur="500"/>
                                        <p:tgtEl>
                                          <p:spTgt spid="18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436" grpId="0" animBg="1"/>
      <p:bldP spid="1843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3.4. XÁC ĐỊNH ĐIỂM HÒA VỐN</a:t>
            </a:r>
          </a:p>
        </p:txBody>
      </p:sp>
      <p:sp>
        <p:nvSpPr>
          <p:cNvPr id="6" name="Slide Number Placeholder 5"/>
          <p:cNvSpPr>
            <a:spLocks noGrp="1"/>
          </p:cNvSpPr>
          <p:nvPr>
            <p:ph type="sldNum" sz="quarter" idx="12"/>
          </p:nvPr>
        </p:nvSpPr>
        <p:spPr/>
        <p:txBody>
          <a:bodyPr>
            <a:normAutofit fontScale="85000" lnSpcReduction="20000"/>
          </a:bodyPr>
          <a:lstStyle/>
          <a:p>
            <a:pPr>
              <a:defRPr/>
            </a:pPr>
            <a:fld id="{D8A77591-B3AA-4158-A7F5-5C92A20099CA}" type="slidenum">
              <a:rPr lang="en-IN" smtClean="0"/>
              <a:pPr>
                <a:defRPr/>
              </a:pPr>
              <a:t>116</a:t>
            </a:fld>
            <a:endParaRPr lang="en-IN"/>
          </a:p>
        </p:txBody>
      </p:sp>
      <p:sp>
        <p:nvSpPr>
          <p:cNvPr id="19460" name="AutoShape 21"/>
          <p:cNvSpPr>
            <a:spLocks noChangeArrowheads="1"/>
          </p:cNvSpPr>
          <p:nvPr/>
        </p:nvSpPr>
        <p:spPr bwMode="auto">
          <a:xfrm>
            <a:off x="3595689" y="1557338"/>
            <a:ext cx="4643437" cy="500062"/>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b="1" dirty="0">
                <a:solidFill>
                  <a:prstClr val="black"/>
                </a:solidFill>
                <a:latin typeface="Times New Roman" pitchFamily="18" charset="0"/>
                <a:cs typeface="Times New Roman" pitchFamily="18" charset="0"/>
              </a:rPr>
              <a:t> 2. XÁC ĐỊNH DOANH THU HÒA VỐN</a:t>
            </a:r>
          </a:p>
        </p:txBody>
      </p:sp>
      <p:sp>
        <p:nvSpPr>
          <p:cNvPr id="19461" name="Text Box 28"/>
          <p:cNvSpPr txBox="1">
            <a:spLocks noChangeArrowheads="1"/>
          </p:cNvSpPr>
          <p:nvPr/>
        </p:nvSpPr>
        <p:spPr bwMode="auto">
          <a:xfrm>
            <a:off x="2033588" y="2205039"/>
            <a:ext cx="81343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Doanh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thu</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hòa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vốn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trong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trường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hợp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xác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định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cho</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từng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mặt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hàng</a:t>
            </a:r>
            <a:endParaRPr lang="en-US" altLang="vi-VN" sz="2000" dirty="0">
              <a:solidFill>
                <a:prstClr val="black"/>
              </a:solidFill>
              <a:latin typeface="Times New Roman" pitchFamily="18" charset="0"/>
              <a:cs typeface="Times New Roman" pitchFamily="18" charset="0"/>
            </a:endParaRPr>
          </a:p>
        </p:txBody>
      </p:sp>
      <p:pic>
        <p:nvPicPr>
          <p:cNvPr id="194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1088" y="2895601"/>
            <a:ext cx="8621712"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9800" y="4149725"/>
            <a:ext cx="817245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3600" y="5445126"/>
            <a:ext cx="8099426" cy="141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35159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460"/>
                                        </p:tgtEl>
                                        <p:attrNameLst>
                                          <p:attrName>style.visibility</p:attrName>
                                        </p:attrNameLst>
                                      </p:cBhvr>
                                      <p:to>
                                        <p:strVal val="visible"/>
                                      </p:to>
                                    </p:set>
                                    <p:anim calcmode="lin" valueType="num">
                                      <p:cBhvr additive="base">
                                        <p:cTn id="12" dur="500" fill="hold"/>
                                        <p:tgtEl>
                                          <p:spTgt spid="19460"/>
                                        </p:tgtEl>
                                        <p:attrNameLst>
                                          <p:attrName>ppt_x</p:attrName>
                                        </p:attrNameLst>
                                      </p:cBhvr>
                                      <p:tavLst>
                                        <p:tav tm="0">
                                          <p:val>
                                            <p:strVal val="#ppt_x"/>
                                          </p:val>
                                        </p:tav>
                                        <p:tav tm="100000">
                                          <p:val>
                                            <p:strVal val="#ppt_x"/>
                                          </p:val>
                                        </p:tav>
                                      </p:tavLst>
                                    </p:anim>
                                    <p:anim calcmode="lin" valueType="num">
                                      <p:cBhvr additive="base">
                                        <p:cTn id="13" dur="500" fill="hold"/>
                                        <p:tgtEl>
                                          <p:spTgt spid="1946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9461"/>
                                        </p:tgtEl>
                                        <p:attrNameLst>
                                          <p:attrName>style.visibility</p:attrName>
                                        </p:attrNameLst>
                                      </p:cBhvr>
                                      <p:to>
                                        <p:strVal val="visible"/>
                                      </p:to>
                                    </p:set>
                                    <p:anim calcmode="lin" valueType="num">
                                      <p:cBhvr additive="base">
                                        <p:cTn id="18" dur="500" fill="hold"/>
                                        <p:tgtEl>
                                          <p:spTgt spid="19461"/>
                                        </p:tgtEl>
                                        <p:attrNameLst>
                                          <p:attrName>ppt_x</p:attrName>
                                        </p:attrNameLst>
                                      </p:cBhvr>
                                      <p:tavLst>
                                        <p:tav tm="0">
                                          <p:val>
                                            <p:strVal val="#ppt_x"/>
                                          </p:val>
                                        </p:tav>
                                        <p:tav tm="100000">
                                          <p:val>
                                            <p:strVal val="#ppt_x"/>
                                          </p:val>
                                        </p:tav>
                                      </p:tavLst>
                                    </p:anim>
                                    <p:anim calcmode="lin" valueType="num">
                                      <p:cBhvr additive="base">
                                        <p:cTn id="19" dur="500" fill="hold"/>
                                        <p:tgtEl>
                                          <p:spTgt spid="1946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9462"/>
                                        </p:tgtEl>
                                        <p:attrNameLst>
                                          <p:attrName>style.visibility</p:attrName>
                                        </p:attrNameLst>
                                      </p:cBhvr>
                                      <p:to>
                                        <p:strVal val="visible"/>
                                      </p:to>
                                    </p:set>
                                    <p:anim calcmode="lin" valueType="num">
                                      <p:cBhvr>
                                        <p:cTn id="24" dur="500" fill="hold"/>
                                        <p:tgtEl>
                                          <p:spTgt spid="19462"/>
                                        </p:tgtEl>
                                        <p:attrNameLst>
                                          <p:attrName>ppt_w</p:attrName>
                                        </p:attrNameLst>
                                      </p:cBhvr>
                                      <p:tavLst>
                                        <p:tav tm="0">
                                          <p:val>
                                            <p:fltVal val="0"/>
                                          </p:val>
                                        </p:tav>
                                        <p:tav tm="100000">
                                          <p:val>
                                            <p:strVal val="#ppt_w"/>
                                          </p:val>
                                        </p:tav>
                                      </p:tavLst>
                                    </p:anim>
                                    <p:anim calcmode="lin" valueType="num">
                                      <p:cBhvr>
                                        <p:cTn id="25" dur="500" fill="hold"/>
                                        <p:tgtEl>
                                          <p:spTgt spid="19462"/>
                                        </p:tgtEl>
                                        <p:attrNameLst>
                                          <p:attrName>ppt_h</p:attrName>
                                        </p:attrNameLst>
                                      </p:cBhvr>
                                      <p:tavLst>
                                        <p:tav tm="0">
                                          <p:val>
                                            <p:fltVal val="0"/>
                                          </p:val>
                                        </p:tav>
                                        <p:tav tm="100000">
                                          <p:val>
                                            <p:strVal val="#ppt_h"/>
                                          </p:val>
                                        </p:tav>
                                      </p:tavLst>
                                    </p:anim>
                                    <p:animEffect transition="in" filter="fade">
                                      <p:cBhvr>
                                        <p:cTn id="26"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460" grpId="0" animBg="1"/>
      <p:bldP spid="19461"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762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3.4. PHÂN TÍCH ĐIỂM HÒA VỐN</a:t>
            </a:r>
          </a:p>
        </p:txBody>
      </p:sp>
      <p:sp>
        <p:nvSpPr>
          <p:cNvPr id="6" name="Slide Number Placeholder 5"/>
          <p:cNvSpPr>
            <a:spLocks noGrp="1"/>
          </p:cNvSpPr>
          <p:nvPr>
            <p:ph type="sldNum" sz="quarter" idx="12"/>
          </p:nvPr>
        </p:nvSpPr>
        <p:spPr/>
        <p:txBody>
          <a:bodyPr>
            <a:normAutofit fontScale="85000" lnSpcReduction="20000"/>
          </a:bodyPr>
          <a:lstStyle/>
          <a:p>
            <a:pPr>
              <a:defRPr/>
            </a:pPr>
            <a:fld id="{309D5C40-8DF4-45EC-8D57-DACFDFFC554E}" type="slidenum">
              <a:rPr lang="en-IN" smtClean="0"/>
              <a:pPr>
                <a:defRPr/>
              </a:pPr>
              <a:t>117</a:t>
            </a:fld>
            <a:endParaRPr lang="en-IN"/>
          </a:p>
        </p:txBody>
      </p:sp>
      <p:sp>
        <p:nvSpPr>
          <p:cNvPr id="20484" name="Text Box 28"/>
          <p:cNvSpPr txBox="1">
            <a:spLocks noChangeArrowheads="1"/>
          </p:cNvSpPr>
          <p:nvPr/>
        </p:nvSpPr>
        <p:spPr bwMode="auto">
          <a:xfrm>
            <a:off x="1804988" y="1447801"/>
            <a:ext cx="86344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tỷ</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lệ</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giữa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hòa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vốn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thác</a:t>
            </a:r>
            <a:r>
              <a:rPr lang="en-US" altLang="vi-VN" sz="2400" dirty="0">
                <a:solidFill>
                  <a:prstClr val="black"/>
                </a:solidFill>
                <a:latin typeface="Times New Roman" pitchFamily="18" charset="0"/>
                <a:cs typeface="Times New Roman" pitchFamily="18" charset="0"/>
              </a:rPr>
              <a:t>.</a:t>
            </a:r>
          </a:p>
        </p:txBody>
      </p:sp>
      <p:graphicFrame>
        <p:nvGraphicFramePr>
          <p:cNvPr id="13" name="Group 5"/>
          <p:cNvGraphicFramePr>
            <a:graphicFrameLocks noGrp="1"/>
          </p:cNvGraphicFramePr>
          <p:nvPr>
            <p:extLst>
              <p:ext uri="{D42A27DB-BD31-4B8C-83A1-F6EECF244321}">
                <p14:modId xmlns:p14="http://schemas.microsoft.com/office/powerpoint/2010/main" val="1416185670"/>
              </p:ext>
            </p:extLst>
          </p:nvPr>
        </p:nvGraphicFramePr>
        <p:xfrm>
          <a:off x="1919289" y="2057400"/>
          <a:ext cx="8177213" cy="792168"/>
        </p:xfrm>
        <a:graphic>
          <a:graphicData uri="http://schemas.openxmlformats.org/drawingml/2006/table">
            <a:tbl>
              <a:tblPr/>
              <a:tblGrid>
                <a:gridCol w="3061806">
                  <a:extLst>
                    <a:ext uri="{9D8B030D-6E8A-4147-A177-3AD203B41FA5}">
                      <a16:colId xmlns:a16="http://schemas.microsoft.com/office/drawing/2014/main" val="20000"/>
                    </a:ext>
                  </a:extLst>
                </a:gridCol>
                <a:gridCol w="610714">
                  <a:extLst>
                    <a:ext uri="{9D8B030D-6E8A-4147-A177-3AD203B41FA5}">
                      <a16:colId xmlns:a16="http://schemas.microsoft.com/office/drawing/2014/main" val="20001"/>
                    </a:ext>
                  </a:extLst>
                </a:gridCol>
                <a:gridCol w="3414399">
                  <a:extLst>
                    <a:ext uri="{9D8B030D-6E8A-4147-A177-3AD203B41FA5}">
                      <a16:colId xmlns:a16="http://schemas.microsoft.com/office/drawing/2014/main" val="20002"/>
                    </a:ext>
                  </a:extLst>
                </a:gridCol>
                <a:gridCol w="1090294">
                  <a:extLst>
                    <a:ext uri="{9D8B030D-6E8A-4147-A177-3AD203B41FA5}">
                      <a16:colId xmlns:a16="http://schemas.microsoft.com/office/drawing/2014/main" val="20003"/>
                    </a:ext>
                  </a:extLst>
                </a:gridCol>
              </a:tblGrid>
              <a:tr h="396082">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suất</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hòa</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vốn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Wh</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p>
                  </a:txBody>
                  <a:tcPr marL="91443" marR="91443" marT="45642" marB="45642" anchor="ctr" horzOverflow="overflow">
                    <a:lnL cap="flat">
                      <a:noFill/>
                    </a:lnL>
                    <a:lnR>
                      <a:noFill/>
                    </a:lnR>
                    <a:lnT cap="flat">
                      <a:noFill/>
                    </a:lnT>
                    <a:lnB cap="flat">
                      <a:noFill/>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a:t>
                      </a:r>
                    </a:p>
                  </a:txBody>
                  <a:tcPr marL="91443" marR="91443" marT="45642" marB="45642" anchor="ctr" horzOverflow="overflow">
                    <a:lnL>
                      <a:noFill/>
                    </a:lnL>
                    <a:lnR>
                      <a:noFill/>
                    </a:lnR>
                    <a:lnT cap="flat">
                      <a:noFill/>
                    </a:lnT>
                    <a:lnB w="28575" cap="flat" cmpd="sng" algn="ctr">
                      <a:no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hòa</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vốn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Sh</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a:t>
                      </a:r>
                    </a:p>
                  </a:txBody>
                  <a:tcPr marL="91443" marR="91443" marT="45642" marB="45642"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x 100%</a:t>
                      </a:r>
                    </a:p>
                  </a:txBody>
                  <a:tcPr marL="91443" marR="91443" marT="45642" marB="45642"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396082">
                <a:tc vMerge="1">
                  <a:txBody>
                    <a:bodyPr/>
                    <a:lstStyle/>
                    <a:p>
                      <a:endParaRPr lang="en-US"/>
                    </a:p>
                  </a:txBody>
                  <a:tcPr/>
                </a:tc>
                <a:tc vMerge="1">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T="45642" marB="45642"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có</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thể</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khai</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thác</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L="91443" marR="91443" marT="45642" marB="45642"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bl>
          </a:graphicData>
        </a:graphic>
      </p:graphicFrame>
      <p:graphicFrame>
        <p:nvGraphicFramePr>
          <p:cNvPr id="14" name="Group 19"/>
          <p:cNvGraphicFramePr>
            <a:graphicFrameLocks noGrp="1"/>
          </p:cNvGraphicFramePr>
          <p:nvPr>
            <p:extLst>
              <p:ext uri="{D42A27DB-BD31-4B8C-83A1-F6EECF244321}">
                <p14:modId xmlns:p14="http://schemas.microsoft.com/office/powerpoint/2010/main" val="2062936906"/>
              </p:ext>
            </p:extLst>
          </p:nvPr>
        </p:nvGraphicFramePr>
        <p:xfrm>
          <a:off x="1577975" y="2971800"/>
          <a:ext cx="9150350" cy="1384300"/>
        </p:xfrm>
        <a:graphic>
          <a:graphicData uri="http://schemas.openxmlformats.org/drawingml/2006/table">
            <a:tbl>
              <a:tblPr/>
              <a:tblGrid>
                <a:gridCol w="301692">
                  <a:extLst>
                    <a:ext uri="{9D8B030D-6E8A-4147-A177-3AD203B41FA5}">
                      <a16:colId xmlns:a16="http://schemas.microsoft.com/office/drawing/2014/main" val="20000"/>
                    </a:ext>
                  </a:extLst>
                </a:gridCol>
                <a:gridCol w="180708">
                  <a:extLst>
                    <a:ext uri="{9D8B030D-6E8A-4147-A177-3AD203B41FA5}">
                      <a16:colId xmlns:a16="http://schemas.microsoft.com/office/drawing/2014/main" val="20001"/>
                    </a:ext>
                  </a:extLst>
                </a:gridCol>
                <a:gridCol w="2929088">
                  <a:extLst>
                    <a:ext uri="{9D8B030D-6E8A-4147-A177-3AD203B41FA5}">
                      <a16:colId xmlns:a16="http://schemas.microsoft.com/office/drawing/2014/main" val="20002"/>
                    </a:ext>
                  </a:extLst>
                </a:gridCol>
                <a:gridCol w="1211959">
                  <a:extLst>
                    <a:ext uri="{9D8B030D-6E8A-4147-A177-3AD203B41FA5}">
                      <a16:colId xmlns:a16="http://schemas.microsoft.com/office/drawing/2014/main" val="20003"/>
                    </a:ext>
                  </a:extLst>
                </a:gridCol>
                <a:gridCol w="3101956">
                  <a:extLst>
                    <a:ext uri="{9D8B030D-6E8A-4147-A177-3AD203B41FA5}">
                      <a16:colId xmlns:a16="http://schemas.microsoft.com/office/drawing/2014/main" val="20004"/>
                    </a:ext>
                  </a:extLst>
                </a:gridCol>
                <a:gridCol w="1424947">
                  <a:extLst>
                    <a:ext uri="{9D8B030D-6E8A-4147-A177-3AD203B41FA5}">
                      <a16:colId xmlns:a16="http://schemas.microsoft.com/office/drawing/2014/main" val="20005"/>
                    </a:ext>
                  </a:extLst>
                </a:gridCol>
              </a:tblGrid>
              <a:tr h="744595">
                <a:tc rowSpan="3">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2000" b="1" i="0" u="none" strike="noStrike" cap="none" normalizeH="0" baseline="0" dirty="0">
                        <a:ln>
                          <a:noFill/>
                        </a:ln>
                        <a:solidFill>
                          <a:schemeClr val="tx1"/>
                        </a:solidFill>
                        <a:effectLst/>
                        <a:latin typeface="VNI-Aptima" pitchFamily="2" charset="0"/>
                      </a:endParaRPr>
                    </a:p>
                  </a:txBody>
                  <a:tcPr marL="0" marR="0" marT="45706" marB="45706" anchor="ctr" horzOverflow="overflow">
                    <a:lnL cap="flat">
                      <a:noFill/>
                    </a:lnL>
                    <a:lnR>
                      <a:noFill/>
                    </a:lnR>
                    <a:lnT cap="flat">
                      <a:noFill/>
                    </a:lnT>
                    <a:lnB cap="flat">
                      <a:noFill/>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2000" b="1" i="0" u="none" strike="noStrike" cap="none" normalizeH="0" baseline="0" dirty="0">
                        <a:ln>
                          <a:noFill/>
                        </a:ln>
                        <a:solidFill>
                          <a:schemeClr val="tx1"/>
                        </a:solidFill>
                        <a:effectLst/>
                        <a:latin typeface="VNI-Aptima" pitchFamily="2" charset="0"/>
                      </a:endParaRPr>
                    </a:p>
                  </a:txBody>
                  <a:tcPr marL="0" marR="0" marT="45706" marB="45706"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Doanh</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thu</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hòa</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vốn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 Dh)</a:t>
                      </a:r>
                    </a:p>
                  </a:txBody>
                  <a:tcPr marL="0" marR="0" marT="45706" marB="45706"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x 100% =        </a:t>
                      </a:r>
                      <a:endParaRPr kumimoji="0" lang="en-US" sz="2000" b="1" i="0" u="none" strike="noStrike" cap="none" normalizeH="0" baseline="0" dirty="0">
                        <a:ln>
                          <a:noFill/>
                        </a:ln>
                        <a:solidFill>
                          <a:schemeClr val="tx1"/>
                        </a:solidFill>
                        <a:effectLst/>
                        <a:latin typeface="VNI-Aptima" pitchFamily="2" charset="0"/>
                      </a:endParaRPr>
                    </a:p>
                  </a:txBody>
                  <a:tcPr marL="0" marR="0" marT="45706" marB="45706"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CP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cố</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Cđ</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a:t>
                      </a:r>
                    </a:p>
                  </a:txBody>
                  <a:tcPr marL="0" marR="0" marT="45706" marB="45706" anchor="b"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x 100%</a:t>
                      </a:r>
                    </a:p>
                  </a:txBody>
                  <a:tcPr marL="0" marR="0" marT="45706" marB="45706"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0">
                <a:tc vMerge="1">
                  <a:txBody>
                    <a:bodyPr/>
                    <a:lstStyle/>
                    <a:p>
                      <a:endParaRPr lang="en-US"/>
                    </a:p>
                  </a:txBody>
                  <a:tcPr/>
                </a:tc>
                <a:tc vMerge="1">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1800" b="0" i="0" u="none" strike="noStrike" cap="none" normalizeH="0" baseline="0" dirty="0">
                        <a:ln>
                          <a:noFill/>
                        </a:ln>
                        <a:solidFill>
                          <a:schemeClr val="tx1"/>
                        </a:solidFill>
                        <a:effectLst/>
                        <a:latin typeface="VNI-Aptima" pitchFamily="2" charset="0"/>
                      </a:endParaRPr>
                    </a:p>
                  </a:txBody>
                  <a:tcPr/>
                </a:tc>
                <a:tc vMerge="1">
                  <a:txBody>
                    <a:bodyPr/>
                    <a:lstStyle/>
                    <a:p>
                      <a:endParaRPr lang="en-US"/>
                    </a:p>
                  </a:txBody>
                  <a:tcPr/>
                </a:tc>
                <a:tc v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SL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có</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thể</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khai</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thác</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x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Lgv</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L="0" marR="0" marT="45706" marB="45706"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568599">
                <a:tc vMerge="1">
                  <a:txBody>
                    <a:bodyPr/>
                    <a:lstStyle/>
                    <a:p>
                      <a:endParaRPr lang="en-US" dirty="0"/>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Doanh</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thu</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có</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thể</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khai</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thác</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L="0" marR="0" marT="45706" marB="45706"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bl>
          </a:graphicData>
        </a:graphic>
      </p:graphicFrame>
      <p:sp>
        <p:nvSpPr>
          <p:cNvPr id="20503" name="AutoShape 21"/>
          <p:cNvSpPr>
            <a:spLocks noChangeArrowheads="1"/>
          </p:cNvSpPr>
          <p:nvPr/>
        </p:nvSpPr>
        <p:spPr bwMode="auto">
          <a:xfrm>
            <a:off x="3595689" y="685800"/>
            <a:ext cx="4643437" cy="500062"/>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000" b="1" dirty="0">
                <a:solidFill>
                  <a:prstClr val="black"/>
                </a:solidFill>
                <a:latin typeface="Times New Roman" pitchFamily="18" charset="0"/>
                <a:cs typeface="Times New Roman" pitchFamily="18" charset="0"/>
              </a:rPr>
              <a:t> 3. CÔNG SUẤT HÒA VỐN</a:t>
            </a:r>
          </a:p>
        </p:txBody>
      </p:sp>
      <p:sp>
        <p:nvSpPr>
          <p:cNvPr id="8" name="AutoShape 21"/>
          <p:cNvSpPr>
            <a:spLocks noChangeArrowheads="1"/>
          </p:cNvSpPr>
          <p:nvPr/>
        </p:nvSpPr>
        <p:spPr bwMode="auto">
          <a:xfrm>
            <a:off x="3595689" y="4833938"/>
            <a:ext cx="4643437" cy="500062"/>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b="1" dirty="0">
                <a:solidFill>
                  <a:prstClr val="black"/>
                </a:solidFill>
                <a:latin typeface="Times New Roman" pitchFamily="18" charset="0"/>
                <a:cs typeface="Times New Roman" pitchFamily="18" charset="0"/>
              </a:rPr>
              <a:t>THỜI GIAN HÒA VỐN </a:t>
            </a:r>
          </a:p>
        </p:txBody>
      </p:sp>
      <p:sp>
        <p:nvSpPr>
          <p:cNvPr id="9" name="Hộp_Văn_Bản 16"/>
          <p:cNvSpPr txBox="1">
            <a:spLocks noChangeArrowheads="1"/>
          </p:cNvSpPr>
          <p:nvPr/>
        </p:nvSpPr>
        <p:spPr bwMode="auto">
          <a:xfrm>
            <a:off x="1793876" y="5505450"/>
            <a:ext cx="8569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0"/>
              </a:spcBef>
              <a:spcAft>
                <a:spcPct val="0"/>
              </a:spcAft>
            </a:pPr>
            <a:r>
              <a:rPr lang="en-US" altLang="vi-VN" sz="2400" dirty="0" err="1">
                <a:solidFill>
                  <a:prstClr val="black"/>
                </a:solidFill>
                <a:latin typeface="Times New Roman" pitchFamily="18" charset="0"/>
                <a:cs typeface="Times New Roman" pitchFamily="18" charset="0"/>
              </a:rPr>
              <a:t>Thời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gian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hòa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vốn</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Th</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Sh</a:t>
            </a:r>
            <a:r>
              <a:rPr lang="en-US" altLang="vi-VN" sz="2400" dirty="0">
                <a:solidFill>
                  <a:prstClr val="black"/>
                </a:solidFill>
                <a:latin typeface="Times New Roman" pitchFamily="18" charset="0"/>
                <a:cs typeface="Times New Roman" pitchFamily="18" charset="0"/>
              </a:rPr>
              <a:t> x12./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thể</a:t>
            </a:r>
            <a:r>
              <a:rPr lang="en-US" altLang="vi-VN" sz="2400" dirty="0">
                <a:solidFill>
                  <a:prstClr val="black"/>
                </a:solidFill>
                <a:latin typeface="Times New Roman" pitchFamily="18" charset="0"/>
                <a:cs typeface="Times New Roman" pitchFamily="18" charset="0"/>
              </a:rPr>
              <a:t> k. </a:t>
            </a:r>
            <a:r>
              <a:rPr lang="en-US" altLang="vi-VN" sz="2400" dirty="0" err="1">
                <a:solidFill>
                  <a:prstClr val="black"/>
                </a:solidFill>
                <a:latin typeface="Times New Roman" pitchFamily="18" charset="0"/>
                <a:cs typeface="Times New Roman" pitchFamily="18" charset="0"/>
              </a:rPr>
              <a:t>thác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endParaRPr lang="en-US" altLang="vi-VN" sz="2400" dirty="0">
              <a:solidFill>
                <a:prstClr val="black"/>
              </a:solidFill>
              <a:latin typeface="Times New Roman" pitchFamily="18" charset="0"/>
              <a:cs typeface="Times New Roman" pitchFamily="18" charset="0"/>
            </a:endParaRPr>
          </a:p>
          <a:p>
            <a:pPr fontAlgn="base">
              <a:spcBef>
                <a:spcPct val="0"/>
              </a:spcBef>
              <a:spcAft>
                <a:spcPct val="0"/>
              </a:spcAft>
            </a:pPr>
            <a:r>
              <a:rPr lang="en-US" altLang="vi-VN" sz="2400" dirty="0">
                <a:solidFill>
                  <a:prstClr val="black"/>
                </a:solidFill>
                <a:latin typeface="Times New Roman" pitchFamily="18" charset="0"/>
                <a:cs typeface="Times New Roman" pitchFamily="18" charset="0"/>
              </a:rPr>
              <a:t>                                       = CPCĐ(</a:t>
            </a:r>
            <a:r>
              <a:rPr lang="en-US" altLang="vi-VN" sz="2400" dirty="0" err="1">
                <a:solidFill>
                  <a:prstClr val="black"/>
                </a:solidFill>
                <a:latin typeface="Times New Roman" pitchFamily="18" charset="0"/>
                <a:cs typeface="Times New Roman" pitchFamily="18" charset="0"/>
              </a:rPr>
              <a:t>Cđ</a:t>
            </a:r>
            <a:r>
              <a:rPr lang="en-US" altLang="vi-VN" sz="2400" dirty="0">
                <a:solidFill>
                  <a:prstClr val="black"/>
                </a:solidFill>
                <a:latin typeface="Times New Roman" pitchFamily="18" charset="0"/>
                <a:cs typeface="Times New Roman" pitchFamily="18" charset="0"/>
              </a:rPr>
              <a:t>) x 12/ </a:t>
            </a:r>
            <a:r>
              <a:rPr lang="en-US" altLang="vi-VN" sz="2400" dirty="0" err="1">
                <a:solidFill>
                  <a:prstClr val="black"/>
                </a:solidFill>
                <a:latin typeface="Times New Roman" pitchFamily="18" charset="0"/>
                <a:cs typeface="Times New Roman" pitchFamily="18" charset="0"/>
              </a:rPr>
              <a:t>SLCTKThac</a:t>
            </a:r>
            <a:r>
              <a:rPr lang="en-US" altLang="vi-VN" sz="2400" dirty="0">
                <a:solidFill>
                  <a:prstClr val="black"/>
                </a:solidFill>
                <a:latin typeface="Times New Roman" pitchFamily="18" charset="0"/>
                <a:cs typeface="Times New Roman" pitchFamily="18" charset="0"/>
              </a:rPr>
              <a:t> x </a:t>
            </a:r>
            <a:r>
              <a:rPr lang="en-US" altLang="vi-VN" sz="2400" dirty="0" err="1">
                <a:solidFill>
                  <a:prstClr val="black"/>
                </a:solidFill>
                <a:latin typeface="Times New Roman" pitchFamily="18" charset="0"/>
                <a:cs typeface="Times New Roman" pitchFamily="18" charset="0"/>
              </a:rPr>
              <a:t>Lgv</a:t>
            </a:r>
            <a:endParaRPr lang="en-US" altLang="vi-VN" sz="2400" dirty="0">
              <a:solidFill>
                <a:prstClr val="black"/>
              </a:solidFill>
              <a:latin typeface="Times New Roman" pitchFamily="18" charset="0"/>
              <a:cs typeface="Times New Roman" pitchFamily="18" charset="0"/>
            </a:endParaRPr>
          </a:p>
          <a:p>
            <a:pPr fontAlgn="base">
              <a:spcBef>
                <a:spcPct val="0"/>
              </a:spcBef>
              <a:spcAft>
                <a:spcPct val="0"/>
              </a:spcAft>
            </a:pPr>
            <a:r>
              <a:rPr lang="en-US" altLang="vi-VN" sz="2400" dirty="0">
                <a:solidFill>
                  <a:prstClr val="black"/>
                </a:solidFill>
                <a:latin typeface="Times New Roman" pitchFamily="18" charset="0"/>
                <a:cs typeface="Times New Roman" pitchFamily="18" charset="0"/>
              </a:rPr>
              <a:t>                                       =  Dh /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tháng</a:t>
            </a:r>
            <a:endParaRPr lang="vi-VN" altLang="vi-VN"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02483981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0503"/>
                                        </p:tgtEl>
                                        <p:attrNameLst>
                                          <p:attrName>style.visibility</p:attrName>
                                        </p:attrNameLst>
                                      </p:cBhvr>
                                      <p:to>
                                        <p:strVal val="visible"/>
                                      </p:to>
                                    </p:set>
                                    <p:animEffect transition="in" filter="wipe(down)">
                                      <p:cBhvr>
                                        <p:cTn id="12" dur="580">
                                          <p:stCondLst>
                                            <p:cond delay="0"/>
                                          </p:stCondLst>
                                        </p:cTn>
                                        <p:tgtEl>
                                          <p:spTgt spid="20503"/>
                                        </p:tgtEl>
                                      </p:cBhvr>
                                    </p:animEffect>
                                    <p:anim calcmode="lin" valueType="num">
                                      <p:cBhvr>
                                        <p:cTn id="13" dur="1822" tmFilter="0,0; 0.14,0.36; 0.43,0.73; 0.71,0.91; 1.0,1.0">
                                          <p:stCondLst>
                                            <p:cond delay="0"/>
                                          </p:stCondLst>
                                        </p:cTn>
                                        <p:tgtEl>
                                          <p:spTgt spid="2050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050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050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050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0503"/>
                                        </p:tgtEl>
                                        <p:attrNameLst>
                                          <p:attrName>ppt_y</p:attrName>
                                        </p:attrNameLst>
                                      </p:cBhvr>
                                      <p:tavLst>
                                        <p:tav tm="0" fmla="#ppt_y-sin(pi*$)/81">
                                          <p:val>
                                            <p:fltVal val="0"/>
                                          </p:val>
                                        </p:tav>
                                        <p:tav tm="100000">
                                          <p:val>
                                            <p:fltVal val="1"/>
                                          </p:val>
                                        </p:tav>
                                      </p:tavLst>
                                    </p:anim>
                                    <p:animScale>
                                      <p:cBhvr>
                                        <p:cTn id="18" dur="26">
                                          <p:stCondLst>
                                            <p:cond delay="650"/>
                                          </p:stCondLst>
                                        </p:cTn>
                                        <p:tgtEl>
                                          <p:spTgt spid="20503"/>
                                        </p:tgtEl>
                                      </p:cBhvr>
                                      <p:to x="100000" y="60000"/>
                                    </p:animScale>
                                    <p:animScale>
                                      <p:cBhvr>
                                        <p:cTn id="19" dur="166" decel="50000">
                                          <p:stCondLst>
                                            <p:cond delay="676"/>
                                          </p:stCondLst>
                                        </p:cTn>
                                        <p:tgtEl>
                                          <p:spTgt spid="20503"/>
                                        </p:tgtEl>
                                      </p:cBhvr>
                                      <p:to x="100000" y="100000"/>
                                    </p:animScale>
                                    <p:animScale>
                                      <p:cBhvr>
                                        <p:cTn id="20" dur="26">
                                          <p:stCondLst>
                                            <p:cond delay="1312"/>
                                          </p:stCondLst>
                                        </p:cTn>
                                        <p:tgtEl>
                                          <p:spTgt spid="20503"/>
                                        </p:tgtEl>
                                      </p:cBhvr>
                                      <p:to x="100000" y="80000"/>
                                    </p:animScale>
                                    <p:animScale>
                                      <p:cBhvr>
                                        <p:cTn id="21" dur="166" decel="50000">
                                          <p:stCondLst>
                                            <p:cond delay="1338"/>
                                          </p:stCondLst>
                                        </p:cTn>
                                        <p:tgtEl>
                                          <p:spTgt spid="20503"/>
                                        </p:tgtEl>
                                      </p:cBhvr>
                                      <p:to x="100000" y="100000"/>
                                    </p:animScale>
                                    <p:animScale>
                                      <p:cBhvr>
                                        <p:cTn id="22" dur="26">
                                          <p:stCondLst>
                                            <p:cond delay="1642"/>
                                          </p:stCondLst>
                                        </p:cTn>
                                        <p:tgtEl>
                                          <p:spTgt spid="20503"/>
                                        </p:tgtEl>
                                      </p:cBhvr>
                                      <p:to x="100000" y="90000"/>
                                    </p:animScale>
                                    <p:animScale>
                                      <p:cBhvr>
                                        <p:cTn id="23" dur="166" decel="50000">
                                          <p:stCondLst>
                                            <p:cond delay="1668"/>
                                          </p:stCondLst>
                                        </p:cTn>
                                        <p:tgtEl>
                                          <p:spTgt spid="20503"/>
                                        </p:tgtEl>
                                      </p:cBhvr>
                                      <p:to x="100000" y="100000"/>
                                    </p:animScale>
                                    <p:animScale>
                                      <p:cBhvr>
                                        <p:cTn id="24" dur="26">
                                          <p:stCondLst>
                                            <p:cond delay="1808"/>
                                          </p:stCondLst>
                                        </p:cTn>
                                        <p:tgtEl>
                                          <p:spTgt spid="20503"/>
                                        </p:tgtEl>
                                      </p:cBhvr>
                                      <p:to x="100000" y="95000"/>
                                    </p:animScale>
                                    <p:animScale>
                                      <p:cBhvr>
                                        <p:cTn id="25" dur="166" decel="50000">
                                          <p:stCondLst>
                                            <p:cond delay="1834"/>
                                          </p:stCondLst>
                                        </p:cTn>
                                        <p:tgtEl>
                                          <p:spTgt spid="2050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0484"/>
                                        </p:tgtEl>
                                        <p:attrNameLst>
                                          <p:attrName>style.visibility</p:attrName>
                                        </p:attrNameLst>
                                      </p:cBhvr>
                                      <p:to>
                                        <p:strVal val="visible"/>
                                      </p:to>
                                    </p:set>
                                    <p:anim calcmode="lin" valueType="num">
                                      <p:cBhvr additive="base">
                                        <p:cTn id="30" dur="500" fill="hold"/>
                                        <p:tgtEl>
                                          <p:spTgt spid="20484"/>
                                        </p:tgtEl>
                                        <p:attrNameLst>
                                          <p:attrName>ppt_x</p:attrName>
                                        </p:attrNameLst>
                                      </p:cBhvr>
                                      <p:tavLst>
                                        <p:tav tm="0">
                                          <p:val>
                                            <p:strVal val="#ppt_x"/>
                                          </p:val>
                                        </p:tav>
                                        <p:tav tm="100000">
                                          <p:val>
                                            <p:strVal val="#ppt_x"/>
                                          </p:val>
                                        </p:tav>
                                      </p:tavLst>
                                    </p:anim>
                                    <p:anim calcmode="lin" valueType="num">
                                      <p:cBhvr additive="base">
                                        <p:cTn id="31"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down)">
                                      <p:cBhvr>
                                        <p:cTn id="50" dur="580">
                                          <p:stCondLst>
                                            <p:cond delay="0"/>
                                          </p:stCondLst>
                                        </p:cTn>
                                        <p:tgtEl>
                                          <p:spTgt spid="8"/>
                                        </p:tgtEl>
                                      </p:cBhvr>
                                    </p:animEffect>
                                    <p:anim calcmode="lin" valueType="num">
                                      <p:cBhvr>
                                        <p:cTn id="5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6" dur="26">
                                          <p:stCondLst>
                                            <p:cond delay="650"/>
                                          </p:stCondLst>
                                        </p:cTn>
                                        <p:tgtEl>
                                          <p:spTgt spid="8"/>
                                        </p:tgtEl>
                                      </p:cBhvr>
                                      <p:to x="100000" y="60000"/>
                                    </p:animScale>
                                    <p:animScale>
                                      <p:cBhvr>
                                        <p:cTn id="57" dur="166" decel="50000">
                                          <p:stCondLst>
                                            <p:cond delay="676"/>
                                          </p:stCondLst>
                                        </p:cTn>
                                        <p:tgtEl>
                                          <p:spTgt spid="8"/>
                                        </p:tgtEl>
                                      </p:cBhvr>
                                      <p:to x="100000" y="100000"/>
                                    </p:animScale>
                                    <p:animScale>
                                      <p:cBhvr>
                                        <p:cTn id="58" dur="26">
                                          <p:stCondLst>
                                            <p:cond delay="1312"/>
                                          </p:stCondLst>
                                        </p:cTn>
                                        <p:tgtEl>
                                          <p:spTgt spid="8"/>
                                        </p:tgtEl>
                                      </p:cBhvr>
                                      <p:to x="100000" y="80000"/>
                                    </p:animScale>
                                    <p:animScale>
                                      <p:cBhvr>
                                        <p:cTn id="59" dur="166" decel="50000">
                                          <p:stCondLst>
                                            <p:cond delay="1338"/>
                                          </p:stCondLst>
                                        </p:cTn>
                                        <p:tgtEl>
                                          <p:spTgt spid="8"/>
                                        </p:tgtEl>
                                      </p:cBhvr>
                                      <p:to x="100000" y="100000"/>
                                    </p:animScale>
                                    <p:animScale>
                                      <p:cBhvr>
                                        <p:cTn id="60" dur="26">
                                          <p:stCondLst>
                                            <p:cond delay="1642"/>
                                          </p:stCondLst>
                                        </p:cTn>
                                        <p:tgtEl>
                                          <p:spTgt spid="8"/>
                                        </p:tgtEl>
                                      </p:cBhvr>
                                      <p:to x="100000" y="90000"/>
                                    </p:animScale>
                                    <p:animScale>
                                      <p:cBhvr>
                                        <p:cTn id="61" dur="166" decel="50000">
                                          <p:stCondLst>
                                            <p:cond delay="1668"/>
                                          </p:stCondLst>
                                        </p:cTn>
                                        <p:tgtEl>
                                          <p:spTgt spid="8"/>
                                        </p:tgtEl>
                                      </p:cBhvr>
                                      <p:to x="100000" y="100000"/>
                                    </p:animScale>
                                    <p:animScale>
                                      <p:cBhvr>
                                        <p:cTn id="62" dur="26">
                                          <p:stCondLst>
                                            <p:cond delay="1808"/>
                                          </p:stCondLst>
                                        </p:cTn>
                                        <p:tgtEl>
                                          <p:spTgt spid="8"/>
                                        </p:tgtEl>
                                      </p:cBhvr>
                                      <p:to x="100000" y="95000"/>
                                    </p:animScale>
                                    <p:animScale>
                                      <p:cBhvr>
                                        <p:cTn id="63" dur="166" decel="50000">
                                          <p:stCondLst>
                                            <p:cond delay="1834"/>
                                          </p:stCondLst>
                                        </p:cTn>
                                        <p:tgtEl>
                                          <p:spTgt spid="8"/>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p:cTn id="68" dur="500" fill="hold"/>
                                        <p:tgtEl>
                                          <p:spTgt spid="9"/>
                                        </p:tgtEl>
                                        <p:attrNameLst>
                                          <p:attrName>ppt_w</p:attrName>
                                        </p:attrNameLst>
                                      </p:cBhvr>
                                      <p:tavLst>
                                        <p:tav tm="0">
                                          <p:val>
                                            <p:fltVal val="0"/>
                                          </p:val>
                                        </p:tav>
                                        <p:tav tm="100000">
                                          <p:val>
                                            <p:strVal val="#ppt_w"/>
                                          </p:val>
                                        </p:tav>
                                      </p:tavLst>
                                    </p:anim>
                                    <p:anim calcmode="lin" valueType="num">
                                      <p:cBhvr>
                                        <p:cTn id="69" dur="500" fill="hold"/>
                                        <p:tgtEl>
                                          <p:spTgt spid="9"/>
                                        </p:tgtEl>
                                        <p:attrNameLst>
                                          <p:attrName>ppt_h</p:attrName>
                                        </p:attrNameLst>
                                      </p:cBhvr>
                                      <p:tavLst>
                                        <p:tav tm="0">
                                          <p:val>
                                            <p:fltVal val="0"/>
                                          </p:val>
                                        </p:tav>
                                        <p:tav tm="100000">
                                          <p:val>
                                            <p:strVal val="#ppt_h"/>
                                          </p:val>
                                        </p:tav>
                                      </p:tavLst>
                                    </p:anim>
                                    <p:animEffect transition="in" filter="fade">
                                      <p:cBhvr>
                                        <p:cTn id="7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484" grpId="0"/>
      <p:bldP spid="20503" grpId="0" animBg="1"/>
      <p:bldP spid="8" grpId="0" animBg="1"/>
      <p:bldP spid="9"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3.4. PHÂN TÍCH ĐIỂM HÒA VỐN</a:t>
            </a:r>
          </a:p>
        </p:txBody>
      </p:sp>
      <p:sp>
        <p:nvSpPr>
          <p:cNvPr id="6" name="Slide Number Placeholder 5"/>
          <p:cNvSpPr>
            <a:spLocks noGrp="1"/>
          </p:cNvSpPr>
          <p:nvPr>
            <p:ph type="sldNum" sz="quarter" idx="12"/>
          </p:nvPr>
        </p:nvSpPr>
        <p:spPr/>
        <p:txBody>
          <a:bodyPr>
            <a:normAutofit fontScale="85000" lnSpcReduction="20000"/>
          </a:bodyPr>
          <a:lstStyle/>
          <a:p>
            <a:pPr>
              <a:defRPr/>
            </a:pPr>
            <a:fld id="{1745804F-85E9-4030-A015-5E5E20DB6C02}" type="slidenum">
              <a:rPr lang="en-IN" smtClean="0"/>
              <a:pPr>
                <a:defRPr/>
              </a:pPr>
              <a:t>118</a:t>
            </a:fld>
            <a:endParaRPr lang="en-IN"/>
          </a:p>
        </p:txBody>
      </p:sp>
      <p:sp>
        <p:nvSpPr>
          <p:cNvPr id="22532" name="Text Box 28"/>
          <p:cNvSpPr txBox="1">
            <a:spLocks noChangeArrowheads="1"/>
          </p:cNvSpPr>
          <p:nvPr/>
        </p:nvSpPr>
        <p:spPr bwMode="auto">
          <a:xfrm>
            <a:off x="2024063" y="214471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chênh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lệch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giữa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hòa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vốn</a:t>
            </a:r>
            <a:r>
              <a:rPr lang="en-US" altLang="vi-VN" sz="2400" dirty="0">
                <a:solidFill>
                  <a:prstClr val="black"/>
                </a:solidFill>
                <a:latin typeface="Times New Roman" pitchFamily="18" charset="0"/>
                <a:cs typeface="Times New Roman" pitchFamily="18" charset="0"/>
              </a:rPr>
              <a:t>.</a:t>
            </a:r>
          </a:p>
        </p:txBody>
      </p:sp>
      <p:sp>
        <p:nvSpPr>
          <p:cNvPr id="22533" name="Text Box 28"/>
          <p:cNvSpPr txBox="1">
            <a:spLocks noChangeArrowheads="1"/>
          </p:cNvSpPr>
          <p:nvPr/>
        </p:nvSpPr>
        <p:spPr bwMode="auto">
          <a:xfrm>
            <a:off x="1524001" y="2714626"/>
            <a:ext cx="89646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200" b="1" dirty="0" err="1">
                <a:solidFill>
                  <a:prstClr val="black"/>
                </a:solidFill>
                <a:latin typeface="Times New Roman" pitchFamily="18" charset="0"/>
                <a:cs typeface="Times New Roman" pitchFamily="18" charset="0"/>
              </a:rPr>
              <a:t>Mức</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doanh</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thu</a:t>
            </a:r>
            <a:r>
              <a:rPr lang="en-US" altLang="vi-VN" sz="2200" b="1" dirty="0">
                <a:solidFill>
                  <a:prstClr val="black"/>
                </a:solidFill>
                <a:latin typeface="Times New Roman" pitchFamily="18" charset="0"/>
                <a:cs typeface="Times New Roman" pitchFamily="18" charset="0"/>
              </a:rPr>
              <a:t> an </a:t>
            </a:r>
            <a:r>
              <a:rPr lang="en-US" altLang="vi-VN" sz="2200" b="1" dirty="0" err="1">
                <a:solidFill>
                  <a:prstClr val="black"/>
                </a:solidFill>
                <a:latin typeface="Times New Roman" pitchFamily="18" charset="0"/>
                <a:cs typeface="Times New Roman" pitchFamily="18" charset="0"/>
              </a:rPr>
              <a:t>toàn</a:t>
            </a:r>
            <a:r>
              <a:rPr lang="en-US" altLang="vi-VN" sz="2200" b="1" dirty="0">
                <a:solidFill>
                  <a:prstClr val="black"/>
                </a:solidFill>
                <a:latin typeface="Times New Roman" pitchFamily="18" charset="0"/>
                <a:cs typeface="Times New Roman" pitchFamily="18" charset="0"/>
              </a:rPr>
              <a:t> = </a:t>
            </a:r>
            <a:r>
              <a:rPr lang="en-US" altLang="vi-VN" sz="2200" b="1" dirty="0" err="1">
                <a:solidFill>
                  <a:prstClr val="black"/>
                </a:solidFill>
                <a:latin typeface="Times New Roman" pitchFamily="18" charset="0"/>
                <a:cs typeface="Times New Roman" pitchFamily="18" charset="0"/>
              </a:rPr>
              <a:t>Doanh</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thu</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thực</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hiện</a:t>
            </a:r>
            <a:r>
              <a:rPr lang="en-US" altLang="vi-VN" sz="2200" b="1" dirty="0">
                <a:solidFill>
                  <a:prstClr val="black"/>
                </a:solidFill>
                <a:latin typeface="Times New Roman" pitchFamily="18" charset="0"/>
                <a:cs typeface="Times New Roman" pitchFamily="18" charset="0"/>
              </a:rPr>
              <a:t> – </a:t>
            </a:r>
            <a:r>
              <a:rPr lang="en-US" altLang="vi-VN" sz="2200" b="1" dirty="0" err="1">
                <a:solidFill>
                  <a:prstClr val="black"/>
                </a:solidFill>
                <a:latin typeface="Times New Roman" pitchFamily="18" charset="0"/>
                <a:cs typeface="Times New Roman" pitchFamily="18" charset="0"/>
              </a:rPr>
              <a:t>Doanh</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thu</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hòa</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vốn</a:t>
            </a:r>
            <a:r>
              <a:rPr lang="en-US" altLang="vi-VN" sz="2200" b="1" dirty="0">
                <a:solidFill>
                  <a:prstClr val="black"/>
                </a:solidFill>
                <a:latin typeface="Times New Roman" pitchFamily="18" charset="0"/>
                <a:cs typeface="Times New Roman" pitchFamily="18" charset="0"/>
              </a:rPr>
              <a:t> (Dh)</a:t>
            </a:r>
          </a:p>
        </p:txBody>
      </p:sp>
      <p:graphicFrame>
        <p:nvGraphicFramePr>
          <p:cNvPr id="9" name="Group 43"/>
          <p:cNvGraphicFramePr>
            <a:graphicFrameLocks noGrp="1"/>
          </p:cNvGraphicFramePr>
          <p:nvPr>
            <p:extLst>
              <p:ext uri="{D42A27DB-BD31-4B8C-83A1-F6EECF244321}">
                <p14:modId xmlns:p14="http://schemas.microsoft.com/office/powerpoint/2010/main" val="727192199"/>
              </p:ext>
            </p:extLst>
          </p:nvPr>
        </p:nvGraphicFramePr>
        <p:xfrm>
          <a:off x="1739900" y="3571875"/>
          <a:ext cx="8748713" cy="914400"/>
        </p:xfrm>
        <a:graphic>
          <a:graphicData uri="http://schemas.openxmlformats.org/drawingml/2006/table">
            <a:tbl>
              <a:tblPr/>
              <a:tblGrid>
                <a:gridCol w="3822701">
                  <a:extLst>
                    <a:ext uri="{9D8B030D-6E8A-4147-A177-3AD203B41FA5}">
                      <a16:colId xmlns:a16="http://schemas.microsoft.com/office/drawing/2014/main" val="20000"/>
                    </a:ext>
                  </a:extLst>
                </a:gridCol>
                <a:gridCol w="3767328">
                  <a:extLst>
                    <a:ext uri="{9D8B030D-6E8A-4147-A177-3AD203B41FA5}">
                      <a16:colId xmlns:a16="http://schemas.microsoft.com/office/drawing/2014/main" val="20001"/>
                    </a:ext>
                  </a:extLst>
                </a:gridCol>
                <a:gridCol w="1158684">
                  <a:extLst>
                    <a:ext uri="{9D8B030D-6E8A-4147-A177-3AD203B41FA5}">
                      <a16:colId xmlns:a16="http://schemas.microsoft.com/office/drawing/2014/main" val="20002"/>
                    </a:ext>
                  </a:extLst>
                </a:gridCol>
              </a:tblGrid>
              <a:tr h="4572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Tỷ</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lệ</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doanh</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thu</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an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toàn</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p>
                  </a:txBody>
                  <a:tcPr marT="45738" marB="45738"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doanh</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thu</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an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toàn</a:t>
                      </a:r>
                      <a:endParaRPr kumimoji="0" lang="en-US" sz="2200" b="1" i="0" u="none" strike="noStrike" cap="none" normalizeH="0" baseline="0" dirty="0">
                        <a:ln>
                          <a:noFill/>
                        </a:ln>
                        <a:solidFill>
                          <a:schemeClr val="tx1"/>
                        </a:solidFill>
                        <a:effectLst/>
                        <a:latin typeface="Times New Roman" pitchFamily="18" charset="0"/>
                        <a:cs typeface="Times New Roman" pitchFamily="18" charset="0"/>
                      </a:endParaRPr>
                    </a:p>
                  </a:txBody>
                  <a:tcPr marT="45738" marB="45738" anchor="ctr" horzOverflow="overflow">
                    <a:lnL>
                      <a:noFill/>
                    </a:lnL>
                    <a:lnR>
                      <a:noFill/>
                    </a:lnR>
                    <a:lnT cap="flat">
                      <a:noFill/>
                    </a:lnT>
                    <a:lnB w="28575"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a:ln>
                            <a:noFill/>
                          </a:ln>
                          <a:solidFill>
                            <a:schemeClr val="tx1"/>
                          </a:solidFill>
                          <a:effectLst/>
                          <a:latin typeface="Times New Roman" pitchFamily="18" charset="0"/>
                          <a:cs typeface="Times New Roman" pitchFamily="18" charset="0"/>
                        </a:rPr>
                        <a:t>x 100%</a:t>
                      </a:r>
                    </a:p>
                  </a:txBody>
                  <a:tcPr marT="45738" marB="45738"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572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Doanh</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thu</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thực</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hiện</a:t>
                      </a:r>
                      <a:endParaRPr kumimoji="0" lang="en-US" sz="2200" b="1" i="0" u="none" strike="noStrike" cap="none" normalizeH="0" baseline="0" dirty="0">
                        <a:ln>
                          <a:noFill/>
                        </a:ln>
                        <a:solidFill>
                          <a:schemeClr val="tx1"/>
                        </a:solidFill>
                        <a:effectLst/>
                        <a:latin typeface="Times New Roman" pitchFamily="18" charset="0"/>
                        <a:cs typeface="Times New Roman" pitchFamily="18" charset="0"/>
                      </a:endParaRPr>
                    </a:p>
                  </a:txBody>
                  <a:tcPr marT="45738" marB="45738" anchor="ctr" horzOverflow="overflow">
                    <a:lnL>
                      <a:noFill/>
                    </a:lnL>
                    <a:lnR>
                      <a:noFill/>
                    </a:lnR>
                    <a:lnT w="28575"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bl>
          </a:graphicData>
        </a:graphic>
      </p:graphicFrame>
      <p:sp>
        <p:nvSpPr>
          <p:cNvPr id="22540" name="Text Box 28"/>
          <p:cNvSpPr txBox="1">
            <a:spLocks noChangeArrowheads="1"/>
          </p:cNvSpPr>
          <p:nvPr/>
        </p:nvSpPr>
        <p:spPr bwMode="auto">
          <a:xfrm>
            <a:off x="2024063" y="4857751"/>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i="1" dirty="0">
                <a:solidFill>
                  <a:prstClr val="black"/>
                </a:solidFill>
                <a:latin typeface="Times New Roman" pitchFamily="18" charset="0"/>
                <a:cs typeface="Times New Roman" pitchFamily="18" charset="0"/>
              </a:rPr>
              <a:t>- Ý </a:t>
            </a:r>
            <a:r>
              <a:rPr lang="en-US" altLang="vi-VN" sz="2400" i="1" dirty="0" err="1">
                <a:solidFill>
                  <a:prstClr val="black"/>
                </a:solidFill>
                <a:latin typeface="Times New Roman" pitchFamily="18" charset="0"/>
                <a:cs typeface="Times New Roman" pitchFamily="18" charset="0"/>
              </a:rPr>
              <a:t>nghĩa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Chỉ</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trên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trị</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lớn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thì</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an </a:t>
            </a:r>
            <a:r>
              <a:rPr lang="en-US" altLang="vi-VN" sz="2400" dirty="0" err="1">
                <a:solidFill>
                  <a:prstClr val="black"/>
                </a:solidFill>
                <a:latin typeface="Times New Roman" pitchFamily="18" charset="0"/>
                <a:cs typeface="Times New Roman" pitchFamily="18" charset="0"/>
              </a:rPr>
              <a:t>toàn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xuất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lại</a:t>
            </a:r>
            <a:r>
              <a:rPr lang="en-US" altLang="vi-VN" sz="2400" dirty="0">
                <a:solidFill>
                  <a:prstClr val="black"/>
                </a:solidFill>
                <a:latin typeface="Times New Roman" pitchFamily="18" charset="0"/>
                <a:cs typeface="Times New Roman" pitchFamily="18" charset="0"/>
              </a:rPr>
              <a:t>.</a:t>
            </a:r>
          </a:p>
        </p:txBody>
      </p:sp>
      <p:sp>
        <p:nvSpPr>
          <p:cNvPr id="22541" name="AutoShape 21"/>
          <p:cNvSpPr>
            <a:spLocks noChangeArrowheads="1"/>
          </p:cNvSpPr>
          <p:nvPr/>
        </p:nvSpPr>
        <p:spPr bwMode="auto">
          <a:xfrm>
            <a:off x="3524250" y="1643063"/>
            <a:ext cx="4643438" cy="500062"/>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b="1" dirty="0">
                <a:solidFill>
                  <a:prstClr val="black"/>
                </a:solidFill>
                <a:latin typeface="Times New Roman" pitchFamily="18" charset="0"/>
                <a:cs typeface="Times New Roman" pitchFamily="18" charset="0"/>
              </a:rPr>
              <a:t> 5. DOANH THU AN TOÀN</a:t>
            </a:r>
          </a:p>
        </p:txBody>
      </p:sp>
    </p:spTree>
    <p:extLst>
      <p:ext uri="{BB962C8B-B14F-4D97-AF65-F5344CB8AC3E}">
        <p14:creationId xmlns:p14="http://schemas.microsoft.com/office/powerpoint/2010/main" val="95352172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2541"/>
                                        </p:tgtEl>
                                        <p:attrNameLst>
                                          <p:attrName>style.visibility</p:attrName>
                                        </p:attrNameLst>
                                      </p:cBhvr>
                                      <p:to>
                                        <p:strVal val="visible"/>
                                      </p:to>
                                    </p:set>
                                    <p:animEffect transition="in" filter="wipe(down)">
                                      <p:cBhvr>
                                        <p:cTn id="12" dur="580">
                                          <p:stCondLst>
                                            <p:cond delay="0"/>
                                          </p:stCondLst>
                                        </p:cTn>
                                        <p:tgtEl>
                                          <p:spTgt spid="22541"/>
                                        </p:tgtEl>
                                      </p:cBhvr>
                                    </p:animEffect>
                                    <p:anim calcmode="lin" valueType="num">
                                      <p:cBhvr>
                                        <p:cTn id="13" dur="1822" tmFilter="0,0; 0.14,0.36; 0.43,0.73; 0.71,0.91; 1.0,1.0">
                                          <p:stCondLst>
                                            <p:cond delay="0"/>
                                          </p:stCondLst>
                                        </p:cTn>
                                        <p:tgtEl>
                                          <p:spTgt spid="2254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254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254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254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2541"/>
                                        </p:tgtEl>
                                        <p:attrNameLst>
                                          <p:attrName>ppt_y</p:attrName>
                                        </p:attrNameLst>
                                      </p:cBhvr>
                                      <p:tavLst>
                                        <p:tav tm="0" fmla="#ppt_y-sin(pi*$)/81">
                                          <p:val>
                                            <p:fltVal val="0"/>
                                          </p:val>
                                        </p:tav>
                                        <p:tav tm="100000">
                                          <p:val>
                                            <p:fltVal val="1"/>
                                          </p:val>
                                        </p:tav>
                                      </p:tavLst>
                                    </p:anim>
                                    <p:animScale>
                                      <p:cBhvr>
                                        <p:cTn id="18" dur="26">
                                          <p:stCondLst>
                                            <p:cond delay="650"/>
                                          </p:stCondLst>
                                        </p:cTn>
                                        <p:tgtEl>
                                          <p:spTgt spid="22541"/>
                                        </p:tgtEl>
                                      </p:cBhvr>
                                      <p:to x="100000" y="60000"/>
                                    </p:animScale>
                                    <p:animScale>
                                      <p:cBhvr>
                                        <p:cTn id="19" dur="166" decel="50000">
                                          <p:stCondLst>
                                            <p:cond delay="676"/>
                                          </p:stCondLst>
                                        </p:cTn>
                                        <p:tgtEl>
                                          <p:spTgt spid="22541"/>
                                        </p:tgtEl>
                                      </p:cBhvr>
                                      <p:to x="100000" y="100000"/>
                                    </p:animScale>
                                    <p:animScale>
                                      <p:cBhvr>
                                        <p:cTn id="20" dur="26">
                                          <p:stCondLst>
                                            <p:cond delay="1312"/>
                                          </p:stCondLst>
                                        </p:cTn>
                                        <p:tgtEl>
                                          <p:spTgt spid="22541"/>
                                        </p:tgtEl>
                                      </p:cBhvr>
                                      <p:to x="100000" y="80000"/>
                                    </p:animScale>
                                    <p:animScale>
                                      <p:cBhvr>
                                        <p:cTn id="21" dur="166" decel="50000">
                                          <p:stCondLst>
                                            <p:cond delay="1338"/>
                                          </p:stCondLst>
                                        </p:cTn>
                                        <p:tgtEl>
                                          <p:spTgt spid="22541"/>
                                        </p:tgtEl>
                                      </p:cBhvr>
                                      <p:to x="100000" y="100000"/>
                                    </p:animScale>
                                    <p:animScale>
                                      <p:cBhvr>
                                        <p:cTn id="22" dur="26">
                                          <p:stCondLst>
                                            <p:cond delay="1642"/>
                                          </p:stCondLst>
                                        </p:cTn>
                                        <p:tgtEl>
                                          <p:spTgt spid="22541"/>
                                        </p:tgtEl>
                                      </p:cBhvr>
                                      <p:to x="100000" y="90000"/>
                                    </p:animScale>
                                    <p:animScale>
                                      <p:cBhvr>
                                        <p:cTn id="23" dur="166" decel="50000">
                                          <p:stCondLst>
                                            <p:cond delay="1668"/>
                                          </p:stCondLst>
                                        </p:cTn>
                                        <p:tgtEl>
                                          <p:spTgt spid="22541"/>
                                        </p:tgtEl>
                                      </p:cBhvr>
                                      <p:to x="100000" y="100000"/>
                                    </p:animScale>
                                    <p:animScale>
                                      <p:cBhvr>
                                        <p:cTn id="24" dur="26">
                                          <p:stCondLst>
                                            <p:cond delay="1808"/>
                                          </p:stCondLst>
                                        </p:cTn>
                                        <p:tgtEl>
                                          <p:spTgt spid="22541"/>
                                        </p:tgtEl>
                                      </p:cBhvr>
                                      <p:to x="100000" y="95000"/>
                                    </p:animScale>
                                    <p:animScale>
                                      <p:cBhvr>
                                        <p:cTn id="25" dur="166" decel="50000">
                                          <p:stCondLst>
                                            <p:cond delay="1834"/>
                                          </p:stCondLst>
                                        </p:cTn>
                                        <p:tgtEl>
                                          <p:spTgt spid="22541"/>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2532"/>
                                        </p:tgtEl>
                                        <p:attrNameLst>
                                          <p:attrName>style.visibility</p:attrName>
                                        </p:attrNameLst>
                                      </p:cBhvr>
                                      <p:to>
                                        <p:strVal val="visible"/>
                                      </p:to>
                                    </p:set>
                                    <p:anim calcmode="lin" valueType="num">
                                      <p:cBhvr additive="base">
                                        <p:cTn id="30" dur="500" fill="hold"/>
                                        <p:tgtEl>
                                          <p:spTgt spid="22532"/>
                                        </p:tgtEl>
                                        <p:attrNameLst>
                                          <p:attrName>ppt_x</p:attrName>
                                        </p:attrNameLst>
                                      </p:cBhvr>
                                      <p:tavLst>
                                        <p:tav tm="0">
                                          <p:val>
                                            <p:strVal val="#ppt_x"/>
                                          </p:val>
                                        </p:tav>
                                        <p:tav tm="100000">
                                          <p:val>
                                            <p:strVal val="#ppt_x"/>
                                          </p:val>
                                        </p:tav>
                                      </p:tavLst>
                                    </p:anim>
                                    <p:anim calcmode="lin" valueType="num">
                                      <p:cBhvr additive="base">
                                        <p:cTn id="31" dur="500" fill="hold"/>
                                        <p:tgtEl>
                                          <p:spTgt spid="2253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2533"/>
                                        </p:tgtEl>
                                        <p:attrNameLst>
                                          <p:attrName>style.visibility</p:attrName>
                                        </p:attrNameLst>
                                      </p:cBhvr>
                                      <p:to>
                                        <p:strVal val="visible"/>
                                      </p:to>
                                    </p:set>
                                    <p:anim calcmode="lin" valueType="num">
                                      <p:cBhvr additive="base">
                                        <p:cTn id="36" dur="500" fill="hold"/>
                                        <p:tgtEl>
                                          <p:spTgt spid="22533"/>
                                        </p:tgtEl>
                                        <p:attrNameLst>
                                          <p:attrName>ppt_x</p:attrName>
                                        </p:attrNameLst>
                                      </p:cBhvr>
                                      <p:tavLst>
                                        <p:tav tm="0">
                                          <p:val>
                                            <p:strVal val="#ppt_x"/>
                                          </p:val>
                                        </p:tav>
                                        <p:tav tm="100000">
                                          <p:val>
                                            <p:strVal val="#ppt_x"/>
                                          </p:val>
                                        </p:tav>
                                      </p:tavLst>
                                    </p:anim>
                                    <p:anim calcmode="lin" valueType="num">
                                      <p:cBhvr additive="base">
                                        <p:cTn id="37" dur="500" fill="hold"/>
                                        <p:tgtEl>
                                          <p:spTgt spid="22533"/>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2540"/>
                                        </p:tgtEl>
                                        <p:attrNameLst>
                                          <p:attrName>style.visibility</p:attrName>
                                        </p:attrNameLst>
                                      </p:cBhvr>
                                      <p:to>
                                        <p:strVal val="visible"/>
                                      </p:to>
                                    </p:set>
                                    <p:anim calcmode="lin" valueType="num">
                                      <p:cBhvr additive="base">
                                        <p:cTn id="48" dur="500" fill="hold"/>
                                        <p:tgtEl>
                                          <p:spTgt spid="22540"/>
                                        </p:tgtEl>
                                        <p:attrNameLst>
                                          <p:attrName>ppt_x</p:attrName>
                                        </p:attrNameLst>
                                      </p:cBhvr>
                                      <p:tavLst>
                                        <p:tav tm="0">
                                          <p:val>
                                            <p:strVal val="#ppt_x"/>
                                          </p:val>
                                        </p:tav>
                                        <p:tav tm="100000">
                                          <p:val>
                                            <p:strVal val="#ppt_x"/>
                                          </p:val>
                                        </p:tav>
                                      </p:tavLst>
                                    </p:anim>
                                    <p:anim calcmode="lin" valueType="num">
                                      <p:cBhvr additive="base">
                                        <p:cTn id="49" dur="500" fill="hold"/>
                                        <p:tgtEl>
                                          <p:spTgt spid="225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532" grpId="0"/>
      <p:bldP spid="22533" grpId="0"/>
      <p:bldP spid="22540" grpId="0"/>
      <p:bldP spid="22541"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 – V – P</a:t>
            </a:r>
          </a:p>
        </p:txBody>
      </p:sp>
      <p:sp>
        <p:nvSpPr>
          <p:cNvPr id="23555" name="Text Box 28"/>
          <p:cNvSpPr txBox="1">
            <a:spLocks noChangeArrowheads="1"/>
          </p:cNvSpPr>
          <p:nvPr/>
        </p:nvSpPr>
        <p:spPr bwMode="auto">
          <a:xfrm>
            <a:off x="2024063" y="1752600"/>
            <a:ext cx="8526462" cy="321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accent2"/>
              </a:buClr>
              <a:buSzPct val="60000"/>
              <a:buFont typeface="Wingdings" pitchFamily="2" charset="2"/>
              <a:buChar char=""/>
              <a:tabLst>
                <a:tab pos="461963" algn="l"/>
              </a:tabLst>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tabLst>
                <a:tab pos="461963" algn="l"/>
              </a:tabLst>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tabLst>
                <a:tab pos="461963" algn="l"/>
              </a:tabLst>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tabLst>
                <a:tab pos="461963" algn="l"/>
              </a:tabLst>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tabLst>
                <a:tab pos="461963" algn="l"/>
              </a:tabLst>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eaLnBrk="1" fontAlgn="base" hangingPunct="1">
              <a:lnSpc>
                <a:spcPct val="150000"/>
              </a:lnSpc>
              <a:spcBef>
                <a:spcPct val="50000"/>
              </a:spcBef>
              <a:spcAft>
                <a:spcPct val="0"/>
              </a:spcAft>
              <a:buClrTx/>
              <a:buSzTx/>
              <a:buFontTx/>
              <a:buNone/>
              <a:defRPr/>
            </a:pPr>
            <a:r>
              <a:rPr lang="en-US" altLang="vi-VN" sz="2400" b="1" u="sng" dirty="0">
                <a:solidFill>
                  <a:prstClr val="black"/>
                </a:solidFill>
                <a:latin typeface="Times New Roman" pitchFamily="18" charset="0"/>
                <a:cs typeface="Times New Roman" pitchFamily="18" charset="0"/>
              </a:rPr>
              <a:t>TH1: </a:t>
            </a:r>
            <a:r>
              <a:rPr lang="en-US" altLang="vi-VN" sz="2400" b="1" u="sng" dirty="0" err="1">
                <a:solidFill>
                  <a:prstClr val="black"/>
                </a:solidFill>
                <a:latin typeface="Times New Roman" pitchFamily="18" charset="0"/>
                <a:cs typeface="Times New Roman" pitchFamily="18" charset="0"/>
              </a:rPr>
              <a:t>Quyết</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định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điều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chỉnh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Cđ</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và</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doanh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thu</a:t>
            </a:r>
            <a:r>
              <a:rPr lang="en-US" altLang="vi-VN" sz="2400" b="1" u="sng" dirty="0">
                <a:solidFill>
                  <a:prstClr val="black"/>
                </a:solidFill>
                <a:latin typeface="Times New Roman" pitchFamily="18" charset="0"/>
                <a:cs typeface="Times New Roman" pitchFamily="18" charset="0"/>
              </a:rPr>
              <a:t> </a:t>
            </a:r>
          </a:p>
          <a:p>
            <a:pPr algn="just" eaLnBrk="1" fontAlgn="base" hangingPunct="1">
              <a:spcBef>
                <a:spcPct val="50000"/>
              </a:spcBef>
              <a:spcAft>
                <a:spcPct val="0"/>
              </a:spcAft>
              <a:buClrTx/>
              <a:buSzTx/>
              <a:buFontTx/>
              <a:buNone/>
              <a:defRPr/>
            </a:pPr>
            <a:r>
              <a:rPr lang="en-US" altLang="vi-VN" sz="2380" kern="0" dirty="0" err="1">
                <a:solidFill>
                  <a:prstClr val="black"/>
                </a:solidFill>
                <a:latin typeface="Times New Roman" pitchFamily="18" charset="0"/>
                <a:cs typeface="Times New Roman" pitchFamily="18" charset="0"/>
              </a:rPr>
              <a:t>Sản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lượng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tăng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làm</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tăng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doanh</a:t>
            </a:r>
            <a:r>
              <a:rPr lang="en-US" altLang="vi-VN" sz="2380" b="1"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thu</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và</a:t>
            </a:r>
            <a:r>
              <a:rPr lang="en-US" altLang="vi-VN" sz="2380" kern="0" dirty="0">
                <a:solidFill>
                  <a:prstClr val="black"/>
                </a:solidFill>
                <a:latin typeface="Times New Roman" pitchFamily="18" charset="0"/>
                <a:cs typeface="Times New Roman" pitchFamily="18" charset="0"/>
              </a:rPr>
              <a:t> chi </a:t>
            </a:r>
            <a:r>
              <a:rPr lang="en-US" altLang="vi-VN" sz="2380" kern="0" dirty="0" err="1">
                <a:solidFill>
                  <a:prstClr val="black"/>
                </a:solidFill>
                <a:latin typeface="Times New Roman" pitchFamily="18" charset="0"/>
                <a:cs typeface="Times New Roman" pitchFamily="18" charset="0"/>
              </a:rPr>
              <a:t>phí</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biến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đổi</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cũng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phải</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tăng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theo</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thì</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mới</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có</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lợi</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nhuận</a:t>
            </a:r>
            <a:r>
              <a:rPr lang="en-US" altLang="vi-VN" sz="2380" kern="0" dirty="0">
                <a:solidFill>
                  <a:prstClr val="black"/>
                </a:solidFill>
                <a:latin typeface="Times New Roman" pitchFamily="18" charset="0"/>
                <a:cs typeface="Times New Roman" pitchFamily="18" charset="0"/>
              </a:rPr>
              <a:t>, DN </a:t>
            </a:r>
            <a:r>
              <a:rPr lang="en-US" altLang="vi-VN" sz="2380" kern="0" dirty="0" err="1">
                <a:solidFill>
                  <a:prstClr val="black"/>
                </a:solidFill>
                <a:latin typeface="Times New Roman" pitchFamily="18" charset="0"/>
                <a:cs typeface="Times New Roman" pitchFamily="18" charset="0"/>
              </a:rPr>
              <a:t>thường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áp</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dụng</a:t>
            </a:r>
            <a:r>
              <a:rPr lang="en-US" altLang="vi-VN" sz="2380" kern="0" dirty="0">
                <a:solidFill>
                  <a:prstClr val="black"/>
                </a:solidFill>
                <a:latin typeface="Times New Roman" pitchFamily="18" charset="0"/>
                <a:cs typeface="Times New Roman" pitchFamily="18" charset="0"/>
              </a:rPr>
              <a:t>:</a:t>
            </a:r>
          </a:p>
          <a:p>
            <a:pPr algn="just" eaLnBrk="1" fontAlgn="base" hangingPunct="1">
              <a:spcBef>
                <a:spcPct val="50000"/>
              </a:spcBef>
              <a:spcAft>
                <a:spcPct val="0"/>
              </a:spcAft>
              <a:buClrTx/>
              <a:buSzTx/>
              <a:buFontTx/>
              <a:buNone/>
              <a:defRPr/>
            </a:pP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Tăng</a:t>
            </a:r>
            <a:r>
              <a:rPr lang="en-US" altLang="vi-VN" sz="2380" kern="0" dirty="0">
                <a:solidFill>
                  <a:prstClr val="black"/>
                </a:solidFill>
                <a:latin typeface="Times New Roman" pitchFamily="18" charset="0"/>
                <a:cs typeface="Times New Roman" pitchFamily="18" charset="0"/>
              </a:rPr>
              <a:t> CP </a:t>
            </a:r>
            <a:r>
              <a:rPr lang="en-US" altLang="vi-VN" sz="2380" kern="0" dirty="0" err="1">
                <a:solidFill>
                  <a:prstClr val="black"/>
                </a:solidFill>
                <a:latin typeface="Times New Roman" pitchFamily="18" charset="0"/>
                <a:cs typeface="Times New Roman" pitchFamily="18" charset="0"/>
              </a:rPr>
              <a:t>quảng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cáo</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khuyến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mãi</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tiếp</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thị</a:t>
            </a:r>
            <a:r>
              <a:rPr lang="en-US" altLang="vi-VN" sz="2380" kern="0" dirty="0">
                <a:solidFill>
                  <a:prstClr val="black"/>
                </a:solidFill>
                <a:latin typeface="Times New Roman" pitchFamily="18" charset="0"/>
                <a:cs typeface="Times New Roman" pitchFamily="18" charset="0"/>
              </a:rPr>
              <a:t>.</a:t>
            </a:r>
          </a:p>
          <a:p>
            <a:pPr algn="just" eaLnBrk="1" fontAlgn="base" hangingPunct="1">
              <a:spcBef>
                <a:spcPct val="50000"/>
              </a:spcBef>
              <a:spcAft>
                <a:spcPct val="0"/>
              </a:spcAft>
              <a:buClrTx/>
              <a:buSzTx/>
              <a:buFontTx/>
              <a:buNone/>
              <a:defRPr/>
            </a:pP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Tăng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thêm</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các</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cửa</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hàng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phương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tiện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bán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hàng</a:t>
            </a:r>
            <a:endParaRPr lang="en-US" altLang="vi-VN" sz="2380" kern="0" dirty="0">
              <a:solidFill>
                <a:prstClr val="black"/>
              </a:solidFill>
              <a:latin typeface="Times New Roman" pitchFamily="18" charset="0"/>
              <a:cs typeface="Times New Roman" pitchFamily="18" charset="0"/>
            </a:endParaRPr>
          </a:p>
          <a:p>
            <a:pPr algn="just" eaLnBrk="1" fontAlgn="base" hangingPunct="1">
              <a:spcBef>
                <a:spcPct val="50000"/>
              </a:spcBef>
              <a:spcAft>
                <a:spcPct val="0"/>
              </a:spcAft>
              <a:buClrTx/>
              <a:buSzTx/>
              <a:buFontTx/>
              <a:buNone/>
              <a:defRPr/>
            </a:pP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Cb</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và</a:t>
            </a:r>
            <a:r>
              <a:rPr lang="en-US" altLang="vi-VN" sz="2380" kern="0" dirty="0">
                <a:solidFill>
                  <a:prstClr val="black"/>
                </a:solidFill>
                <a:latin typeface="Times New Roman" pitchFamily="18" charset="0"/>
                <a:cs typeface="Times New Roman" pitchFamily="18" charset="0"/>
              </a:rPr>
              <a:t> G ( Chi </a:t>
            </a:r>
            <a:r>
              <a:rPr lang="en-US" altLang="vi-VN" sz="2380" kern="0" dirty="0" err="1">
                <a:solidFill>
                  <a:prstClr val="black"/>
                </a:solidFill>
                <a:latin typeface="Times New Roman" pitchFamily="18" charset="0"/>
                <a:cs typeface="Times New Roman" pitchFamily="18" charset="0"/>
              </a:rPr>
              <a:t>biến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đổi</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và</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giá</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bán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đơn</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vị</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không</a:t>
            </a:r>
            <a:r>
              <a:rPr lang="en-US" altLang="vi-VN" sz="2380" kern="0" dirty="0">
                <a:solidFill>
                  <a:prstClr val="black"/>
                </a:solidFill>
                <a:latin typeface="Times New Roman" pitchFamily="18" charset="0"/>
                <a:cs typeface="Times New Roman" pitchFamily="18" charset="0"/>
              </a:rPr>
              <a:t> </a:t>
            </a:r>
            <a:r>
              <a:rPr lang="en-US" altLang="vi-VN" sz="2380" kern="0" dirty="0" err="1">
                <a:solidFill>
                  <a:prstClr val="black"/>
                </a:solidFill>
                <a:latin typeface="Times New Roman" pitchFamily="18" charset="0"/>
                <a:cs typeface="Times New Roman" pitchFamily="18" charset="0"/>
              </a:rPr>
              <a:t>đổi</a:t>
            </a:r>
            <a:r>
              <a:rPr lang="en-US" altLang="vi-VN" sz="2380" kern="0" dirty="0">
                <a:solidFill>
                  <a:prstClr val="black"/>
                </a:solidFill>
                <a:latin typeface="Times New Roman" pitchFamily="18" charset="0"/>
                <a:cs typeface="Times New Roman" pitchFamily="18" charset="0"/>
              </a:rPr>
              <a:t> )</a:t>
            </a:r>
          </a:p>
        </p:txBody>
      </p:sp>
      <p:sp>
        <p:nvSpPr>
          <p:cNvPr id="6" name="Slide Number Placeholder 5"/>
          <p:cNvSpPr>
            <a:spLocks noGrp="1"/>
          </p:cNvSpPr>
          <p:nvPr>
            <p:ph type="sldNum" sz="quarter" idx="12"/>
          </p:nvPr>
        </p:nvSpPr>
        <p:spPr/>
        <p:txBody>
          <a:bodyPr>
            <a:normAutofit fontScale="85000" lnSpcReduction="20000"/>
          </a:bodyPr>
          <a:lstStyle/>
          <a:p>
            <a:pPr>
              <a:defRPr/>
            </a:pPr>
            <a:fld id="{F020839B-88E0-4740-8784-589D441DA3B5}" type="slidenum">
              <a:rPr lang="en-IN" smtClean="0"/>
              <a:pPr>
                <a:defRPr/>
              </a:pPr>
              <a:t>119</a:t>
            </a:fld>
            <a:endParaRPr lang="en-IN"/>
          </a:p>
        </p:txBody>
      </p:sp>
    </p:spTree>
    <p:extLst>
      <p:ext uri="{BB962C8B-B14F-4D97-AF65-F5344CB8AC3E}">
        <p14:creationId xmlns:p14="http://schemas.microsoft.com/office/powerpoint/2010/main" val="393106554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 calcmode="lin" valueType="num">
                                      <p:cBhvr additive="base">
                                        <p:cTn id="12"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35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3555">
                                            <p:txEl>
                                              <p:pRg st="1" end="1"/>
                                            </p:txEl>
                                          </p:spTgt>
                                        </p:tgtEl>
                                        <p:attrNameLst>
                                          <p:attrName>style.visibility</p:attrName>
                                        </p:attrNameLst>
                                      </p:cBhvr>
                                      <p:to>
                                        <p:strVal val="visible"/>
                                      </p:to>
                                    </p:set>
                                    <p:anim calcmode="lin" valueType="num">
                                      <p:cBhvr additive="base">
                                        <p:cTn id="18" dur="5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35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3555">
                                            <p:txEl>
                                              <p:pRg st="2" end="2"/>
                                            </p:txEl>
                                          </p:spTgt>
                                        </p:tgtEl>
                                        <p:attrNameLst>
                                          <p:attrName>style.visibility</p:attrName>
                                        </p:attrNameLst>
                                      </p:cBhvr>
                                      <p:to>
                                        <p:strVal val="visible"/>
                                      </p:to>
                                    </p:set>
                                    <p:anim calcmode="lin" valueType="num">
                                      <p:cBhvr additive="base">
                                        <p:cTn id="24" dur="5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35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3555">
                                            <p:txEl>
                                              <p:pRg st="3" end="3"/>
                                            </p:txEl>
                                          </p:spTgt>
                                        </p:tgtEl>
                                        <p:attrNameLst>
                                          <p:attrName>style.visibility</p:attrName>
                                        </p:attrNameLst>
                                      </p:cBhvr>
                                      <p:to>
                                        <p:strVal val="visible"/>
                                      </p:to>
                                    </p:set>
                                    <p:anim calcmode="lin" valueType="num">
                                      <p:cBhvr additive="base">
                                        <p:cTn id="30" dur="5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35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3555">
                                            <p:txEl>
                                              <p:pRg st="4" end="4"/>
                                            </p:txEl>
                                          </p:spTgt>
                                        </p:tgtEl>
                                        <p:attrNameLst>
                                          <p:attrName>style.visibility</p:attrName>
                                        </p:attrNameLst>
                                      </p:cBhvr>
                                      <p:to>
                                        <p:strVal val="visible"/>
                                      </p:to>
                                    </p:set>
                                    <p:anim calcmode="lin" valueType="num">
                                      <p:cBhvr additive="base">
                                        <p:cTn id="36" dur="5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355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8"/>
          <p:cNvSpPr txBox="1">
            <a:spLocks noChangeArrowheads="1"/>
          </p:cNvSpPr>
          <p:nvPr/>
        </p:nvSpPr>
        <p:spPr bwMode="auto">
          <a:xfrm>
            <a:off x="1752600" y="1524001"/>
            <a:ext cx="8643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Thu </a:t>
            </a:r>
            <a:r>
              <a:rPr lang="en-US" altLang="vi-VN" sz="2400" b="1" dirty="0" err="1">
                <a:solidFill>
                  <a:prstClr val="black"/>
                </a:solidFill>
                <a:latin typeface="Times New Roman" pitchFamily="18" charset="0"/>
                <a:cs typeface="Times New Roman" pitchFamily="18" charset="0"/>
              </a:rPr>
              <a:t>thập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xử</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lý</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thông</a:t>
            </a:r>
            <a:r>
              <a:rPr lang="en-US" altLang="vi-VN" sz="2400" b="1" dirty="0">
                <a:solidFill>
                  <a:prstClr val="black"/>
                </a:solidFill>
                <a:latin typeface="Times New Roman" pitchFamily="18" charset="0"/>
                <a:cs typeface="Times New Roman" pitchFamily="18" charset="0"/>
              </a:rPr>
              <a:t> tin, </a:t>
            </a:r>
            <a:r>
              <a:rPr lang="en-US" altLang="vi-VN" sz="2400" b="1" dirty="0" err="1">
                <a:solidFill>
                  <a:prstClr val="black"/>
                </a:solidFill>
                <a:latin typeface="Times New Roman" pitchFamily="18" charset="0"/>
                <a:cs typeface="Times New Roman" pitchFamily="18" charset="0"/>
              </a:rPr>
              <a:t>số</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liệu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toán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theo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phạm</a:t>
            </a:r>
            <a:r>
              <a:rPr lang="en-US" altLang="vi-VN" sz="2400" b="1" dirty="0">
                <a:solidFill>
                  <a:prstClr val="black"/>
                </a:solidFill>
                <a:latin typeface="Times New Roman" pitchFamily="18" charset="0"/>
                <a:cs typeface="Times New Roman" pitchFamily="18" charset="0"/>
              </a:rPr>
              <a:t> vi, </a:t>
            </a:r>
            <a:r>
              <a:rPr lang="en-US" altLang="vi-VN" sz="2400" b="1" dirty="0" err="1">
                <a:solidFill>
                  <a:prstClr val="black"/>
                </a:solidFill>
                <a:latin typeface="Times New Roman" pitchFamily="18" charset="0"/>
                <a:cs typeface="Times New Roman" pitchFamily="18" charset="0"/>
              </a:rPr>
              <a:t>nội</a:t>
            </a:r>
            <a:r>
              <a:rPr lang="en-US" altLang="vi-VN" sz="2400" b="1" dirty="0">
                <a:solidFill>
                  <a:prstClr val="black"/>
                </a:solidFill>
                <a:latin typeface="Times New Roman" pitchFamily="18" charset="0"/>
                <a:cs typeface="Times New Roman" pitchFamily="18" charset="0"/>
              </a:rPr>
              <a:t> dung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toán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xác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theo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từng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thời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kỳ</a:t>
            </a:r>
            <a:endParaRPr lang="en-US" altLang="vi-VN" sz="2400" b="1" u="sng" dirty="0">
              <a:solidFill>
                <a:prstClr val="black"/>
              </a:solidFill>
              <a:latin typeface="Times New Roman" pitchFamily="18" charset="0"/>
              <a:cs typeface="Times New Roman" pitchFamily="18" charset="0"/>
            </a:endParaRPr>
          </a:p>
        </p:txBody>
      </p:sp>
      <p:sp>
        <p:nvSpPr>
          <p:cNvPr id="6" name="Text Box 28"/>
          <p:cNvSpPr txBox="1">
            <a:spLocks noChangeArrowheads="1"/>
          </p:cNvSpPr>
          <p:nvPr/>
        </p:nvSpPr>
        <p:spPr bwMode="auto">
          <a:xfrm>
            <a:off x="1771650" y="3849470"/>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Cung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cấp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thông</a:t>
            </a:r>
            <a:r>
              <a:rPr lang="en-US" altLang="vi-VN" sz="2400" b="1" dirty="0">
                <a:solidFill>
                  <a:prstClr val="black"/>
                </a:solidFill>
                <a:latin typeface="Times New Roman" pitchFamily="18" charset="0"/>
                <a:cs typeface="Times New Roman" pitchFamily="18" charset="0"/>
              </a:rPr>
              <a:t> tin </a:t>
            </a:r>
            <a:r>
              <a:rPr lang="en-US" altLang="vi-VN" sz="2400" b="1" dirty="0" err="1">
                <a:solidFill>
                  <a:prstClr val="black"/>
                </a:solidFill>
                <a:latin typeface="Times New Roman" pitchFamily="18" charset="0"/>
                <a:cs typeface="Times New Roman" pitchFamily="18" charset="0"/>
              </a:rPr>
              <a:t>theo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yêu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cầu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nội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bộ</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vị</a:t>
            </a:r>
            <a:r>
              <a:rPr lang="en-US" altLang="vi-VN" sz="2400" b="1" dirty="0">
                <a:solidFill>
                  <a:prstClr val="black"/>
                </a:solidFill>
                <a:latin typeface="Times New Roman" pitchFamily="18" charset="0"/>
                <a:cs typeface="Times New Roman" pitchFamily="18" charset="0"/>
              </a:rPr>
              <a:t> </a:t>
            </a:r>
            <a:endParaRPr lang="en-US" altLang="vi-VN" sz="2400" b="1" u="sng" dirty="0">
              <a:solidFill>
                <a:prstClr val="black"/>
              </a:solidFill>
              <a:latin typeface="Times New Roman" pitchFamily="18" charset="0"/>
              <a:cs typeface="Times New Roman" pitchFamily="18" charset="0"/>
            </a:endParaRPr>
          </a:p>
        </p:txBody>
      </p:sp>
      <p:sp>
        <p:nvSpPr>
          <p:cNvPr id="7" name="Slide Number Placeholder 6"/>
          <p:cNvSpPr>
            <a:spLocks noGrp="1"/>
          </p:cNvSpPr>
          <p:nvPr>
            <p:ph type="sldNum" sz="quarter" idx="12"/>
          </p:nvPr>
        </p:nvSpPr>
        <p:spPr/>
        <p:txBody>
          <a:bodyPr>
            <a:normAutofit fontScale="85000" lnSpcReduction="20000"/>
          </a:bodyPr>
          <a:lstStyle/>
          <a:p>
            <a:pPr>
              <a:defRPr/>
            </a:pPr>
            <a:fld id="{ED258968-769F-44AE-AECB-AF00E60C1ED3}" type="slidenum">
              <a:rPr lang="en-IN" smtClean="0"/>
              <a:pPr>
                <a:defRPr/>
              </a:pPr>
              <a:t>12</a:t>
            </a:fld>
            <a:endParaRPr lang="en-IN"/>
          </a:p>
        </p:txBody>
      </p:sp>
      <p:sp>
        <p:nvSpPr>
          <p:cNvPr id="21509"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NHIỆM VỤ CỦA KTQT</a:t>
            </a:r>
          </a:p>
        </p:txBody>
      </p:sp>
      <p:sp>
        <p:nvSpPr>
          <p:cNvPr id="8" name="Text Box 28"/>
          <p:cNvSpPr txBox="1">
            <a:spLocks noChangeArrowheads="1"/>
          </p:cNvSpPr>
          <p:nvPr/>
        </p:nvSpPr>
        <p:spPr bwMode="auto">
          <a:xfrm>
            <a:off x="1792288" y="3124201"/>
            <a:ext cx="82661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Kiểm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sát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mức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chuẩn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dự</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toán</a:t>
            </a:r>
            <a:r>
              <a:rPr lang="en-US" altLang="vi-VN" sz="2400" b="1" dirty="0">
                <a:solidFill>
                  <a:prstClr val="black"/>
                </a:solidFill>
                <a:latin typeface="Times New Roman" pitchFamily="18" charset="0"/>
                <a:cs typeface="Times New Roman" pitchFamily="18" charset="0"/>
              </a:rPr>
              <a:t>.</a:t>
            </a:r>
          </a:p>
        </p:txBody>
      </p:sp>
      <p:sp>
        <p:nvSpPr>
          <p:cNvPr id="9" name="Text Box 28"/>
          <p:cNvSpPr txBox="1">
            <a:spLocks noChangeArrowheads="1"/>
          </p:cNvSpPr>
          <p:nvPr/>
        </p:nvSpPr>
        <p:spPr bwMode="auto">
          <a:xfrm>
            <a:off x="1839912" y="4667072"/>
            <a:ext cx="84470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Tổ</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chức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phân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tích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thông</a:t>
            </a:r>
            <a:r>
              <a:rPr lang="en-US" altLang="vi-VN" sz="2400" b="1" dirty="0">
                <a:solidFill>
                  <a:prstClr val="black"/>
                </a:solidFill>
                <a:latin typeface="Times New Roman" pitchFamily="18" charset="0"/>
                <a:cs typeface="Times New Roman" pitchFamily="18" charset="0"/>
              </a:rPr>
              <a:t> tin </a:t>
            </a:r>
            <a:r>
              <a:rPr lang="en-US" altLang="vi-VN" sz="2400" b="1" dirty="0" err="1">
                <a:solidFill>
                  <a:prstClr val="black"/>
                </a:solidFill>
                <a:latin typeface="Times New Roman" pitchFamily="18" charset="0"/>
                <a:cs typeface="Times New Roman" pitchFamily="18" charset="0"/>
              </a:rPr>
              <a:t>phục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vụ</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yêu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cầu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lập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hoạch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ra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quyết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lãnh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đạo</a:t>
            </a:r>
            <a:r>
              <a:rPr lang="en-US" altLang="vi-VN" sz="2400" b="1" dirty="0">
                <a:solidFill>
                  <a:prstClr val="black"/>
                </a:solidFill>
                <a:latin typeface="Times New Roman" pitchFamily="18" charset="0"/>
                <a:cs typeface="Times New Roman" pitchFamily="18" charset="0"/>
              </a:rPr>
              <a:t> DN</a:t>
            </a:r>
            <a:endParaRPr lang="en-US" altLang="vi-VN" sz="2400" b="1" u="sng"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07746286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8"/>
                                        </p:tgtEl>
                                        <p:attrNameLst>
                                          <p:attrName>ppt_y</p:attrName>
                                        </p:attrNameLst>
                                      </p:cBhvr>
                                      <p:tavLst>
                                        <p:tav tm="0">
                                          <p:val>
                                            <p:strVal val="#ppt_y"/>
                                          </p:val>
                                        </p:tav>
                                        <p:tav tm="100000">
                                          <p:val>
                                            <p:strVal val="#ppt_y"/>
                                          </p:val>
                                        </p:tav>
                                      </p:tavLst>
                                    </p:anim>
                                    <p:anim calcmode="lin" valueType="num">
                                      <p:cBhvr>
                                        <p:cTn id="23"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120</a:t>
            </a:fld>
            <a:endParaRPr lang="en-IN"/>
          </a:p>
        </p:txBody>
      </p:sp>
      <p:sp>
        <p:nvSpPr>
          <p:cNvPr id="5" name="Rectangle 4"/>
          <p:cNvSpPr/>
          <p:nvPr/>
        </p:nvSpPr>
        <p:spPr>
          <a:xfrm>
            <a:off x="1828800" y="152401"/>
            <a:ext cx="8534400" cy="6186309"/>
          </a:xfrm>
          <a:prstGeom prst="rect">
            <a:avLst/>
          </a:prstGeom>
        </p:spPr>
        <p:txBody>
          <a:bodyPr wrap="square">
            <a:spAutoFit/>
          </a:bodyPr>
          <a:lstStyle/>
          <a:p>
            <a:pPr marR="45085" algn="just">
              <a:lnSpc>
                <a:spcPct val="150000"/>
              </a:lnSpc>
              <a:tabLst>
                <a:tab pos="1362075" algn="l"/>
              </a:tabLst>
            </a:pP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dụng</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ABC ở </a:t>
            </a:r>
            <a:r>
              <a:rPr lang="en-US" sz="2400" dirty="0" err="1">
                <a:latin typeface="Times New Roman"/>
                <a:ea typeface="Times New Roman"/>
              </a:rPr>
              <a:t>ví</a:t>
            </a:r>
            <a:r>
              <a:rPr lang="en-US" sz="2400" dirty="0">
                <a:latin typeface="Times New Roman"/>
                <a:ea typeface="Times New Roman"/>
              </a:rPr>
              <a:t> </a:t>
            </a:r>
            <a:r>
              <a:rPr lang="en-US" sz="2400" dirty="0" err="1">
                <a:latin typeface="Times New Roman"/>
                <a:ea typeface="Times New Roman"/>
              </a:rPr>
              <a:t>dụ</a:t>
            </a:r>
            <a:r>
              <a:rPr lang="en-US" sz="2400" dirty="0">
                <a:latin typeface="Times New Roman"/>
                <a:ea typeface="Times New Roman"/>
              </a:rPr>
              <a:t> </a:t>
            </a:r>
            <a:r>
              <a:rPr lang="en-US" sz="2400" dirty="0" err="1">
                <a:latin typeface="Times New Roman"/>
                <a:ea typeface="Times New Roman"/>
              </a:rPr>
              <a:t>mục</a:t>
            </a:r>
            <a:r>
              <a:rPr lang="en-US" sz="2400" dirty="0">
                <a:latin typeface="Times New Roman"/>
                <a:ea typeface="Times New Roman"/>
              </a:rPr>
              <a:t> 3.2 (SL: 10.000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Lgv</a:t>
            </a:r>
            <a:r>
              <a:rPr lang="en-US" sz="2400" dirty="0">
                <a:latin typeface="Times New Roman"/>
                <a:ea typeface="Times New Roman"/>
              </a:rPr>
              <a:t> : 80.000đ, </a:t>
            </a:r>
            <a:r>
              <a:rPr lang="en-US" sz="2400" dirty="0" err="1">
                <a:latin typeface="Times New Roman"/>
                <a:ea typeface="Times New Roman"/>
              </a:rPr>
              <a:t>Lg</a:t>
            </a:r>
            <a:r>
              <a:rPr lang="en-US" sz="2400" dirty="0">
                <a:latin typeface="Times New Roman"/>
                <a:ea typeface="Times New Roman"/>
              </a:rPr>
              <a:t>%: 40%, D: 2.000.000.000đ, </a:t>
            </a:r>
            <a:r>
              <a:rPr lang="en-US" sz="2400" dirty="0" err="1">
                <a:latin typeface="Times New Roman"/>
                <a:ea typeface="Times New Roman"/>
              </a:rPr>
              <a:t>Cđ</a:t>
            </a:r>
            <a:r>
              <a:rPr lang="en-US" sz="2400" dirty="0">
                <a:latin typeface="Times New Roman"/>
                <a:ea typeface="Times New Roman"/>
              </a:rPr>
              <a:t>: 600.000.000đ)</a:t>
            </a:r>
          </a:p>
          <a:p>
            <a:pPr marR="45085" algn="just">
              <a:lnSpc>
                <a:spcPct val="150000"/>
              </a:lnSpc>
              <a:tabLst>
                <a:tab pos="1362075" algn="l"/>
              </a:tabLst>
            </a:pPr>
            <a:r>
              <a:rPr lang="en-US" sz="2400" dirty="0">
                <a:latin typeface="Times New Roman"/>
                <a:ea typeface="Times New Roman"/>
              </a:rPr>
              <a:t>    </a:t>
            </a:r>
            <a:r>
              <a:rPr lang="en-US" sz="2400" dirty="0" err="1">
                <a:latin typeface="Times New Roman"/>
                <a:ea typeface="Times New Roman"/>
              </a:rPr>
              <a:t>Năm</a:t>
            </a:r>
            <a:r>
              <a:rPr lang="en-US" sz="2400" dirty="0">
                <a:latin typeface="Times New Roman"/>
                <a:ea typeface="Times New Roman"/>
              </a:rPr>
              <a:t> N+1 </a:t>
            </a:r>
            <a:r>
              <a:rPr lang="en-US" sz="2400" dirty="0" err="1">
                <a:latin typeface="Times New Roman"/>
                <a:ea typeface="Times New Roman"/>
              </a:rPr>
              <a:t>giả</a:t>
            </a: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nghiệp</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phương</a:t>
            </a:r>
            <a:r>
              <a:rPr lang="en-US" sz="2400" dirty="0">
                <a:latin typeface="Times New Roman"/>
                <a:ea typeface="Times New Roman"/>
              </a:rPr>
              <a:t> </a:t>
            </a:r>
            <a:r>
              <a:rPr lang="en-US" sz="2400" dirty="0" err="1">
                <a:latin typeface="Times New Roman"/>
                <a:ea typeface="Times New Roman"/>
              </a:rPr>
              <a:t>án</a:t>
            </a:r>
            <a:r>
              <a:rPr lang="en-US" sz="2400" dirty="0">
                <a:latin typeface="Times New Roman"/>
                <a:ea typeface="Times New Roman"/>
              </a:rPr>
              <a:t> 1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thêm</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quảng</a:t>
            </a:r>
            <a:r>
              <a:rPr lang="en-US" sz="2400" dirty="0">
                <a:latin typeface="Times New Roman"/>
                <a:ea typeface="Times New Roman"/>
              </a:rPr>
              <a:t> </a:t>
            </a:r>
            <a:r>
              <a:rPr lang="en-US" sz="2400" dirty="0" err="1">
                <a:latin typeface="Times New Roman"/>
                <a:ea typeface="Times New Roman"/>
              </a:rPr>
              <a:t>cáo</a:t>
            </a:r>
            <a:r>
              <a:rPr lang="en-US" sz="2400" dirty="0">
                <a:latin typeface="Times New Roman"/>
                <a:ea typeface="Times New Roman"/>
              </a:rPr>
              <a:t> 25.000.000 đ </a:t>
            </a:r>
            <a:r>
              <a:rPr lang="en-US" sz="2400" dirty="0" err="1">
                <a:latin typeface="Times New Roman"/>
                <a:ea typeface="Times New Roman"/>
              </a:rPr>
              <a:t>và</a:t>
            </a:r>
            <a:r>
              <a:rPr lang="en-US" sz="2400" dirty="0">
                <a:latin typeface="Times New Roman"/>
                <a:ea typeface="Times New Roman"/>
              </a:rPr>
              <a:t> </a:t>
            </a:r>
            <a:r>
              <a:rPr lang="en-US" sz="2400" dirty="0" err="1">
                <a:latin typeface="Times New Roman"/>
                <a:ea typeface="Times New Roman"/>
              </a:rPr>
              <a:t>hy</a:t>
            </a:r>
            <a:r>
              <a:rPr lang="en-US" sz="2400" dirty="0">
                <a:latin typeface="Times New Roman"/>
                <a:ea typeface="Times New Roman"/>
              </a:rPr>
              <a:t> </a:t>
            </a:r>
            <a:r>
              <a:rPr lang="en-US" sz="2400" dirty="0" err="1">
                <a:latin typeface="Times New Roman"/>
                <a:ea typeface="Times New Roman"/>
              </a:rPr>
              <a:t>vọng</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hàng</a:t>
            </a:r>
            <a:r>
              <a:rPr lang="en-US" sz="2400" dirty="0">
                <a:latin typeface="Times New Roman"/>
                <a:ea typeface="Times New Roman"/>
              </a:rPr>
              <a:t> </a:t>
            </a:r>
            <a:r>
              <a:rPr lang="en-US" sz="2400" dirty="0" err="1">
                <a:latin typeface="Times New Roman"/>
                <a:ea typeface="Times New Roman"/>
              </a:rPr>
              <a:t>bán</a:t>
            </a:r>
            <a:r>
              <a:rPr lang="en-US" sz="2400" dirty="0">
                <a:latin typeface="Times New Roman"/>
                <a:ea typeface="Times New Roman"/>
              </a:rPr>
              <a:t> </a:t>
            </a:r>
            <a:r>
              <a:rPr lang="en-US" sz="2400" dirty="0" err="1">
                <a:latin typeface="Times New Roman"/>
                <a:ea typeface="Times New Roman"/>
              </a:rPr>
              <a:t>ra</a:t>
            </a:r>
            <a:r>
              <a:rPr lang="en-US" sz="2400" dirty="0">
                <a:latin typeface="Times New Roman"/>
                <a:ea typeface="Times New Roman"/>
              </a:rPr>
              <a:t> 4% (</a:t>
            </a:r>
            <a:r>
              <a:rPr lang="en-US" sz="2400" dirty="0" err="1">
                <a:latin typeface="Times New Roman"/>
                <a:ea typeface="Times New Roman"/>
              </a:rPr>
              <a:t>Hoặc</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thu</a:t>
            </a:r>
            <a:r>
              <a:rPr lang="en-US" sz="2400" dirty="0">
                <a:latin typeface="Times New Roman"/>
                <a:ea typeface="Times New Roman"/>
              </a:rPr>
              <a:t> 4%). </a:t>
            </a:r>
            <a:r>
              <a:rPr lang="en-US" sz="2400" dirty="0" err="1">
                <a:latin typeface="Times New Roman"/>
                <a:ea typeface="Times New Roman"/>
              </a:rPr>
              <a:t>Vậy</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nghiệp</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thực</a:t>
            </a:r>
            <a:r>
              <a:rPr lang="en-US" sz="2400" dirty="0">
                <a:latin typeface="Times New Roman"/>
                <a:ea typeface="Times New Roman"/>
              </a:rPr>
              <a:t> </a:t>
            </a:r>
            <a:r>
              <a:rPr lang="en-US" sz="2400" dirty="0" err="1">
                <a:latin typeface="Times New Roman"/>
                <a:ea typeface="Times New Roman"/>
              </a:rPr>
              <a:t>hiện</a:t>
            </a:r>
            <a:r>
              <a:rPr lang="en-US" sz="2400" dirty="0">
                <a:latin typeface="Times New Roman"/>
                <a:ea typeface="Times New Roman"/>
              </a:rPr>
              <a:t> </a:t>
            </a:r>
            <a:r>
              <a:rPr lang="en-US" sz="2400" dirty="0" err="1">
                <a:latin typeface="Times New Roman"/>
                <a:ea typeface="Times New Roman"/>
              </a:rPr>
              <a:t>phương</a:t>
            </a:r>
            <a:r>
              <a:rPr lang="en-US" sz="2400" dirty="0">
                <a:latin typeface="Times New Roman"/>
                <a:ea typeface="Times New Roman"/>
              </a:rPr>
              <a:t> </a:t>
            </a:r>
            <a:r>
              <a:rPr lang="en-US" sz="2400" dirty="0" err="1">
                <a:latin typeface="Times New Roman"/>
                <a:ea typeface="Times New Roman"/>
              </a:rPr>
              <a:t>án</a:t>
            </a:r>
            <a:r>
              <a:rPr lang="en-US" sz="2400" dirty="0">
                <a:latin typeface="Times New Roman"/>
                <a:ea typeface="Times New Roman"/>
              </a:rPr>
              <a:t> </a:t>
            </a:r>
            <a:r>
              <a:rPr lang="en-US" sz="2400" dirty="0" err="1">
                <a:latin typeface="Times New Roman"/>
                <a:ea typeface="Times New Roman"/>
              </a:rPr>
              <a:t>này</a:t>
            </a:r>
            <a:r>
              <a:rPr lang="en-US" sz="2400" dirty="0">
                <a:latin typeface="Times New Roman"/>
                <a:ea typeface="Times New Roman"/>
              </a:rPr>
              <a:t> hay </a:t>
            </a:r>
            <a:r>
              <a:rPr lang="en-US" sz="2400" dirty="0" err="1">
                <a:latin typeface="Times New Roman"/>
                <a:ea typeface="Times New Roman"/>
              </a:rPr>
              <a:t>không</a:t>
            </a:r>
            <a:r>
              <a:rPr lang="en-US" sz="2400" dirty="0">
                <a:latin typeface="Times New Roman"/>
                <a:ea typeface="Times New Roman"/>
              </a:rPr>
              <a:t>?</a:t>
            </a:r>
          </a:p>
          <a:p>
            <a:pPr marR="45085" algn="just">
              <a:lnSpc>
                <a:spcPct val="150000"/>
              </a:lnSpc>
              <a:tabLst>
                <a:tab pos="1362075" algn="l"/>
              </a:tabLst>
            </a:pPr>
            <a:r>
              <a:rPr lang="en-US" sz="2400" dirty="0">
                <a:latin typeface="Times New Roman"/>
                <a:ea typeface="Times New Roman"/>
              </a:rPr>
              <a:t>  </a:t>
            </a:r>
            <a:r>
              <a:rPr lang="fr-FR" sz="2400" dirty="0">
                <a:latin typeface="Times New Roman"/>
                <a:ea typeface="Times New Roman"/>
              </a:rPr>
              <a:t>Ta </a:t>
            </a:r>
            <a:r>
              <a:rPr lang="fr-FR" sz="2400" dirty="0" err="1">
                <a:latin typeface="Times New Roman"/>
                <a:ea typeface="Times New Roman"/>
              </a:rPr>
              <a:t>tính</a:t>
            </a:r>
            <a:r>
              <a:rPr lang="fr-FR" sz="2400" dirty="0">
                <a:latin typeface="Times New Roman"/>
                <a:ea typeface="Times New Roman"/>
              </a:rPr>
              <a:t> </a:t>
            </a:r>
            <a:r>
              <a:rPr lang="fr-FR" sz="2400" dirty="0" err="1">
                <a:latin typeface="Times New Roman"/>
                <a:ea typeface="Times New Roman"/>
              </a:rPr>
              <a:t>toán</a:t>
            </a:r>
            <a:r>
              <a:rPr lang="fr-FR" sz="2400" dirty="0">
                <a:latin typeface="Times New Roman"/>
                <a:ea typeface="Times New Roman"/>
              </a:rPr>
              <a:t> </a:t>
            </a:r>
            <a:r>
              <a:rPr lang="fr-FR" sz="2400" dirty="0" err="1">
                <a:latin typeface="Times New Roman"/>
                <a:ea typeface="Times New Roman"/>
              </a:rPr>
              <a:t>như</a:t>
            </a:r>
            <a:r>
              <a:rPr lang="fr-FR" sz="2400" dirty="0">
                <a:latin typeface="Times New Roman"/>
                <a:ea typeface="Times New Roman"/>
              </a:rPr>
              <a:t> </a:t>
            </a:r>
            <a:r>
              <a:rPr lang="fr-FR" sz="2400" dirty="0" err="1">
                <a:latin typeface="Times New Roman"/>
                <a:ea typeface="Times New Roman"/>
              </a:rPr>
              <a:t>sau</a:t>
            </a:r>
            <a:r>
              <a:rPr lang="fr-FR" sz="2400" dirty="0">
                <a:latin typeface="Times New Roman"/>
                <a:ea typeface="Times New Roman"/>
              </a:rPr>
              <a:t>:</a:t>
            </a:r>
            <a:endParaRPr lang="en-US" sz="2400" dirty="0">
              <a:latin typeface="Times New Roman"/>
              <a:ea typeface="Times New Roman"/>
            </a:endParaRPr>
          </a:p>
          <a:p>
            <a:pPr marR="45085" algn="just">
              <a:lnSpc>
                <a:spcPct val="150000"/>
              </a:lnSpc>
              <a:tabLst>
                <a:tab pos="1362075" algn="l"/>
              </a:tabLst>
            </a:pPr>
            <a:r>
              <a:rPr lang="fr-FR" sz="2400" dirty="0">
                <a:latin typeface="Times New Roman"/>
                <a:ea typeface="Times New Roman"/>
              </a:rPr>
              <a:t>   (1)   </a:t>
            </a:r>
            <a:r>
              <a:rPr lang="fr-FR" sz="2400" dirty="0" err="1">
                <a:latin typeface="Times New Roman"/>
                <a:ea typeface="Times New Roman"/>
              </a:rPr>
              <a:t>Xác</a:t>
            </a:r>
            <a:r>
              <a:rPr lang="fr-FR" sz="2400" dirty="0">
                <a:latin typeface="Times New Roman"/>
                <a:ea typeface="Times New Roman"/>
              </a:rPr>
              <a:t> </a:t>
            </a:r>
            <a:r>
              <a:rPr lang="fr-FR" sz="2400" dirty="0" err="1">
                <a:latin typeface="Times New Roman"/>
                <a:ea typeface="Times New Roman"/>
              </a:rPr>
              <a:t>định</a:t>
            </a:r>
            <a:r>
              <a:rPr lang="fr-FR" sz="2400" dirty="0">
                <a:latin typeface="Times New Roman"/>
                <a:ea typeface="Times New Roman"/>
              </a:rPr>
              <a:t> </a:t>
            </a:r>
            <a:r>
              <a:rPr lang="fr-FR" sz="2400" dirty="0" err="1">
                <a:latin typeface="Times New Roman"/>
                <a:ea typeface="Times New Roman"/>
              </a:rPr>
              <a:t>mức</a:t>
            </a:r>
            <a:r>
              <a:rPr lang="fr-FR" sz="2400" dirty="0">
                <a:latin typeface="Times New Roman"/>
                <a:ea typeface="Times New Roman"/>
              </a:rPr>
              <a:t> </a:t>
            </a:r>
            <a:r>
              <a:rPr lang="fr-FR" sz="2400" dirty="0" err="1">
                <a:latin typeface="Times New Roman"/>
                <a:ea typeface="Times New Roman"/>
              </a:rPr>
              <a:t>tăng</a:t>
            </a:r>
            <a:r>
              <a:rPr lang="fr-FR" sz="2400" dirty="0">
                <a:latin typeface="Times New Roman"/>
                <a:ea typeface="Times New Roman"/>
              </a:rPr>
              <a:t> </a:t>
            </a:r>
            <a:r>
              <a:rPr lang="fr-FR" sz="2400" dirty="0" err="1">
                <a:latin typeface="Times New Roman"/>
                <a:ea typeface="Times New Roman"/>
              </a:rPr>
              <a:t>tổng</a:t>
            </a:r>
            <a:r>
              <a:rPr lang="fr-FR" sz="2400" dirty="0">
                <a:latin typeface="Times New Roman"/>
                <a:ea typeface="Times New Roman"/>
              </a:rPr>
              <a:t> </a:t>
            </a:r>
            <a:r>
              <a:rPr lang="fr-FR" sz="2400" dirty="0" err="1">
                <a:latin typeface="Times New Roman"/>
                <a:ea typeface="Times New Roman"/>
              </a:rPr>
              <a:t>lãi</a:t>
            </a:r>
            <a:r>
              <a:rPr lang="fr-FR" sz="2400" dirty="0">
                <a:latin typeface="Times New Roman"/>
                <a:ea typeface="Times New Roman"/>
              </a:rPr>
              <a:t> </a:t>
            </a:r>
            <a:r>
              <a:rPr lang="fr-FR" sz="2400" dirty="0" err="1">
                <a:latin typeface="Times New Roman"/>
                <a:ea typeface="Times New Roman"/>
              </a:rPr>
              <a:t>giới</a:t>
            </a:r>
            <a:r>
              <a:rPr lang="fr-FR" sz="2400" dirty="0">
                <a:latin typeface="Times New Roman"/>
                <a:ea typeface="Times New Roman"/>
              </a:rPr>
              <a:t> </a:t>
            </a:r>
            <a:r>
              <a:rPr lang="fr-FR" sz="2400" dirty="0" err="1">
                <a:latin typeface="Times New Roman"/>
                <a:ea typeface="Times New Roman"/>
              </a:rPr>
              <a:t>hạn</a:t>
            </a:r>
            <a:r>
              <a:rPr lang="fr-FR" sz="2400" dirty="0">
                <a:latin typeface="Times New Roman"/>
                <a:ea typeface="Times New Roman"/>
              </a:rPr>
              <a:t> do </a:t>
            </a:r>
            <a:r>
              <a:rPr lang="fr-FR" sz="2400" dirty="0" err="1">
                <a:latin typeface="Times New Roman"/>
                <a:ea typeface="Times New Roman"/>
              </a:rPr>
              <a:t>tăng</a:t>
            </a:r>
            <a:r>
              <a:rPr lang="fr-FR" sz="2400" dirty="0">
                <a:latin typeface="Times New Roman"/>
                <a:ea typeface="Times New Roman"/>
              </a:rPr>
              <a:t> chi </a:t>
            </a:r>
            <a:r>
              <a:rPr lang="fr-FR" sz="2400" dirty="0" err="1">
                <a:latin typeface="Times New Roman"/>
                <a:ea typeface="Times New Roman"/>
              </a:rPr>
              <a:t>phí</a:t>
            </a:r>
            <a:r>
              <a:rPr lang="fr-FR" sz="2400" dirty="0">
                <a:latin typeface="Times New Roman"/>
                <a:ea typeface="Times New Roman"/>
              </a:rPr>
              <a:t> </a:t>
            </a:r>
            <a:r>
              <a:rPr lang="fr-FR" sz="2400" dirty="0" err="1">
                <a:latin typeface="Times New Roman"/>
                <a:ea typeface="Times New Roman"/>
              </a:rPr>
              <a:t>cố</a:t>
            </a:r>
            <a:r>
              <a:rPr lang="fr-FR" sz="2400" dirty="0">
                <a:latin typeface="Times New Roman"/>
                <a:ea typeface="Times New Roman"/>
              </a:rPr>
              <a:t> </a:t>
            </a:r>
            <a:r>
              <a:rPr lang="fr-FR" sz="2400" dirty="0" err="1">
                <a:latin typeface="Times New Roman"/>
                <a:ea typeface="Times New Roman"/>
              </a:rPr>
              <a:t>định</a:t>
            </a:r>
            <a:r>
              <a:rPr lang="fr-FR" sz="2400" dirty="0">
                <a:latin typeface="Times New Roman"/>
                <a:ea typeface="Times New Roman"/>
              </a:rPr>
              <a:t>:</a:t>
            </a:r>
            <a:endParaRPr lang="en-US" sz="2400" dirty="0">
              <a:latin typeface="Times New Roman"/>
              <a:ea typeface="Times New Roman"/>
            </a:endParaRPr>
          </a:p>
          <a:p>
            <a:pPr marR="45085" algn="just">
              <a:lnSpc>
                <a:spcPct val="150000"/>
              </a:lnSpc>
              <a:tabLst>
                <a:tab pos="1362075" algn="l"/>
              </a:tabLst>
            </a:pPr>
            <a:r>
              <a:rPr lang="fr-FR" sz="2400" dirty="0">
                <a:latin typeface="Times New Roman"/>
                <a:ea typeface="Times New Roman"/>
              </a:rPr>
              <a:t>a.  </a:t>
            </a:r>
            <a:r>
              <a:rPr lang="fr-FR" sz="2400" dirty="0" err="1">
                <a:latin typeface="Times New Roman"/>
                <a:ea typeface="Times New Roman"/>
              </a:rPr>
              <a:t>Tính</a:t>
            </a:r>
            <a:r>
              <a:rPr lang="fr-FR" sz="2400" dirty="0">
                <a:latin typeface="Times New Roman"/>
                <a:ea typeface="Times New Roman"/>
              </a:rPr>
              <a:t> </a:t>
            </a:r>
            <a:r>
              <a:rPr lang="fr-FR" sz="2400" dirty="0" err="1">
                <a:latin typeface="Times New Roman"/>
                <a:ea typeface="Times New Roman"/>
              </a:rPr>
              <a:t>theo</a:t>
            </a:r>
            <a:r>
              <a:rPr lang="fr-FR" sz="2400" dirty="0">
                <a:latin typeface="Times New Roman"/>
                <a:ea typeface="Times New Roman"/>
              </a:rPr>
              <a:t> </a:t>
            </a:r>
            <a:r>
              <a:rPr lang="fr-FR" sz="2400" dirty="0" err="1">
                <a:latin typeface="Times New Roman"/>
                <a:ea typeface="Times New Roman"/>
              </a:rPr>
              <a:t>số</a:t>
            </a:r>
            <a:r>
              <a:rPr lang="fr-FR" sz="2400" dirty="0">
                <a:latin typeface="Times New Roman"/>
                <a:ea typeface="Times New Roman"/>
              </a:rPr>
              <a:t> </a:t>
            </a:r>
            <a:r>
              <a:rPr lang="fr-FR" sz="2400" dirty="0" err="1">
                <a:latin typeface="Times New Roman"/>
                <a:ea typeface="Times New Roman"/>
              </a:rPr>
              <a:t>lượng</a:t>
            </a:r>
            <a:r>
              <a:rPr lang="fr-FR" sz="2400" dirty="0">
                <a:latin typeface="Times New Roman"/>
                <a:ea typeface="Times New Roman"/>
              </a:rPr>
              <a:t> </a:t>
            </a:r>
            <a:r>
              <a:rPr lang="fr-FR" sz="2400" dirty="0" err="1">
                <a:latin typeface="Times New Roman"/>
                <a:ea typeface="Times New Roman"/>
              </a:rPr>
              <a:t>hàng</a:t>
            </a:r>
            <a:r>
              <a:rPr lang="fr-FR" sz="2400" dirty="0">
                <a:latin typeface="Times New Roman"/>
                <a:ea typeface="Times New Roman"/>
              </a:rPr>
              <a:t> </a:t>
            </a:r>
            <a:r>
              <a:rPr lang="fr-FR" sz="2400" dirty="0" err="1">
                <a:latin typeface="Times New Roman"/>
                <a:ea typeface="Times New Roman"/>
              </a:rPr>
              <a:t>bán</a:t>
            </a:r>
            <a:r>
              <a:rPr lang="fr-FR" sz="2400" dirty="0">
                <a:latin typeface="Times New Roman"/>
                <a:ea typeface="Times New Roman"/>
              </a:rPr>
              <a:t>:</a:t>
            </a:r>
            <a:endParaRPr lang="en-US" sz="2400" dirty="0">
              <a:latin typeface="Times New Roman"/>
              <a:ea typeface="Times New Roman"/>
            </a:endParaRPr>
          </a:p>
          <a:p>
            <a:pPr marR="45085" algn="just">
              <a:lnSpc>
                <a:spcPct val="150000"/>
              </a:lnSpc>
              <a:tabLst>
                <a:tab pos="1362075" algn="l"/>
              </a:tabLst>
            </a:pPr>
            <a:r>
              <a:rPr lang="fr-FR" sz="2400" dirty="0">
                <a:latin typeface="Times New Roman"/>
                <a:ea typeface="Times New Roman"/>
              </a:rPr>
              <a:t>      ∆Lg  = 10.000 </a:t>
            </a:r>
            <a:r>
              <a:rPr lang="fr-FR" sz="2400" dirty="0" err="1">
                <a:latin typeface="Times New Roman"/>
                <a:ea typeface="Times New Roman"/>
              </a:rPr>
              <a:t>sản</a:t>
            </a:r>
            <a:r>
              <a:rPr lang="fr-FR" sz="2400" dirty="0">
                <a:latin typeface="Times New Roman"/>
                <a:ea typeface="Times New Roman"/>
              </a:rPr>
              <a:t> </a:t>
            </a:r>
            <a:r>
              <a:rPr lang="fr-FR" sz="2400" dirty="0" err="1">
                <a:latin typeface="Times New Roman"/>
                <a:ea typeface="Times New Roman"/>
              </a:rPr>
              <a:t>phẩm</a:t>
            </a:r>
            <a:r>
              <a:rPr lang="fr-FR" sz="2400" dirty="0">
                <a:latin typeface="Times New Roman"/>
                <a:ea typeface="Times New Roman"/>
              </a:rPr>
              <a:t>   x  4%  x  80.000đ  =   32.000.000đ</a:t>
            </a:r>
            <a:endParaRPr lang="en-US" sz="2400" dirty="0">
              <a:latin typeface="Times New Roman"/>
              <a:ea typeface="Times New Roman"/>
            </a:endParaRPr>
          </a:p>
        </p:txBody>
      </p:sp>
    </p:spTree>
    <p:extLst>
      <p:ext uri="{BB962C8B-B14F-4D97-AF65-F5344CB8AC3E}">
        <p14:creationId xmlns:p14="http://schemas.microsoft.com/office/powerpoint/2010/main" val="26801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additive="base">
                                        <p:cTn id="14"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additive="base">
                                        <p:cTn id="20"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 calcmode="lin" valueType="num">
                                      <p:cBhvr additive="base">
                                        <p:cTn id="26"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 calcmode="lin" valueType="num">
                                      <p:cBhvr additive="base">
                                        <p:cTn id="32"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 calcmode="lin" valueType="num">
                                      <p:cBhvr additive="base">
                                        <p:cTn id="38"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121</a:t>
            </a:fld>
            <a:endParaRPr lang="en-IN">
              <a:solidFill>
                <a:srgbClr val="775F55"/>
              </a:solidFill>
            </a:endParaRPr>
          </a:p>
        </p:txBody>
      </p:sp>
      <p:sp>
        <p:nvSpPr>
          <p:cNvPr id="3" name="Rectangle 2"/>
          <p:cNvSpPr/>
          <p:nvPr/>
        </p:nvSpPr>
        <p:spPr>
          <a:xfrm>
            <a:off x="1981200" y="682094"/>
            <a:ext cx="8305800" cy="5078313"/>
          </a:xfrm>
          <a:prstGeom prst="rect">
            <a:avLst/>
          </a:prstGeom>
        </p:spPr>
        <p:txBody>
          <a:bodyPr wrap="square">
            <a:spAutoFit/>
          </a:bodyPr>
          <a:lstStyle/>
          <a:p>
            <a:pPr marR="45085" algn="just">
              <a:lnSpc>
                <a:spcPct val="150000"/>
              </a:lnSpc>
              <a:tabLst>
                <a:tab pos="1362075" algn="l"/>
              </a:tabLst>
            </a:pPr>
            <a:r>
              <a:rPr lang="en-US" sz="2400" dirty="0">
                <a:solidFill>
                  <a:prstClr val="black"/>
                </a:solidFill>
                <a:latin typeface="Times New Roman"/>
                <a:ea typeface="Times New Roman"/>
              </a:rPr>
              <a:t>b.  </a:t>
            </a:r>
            <a:r>
              <a:rPr lang="en-US" sz="2400" dirty="0" err="1">
                <a:solidFill>
                  <a:prstClr val="black"/>
                </a:solidFill>
                <a:latin typeface="Times New Roman"/>
                <a:ea typeface="Times New Roman"/>
              </a:rPr>
              <a:t>Tính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theo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thu</a:t>
            </a:r>
            <a:r>
              <a:rPr lang="en-US" sz="2400" dirty="0">
                <a:solidFill>
                  <a:prstClr val="black"/>
                </a:solidFill>
                <a:latin typeface="Times New Roman"/>
                <a:ea typeface="Times New Roman"/>
              </a:rPr>
              <a:t> :</a:t>
            </a:r>
          </a:p>
          <a:p>
            <a:pPr marR="45085" algn="just">
              <a:lnSpc>
                <a:spcPct val="150000"/>
              </a:lnSpc>
              <a:tabLst>
                <a:tab pos="1362075" algn="l"/>
              </a:tabLst>
            </a:pP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Lg</a:t>
            </a:r>
            <a:r>
              <a:rPr lang="en-US" sz="2400" dirty="0">
                <a:solidFill>
                  <a:prstClr val="black"/>
                </a:solidFill>
                <a:latin typeface="Times New Roman"/>
                <a:ea typeface="Times New Roman"/>
              </a:rPr>
              <a:t>  =   2.000.000.000 đ  x  4%   x  40%       =   32.000.000đ</a:t>
            </a:r>
          </a:p>
          <a:p>
            <a:pPr marR="45085" algn="just">
              <a:lnSpc>
                <a:spcPct val="150000"/>
              </a:lnSpc>
              <a:tabLst>
                <a:tab pos="1362075" algn="l"/>
              </a:tabLst>
            </a:pPr>
            <a:r>
              <a:rPr lang="en-US" sz="2400" dirty="0">
                <a:solidFill>
                  <a:prstClr val="black"/>
                </a:solidFill>
                <a:latin typeface="Times New Roman"/>
                <a:ea typeface="Times New Roman"/>
              </a:rPr>
              <a:t>   (2)    </a:t>
            </a:r>
            <a:r>
              <a:rPr lang="en-US" sz="2400" dirty="0" err="1">
                <a:solidFill>
                  <a:prstClr val="black"/>
                </a:solidFill>
                <a:latin typeface="Times New Roman"/>
                <a:ea typeface="Times New Roman"/>
              </a:rPr>
              <a:t>Mức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định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là</a:t>
            </a:r>
            <a:r>
              <a:rPr lang="en-US" sz="2400" dirty="0">
                <a:solidFill>
                  <a:prstClr val="black"/>
                </a:solidFill>
                <a:latin typeface="Times New Roman"/>
                <a:ea typeface="Times New Roman"/>
              </a:rPr>
              <a:t> :               25.000.000đ</a:t>
            </a:r>
          </a:p>
          <a:p>
            <a:pPr marR="45085" algn="just">
              <a:lnSpc>
                <a:spcPct val="150000"/>
              </a:lnSpc>
              <a:tabLst>
                <a:tab pos="1362075" algn="l"/>
              </a:tabLst>
            </a:pPr>
            <a:r>
              <a:rPr lang="en-US" sz="2400" dirty="0">
                <a:solidFill>
                  <a:prstClr val="black"/>
                </a:solidFill>
                <a:latin typeface="Times New Roman"/>
                <a:ea typeface="Times New Roman"/>
              </a:rPr>
              <a:t>   (3)   So </a:t>
            </a:r>
            <a:r>
              <a:rPr lang="en-US" sz="2400" dirty="0" err="1">
                <a:solidFill>
                  <a:prstClr val="black"/>
                </a:solidFill>
                <a:latin typeface="Times New Roman"/>
                <a:ea typeface="Times New Roman"/>
              </a:rPr>
              <a:t>sánh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giữa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mức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tổng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giới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mức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định</a:t>
            </a:r>
            <a:r>
              <a:rPr lang="en-US" sz="2400" dirty="0">
                <a:solidFill>
                  <a:prstClr val="black"/>
                </a:solidFill>
                <a:latin typeface="Times New Roman"/>
                <a:ea typeface="Times New Roman"/>
              </a:rPr>
              <a:t>:</a:t>
            </a:r>
          </a:p>
          <a:p>
            <a:pPr marR="45085" algn="just">
              <a:lnSpc>
                <a:spcPct val="150000"/>
              </a:lnSpc>
              <a:tabLst>
                <a:tab pos="1362075" algn="l"/>
              </a:tabLst>
            </a:pPr>
            <a:r>
              <a:rPr lang="en-US" sz="2400" dirty="0">
                <a:solidFill>
                  <a:prstClr val="black"/>
                </a:solidFill>
                <a:latin typeface="Times New Roman"/>
                <a:ea typeface="Times New Roman"/>
              </a:rPr>
              <a:t>    Ta </a:t>
            </a:r>
            <a:r>
              <a:rPr lang="en-US" sz="2400" dirty="0" err="1">
                <a:solidFill>
                  <a:prstClr val="black"/>
                </a:solidFill>
                <a:latin typeface="Times New Roman"/>
                <a:ea typeface="Times New Roman"/>
              </a:rPr>
              <a:t>có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Lg</a:t>
            </a:r>
            <a:r>
              <a:rPr lang="en-US" sz="2400" dirty="0">
                <a:solidFill>
                  <a:prstClr val="black"/>
                </a:solidFill>
                <a:latin typeface="Times New Roman"/>
                <a:ea typeface="Times New Roman"/>
              </a:rPr>
              <a:t> &gt; ∆</a:t>
            </a:r>
            <a:r>
              <a:rPr lang="en-US" sz="2400" dirty="0" err="1">
                <a:solidFill>
                  <a:prstClr val="black"/>
                </a:solidFill>
                <a:latin typeface="Times New Roman"/>
                <a:ea typeface="Times New Roman"/>
              </a:rPr>
              <a:t>Cđ</a:t>
            </a:r>
            <a:r>
              <a:rPr lang="en-US" sz="2400" dirty="0">
                <a:solidFill>
                  <a:prstClr val="black"/>
                </a:solidFill>
                <a:latin typeface="Times New Roman"/>
                <a:ea typeface="Times New Roman"/>
              </a:rPr>
              <a:t>   hay :    ∆</a:t>
            </a:r>
            <a:r>
              <a:rPr lang="en-US" sz="2400" dirty="0" err="1">
                <a:solidFill>
                  <a:prstClr val="black"/>
                </a:solidFill>
                <a:latin typeface="Times New Roman"/>
                <a:ea typeface="Times New Roman"/>
              </a:rPr>
              <a:t>Lg</a:t>
            </a:r>
            <a:r>
              <a:rPr lang="en-US" sz="2400" dirty="0">
                <a:solidFill>
                  <a:prstClr val="black"/>
                </a:solidFill>
                <a:latin typeface="Times New Roman"/>
                <a:ea typeface="Times New Roman"/>
              </a:rPr>
              <a:t>  -  ∆</a:t>
            </a:r>
            <a:r>
              <a:rPr lang="en-US" sz="2400" dirty="0" err="1">
                <a:solidFill>
                  <a:prstClr val="black"/>
                </a:solidFill>
                <a:latin typeface="Times New Roman"/>
                <a:ea typeface="Times New Roman"/>
              </a:rPr>
              <a:t>Cđ</a:t>
            </a:r>
            <a:r>
              <a:rPr lang="en-US" sz="2400" dirty="0">
                <a:solidFill>
                  <a:prstClr val="black"/>
                </a:solidFill>
                <a:latin typeface="Times New Roman"/>
                <a:ea typeface="Times New Roman"/>
              </a:rPr>
              <a:t>  &gt; 0                                                     </a:t>
            </a:r>
          </a:p>
          <a:p>
            <a:pPr marR="45085" algn="just">
              <a:lnSpc>
                <a:spcPct val="150000"/>
              </a:lnSpc>
              <a:tabLst>
                <a:tab pos="1362075" algn="l"/>
              </a:tabLst>
            </a:pPr>
            <a:r>
              <a:rPr lang="en-US" sz="2400" dirty="0">
                <a:solidFill>
                  <a:prstClr val="black"/>
                </a:solidFill>
                <a:latin typeface="Times New Roman"/>
                <a:ea typeface="Times New Roman"/>
              </a:rPr>
              <a:t>                    32.000.000đ   -   25.000.000đ   =   7.000.000đ</a:t>
            </a:r>
          </a:p>
          <a:p>
            <a:pPr marR="45085" algn="just">
              <a:lnSpc>
                <a:spcPct val="150000"/>
              </a:lnSpc>
              <a:tabLst>
                <a:tab pos="1362075" algn="l"/>
              </a:tabLst>
            </a:pP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Kết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Công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nên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thực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hiện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mới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vì</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sẽ</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thêm</a:t>
            </a:r>
            <a:r>
              <a:rPr lang="en-US" sz="2400" dirty="0">
                <a:solidFill>
                  <a:prstClr val="black"/>
                </a:solidFill>
                <a:latin typeface="Times New Roman"/>
                <a:ea typeface="Times New Roman"/>
              </a:rPr>
              <a:t> 7.000.000đ</a:t>
            </a:r>
          </a:p>
        </p:txBody>
      </p:sp>
    </p:spTree>
    <p:extLst>
      <p:ext uri="{BB962C8B-B14F-4D97-AF65-F5344CB8AC3E}">
        <p14:creationId xmlns:p14="http://schemas.microsoft.com/office/powerpoint/2010/main" val="371512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 – V – P</a:t>
            </a:r>
          </a:p>
        </p:txBody>
      </p:sp>
      <p:sp>
        <p:nvSpPr>
          <p:cNvPr id="24579" name="Text Box 28"/>
          <p:cNvSpPr txBox="1">
            <a:spLocks noChangeArrowheads="1"/>
          </p:cNvSpPr>
          <p:nvPr/>
        </p:nvSpPr>
        <p:spPr bwMode="auto">
          <a:xfrm>
            <a:off x="2033588" y="1516063"/>
            <a:ext cx="8134350"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b="1" u="sng" dirty="0">
                <a:solidFill>
                  <a:prstClr val="black"/>
                </a:solidFill>
                <a:latin typeface="Times New Roman" pitchFamily="18" charset="0"/>
                <a:cs typeface="Times New Roman" pitchFamily="18" charset="0"/>
              </a:rPr>
              <a:t>TH2: </a:t>
            </a:r>
            <a:r>
              <a:rPr lang="en-US" altLang="vi-VN" sz="2400" b="1" u="sng" dirty="0" err="1">
                <a:solidFill>
                  <a:prstClr val="black"/>
                </a:solidFill>
                <a:latin typeface="Times New Roman" pitchFamily="18" charset="0"/>
                <a:cs typeface="Times New Roman" pitchFamily="18" charset="0"/>
              </a:rPr>
              <a:t>Quyết</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định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điều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chỉnh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Cb</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và</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doanh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thu</a:t>
            </a:r>
            <a:r>
              <a:rPr lang="en-US" altLang="vi-VN" sz="2400" b="1" u="sng" dirty="0">
                <a:solidFill>
                  <a:prstClr val="black"/>
                </a:solidFill>
                <a:latin typeface="Times New Roman" pitchFamily="18" charset="0"/>
                <a:cs typeface="Times New Roman" pitchFamily="18" charset="0"/>
              </a:rPr>
              <a:t> </a:t>
            </a:r>
          </a:p>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(do </a:t>
            </a:r>
            <a:r>
              <a:rPr lang="en-US" altLang="vi-VN" sz="2400" dirty="0" err="1">
                <a:solidFill>
                  <a:prstClr val="black"/>
                </a:solidFill>
                <a:latin typeface="Times New Roman" pitchFamily="18" charset="0"/>
                <a:cs typeface="Times New Roman" pitchFamily="18" charset="0"/>
              </a:rPr>
              <a:t>khách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=&gt; </a:t>
            </a:r>
            <a:r>
              <a:rPr lang="en-US" altLang="vi-VN" sz="2400" dirty="0" err="1">
                <a:solidFill>
                  <a:prstClr val="black"/>
                </a:solidFill>
                <a:latin typeface="Times New Roman" pitchFamily="18" charset="0"/>
                <a:cs typeface="Times New Roman" pitchFamily="18" charset="0"/>
              </a:rPr>
              <a:t>phải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đắp</a:t>
            </a:r>
            <a:r>
              <a:rPr lang="en-US" altLang="vi-VN" sz="2400" dirty="0">
                <a:solidFill>
                  <a:prstClr val="black"/>
                </a:solidFill>
                <a:latin typeface="Times New Roman" pitchFamily="18" charset="0"/>
                <a:cs typeface="Times New Roman" pitchFamily="18" charset="0"/>
              </a:rPr>
              <a:t>.</a:t>
            </a:r>
          </a:p>
          <a:p>
            <a:pPr algn="just" fontAlgn="base">
              <a:lnSpc>
                <a:spcPct val="150000"/>
              </a:lnSpc>
              <a:spcBef>
                <a:spcPct val="5000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(do </a:t>
            </a:r>
            <a:r>
              <a:rPr lang="en-US" altLang="vi-VN" sz="2400" dirty="0" err="1">
                <a:solidFill>
                  <a:prstClr val="black"/>
                </a:solidFill>
                <a:latin typeface="Times New Roman" pitchFamily="18" charset="0"/>
                <a:cs typeface="Times New Roman" pitchFamily="18" charset="0"/>
              </a:rPr>
              <a:t>chủ</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=&gt; </a:t>
            </a:r>
            <a:r>
              <a:rPr lang="en-US" altLang="vi-VN" sz="2400" dirty="0" err="1">
                <a:solidFill>
                  <a:prstClr val="black"/>
                </a:solidFill>
                <a:latin typeface="Times New Roman" pitchFamily="18" charset="0"/>
                <a:cs typeface="Times New Roman" pitchFamily="18" charset="0"/>
              </a:rPr>
              <a:t>phải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nhuận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Vẫn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số</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liệu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cũ</a:t>
            </a:r>
            <a:r>
              <a:rPr lang="en-US" altLang="vi-VN" sz="2400" dirty="0">
                <a:solidFill>
                  <a:prstClr val="black"/>
                </a:solidFill>
                <a:latin typeface="Times New Roman" pitchFamily="18" charset="0"/>
                <a:cs typeface="Times New Roman" pitchFamily="18" charset="0"/>
              </a:rPr>
              <a:t>:</a:t>
            </a:r>
          </a:p>
          <a:p>
            <a:pPr algn="just" fontAlgn="base">
              <a:lnSpc>
                <a:spcPct val="150000"/>
              </a:lnSpc>
              <a:spcBef>
                <a:spcPct val="50000"/>
              </a:spcBef>
              <a:spcAft>
                <a:spcPct val="0"/>
              </a:spcAft>
              <a:buFont typeface="Wingdings" pitchFamily="2" charset="2"/>
              <a:buNone/>
            </a:pPr>
            <a:r>
              <a:rPr lang="en-US" altLang="vi-VN" sz="2400" dirty="0">
                <a:solidFill>
                  <a:prstClr val="black"/>
                </a:solidFill>
                <a:latin typeface="Times New Roman" pitchFamily="18" charset="0"/>
                <a:cs typeface="Times New Roman" pitchFamily="18" charset="0"/>
              </a:rPr>
              <a:t>Sl:10.000sp; Cb:120.000đ; </a:t>
            </a:r>
            <a:r>
              <a:rPr lang="en-US" altLang="vi-VN" sz="2400" dirty="0" err="1">
                <a:solidFill>
                  <a:prstClr val="black"/>
                </a:solidFill>
                <a:latin typeface="Times New Roman" pitchFamily="18" charset="0"/>
                <a:cs typeface="Times New Roman" pitchFamily="18" charset="0"/>
              </a:rPr>
              <a:t>Lgv</a:t>
            </a:r>
            <a:r>
              <a:rPr lang="en-US" altLang="vi-VN" sz="2400" dirty="0">
                <a:solidFill>
                  <a:prstClr val="black"/>
                </a:solidFill>
                <a:latin typeface="Times New Roman" pitchFamily="18" charset="0"/>
                <a:cs typeface="Times New Roman" pitchFamily="18" charset="0"/>
              </a:rPr>
              <a:t>: 80.000đ; </a:t>
            </a:r>
            <a:r>
              <a:rPr lang="en-US" altLang="vi-VN" sz="2400" dirty="0" err="1">
                <a:solidFill>
                  <a:prstClr val="black"/>
                </a:solidFill>
                <a:latin typeface="Times New Roman" pitchFamily="18" charset="0"/>
                <a:cs typeface="Times New Roman" pitchFamily="18" charset="0"/>
              </a:rPr>
              <a:t>Lg</a:t>
            </a:r>
            <a:r>
              <a:rPr lang="en-US" altLang="vi-VN" sz="2400" dirty="0">
                <a:solidFill>
                  <a:prstClr val="black"/>
                </a:solidFill>
                <a:latin typeface="Times New Roman" pitchFamily="18" charset="0"/>
                <a:cs typeface="Times New Roman" pitchFamily="18" charset="0"/>
              </a:rPr>
              <a:t>: 800.000.000đ</a:t>
            </a:r>
          </a:p>
          <a:p>
            <a:pPr algn="just" fontAlgn="base">
              <a:lnSpc>
                <a:spcPct val="150000"/>
              </a:lnSpc>
              <a:spcBef>
                <a:spcPct val="5000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Giảm</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(do </a:t>
            </a:r>
            <a:r>
              <a:rPr lang="en-US" altLang="vi-VN" sz="2400" dirty="0" err="1">
                <a:solidFill>
                  <a:prstClr val="black"/>
                </a:solidFill>
                <a:latin typeface="Times New Roman" pitchFamily="18" charset="0"/>
                <a:cs typeface="Times New Roman" pitchFamily="18" charset="0"/>
              </a:rPr>
              <a:t>chủ</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=&gt; </a:t>
            </a:r>
            <a:r>
              <a:rPr lang="en-US" altLang="vi-VN" sz="2400" dirty="0" err="1">
                <a:solidFill>
                  <a:prstClr val="black"/>
                </a:solidFill>
                <a:latin typeface="Times New Roman" pitchFamily="18" charset="0"/>
                <a:cs typeface="Times New Roman" pitchFamily="18" charset="0"/>
              </a:rPr>
              <a:t>phải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nhuận</a:t>
            </a:r>
            <a:r>
              <a:rPr lang="en-US" altLang="vi-VN" sz="2400" dirty="0">
                <a:solidFill>
                  <a:prstClr val="black"/>
                </a:solidFill>
                <a:latin typeface="Times New Roman" pitchFamily="18" charset="0"/>
                <a:cs typeface="Times New Roman" pitchFamily="18" charset="0"/>
              </a:rPr>
              <a:t>. </a:t>
            </a:r>
          </a:p>
        </p:txBody>
      </p:sp>
      <p:sp>
        <p:nvSpPr>
          <p:cNvPr id="6" name="Slide Number Placeholder 5"/>
          <p:cNvSpPr>
            <a:spLocks noGrp="1"/>
          </p:cNvSpPr>
          <p:nvPr>
            <p:ph type="sldNum" sz="quarter" idx="12"/>
          </p:nvPr>
        </p:nvSpPr>
        <p:spPr/>
        <p:txBody>
          <a:bodyPr>
            <a:normAutofit fontScale="85000" lnSpcReduction="20000"/>
          </a:bodyPr>
          <a:lstStyle/>
          <a:p>
            <a:pPr>
              <a:defRPr/>
            </a:pPr>
            <a:fld id="{0AB76AE9-0A4C-4A77-8317-FEA3B7E33DF0}" type="slidenum">
              <a:rPr lang="en-IN" smtClean="0"/>
              <a:pPr>
                <a:defRPr/>
              </a:pPr>
              <a:t>122</a:t>
            </a:fld>
            <a:endParaRPr lang="en-IN"/>
          </a:p>
        </p:txBody>
      </p:sp>
    </p:spTree>
    <p:extLst>
      <p:ext uri="{BB962C8B-B14F-4D97-AF65-F5344CB8AC3E}">
        <p14:creationId xmlns:p14="http://schemas.microsoft.com/office/powerpoint/2010/main" val="18372356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 calcmode="lin" valueType="num">
                                      <p:cBhvr additive="base">
                                        <p:cTn id="12"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4579">
                                            <p:txEl>
                                              <p:pRg st="1" end="1"/>
                                            </p:txEl>
                                          </p:spTgt>
                                        </p:tgtEl>
                                        <p:attrNameLst>
                                          <p:attrName>style.visibility</p:attrName>
                                        </p:attrNameLst>
                                      </p:cBhvr>
                                      <p:to>
                                        <p:strVal val="visible"/>
                                      </p:to>
                                    </p:set>
                                    <p:anim calcmode="lin" valueType="num">
                                      <p:cBhvr additive="base">
                                        <p:cTn id="18"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4579">
                                            <p:txEl>
                                              <p:pRg st="2" end="2"/>
                                            </p:txEl>
                                          </p:spTgt>
                                        </p:tgtEl>
                                        <p:attrNameLst>
                                          <p:attrName>style.visibility</p:attrName>
                                        </p:attrNameLst>
                                      </p:cBhvr>
                                      <p:to>
                                        <p:strVal val="visible"/>
                                      </p:to>
                                    </p:set>
                                    <p:anim calcmode="lin" valueType="num">
                                      <p:cBhvr additive="base">
                                        <p:cTn id="24"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4579">
                                            <p:txEl>
                                              <p:pRg st="3" end="3"/>
                                            </p:txEl>
                                          </p:spTgt>
                                        </p:tgtEl>
                                        <p:attrNameLst>
                                          <p:attrName>style.visibility</p:attrName>
                                        </p:attrNameLst>
                                      </p:cBhvr>
                                      <p:to>
                                        <p:strVal val="visible"/>
                                      </p:to>
                                    </p:set>
                                    <p:anim calcmode="lin" valueType="num">
                                      <p:cBhvr additive="base">
                                        <p:cTn id="30"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4579">
                                            <p:txEl>
                                              <p:pRg st="4" end="4"/>
                                            </p:txEl>
                                          </p:spTgt>
                                        </p:tgtEl>
                                        <p:attrNameLst>
                                          <p:attrName>style.visibility</p:attrName>
                                        </p:attrNameLst>
                                      </p:cBhvr>
                                      <p:to>
                                        <p:strVal val="visible"/>
                                      </p:to>
                                    </p:set>
                                    <p:anim calcmode="lin" valueType="num">
                                      <p:cBhvr additive="base">
                                        <p:cTn id="36"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123</a:t>
            </a:fld>
            <a:endParaRPr lang="en-IN"/>
          </a:p>
        </p:txBody>
      </p:sp>
      <p:sp>
        <p:nvSpPr>
          <p:cNvPr id="5" name="Rectangle 4"/>
          <p:cNvSpPr/>
          <p:nvPr/>
        </p:nvSpPr>
        <p:spPr>
          <a:xfrm>
            <a:off x="2133600" y="685801"/>
            <a:ext cx="8153400" cy="5632311"/>
          </a:xfrm>
          <a:prstGeom prst="rect">
            <a:avLst/>
          </a:prstGeom>
        </p:spPr>
        <p:txBody>
          <a:bodyPr wrap="square">
            <a:spAutoFit/>
          </a:bodyPr>
          <a:lstStyle/>
          <a:p>
            <a:pPr marR="45085" algn="just">
              <a:lnSpc>
                <a:spcPct val="150000"/>
              </a:lnSpc>
              <a:tabLst>
                <a:tab pos="1362075" algn="l"/>
              </a:tabLst>
            </a:pPr>
            <a:r>
              <a:rPr lang="en-US" sz="2400" dirty="0">
                <a:latin typeface="Times New Roman"/>
                <a:ea typeface="Times New Roman"/>
              </a:rPr>
              <a:t>      </a:t>
            </a:r>
            <a:r>
              <a:rPr lang="en-US" sz="2400" dirty="0" err="1">
                <a:latin typeface="Times New Roman"/>
                <a:ea typeface="Times New Roman"/>
              </a:rPr>
              <a:t>Vẫn</a:t>
            </a: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dụng</a:t>
            </a:r>
            <a:r>
              <a:rPr lang="en-US" sz="2400" dirty="0">
                <a:latin typeface="Times New Roman"/>
                <a:ea typeface="Times New Roman"/>
              </a:rPr>
              <a:t> </a:t>
            </a:r>
            <a:r>
              <a:rPr lang="en-US" sz="2400" dirty="0" err="1">
                <a:latin typeface="Times New Roman"/>
                <a:ea typeface="Times New Roman"/>
              </a:rPr>
              <a:t>ví</a:t>
            </a:r>
            <a:r>
              <a:rPr lang="en-US" sz="2400" dirty="0">
                <a:latin typeface="Times New Roman"/>
                <a:ea typeface="Times New Roman"/>
              </a:rPr>
              <a:t> </a:t>
            </a:r>
            <a:r>
              <a:rPr lang="en-US" sz="2400" dirty="0" err="1">
                <a:latin typeface="Times New Roman"/>
                <a:ea typeface="Times New Roman"/>
              </a:rPr>
              <a:t>dụ</a:t>
            </a:r>
            <a:r>
              <a:rPr lang="en-US" sz="2400" dirty="0">
                <a:latin typeface="Times New Roman"/>
                <a:ea typeface="Times New Roman"/>
              </a:rPr>
              <a:t> ở </a:t>
            </a:r>
            <a:r>
              <a:rPr lang="en-US" sz="2400" dirty="0" err="1">
                <a:latin typeface="Times New Roman"/>
                <a:ea typeface="Times New Roman"/>
              </a:rPr>
              <a:t>mục</a:t>
            </a:r>
            <a:r>
              <a:rPr lang="en-US" sz="2400" dirty="0">
                <a:latin typeface="Times New Roman"/>
                <a:ea typeface="Times New Roman"/>
              </a:rPr>
              <a:t> 3.2 (SL: 10.000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cb</a:t>
            </a:r>
            <a:r>
              <a:rPr lang="en-US" sz="2400" dirty="0">
                <a:latin typeface="Times New Roman"/>
                <a:ea typeface="Times New Roman"/>
              </a:rPr>
              <a:t>: 120.000đ, </a:t>
            </a:r>
            <a:r>
              <a:rPr lang="en-US" sz="2400" dirty="0" err="1">
                <a:latin typeface="Times New Roman"/>
                <a:ea typeface="Times New Roman"/>
              </a:rPr>
              <a:t>Lgv</a:t>
            </a:r>
            <a:r>
              <a:rPr lang="en-US" sz="2400" dirty="0">
                <a:latin typeface="Times New Roman"/>
                <a:ea typeface="Times New Roman"/>
              </a:rPr>
              <a:t>: 80.000đ, </a:t>
            </a:r>
            <a:r>
              <a:rPr lang="en-US" sz="2400" dirty="0" err="1">
                <a:latin typeface="Times New Roman"/>
                <a:ea typeface="Times New Roman"/>
              </a:rPr>
              <a:t>Lg</a:t>
            </a:r>
            <a:r>
              <a:rPr lang="en-US" sz="2400" dirty="0">
                <a:latin typeface="Times New Roman"/>
                <a:ea typeface="Times New Roman"/>
              </a:rPr>
              <a:t>: 800.000.000đ)</a:t>
            </a:r>
          </a:p>
          <a:p>
            <a:pPr marR="45085" algn="just">
              <a:lnSpc>
                <a:spcPct val="150000"/>
              </a:lnSpc>
              <a:tabLst>
                <a:tab pos="1362075" algn="l"/>
              </a:tabLst>
            </a:pPr>
            <a:r>
              <a:rPr lang="en-US" sz="2400" dirty="0">
                <a:latin typeface="Times New Roman"/>
                <a:ea typeface="Times New Roman"/>
              </a:rPr>
              <a:t>       </a:t>
            </a:r>
            <a:r>
              <a:rPr lang="en-US" sz="2400" dirty="0" err="1">
                <a:latin typeface="Times New Roman"/>
                <a:ea typeface="Times New Roman"/>
              </a:rPr>
              <a:t>Giả</a:t>
            </a: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năm</a:t>
            </a:r>
            <a:r>
              <a:rPr lang="en-US" sz="2400" dirty="0">
                <a:latin typeface="Times New Roman"/>
                <a:ea typeface="Times New Roman"/>
              </a:rPr>
              <a:t> N+1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ABC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phương</a:t>
            </a:r>
            <a:r>
              <a:rPr lang="en-US" sz="2400" dirty="0">
                <a:latin typeface="Times New Roman"/>
                <a:ea typeface="Times New Roman"/>
              </a:rPr>
              <a:t> </a:t>
            </a:r>
            <a:r>
              <a:rPr lang="en-US" sz="2400" dirty="0" err="1">
                <a:latin typeface="Times New Roman"/>
                <a:ea typeface="Times New Roman"/>
              </a:rPr>
              <a:t>án</a:t>
            </a:r>
            <a:r>
              <a:rPr lang="en-US" sz="2400" dirty="0">
                <a:latin typeface="Times New Roman"/>
                <a:ea typeface="Times New Roman"/>
              </a:rPr>
              <a:t> 2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dụng</a:t>
            </a:r>
            <a:r>
              <a:rPr lang="en-US" sz="2400" dirty="0">
                <a:latin typeface="Times New Roman"/>
                <a:ea typeface="Times New Roman"/>
              </a:rPr>
              <a:t> </a:t>
            </a:r>
            <a:r>
              <a:rPr lang="en-US" sz="2400" dirty="0" err="1">
                <a:latin typeface="Times New Roman"/>
                <a:ea typeface="Times New Roman"/>
              </a:rPr>
              <a:t>loại</a:t>
            </a:r>
            <a:r>
              <a:rPr lang="en-US" sz="2400" dirty="0">
                <a:latin typeface="Times New Roman"/>
                <a:ea typeface="Times New Roman"/>
              </a:rPr>
              <a:t> </a:t>
            </a:r>
            <a:r>
              <a:rPr lang="en-US" sz="2400" dirty="0" err="1">
                <a:latin typeface="Times New Roman"/>
                <a:ea typeface="Times New Roman"/>
              </a:rPr>
              <a:t>nguyên</a:t>
            </a:r>
            <a:r>
              <a:rPr lang="en-US" sz="2400" dirty="0">
                <a:latin typeface="Times New Roman"/>
                <a:ea typeface="Times New Roman"/>
              </a:rPr>
              <a:t> </a:t>
            </a:r>
            <a:r>
              <a:rPr lang="en-US" sz="2400" dirty="0" err="1">
                <a:latin typeface="Times New Roman"/>
                <a:ea typeface="Times New Roman"/>
              </a:rPr>
              <a:t>vật</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chất</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thấp</a:t>
            </a:r>
            <a:r>
              <a:rPr lang="en-US" sz="2400" dirty="0">
                <a:latin typeface="Times New Roman"/>
                <a:ea typeface="Times New Roman"/>
              </a:rPr>
              <a:t>, </a:t>
            </a:r>
            <a:r>
              <a:rPr lang="en-US" sz="2400" dirty="0" err="1">
                <a:latin typeface="Times New Roman"/>
                <a:ea typeface="Times New Roman"/>
              </a:rPr>
              <a:t>giá</a:t>
            </a:r>
            <a:r>
              <a:rPr lang="en-US" sz="2400" dirty="0">
                <a:latin typeface="Times New Roman"/>
                <a:ea typeface="Times New Roman"/>
              </a:rPr>
              <a:t> </a:t>
            </a:r>
            <a:r>
              <a:rPr lang="en-US" sz="2400" dirty="0" err="1">
                <a:latin typeface="Times New Roman"/>
                <a:ea typeface="Times New Roman"/>
              </a:rPr>
              <a:t>rẻ</a:t>
            </a:r>
            <a:r>
              <a:rPr lang="en-US" sz="2400" dirty="0">
                <a:latin typeface="Times New Roman"/>
                <a:ea typeface="Times New Roman"/>
              </a:rPr>
              <a:t> </a:t>
            </a:r>
            <a:r>
              <a:rPr lang="en-US" sz="2400" dirty="0" err="1">
                <a:latin typeface="Times New Roman"/>
                <a:ea typeface="Times New Roman"/>
              </a:rPr>
              <a:t>hơn</a:t>
            </a:r>
            <a:r>
              <a:rPr lang="en-US" sz="2400" dirty="0">
                <a:latin typeface="Times New Roman"/>
                <a:ea typeface="Times New Roman"/>
              </a:rPr>
              <a:t> </a:t>
            </a:r>
            <a:r>
              <a:rPr lang="en-US" sz="2400" dirty="0" err="1">
                <a:latin typeface="Times New Roman"/>
                <a:ea typeface="Times New Roman"/>
              </a:rPr>
              <a:t>loại</a:t>
            </a:r>
            <a:r>
              <a:rPr lang="en-US" sz="2400" dirty="0">
                <a:latin typeface="Times New Roman"/>
                <a:ea typeface="Times New Roman"/>
              </a:rPr>
              <a:t> </a:t>
            </a:r>
            <a:r>
              <a:rPr lang="en-US" sz="2400" dirty="0" err="1">
                <a:latin typeface="Times New Roman"/>
                <a:ea typeface="Times New Roman"/>
              </a:rPr>
              <a:t>nguyên</a:t>
            </a:r>
            <a:r>
              <a:rPr lang="en-US" sz="2400" dirty="0">
                <a:latin typeface="Times New Roman"/>
                <a:ea typeface="Times New Roman"/>
              </a:rPr>
              <a:t> </a:t>
            </a:r>
            <a:r>
              <a:rPr lang="en-US" sz="2400" dirty="0" err="1">
                <a:latin typeface="Times New Roman"/>
                <a:ea typeface="Times New Roman"/>
              </a:rPr>
              <a:t>vật</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vẫn</a:t>
            </a:r>
            <a:r>
              <a:rPr lang="en-US" sz="2400" dirty="0">
                <a:latin typeface="Times New Roman"/>
                <a:ea typeface="Times New Roman"/>
              </a:rPr>
              <a:t> </a:t>
            </a:r>
            <a:r>
              <a:rPr lang="en-US" sz="2400" dirty="0" err="1">
                <a:latin typeface="Times New Roman"/>
                <a:ea typeface="Times New Roman"/>
              </a:rPr>
              <a:t>dùng</a:t>
            </a:r>
            <a:r>
              <a:rPr lang="en-US" sz="2400" dirty="0">
                <a:latin typeface="Times New Roman"/>
                <a:ea typeface="Times New Roman"/>
              </a:rPr>
              <a:t> </a:t>
            </a:r>
            <a:r>
              <a:rPr lang="en-US" sz="2400" dirty="0" err="1">
                <a:latin typeface="Times New Roman"/>
                <a:ea typeface="Times New Roman"/>
              </a:rPr>
              <a:t>trước</a:t>
            </a:r>
            <a:r>
              <a:rPr lang="en-US" sz="2400" dirty="0">
                <a:latin typeface="Times New Roman"/>
                <a:ea typeface="Times New Roman"/>
              </a:rPr>
              <a:t> </a:t>
            </a:r>
            <a:r>
              <a:rPr lang="en-US" sz="2400" dirty="0" err="1">
                <a:latin typeface="Times New Roman"/>
                <a:ea typeface="Times New Roman"/>
              </a:rPr>
              <a:t>đây</a:t>
            </a:r>
            <a:r>
              <a:rPr lang="en-US" sz="2400" dirty="0">
                <a:latin typeface="Times New Roman"/>
                <a:ea typeface="Times New Roman"/>
              </a:rPr>
              <a:t> </a:t>
            </a:r>
            <a:r>
              <a:rPr lang="en-US" sz="2400" dirty="0" err="1">
                <a:latin typeface="Times New Roman"/>
                <a:ea typeface="Times New Roman"/>
              </a:rPr>
              <a:t>để</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xuất</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làm</a:t>
            </a:r>
            <a:r>
              <a:rPr lang="en-US" sz="2400" dirty="0">
                <a:latin typeface="Times New Roman"/>
                <a:ea typeface="Times New Roman"/>
              </a:rPr>
              <a:t> </a:t>
            </a:r>
            <a:r>
              <a:rPr lang="en-US" sz="2400" dirty="0" err="1">
                <a:latin typeface="Times New Roman"/>
                <a:ea typeface="Times New Roman"/>
              </a:rPr>
              <a:t>cho</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nguyên</a:t>
            </a:r>
            <a:r>
              <a:rPr lang="en-US" sz="2400" dirty="0">
                <a:latin typeface="Times New Roman"/>
                <a:ea typeface="Times New Roman"/>
              </a:rPr>
              <a:t> </a:t>
            </a:r>
            <a:r>
              <a:rPr lang="en-US" sz="2400" dirty="0" err="1">
                <a:latin typeface="Times New Roman"/>
                <a:ea typeface="Times New Roman"/>
              </a:rPr>
              <a:t>vật</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trực</a:t>
            </a:r>
            <a:r>
              <a:rPr lang="en-US" sz="2400" dirty="0">
                <a:latin typeface="Times New Roman"/>
                <a:ea typeface="Times New Roman"/>
              </a:rPr>
              <a:t> </a:t>
            </a:r>
            <a:r>
              <a:rPr lang="en-US" sz="2400" dirty="0" err="1">
                <a:latin typeface="Times New Roman"/>
                <a:ea typeface="Times New Roman"/>
              </a:rPr>
              <a:t>tiếp</a:t>
            </a:r>
            <a:r>
              <a:rPr lang="en-US" sz="2400" dirty="0">
                <a:latin typeface="Times New Roman"/>
                <a:ea typeface="Times New Roman"/>
              </a:rPr>
              <a:t> </a:t>
            </a:r>
            <a:r>
              <a:rPr lang="en-US" sz="2400" dirty="0" err="1">
                <a:latin typeface="Times New Roman"/>
                <a:ea typeface="Times New Roman"/>
              </a:rPr>
              <a:t>tính</a:t>
            </a:r>
            <a:r>
              <a:rPr lang="en-US" sz="2400" dirty="0">
                <a:latin typeface="Times New Roman"/>
                <a:ea typeface="Times New Roman"/>
              </a:rPr>
              <a:t> </a:t>
            </a:r>
            <a:r>
              <a:rPr lang="en-US" sz="2400" dirty="0" err="1">
                <a:latin typeface="Times New Roman"/>
                <a:ea typeface="Times New Roman"/>
              </a:rPr>
              <a:t>cho</a:t>
            </a:r>
            <a:r>
              <a:rPr lang="en-US" sz="2400" dirty="0">
                <a:latin typeface="Times New Roman"/>
                <a:ea typeface="Times New Roman"/>
              </a:rPr>
              <a:t> 1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4.000đ . </a:t>
            </a:r>
            <a:r>
              <a:rPr lang="en-US" sz="2400" dirty="0" err="1">
                <a:latin typeface="Times New Roman"/>
                <a:ea typeface="Times New Roman"/>
              </a:rPr>
              <a:t>Chất</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thấp</a:t>
            </a:r>
            <a:r>
              <a:rPr lang="en-US" sz="2400" dirty="0">
                <a:latin typeface="Times New Roman"/>
                <a:ea typeface="Times New Roman"/>
              </a:rPr>
              <a:t> </a:t>
            </a:r>
            <a:r>
              <a:rPr lang="en-US" sz="2400" dirty="0" err="1">
                <a:latin typeface="Times New Roman"/>
                <a:ea typeface="Times New Roman"/>
              </a:rPr>
              <a:t>hơn</a:t>
            </a:r>
            <a:r>
              <a:rPr lang="en-US" sz="2400" dirty="0">
                <a:latin typeface="Times New Roman"/>
                <a:ea typeface="Times New Roman"/>
              </a:rPr>
              <a:t> </a:t>
            </a:r>
            <a:r>
              <a:rPr lang="en-US" sz="2400" dirty="0" err="1">
                <a:latin typeface="Times New Roman"/>
                <a:ea typeface="Times New Roman"/>
              </a:rPr>
              <a:t>trước</a:t>
            </a:r>
            <a:r>
              <a:rPr lang="en-US" sz="2400" dirty="0">
                <a:latin typeface="Times New Roman"/>
                <a:ea typeface="Times New Roman"/>
              </a:rPr>
              <a:t> </a:t>
            </a:r>
            <a:r>
              <a:rPr lang="en-US" sz="2400" dirty="0" err="1">
                <a:latin typeface="Times New Roman"/>
                <a:ea typeface="Times New Roman"/>
              </a:rPr>
              <a:t>nhưng</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nghiệp</a:t>
            </a:r>
            <a:r>
              <a:rPr lang="en-US" sz="2400" dirty="0">
                <a:latin typeface="Times New Roman"/>
                <a:ea typeface="Times New Roman"/>
              </a:rPr>
              <a:t> </a:t>
            </a:r>
            <a:r>
              <a:rPr lang="en-US" sz="2400" dirty="0" err="1">
                <a:latin typeface="Times New Roman"/>
                <a:ea typeface="Times New Roman"/>
              </a:rPr>
              <a:t>lại</a:t>
            </a:r>
            <a:r>
              <a:rPr lang="en-US" sz="2400" dirty="0">
                <a:latin typeface="Times New Roman"/>
                <a:ea typeface="Times New Roman"/>
              </a:rPr>
              <a:t> </a:t>
            </a:r>
            <a:r>
              <a:rPr lang="en-US" sz="2400" dirty="0" err="1">
                <a:latin typeface="Times New Roman"/>
                <a:ea typeface="Times New Roman"/>
              </a:rPr>
              <a:t>không</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a:t>
            </a:r>
            <a:r>
              <a:rPr lang="en-US" sz="2400" dirty="0" err="1">
                <a:latin typeface="Times New Roman"/>
                <a:ea typeface="Times New Roman"/>
              </a:rPr>
              <a:t>giá</a:t>
            </a:r>
            <a:r>
              <a:rPr lang="en-US" sz="2400" dirty="0">
                <a:latin typeface="Times New Roman"/>
                <a:ea typeface="Times New Roman"/>
              </a:rPr>
              <a:t> </a:t>
            </a:r>
            <a:r>
              <a:rPr lang="en-US" sz="2400" dirty="0" err="1">
                <a:latin typeface="Times New Roman"/>
                <a:ea typeface="Times New Roman"/>
              </a:rPr>
              <a:t>bán</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tiêu</a:t>
            </a:r>
            <a:r>
              <a:rPr lang="en-US" sz="2400" dirty="0">
                <a:latin typeface="Times New Roman"/>
                <a:ea typeface="Times New Roman"/>
              </a:rPr>
              <a:t> </a:t>
            </a:r>
            <a:r>
              <a:rPr lang="en-US" sz="2400" dirty="0" err="1">
                <a:latin typeface="Times New Roman"/>
                <a:ea typeface="Times New Roman"/>
              </a:rPr>
              <a:t>thụ</a:t>
            </a:r>
            <a:r>
              <a:rPr lang="en-US" sz="2400" dirty="0">
                <a:latin typeface="Times New Roman"/>
                <a:ea typeface="Times New Roman"/>
              </a:rPr>
              <a:t> </a:t>
            </a:r>
            <a:r>
              <a:rPr lang="en-US" sz="2400" dirty="0" err="1">
                <a:latin typeface="Times New Roman"/>
                <a:ea typeface="Times New Roman"/>
              </a:rPr>
              <a:t>dự</a:t>
            </a:r>
            <a:r>
              <a:rPr lang="en-US" sz="2400" dirty="0">
                <a:latin typeface="Times New Roman"/>
                <a:ea typeface="Times New Roman"/>
              </a:rPr>
              <a:t> </a:t>
            </a:r>
            <a:r>
              <a:rPr lang="en-US" sz="2400" dirty="0" err="1">
                <a:latin typeface="Times New Roman"/>
                <a:ea typeface="Times New Roman"/>
              </a:rPr>
              <a:t>kiến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5% . </a:t>
            </a:r>
            <a:r>
              <a:rPr lang="en-US" sz="2400" dirty="0" err="1">
                <a:latin typeface="Times New Roman"/>
                <a:ea typeface="Times New Roman"/>
              </a:rPr>
              <a:t>Vậy</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ABC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nên</a:t>
            </a:r>
            <a:r>
              <a:rPr lang="en-US" sz="2400" dirty="0">
                <a:latin typeface="Times New Roman"/>
                <a:ea typeface="Times New Roman"/>
              </a:rPr>
              <a:t> </a:t>
            </a:r>
            <a:r>
              <a:rPr lang="en-US" sz="2400" dirty="0" err="1">
                <a:latin typeface="Times New Roman"/>
                <a:ea typeface="Times New Roman"/>
              </a:rPr>
              <a:t>thực</a:t>
            </a:r>
            <a:r>
              <a:rPr lang="en-US" sz="2400" dirty="0">
                <a:latin typeface="Times New Roman"/>
                <a:ea typeface="Times New Roman"/>
              </a:rPr>
              <a:t> </a:t>
            </a:r>
            <a:r>
              <a:rPr lang="en-US" sz="2400" dirty="0" err="1">
                <a:latin typeface="Times New Roman"/>
                <a:ea typeface="Times New Roman"/>
              </a:rPr>
              <a:t>hiện</a:t>
            </a:r>
            <a:r>
              <a:rPr lang="en-US" sz="2400" dirty="0">
                <a:latin typeface="Times New Roman"/>
                <a:ea typeface="Times New Roman"/>
              </a:rPr>
              <a:t> </a:t>
            </a:r>
            <a:r>
              <a:rPr lang="en-US" sz="2400" dirty="0" err="1">
                <a:latin typeface="Times New Roman"/>
                <a:ea typeface="Times New Roman"/>
              </a:rPr>
              <a:t>phương</a:t>
            </a:r>
            <a:r>
              <a:rPr lang="en-US" sz="2400" dirty="0">
                <a:latin typeface="Times New Roman"/>
                <a:ea typeface="Times New Roman"/>
              </a:rPr>
              <a:t> </a:t>
            </a:r>
            <a:r>
              <a:rPr lang="en-US" sz="2400" dirty="0" err="1">
                <a:latin typeface="Times New Roman"/>
                <a:ea typeface="Times New Roman"/>
              </a:rPr>
              <a:t>án</a:t>
            </a:r>
            <a:r>
              <a:rPr lang="en-US" sz="2400" dirty="0">
                <a:latin typeface="Times New Roman"/>
                <a:ea typeface="Times New Roman"/>
              </a:rPr>
              <a:t> </a:t>
            </a:r>
            <a:r>
              <a:rPr lang="en-US" sz="2400" dirty="0" err="1">
                <a:latin typeface="Times New Roman"/>
                <a:ea typeface="Times New Roman"/>
              </a:rPr>
              <a:t>này</a:t>
            </a:r>
            <a:r>
              <a:rPr lang="en-US" sz="2400" dirty="0">
                <a:latin typeface="Times New Roman"/>
                <a:ea typeface="Times New Roman"/>
              </a:rPr>
              <a:t> hay </a:t>
            </a:r>
            <a:r>
              <a:rPr lang="en-US" sz="2400" dirty="0" err="1">
                <a:latin typeface="Times New Roman"/>
                <a:ea typeface="Times New Roman"/>
              </a:rPr>
              <a:t>không</a:t>
            </a:r>
            <a:r>
              <a:rPr lang="en-US" sz="2400" dirty="0">
                <a:latin typeface="Times New Roman"/>
                <a:ea typeface="Times New Roman"/>
              </a:rPr>
              <a:t>?</a:t>
            </a:r>
          </a:p>
        </p:txBody>
      </p:sp>
    </p:spTree>
    <p:extLst>
      <p:ext uri="{BB962C8B-B14F-4D97-AF65-F5344CB8AC3E}">
        <p14:creationId xmlns:p14="http://schemas.microsoft.com/office/powerpoint/2010/main" val="335293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p:cTn id="13"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124</a:t>
            </a:fld>
            <a:endParaRPr lang="en-IN">
              <a:solidFill>
                <a:srgbClr val="775F55"/>
              </a:solidFill>
            </a:endParaRPr>
          </a:p>
        </p:txBody>
      </p:sp>
      <p:sp>
        <p:nvSpPr>
          <p:cNvPr id="3" name="Rectangle 2"/>
          <p:cNvSpPr/>
          <p:nvPr/>
        </p:nvSpPr>
        <p:spPr>
          <a:xfrm>
            <a:off x="2209800" y="474346"/>
            <a:ext cx="8153400" cy="5632311"/>
          </a:xfrm>
          <a:prstGeom prst="rect">
            <a:avLst/>
          </a:prstGeom>
        </p:spPr>
        <p:txBody>
          <a:bodyPr wrap="square">
            <a:spAutoFit/>
          </a:bodyPr>
          <a:lstStyle/>
          <a:p>
            <a:pPr marR="45085" algn="just">
              <a:lnSpc>
                <a:spcPct val="150000"/>
              </a:lnSpc>
              <a:tabLst>
                <a:tab pos="1362075" algn="l"/>
              </a:tabLst>
            </a:pPr>
            <a:r>
              <a:rPr lang="en-US" sz="2400" dirty="0">
                <a:latin typeface="Times New Roman"/>
                <a:ea typeface="Times New Roman"/>
              </a:rPr>
              <a:t>Ta </a:t>
            </a:r>
            <a:r>
              <a:rPr lang="en-US" sz="2400" dirty="0" err="1">
                <a:latin typeface="Times New Roman"/>
                <a:ea typeface="Times New Roman"/>
              </a:rPr>
              <a:t>tính</a:t>
            </a:r>
            <a:r>
              <a:rPr lang="en-US" sz="2400" dirty="0">
                <a:latin typeface="Times New Roman"/>
                <a:ea typeface="Times New Roman"/>
              </a:rPr>
              <a:t> </a:t>
            </a:r>
            <a:r>
              <a:rPr lang="en-US" sz="2400" dirty="0" err="1">
                <a:latin typeface="Times New Roman"/>
                <a:ea typeface="Times New Roman"/>
              </a:rPr>
              <a:t>toán</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theo</a:t>
            </a:r>
            <a:r>
              <a:rPr lang="en-US" sz="2400" dirty="0">
                <a:latin typeface="Times New Roman"/>
                <a:ea typeface="Times New Roman"/>
              </a:rPr>
              <a:t> </a:t>
            </a:r>
            <a:r>
              <a:rPr lang="en-US" sz="2400" dirty="0" err="1">
                <a:latin typeface="Times New Roman"/>
                <a:ea typeface="Times New Roman"/>
              </a:rPr>
              <a:t>phương</a:t>
            </a:r>
            <a:r>
              <a:rPr lang="en-US" sz="2400" dirty="0">
                <a:latin typeface="Times New Roman"/>
                <a:ea typeface="Times New Roman"/>
              </a:rPr>
              <a:t> </a:t>
            </a:r>
            <a:r>
              <a:rPr lang="en-US" sz="2400" dirty="0" err="1">
                <a:latin typeface="Times New Roman"/>
                <a:ea typeface="Times New Roman"/>
              </a:rPr>
              <a:t>án</a:t>
            </a:r>
            <a:r>
              <a:rPr lang="en-US" sz="2400" dirty="0">
                <a:latin typeface="Times New Roman"/>
                <a:ea typeface="Times New Roman"/>
              </a:rPr>
              <a:t> </a:t>
            </a:r>
            <a:r>
              <a:rPr lang="en-US" sz="2400" dirty="0" err="1">
                <a:latin typeface="Times New Roman"/>
                <a:ea typeface="Times New Roman"/>
              </a:rPr>
              <a:t>này</a:t>
            </a:r>
            <a:r>
              <a:rPr lang="en-US" sz="2400" dirty="0">
                <a:latin typeface="Times New Roman"/>
                <a:ea typeface="Times New Roman"/>
              </a:rPr>
              <a:t>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 :</a:t>
            </a:r>
          </a:p>
          <a:p>
            <a:pPr marR="45085" algn="just">
              <a:lnSpc>
                <a:spcPct val="150000"/>
              </a:lnSpc>
              <a:tabLst>
                <a:tab pos="1362075" algn="l"/>
              </a:tabLst>
            </a:pPr>
            <a:r>
              <a:rPr lang="en-US" sz="2400" dirty="0">
                <a:latin typeface="Times New Roman"/>
                <a:ea typeface="Times New Roman"/>
              </a:rPr>
              <a:t>   </a:t>
            </a:r>
            <a:r>
              <a:rPr lang="en-US" sz="2400" b="1" dirty="0">
                <a:latin typeface="Times New Roman"/>
                <a:ea typeface="Times New Roman"/>
              </a:rPr>
              <a:t>(1)   </a:t>
            </a:r>
            <a:r>
              <a:rPr lang="en-US" sz="2400" b="1" dirty="0" err="1">
                <a:latin typeface="Times New Roman"/>
                <a:ea typeface="Times New Roman"/>
              </a:rPr>
              <a:t>Xác</a:t>
            </a:r>
            <a:r>
              <a:rPr lang="en-US" sz="2400" b="1" dirty="0">
                <a:latin typeface="Times New Roman"/>
                <a:ea typeface="Times New Roman"/>
              </a:rPr>
              <a:t> </a:t>
            </a:r>
            <a:r>
              <a:rPr lang="en-US" sz="2400" b="1" dirty="0" err="1">
                <a:latin typeface="Times New Roman"/>
                <a:ea typeface="Times New Roman"/>
              </a:rPr>
              <a:t>định</a:t>
            </a:r>
            <a:r>
              <a:rPr lang="en-US" sz="2400" b="1" dirty="0">
                <a:latin typeface="Times New Roman"/>
                <a:ea typeface="Times New Roman"/>
              </a:rPr>
              <a:t> </a:t>
            </a:r>
            <a:r>
              <a:rPr lang="en-US" sz="2400" b="1" dirty="0" err="1">
                <a:latin typeface="Times New Roman"/>
                <a:ea typeface="Times New Roman"/>
              </a:rPr>
              <a:t>tổng</a:t>
            </a:r>
            <a:r>
              <a:rPr lang="en-US" sz="2400" b="1" dirty="0">
                <a:latin typeface="Times New Roman"/>
                <a:ea typeface="Times New Roman"/>
              </a:rPr>
              <a:t> </a:t>
            </a:r>
            <a:r>
              <a:rPr lang="en-US" sz="2400" b="1" dirty="0" err="1">
                <a:latin typeface="Times New Roman"/>
                <a:ea typeface="Times New Roman"/>
              </a:rPr>
              <a:t>lãi</a:t>
            </a:r>
            <a:r>
              <a:rPr lang="en-US" sz="2400" b="1" dirty="0">
                <a:latin typeface="Times New Roman"/>
                <a:ea typeface="Times New Roman"/>
              </a:rPr>
              <a:t> </a:t>
            </a:r>
            <a:r>
              <a:rPr lang="en-US" sz="2400" b="1" dirty="0" err="1">
                <a:latin typeface="Times New Roman"/>
                <a:ea typeface="Times New Roman"/>
              </a:rPr>
              <a:t>giới</a:t>
            </a:r>
            <a:r>
              <a:rPr lang="en-US" sz="2400" b="1" dirty="0">
                <a:latin typeface="Times New Roman"/>
                <a:ea typeface="Times New Roman"/>
              </a:rPr>
              <a:t> </a:t>
            </a:r>
            <a:r>
              <a:rPr lang="en-US" sz="2400" b="1" dirty="0" err="1">
                <a:latin typeface="Times New Roman"/>
                <a:ea typeface="Times New Roman"/>
              </a:rPr>
              <a:t>hạn</a:t>
            </a:r>
            <a:r>
              <a:rPr lang="en-US" sz="2400" b="1" dirty="0">
                <a:latin typeface="Times New Roman"/>
                <a:ea typeface="Times New Roman"/>
              </a:rPr>
              <a:t> </a:t>
            </a:r>
            <a:r>
              <a:rPr lang="en-US" sz="2400" b="1" dirty="0" err="1">
                <a:latin typeface="Times New Roman"/>
                <a:ea typeface="Times New Roman"/>
              </a:rPr>
              <a:t>theo</a:t>
            </a:r>
            <a:r>
              <a:rPr lang="en-US" sz="2400" b="1" dirty="0">
                <a:latin typeface="Times New Roman"/>
                <a:ea typeface="Times New Roman"/>
              </a:rPr>
              <a:t> </a:t>
            </a:r>
            <a:r>
              <a:rPr lang="en-US" sz="2400" b="1" dirty="0" err="1">
                <a:latin typeface="Times New Roman"/>
                <a:ea typeface="Times New Roman"/>
              </a:rPr>
              <a:t>phương</a:t>
            </a:r>
            <a:r>
              <a:rPr lang="en-US" sz="2400" b="1" dirty="0">
                <a:latin typeface="Times New Roman"/>
                <a:ea typeface="Times New Roman"/>
              </a:rPr>
              <a:t> </a:t>
            </a:r>
            <a:r>
              <a:rPr lang="en-US" sz="2400" b="1" dirty="0" err="1">
                <a:latin typeface="Times New Roman"/>
                <a:ea typeface="Times New Roman"/>
              </a:rPr>
              <a:t>án</a:t>
            </a:r>
            <a:r>
              <a:rPr lang="en-US" sz="2400" b="1" dirty="0">
                <a:latin typeface="Times New Roman"/>
                <a:ea typeface="Times New Roman"/>
              </a:rPr>
              <a:t> </a:t>
            </a:r>
            <a:r>
              <a:rPr lang="en-US" sz="2400" b="1" dirty="0" err="1">
                <a:latin typeface="Times New Roman"/>
                <a:ea typeface="Times New Roman"/>
              </a:rPr>
              <a:t>thay</a:t>
            </a:r>
            <a:r>
              <a:rPr lang="en-US" sz="2400" b="1" dirty="0">
                <a:latin typeface="Times New Roman"/>
                <a:ea typeface="Times New Roman"/>
              </a:rPr>
              <a:t> </a:t>
            </a:r>
            <a:r>
              <a:rPr lang="en-US" sz="2400" b="1" dirty="0" err="1">
                <a:latin typeface="Times New Roman"/>
                <a:ea typeface="Times New Roman"/>
              </a:rPr>
              <a:t>đổi</a:t>
            </a:r>
            <a:r>
              <a:rPr lang="en-US" sz="2400" b="1" dirty="0">
                <a:latin typeface="Times New Roman"/>
                <a:ea typeface="Times New Roman"/>
              </a:rPr>
              <a:t> </a:t>
            </a:r>
            <a:r>
              <a:rPr lang="en-US" sz="2400" b="1" dirty="0" err="1">
                <a:latin typeface="Times New Roman"/>
                <a:ea typeface="Times New Roman"/>
              </a:rPr>
              <a:t>nguyên</a:t>
            </a:r>
            <a:r>
              <a:rPr lang="en-US" sz="2400" b="1" dirty="0">
                <a:latin typeface="Times New Roman"/>
                <a:ea typeface="Times New Roman"/>
              </a:rPr>
              <a:t> </a:t>
            </a:r>
            <a:r>
              <a:rPr lang="en-US" sz="2400" b="1" dirty="0" err="1">
                <a:latin typeface="Times New Roman"/>
                <a:ea typeface="Times New Roman"/>
              </a:rPr>
              <a:t>vật</a:t>
            </a:r>
            <a:r>
              <a:rPr lang="en-US" sz="2400" b="1" dirty="0">
                <a:latin typeface="Times New Roman"/>
                <a:ea typeface="Times New Roman"/>
              </a:rPr>
              <a:t> </a:t>
            </a:r>
            <a:r>
              <a:rPr lang="en-US" sz="2400" b="1" dirty="0" err="1">
                <a:latin typeface="Times New Roman"/>
                <a:ea typeface="Times New Roman"/>
              </a:rPr>
              <a:t>liệu</a:t>
            </a:r>
            <a:r>
              <a:rPr lang="en-US" sz="2400" b="1" dirty="0">
                <a:latin typeface="Times New Roman"/>
                <a:ea typeface="Times New Roman"/>
              </a:rPr>
              <a:t> </a:t>
            </a:r>
            <a:r>
              <a:rPr lang="en-US" sz="2400" b="1" dirty="0" err="1">
                <a:latin typeface="Times New Roman"/>
                <a:ea typeface="Times New Roman"/>
              </a:rPr>
              <a:t>đế</a:t>
            </a:r>
            <a:r>
              <a:rPr lang="en-US" sz="2400" b="1" dirty="0">
                <a:latin typeface="Times New Roman"/>
                <a:ea typeface="Times New Roman"/>
              </a:rPr>
              <a:t> </a:t>
            </a:r>
            <a:r>
              <a:rPr lang="en-US" sz="2400" b="1" dirty="0" err="1">
                <a:latin typeface="Times New Roman"/>
                <a:ea typeface="Times New Roman"/>
              </a:rPr>
              <a:t>sản</a:t>
            </a:r>
            <a:r>
              <a:rPr lang="en-US" sz="2400" b="1" dirty="0">
                <a:latin typeface="Times New Roman"/>
                <a:ea typeface="Times New Roman"/>
              </a:rPr>
              <a:t> </a:t>
            </a:r>
            <a:r>
              <a:rPr lang="en-US" sz="2400" b="1" dirty="0" err="1">
                <a:latin typeface="Times New Roman"/>
                <a:ea typeface="Times New Roman"/>
              </a:rPr>
              <a:t>xuất</a:t>
            </a:r>
            <a:r>
              <a:rPr lang="en-US" sz="2400" b="1" dirty="0">
                <a:latin typeface="Times New Roman"/>
                <a:ea typeface="Times New Roman"/>
              </a:rPr>
              <a:t> </a:t>
            </a:r>
            <a:r>
              <a:rPr lang="en-US" sz="2400" b="1" dirty="0" err="1">
                <a:latin typeface="Times New Roman"/>
                <a:ea typeface="Times New Roman"/>
              </a:rPr>
              <a:t>sản</a:t>
            </a:r>
            <a:r>
              <a:rPr lang="en-US" sz="2400" b="1" dirty="0">
                <a:latin typeface="Times New Roman"/>
                <a:ea typeface="Times New Roman"/>
              </a:rPr>
              <a:t> </a:t>
            </a:r>
            <a:r>
              <a:rPr lang="en-US" sz="2400" b="1" dirty="0" err="1">
                <a:latin typeface="Times New Roman"/>
                <a:ea typeface="Times New Roman"/>
              </a:rPr>
              <a:t>phẩm</a:t>
            </a:r>
            <a:r>
              <a:rPr lang="en-US" sz="2400" b="1" dirty="0">
                <a:latin typeface="Times New Roman"/>
                <a:ea typeface="Times New Roman"/>
              </a:rPr>
              <a:t> </a:t>
            </a:r>
          </a:p>
          <a:p>
            <a:pPr marR="45085" algn="just">
              <a:lnSpc>
                <a:spcPct val="150000"/>
              </a:lnSpc>
              <a:tabLst>
                <a:tab pos="1362075" algn="l"/>
              </a:tabLst>
            </a:pP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nguyên</a:t>
            </a:r>
            <a:r>
              <a:rPr lang="en-US" sz="2400" dirty="0">
                <a:latin typeface="Times New Roman"/>
                <a:ea typeface="Times New Roman"/>
              </a:rPr>
              <a:t> </a:t>
            </a:r>
            <a:r>
              <a:rPr lang="en-US" sz="2400" dirty="0" err="1">
                <a:latin typeface="Times New Roman"/>
                <a:ea typeface="Times New Roman"/>
              </a:rPr>
              <a:t>vật</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trực</a:t>
            </a:r>
            <a:r>
              <a:rPr lang="en-US" sz="2400" dirty="0">
                <a:latin typeface="Times New Roman"/>
                <a:ea typeface="Times New Roman"/>
              </a:rPr>
              <a:t> </a:t>
            </a:r>
            <a:r>
              <a:rPr lang="en-US" sz="2400" dirty="0" err="1">
                <a:latin typeface="Times New Roman"/>
                <a:ea typeface="Times New Roman"/>
              </a:rPr>
              <a:t>tiếp</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nguyên</a:t>
            </a:r>
            <a:r>
              <a:rPr lang="en-US" sz="2400" dirty="0">
                <a:latin typeface="Times New Roman"/>
                <a:ea typeface="Times New Roman"/>
              </a:rPr>
              <a:t> </a:t>
            </a:r>
            <a:r>
              <a:rPr lang="en-US" sz="2400" dirty="0" err="1">
                <a:latin typeface="Times New Roman"/>
                <a:ea typeface="Times New Roman"/>
              </a:rPr>
              <a:t>vật</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trực</a:t>
            </a:r>
            <a:r>
              <a:rPr lang="en-US" sz="2400" dirty="0">
                <a:latin typeface="Times New Roman"/>
                <a:ea typeface="Times New Roman"/>
              </a:rPr>
              <a:t> </a:t>
            </a:r>
            <a:r>
              <a:rPr lang="en-US" sz="2400" dirty="0" err="1">
                <a:latin typeface="Times New Roman"/>
                <a:ea typeface="Times New Roman"/>
              </a:rPr>
              <a:t>tiếp</a:t>
            </a:r>
            <a:r>
              <a:rPr lang="en-US" sz="2400" dirty="0">
                <a:latin typeface="Times New Roman"/>
                <a:ea typeface="Times New Roman"/>
              </a:rPr>
              <a:t>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một</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tức</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4.000đ), </a:t>
            </a:r>
            <a:r>
              <a:rPr lang="en-US" sz="2400" dirty="0" err="1">
                <a:latin typeface="Times New Roman"/>
                <a:ea typeface="Times New Roman"/>
              </a:rPr>
              <a:t>làm</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giối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 (</a:t>
            </a:r>
            <a:r>
              <a:rPr lang="en-US" sz="2400" dirty="0" err="1">
                <a:latin typeface="Times New Roman"/>
                <a:ea typeface="Times New Roman"/>
              </a:rPr>
              <a:t>tăng</a:t>
            </a:r>
            <a:r>
              <a:rPr lang="en-US" sz="2400" dirty="0">
                <a:latin typeface="Times New Roman"/>
                <a:ea typeface="Times New Roman"/>
              </a:rPr>
              <a:t> 4.000đ). </a:t>
            </a:r>
            <a:r>
              <a:rPr lang="en-US" sz="2400" dirty="0" err="1">
                <a:latin typeface="Times New Roman"/>
                <a:ea typeface="Times New Roman"/>
              </a:rPr>
              <a:t>Mặt</a:t>
            </a:r>
            <a:r>
              <a:rPr lang="en-US" sz="2400" dirty="0">
                <a:latin typeface="Times New Roman"/>
                <a:ea typeface="Times New Roman"/>
              </a:rPr>
              <a:t> </a:t>
            </a:r>
            <a:r>
              <a:rPr lang="en-US" sz="2400" dirty="0" err="1">
                <a:latin typeface="Times New Roman"/>
                <a:ea typeface="Times New Roman"/>
              </a:rPr>
              <a:t>khác</a:t>
            </a:r>
            <a:r>
              <a:rPr lang="en-US" sz="2400" dirty="0">
                <a:latin typeface="Times New Roman"/>
                <a:ea typeface="Times New Roman"/>
              </a:rPr>
              <a:t> </a:t>
            </a:r>
            <a:r>
              <a:rPr lang="en-US" sz="2400" dirty="0" err="1">
                <a:latin typeface="Times New Roman"/>
                <a:ea typeface="Times New Roman"/>
              </a:rPr>
              <a:t>lại</a:t>
            </a:r>
            <a:r>
              <a:rPr lang="en-US" sz="2400" dirty="0">
                <a:latin typeface="Times New Roman"/>
                <a:ea typeface="Times New Roman"/>
              </a:rPr>
              <a:t> </a:t>
            </a:r>
            <a:r>
              <a:rPr lang="en-US" sz="2400" dirty="0" err="1">
                <a:latin typeface="Times New Roman"/>
                <a:ea typeface="Times New Roman"/>
              </a:rPr>
              <a:t>làm</a:t>
            </a:r>
            <a:r>
              <a:rPr lang="en-US" sz="2400" dirty="0">
                <a:latin typeface="Times New Roman"/>
                <a:ea typeface="Times New Roman"/>
              </a:rPr>
              <a:t> </a:t>
            </a:r>
            <a:r>
              <a:rPr lang="en-US" sz="2400" dirty="0" err="1">
                <a:latin typeface="Times New Roman"/>
                <a:ea typeface="Times New Roman"/>
              </a:rPr>
              <a:t>giảm</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bán</a:t>
            </a:r>
            <a:r>
              <a:rPr lang="en-US" sz="2400" dirty="0">
                <a:latin typeface="Times New Roman"/>
                <a:ea typeface="Times New Roman"/>
              </a:rPr>
              <a:t> </a:t>
            </a:r>
            <a:r>
              <a:rPr lang="en-US" sz="2400" dirty="0" err="1">
                <a:latin typeface="Times New Roman"/>
                <a:ea typeface="Times New Roman"/>
              </a:rPr>
              <a:t>ra</a:t>
            </a:r>
            <a:r>
              <a:rPr lang="en-US" sz="2400" dirty="0">
                <a:latin typeface="Times New Roman"/>
                <a:ea typeface="Times New Roman"/>
              </a:rPr>
              <a:t> 5% . </a:t>
            </a:r>
            <a:r>
              <a:rPr lang="en-US" sz="2400" dirty="0" err="1">
                <a:latin typeface="Times New Roman"/>
                <a:ea typeface="Times New Roman"/>
              </a:rPr>
              <a:t>Vậy</a:t>
            </a:r>
            <a:r>
              <a:rPr lang="en-US" sz="2400" dirty="0">
                <a:latin typeface="Times New Roman"/>
                <a:ea typeface="Times New Roman"/>
              </a:rPr>
              <a:t> ta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theo</a:t>
            </a:r>
            <a:r>
              <a:rPr lang="en-US" sz="2400" dirty="0">
                <a:latin typeface="Times New Roman"/>
                <a:ea typeface="Times New Roman"/>
              </a:rPr>
              <a:t> </a:t>
            </a:r>
            <a:r>
              <a:rPr lang="en-US" sz="2400" dirty="0" err="1">
                <a:latin typeface="Times New Roman"/>
                <a:ea typeface="Times New Roman"/>
              </a:rPr>
              <a:t>phương</a:t>
            </a:r>
            <a:r>
              <a:rPr lang="en-US" sz="2400" dirty="0">
                <a:latin typeface="Times New Roman"/>
                <a:ea typeface="Times New Roman"/>
              </a:rPr>
              <a:t> </a:t>
            </a:r>
            <a:r>
              <a:rPr lang="en-US" sz="2400" dirty="0" err="1">
                <a:latin typeface="Times New Roman"/>
                <a:ea typeface="Times New Roman"/>
              </a:rPr>
              <a:t>án</a:t>
            </a:r>
            <a:r>
              <a:rPr lang="en-US" sz="2400" dirty="0">
                <a:latin typeface="Times New Roman"/>
                <a:ea typeface="Times New Roman"/>
              </a:rPr>
              <a:t> </a:t>
            </a:r>
            <a:r>
              <a:rPr lang="en-US" sz="2400" dirty="0" err="1">
                <a:latin typeface="Times New Roman"/>
                <a:ea typeface="Times New Roman"/>
              </a:rPr>
              <a:t>mới</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a:t>
            </a:r>
          </a:p>
          <a:p>
            <a:pPr marR="45085" algn="just">
              <a:lnSpc>
                <a:spcPct val="150000"/>
              </a:lnSpc>
              <a:tabLst>
                <a:tab pos="1362075" algn="l"/>
              </a:tabLst>
            </a:pPr>
            <a:r>
              <a:rPr lang="en-US" sz="2400" dirty="0">
                <a:latin typeface="Times New Roman"/>
                <a:ea typeface="Times New Roman"/>
              </a:rPr>
              <a:t> </a:t>
            </a:r>
            <a:r>
              <a:rPr lang="en-US" sz="2400" dirty="0" err="1">
                <a:latin typeface="Times New Roman"/>
                <a:ea typeface="Times New Roman"/>
              </a:rPr>
              <a:t>Lg</a:t>
            </a:r>
            <a:r>
              <a:rPr lang="en-US" sz="2400" dirty="0">
                <a:latin typeface="Times New Roman"/>
                <a:ea typeface="Times New Roman"/>
              </a:rPr>
              <a:t> (</a:t>
            </a:r>
            <a:r>
              <a:rPr lang="en-US" sz="2400" dirty="0" err="1">
                <a:latin typeface="Times New Roman"/>
                <a:ea typeface="Times New Roman"/>
              </a:rPr>
              <a:t>mới</a:t>
            </a:r>
            <a:r>
              <a:rPr lang="en-US" sz="2400" dirty="0">
                <a:latin typeface="Times New Roman"/>
                <a:ea typeface="Times New Roman"/>
              </a:rPr>
              <a:t>) = 10.000 SP  x (100% - 5%)  x (80.000đ  +  4.000đ)  = 798.000.000đ</a:t>
            </a:r>
          </a:p>
        </p:txBody>
      </p:sp>
    </p:spTree>
    <p:extLst>
      <p:ext uri="{BB962C8B-B14F-4D97-AF65-F5344CB8AC3E}">
        <p14:creationId xmlns:p14="http://schemas.microsoft.com/office/powerpoint/2010/main" val="13792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125</a:t>
            </a:fld>
            <a:endParaRPr lang="en-IN">
              <a:solidFill>
                <a:srgbClr val="775F55"/>
              </a:solidFill>
            </a:endParaRPr>
          </a:p>
        </p:txBody>
      </p:sp>
      <p:sp>
        <p:nvSpPr>
          <p:cNvPr id="3" name="Rectangle 2"/>
          <p:cNvSpPr/>
          <p:nvPr/>
        </p:nvSpPr>
        <p:spPr>
          <a:xfrm>
            <a:off x="1828800" y="777420"/>
            <a:ext cx="8382000" cy="4708981"/>
          </a:xfrm>
          <a:prstGeom prst="rect">
            <a:avLst/>
          </a:prstGeom>
        </p:spPr>
        <p:txBody>
          <a:bodyPr wrap="square">
            <a:spAutoFit/>
          </a:bodyPr>
          <a:lstStyle/>
          <a:p>
            <a:pPr marL="457200" marR="45085" indent="-457200" algn="just">
              <a:lnSpc>
                <a:spcPct val="150000"/>
              </a:lnSpc>
              <a:buAutoNum type="arabicParenBoth" startAt="2"/>
              <a:tabLst>
                <a:tab pos="1362075" algn="l"/>
              </a:tabLst>
            </a:pPr>
            <a:r>
              <a:rPr lang="en-US" sz="2500" b="1" dirty="0" err="1">
                <a:latin typeface="Times New Roman"/>
                <a:ea typeface="Times New Roman"/>
              </a:rPr>
              <a:t>Tổng</a:t>
            </a:r>
            <a:r>
              <a:rPr lang="en-US" sz="2500" b="1" dirty="0">
                <a:latin typeface="Times New Roman"/>
                <a:ea typeface="Times New Roman"/>
              </a:rPr>
              <a:t> </a:t>
            </a:r>
            <a:r>
              <a:rPr lang="en-US" sz="2500" b="1" dirty="0" err="1">
                <a:latin typeface="Times New Roman"/>
                <a:ea typeface="Times New Roman"/>
              </a:rPr>
              <a:t>lãi</a:t>
            </a:r>
            <a:r>
              <a:rPr lang="en-US" sz="2500" b="1" dirty="0">
                <a:latin typeface="Times New Roman"/>
                <a:ea typeface="Times New Roman"/>
              </a:rPr>
              <a:t> </a:t>
            </a:r>
            <a:r>
              <a:rPr lang="en-US" sz="2500" b="1" dirty="0" err="1">
                <a:latin typeface="Times New Roman"/>
                <a:ea typeface="Times New Roman"/>
              </a:rPr>
              <a:t>giới</a:t>
            </a:r>
            <a:r>
              <a:rPr lang="en-US" sz="2500" b="1" dirty="0">
                <a:latin typeface="Times New Roman"/>
                <a:ea typeface="Times New Roman"/>
              </a:rPr>
              <a:t> </a:t>
            </a:r>
            <a:r>
              <a:rPr lang="en-US" sz="2500" b="1" dirty="0" err="1">
                <a:latin typeface="Times New Roman"/>
                <a:ea typeface="Times New Roman"/>
              </a:rPr>
              <a:t>hạn</a:t>
            </a:r>
            <a:r>
              <a:rPr lang="en-US" sz="2500" b="1" dirty="0">
                <a:latin typeface="Times New Roman"/>
                <a:ea typeface="Times New Roman"/>
              </a:rPr>
              <a:t> </a:t>
            </a:r>
            <a:r>
              <a:rPr lang="en-US" sz="2500" b="1" dirty="0" err="1">
                <a:latin typeface="Times New Roman"/>
                <a:ea typeface="Times New Roman"/>
              </a:rPr>
              <a:t>của</a:t>
            </a:r>
            <a:r>
              <a:rPr lang="en-US" sz="2500" b="1" dirty="0">
                <a:latin typeface="Times New Roman"/>
                <a:ea typeface="Times New Roman"/>
              </a:rPr>
              <a:t> </a:t>
            </a:r>
            <a:r>
              <a:rPr lang="en-US" sz="2500" b="1" dirty="0" err="1">
                <a:latin typeface="Times New Roman"/>
                <a:ea typeface="Times New Roman"/>
              </a:rPr>
              <a:t>năm</a:t>
            </a:r>
            <a:r>
              <a:rPr lang="en-US" sz="2500" b="1" dirty="0">
                <a:latin typeface="Times New Roman"/>
                <a:ea typeface="Times New Roman"/>
              </a:rPr>
              <a:t> N (</a:t>
            </a:r>
            <a:r>
              <a:rPr lang="en-US" sz="2500" b="1" dirty="0" err="1">
                <a:latin typeface="Times New Roman"/>
                <a:ea typeface="Times New Roman"/>
              </a:rPr>
              <a:t>phương</a:t>
            </a:r>
            <a:r>
              <a:rPr lang="en-US" sz="2500" b="1" dirty="0">
                <a:latin typeface="Times New Roman"/>
                <a:ea typeface="Times New Roman"/>
              </a:rPr>
              <a:t> </a:t>
            </a:r>
            <a:r>
              <a:rPr lang="en-US" sz="2500" b="1" dirty="0" err="1">
                <a:latin typeface="Times New Roman"/>
                <a:ea typeface="Times New Roman"/>
              </a:rPr>
              <a:t>án</a:t>
            </a:r>
            <a:r>
              <a:rPr lang="en-US" sz="2500" b="1" dirty="0">
                <a:latin typeface="Times New Roman"/>
                <a:ea typeface="Times New Roman"/>
              </a:rPr>
              <a:t> </a:t>
            </a:r>
            <a:r>
              <a:rPr lang="en-US" sz="2500" b="1" dirty="0" err="1">
                <a:latin typeface="Times New Roman"/>
                <a:ea typeface="Times New Roman"/>
              </a:rPr>
              <a:t>cũ</a:t>
            </a:r>
            <a:r>
              <a:rPr lang="en-US" sz="2500" b="1" dirty="0">
                <a:latin typeface="Times New Roman"/>
                <a:ea typeface="Times New Roman"/>
              </a:rPr>
              <a:t>) </a:t>
            </a:r>
            <a:r>
              <a:rPr lang="en-US" sz="2500" b="1" dirty="0" err="1">
                <a:latin typeface="Times New Roman"/>
                <a:ea typeface="Times New Roman"/>
              </a:rPr>
              <a:t>là</a:t>
            </a:r>
            <a:r>
              <a:rPr lang="en-US" sz="2500" b="1" dirty="0">
                <a:latin typeface="Times New Roman"/>
                <a:ea typeface="Times New Roman"/>
              </a:rPr>
              <a:t>:</a:t>
            </a:r>
          </a:p>
          <a:p>
            <a:pPr marR="45085" algn="just">
              <a:lnSpc>
                <a:spcPct val="150000"/>
              </a:lnSpc>
              <a:tabLst>
                <a:tab pos="1362075" algn="l"/>
              </a:tabLst>
            </a:pPr>
            <a:r>
              <a:rPr lang="en-US" sz="2500" b="1" dirty="0">
                <a:latin typeface="Times New Roman"/>
                <a:ea typeface="Times New Roman"/>
              </a:rPr>
              <a:t>	 </a:t>
            </a:r>
            <a:r>
              <a:rPr lang="en-US" sz="2500" dirty="0" err="1">
                <a:latin typeface="Times New Roman"/>
                <a:ea typeface="Times New Roman"/>
              </a:rPr>
              <a:t>Lg</a:t>
            </a:r>
            <a:r>
              <a:rPr lang="en-US" sz="2500" dirty="0">
                <a:latin typeface="Times New Roman"/>
                <a:ea typeface="Times New Roman"/>
              </a:rPr>
              <a:t> (</a:t>
            </a:r>
            <a:r>
              <a:rPr lang="en-US" sz="2500" dirty="0" err="1">
                <a:latin typeface="Times New Roman"/>
                <a:ea typeface="Times New Roman"/>
              </a:rPr>
              <a:t>cũ</a:t>
            </a:r>
            <a:r>
              <a:rPr lang="en-US" sz="2500" dirty="0">
                <a:latin typeface="Times New Roman"/>
                <a:ea typeface="Times New Roman"/>
              </a:rPr>
              <a:t>) =  800.000.000đ   </a:t>
            </a:r>
          </a:p>
          <a:p>
            <a:pPr marR="45085" algn="just">
              <a:lnSpc>
                <a:spcPct val="150000"/>
              </a:lnSpc>
              <a:tabLst>
                <a:tab pos="1362075" algn="l"/>
              </a:tabLst>
            </a:pPr>
            <a:r>
              <a:rPr lang="en-US" sz="2500" b="1" dirty="0">
                <a:latin typeface="Times New Roman"/>
                <a:ea typeface="Times New Roman"/>
              </a:rPr>
              <a:t>(3)   So </a:t>
            </a:r>
            <a:r>
              <a:rPr lang="en-US" sz="2500" b="1" dirty="0" err="1">
                <a:latin typeface="Times New Roman"/>
                <a:ea typeface="Times New Roman"/>
              </a:rPr>
              <a:t>sánh</a:t>
            </a:r>
            <a:r>
              <a:rPr lang="en-US" sz="2500" b="1" dirty="0">
                <a:latin typeface="Times New Roman"/>
                <a:ea typeface="Times New Roman"/>
              </a:rPr>
              <a:t> </a:t>
            </a:r>
            <a:r>
              <a:rPr lang="en-US" sz="2500" b="1" dirty="0" err="1">
                <a:latin typeface="Times New Roman"/>
                <a:ea typeface="Times New Roman"/>
              </a:rPr>
              <a:t>tổng</a:t>
            </a:r>
            <a:r>
              <a:rPr lang="en-US" sz="2500" b="1" dirty="0">
                <a:latin typeface="Times New Roman"/>
                <a:ea typeface="Times New Roman"/>
              </a:rPr>
              <a:t> </a:t>
            </a:r>
            <a:r>
              <a:rPr lang="en-US" sz="2500" b="1" dirty="0" err="1">
                <a:latin typeface="Times New Roman"/>
                <a:ea typeface="Times New Roman"/>
              </a:rPr>
              <a:t>lãi</a:t>
            </a:r>
            <a:r>
              <a:rPr lang="en-US" sz="2500" b="1" dirty="0">
                <a:latin typeface="Times New Roman"/>
                <a:ea typeface="Times New Roman"/>
              </a:rPr>
              <a:t> </a:t>
            </a:r>
            <a:r>
              <a:rPr lang="en-US" sz="2500" b="1" dirty="0" err="1">
                <a:latin typeface="Times New Roman"/>
                <a:ea typeface="Times New Roman"/>
              </a:rPr>
              <a:t>giới</a:t>
            </a:r>
            <a:r>
              <a:rPr lang="en-US" sz="2500" b="1" dirty="0">
                <a:latin typeface="Times New Roman"/>
                <a:ea typeface="Times New Roman"/>
              </a:rPr>
              <a:t> </a:t>
            </a:r>
            <a:r>
              <a:rPr lang="en-US" sz="2500" b="1" dirty="0" err="1">
                <a:latin typeface="Times New Roman"/>
                <a:ea typeface="Times New Roman"/>
              </a:rPr>
              <a:t>hạn</a:t>
            </a:r>
            <a:r>
              <a:rPr lang="en-US" sz="2500" b="1" dirty="0">
                <a:latin typeface="Times New Roman"/>
                <a:ea typeface="Times New Roman"/>
              </a:rPr>
              <a:t> </a:t>
            </a:r>
            <a:r>
              <a:rPr lang="en-US" sz="2500" b="1" dirty="0" err="1">
                <a:latin typeface="Times New Roman"/>
                <a:ea typeface="Times New Roman"/>
              </a:rPr>
              <a:t>theo</a:t>
            </a:r>
            <a:r>
              <a:rPr lang="en-US" sz="2500" b="1" dirty="0">
                <a:latin typeface="Times New Roman"/>
                <a:ea typeface="Times New Roman"/>
              </a:rPr>
              <a:t> </a:t>
            </a:r>
            <a:r>
              <a:rPr lang="en-US" sz="2500" b="1" dirty="0" err="1">
                <a:latin typeface="Times New Roman"/>
                <a:ea typeface="Times New Roman"/>
              </a:rPr>
              <a:t>phương</a:t>
            </a:r>
            <a:r>
              <a:rPr lang="en-US" sz="2500" b="1" dirty="0">
                <a:latin typeface="Times New Roman"/>
                <a:ea typeface="Times New Roman"/>
              </a:rPr>
              <a:t> </a:t>
            </a:r>
            <a:r>
              <a:rPr lang="en-US" sz="2500" b="1" dirty="0" err="1">
                <a:latin typeface="Times New Roman"/>
                <a:ea typeface="Times New Roman"/>
              </a:rPr>
              <a:t>án</a:t>
            </a:r>
            <a:r>
              <a:rPr lang="en-US" sz="2500" b="1" dirty="0">
                <a:latin typeface="Times New Roman"/>
                <a:ea typeface="Times New Roman"/>
              </a:rPr>
              <a:t> </a:t>
            </a:r>
            <a:r>
              <a:rPr lang="en-US" sz="2500" b="1" dirty="0" err="1">
                <a:latin typeface="Times New Roman"/>
                <a:ea typeface="Times New Roman"/>
              </a:rPr>
              <a:t>mới</a:t>
            </a:r>
            <a:r>
              <a:rPr lang="en-US" sz="2500" b="1" dirty="0">
                <a:latin typeface="Times New Roman"/>
                <a:ea typeface="Times New Roman"/>
              </a:rPr>
              <a:t> </a:t>
            </a:r>
            <a:r>
              <a:rPr lang="en-US" sz="2500" b="1" dirty="0" err="1">
                <a:latin typeface="Times New Roman"/>
                <a:ea typeface="Times New Roman"/>
              </a:rPr>
              <a:t>và</a:t>
            </a:r>
            <a:r>
              <a:rPr lang="en-US" sz="2500" b="1" dirty="0">
                <a:latin typeface="Times New Roman"/>
                <a:ea typeface="Times New Roman"/>
              </a:rPr>
              <a:t> </a:t>
            </a:r>
            <a:r>
              <a:rPr lang="en-US" sz="2500" b="1" dirty="0" err="1">
                <a:latin typeface="Times New Roman"/>
                <a:ea typeface="Times New Roman"/>
              </a:rPr>
              <a:t>tổng</a:t>
            </a:r>
            <a:r>
              <a:rPr lang="en-US" sz="2500" b="1" dirty="0">
                <a:latin typeface="Times New Roman"/>
                <a:ea typeface="Times New Roman"/>
              </a:rPr>
              <a:t> </a:t>
            </a:r>
            <a:r>
              <a:rPr lang="en-US" sz="2500" b="1" dirty="0" err="1">
                <a:latin typeface="Times New Roman"/>
                <a:ea typeface="Times New Roman"/>
              </a:rPr>
              <a:t>lãi</a:t>
            </a:r>
            <a:r>
              <a:rPr lang="en-US" sz="2500" b="1" dirty="0">
                <a:latin typeface="Times New Roman"/>
                <a:ea typeface="Times New Roman"/>
              </a:rPr>
              <a:t> </a:t>
            </a:r>
            <a:r>
              <a:rPr lang="en-US" sz="2500" b="1" dirty="0" err="1">
                <a:latin typeface="Times New Roman"/>
                <a:ea typeface="Times New Roman"/>
              </a:rPr>
              <a:t>giới</a:t>
            </a:r>
            <a:r>
              <a:rPr lang="en-US" sz="2500" b="1" dirty="0">
                <a:latin typeface="Times New Roman"/>
                <a:ea typeface="Times New Roman"/>
              </a:rPr>
              <a:t> </a:t>
            </a:r>
            <a:r>
              <a:rPr lang="en-US" sz="2500" b="1" dirty="0" err="1">
                <a:latin typeface="Times New Roman"/>
                <a:ea typeface="Times New Roman"/>
              </a:rPr>
              <a:t>hạn</a:t>
            </a:r>
            <a:r>
              <a:rPr lang="en-US" sz="2500" b="1" dirty="0">
                <a:latin typeface="Times New Roman"/>
                <a:ea typeface="Times New Roman"/>
              </a:rPr>
              <a:t> </a:t>
            </a:r>
            <a:r>
              <a:rPr lang="en-US" sz="2500" b="1" dirty="0" err="1">
                <a:latin typeface="Times New Roman"/>
                <a:ea typeface="Times New Roman"/>
              </a:rPr>
              <a:t>của</a:t>
            </a:r>
            <a:r>
              <a:rPr lang="en-US" sz="2500" b="1" dirty="0">
                <a:latin typeface="Times New Roman"/>
                <a:ea typeface="Times New Roman"/>
              </a:rPr>
              <a:t> </a:t>
            </a:r>
            <a:r>
              <a:rPr lang="en-US" sz="2500" b="1" dirty="0" err="1">
                <a:latin typeface="Times New Roman"/>
                <a:ea typeface="Times New Roman"/>
              </a:rPr>
              <a:t>phương</a:t>
            </a:r>
            <a:r>
              <a:rPr lang="en-US" sz="2500" b="1" dirty="0">
                <a:latin typeface="Times New Roman"/>
                <a:ea typeface="Times New Roman"/>
              </a:rPr>
              <a:t> </a:t>
            </a:r>
            <a:r>
              <a:rPr lang="en-US" sz="2500" b="1" dirty="0" err="1">
                <a:latin typeface="Times New Roman"/>
                <a:ea typeface="Times New Roman"/>
              </a:rPr>
              <a:t>án</a:t>
            </a:r>
            <a:r>
              <a:rPr lang="en-US" sz="2500" b="1" dirty="0">
                <a:latin typeface="Times New Roman"/>
                <a:ea typeface="Times New Roman"/>
              </a:rPr>
              <a:t> </a:t>
            </a:r>
            <a:r>
              <a:rPr lang="en-US" sz="2500" b="1" dirty="0" err="1">
                <a:latin typeface="Times New Roman"/>
                <a:ea typeface="Times New Roman"/>
              </a:rPr>
              <a:t>cũ</a:t>
            </a:r>
            <a:r>
              <a:rPr lang="en-US" sz="2500" b="1" dirty="0">
                <a:latin typeface="Times New Roman"/>
                <a:ea typeface="Times New Roman"/>
              </a:rPr>
              <a:t> ta </a:t>
            </a:r>
            <a:r>
              <a:rPr lang="en-US" sz="2500" b="1" dirty="0" err="1">
                <a:latin typeface="Times New Roman"/>
                <a:ea typeface="Times New Roman"/>
              </a:rPr>
              <a:t>được</a:t>
            </a:r>
            <a:r>
              <a:rPr lang="en-US" sz="2500" b="1" dirty="0">
                <a:latin typeface="Times New Roman"/>
                <a:ea typeface="Times New Roman"/>
              </a:rPr>
              <a:t> :</a:t>
            </a:r>
          </a:p>
          <a:p>
            <a:pPr marR="45085" algn="just">
              <a:lnSpc>
                <a:spcPct val="150000"/>
              </a:lnSpc>
              <a:tabLst>
                <a:tab pos="1362075" algn="l"/>
              </a:tabLst>
            </a:pPr>
            <a:r>
              <a:rPr lang="en-US" sz="2500" b="1" dirty="0">
                <a:latin typeface="Times New Roman"/>
                <a:ea typeface="Times New Roman"/>
              </a:rPr>
              <a:t>                  </a:t>
            </a:r>
            <a:r>
              <a:rPr lang="en-US" sz="2500" b="1" dirty="0" err="1">
                <a:latin typeface="Times New Roman"/>
                <a:ea typeface="Times New Roman"/>
              </a:rPr>
              <a:t>Lg</a:t>
            </a:r>
            <a:r>
              <a:rPr lang="en-US" sz="2500" b="1" dirty="0">
                <a:latin typeface="Times New Roman"/>
                <a:ea typeface="Times New Roman"/>
              </a:rPr>
              <a:t> (</a:t>
            </a:r>
            <a:r>
              <a:rPr lang="en-US" sz="2500" b="1" dirty="0" err="1">
                <a:latin typeface="Times New Roman"/>
                <a:ea typeface="Times New Roman"/>
              </a:rPr>
              <a:t>mới</a:t>
            </a:r>
            <a:r>
              <a:rPr lang="en-US" sz="2500" b="1" dirty="0">
                <a:latin typeface="Times New Roman"/>
                <a:ea typeface="Times New Roman"/>
              </a:rPr>
              <a:t>)  &lt;  </a:t>
            </a:r>
            <a:r>
              <a:rPr lang="en-US" sz="2500" b="1" dirty="0" err="1">
                <a:latin typeface="Times New Roman"/>
                <a:ea typeface="Times New Roman"/>
              </a:rPr>
              <a:t>Lg</a:t>
            </a:r>
            <a:r>
              <a:rPr lang="en-US" sz="2500" b="1" dirty="0">
                <a:latin typeface="Times New Roman"/>
                <a:ea typeface="Times New Roman"/>
              </a:rPr>
              <a:t> (</a:t>
            </a:r>
            <a:r>
              <a:rPr lang="en-US" sz="2500" b="1" dirty="0" err="1">
                <a:latin typeface="Times New Roman"/>
                <a:ea typeface="Times New Roman"/>
              </a:rPr>
              <a:t>cũ</a:t>
            </a:r>
            <a:r>
              <a:rPr lang="en-US" sz="2500" b="1" dirty="0">
                <a:latin typeface="Times New Roman"/>
                <a:ea typeface="Times New Roman"/>
              </a:rPr>
              <a:t>)   hay:  </a:t>
            </a:r>
            <a:r>
              <a:rPr lang="en-US" sz="2500" b="1" dirty="0" err="1">
                <a:latin typeface="Times New Roman"/>
                <a:ea typeface="Times New Roman"/>
              </a:rPr>
              <a:t>Lg</a:t>
            </a:r>
            <a:r>
              <a:rPr lang="en-US" sz="2500" b="1" dirty="0">
                <a:latin typeface="Times New Roman"/>
                <a:ea typeface="Times New Roman"/>
              </a:rPr>
              <a:t> </a:t>
            </a:r>
            <a:r>
              <a:rPr lang="en-US" sz="2500" dirty="0">
                <a:latin typeface="Times New Roman"/>
                <a:ea typeface="Times New Roman"/>
              </a:rPr>
              <a:t>(</a:t>
            </a:r>
            <a:r>
              <a:rPr lang="en-US" sz="2500" dirty="0" err="1">
                <a:latin typeface="Times New Roman"/>
                <a:ea typeface="Times New Roman"/>
              </a:rPr>
              <a:t>mới</a:t>
            </a:r>
            <a:r>
              <a:rPr lang="en-US" sz="2500" dirty="0">
                <a:latin typeface="Times New Roman"/>
                <a:ea typeface="Times New Roman"/>
              </a:rPr>
              <a:t>)  - </a:t>
            </a:r>
            <a:r>
              <a:rPr lang="en-US" sz="2500" dirty="0" err="1">
                <a:latin typeface="Times New Roman"/>
                <a:ea typeface="Times New Roman"/>
              </a:rPr>
              <a:t>Lg</a:t>
            </a:r>
            <a:r>
              <a:rPr lang="en-US" sz="2500" dirty="0">
                <a:latin typeface="Times New Roman"/>
                <a:ea typeface="Times New Roman"/>
              </a:rPr>
              <a:t> (</a:t>
            </a:r>
            <a:r>
              <a:rPr lang="en-US" sz="2500" dirty="0" err="1">
                <a:latin typeface="Times New Roman"/>
                <a:ea typeface="Times New Roman"/>
              </a:rPr>
              <a:t>cũ</a:t>
            </a:r>
            <a:r>
              <a:rPr lang="en-US" sz="2500" dirty="0">
                <a:latin typeface="Times New Roman"/>
                <a:ea typeface="Times New Roman"/>
              </a:rPr>
              <a:t>) ≤ 0</a:t>
            </a:r>
          </a:p>
          <a:p>
            <a:pPr marR="45085" algn="just">
              <a:lnSpc>
                <a:spcPct val="150000"/>
              </a:lnSpc>
              <a:tabLst>
                <a:tab pos="1362075" algn="l"/>
              </a:tabLst>
            </a:pPr>
            <a:r>
              <a:rPr lang="en-US" sz="2500" dirty="0">
                <a:latin typeface="Times New Roman"/>
                <a:ea typeface="Times New Roman"/>
              </a:rPr>
              <a:t>                 798.000.000 đ    -   800.000.000 đ   =   (2.000.000 đ )</a:t>
            </a:r>
          </a:p>
          <a:p>
            <a:pPr marR="45085" algn="just">
              <a:lnSpc>
                <a:spcPct val="150000"/>
              </a:lnSpc>
              <a:tabLst>
                <a:tab pos="1362075" algn="l"/>
              </a:tabLst>
            </a:pPr>
            <a:r>
              <a:rPr lang="en-US" sz="2500" dirty="0">
                <a:latin typeface="Times New Roman"/>
                <a:ea typeface="Times New Roman"/>
              </a:rPr>
              <a:t>   </a:t>
            </a:r>
            <a:r>
              <a:rPr lang="vi-VN" sz="2500" dirty="0">
                <a:latin typeface="Times New Roman"/>
                <a:ea typeface="Times New Roman"/>
                <a:sym typeface="Wingdings" pitchFamily="2" charset="2"/>
              </a:rPr>
              <a:t> </a:t>
            </a:r>
            <a:r>
              <a:rPr lang="en-US" sz="2500" dirty="0" err="1">
                <a:latin typeface="Times New Roman"/>
                <a:ea typeface="Times New Roman"/>
              </a:rPr>
              <a:t>Kết</a:t>
            </a:r>
            <a:r>
              <a:rPr lang="en-US" sz="2500" dirty="0">
                <a:latin typeface="Times New Roman"/>
                <a:ea typeface="Times New Roman"/>
              </a:rPr>
              <a:t> </a:t>
            </a:r>
            <a:r>
              <a:rPr lang="en-US" sz="2500" dirty="0" err="1">
                <a:latin typeface="Times New Roman"/>
                <a:ea typeface="Times New Roman"/>
              </a:rPr>
              <a:t>luận</a:t>
            </a:r>
            <a:r>
              <a:rPr lang="en-US" sz="2500" dirty="0">
                <a:latin typeface="Times New Roman"/>
                <a:ea typeface="Times New Roman"/>
              </a:rPr>
              <a:t> : </a:t>
            </a:r>
            <a:r>
              <a:rPr lang="en-US" sz="2500" dirty="0" err="1">
                <a:latin typeface="Times New Roman"/>
                <a:ea typeface="Times New Roman"/>
              </a:rPr>
              <a:t>Không</a:t>
            </a:r>
            <a:r>
              <a:rPr lang="en-US" sz="2500" dirty="0">
                <a:latin typeface="Times New Roman"/>
                <a:ea typeface="Times New Roman"/>
              </a:rPr>
              <a:t> </a:t>
            </a:r>
            <a:r>
              <a:rPr lang="en-US" sz="2500" dirty="0" err="1">
                <a:latin typeface="Times New Roman"/>
                <a:ea typeface="Times New Roman"/>
              </a:rPr>
              <a:t>nên</a:t>
            </a:r>
            <a:r>
              <a:rPr lang="en-US" sz="2500" dirty="0">
                <a:latin typeface="Times New Roman"/>
                <a:ea typeface="Times New Roman"/>
              </a:rPr>
              <a:t> </a:t>
            </a:r>
            <a:r>
              <a:rPr lang="en-US" sz="2500" dirty="0" err="1">
                <a:latin typeface="Times New Roman"/>
                <a:ea typeface="Times New Roman"/>
              </a:rPr>
              <a:t>thực</a:t>
            </a:r>
            <a:r>
              <a:rPr lang="en-US" sz="2500" dirty="0">
                <a:latin typeface="Times New Roman"/>
                <a:ea typeface="Times New Roman"/>
              </a:rPr>
              <a:t> </a:t>
            </a:r>
            <a:r>
              <a:rPr lang="en-US" sz="2500" dirty="0" err="1">
                <a:latin typeface="Times New Roman"/>
                <a:ea typeface="Times New Roman"/>
              </a:rPr>
              <a:t>hiện</a:t>
            </a:r>
            <a:r>
              <a:rPr lang="en-US" sz="2500" dirty="0">
                <a:latin typeface="Times New Roman"/>
                <a:ea typeface="Times New Roman"/>
              </a:rPr>
              <a:t> </a:t>
            </a:r>
            <a:r>
              <a:rPr lang="en-US" sz="2500" dirty="0" err="1">
                <a:latin typeface="Times New Roman"/>
                <a:ea typeface="Times New Roman"/>
              </a:rPr>
              <a:t>phương</a:t>
            </a:r>
            <a:r>
              <a:rPr lang="en-US" sz="2500" dirty="0">
                <a:latin typeface="Times New Roman"/>
                <a:ea typeface="Times New Roman"/>
              </a:rPr>
              <a:t> </a:t>
            </a:r>
            <a:r>
              <a:rPr lang="en-US" sz="2500" dirty="0" err="1">
                <a:latin typeface="Times New Roman"/>
                <a:ea typeface="Times New Roman"/>
              </a:rPr>
              <a:t>án</a:t>
            </a:r>
            <a:r>
              <a:rPr lang="en-US" sz="2500" dirty="0">
                <a:latin typeface="Times New Roman"/>
                <a:ea typeface="Times New Roman"/>
              </a:rPr>
              <a:t> </a:t>
            </a:r>
            <a:r>
              <a:rPr lang="en-US" sz="2500" dirty="0" err="1">
                <a:latin typeface="Times New Roman"/>
                <a:ea typeface="Times New Roman"/>
              </a:rPr>
              <a:t>mới</a:t>
            </a:r>
            <a:r>
              <a:rPr lang="en-US" sz="2500" dirty="0">
                <a:latin typeface="Times New Roman"/>
                <a:ea typeface="Times New Roman"/>
              </a:rPr>
              <a:t> </a:t>
            </a:r>
            <a:r>
              <a:rPr lang="en-US" sz="2500" dirty="0" err="1">
                <a:latin typeface="Times New Roman"/>
                <a:ea typeface="Times New Roman"/>
              </a:rPr>
              <a:t>vì</a:t>
            </a:r>
            <a:r>
              <a:rPr lang="en-US" sz="2500" dirty="0">
                <a:latin typeface="Times New Roman"/>
                <a:ea typeface="Times New Roman"/>
              </a:rPr>
              <a:t> </a:t>
            </a:r>
            <a:r>
              <a:rPr lang="en-US" sz="2500" dirty="0" err="1">
                <a:latin typeface="Times New Roman"/>
                <a:ea typeface="Times New Roman"/>
              </a:rPr>
              <a:t>sẽ</a:t>
            </a:r>
            <a:r>
              <a:rPr lang="en-US" sz="2500" dirty="0">
                <a:latin typeface="Times New Roman"/>
                <a:ea typeface="Times New Roman"/>
              </a:rPr>
              <a:t> </a:t>
            </a:r>
            <a:r>
              <a:rPr lang="en-US" sz="2500" dirty="0" err="1">
                <a:latin typeface="Times New Roman"/>
                <a:ea typeface="Times New Roman"/>
              </a:rPr>
              <a:t>làm</a:t>
            </a:r>
            <a:r>
              <a:rPr lang="en-US" sz="2500" dirty="0">
                <a:latin typeface="Times New Roman"/>
                <a:ea typeface="Times New Roman"/>
              </a:rPr>
              <a:t> </a:t>
            </a:r>
            <a:r>
              <a:rPr lang="en-US" sz="2500" dirty="0" err="1">
                <a:latin typeface="Times New Roman"/>
                <a:ea typeface="Times New Roman"/>
              </a:rPr>
              <a:t>lợi</a:t>
            </a:r>
            <a:r>
              <a:rPr lang="en-US" sz="2500" dirty="0">
                <a:latin typeface="Times New Roman"/>
                <a:ea typeface="Times New Roman"/>
              </a:rPr>
              <a:t> </a:t>
            </a:r>
            <a:r>
              <a:rPr lang="en-US" sz="2500" dirty="0" err="1">
                <a:latin typeface="Times New Roman"/>
                <a:ea typeface="Times New Roman"/>
              </a:rPr>
              <a:t>nhuận</a:t>
            </a:r>
            <a:r>
              <a:rPr lang="en-US" sz="2500" dirty="0">
                <a:latin typeface="Times New Roman"/>
                <a:ea typeface="Times New Roman"/>
              </a:rPr>
              <a:t> </a:t>
            </a:r>
            <a:r>
              <a:rPr lang="en-US" sz="2500" dirty="0" err="1">
                <a:latin typeface="Times New Roman"/>
                <a:ea typeface="Times New Roman"/>
              </a:rPr>
              <a:t>của</a:t>
            </a:r>
            <a:r>
              <a:rPr lang="en-US" sz="2500" dirty="0">
                <a:latin typeface="Times New Roman"/>
                <a:ea typeface="Times New Roman"/>
              </a:rPr>
              <a:t> </a:t>
            </a:r>
            <a:r>
              <a:rPr lang="en-US" sz="2500" dirty="0" err="1">
                <a:latin typeface="Times New Roman"/>
                <a:ea typeface="Times New Roman"/>
              </a:rPr>
              <a:t>công</a:t>
            </a:r>
            <a:r>
              <a:rPr lang="en-US" sz="2500" dirty="0">
                <a:latin typeface="Times New Roman"/>
                <a:ea typeface="Times New Roman"/>
              </a:rPr>
              <a:t> </a:t>
            </a:r>
            <a:r>
              <a:rPr lang="en-US" sz="2500" dirty="0" err="1">
                <a:latin typeface="Times New Roman"/>
                <a:ea typeface="Times New Roman"/>
              </a:rPr>
              <a:t>ty</a:t>
            </a:r>
            <a:r>
              <a:rPr lang="en-US" sz="2500" dirty="0">
                <a:latin typeface="Times New Roman"/>
                <a:ea typeface="Times New Roman"/>
              </a:rPr>
              <a:t>  </a:t>
            </a:r>
            <a:r>
              <a:rPr lang="en-US" sz="2500" dirty="0" err="1">
                <a:latin typeface="Times New Roman"/>
                <a:ea typeface="Times New Roman"/>
              </a:rPr>
              <a:t>giảm</a:t>
            </a:r>
            <a:r>
              <a:rPr lang="en-US" sz="2500" dirty="0">
                <a:latin typeface="Times New Roman"/>
                <a:ea typeface="Times New Roman"/>
              </a:rPr>
              <a:t> 2.000.000đ  so </a:t>
            </a:r>
            <a:r>
              <a:rPr lang="en-US" sz="2500" dirty="0" err="1">
                <a:latin typeface="Times New Roman"/>
                <a:ea typeface="Times New Roman"/>
              </a:rPr>
              <a:t>với</a:t>
            </a:r>
            <a:r>
              <a:rPr lang="en-US" sz="2500" dirty="0">
                <a:latin typeface="Times New Roman"/>
                <a:ea typeface="Times New Roman"/>
              </a:rPr>
              <a:t> </a:t>
            </a:r>
            <a:r>
              <a:rPr lang="en-US" sz="2500" dirty="0" err="1">
                <a:latin typeface="Times New Roman"/>
                <a:ea typeface="Times New Roman"/>
              </a:rPr>
              <a:t>năm</a:t>
            </a:r>
            <a:r>
              <a:rPr lang="en-US" sz="2500" dirty="0">
                <a:latin typeface="Times New Roman"/>
                <a:ea typeface="Times New Roman"/>
              </a:rPr>
              <a:t> N .</a:t>
            </a:r>
          </a:p>
        </p:txBody>
      </p:sp>
    </p:spTree>
    <p:extLst>
      <p:ext uri="{BB962C8B-B14F-4D97-AF65-F5344CB8AC3E}">
        <p14:creationId xmlns:p14="http://schemas.microsoft.com/office/powerpoint/2010/main" val="48070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 – V – P</a:t>
            </a:r>
          </a:p>
        </p:txBody>
      </p:sp>
      <p:sp>
        <p:nvSpPr>
          <p:cNvPr id="25603" name="Text Box 28"/>
          <p:cNvSpPr txBox="1">
            <a:spLocks noChangeArrowheads="1"/>
          </p:cNvSpPr>
          <p:nvPr/>
        </p:nvSpPr>
        <p:spPr bwMode="auto">
          <a:xfrm>
            <a:off x="2033589" y="1460501"/>
            <a:ext cx="83835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b="1" u="sng" dirty="0">
                <a:solidFill>
                  <a:prstClr val="black"/>
                </a:solidFill>
                <a:latin typeface="Times New Roman" pitchFamily="18" charset="0"/>
                <a:cs typeface="Times New Roman" pitchFamily="18" charset="0"/>
              </a:rPr>
              <a:t>TH3: </a:t>
            </a:r>
            <a:r>
              <a:rPr lang="en-US" altLang="vi-VN" sz="2400" b="1" u="sng" dirty="0" err="1">
                <a:solidFill>
                  <a:prstClr val="black"/>
                </a:solidFill>
                <a:latin typeface="Times New Roman" pitchFamily="18" charset="0"/>
                <a:cs typeface="Times New Roman" pitchFamily="18" charset="0"/>
              </a:rPr>
              <a:t>Điều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chỉnh</a:t>
            </a:r>
            <a:r>
              <a:rPr lang="en-US" altLang="vi-VN" sz="2400" b="1" u="sng" dirty="0">
                <a:solidFill>
                  <a:prstClr val="black"/>
                </a:solidFill>
                <a:latin typeface="Times New Roman" pitchFamily="18" charset="0"/>
                <a:cs typeface="Times New Roman" pitchFamily="18" charset="0"/>
              </a:rPr>
              <a:t> chi </a:t>
            </a:r>
            <a:r>
              <a:rPr lang="en-US" altLang="vi-VN" sz="2400" b="1" u="sng" dirty="0" err="1">
                <a:solidFill>
                  <a:prstClr val="black"/>
                </a:solidFill>
                <a:latin typeface="Times New Roman" pitchFamily="18" charset="0"/>
                <a:cs typeface="Times New Roman" pitchFamily="18" charset="0"/>
              </a:rPr>
              <a:t>phí</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cố</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định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giá</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bán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và</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doanh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thu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sản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lượng</a:t>
            </a:r>
            <a:r>
              <a:rPr lang="en-US" altLang="vi-VN" sz="2400" b="1" u="sng" dirty="0">
                <a:solidFill>
                  <a:prstClr val="black"/>
                </a:solidFill>
                <a:latin typeface="Times New Roman" pitchFamily="18" charset="0"/>
                <a:cs typeface="Times New Roman" pitchFamily="18" charset="0"/>
              </a:rPr>
              <a:t>): </a:t>
            </a:r>
          </a:p>
        </p:txBody>
      </p:sp>
      <p:sp>
        <p:nvSpPr>
          <p:cNvPr id="6" name="Slide Number Placeholder 5"/>
          <p:cNvSpPr>
            <a:spLocks noGrp="1"/>
          </p:cNvSpPr>
          <p:nvPr>
            <p:ph type="sldNum" sz="quarter" idx="12"/>
          </p:nvPr>
        </p:nvSpPr>
        <p:spPr/>
        <p:txBody>
          <a:bodyPr>
            <a:normAutofit fontScale="85000" lnSpcReduction="20000"/>
          </a:bodyPr>
          <a:lstStyle/>
          <a:p>
            <a:pPr>
              <a:defRPr/>
            </a:pPr>
            <a:fld id="{164FEBCB-2A4A-484D-A482-9BF35CD9BCF5}" type="slidenum">
              <a:rPr lang="en-IN" smtClean="0"/>
              <a:pPr>
                <a:defRPr/>
              </a:pPr>
              <a:t>126</a:t>
            </a:fld>
            <a:endParaRPr lang="en-IN"/>
          </a:p>
        </p:txBody>
      </p:sp>
      <p:sp>
        <p:nvSpPr>
          <p:cNvPr id="2" name="Rectangle 1"/>
          <p:cNvSpPr/>
          <p:nvPr/>
        </p:nvSpPr>
        <p:spPr>
          <a:xfrm>
            <a:off x="1905000" y="2660830"/>
            <a:ext cx="8191500" cy="3808735"/>
          </a:xfrm>
          <a:prstGeom prst="rect">
            <a:avLst/>
          </a:prstGeom>
        </p:spPr>
        <p:txBody>
          <a:bodyPr wrap="square">
            <a:spAutoFit/>
          </a:bodyPr>
          <a:lstStyle/>
          <a:p>
            <a:pPr marR="45085" algn="just">
              <a:lnSpc>
                <a:spcPct val="150000"/>
              </a:lnSpc>
              <a:tabLst>
                <a:tab pos="1362075" algn="l"/>
              </a:tabLst>
            </a:pPr>
            <a:r>
              <a:rPr lang="en-US" sz="2300" dirty="0" err="1">
                <a:latin typeface="Times New Roman"/>
                <a:ea typeface="Times New Roman"/>
              </a:rPr>
              <a:t>Sử</a:t>
            </a:r>
            <a:r>
              <a:rPr lang="en-US" sz="2300" dirty="0">
                <a:latin typeface="Times New Roman"/>
                <a:ea typeface="Times New Roman"/>
              </a:rPr>
              <a:t> </a:t>
            </a:r>
            <a:r>
              <a:rPr lang="en-US" sz="2300" dirty="0" err="1">
                <a:latin typeface="Times New Roman"/>
                <a:ea typeface="Times New Roman"/>
              </a:rPr>
              <a:t>dụng</a:t>
            </a:r>
            <a:r>
              <a:rPr lang="en-US" sz="2300" dirty="0">
                <a:latin typeface="Times New Roman"/>
                <a:ea typeface="Times New Roman"/>
              </a:rPr>
              <a:t> </a:t>
            </a:r>
            <a:r>
              <a:rPr lang="en-US" sz="2300" dirty="0" err="1">
                <a:latin typeface="Times New Roman"/>
                <a:ea typeface="Times New Roman"/>
              </a:rPr>
              <a:t>số</a:t>
            </a:r>
            <a:r>
              <a:rPr lang="en-US" sz="2300" dirty="0">
                <a:latin typeface="Times New Roman"/>
                <a:ea typeface="Times New Roman"/>
              </a:rPr>
              <a:t> </a:t>
            </a:r>
            <a:r>
              <a:rPr lang="en-US" sz="2300" dirty="0" err="1">
                <a:latin typeface="Times New Roman"/>
                <a:ea typeface="Times New Roman"/>
              </a:rPr>
              <a:t>liệu</a:t>
            </a:r>
            <a:r>
              <a:rPr lang="en-US" sz="2300" dirty="0">
                <a:latin typeface="Times New Roman"/>
                <a:ea typeface="Times New Roman"/>
              </a:rPr>
              <a:t> </a:t>
            </a:r>
            <a:r>
              <a:rPr lang="en-US" sz="2300" dirty="0" err="1">
                <a:latin typeface="Times New Roman"/>
                <a:ea typeface="Times New Roman"/>
              </a:rPr>
              <a:t>của</a:t>
            </a:r>
            <a:r>
              <a:rPr lang="en-US" sz="2300" dirty="0">
                <a:latin typeface="Times New Roman"/>
                <a:ea typeface="Times New Roman"/>
              </a:rPr>
              <a:t> </a:t>
            </a:r>
            <a:r>
              <a:rPr lang="en-US" sz="2300" dirty="0" err="1">
                <a:latin typeface="Times New Roman"/>
                <a:ea typeface="Times New Roman"/>
              </a:rPr>
              <a:t>công</a:t>
            </a:r>
            <a:r>
              <a:rPr lang="en-US" sz="2300" dirty="0">
                <a:latin typeface="Times New Roman"/>
                <a:ea typeface="Times New Roman"/>
              </a:rPr>
              <a:t> </a:t>
            </a:r>
            <a:r>
              <a:rPr lang="en-US" sz="2300" dirty="0" err="1">
                <a:latin typeface="Times New Roman"/>
                <a:ea typeface="Times New Roman"/>
              </a:rPr>
              <a:t>ty</a:t>
            </a:r>
            <a:r>
              <a:rPr lang="en-US" sz="2300" dirty="0">
                <a:latin typeface="Times New Roman"/>
                <a:ea typeface="Times New Roman"/>
              </a:rPr>
              <a:t> ABC ở </a:t>
            </a:r>
            <a:r>
              <a:rPr lang="en-US" sz="2300" dirty="0" err="1">
                <a:latin typeface="Times New Roman"/>
                <a:ea typeface="Times New Roman"/>
              </a:rPr>
              <a:t>ví</a:t>
            </a:r>
            <a:r>
              <a:rPr lang="en-US" sz="2300" dirty="0">
                <a:latin typeface="Times New Roman"/>
                <a:ea typeface="Times New Roman"/>
              </a:rPr>
              <a:t> </a:t>
            </a:r>
            <a:r>
              <a:rPr lang="en-US" sz="2300" dirty="0" err="1">
                <a:latin typeface="Times New Roman"/>
                <a:ea typeface="Times New Roman"/>
              </a:rPr>
              <a:t>dụ</a:t>
            </a:r>
            <a:r>
              <a:rPr lang="en-US" sz="2300" dirty="0">
                <a:latin typeface="Times New Roman"/>
                <a:ea typeface="Times New Roman"/>
              </a:rPr>
              <a:t> </a:t>
            </a:r>
            <a:r>
              <a:rPr lang="en-US" sz="2300" dirty="0" err="1">
                <a:latin typeface="Times New Roman"/>
                <a:ea typeface="Times New Roman"/>
              </a:rPr>
              <a:t>mục</a:t>
            </a:r>
            <a:r>
              <a:rPr lang="en-US" sz="2300" dirty="0">
                <a:latin typeface="Times New Roman"/>
                <a:ea typeface="Times New Roman"/>
              </a:rPr>
              <a:t> 3.2 (SL: 10.000 SP, G: 200.000đ, </a:t>
            </a:r>
            <a:r>
              <a:rPr lang="en-US" sz="2300" dirty="0" err="1">
                <a:latin typeface="Times New Roman"/>
                <a:ea typeface="Times New Roman"/>
              </a:rPr>
              <a:t>Lgv</a:t>
            </a:r>
            <a:r>
              <a:rPr lang="en-US" sz="2300" dirty="0">
                <a:latin typeface="Times New Roman"/>
                <a:ea typeface="Times New Roman"/>
              </a:rPr>
              <a:t>: 80.000đ, </a:t>
            </a:r>
            <a:r>
              <a:rPr lang="en-US" sz="2300" dirty="0" err="1">
                <a:latin typeface="Times New Roman"/>
                <a:ea typeface="Times New Roman"/>
              </a:rPr>
              <a:t>Cđ</a:t>
            </a:r>
            <a:r>
              <a:rPr lang="en-US" sz="2300" dirty="0">
                <a:latin typeface="Times New Roman"/>
                <a:ea typeface="Times New Roman"/>
              </a:rPr>
              <a:t>: 600.000.000 đ, </a:t>
            </a:r>
            <a:r>
              <a:rPr lang="en-US" sz="2300" dirty="0" err="1">
                <a:latin typeface="Times New Roman"/>
                <a:ea typeface="Times New Roman"/>
              </a:rPr>
              <a:t>Lg</a:t>
            </a:r>
            <a:r>
              <a:rPr lang="en-US" sz="2300" dirty="0">
                <a:latin typeface="Times New Roman"/>
                <a:ea typeface="Times New Roman"/>
              </a:rPr>
              <a:t>: 800.000.000đ)</a:t>
            </a:r>
          </a:p>
          <a:p>
            <a:pPr marR="45085" algn="just">
              <a:lnSpc>
                <a:spcPct val="150000"/>
              </a:lnSpc>
              <a:tabLst>
                <a:tab pos="1362075" algn="l"/>
              </a:tabLst>
            </a:pPr>
            <a:r>
              <a:rPr lang="en-US" sz="2300" dirty="0">
                <a:latin typeface="Times New Roman"/>
                <a:ea typeface="Times New Roman"/>
              </a:rPr>
              <a:t>   </a:t>
            </a:r>
            <a:r>
              <a:rPr lang="en-US" sz="2300" dirty="0" err="1">
                <a:latin typeface="Times New Roman"/>
                <a:ea typeface="Times New Roman"/>
              </a:rPr>
              <a:t>Giả</a:t>
            </a:r>
            <a:r>
              <a:rPr lang="en-US" sz="2300" dirty="0">
                <a:latin typeface="Times New Roman"/>
                <a:ea typeface="Times New Roman"/>
              </a:rPr>
              <a:t> </a:t>
            </a:r>
            <a:r>
              <a:rPr lang="en-US" sz="2300" dirty="0" err="1">
                <a:latin typeface="Times New Roman"/>
                <a:ea typeface="Times New Roman"/>
              </a:rPr>
              <a:t>sử</a:t>
            </a:r>
            <a:r>
              <a:rPr lang="en-US" sz="2300" dirty="0">
                <a:latin typeface="Times New Roman"/>
                <a:ea typeface="Times New Roman"/>
              </a:rPr>
              <a:t> </a:t>
            </a:r>
            <a:r>
              <a:rPr lang="en-US" sz="2300" dirty="0" err="1">
                <a:latin typeface="Times New Roman"/>
                <a:ea typeface="Times New Roman"/>
              </a:rPr>
              <a:t>năm</a:t>
            </a:r>
            <a:r>
              <a:rPr lang="en-US" sz="2300" dirty="0">
                <a:latin typeface="Times New Roman"/>
                <a:ea typeface="Times New Roman"/>
              </a:rPr>
              <a:t> N+1 </a:t>
            </a:r>
            <a:r>
              <a:rPr lang="en-US" sz="2300" dirty="0" err="1">
                <a:latin typeface="Times New Roman"/>
                <a:ea typeface="Times New Roman"/>
              </a:rPr>
              <a:t>công</a:t>
            </a:r>
            <a:r>
              <a:rPr lang="en-US" sz="2300" dirty="0">
                <a:latin typeface="Times New Roman"/>
                <a:ea typeface="Times New Roman"/>
              </a:rPr>
              <a:t> </a:t>
            </a:r>
            <a:r>
              <a:rPr lang="en-US" sz="2300" dirty="0" err="1">
                <a:latin typeface="Times New Roman"/>
                <a:ea typeface="Times New Roman"/>
              </a:rPr>
              <a:t>ty</a:t>
            </a:r>
            <a:r>
              <a:rPr lang="en-US" sz="2300" dirty="0">
                <a:latin typeface="Times New Roman"/>
                <a:ea typeface="Times New Roman"/>
              </a:rPr>
              <a:t> ABC </a:t>
            </a:r>
            <a:r>
              <a:rPr lang="en-US" sz="2300" dirty="0" err="1">
                <a:latin typeface="Times New Roman"/>
                <a:ea typeface="Times New Roman"/>
              </a:rPr>
              <a:t>lại</a:t>
            </a:r>
            <a:r>
              <a:rPr lang="en-US" sz="2300" dirty="0">
                <a:latin typeface="Times New Roman"/>
                <a:ea typeface="Times New Roman"/>
              </a:rPr>
              <a:t> </a:t>
            </a:r>
            <a:r>
              <a:rPr lang="en-US" sz="2300" dirty="0" err="1">
                <a:latin typeface="Times New Roman"/>
                <a:ea typeface="Times New Roman"/>
              </a:rPr>
              <a:t>có</a:t>
            </a:r>
            <a:r>
              <a:rPr lang="en-US" sz="2300" dirty="0">
                <a:latin typeface="Times New Roman"/>
                <a:ea typeface="Times New Roman"/>
              </a:rPr>
              <a:t> </a:t>
            </a:r>
            <a:r>
              <a:rPr lang="en-US" sz="2300" dirty="0" err="1">
                <a:latin typeface="Times New Roman"/>
                <a:ea typeface="Times New Roman"/>
              </a:rPr>
              <a:t>phương</a:t>
            </a:r>
            <a:r>
              <a:rPr lang="en-US" sz="2300" dirty="0">
                <a:latin typeface="Times New Roman"/>
                <a:ea typeface="Times New Roman"/>
              </a:rPr>
              <a:t> </a:t>
            </a:r>
            <a:r>
              <a:rPr lang="en-US" sz="2300" dirty="0" err="1">
                <a:latin typeface="Times New Roman"/>
                <a:ea typeface="Times New Roman"/>
              </a:rPr>
              <a:t>án</a:t>
            </a:r>
            <a:r>
              <a:rPr lang="en-US" sz="2300" dirty="0">
                <a:latin typeface="Times New Roman"/>
                <a:ea typeface="Times New Roman"/>
              </a:rPr>
              <a:t> 4 </a:t>
            </a:r>
            <a:r>
              <a:rPr lang="en-US" sz="2300" dirty="0" err="1">
                <a:latin typeface="Times New Roman"/>
                <a:ea typeface="Times New Roman"/>
              </a:rPr>
              <a:t>như</a:t>
            </a:r>
            <a:r>
              <a:rPr lang="en-US" sz="2300" dirty="0">
                <a:latin typeface="Times New Roman"/>
                <a:ea typeface="Times New Roman"/>
              </a:rPr>
              <a:t> </a:t>
            </a:r>
            <a:r>
              <a:rPr lang="en-US" sz="2300" dirty="0" err="1">
                <a:latin typeface="Times New Roman"/>
                <a:ea typeface="Times New Roman"/>
              </a:rPr>
              <a:t>sau</a:t>
            </a:r>
            <a:r>
              <a:rPr lang="en-US" sz="2300" dirty="0">
                <a:latin typeface="Times New Roman"/>
                <a:ea typeface="Times New Roman"/>
              </a:rPr>
              <a:t>: </a:t>
            </a:r>
            <a:r>
              <a:rPr lang="en-US" sz="2300" dirty="0" err="1">
                <a:latin typeface="Times New Roman"/>
                <a:ea typeface="Times New Roman"/>
              </a:rPr>
              <a:t>Tăng</a:t>
            </a:r>
            <a:r>
              <a:rPr lang="en-US" sz="2300" dirty="0">
                <a:latin typeface="Times New Roman"/>
                <a:ea typeface="Times New Roman"/>
              </a:rPr>
              <a:t> </a:t>
            </a:r>
            <a:r>
              <a:rPr lang="en-US" sz="2300" dirty="0" err="1">
                <a:latin typeface="Times New Roman"/>
                <a:ea typeface="Times New Roman"/>
              </a:rPr>
              <a:t>thêm</a:t>
            </a:r>
            <a:r>
              <a:rPr lang="en-US" sz="2300" dirty="0">
                <a:latin typeface="Times New Roman"/>
                <a:ea typeface="Times New Roman"/>
              </a:rPr>
              <a:t> chi </a:t>
            </a:r>
            <a:r>
              <a:rPr lang="en-US" sz="2300" dirty="0" err="1">
                <a:latin typeface="Times New Roman"/>
                <a:ea typeface="Times New Roman"/>
              </a:rPr>
              <a:t>phí</a:t>
            </a:r>
            <a:r>
              <a:rPr lang="en-US" sz="2300" dirty="0">
                <a:latin typeface="Times New Roman"/>
                <a:ea typeface="Times New Roman"/>
              </a:rPr>
              <a:t> </a:t>
            </a:r>
            <a:r>
              <a:rPr lang="en-US" sz="2300" dirty="0" err="1">
                <a:latin typeface="Times New Roman"/>
                <a:ea typeface="Times New Roman"/>
              </a:rPr>
              <a:t>quảng</a:t>
            </a:r>
            <a:r>
              <a:rPr lang="en-US" sz="2300" dirty="0">
                <a:latin typeface="Times New Roman"/>
                <a:ea typeface="Times New Roman"/>
              </a:rPr>
              <a:t> </a:t>
            </a:r>
            <a:r>
              <a:rPr lang="en-US" sz="2300" dirty="0" err="1">
                <a:latin typeface="Times New Roman"/>
                <a:ea typeface="Times New Roman"/>
              </a:rPr>
              <a:t>cáo</a:t>
            </a:r>
            <a:r>
              <a:rPr lang="en-US" sz="2300" dirty="0">
                <a:latin typeface="Times New Roman"/>
                <a:ea typeface="Times New Roman"/>
              </a:rPr>
              <a:t> 15.000.000 đ, </a:t>
            </a:r>
            <a:r>
              <a:rPr lang="en-US" sz="2300" dirty="0" err="1">
                <a:latin typeface="Times New Roman"/>
                <a:ea typeface="Times New Roman"/>
              </a:rPr>
              <a:t>giảm</a:t>
            </a:r>
            <a:r>
              <a:rPr lang="en-US" sz="2300" dirty="0">
                <a:latin typeface="Times New Roman"/>
                <a:ea typeface="Times New Roman"/>
              </a:rPr>
              <a:t> </a:t>
            </a:r>
            <a:r>
              <a:rPr lang="en-US" sz="2300" dirty="0" err="1">
                <a:latin typeface="Times New Roman"/>
                <a:ea typeface="Times New Roman"/>
              </a:rPr>
              <a:t>giá</a:t>
            </a:r>
            <a:r>
              <a:rPr lang="en-US" sz="2300" dirty="0">
                <a:latin typeface="Times New Roman"/>
                <a:ea typeface="Times New Roman"/>
              </a:rPr>
              <a:t> </a:t>
            </a:r>
            <a:r>
              <a:rPr lang="en-US" sz="2300" dirty="0" err="1">
                <a:latin typeface="Times New Roman"/>
                <a:ea typeface="Times New Roman"/>
              </a:rPr>
              <a:t>bán</a:t>
            </a:r>
            <a:r>
              <a:rPr lang="en-US" sz="2300" dirty="0">
                <a:latin typeface="Times New Roman"/>
                <a:ea typeface="Times New Roman"/>
              </a:rPr>
              <a:t> </a:t>
            </a:r>
            <a:r>
              <a:rPr lang="en-US" sz="2300" dirty="0" err="1">
                <a:latin typeface="Times New Roman"/>
                <a:ea typeface="Times New Roman"/>
              </a:rPr>
              <a:t>đơn</a:t>
            </a:r>
            <a:r>
              <a:rPr lang="en-US" sz="2300" dirty="0">
                <a:latin typeface="Times New Roman"/>
                <a:ea typeface="Times New Roman"/>
              </a:rPr>
              <a:t> </a:t>
            </a:r>
            <a:r>
              <a:rPr lang="en-US" sz="2300" dirty="0" err="1">
                <a:latin typeface="Times New Roman"/>
                <a:ea typeface="Times New Roman"/>
              </a:rPr>
              <a:t>vị</a:t>
            </a:r>
            <a:r>
              <a:rPr lang="en-US" sz="2300" dirty="0">
                <a:latin typeface="Times New Roman"/>
                <a:ea typeface="Times New Roman"/>
              </a:rPr>
              <a:t> </a:t>
            </a:r>
            <a:r>
              <a:rPr lang="en-US" sz="2300" dirty="0" err="1">
                <a:latin typeface="Times New Roman"/>
                <a:ea typeface="Times New Roman"/>
              </a:rPr>
              <a:t>sản</a:t>
            </a:r>
            <a:r>
              <a:rPr lang="en-US" sz="2300" dirty="0">
                <a:latin typeface="Times New Roman"/>
                <a:ea typeface="Times New Roman"/>
              </a:rPr>
              <a:t> </a:t>
            </a:r>
            <a:r>
              <a:rPr lang="en-US" sz="2300" dirty="0" err="1">
                <a:latin typeface="Times New Roman"/>
                <a:ea typeface="Times New Roman"/>
              </a:rPr>
              <a:t>phẩm</a:t>
            </a:r>
            <a:r>
              <a:rPr lang="en-US" sz="2300" dirty="0">
                <a:latin typeface="Times New Roman"/>
                <a:ea typeface="Times New Roman"/>
              </a:rPr>
              <a:t> </a:t>
            </a:r>
            <a:r>
              <a:rPr lang="en-US" sz="2300" dirty="0" err="1">
                <a:latin typeface="Times New Roman"/>
                <a:ea typeface="Times New Roman"/>
              </a:rPr>
              <a:t>xuống</a:t>
            </a:r>
            <a:r>
              <a:rPr lang="en-US" sz="2300" dirty="0">
                <a:latin typeface="Times New Roman"/>
                <a:ea typeface="Times New Roman"/>
              </a:rPr>
              <a:t> </a:t>
            </a:r>
            <a:r>
              <a:rPr lang="en-US" sz="2300" dirty="0" err="1">
                <a:latin typeface="Times New Roman"/>
                <a:ea typeface="Times New Roman"/>
              </a:rPr>
              <a:t>còn</a:t>
            </a:r>
            <a:r>
              <a:rPr lang="en-US" sz="2300" dirty="0">
                <a:latin typeface="Times New Roman"/>
                <a:ea typeface="Times New Roman"/>
              </a:rPr>
              <a:t> 195.000đ, </a:t>
            </a:r>
            <a:r>
              <a:rPr lang="en-US" sz="2300" dirty="0" err="1">
                <a:latin typeface="Times New Roman"/>
                <a:ea typeface="Times New Roman"/>
              </a:rPr>
              <a:t>và</a:t>
            </a:r>
            <a:r>
              <a:rPr lang="en-US" sz="2300" dirty="0">
                <a:latin typeface="Times New Roman"/>
                <a:ea typeface="Times New Roman"/>
              </a:rPr>
              <a:t> </a:t>
            </a:r>
            <a:r>
              <a:rPr lang="en-US" sz="2300" dirty="0" err="1">
                <a:latin typeface="Times New Roman"/>
                <a:ea typeface="Times New Roman"/>
              </a:rPr>
              <a:t>hy</a:t>
            </a:r>
            <a:r>
              <a:rPr lang="en-US" sz="2300" dirty="0">
                <a:latin typeface="Times New Roman"/>
                <a:ea typeface="Times New Roman"/>
              </a:rPr>
              <a:t> </a:t>
            </a:r>
            <a:r>
              <a:rPr lang="en-US" sz="2300" dirty="0" err="1">
                <a:latin typeface="Times New Roman"/>
                <a:ea typeface="Times New Roman"/>
              </a:rPr>
              <a:t>vọng</a:t>
            </a:r>
            <a:r>
              <a:rPr lang="en-US" sz="2300" dirty="0">
                <a:latin typeface="Times New Roman"/>
                <a:ea typeface="Times New Roman"/>
              </a:rPr>
              <a:t> </a:t>
            </a:r>
            <a:r>
              <a:rPr lang="en-US" sz="2300" dirty="0" err="1">
                <a:latin typeface="Times New Roman"/>
                <a:ea typeface="Times New Roman"/>
              </a:rPr>
              <a:t>số</a:t>
            </a:r>
            <a:r>
              <a:rPr lang="en-US" sz="2300" dirty="0">
                <a:latin typeface="Times New Roman"/>
                <a:ea typeface="Times New Roman"/>
              </a:rPr>
              <a:t> </a:t>
            </a:r>
            <a:r>
              <a:rPr lang="en-US" sz="2300" dirty="0" err="1">
                <a:latin typeface="Times New Roman"/>
                <a:ea typeface="Times New Roman"/>
              </a:rPr>
              <a:t>lượng</a:t>
            </a:r>
            <a:r>
              <a:rPr lang="en-US" sz="2300" dirty="0">
                <a:latin typeface="Times New Roman"/>
                <a:ea typeface="Times New Roman"/>
              </a:rPr>
              <a:t> </a:t>
            </a:r>
            <a:r>
              <a:rPr lang="en-US" sz="2300" dirty="0" err="1">
                <a:latin typeface="Times New Roman"/>
                <a:ea typeface="Times New Roman"/>
              </a:rPr>
              <a:t>sản</a:t>
            </a:r>
            <a:r>
              <a:rPr lang="en-US" sz="2300" dirty="0">
                <a:latin typeface="Times New Roman"/>
                <a:ea typeface="Times New Roman"/>
              </a:rPr>
              <a:t> </a:t>
            </a:r>
            <a:r>
              <a:rPr lang="en-US" sz="2300" dirty="0" err="1">
                <a:latin typeface="Times New Roman"/>
                <a:ea typeface="Times New Roman"/>
              </a:rPr>
              <a:t>phẩm</a:t>
            </a:r>
            <a:r>
              <a:rPr lang="en-US" sz="2300" dirty="0">
                <a:latin typeface="Times New Roman"/>
                <a:ea typeface="Times New Roman"/>
              </a:rPr>
              <a:t> </a:t>
            </a:r>
            <a:r>
              <a:rPr lang="en-US" sz="2300" dirty="0" err="1">
                <a:latin typeface="Times New Roman"/>
                <a:ea typeface="Times New Roman"/>
              </a:rPr>
              <a:t>bán</a:t>
            </a:r>
            <a:r>
              <a:rPr lang="en-US" sz="2300" dirty="0">
                <a:latin typeface="Times New Roman"/>
                <a:ea typeface="Times New Roman"/>
              </a:rPr>
              <a:t> </a:t>
            </a:r>
            <a:r>
              <a:rPr lang="en-US" sz="2300" dirty="0" err="1">
                <a:latin typeface="Times New Roman"/>
                <a:ea typeface="Times New Roman"/>
              </a:rPr>
              <a:t>ra</a:t>
            </a:r>
            <a:r>
              <a:rPr lang="en-US" sz="2300" dirty="0">
                <a:latin typeface="Times New Roman"/>
                <a:ea typeface="Times New Roman"/>
              </a:rPr>
              <a:t> </a:t>
            </a:r>
            <a:r>
              <a:rPr lang="en-US" sz="2300" dirty="0" err="1">
                <a:latin typeface="Times New Roman"/>
                <a:ea typeface="Times New Roman"/>
              </a:rPr>
              <a:t>sẽ</a:t>
            </a:r>
            <a:r>
              <a:rPr lang="en-US" sz="2300" dirty="0">
                <a:latin typeface="Times New Roman"/>
                <a:ea typeface="Times New Roman"/>
              </a:rPr>
              <a:t> </a:t>
            </a:r>
            <a:r>
              <a:rPr lang="en-US" sz="2300" dirty="0" err="1">
                <a:latin typeface="Times New Roman"/>
                <a:ea typeface="Times New Roman"/>
              </a:rPr>
              <a:t>tăng</a:t>
            </a:r>
            <a:r>
              <a:rPr lang="en-US" sz="2300" dirty="0">
                <a:latin typeface="Times New Roman"/>
                <a:ea typeface="Times New Roman"/>
              </a:rPr>
              <a:t> 15% . </a:t>
            </a:r>
            <a:r>
              <a:rPr lang="en-US" sz="2300" dirty="0" err="1">
                <a:latin typeface="Times New Roman"/>
                <a:ea typeface="Times New Roman"/>
              </a:rPr>
              <a:t>Vậy</a:t>
            </a:r>
            <a:r>
              <a:rPr lang="en-US" sz="2300" dirty="0">
                <a:latin typeface="Times New Roman"/>
                <a:ea typeface="Times New Roman"/>
              </a:rPr>
              <a:t> </a:t>
            </a:r>
            <a:r>
              <a:rPr lang="en-US" sz="2300" dirty="0" err="1">
                <a:latin typeface="Times New Roman"/>
                <a:ea typeface="Times New Roman"/>
              </a:rPr>
              <a:t>công</a:t>
            </a:r>
            <a:r>
              <a:rPr lang="en-US" sz="2300" dirty="0">
                <a:latin typeface="Times New Roman"/>
                <a:ea typeface="Times New Roman"/>
              </a:rPr>
              <a:t> </a:t>
            </a:r>
            <a:r>
              <a:rPr lang="en-US" sz="2300" dirty="0" err="1">
                <a:latin typeface="Times New Roman"/>
                <a:ea typeface="Times New Roman"/>
              </a:rPr>
              <a:t>ty</a:t>
            </a:r>
            <a:r>
              <a:rPr lang="en-US" sz="2300" dirty="0">
                <a:latin typeface="Times New Roman"/>
                <a:ea typeface="Times New Roman"/>
              </a:rPr>
              <a:t> </a:t>
            </a:r>
            <a:r>
              <a:rPr lang="en-US" sz="2300" dirty="0" err="1">
                <a:latin typeface="Times New Roman"/>
                <a:ea typeface="Times New Roman"/>
              </a:rPr>
              <a:t>có</a:t>
            </a:r>
            <a:r>
              <a:rPr lang="en-US" sz="2300" dirty="0">
                <a:latin typeface="Times New Roman"/>
                <a:ea typeface="Times New Roman"/>
              </a:rPr>
              <a:t> </a:t>
            </a:r>
            <a:r>
              <a:rPr lang="en-US" sz="2300" dirty="0" err="1">
                <a:latin typeface="Times New Roman"/>
                <a:ea typeface="Times New Roman"/>
              </a:rPr>
              <a:t>nên</a:t>
            </a:r>
            <a:r>
              <a:rPr lang="en-US" sz="2300" dirty="0">
                <a:latin typeface="Times New Roman"/>
                <a:ea typeface="Times New Roman"/>
              </a:rPr>
              <a:t> </a:t>
            </a:r>
            <a:r>
              <a:rPr lang="en-US" sz="2300" dirty="0" err="1">
                <a:latin typeface="Times New Roman"/>
                <a:ea typeface="Times New Roman"/>
              </a:rPr>
              <a:t>thực</a:t>
            </a:r>
            <a:r>
              <a:rPr lang="en-US" sz="2300" dirty="0">
                <a:latin typeface="Times New Roman"/>
                <a:ea typeface="Times New Roman"/>
              </a:rPr>
              <a:t> </a:t>
            </a:r>
            <a:r>
              <a:rPr lang="en-US" sz="2300" dirty="0" err="1">
                <a:latin typeface="Times New Roman"/>
                <a:ea typeface="Times New Roman"/>
              </a:rPr>
              <a:t>hiện</a:t>
            </a:r>
            <a:r>
              <a:rPr lang="en-US" sz="2300" dirty="0">
                <a:latin typeface="Times New Roman"/>
                <a:ea typeface="Times New Roman"/>
              </a:rPr>
              <a:t> </a:t>
            </a:r>
            <a:r>
              <a:rPr lang="en-US" sz="2300" dirty="0" err="1">
                <a:latin typeface="Times New Roman"/>
                <a:ea typeface="Times New Roman"/>
              </a:rPr>
              <a:t>phương</a:t>
            </a:r>
            <a:r>
              <a:rPr lang="en-US" sz="2300" dirty="0">
                <a:latin typeface="Times New Roman"/>
                <a:ea typeface="Times New Roman"/>
              </a:rPr>
              <a:t> </a:t>
            </a:r>
            <a:r>
              <a:rPr lang="en-US" sz="2300" dirty="0" err="1">
                <a:latin typeface="Times New Roman"/>
                <a:ea typeface="Times New Roman"/>
              </a:rPr>
              <a:t>án</a:t>
            </a:r>
            <a:r>
              <a:rPr lang="en-US" sz="2300" dirty="0">
                <a:latin typeface="Times New Roman"/>
                <a:ea typeface="Times New Roman"/>
              </a:rPr>
              <a:t> </a:t>
            </a:r>
            <a:r>
              <a:rPr lang="en-US" sz="2300" dirty="0" err="1">
                <a:latin typeface="Times New Roman"/>
                <a:ea typeface="Times New Roman"/>
              </a:rPr>
              <a:t>này</a:t>
            </a:r>
            <a:r>
              <a:rPr lang="en-US" sz="2300" dirty="0">
                <a:latin typeface="Times New Roman"/>
                <a:ea typeface="Times New Roman"/>
              </a:rPr>
              <a:t> hay </a:t>
            </a:r>
            <a:r>
              <a:rPr lang="en-US" sz="2300" dirty="0" err="1">
                <a:latin typeface="Times New Roman"/>
                <a:ea typeface="Times New Roman"/>
              </a:rPr>
              <a:t>không</a:t>
            </a:r>
            <a:r>
              <a:rPr lang="en-US" sz="2300" dirty="0">
                <a:latin typeface="Times New Roman"/>
                <a:ea typeface="Times New Roman"/>
              </a:rPr>
              <a:t>?</a:t>
            </a:r>
          </a:p>
        </p:txBody>
      </p:sp>
    </p:spTree>
    <p:extLst>
      <p:ext uri="{BB962C8B-B14F-4D97-AF65-F5344CB8AC3E}">
        <p14:creationId xmlns:p14="http://schemas.microsoft.com/office/powerpoint/2010/main" val="72338320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 calcmode="lin" valueType="num">
                                      <p:cBhvr additive="base">
                                        <p:cTn id="12" dur="5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56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127</a:t>
            </a:fld>
            <a:endParaRPr lang="en-IN"/>
          </a:p>
        </p:txBody>
      </p:sp>
      <p:sp>
        <p:nvSpPr>
          <p:cNvPr id="5" name="Rectangle 4"/>
          <p:cNvSpPr/>
          <p:nvPr/>
        </p:nvSpPr>
        <p:spPr>
          <a:xfrm>
            <a:off x="1905000" y="152400"/>
            <a:ext cx="8534400" cy="6500306"/>
          </a:xfrm>
          <a:prstGeom prst="rect">
            <a:avLst/>
          </a:prstGeom>
        </p:spPr>
        <p:txBody>
          <a:bodyPr wrap="square">
            <a:spAutoFit/>
          </a:bodyPr>
          <a:lstStyle/>
          <a:p>
            <a:pPr marR="45085" algn="just">
              <a:lnSpc>
                <a:spcPct val="150000"/>
              </a:lnSpc>
              <a:tabLst>
                <a:tab pos="1362075" algn="l"/>
              </a:tabLst>
            </a:pPr>
            <a:r>
              <a:rPr lang="en-US" sz="2000" dirty="0">
                <a:solidFill>
                  <a:prstClr val="black"/>
                </a:solidFill>
                <a:latin typeface="Times New Roman"/>
                <a:ea typeface="Times New Roman"/>
              </a:rPr>
              <a:t> Ta </a:t>
            </a:r>
            <a:r>
              <a:rPr lang="en-US" sz="2000" dirty="0" err="1">
                <a:solidFill>
                  <a:prstClr val="black"/>
                </a:solidFill>
                <a:latin typeface="Times New Roman"/>
                <a:ea typeface="Times New Roman"/>
              </a:rPr>
              <a:t>tính</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toán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số</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liệu</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theo</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phương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này</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như</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sau</a:t>
            </a:r>
            <a:r>
              <a:rPr lang="en-US" sz="2000" dirty="0">
                <a:solidFill>
                  <a:prstClr val="black"/>
                </a:solidFill>
                <a:latin typeface="Times New Roman"/>
                <a:ea typeface="Times New Roman"/>
              </a:rPr>
              <a:t> :</a:t>
            </a:r>
          </a:p>
          <a:p>
            <a:pPr marR="45085" algn="just">
              <a:lnSpc>
                <a:spcPct val="150000"/>
              </a:lnSpc>
              <a:tabLst>
                <a:tab pos="1362075" algn="l"/>
              </a:tabLst>
            </a:pPr>
            <a:r>
              <a:rPr lang="en-US" sz="2000" b="1" dirty="0">
                <a:solidFill>
                  <a:prstClr val="black"/>
                </a:solidFill>
                <a:latin typeface="Times New Roman"/>
                <a:ea typeface="Times New Roman"/>
              </a:rPr>
              <a:t>   (1)   </a:t>
            </a:r>
            <a:r>
              <a:rPr lang="en-US" sz="2000" b="1" dirty="0" err="1">
                <a:solidFill>
                  <a:prstClr val="black"/>
                </a:solidFill>
                <a:latin typeface="Times New Roman"/>
                <a:ea typeface="Times New Roman"/>
              </a:rPr>
              <a:t>Tính</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tổng</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lãi</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giới</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hạn</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theo</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phương</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án</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mới</a:t>
            </a:r>
            <a:r>
              <a:rPr lang="en-US" sz="2000" b="1" dirty="0">
                <a:solidFill>
                  <a:prstClr val="black"/>
                </a:solidFill>
                <a:latin typeface="Times New Roman"/>
                <a:ea typeface="Times New Roman"/>
              </a:rPr>
              <a:t> :</a:t>
            </a:r>
          </a:p>
          <a:p>
            <a:pPr marR="45085" algn="just">
              <a:lnSpc>
                <a:spcPct val="150000"/>
              </a:lnSpc>
              <a:tabLst>
                <a:tab pos="1362075" algn="l"/>
              </a:tabLst>
            </a:pPr>
            <a:r>
              <a:rPr lang="en-US" sz="2000" dirty="0">
                <a:solidFill>
                  <a:prstClr val="black"/>
                </a:solidFill>
                <a:latin typeface="Times New Roman"/>
                <a:ea typeface="Times New Roman"/>
              </a:rPr>
              <a:t>   Do </a:t>
            </a:r>
            <a:r>
              <a:rPr lang="en-US" sz="2000" dirty="0" err="1">
                <a:solidFill>
                  <a:prstClr val="black"/>
                </a:solidFill>
                <a:latin typeface="Times New Roman"/>
                <a:ea typeface="Times New Roman"/>
              </a:rPr>
              <a:t>giảm</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giá</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bán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đơn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vị</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xuống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còn</a:t>
            </a:r>
            <a:r>
              <a:rPr lang="en-US" sz="2000" dirty="0">
                <a:solidFill>
                  <a:prstClr val="black"/>
                </a:solidFill>
                <a:latin typeface="Times New Roman"/>
                <a:ea typeface="Times New Roman"/>
              </a:rPr>
              <a:t> 195.000đ (</a:t>
            </a:r>
            <a:r>
              <a:rPr lang="en-US" sz="2000" dirty="0" err="1">
                <a:solidFill>
                  <a:prstClr val="black"/>
                </a:solidFill>
                <a:latin typeface="Times New Roman"/>
                <a:ea typeface="Times New Roman"/>
              </a:rPr>
              <a:t>giảm</a:t>
            </a:r>
            <a:r>
              <a:rPr lang="en-US" sz="2000" dirty="0">
                <a:solidFill>
                  <a:prstClr val="black"/>
                </a:solidFill>
                <a:latin typeface="Times New Roman"/>
                <a:ea typeface="Times New Roman"/>
              </a:rPr>
              <a:t> 5.000 đ/1 </a:t>
            </a:r>
            <a:r>
              <a:rPr lang="en-US" sz="2000" dirty="0" err="1">
                <a:solidFill>
                  <a:prstClr val="black"/>
                </a:solidFill>
                <a:latin typeface="Times New Roman"/>
                <a:ea typeface="Times New Roman"/>
              </a:rPr>
              <a:t>sản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phẩm</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tức</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giảm</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lãi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giới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hạn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đơn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vị</a:t>
            </a:r>
            <a:r>
              <a:rPr lang="en-US" sz="2000" dirty="0">
                <a:solidFill>
                  <a:prstClr val="black"/>
                </a:solidFill>
                <a:latin typeface="Times New Roman"/>
                <a:ea typeface="Times New Roman"/>
              </a:rPr>
              <a:t> 5.000đ,  </a:t>
            </a:r>
            <a:r>
              <a:rPr lang="en-US" sz="2000" dirty="0" err="1">
                <a:solidFill>
                  <a:prstClr val="black"/>
                </a:solidFill>
                <a:latin typeface="Times New Roman"/>
                <a:ea typeface="Times New Roman"/>
              </a:rPr>
              <a:t>nên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số</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lượng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hàng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bán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sẽ</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tăng</a:t>
            </a:r>
            <a:r>
              <a:rPr lang="en-US" sz="2000" dirty="0">
                <a:solidFill>
                  <a:prstClr val="black"/>
                </a:solidFill>
                <a:latin typeface="Times New Roman"/>
                <a:ea typeface="Times New Roman"/>
              </a:rPr>
              <a:t> 15%. </a:t>
            </a:r>
            <a:r>
              <a:rPr lang="en-US" sz="2000" dirty="0" err="1">
                <a:solidFill>
                  <a:prstClr val="black"/>
                </a:solidFill>
                <a:latin typeface="Times New Roman"/>
                <a:ea typeface="Times New Roman"/>
              </a:rPr>
              <a:t>Vậy</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tổng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lãi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giới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hạn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sau</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khi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thay</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đổi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sẽ</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là</a:t>
            </a:r>
            <a:r>
              <a:rPr lang="en-US" sz="2000" dirty="0">
                <a:solidFill>
                  <a:prstClr val="black"/>
                </a:solidFill>
                <a:latin typeface="Times New Roman"/>
                <a:ea typeface="Times New Roman"/>
              </a:rPr>
              <a:t> :</a:t>
            </a:r>
          </a:p>
          <a:p>
            <a:pPr marR="45085" algn="just">
              <a:lnSpc>
                <a:spcPct val="150000"/>
              </a:lnSpc>
              <a:tabLst>
                <a:tab pos="1362075" algn="l"/>
              </a:tabLst>
            </a:pPr>
            <a:r>
              <a:rPr lang="en-US" sz="2000" dirty="0" err="1">
                <a:solidFill>
                  <a:prstClr val="black"/>
                </a:solidFill>
                <a:latin typeface="Times New Roman"/>
                <a:ea typeface="Times New Roman"/>
              </a:rPr>
              <a:t>Lg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mới</a:t>
            </a:r>
            <a:r>
              <a:rPr lang="en-US" sz="2000" dirty="0">
                <a:solidFill>
                  <a:prstClr val="black"/>
                </a:solidFill>
                <a:latin typeface="Times New Roman"/>
                <a:ea typeface="Times New Roman"/>
              </a:rPr>
              <a:t>) = 10.000 SP  x (100%  + 15%)  x  (80.000đ - 5.000đ)  =  862.500.000đ</a:t>
            </a:r>
          </a:p>
          <a:p>
            <a:pPr marR="45085" algn="just">
              <a:lnSpc>
                <a:spcPct val="150000"/>
              </a:lnSpc>
              <a:tabLst>
                <a:tab pos="1362075" algn="l"/>
              </a:tabLst>
            </a:pPr>
            <a:r>
              <a:rPr lang="en-US" sz="2000" dirty="0">
                <a:solidFill>
                  <a:prstClr val="black"/>
                </a:solidFill>
                <a:latin typeface="Times New Roman"/>
                <a:ea typeface="Times New Roman"/>
              </a:rPr>
              <a:t>   </a:t>
            </a:r>
            <a:r>
              <a:rPr lang="en-US" sz="2000" b="1" dirty="0">
                <a:solidFill>
                  <a:prstClr val="black"/>
                </a:solidFill>
                <a:latin typeface="Times New Roman"/>
                <a:ea typeface="Times New Roman"/>
              </a:rPr>
              <a:t>(2)  </a:t>
            </a:r>
            <a:r>
              <a:rPr lang="en-US" sz="2000" b="1" dirty="0" err="1">
                <a:solidFill>
                  <a:prstClr val="black"/>
                </a:solidFill>
                <a:latin typeface="Times New Roman"/>
                <a:ea typeface="Times New Roman"/>
              </a:rPr>
              <a:t>Tổng</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lãi</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giới</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hạn</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của</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phương</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án</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cũ</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là</a:t>
            </a:r>
            <a:r>
              <a:rPr lang="en-US" sz="2000" b="1" dirty="0">
                <a:solidFill>
                  <a:prstClr val="black"/>
                </a:solidFill>
                <a:latin typeface="Times New Roman"/>
                <a:ea typeface="Times New Roman"/>
              </a:rPr>
              <a:t>: </a:t>
            </a:r>
            <a:r>
              <a:rPr lang="en-US" sz="2000" dirty="0" err="1">
                <a:solidFill>
                  <a:prstClr val="black"/>
                </a:solidFill>
                <a:latin typeface="Times New Roman"/>
                <a:ea typeface="Times New Roman"/>
              </a:rPr>
              <a:t>Lg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cũ</a:t>
            </a:r>
            <a:r>
              <a:rPr lang="en-US" sz="2000" dirty="0">
                <a:solidFill>
                  <a:prstClr val="black"/>
                </a:solidFill>
                <a:latin typeface="Times New Roman"/>
                <a:ea typeface="Times New Roman"/>
              </a:rPr>
              <a:t>) =  800.000.000đ</a:t>
            </a:r>
          </a:p>
          <a:p>
            <a:pPr marR="45085" algn="just">
              <a:lnSpc>
                <a:spcPct val="150000"/>
              </a:lnSpc>
              <a:tabLst>
                <a:tab pos="1362075" algn="l"/>
              </a:tabLst>
            </a:pPr>
            <a:r>
              <a:rPr lang="en-US" sz="2000" dirty="0">
                <a:solidFill>
                  <a:prstClr val="black"/>
                </a:solidFill>
                <a:latin typeface="Times New Roman"/>
                <a:ea typeface="Times New Roman"/>
              </a:rPr>
              <a:t>   </a:t>
            </a:r>
            <a:r>
              <a:rPr lang="en-US" sz="2000" b="1" dirty="0">
                <a:solidFill>
                  <a:prstClr val="black"/>
                </a:solidFill>
                <a:latin typeface="Times New Roman"/>
                <a:ea typeface="Times New Roman"/>
              </a:rPr>
              <a:t>(3)   </a:t>
            </a:r>
            <a:r>
              <a:rPr lang="en-US" sz="2000" b="1" dirty="0" err="1">
                <a:solidFill>
                  <a:prstClr val="black"/>
                </a:solidFill>
                <a:latin typeface="Times New Roman"/>
                <a:ea typeface="Times New Roman"/>
              </a:rPr>
              <a:t>Mức</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tăng</a:t>
            </a:r>
            <a:r>
              <a:rPr lang="en-US" sz="2000" b="1" dirty="0">
                <a:solidFill>
                  <a:prstClr val="black"/>
                </a:solidFill>
                <a:latin typeface="Times New Roman"/>
                <a:ea typeface="Times New Roman"/>
              </a:rPr>
              <a:t> chi </a:t>
            </a:r>
            <a:r>
              <a:rPr lang="en-US" sz="2000" b="1" dirty="0" err="1">
                <a:solidFill>
                  <a:prstClr val="black"/>
                </a:solidFill>
                <a:latin typeface="Times New Roman"/>
                <a:ea typeface="Times New Roman"/>
              </a:rPr>
              <a:t>phí</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cố</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định</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là</a:t>
            </a:r>
            <a:r>
              <a:rPr lang="en-US" sz="2000" b="1" dirty="0">
                <a:solidFill>
                  <a:prstClr val="black"/>
                </a:solidFill>
                <a:latin typeface="Times New Roman"/>
                <a:ea typeface="Times New Roman"/>
              </a:rPr>
              <a:t>: </a:t>
            </a:r>
            <a:r>
              <a:rPr lang="en-US" sz="2000" dirty="0">
                <a:solidFill>
                  <a:prstClr val="black"/>
                </a:solidFill>
                <a:latin typeface="Times New Roman"/>
                <a:ea typeface="Times New Roman"/>
              </a:rPr>
              <a:t>∆</a:t>
            </a:r>
            <a:r>
              <a:rPr lang="en-US" sz="2000" dirty="0" err="1">
                <a:solidFill>
                  <a:prstClr val="black"/>
                </a:solidFill>
                <a:latin typeface="Times New Roman"/>
                <a:ea typeface="Times New Roman"/>
              </a:rPr>
              <a:t>Cđ</a:t>
            </a:r>
            <a:r>
              <a:rPr lang="en-US" sz="2000" dirty="0">
                <a:solidFill>
                  <a:prstClr val="black"/>
                </a:solidFill>
                <a:latin typeface="Times New Roman"/>
                <a:ea typeface="Times New Roman"/>
              </a:rPr>
              <a:t>  =  15.000.000đ</a:t>
            </a:r>
          </a:p>
          <a:p>
            <a:pPr marR="45085" algn="just">
              <a:lnSpc>
                <a:spcPct val="150000"/>
              </a:lnSpc>
              <a:tabLst>
                <a:tab pos="1362075" algn="l"/>
              </a:tabLst>
            </a:pPr>
            <a:r>
              <a:rPr lang="en-US" sz="2000" dirty="0">
                <a:solidFill>
                  <a:prstClr val="black"/>
                </a:solidFill>
                <a:latin typeface="Times New Roman"/>
                <a:ea typeface="Times New Roman"/>
              </a:rPr>
              <a:t>   </a:t>
            </a:r>
            <a:r>
              <a:rPr lang="en-US" sz="2000" b="1" dirty="0">
                <a:solidFill>
                  <a:prstClr val="black"/>
                </a:solidFill>
                <a:latin typeface="Times New Roman"/>
                <a:ea typeface="Times New Roman"/>
              </a:rPr>
              <a:t>(4)   So </a:t>
            </a:r>
            <a:r>
              <a:rPr lang="en-US" sz="2000" b="1" dirty="0" err="1">
                <a:solidFill>
                  <a:prstClr val="black"/>
                </a:solidFill>
                <a:latin typeface="Times New Roman"/>
                <a:ea typeface="Times New Roman"/>
              </a:rPr>
              <a:t>sánh</a:t>
            </a:r>
            <a:r>
              <a:rPr lang="en-US" sz="2000" b="1" dirty="0">
                <a:solidFill>
                  <a:prstClr val="black"/>
                </a:solidFill>
                <a:latin typeface="Times New Roman"/>
                <a:ea typeface="Times New Roman"/>
              </a:rPr>
              <a:t>: </a:t>
            </a:r>
            <a:r>
              <a:rPr lang="en-US" sz="2000" dirty="0">
                <a:solidFill>
                  <a:prstClr val="black"/>
                </a:solidFill>
                <a:latin typeface="Times New Roman"/>
                <a:ea typeface="Times New Roman"/>
              </a:rPr>
              <a:t>Ta </a:t>
            </a:r>
            <a:r>
              <a:rPr lang="en-US" sz="2000" dirty="0" err="1">
                <a:solidFill>
                  <a:prstClr val="black"/>
                </a:solidFill>
                <a:latin typeface="Times New Roman"/>
                <a:ea typeface="Times New Roman"/>
              </a:rPr>
              <a:t>thấy</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chênh</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lệch</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giữa</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tổng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lãi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giới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hạn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theo</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phương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mới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với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phương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cũ</a:t>
            </a:r>
            <a:r>
              <a:rPr lang="en-US" sz="2000" dirty="0">
                <a:solidFill>
                  <a:prstClr val="black"/>
                </a:solidFill>
                <a:latin typeface="Times New Roman"/>
                <a:ea typeface="Times New Roman"/>
              </a:rPr>
              <a:t> &gt; </a:t>
            </a:r>
            <a:r>
              <a:rPr lang="en-US" sz="2000" dirty="0" err="1">
                <a:solidFill>
                  <a:prstClr val="black"/>
                </a:solidFill>
                <a:latin typeface="Times New Roman"/>
                <a:ea typeface="Times New Roman"/>
              </a:rPr>
              <a:t>hơn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mức</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tăng</a:t>
            </a:r>
            <a:r>
              <a:rPr lang="en-US" sz="2000" dirty="0">
                <a:solidFill>
                  <a:prstClr val="black"/>
                </a:solidFill>
                <a:latin typeface="Times New Roman"/>
                <a:ea typeface="Times New Roman"/>
              </a:rPr>
              <a:t> chi </a:t>
            </a:r>
            <a:r>
              <a:rPr lang="en-US" sz="2000" dirty="0" err="1">
                <a:solidFill>
                  <a:prstClr val="black"/>
                </a:solidFill>
                <a:latin typeface="Times New Roman"/>
                <a:ea typeface="Times New Roman"/>
              </a:rPr>
              <a:t>phí</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cố</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định</a:t>
            </a:r>
            <a:r>
              <a:rPr lang="en-US" sz="2000" dirty="0">
                <a:solidFill>
                  <a:prstClr val="black"/>
                </a:solidFill>
                <a:latin typeface="Times New Roman"/>
                <a:ea typeface="Times New Roman"/>
              </a:rPr>
              <a:t>:</a:t>
            </a:r>
          </a:p>
          <a:p>
            <a:pPr marR="45085" algn="just">
              <a:lnSpc>
                <a:spcPct val="150000"/>
              </a:lnSpc>
              <a:tabLst>
                <a:tab pos="1362075" algn="l"/>
              </a:tabLst>
            </a:pP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mới</a:t>
            </a:r>
            <a:r>
              <a:rPr lang="en-US" sz="2000" dirty="0">
                <a:solidFill>
                  <a:prstClr val="black"/>
                </a:solidFill>
                <a:latin typeface="Times New Roman"/>
                <a:ea typeface="Times New Roman"/>
              </a:rPr>
              <a:t>) - </a:t>
            </a:r>
            <a:r>
              <a:rPr lang="en-US" sz="2000" dirty="0" err="1">
                <a:solidFill>
                  <a:prstClr val="black"/>
                </a:solidFill>
                <a:latin typeface="Times New Roman"/>
                <a:ea typeface="Times New Roman"/>
              </a:rPr>
              <a:t>Lg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cũ</a:t>
            </a:r>
            <a:r>
              <a:rPr lang="en-US" sz="2000" dirty="0">
                <a:solidFill>
                  <a:prstClr val="black"/>
                </a:solidFill>
                <a:latin typeface="Times New Roman"/>
                <a:ea typeface="Times New Roman"/>
              </a:rPr>
              <a:t>)  &gt;  ∆</a:t>
            </a:r>
            <a:r>
              <a:rPr lang="en-US" sz="2000" dirty="0" err="1">
                <a:solidFill>
                  <a:prstClr val="black"/>
                </a:solidFill>
                <a:latin typeface="Times New Roman"/>
                <a:ea typeface="Times New Roman"/>
              </a:rPr>
              <a:t>Cđ</a:t>
            </a:r>
            <a:r>
              <a:rPr lang="en-US" sz="2000" dirty="0">
                <a:solidFill>
                  <a:prstClr val="black"/>
                </a:solidFill>
                <a:latin typeface="Times New Roman"/>
                <a:ea typeface="Times New Roman"/>
              </a:rPr>
              <a:t>,   hay:  </a:t>
            </a:r>
            <a:r>
              <a:rPr lang="en-US" sz="2000" dirty="0" err="1">
                <a:solidFill>
                  <a:prstClr val="black"/>
                </a:solidFill>
                <a:latin typeface="Times New Roman"/>
                <a:ea typeface="Times New Roman"/>
              </a:rPr>
              <a:t>Lg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mới</a:t>
            </a:r>
            <a:r>
              <a:rPr lang="en-US" sz="2000" dirty="0">
                <a:solidFill>
                  <a:prstClr val="black"/>
                </a:solidFill>
                <a:latin typeface="Times New Roman"/>
                <a:ea typeface="Times New Roman"/>
              </a:rPr>
              <a:t>)  -  </a:t>
            </a:r>
            <a:r>
              <a:rPr lang="en-US" sz="2000" dirty="0" err="1">
                <a:solidFill>
                  <a:prstClr val="black"/>
                </a:solidFill>
                <a:latin typeface="Times New Roman"/>
                <a:ea typeface="Times New Roman"/>
              </a:rPr>
              <a:t>Lg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cũ</a:t>
            </a:r>
            <a:r>
              <a:rPr lang="en-US" sz="2000" dirty="0">
                <a:solidFill>
                  <a:prstClr val="black"/>
                </a:solidFill>
                <a:latin typeface="Times New Roman"/>
                <a:ea typeface="Times New Roman"/>
              </a:rPr>
              <a:t>)  -  ∆</a:t>
            </a:r>
            <a:r>
              <a:rPr lang="en-US" sz="2000" dirty="0" err="1">
                <a:solidFill>
                  <a:prstClr val="black"/>
                </a:solidFill>
                <a:latin typeface="Times New Roman"/>
                <a:ea typeface="Times New Roman"/>
              </a:rPr>
              <a:t>Cđ</a:t>
            </a:r>
            <a:r>
              <a:rPr lang="en-US" sz="2000" dirty="0">
                <a:solidFill>
                  <a:prstClr val="black"/>
                </a:solidFill>
                <a:latin typeface="Times New Roman"/>
                <a:ea typeface="Times New Roman"/>
              </a:rPr>
              <a:t> &gt; 0 </a:t>
            </a:r>
          </a:p>
          <a:p>
            <a:pPr marR="45085" algn="just">
              <a:lnSpc>
                <a:spcPct val="150000"/>
              </a:lnSpc>
              <a:tabLst>
                <a:tab pos="1362075" algn="l"/>
              </a:tabLst>
            </a:pPr>
            <a:r>
              <a:rPr lang="en-US" sz="2000" dirty="0">
                <a:solidFill>
                  <a:prstClr val="black"/>
                </a:solidFill>
                <a:latin typeface="Times New Roman"/>
                <a:ea typeface="Times New Roman"/>
              </a:rPr>
              <a:t>   862.500.000 đ  -  800.000.000 đ   -  15.000.000 đ  =  + 47.500.000 đ</a:t>
            </a:r>
          </a:p>
          <a:p>
            <a:pPr marR="45085" algn="just">
              <a:lnSpc>
                <a:spcPct val="150000"/>
              </a:lnSpc>
              <a:tabLst>
                <a:tab pos="1362075" algn="l"/>
              </a:tabLst>
            </a:pPr>
            <a:r>
              <a:rPr lang="en-US" sz="2000" b="1" dirty="0">
                <a:solidFill>
                  <a:prstClr val="black"/>
                </a:solidFill>
                <a:latin typeface="Times New Roman"/>
                <a:ea typeface="Times New Roman"/>
              </a:rPr>
              <a:t>   </a:t>
            </a:r>
            <a:r>
              <a:rPr lang="vi-VN" sz="2000" b="1" dirty="0">
                <a:solidFill>
                  <a:prstClr val="black"/>
                </a:solidFill>
                <a:latin typeface="Times New Roman"/>
                <a:ea typeface="Times New Roman"/>
                <a:sym typeface="Wingdings" pitchFamily="2" charset="2"/>
              </a:rPr>
              <a:t> </a:t>
            </a:r>
            <a:r>
              <a:rPr lang="en-US" sz="2000" b="1" dirty="0" err="1">
                <a:solidFill>
                  <a:prstClr val="black"/>
                </a:solidFill>
                <a:latin typeface="Times New Roman"/>
                <a:ea typeface="Times New Roman"/>
              </a:rPr>
              <a:t>Kết</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luận</a:t>
            </a:r>
            <a:r>
              <a:rPr lang="en-US" sz="2000" b="1" dirty="0">
                <a:solidFill>
                  <a:prstClr val="black"/>
                </a:solidFill>
                <a:latin typeface="Times New Roman"/>
                <a:ea typeface="Times New Roman"/>
              </a:rPr>
              <a:t>: </a:t>
            </a:r>
            <a:r>
              <a:rPr lang="en-US" sz="2000" dirty="0" err="1">
                <a:solidFill>
                  <a:prstClr val="black"/>
                </a:solidFill>
                <a:latin typeface="Times New Roman"/>
                <a:ea typeface="Times New Roman"/>
              </a:rPr>
              <a:t>Công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ty</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nên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thực</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hiện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phương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án</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này</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vì</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sẽ</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làm</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tăng</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lợi</a:t>
            </a:r>
            <a:r>
              <a:rPr lang="en-US" sz="2000" dirty="0">
                <a:solidFill>
                  <a:prstClr val="black"/>
                </a:solidFill>
                <a:latin typeface="Times New Roman"/>
                <a:ea typeface="Times New Roman"/>
              </a:rPr>
              <a:t> </a:t>
            </a:r>
            <a:r>
              <a:rPr lang="en-US" sz="2000" dirty="0" err="1">
                <a:solidFill>
                  <a:prstClr val="black"/>
                </a:solidFill>
                <a:latin typeface="Times New Roman"/>
                <a:ea typeface="Times New Roman"/>
              </a:rPr>
              <a:t>nhuận</a:t>
            </a:r>
            <a:r>
              <a:rPr lang="en-US" sz="2000" dirty="0">
                <a:solidFill>
                  <a:prstClr val="black"/>
                </a:solidFill>
                <a:latin typeface="Times New Roman"/>
                <a:ea typeface="Times New Roman"/>
              </a:rPr>
              <a:t> 47.500.000 đ</a:t>
            </a:r>
            <a:r>
              <a:rPr lang="en-US" dirty="0">
                <a:solidFill>
                  <a:prstClr val="black"/>
                </a:solidFill>
                <a:latin typeface="Times New Roman"/>
                <a:ea typeface="Times New Roman"/>
              </a:rPr>
              <a:t>.</a:t>
            </a:r>
            <a:endParaRPr lang="en-US" dirty="0"/>
          </a:p>
        </p:txBody>
      </p:sp>
    </p:spTree>
    <p:extLst>
      <p:ext uri="{BB962C8B-B14F-4D97-AF65-F5344CB8AC3E}">
        <p14:creationId xmlns:p14="http://schemas.microsoft.com/office/powerpoint/2010/main" val="279875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128</a:t>
            </a:fld>
            <a:endParaRPr lang="en-IN"/>
          </a:p>
        </p:txBody>
      </p:sp>
      <p:sp>
        <p:nvSpPr>
          <p:cNvPr id="5" name="Rectangle 4"/>
          <p:cNvSpPr/>
          <p:nvPr/>
        </p:nvSpPr>
        <p:spPr>
          <a:xfrm>
            <a:off x="2057400" y="1447801"/>
            <a:ext cx="8153400" cy="646331"/>
          </a:xfrm>
          <a:prstGeom prst="rect">
            <a:avLst/>
          </a:prstGeom>
        </p:spPr>
        <p:txBody>
          <a:bodyPr wrap="square">
            <a:spAutoFit/>
          </a:bodyPr>
          <a:lstStyle/>
          <a:p>
            <a:pPr lvl="0" algn="just" fontAlgn="base">
              <a:lnSpc>
                <a:spcPct val="150000"/>
              </a:lnSpc>
              <a:spcBef>
                <a:spcPct val="50000"/>
              </a:spcBef>
              <a:spcAft>
                <a:spcPct val="0"/>
              </a:spcAft>
            </a:pPr>
            <a:r>
              <a:rPr lang="en-US" altLang="vi-VN" sz="2400" b="1" u="sng" dirty="0">
                <a:solidFill>
                  <a:prstClr val="black"/>
                </a:solidFill>
                <a:latin typeface="Times New Roman" pitchFamily="18" charset="0"/>
                <a:cs typeface="Times New Roman" pitchFamily="18" charset="0"/>
              </a:rPr>
              <a:t>TH4: </a:t>
            </a:r>
            <a:r>
              <a:rPr lang="en-US" altLang="vi-VN" sz="2400" b="1" u="sng" dirty="0" err="1">
                <a:solidFill>
                  <a:prstClr val="black"/>
                </a:solidFill>
                <a:latin typeface="Times New Roman" pitchFamily="18" charset="0"/>
                <a:cs typeface="Times New Roman" pitchFamily="18" charset="0"/>
              </a:rPr>
              <a:t>Điều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chỉnh</a:t>
            </a:r>
            <a:r>
              <a:rPr lang="en-US" altLang="vi-VN" sz="2400" b="1" u="sng" dirty="0">
                <a:solidFill>
                  <a:prstClr val="black"/>
                </a:solidFill>
                <a:latin typeface="Times New Roman" pitchFamily="18" charset="0"/>
                <a:cs typeface="Times New Roman" pitchFamily="18" charset="0"/>
              </a:rPr>
              <a:t> CPCĐ, CPBĐ </a:t>
            </a:r>
            <a:r>
              <a:rPr lang="en-US" altLang="vi-VN" sz="2400" b="1" u="sng" dirty="0" err="1">
                <a:solidFill>
                  <a:prstClr val="black"/>
                </a:solidFill>
                <a:latin typeface="Times New Roman" pitchFamily="18" charset="0"/>
                <a:cs typeface="Times New Roman" pitchFamily="18" charset="0"/>
              </a:rPr>
              <a:t>và</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doanh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thu</a:t>
            </a:r>
            <a:r>
              <a:rPr lang="en-US" altLang="vi-VN" sz="2400" b="1" u="sng" dirty="0">
                <a:solidFill>
                  <a:prstClr val="black"/>
                </a:solidFill>
                <a:latin typeface="Times New Roman" pitchFamily="18" charset="0"/>
                <a:cs typeface="Times New Roman" pitchFamily="18" charset="0"/>
              </a:rPr>
              <a:t>:</a:t>
            </a:r>
          </a:p>
        </p:txBody>
      </p:sp>
      <p:sp>
        <p:nvSpPr>
          <p:cNvPr id="8" name="Rectangle 7"/>
          <p:cNvSpPr/>
          <p:nvPr/>
        </p:nvSpPr>
        <p:spPr>
          <a:xfrm>
            <a:off x="1914467" y="381001"/>
            <a:ext cx="8422498" cy="615553"/>
          </a:xfrm>
          <a:prstGeom prst="rect">
            <a:avLst/>
          </a:prstGeom>
        </p:spPr>
        <p:txBody>
          <a:bodyPr wrap="none">
            <a:spAutoFit/>
          </a:bodyPr>
          <a:lstStyle/>
          <a:p>
            <a:pPr algn="ctr" fontAlgn="base">
              <a:spcBef>
                <a:spcPct val="0"/>
              </a:spcBef>
              <a:spcAft>
                <a:spcPct val="0"/>
              </a:spcAft>
            </a:pPr>
            <a:r>
              <a:rPr lang="en-US" sz="3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 – V – P</a:t>
            </a:r>
          </a:p>
        </p:txBody>
      </p:sp>
      <p:sp>
        <p:nvSpPr>
          <p:cNvPr id="9" name="Rectangle 8"/>
          <p:cNvSpPr/>
          <p:nvPr/>
        </p:nvSpPr>
        <p:spPr>
          <a:xfrm>
            <a:off x="2085110" y="2032771"/>
            <a:ext cx="8279565" cy="4662815"/>
          </a:xfrm>
          <a:prstGeom prst="rect">
            <a:avLst/>
          </a:prstGeom>
        </p:spPr>
        <p:txBody>
          <a:bodyPr wrap="square">
            <a:spAutoFit/>
          </a:bodyPr>
          <a:lstStyle/>
          <a:p>
            <a:pPr marR="45085" algn="just">
              <a:lnSpc>
                <a:spcPct val="150000"/>
              </a:lnSpc>
              <a:tabLst>
                <a:tab pos="1362075" algn="l"/>
              </a:tabLst>
            </a:pPr>
            <a:r>
              <a:rPr lang="en-US" dirty="0">
                <a:latin typeface="Times New Roman"/>
                <a:ea typeface="Times New Roman"/>
              </a:rPr>
              <a:t>      </a:t>
            </a:r>
            <a:r>
              <a:rPr lang="en-US" sz="2200" dirty="0" err="1">
                <a:latin typeface="Times New Roman"/>
                <a:ea typeface="Times New Roman"/>
              </a:rPr>
              <a:t>Sử</a:t>
            </a:r>
            <a:r>
              <a:rPr lang="en-US" sz="2200" dirty="0">
                <a:latin typeface="Times New Roman"/>
                <a:ea typeface="Times New Roman"/>
              </a:rPr>
              <a:t> </a:t>
            </a:r>
            <a:r>
              <a:rPr lang="en-US" sz="2200" dirty="0" err="1">
                <a:latin typeface="Times New Roman"/>
                <a:ea typeface="Times New Roman"/>
              </a:rPr>
              <a:t>dụng</a:t>
            </a:r>
            <a:r>
              <a:rPr lang="en-US" sz="2200" dirty="0">
                <a:latin typeface="Times New Roman"/>
                <a:ea typeface="Times New Roman"/>
              </a:rPr>
              <a:t> </a:t>
            </a:r>
            <a:r>
              <a:rPr lang="en-US" sz="2200" dirty="0" err="1">
                <a:latin typeface="Times New Roman"/>
                <a:ea typeface="Times New Roman"/>
              </a:rPr>
              <a:t>số</a:t>
            </a:r>
            <a:r>
              <a:rPr lang="en-US" sz="2200" dirty="0">
                <a:latin typeface="Times New Roman"/>
                <a:ea typeface="Times New Roman"/>
              </a:rPr>
              <a:t> </a:t>
            </a:r>
            <a:r>
              <a:rPr lang="en-US" sz="2200" dirty="0" err="1">
                <a:latin typeface="Times New Roman"/>
                <a:ea typeface="Times New Roman"/>
              </a:rPr>
              <a:t>liệu</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ABC ở </a:t>
            </a:r>
            <a:r>
              <a:rPr lang="en-US" sz="2200" dirty="0" err="1">
                <a:latin typeface="Times New Roman"/>
                <a:ea typeface="Times New Roman"/>
              </a:rPr>
              <a:t>ví</a:t>
            </a:r>
            <a:r>
              <a:rPr lang="en-US" sz="2200" dirty="0">
                <a:latin typeface="Times New Roman"/>
                <a:ea typeface="Times New Roman"/>
              </a:rPr>
              <a:t> </a:t>
            </a:r>
            <a:r>
              <a:rPr lang="en-US" sz="2200" dirty="0" err="1">
                <a:latin typeface="Times New Roman"/>
                <a:ea typeface="Times New Roman"/>
              </a:rPr>
              <a:t>dụ</a:t>
            </a:r>
            <a:r>
              <a:rPr lang="en-US" sz="2200" dirty="0">
                <a:latin typeface="Times New Roman"/>
                <a:ea typeface="Times New Roman"/>
              </a:rPr>
              <a:t>  </a:t>
            </a:r>
            <a:r>
              <a:rPr lang="en-US" sz="2200" dirty="0" err="1">
                <a:latin typeface="Times New Roman"/>
                <a:ea typeface="Times New Roman"/>
              </a:rPr>
              <a:t>mục</a:t>
            </a:r>
            <a:r>
              <a:rPr lang="en-US" sz="2200" dirty="0">
                <a:latin typeface="Times New Roman"/>
                <a:ea typeface="Times New Roman"/>
              </a:rPr>
              <a:t> 3.2: SL: 10.000SP G: 200.000đ, </a:t>
            </a:r>
            <a:r>
              <a:rPr lang="en-US" sz="2200" dirty="0" err="1">
                <a:latin typeface="Times New Roman"/>
                <a:ea typeface="Times New Roman"/>
              </a:rPr>
              <a:t>Cđ</a:t>
            </a:r>
            <a:r>
              <a:rPr lang="en-US" sz="2200" dirty="0">
                <a:latin typeface="Times New Roman"/>
                <a:ea typeface="Times New Roman"/>
              </a:rPr>
              <a:t>: 600.000.000đ, </a:t>
            </a:r>
            <a:r>
              <a:rPr lang="en-US" sz="2200" dirty="0" err="1">
                <a:latin typeface="Times New Roman"/>
                <a:ea typeface="Times New Roman"/>
              </a:rPr>
              <a:t>cb</a:t>
            </a:r>
            <a:r>
              <a:rPr lang="en-US" sz="2200" dirty="0">
                <a:latin typeface="Times New Roman"/>
                <a:ea typeface="Times New Roman"/>
              </a:rPr>
              <a:t>: 120.000đ, </a:t>
            </a:r>
            <a:r>
              <a:rPr lang="en-US" sz="2200" dirty="0" err="1">
                <a:latin typeface="Times New Roman"/>
                <a:ea typeface="Times New Roman"/>
              </a:rPr>
              <a:t>Lgv</a:t>
            </a:r>
            <a:r>
              <a:rPr lang="en-US" sz="2200" dirty="0">
                <a:latin typeface="Times New Roman"/>
                <a:ea typeface="Times New Roman"/>
              </a:rPr>
              <a:t>: 80.000đ, </a:t>
            </a:r>
            <a:r>
              <a:rPr lang="en-US" sz="2200" dirty="0" err="1">
                <a:latin typeface="Times New Roman"/>
                <a:ea typeface="Times New Roman"/>
              </a:rPr>
              <a:t>Lg</a:t>
            </a:r>
            <a:r>
              <a:rPr lang="en-US" sz="2200" dirty="0">
                <a:latin typeface="Times New Roman"/>
                <a:ea typeface="Times New Roman"/>
              </a:rPr>
              <a:t>: 800.000.000đ)</a:t>
            </a:r>
          </a:p>
          <a:p>
            <a:pPr marR="45085" algn="just">
              <a:lnSpc>
                <a:spcPct val="150000"/>
              </a:lnSpc>
              <a:tabLst>
                <a:tab pos="1362075" algn="l"/>
              </a:tabLst>
            </a:pPr>
            <a:r>
              <a:rPr lang="en-US" sz="2200" dirty="0">
                <a:latin typeface="Times New Roman"/>
                <a:ea typeface="Times New Roman"/>
              </a:rPr>
              <a:t>      </a:t>
            </a:r>
            <a:r>
              <a:rPr lang="en-US" sz="2200" dirty="0" err="1">
                <a:latin typeface="Times New Roman"/>
                <a:ea typeface="Times New Roman"/>
              </a:rPr>
              <a:t>Giả</a:t>
            </a:r>
            <a:r>
              <a:rPr lang="en-US" sz="2200" dirty="0">
                <a:latin typeface="Times New Roman"/>
                <a:ea typeface="Times New Roman"/>
              </a:rPr>
              <a:t> </a:t>
            </a:r>
            <a:r>
              <a:rPr lang="en-US" sz="2200" dirty="0" err="1">
                <a:latin typeface="Times New Roman"/>
                <a:ea typeface="Times New Roman"/>
              </a:rPr>
              <a:t>sử</a:t>
            </a:r>
            <a:r>
              <a:rPr lang="en-US" sz="2200" dirty="0">
                <a:latin typeface="Times New Roman"/>
                <a:ea typeface="Times New Roman"/>
              </a:rPr>
              <a:t> </a:t>
            </a:r>
            <a:r>
              <a:rPr lang="en-US" sz="2200" dirty="0" err="1">
                <a:latin typeface="Times New Roman"/>
                <a:ea typeface="Times New Roman"/>
              </a:rPr>
              <a:t>năm</a:t>
            </a:r>
            <a:r>
              <a:rPr lang="en-US" sz="2200" dirty="0">
                <a:latin typeface="Times New Roman"/>
                <a:ea typeface="Times New Roman"/>
              </a:rPr>
              <a:t> N+1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a:t>
            </a:r>
            <a:r>
              <a:rPr lang="en-US" sz="2200" dirty="0" err="1">
                <a:latin typeface="Times New Roman"/>
                <a:ea typeface="Times New Roman"/>
              </a:rPr>
              <a:t>có</a:t>
            </a:r>
            <a:r>
              <a:rPr lang="en-US" sz="2200" dirty="0">
                <a:latin typeface="Times New Roman"/>
                <a:ea typeface="Times New Roman"/>
              </a:rPr>
              <a:t> </a:t>
            </a:r>
            <a:r>
              <a:rPr lang="en-US" sz="2200" dirty="0" err="1">
                <a:latin typeface="Times New Roman"/>
                <a:ea typeface="Times New Roman"/>
              </a:rPr>
              <a:t>phương</a:t>
            </a:r>
            <a:r>
              <a:rPr lang="en-US" sz="2200" dirty="0">
                <a:latin typeface="Times New Roman"/>
                <a:ea typeface="Times New Roman"/>
              </a:rPr>
              <a:t> </a:t>
            </a:r>
            <a:r>
              <a:rPr lang="en-US" sz="2200" dirty="0" err="1">
                <a:latin typeface="Times New Roman"/>
                <a:ea typeface="Times New Roman"/>
              </a:rPr>
              <a:t>án</a:t>
            </a:r>
            <a:r>
              <a:rPr lang="en-US" sz="2200" dirty="0">
                <a:latin typeface="Times New Roman"/>
                <a:ea typeface="Times New Roman"/>
              </a:rPr>
              <a:t> 5 </a:t>
            </a:r>
            <a:r>
              <a:rPr lang="en-US" sz="2200" dirty="0" err="1">
                <a:latin typeface="Times New Roman"/>
                <a:ea typeface="Times New Roman"/>
              </a:rPr>
              <a:t>như</a:t>
            </a:r>
            <a:r>
              <a:rPr lang="en-US" sz="2200" dirty="0">
                <a:latin typeface="Times New Roman"/>
                <a:ea typeface="Times New Roman"/>
              </a:rPr>
              <a:t> </a:t>
            </a:r>
            <a:r>
              <a:rPr lang="en-US" sz="2200" dirty="0" err="1">
                <a:latin typeface="Times New Roman"/>
                <a:ea typeface="Times New Roman"/>
              </a:rPr>
              <a:t>sau</a:t>
            </a:r>
            <a:r>
              <a:rPr lang="en-US" sz="2200" dirty="0">
                <a:latin typeface="Times New Roman"/>
                <a:ea typeface="Times New Roman"/>
              </a:rPr>
              <a:t> : </a:t>
            </a:r>
            <a:r>
              <a:rPr lang="en-US" sz="2200" dirty="0" err="1">
                <a:latin typeface="Times New Roman"/>
                <a:ea typeface="Times New Roman"/>
              </a:rPr>
              <a:t>Không</a:t>
            </a:r>
            <a:r>
              <a:rPr lang="en-US" sz="2200" dirty="0">
                <a:latin typeface="Times New Roman"/>
                <a:ea typeface="Times New Roman"/>
              </a:rPr>
              <a:t> </a:t>
            </a:r>
            <a:r>
              <a:rPr lang="en-US" sz="2200" dirty="0" err="1">
                <a:latin typeface="Times New Roman"/>
                <a:ea typeface="Times New Roman"/>
              </a:rPr>
              <a:t>trả</a:t>
            </a:r>
            <a:r>
              <a:rPr lang="en-US" sz="2200" dirty="0">
                <a:latin typeface="Times New Roman"/>
                <a:ea typeface="Times New Roman"/>
              </a:rPr>
              <a:t> </a:t>
            </a:r>
            <a:r>
              <a:rPr lang="en-US" sz="2200" dirty="0" err="1">
                <a:latin typeface="Times New Roman"/>
                <a:ea typeface="Times New Roman"/>
              </a:rPr>
              <a:t>lương</a:t>
            </a:r>
            <a:r>
              <a:rPr lang="en-US" sz="2200" dirty="0">
                <a:latin typeface="Times New Roman"/>
                <a:ea typeface="Times New Roman"/>
              </a:rPr>
              <a:t> </a:t>
            </a:r>
            <a:r>
              <a:rPr lang="en-US" sz="2200" dirty="0" err="1">
                <a:latin typeface="Times New Roman"/>
                <a:ea typeface="Times New Roman"/>
              </a:rPr>
              <a:t>cố</a:t>
            </a:r>
            <a:r>
              <a:rPr lang="en-US" sz="2200" dirty="0">
                <a:latin typeface="Times New Roman"/>
                <a:ea typeface="Times New Roman"/>
              </a:rPr>
              <a:t> </a:t>
            </a:r>
            <a:r>
              <a:rPr lang="en-US" sz="2200" dirty="0" err="1">
                <a:latin typeface="Times New Roman"/>
                <a:ea typeface="Times New Roman"/>
              </a:rPr>
              <a:t>định</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a:t>
            </a:r>
            <a:r>
              <a:rPr lang="en-US" sz="2200" dirty="0" err="1">
                <a:latin typeface="Times New Roman"/>
                <a:ea typeface="Times New Roman"/>
              </a:rPr>
              <a:t>năm</a:t>
            </a:r>
            <a:r>
              <a:rPr lang="en-US" sz="2200" dirty="0">
                <a:latin typeface="Times New Roman"/>
                <a:ea typeface="Times New Roman"/>
              </a:rPr>
              <a:t> </a:t>
            </a:r>
            <a:r>
              <a:rPr lang="en-US" sz="2200" dirty="0" err="1">
                <a:latin typeface="Times New Roman"/>
                <a:ea typeface="Times New Roman"/>
              </a:rPr>
              <a:t>cho</a:t>
            </a:r>
            <a:r>
              <a:rPr lang="en-US" sz="2200" dirty="0">
                <a:latin typeface="Times New Roman"/>
                <a:ea typeface="Times New Roman"/>
              </a:rPr>
              <a:t> </a:t>
            </a:r>
            <a:r>
              <a:rPr lang="en-US" sz="2200" dirty="0" err="1">
                <a:latin typeface="Times New Roman"/>
                <a:ea typeface="Times New Roman"/>
              </a:rPr>
              <a:t>nhân</a:t>
            </a:r>
            <a:r>
              <a:rPr lang="en-US" sz="2200" dirty="0">
                <a:latin typeface="Times New Roman"/>
                <a:ea typeface="Times New Roman"/>
              </a:rPr>
              <a:t> </a:t>
            </a:r>
            <a:r>
              <a:rPr lang="en-US" sz="2200" dirty="0" err="1">
                <a:latin typeface="Times New Roman"/>
                <a:ea typeface="Times New Roman"/>
              </a:rPr>
              <a:t>viên</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a:t>
            </a:r>
            <a:r>
              <a:rPr lang="en-US" sz="2200" dirty="0" err="1">
                <a:latin typeface="Times New Roman"/>
                <a:ea typeface="Times New Roman"/>
              </a:rPr>
              <a:t>là</a:t>
            </a:r>
            <a:r>
              <a:rPr lang="en-US" sz="2200" dirty="0">
                <a:latin typeface="Times New Roman"/>
                <a:ea typeface="Times New Roman"/>
              </a:rPr>
              <a:t>: 60.000.000đ, </a:t>
            </a:r>
            <a:r>
              <a:rPr lang="en-US" sz="2200" dirty="0" err="1">
                <a:latin typeface="Times New Roman"/>
                <a:ea typeface="Times New Roman"/>
              </a:rPr>
              <a:t>thay</a:t>
            </a:r>
            <a:r>
              <a:rPr lang="en-US" sz="2200" dirty="0">
                <a:latin typeface="Times New Roman"/>
                <a:ea typeface="Times New Roman"/>
              </a:rPr>
              <a:t> </a:t>
            </a:r>
            <a:r>
              <a:rPr lang="en-US" sz="2200" dirty="0" err="1">
                <a:latin typeface="Times New Roman"/>
                <a:ea typeface="Times New Roman"/>
              </a:rPr>
              <a:t>bằng</a:t>
            </a:r>
            <a:r>
              <a:rPr lang="en-US" sz="2200" dirty="0">
                <a:latin typeface="Times New Roman"/>
                <a:ea typeface="Times New Roman"/>
              </a:rPr>
              <a:t> </a:t>
            </a:r>
            <a:r>
              <a:rPr lang="en-US" sz="2200" dirty="0" err="1">
                <a:latin typeface="Times New Roman"/>
                <a:ea typeface="Times New Roman"/>
              </a:rPr>
              <a:t>trả</a:t>
            </a:r>
            <a:r>
              <a:rPr lang="en-US" sz="2200" dirty="0">
                <a:latin typeface="Times New Roman"/>
                <a:ea typeface="Times New Roman"/>
              </a:rPr>
              <a:t> </a:t>
            </a:r>
            <a:r>
              <a:rPr lang="en-US" sz="2200" dirty="0" err="1">
                <a:latin typeface="Times New Roman"/>
                <a:ea typeface="Times New Roman"/>
              </a:rPr>
              <a:t>lương</a:t>
            </a:r>
            <a:r>
              <a:rPr lang="en-US" sz="2200" dirty="0">
                <a:latin typeface="Times New Roman"/>
                <a:ea typeface="Times New Roman"/>
              </a:rPr>
              <a:t> </a:t>
            </a:r>
            <a:r>
              <a:rPr lang="en-US" sz="2200" dirty="0" err="1">
                <a:latin typeface="Times New Roman"/>
                <a:ea typeface="Times New Roman"/>
              </a:rPr>
              <a:t>theo</a:t>
            </a:r>
            <a:r>
              <a:rPr lang="en-US" sz="2200" dirty="0">
                <a:latin typeface="Times New Roman"/>
                <a:ea typeface="Times New Roman"/>
              </a:rPr>
              <a:t> </a:t>
            </a:r>
            <a:r>
              <a:rPr lang="en-US" sz="2200" dirty="0" err="1">
                <a:latin typeface="Times New Roman"/>
                <a:ea typeface="Times New Roman"/>
              </a:rPr>
              <a:t>hoa</a:t>
            </a:r>
            <a:r>
              <a:rPr lang="en-US" sz="2200" dirty="0">
                <a:latin typeface="Times New Roman"/>
                <a:ea typeface="Times New Roman"/>
              </a:rPr>
              <a:t> </a:t>
            </a:r>
            <a:r>
              <a:rPr lang="en-US" sz="2200" dirty="0" err="1">
                <a:latin typeface="Times New Roman"/>
                <a:ea typeface="Times New Roman"/>
              </a:rPr>
              <a:t>hồng</a:t>
            </a:r>
            <a:r>
              <a:rPr lang="en-US" sz="2200" dirty="0">
                <a:latin typeface="Times New Roman"/>
                <a:ea typeface="Times New Roman"/>
              </a:rPr>
              <a:t> </a:t>
            </a:r>
            <a:r>
              <a:rPr lang="en-US" sz="2200" dirty="0" err="1">
                <a:latin typeface="Times New Roman"/>
                <a:ea typeface="Times New Roman"/>
              </a:rPr>
              <a:t>cho</a:t>
            </a:r>
            <a:r>
              <a:rPr lang="en-US" sz="2200" dirty="0">
                <a:latin typeface="Times New Roman"/>
                <a:ea typeface="Times New Roman"/>
              </a:rPr>
              <a:t> </a:t>
            </a:r>
            <a:r>
              <a:rPr lang="en-US" sz="2200" dirty="0" err="1">
                <a:latin typeface="Times New Roman"/>
                <a:ea typeface="Times New Roman"/>
              </a:rPr>
              <a:t>mỗi</a:t>
            </a:r>
            <a:r>
              <a:rPr lang="en-US" sz="2200" dirty="0">
                <a:latin typeface="Times New Roman"/>
                <a:ea typeface="Times New Roman"/>
              </a:rPr>
              <a:t>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phẩm</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được</a:t>
            </a:r>
            <a:r>
              <a:rPr lang="en-US" sz="2200" dirty="0">
                <a:latin typeface="Times New Roman"/>
                <a:ea typeface="Times New Roman"/>
              </a:rPr>
              <a:t> </a:t>
            </a:r>
            <a:r>
              <a:rPr lang="en-US" sz="2200" dirty="0" err="1">
                <a:latin typeface="Times New Roman"/>
                <a:ea typeface="Times New Roman"/>
              </a:rPr>
              <a:t>là</a:t>
            </a:r>
            <a:r>
              <a:rPr lang="en-US" sz="2200" dirty="0">
                <a:latin typeface="Times New Roman"/>
                <a:ea typeface="Times New Roman"/>
              </a:rPr>
              <a:t>: 6.000đ, do </a:t>
            </a:r>
            <a:r>
              <a:rPr lang="en-US" sz="2200" dirty="0" err="1">
                <a:latin typeface="Times New Roman"/>
                <a:ea typeface="Times New Roman"/>
              </a:rPr>
              <a:t>đó</a:t>
            </a:r>
            <a:r>
              <a:rPr lang="en-US" sz="2200" dirty="0">
                <a:latin typeface="Times New Roman"/>
                <a:ea typeface="Times New Roman"/>
              </a:rPr>
              <a:t> </a:t>
            </a:r>
            <a:r>
              <a:rPr lang="en-US" sz="2200" dirty="0" err="1">
                <a:latin typeface="Times New Roman"/>
                <a:ea typeface="Times New Roman"/>
              </a:rPr>
              <a:t>đã</a:t>
            </a:r>
            <a:r>
              <a:rPr lang="en-US" sz="2200" dirty="0">
                <a:latin typeface="Times New Roman"/>
                <a:ea typeface="Times New Roman"/>
              </a:rPr>
              <a:t> </a:t>
            </a:r>
            <a:r>
              <a:rPr lang="en-US" sz="2200" dirty="0" err="1">
                <a:latin typeface="Times New Roman"/>
                <a:ea typeface="Times New Roman"/>
              </a:rPr>
              <a:t>khuyến</a:t>
            </a:r>
            <a:r>
              <a:rPr lang="en-US" sz="2200" dirty="0">
                <a:latin typeface="Times New Roman"/>
                <a:ea typeface="Times New Roman"/>
              </a:rPr>
              <a:t> </a:t>
            </a:r>
            <a:r>
              <a:rPr lang="en-US" sz="2200" dirty="0" err="1">
                <a:latin typeface="Times New Roman"/>
                <a:ea typeface="Times New Roman"/>
              </a:rPr>
              <a:t>khích</a:t>
            </a:r>
            <a:r>
              <a:rPr lang="en-US" sz="2200" dirty="0">
                <a:latin typeface="Times New Roman"/>
                <a:ea typeface="Times New Roman"/>
              </a:rPr>
              <a:t> </a:t>
            </a:r>
            <a:r>
              <a:rPr lang="en-US" sz="2200" dirty="0" err="1">
                <a:latin typeface="Times New Roman"/>
                <a:ea typeface="Times New Roman"/>
              </a:rPr>
              <a:t>nhân</a:t>
            </a:r>
            <a:r>
              <a:rPr lang="en-US" sz="2200" dirty="0">
                <a:latin typeface="Times New Roman"/>
                <a:ea typeface="Times New Roman"/>
              </a:rPr>
              <a:t> </a:t>
            </a:r>
            <a:r>
              <a:rPr lang="en-US" sz="2200" dirty="0" err="1">
                <a:latin typeface="Times New Roman"/>
                <a:ea typeface="Times New Roman"/>
              </a:rPr>
              <a:t>viên</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a:t>
            </a:r>
            <a:r>
              <a:rPr lang="en-US" sz="2200" dirty="0" err="1">
                <a:latin typeface="Times New Roman"/>
                <a:ea typeface="Times New Roman"/>
              </a:rPr>
              <a:t>cải</a:t>
            </a:r>
            <a:r>
              <a:rPr lang="en-US" sz="2200" dirty="0">
                <a:latin typeface="Times New Roman"/>
                <a:ea typeface="Times New Roman"/>
              </a:rPr>
              <a:t> </a:t>
            </a:r>
            <a:r>
              <a:rPr lang="en-US" sz="2200" dirty="0" err="1">
                <a:latin typeface="Times New Roman"/>
                <a:ea typeface="Times New Roman"/>
              </a:rPr>
              <a:t>tiến</a:t>
            </a:r>
            <a:r>
              <a:rPr lang="en-US" sz="2200" dirty="0">
                <a:latin typeface="Times New Roman"/>
                <a:ea typeface="Times New Roman"/>
              </a:rPr>
              <a:t> </a:t>
            </a:r>
            <a:r>
              <a:rPr lang="en-US" sz="2200" dirty="0" err="1">
                <a:latin typeface="Times New Roman"/>
                <a:ea typeface="Times New Roman"/>
              </a:rPr>
              <a:t>phong</a:t>
            </a:r>
            <a:r>
              <a:rPr lang="en-US" sz="2200" dirty="0">
                <a:latin typeface="Times New Roman"/>
                <a:ea typeface="Times New Roman"/>
              </a:rPr>
              <a:t> </a:t>
            </a:r>
            <a:r>
              <a:rPr lang="en-US" sz="2200" dirty="0" err="1">
                <a:latin typeface="Times New Roman"/>
                <a:ea typeface="Times New Roman"/>
              </a:rPr>
              <a:t>cách</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a:t>
            </a:r>
            <a:r>
              <a:rPr lang="en-US" sz="2200" dirty="0" err="1">
                <a:latin typeface="Times New Roman"/>
                <a:ea typeface="Times New Roman"/>
              </a:rPr>
              <a:t>nhờ</a:t>
            </a:r>
            <a:r>
              <a:rPr lang="en-US" sz="2200" dirty="0">
                <a:latin typeface="Times New Roman"/>
                <a:ea typeface="Times New Roman"/>
              </a:rPr>
              <a:t> </a:t>
            </a:r>
            <a:r>
              <a:rPr lang="en-US" sz="2200" dirty="0" err="1">
                <a:latin typeface="Times New Roman"/>
                <a:ea typeface="Times New Roman"/>
              </a:rPr>
              <a:t>đó</a:t>
            </a:r>
            <a:r>
              <a:rPr lang="en-US" sz="2200" dirty="0">
                <a:latin typeface="Times New Roman"/>
                <a:ea typeface="Times New Roman"/>
              </a:rPr>
              <a:t> </a:t>
            </a:r>
            <a:r>
              <a:rPr lang="en-US" sz="2200" dirty="0" err="1">
                <a:latin typeface="Times New Roman"/>
                <a:ea typeface="Times New Roman"/>
              </a:rPr>
              <a:t>làm</a:t>
            </a:r>
            <a:r>
              <a:rPr lang="en-US" sz="2200" dirty="0">
                <a:latin typeface="Times New Roman"/>
                <a:ea typeface="Times New Roman"/>
              </a:rPr>
              <a:t> </a:t>
            </a:r>
            <a:r>
              <a:rPr lang="en-US" sz="2200" dirty="0" err="1">
                <a:latin typeface="Times New Roman"/>
                <a:ea typeface="Times New Roman"/>
              </a:rPr>
              <a:t>cho</a:t>
            </a:r>
            <a:r>
              <a:rPr lang="en-US" sz="2200" dirty="0">
                <a:latin typeface="Times New Roman"/>
                <a:ea typeface="Times New Roman"/>
              </a:rPr>
              <a:t> </a:t>
            </a:r>
            <a:r>
              <a:rPr lang="en-US" sz="2200" dirty="0" err="1">
                <a:latin typeface="Times New Roman"/>
                <a:ea typeface="Times New Roman"/>
              </a:rPr>
              <a:t>số</a:t>
            </a:r>
            <a:r>
              <a:rPr lang="en-US" sz="2200" dirty="0">
                <a:latin typeface="Times New Roman"/>
                <a:ea typeface="Times New Roman"/>
              </a:rPr>
              <a:t> </a:t>
            </a:r>
            <a:r>
              <a:rPr lang="en-US" sz="2200" dirty="0" err="1">
                <a:latin typeface="Times New Roman"/>
                <a:ea typeface="Times New Roman"/>
              </a:rPr>
              <a:t>lượng</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tăng</a:t>
            </a:r>
            <a:r>
              <a:rPr lang="en-US" sz="2200" dirty="0">
                <a:latin typeface="Times New Roman"/>
                <a:ea typeface="Times New Roman"/>
              </a:rPr>
              <a:t> 3%,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a:t>
            </a:r>
            <a:r>
              <a:rPr lang="en-US" sz="2200" dirty="0" err="1">
                <a:latin typeface="Times New Roman"/>
                <a:ea typeface="Times New Roman"/>
              </a:rPr>
              <a:t>có</a:t>
            </a:r>
            <a:r>
              <a:rPr lang="en-US" sz="2200" dirty="0">
                <a:latin typeface="Times New Roman"/>
                <a:ea typeface="Times New Roman"/>
              </a:rPr>
              <a:t> </a:t>
            </a:r>
            <a:r>
              <a:rPr lang="en-US" sz="2200" dirty="0" err="1">
                <a:latin typeface="Times New Roman"/>
                <a:ea typeface="Times New Roman"/>
              </a:rPr>
              <a:t>nên</a:t>
            </a:r>
            <a:r>
              <a:rPr lang="en-US" sz="2200" dirty="0">
                <a:latin typeface="Times New Roman"/>
                <a:ea typeface="Times New Roman"/>
              </a:rPr>
              <a:t> </a:t>
            </a:r>
            <a:r>
              <a:rPr lang="en-US" sz="2200" dirty="0" err="1">
                <a:latin typeface="Times New Roman"/>
                <a:ea typeface="Times New Roman"/>
              </a:rPr>
              <a:t>thực</a:t>
            </a:r>
            <a:r>
              <a:rPr lang="en-US" sz="2200" dirty="0">
                <a:latin typeface="Times New Roman"/>
                <a:ea typeface="Times New Roman"/>
              </a:rPr>
              <a:t> </a:t>
            </a:r>
            <a:r>
              <a:rPr lang="en-US" sz="2200" dirty="0" err="1">
                <a:latin typeface="Times New Roman"/>
                <a:ea typeface="Times New Roman"/>
              </a:rPr>
              <a:t>hiện</a:t>
            </a:r>
            <a:r>
              <a:rPr lang="en-US" sz="2200" dirty="0">
                <a:latin typeface="Times New Roman"/>
                <a:ea typeface="Times New Roman"/>
              </a:rPr>
              <a:t> </a:t>
            </a:r>
            <a:r>
              <a:rPr lang="en-US" sz="2200" dirty="0" err="1">
                <a:latin typeface="Times New Roman"/>
                <a:ea typeface="Times New Roman"/>
              </a:rPr>
              <a:t>phương</a:t>
            </a:r>
            <a:r>
              <a:rPr lang="en-US" sz="2200" dirty="0">
                <a:latin typeface="Times New Roman"/>
                <a:ea typeface="Times New Roman"/>
              </a:rPr>
              <a:t> </a:t>
            </a:r>
            <a:r>
              <a:rPr lang="en-US" sz="2200" dirty="0" err="1">
                <a:latin typeface="Times New Roman"/>
                <a:ea typeface="Times New Roman"/>
              </a:rPr>
              <a:t>án</a:t>
            </a:r>
            <a:r>
              <a:rPr lang="en-US" sz="2200" dirty="0">
                <a:latin typeface="Times New Roman"/>
                <a:ea typeface="Times New Roman"/>
              </a:rPr>
              <a:t> </a:t>
            </a:r>
            <a:r>
              <a:rPr lang="en-US" sz="2200" dirty="0" err="1">
                <a:latin typeface="Times New Roman"/>
                <a:ea typeface="Times New Roman"/>
              </a:rPr>
              <a:t>này</a:t>
            </a:r>
            <a:r>
              <a:rPr lang="en-US" sz="2200" dirty="0">
                <a:latin typeface="Times New Roman"/>
                <a:ea typeface="Times New Roman"/>
              </a:rPr>
              <a:t> hay </a:t>
            </a:r>
            <a:r>
              <a:rPr lang="en-US" sz="2200" dirty="0" err="1">
                <a:latin typeface="Times New Roman"/>
                <a:ea typeface="Times New Roman"/>
              </a:rPr>
              <a:t>không</a:t>
            </a:r>
            <a:r>
              <a:rPr lang="en-US" sz="2000" dirty="0">
                <a:latin typeface="Times New Roman"/>
                <a:ea typeface="Times New Roman"/>
              </a:rPr>
              <a:t>?</a:t>
            </a:r>
          </a:p>
        </p:txBody>
      </p:sp>
    </p:spTree>
    <p:extLst>
      <p:ext uri="{BB962C8B-B14F-4D97-AF65-F5344CB8AC3E}">
        <p14:creationId xmlns:p14="http://schemas.microsoft.com/office/powerpoint/2010/main" val="238603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a:bodyPr>
          <a:lstStyle/>
          <a:p>
            <a:pPr>
              <a:defRPr/>
            </a:pPr>
            <a:fld id="{A90EA07A-CC3A-48D2-BE98-6EA7BC019D8F}" type="slidenum">
              <a:rPr lang="en-IN" smtClean="0"/>
              <a:pPr>
                <a:defRPr/>
              </a:pPr>
              <a:t>129</a:t>
            </a:fld>
            <a:endParaRPr lang="en-IN"/>
          </a:p>
        </p:txBody>
      </p:sp>
      <p:sp>
        <p:nvSpPr>
          <p:cNvPr id="4" name="Rectangle 3"/>
          <p:cNvSpPr/>
          <p:nvPr/>
        </p:nvSpPr>
        <p:spPr>
          <a:xfrm>
            <a:off x="2119745" y="304801"/>
            <a:ext cx="8014855" cy="6186309"/>
          </a:xfrm>
          <a:prstGeom prst="rect">
            <a:avLst/>
          </a:prstGeom>
        </p:spPr>
        <p:txBody>
          <a:bodyPr wrap="square">
            <a:spAutoFit/>
          </a:bodyPr>
          <a:lstStyle/>
          <a:p>
            <a:pPr marR="45085" algn="just">
              <a:lnSpc>
                <a:spcPct val="150000"/>
              </a:lnSpc>
              <a:tabLst>
                <a:tab pos="1362075" algn="l"/>
              </a:tabLst>
            </a:pPr>
            <a:r>
              <a:rPr lang="en-US" sz="2200" b="1" dirty="0">
                <a:latin typeface="Times New Roman"/>
                <a:ea typeface="Times New Roman"/>
              </a:rPr>
              <a:t>Ta </a:t>
            </a:r>
            <a:r>
              <a:rPr lang="en-US" sz="2200" b="1" dirty="0" err="1">
                <a:latin typeface="Times New Roman"/>
                <a:ea typeface="Times New Roman"/>
              </a:rPr>
              <a:t>tính</a:t>
            </a:r>
            <a:r>
              <a:rPr lang="en-US" sz="2200" b="1" dirty="0">
                <a:latin typeface="Times New Roman"/>
                <a:ea typeface="Times New Roman"/>
              </a:rPr>
              <a:t> </a:t>
            </a:r>
            <a:r>
              <a:rPr lang="en-US" sz="2200" b="1" dirty="0" err="1">
                <a:latin typeface="Times New Roman"/>
                <a:ea typeface="Times New Roman"/>
              </a:rPr>
              <a:t>toán</a:t>
            </a:r>
            <a:r>
              <a:rPr lang="en-US" sz="2200" b="1" dirty="0">
                <a:latin typeface="Times New Roman"/>
                <a:ea typeface="Times New Roman"/>
              </a:rPr>
              <a:t> </a:t>
            </a:r>
            <a:r>
              <a:rPr lang="en-US" sz="2200" b="1" dirty="0" err="1">
                <a:latin typeface="Times New Roman"/>
                <a:ea typeface="Times New Roman"/>
              </a:rPr>
              <a:t>số</a:t>
            </a:r>
            <a:r>
              <a:rPr lang="en-US" sz="2200" b="1" dirty="0">
                <a:latin typeface="Times New Roman"/>
                <a:ea typeface="Times New Roman"/>
              </a:rPr>
              <a:t> </a:t>
            </a:r>
            <a:r>
              <a:rPr lang="en-US" sz="2200" b="1" dirty="0" err="1">
                <a:latin typeface="Times New Roman"/>
                <a:ea typeface="Times New Roman"/>
              </a:rPr>
              <a:t>liệu</a:t>
            </a:r>
            <a:r>
              <a:rPr lang="en-US" sz="2200" b="1" dirty="0">
                <a:latin typeface="Times New Roman"/>
                <a:ea typeface="Times New Roman"/>
              </a:rPr>
              <a:t> </a:t>
            </a:r>
            <a:r>
              <a:rPr lang="en-US" sz="2200" b="1" dirty="0" err="1">
                <a:latin typeface="Times New Roman"/>
                <a:ea typeface="Times New Roman"/>
              </a:rPr>
              <a:t>theo</a:t>
            </a:r>
            <a:r>
              <a:rPr lang="en-US" sz="2200" b="1" dirty="0">
                <a:latin typeface="Times New Roman"/>
                <a:ea typeface="Times New Roman"/>
              </a:rPr>
              <a:t> </a:t>
            </a:r>
            <a:r>
              <a:rPr lang="en-US" sz="2200" b="1" dirty="0" err="1">
                <a:latin typeface="Times New Roman"/>
                <a:ea typeface="Times New Roman"/>
              </a:rPr>
              <a:t>phương</a:t>
            </a:r>
            <a:r>
              <a:rPr lang="en-US" sz="2200" b="1" dirty="0">
                <a:latin typeface="Times New Roman"/>
                <a:ea typeface="Times New Roman"/>
              </a:rPr>
              <a:t> </a:t>
            </a:r>
            <a:r>
              <a:rPr lang="en-US" sz="2200" b="1" dirty="0" err="1">
                <a:latin typeface="Times New Roman"/>
                <a:ea typeface="Times New Roman"/>
              </a:rPr>
              <a:t>án</a:t>
            </a:r>
            <a:r>
              <a:rPr lang="en-US" sz="2200" b="1" dirty="0">
                <a:latin typeface="Times New Roman"/>
                <a:ea typeface="Times New Roman"/>
              </a:rPr>
              <a:t> </a:t>
            </a:r>
            <a:r>
              <a:rPr lang="en-US" sz="2200" b="1" dirty="0" err="1">
                <a:latin typeface="Times New Roman"/>
                <a:ea typeface="Times New Roman"/>
              </a:rPr>
              <a:t>này</a:t>
            </a:r>
            <a:r>
              <a:rPr lang="en-US" sz="2200" b="1" dirty="0">
                <a:latin typeface="Times New Roman"/>
                <a:ea typeface="Times New Roman"/>
              </a:rPr>
              <a:t> </a:t>
            </a:r>
            <a:r>
              <a:rPr lang="en-US" sz="2200" b="1" dirty="0" err="1">
                <a:latin typeface="Times New Roman"/>
                <a:ea typeface="Times New Roman"/>
              </a:rPr>
              <a:t>như</a:t>
            </a:r>
            <a:r>
              <a:rPr lang="en-US" sz="2200" b="1" dirty="0">
                <a:latin typeface="Times New Roman"/>
                <a:ea typeface="Times New Roman"/>
              </a:rPr>
              <a:t> </a:t>
            </a:r>
            <a:r>
              <a:rPr lang="en-US" sz="2200" b="1" dirty="0" err="1">
                <a:latin typeface="Times New Roman"/>
                <a:ea typeface="Times New Roman"/>
              </a:rPr>
              <a:t>sau</a:t>
            </a:r>
            <a:r>
              <a:rPr lang="en-US" sz="2200" b="1" dirty="0">
                <a:latin typeface="Times New Roman"/>
                <a:ea typeface="Times New Roman"/>
              </a:rPr>
              <a:t>:</a:t>
            </a:r>
          </a:p>
          <a:p>
            <a:pPr marR="45085" algn="just">
              <a:lnSpc>
                <a:spcPct val="150000"/>
              </a:lnSpc>
              <a:tabLst>
                <a:tab pos="1362075" algn="l"/>
              </a:tabLst>
            </a:pPr>
            <a:r>
              <a:rPr lang="en-US" sz="2200" dirty="0">
                <a:latin typeface="Times New Roman"/>
                <a:ea typeface="Times New Roman"/>
              </a:rPr>
              <a:t>   </a:t>
            </a:r>
            <a:r>
              <a:rPr lang="en-US" sz="2200" b="1" dirty="0">
                <a:latin typeface="Times New Roman"/>
                <a:ea typeface="Times New Roman"/>
              </a:rPr>
              <a:t>(1) </a:t>
            </a:r>
            <a:r>
              <a:rPr lang="en-US" sz="2200" b="1" dirty="0" err="1">
                <a:latin typeface="Times New Roman"/>
                <a:ea typeface="Times New Roman"/>
              </a:rPr>
              <a:t>Xác</a:t>
            </a:r>
            <a:r>
              <a:rPr lang="en-US" sz="2200" b="1" dirty="0">
                <a:latin typeface="Times New Roman"/>
                <a:ea typeface="Times New Roman"/>
              </a:rPr>
              <a:t> </a:t>
            </a:r>
            <a:r>
              <a:rPr lang="en-US" sz="2200" b="1" dirty="0" err="1">
                <a:latin typeface="Times New Roman"/>
                <a:ea typeface="Times New Roman"/>
              </a:rPr>
              <a:t>định</a:t>
            </a:r>
            <a:r>
              <a:rPr lang="en-US" sz="2200" b="1" dirty="0">
                <a:latin typeface="Times New Roman"/>
                <a:ea typeface="Times New Roman"/>
              </a:rPr>
              <a:t> </a:t>
            </a:r>
            <a:r>
              <a:rPr lang="en-US" sz="2200" b="1" dirty="0" err="1">
                <a:latin typeface="Times New Roman"/>
                <a:ea typeface="Times New Roman"/>
              </a:rPr>
              <a:t>tổng</a:t>
            </a:r>
            <a:r>
              <a:rPr lang="en-US" sz="2200" b="1" dirty="0">
                <a:latin typeface="Times New Roman"/>
                <a:ea typeface="Times New Roman"/>
              </a:rPr>
              <a:t> </a:t>
            </a:r>
            <a:r>
              <a:rPr lang="en-US" sz="2200" b="1" dirty="0" err="1">
                <a:latin typeface="Times New Roman"/>
                <a:ea typeface="Times New Roman"/>
              </a:rPr>
              <a:t>lãi</a:t>
            </a:r>
            <a:r>
              <a:rPr lang="en-US" sz="2200" b="1" dirty="0">
                <a:latin typeface="Times New Roman"/>
                <a:ea typeface="Times New Roman"/>
              </a:rPr>
              <a:t> </a:t>
            </a:r>
            <a:r>
              <a:rPr lang="en-US" sz="2200" b="1" dirty="0" err="1">
                <a:latin typeface="Times New Roman"/>
                <a:ea typeface="Times New Roman"/>
              </a:rPr>
              <a:t>giới</a:t>
            </a:r>
            <a:r>
              <a:rPr lang="en-US" sz="2200" b="1" dirty="0">
                <a:latin typeface="Times New Roman"/>
                <a:ea typeface="Times New Roman"/>
              </a:rPr>
              <a:t> </a:t>
            </a:r>
            <a:r>
              <a:rPr lang="en-US" sz="2200" b="1" dirty="0" err="1">
                <a:latin typeface="Times New Roman"/>
                <a:ea typeface="Times New Roman"/>
              </a:rPr>
              <a:t>hạn</a:t>
            </a:r>
            <a:r>
              <a:rPr lang="en-US" sz="2200" b="1" dirty="0">
                <a:latin typeface="Times New Roman"/>
                <a:ea typeface="Times New Roman"/>
              </a:rPr>
              <a:t> </a:t>
            </a:r>
            <a:r>
              <a:rPr lang="en-US" sz="2200" b="1" dirty="0" err="1">
                <a:latin typeface="Times New Roman"/>
                <a:ea typeface="Times New Roman"/>
              </a:rPr>
              <a:t>theo</a:t>
            </a:r>
            <a:r>
              <a:rPr lang="en-US" sz="2200" b="1" dirty="0">
                <a:latin typeface="Times New Roman"/>
                <a:ea typeface="Times New Roman"/>
              </a:rPr>
              <a:t> </a:t>
            </a:r>
            <a:r>
              <a:rPr lang="en-US" sz="2200" b="1" dirty="0" err="1">
                <a:latin typeface="Times New Roman"/>
                <a:ea typeface="Times New Roman"/>
              </a:rPr>
              <a:t>phương</a:t>
            </a:r>
            <a:r>
              <a:rPr lang="en-US" sz="2200" b="1" dirty="0">
                <a:latin typeface="Times New Roman"/>
                <a:ea typeface="Times New Roman"/>
              </a:rPr>
              <a:t> </a:t>
            </a:r>
            <a:r>
              <a:rPr lang="en-US" sz="2200" b="1" dirty="0" err="1">
                <a:latin typeface="Times New Roman"/>
                <a:ea typeface="Times New Roman"/>
              </a:rPr>
              <a:t>án</a:t>
            </a:r>
            <a:r>
              <a:rPr lang="en-US" sz="2200" b="1" dirty="0">
                <a:latin typeface="Times New Roman"/>
                <a:ea typeface="Times New Roman"/>
              </a:rPr>
              <a:t> </a:t>
            </a:r>
            <a:r>
              <a:rPr lang="en-US" sz="2200" b="1" dirty="0" err="1">
                <a:latin typeface="Times New Roman"/>
                <a:ea typeface="Times New Roman"/>
              </a:rPr>
              <a:t>thay</a:t>
            </a:r>
            <a:r>
              <a:rPr lang="en-US" sz="2200" b="1" dirty="0">
                <a:latin typeface="Times New Roman"/>
                <a:ea typeface="Times New Roman"/>
              </a:rPr>
              <a:t> </a:t>
            </a:r>
            <a:r>
              <a:rPr lang="en-US" sz="2200" b="1" dirty="0" err="1">
                <a:latin typeface="Times New Roman"/>
                <a:ea typeface="Times New Roman"/>
              </a:rPr>
              <a:t>đổi</a:t>
            </a:r>
            <a:r>
              <a:rPr lang="en-US" sz="2200" b="1" dirty="0">
                <a:latin typeface="Times New Roman"/>
                <a:ea typeface="Times New Roman"/>
              </a:rPr>
              <a:t> </a:t>
            </a:r>
            <a:r>
              <a:rPr lang="en-US" sz="2200" b="1" dirty="0" err="1">
                <a:latin typeface="Times New Roman"/>
                <a:ea typeface="Times New Roman"/>
              </a:rPr>
              <a:t>hình</a:t>
            </a:r>
            <a:r>
              <a:rPr lang="en-US" sz="2200" b="1" dirty="0">
                <a:latin typeface="Times New Roman"/>
                <a:ea typeface="Times New Roman"/>
              </a:rPr>
              <a:t> </a:t>
            </a:r>
            <a:r>
              <a:rPr lang="en-US" sz="2200" b="1" dirty="0" err="1">
                <a:latin typeface="Times New Roman"/>
                <a:ea typeface="Times New Roman"/>
              </a:rPr>
              <a:t>thức</a:t>
            </a:r>
            <a:r>
              <a:rPr lang="en-US" sz="2200" b="1" dirty="0">
                <a:latin typeface="Times New Roman"/>
                <a:ea typeface="Times New Roman"/>
              </a:rPr>
              <a:t> </a:t>
            </a:r>
            <a:r>
              <a:rPr lang="en-US" sz="2200" b="1" dirty="0" err="1">
                <a:latin typeface="Times New Roman"/>
                <a:ea typeface="Times New Roman"/>
              </a:rPr>
              <a:t>trả</a:t>
            </a:r>
            <a:r>
              <a:rPr lang="en-US" sz="2200" b="1" dirty="0">
                <a:latin typeface="Times New Roman"/>
                <a:ea typeface="Times New Roman"/>
              </a:rPr>
              <a:t>  </a:t>
            </a:r>
            <a:r>
              <a:rPr lang="en-US" sz="2200" b="1" dirty="0" err="1">
                <a:latin typeface="Times New Roman"/>
                <a:ea typeface="Times New Roman"/>
              </a:rPr>
              <a:t>lương</a:t>
            </a:r>
            <a:r>
              <a:rPr lang="en-US" sz="2200" b="1" dirty="0">
                <a:latin typeface="Times New Roman"/>
                <a:ea typeface="Times New Roman"/>
              </a:rPr>
              <a:t> </a:t>
            </a:r>
            <a:r>
              <a:rPr lang="en-US" sz="2200" b="1" dirty="0" err="1">
                <a:latin typeface="Times New Roman"/>
                <a:ea typeface="Times New Roman"/>
              </a:rPr>
              <a:t>cho</a:t>
            </a:r>
            <a:r>
              <a:rPr lang="en-US" sz="2200" b="1" dirty="0">
                <a:latin typeface="Times New Roman"/>
                <a:ea typeface="Times New Roman"/>
              </a:rPr>
              <a:t> </a:t>
            </a:r>
            <a:r>
              <a:rPr lang="en-US" sz="2200" b="1" dirty="0" err="1">
                <a:latin typeface="Times New Roman"/>
                <a:ea typeface="Times New Roman"/>
              </a:rPr>
              <a:t>nhân</a:t>
            </a:r>
            <a:r>
              <a:rPr lang="en-US" sz="2200" b="1" dirty="0">
                <a:latin typeface="Times New Roman"/>
                <a:ea typeface="Times New Roman"/>
              </a:rPr>
              <a:t> </a:t>
            </a:r>
            <a:r>
              <a:rPr lang="en-US" sz="2200" b="1" dirty="0" err="1">
                <a:latin typeface="Times New Roman"/>
                <a:ea typeface="Times New Roman"/>
              </a:rPr>
              <a:t>viên</a:t>
            </a:r>
            <a:r>
              <a:rPr lang="en-US" sz="2200" b="1" dirty="0">
                <a:latin typeface="Times New Roman"/>
                <a:ea typeface="Times New Roman"/>
              </a:rPr>
              <a:t> </a:t>
            </a:r>
            <a:r>
              <a:rPr lang="en-US" sz="2200" b="1" dirty="0" err="1">
                <a:latin typeface="Times New Roman"/>
                <a:ea typeface="Times New Roman"/>
              </a:rPr>
              <a:t>bán</a:t>
            </a:r>
            <a:r>
              <a:rPr lang="en-US" sz="2200" b="1" dirty="0">
                <a:latin typeface="Times New Roman"/>
                <a:ea typeface="Times New Roman"/>
              </a:rPr>
              <a:t> </a:t>
            </a:r>
            <a:r>
              <a:rPr lang="en-US" sz="2200" b="1" dirty="0" err="1">
                <a:latin typeface="Times New Roman"/>
                <a:ea typeface="Times New Roman"/>
              </a:rPr>
              <a:t>hàng</a:t>
            </a:r>
            <a:r>
              <a:rPr lang="en-US" sz="2200" b="1" dirty="0">
                <a:latin typeface="Times New Roman"/>
                <a:ea typeface="Times New Roman"/>
              </a:rPr>
              <a:t> </a:t>
            </a:r>
          </a:p>
          <a:p>
            <a:pPr marR="45085" algn="just">
              <a:lnSpc>
                <a:spcPct val="150000"/>
              </a:lnSpc>
              <a:tabLst>
                <a:tab pos="1362075" algn="l"/>
              </a:tabLst>
            </a:pPr>
            <a:r>
              <a:rPr lang="en-US" sz="2200" dirty="0">
                <a:latin typeface="Times New Roman"/>
                <a:ea typeface="Times New Roman"/>
              </a:rPr>
              <a:t>   Do </a:t>
            </a:r>
            <a:r>
              <a:rPr lang="en-US" sz="2200" dirty="0" err="1">
                <a:latin typeface="Times New Roman"/>
                <a:ea typeface="Times New Roman"/>
              </a:rPr>
              <a:t>mỗi</a:t>
            </a:r>
            <a:r>
              <a:rPr lang="en-US" sz="2200" dirty="0">
                <a:latin typeface="Times New Roman"/>
                <a:ea typeface="Times New Roman"/>
              </a:rPr>
              <a:t>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phẩm</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được</a:t>
            </a:r>
            <a:r>
              <a:rPr lang="en-US" sz="2200" dirty="0">
                <a:latin typeface="Times New Roman"/>
                <a:ea typeface="Times New Roman"/>
              </a:rPr>
              <a:t>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a:t>
            </a:r>
            <a:r>
              <a:rPr lang="en-US" sz="2200" dirty="0" err="1">
                <a:latin typeface="Times New Roman"/>
                <a:ea typeface="Times New Roman"/>
              </a:rPr>
              <a:t>sẽ</a:t>
            </a:r>
            <a:r>
              <a:rPr lang="en-US" sz="2200" dirty="0">
                <a:latin typeface="Times New Roman"/>
                <a:ea typeface="Times New Roman"/>
              </a:rPr>
              <a:t> </a:t>
            </a:r>
            <a:r>
              <a:rPr lang="en-US" sz="2200" dirty="0" err="1">
                <a:latin typeface="Times New Roman"/>
                <a:ea typeface="Times New Roman"/>
              </a:rPr>
              <a:t>trả</a:t>
            </a:r>
            <a:r>
              <a:rPr lang="en-US" sz="2200" dirty="0">
                <a:latin typeface="Times New Roman"/>
                <a:ea typeface="Times New Roman"/>
              </a:rPr>
              <a:t> </a:t>
            </a:r>
            <a:r>
              <a:rPr lang="en-US" sz="2200" dirty="0" err="1">
                <a:latin typeface="Times New Roman"/>
                <a:ea typeface="Times New Roman"/>
              </a:rPr>
              <a:t>cho</a:t>
            </a:r>
            <a:r>
              <a:rPr lang="en-US" sz="2200" dirty="0">
                <a:latin typeface="Times New Roman"/>
                <a:ea typeface="Times New Roman"/>
              </a:rPr>
              <a:t> </a:t>
            </a:r>
            <a:r>
              <a:rPr lang="en-US" sz="2200" dirty="0" err="1">
                <a:latin typeface="Times New Roman"/>
                <a:ea typeface="Times New Roman"/>
              </a:rPr>
              <a:t>nhân</a:t>
            </a:r>
            <a:r>
              <a:rPr lang="en-US" sz="2200" dirty="0">
                <a:latin typeface="Times New Roman"/>
                <a:ea typeface="Times New Roman"/>
              </a:rPr>
              <a:t> </a:t>
            </a:r>
            <a:r>
              <a:rPr lang="en-US" sz="2200" dirty="0" err="1">
                <a:latin typeface="Times New Roman"/>
                <a:ea typeface="Times New Roman"/>
              </a:rPr>
              <a:t>viên</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6.000đ, </a:t>
            </a:r>
            <a:r>
              <a:rPr lang="en-US" sz="2200" dirty="0" err="1">
                <a:latin typeface="Times New Roman"/>
                <a:ea typeface="Times New Roman"/>
              </a:rPr>
              <a:t>tức</a:t>
            </a:r>
            <a:r>
              <a:rPr lang="en-US" sz="2200" dirty="0">
                <a:latin typeface="Times New Roman"/>
                <a:ea typeface="Times New Roman"/>
              </a:rPr>
              <a:t> </a:t>
            </a:r>
            <a:r>
              <a:rPr lang="en-US" sz="2200" dirty="0" err="1">
                <a:latin typeface="Times New Roman"/>
                <a:ea typeface="Times New Roman"/>
              </a:rPr>
              <a:t>biến</a:t>
            </a:r>
            <a:r>
              <a:rPr lang="en-US" sz="2200" dirty="0">
                <a:latin typeface="Times New Roman"/>
                <a:ea typeface="Times New Roman"/>
              </a:rPr>
              <a:t>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đơn</a:t>
            </a:r>
            <a:r>
              <a:rPr lang="en-US" sz="2200" dirty="0">
                <a:latin typeface="Times New Roman"/>
                <a:ea typeface="Times New Roman"/>
              </a:rPr>
              <a:t> </a:t>
            </a:r>
            <a:r>
              <a:rPr lang="en-US" sz="2200" dirty="0" err="1">
                <a:latin typeface="Times New Roman"/>
                <a:ea typeface="Times New Roman"/>
              </a:rPr>
              <a:t>vị</a:t>
            </a:r>
            <a:r>
              <a:rPr lang="en-US" sz="2200" dirty="0">
                <a:latin typeface="Times New Roman"/>
                <a:ea typeface="Times New Roman"/>
              </a:rPr>
              <a:t> </a:t>
            </a:r>
            <a:r>
              <a:rPr lang="en-US" sz="2200" dirty="0" err="1">
                <a:latin typeface="Times New Roman"/>
                <a:ea typeface="Times New Roman"/>
              </a:rPr>
              <a:t>tăng</a:t>
            </a:r>
            <a:r>
              <a:rPr lang="en-US" sz="2200" dirty="0">
                <a:latin typeface="Times New Roman"/>
                <a:ea typeface="Times New Roman"/>
              </a:rPr>
              <a:t> 6.000đ, do </a:t>
            </a:r>
            <a:r>
              <a:rPr lang="en-US" sz="2200" dirty="0" err="1">
                <a:latin typeface="Times New Roman"/>
                <a:ea typeface="Times New Roman"/>
              </a:rPr>
              <a:t>vậy</a:t>
            </a:r>
            <a:r>
              <a:rPr lang="en-US" sz="2200" dirty="0">
                <a:latin typeface="Times New Roman"/>
                <a:ea typeface="Times New Roman"/>
              </a:rPr>
              <a:t> </a:t>
            </a:r>
            <a:r>
              <a:rPr lang="en-US" sz="2200" dirty="0" err="1">
                <a:latin typeface="Times New Roman"/>
                <a:ea typeface="Times New Roman"/>
              </a:rPr>
              <a:t>làm</a:t>
            </a:r>
            <a:r>
              <a:rPr lang="en-US" sz="2200" dirty="0">
                <a:latin typeface="Times New Roman"/>
                <a:ea typeface="Times New Roman"/>
              </a:rPr>
              <a:t> </a:t>
            </a:r>
            <a:r>
              <a:rPr lang="en-US" sz="2200" dirty="0" err="1">
                <a:latin typeface="Times New Roman"/>
                <a:ea typeface="Times New Roman"/>
              </a:rPr>
              <a:t>cho</a:t>
            </a:r>
            <a:r>
              <a:rPr lang="en-US" sz="2200" dirty="0">
                <a:latin typeface="Times New Roman"/>
                <a:ea typeface="Times New Roman"/>
              </a:rPr>
              <a:t> </a:t>
            </a:r>
            <a:r>
              <a:rPr lang="en-US" sz="2200" dirty="0" err="1">
                <a:latin typeface="Times New Roman"/>
                <a:ea typeface="Times New Roman"/>
              </a:rPr>
              <a:t>lãi</a:t>
            </a:r>
            <a:r>
              <a:rPr lang="en-US" sz="2200" dirty="0">
                <a:latin typeface="Times New Roman"/>
                <a:ea typeface="Times New Roman"/>
              </a:rPr>
              <a:t> </a:t>
            </a:r>
            <a:r>
              <a:rPr lang="en-US" sz="2200" dirty="0" err="1">
                <a:latin typeface="Times New Roman"/>
                <a:ea typeface="Times New Roman"/>
              </a:rPr>
              <a:t>giới</a:t>
            </a:r>
            <a:r>
              <a:rPr lang="en-US" sz="2200" dirty="0">
                <a:latin typeface="Times New Roman"/>
                <a:ea typeface="Times New Roman"/>
              </a:rPr>
              <a:t> </a:t>
            </a:r>
            <a:r>
              <a:rPr lang="en-US" sz="2200" dirty="0" err="1">
                <a:latin typeface="Times New Roman"/>
                <a:ea typeface="Times New Roman"/>
              </a:rPr>
              <a:t>hạn</a:t>
            </a:r>
            <a:r>
              <a:rPr lang="en-US" sz="2200" dirty="0">
                <a:latin typeface="Times New Roman"/>
                <a:ea typeface="Times New Roman"/>
              </a:rPr>
              <a:t> </a:t>
            </a:r>
            <a:r>
              <a:rPr lang="en-US" sz="2200" dirty="0" err="1">
                <a:latin typeface="Times New Roman"/>
                <a:ea typeface="Times New Roman"/>
              </a:rPr>
              <a:t>đơn</a:t>
            </a:r>
            <a:r>
              <a:rPr lang="en-US" sz="2200" dirty="0">
                <a:latin typeface="Times New Roman"/>
                <a:ea typeface="Times New Roman"/>
              </a:rPr>
              <a:t> </a:t>
            </a:r>
            <a:r>
              <a:rPr lang="en-US" sz="2200" dirty="0" err="1">
                <a:latin typeface="Times New Roman"/>
                <a:ea typeface="Times New Roman"/>
              </a:rPr>
              <a:t>vị</a:t>
            </a:r>
            <a:r>
              <a:rPr lang="en-US" sz="2200" dirty="0">
                <a:latin typeface="Times New Roman"/>
                <a:ea typeface="Times New Roman"/>
              </a:rPr>
              <a:t> </a:t>
            </a:r>
            <a:r>
              <a:rPr lang="en-US" sz="2200" dirty="0" err="1">
                <a:latin typeface="Times New Roman"/>
                <a:ea typeface="Times New Roman"/>
              </a:rPr>
              <a:t>sẽ</a:t>
            </a:r>
            <a:r>
              <a:rPr lang="en-US" sz="2200" dirty="0">
                <a:latin typeface="Times New Roman"/>
                <a:ea typeface="Times New Roman"/>
              </a:rPr>
              <a:t> </a:t>
            </a:r>
            <a:r>
              <a:rPr lang="en-US" sz="2200" dirty="0" err="1">
                <a:latin typeface="Times New Roman"/>
                <a:ea typeface="Times New Roman"/>
              </a:rPr>
              <a:t>giảm</a:t>
            </a:r>
            <a:r>
              <a:rPr lang="en-US" sz="2200" dirty="0">
                <a:latin typeface="Times New Roman"/>
                <a:ea typeface="Times New Roman"/>
              </a:rPr>
              <a:t> 6.000đ, </a:t>
            </a:r>
            <a:r>
              <a:rPr lang="en-US" sz="2200" dirty="0" err="1">
                <a:latin typeface="Times New Roman"/>
                <a:ea typeface="Times New Roman"/>
              </a:rPr>
              <a:t>nhưng</a:t>
            </a:r>
            <a:r>
              <a:rPr lang="en-US" sz="2200" dirty="0">
                <a:latin typeface="Times New Roman"/>
                <a:ea typeface="Times New Roman"/>
              </a:rPr>
              <a:t> </a:t>
            </a:r>
            <a:r>
              <a:rPr lang="en-US" sz="2200" dirty="0" err="1">
                <a:latin typeface="Times New Roman"/>
                <a:ea typeface="Times New Roman"/>
              </a:rPr>
              <a:t>số</a:t>
            </a:r>
            <a:r>
              <a:rPr lang="en-US" sz="2200" dirty="0">
                <a:latin typeface="Times New Roman"/>
                <a:ea typeface="Times New Roman"/>
              </a:rPr>
              <a:t> </a:t>
            </a:r>
            <a:r>
              <a:rPr lang="en-US" sz="2200" dirty="0" err="1">
                <a:latin typeface="Times New Roman"/>
                <a:ea typeface="Times New Roman"/>
              </a:rPr>
              <a:t>lượng</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lại</a:t>
            </a:r>
            <a:r>
              <a:rPr lang="en-US" sz="2200" dirty="0">
                <a:latin typeface="Times New Roman"/>
                <a:ea typeface="Times New Roman"/>
              </a:rPr>
              <a:t> </a:t>
            </a:r>
            <a:r>
              <a:rPr lang="en-US" sz="2200" dirty="0" err="1">
                <a:latin typeface="Times New Roman"/>
                <a:ea typeface="Times New Roman"/>
              </a:rPr>
              <a:t>tăng</a:t>
            </a:r>
            <a:r>
              <a:rPr lang="en-US" sz="2200" dirty="0">
                <a:latin typeface="Times New Roman"/>
                <a:ea typeface="Times New Roman"/>
              </a:rPr>
              <a:t> 3% . </a:t>
            </a:r>
            <a:endParaRPr lang="vi-VN" sz="2200" dirty="0">
              <a:latin typeface="Times New Roman"/>
              <a:ea typeface="Times New Roman"/>
            </a:endParaRPr>
          </a:p>
          <a:p>
            <a:pPr marR="45085" algn="just">
              <a:lnSpc>
                <a:spcPct val="150000"/>
              </a:lnSpc>
              <a:tabLst>
                <a:tab pos="1362075" algn="l"/>
              </a:tabLst>
            </a:pPr>
            <a:r>
              <a:rPr lang="vi-VN" sz="2200" dirty="0">
                <a:latin typeface="Times New Roman"/>
                <a:ea typeface="Times New Roman"/>
              </a:rPr>
              <a:t>	</a:t>
            </a:r>
            <a:r>
              <a:rPr lang="en-US" sz="2200" dirty="0" err="1">
                <a:latin typeface="Times New Roman"/>
                <a:ea typeface="Times New Roman"/>
              </a:rPr>
              <a:t>Vậy</a:t>
            </a:r>
            <a:r>
              <a:rPr lang="en-US" sz="2200" dirty="0">
                <a:latin typeface="Times New Roman"/>
                <a:ea typeface="Times New Roman"/>
              </a:rPr>
              <a:t> </a:t>
            </a:r>
            <a:r>
              <a:rPr lang="en-US" sz="2200" dirty="0" err="1">
                <a:latin typeface="Times New Roman"/>
                <a:ea typeface="Times New Roman"/>
              </a:rPr>
              <a:t>tổng</a:t>
            </a:r>
            <a:r>
              <a:rPr lang="en-US" sz="2200" dirty="0">
                <a:latin typeface="Times New Roman"/>
                <a:ea typeface="Times New Roman"/>
              </a:rPr>
              <a:t> </a:t>
            </a:r>
            <a:r>
              <a:rPr lang="en-US" sz="2200" dirty="0" err="1">
                <a:latin typeface="Times New Roman"/>
                <a:ea typeface="Times New Roman"/>
              </a:rPr>
              <a:t>lãi</a:t>
            </a:r>
            <a:r>
              <a:rPr lang="en-US" sz="2200" dirty="0">
                <a:latin typeface="Times New Roman"/>
                <a:ea typeface="Times New Roman"/>
              </a:rPr>
              <a:t> </a:t>
            </a:r>
            <a:r>
              <a:rPr lang="en-US" sz="2200" dirty="0" err="1">
                <a:latin typeface="Times New Roman"/>
                <a:ea typeface="Times New Roman"/>
              </a:rPr>
              <a:t>giới</a:t>
            </a:r>
            <a:r>
              <a:rPr lang="en-US" sz="2200" dirty="0">
                <a:latin typeface="Times New Roman"/>
                <a:ea typeface="Times New Roman"/>
              </a:rPr>
              <a:t> </a:t>
            </a:r>
            <a:r>
              <a:rPr lang="en-US" sz="2200" dirty="0" err="1">
                <a:latin typeface="Times New Roman"/>
                <a:ea typeface="Times New Roman"/>
              </a:rPr>
              <a:t>hạn</a:t>
            </a:r>
            <a:r>
              <a:rPr lang="en-US" sz="2200" dirty="0">
                <a:latin typeface="Times New Roman"/>
                <a:ea typeface="Times New Roman"/>
              </a:rPr>
              <a:t> </a:t>
            </a:r>
            <a:r>
              <a:rPr lang="en-US" sz="2200" dirty="0" err="1">
                <a:latin typeface="Times New Roman"/>
                <a:ea typeface="Times New Roman"/>
              </a:rPr>
              <a:t>theo</a:t>
            </a:r>
            <a:r>
              <a:rPr lang="en-US" sz="2200" dirty="0">
                <a:latin typeface="Times New Roman"/>
                <a:ea typeface="Times New Roman"/>
              </a:rPr>
              <a:t> </a:t>
            </a:r>
            <a:r>
              <a:rPr lang="en-US" sz="2200" dirty="0" err="1">
                <a:latin typeface="Times New Roman"/>
                <a:ea typeface="Times New Roman"/>
              </a:rPr>
              <a:t>phương</a:t>
            </a:r>
            <a:r>
              <a:rPr lang="en-US" sz="2200" dirty="0">
                <a:latin typeface="Times New Roman"/>
                <a:ea typeface="Times New Roman"/>
              </a:rPr>
              <a:t> </a:t>
            </a:r>
            <a:r>
              <a:rPr lang="en-US" sz="2200" dirty="0" err="1">
                <a:latin typeface="Times New Roman"/>
                <a:ea typeface="Times New Roman"/>
              </a:rPr>
              <a:t>án</a:t>
            </a:r>
            <a:r>
              <a:rPr lang="en-US" sz="2200" dirty="0">
                <a:latin typeface="Times New Roman"/>
                <a:ea typeface="Times New Roman"/>
              </a:rPr>
              <a:t> </a:t>
            </a:r>
            <a:r>
              <a:rPr lang="en-US" sz="2200" dirty="0" err="1">
                <a:latin typeface="Times New Roman"/>
                <a:ea typeface="Times New Roman"/>
              </a:rPr>
              <a:t>mới</a:t>
            </a:r>
            <a:r>
              <a:rPr lang="en-US" sz="2200" dirty="0">
                <a:latin typeface="Times New Roman"/>
                <a:ea typeface="Times New Roman"/>
              </a:rPr>
              <a:t> </a:t>
            </a:r>
            <a:r>
              <a:rPr lang="en-US" sz="2200" dirty="0" err="1">
                <a:latin typeface="Times New Roman"/>
                <a:ea typeface="Times New Roman"/>
              </a:rPr>
              <a:t>sẽ</a:t>
            </a:r>
            <a:r>
              <a:rPr lang="en-US" sz="2200" dirty="0">
                <a:latin typeface="Times New Roman"/>
                <a:ea typeface="Times New Roman"/>
              </a:rPr>
              <a:t> </a:t>
            </a:r>
            <a:r>
              <a:rPr lang="en-US" sz="2200" dirty="0" err="1">
                <a:latin typeface="Times New Roman"/>
                <a:ea typeface="Times New Roman"/>
              </a:rPr>
              <a:t>là</a:t>
            </a:r>
            <a:r>
              <a:rPr lang="en-US" sz="2200" dirty="0">
                <a:latin typeface="Times New Roman"/>
                <a:ea typeface="Times New Roman"/>
              </a:rPr>
              <a:t>:</a:t>
            </a:r>
          </a:p>
          <a:p>
            <a:pPr marR="45085" algn="just">
              <a:lnSpc>
                <a:spcPct val="150000"/>
              </a:lnSpc>
              <a:tabLst>
                <a:tab pos="1362075" algn="l"/>
              </a:tabLst>
            </a:pPr>
            <a:r>
              <a:rPr lang="en-US" sz="2200" dirty="0" err="1">
                <a:latin typeface="Times New Roman"/>
                <a:ea typeface="Times New Roman"/>
              </a:rPr>
              <a:t>Lg</a:t>
            </a:r>
            <a:r>
              <a:rPr lang="en-US" sz="2200" dirty="0">
                <a:latin typeface="Times New Roman"/>
                <a:ea typeface="Times New Roman"/>
              </a:rPr>
              <a:t> (</a:t>
            </a:r>
            <a:r>
              <a:rPr lang="en-US" sz="2200" dirty="0" err="1">
                <a:latin typeface="Times New Roman"/>
                <a:ea typeface="Times New Roman"/>
              </a:rPr>
              <a:t>mới</a:t>
            </a:r>
            <a:r>
              <a:rPr lang="en-US" sz="2200" dirty="0">
                <a:latin typeface="Times New Roman"/>
                <a:ea typeface="Times New Roman"/>
              </a:rPr>
              <a:t>) </a:t>
            </a:r>
            <a:r>
              <a:rPr lang="vi-VN" sz="2200" dirty="0">
                <a:latin typeface="Times New Roman"/>
                <a:ea typeface="Times New Roman"/>
              </a:rPr>
              <a:t>	</a:t>
            </a:r>
            <a:r>
              <a:rPr lang="en-US" sz="2200" dirty="0">
                <a:latin typeface="Times New Roman"/>
                <a:ea typeface="Times New Roman"/>
              </a:rPr>
              <a:t>= 10.000 SP x (100% + 3%) x (80.000đ  - 6.000đ)  </a:t>
            </a:r>
            <a:endParaRPr lang="vi-VN" sz="2200" dirty="0">
              <a:latin typeface="Times New Roman"/>
              <a:ea typeface="Times New Roman"/>
            </a:endParaRPr>
          </a:p>
          <a:p>
            <a:pPr marR="45085" algn="just">
              <a:lnSpc>
                <a:spcPct val="150000"/>
              </a:lnSpc>
              <a:tabLst>
                <a:tab pos="1362075" algn="l"/>
              </a:tabLst>
            </a:pPr>
            <a:r>
              <a:rPr lang="vi-VN" sz="2200" dirty="0">
                <a:latin typeface="Times New Roman"/>
                <a:ea typeface="Times New Roman"/>
              </a:rPr>
              <a:t>	</a:t>
            </a:r>
            <a:r>
              <a:rPr lang="en-US" sz="2200" dirty="0">
                <a:latin typeface="Times New Roman"/>
                <a:ea typeface="Times New Roman"/>
              </a:rPr>
              <a:t>=  762.200.000 đ</a:t>
            </a:r>
          </a:p>
          <a:p>
            <a:pPr marR="45085" algn="just">
              <a:lnSpc>
                <a:spcPct val="150000"/>
              </a:lnSpc>
              <a:tabLst>
                <a:tab pos="1362075" algn="l"/>
              </a:tabLst>
            </a:pPr>
            <a:r>
              <a:rPr lang="en-US" sz="2200" dirty="0">
                <a:latin typeface="Times New Roman"/>
                <a:ea typeface="Times New Roman"/>
              </a:rPr>
              <a:t>   </a:t>
            </a:r>
            <a:r>
              <a:rPr lang="en-US" sz="2200" b="1" dirty="0">
                <a:latin typeface="Times New Roman"/>
                <a:ea typeface="Times New Roman"/>
              </a:rPr>
              <a:t>(2)   </a:t>
            </a:r>
            <a:r>
              <a:rPr lang="en-US" sz="2200" b="1" dirty="0" err="1">
                <a:latin typeface="Times New Roman"/>
                <a:ea typeface="Times New Roman"/>
              </a:rPr>
              <a:t>Tổng</a:t>
            </a:r>
            <a:r>
              <a:rPr lang="en-US" sz="2200" b="1" dirty="0">
                <a:latin typeface="Times New Roman"/>
                <a:ea typeface="Times New Roman"/>
              </a:rPr>
              <a:t> </a:t>
            </a:r>
            <a:r>
              <a:rPr lang="en-US" sz="2200" b="1" dirty="0" err="1">
                <a:latin typeface="Times New Roman"/>
                <a:ea typeface="Times New Roman"/>
              </a:rPr>
              <a:t>lãi</a:t>
            </a:r>
            <a:r>
              <a:rPr lang="en-US" sz="2200" b="1" dirty="0">
                <a:latin typeface="Times New Roman"/>
                <a:ea typeface="Times New Roman"/>
              </a:rPr>
              <a:t> </a:t>
            </a:r>
            <a:r>
              <a:rPr lang="en-US" sz="2200" b="1" dirty="0" err="1">
                <a:latin typeface="Times New Roman"/>
                <a:ea typeface="Times New Roman"/>
              </a:rPr>
              <a:t>giới</a:t>
            </a:r>
            <a:r>
              <a:rPr lang="en-US" sz="2200" b="1" dirty="0">
                <a:latin typeface="Times New Roman"/>
                <a:ea typeface="Times New Roman"/>
              </a:rPr>
              <a:t> </a:t>
            </a:r>
            <a:r>
              <a:rPr lang="en-US" sz="2200" b="1" dirty="0" err="1">
                <a:latin typeface="Times New Roman"/>
                <a:ea typeface="Times New Roman"/>
              </a:rPr>
              <a:t>hạn</a:t>
            </a:r>
            <a:r>
              <a:rPr lang="en-US" sz="2200" b="1" dirty="0">
                <a:latin typeface="Times New Roman"/>
                <a:ea typeface="Times New Roman"/>
              </a:rPr>
              <a:t> </a:t>
            </a:r>
            <a:r>
              <a:rPr lang="en-US" sz="2200" b="1" dirty="0" err="1">
                <a:latin typeface="Times New Roman"/>
                <a:ea typeface="Times New Roman"/>
              </a:rPr>
              <a:t>của</a:t>
            </a:r>
            <a:r>
              <a:rPr lang="en-US" sz="2200" b="1" dirty="0">
                <a:latin typeface="Times New Roman"/>
                <a:ea typeface="Times New Roman"/>
              </a:rPr>
              <a:t> </a:t>
            </a:r>
            <a:r>
              <a:rPr lang="en-US" sz="2200" b="1" dirty="0" err="1">
                <a:latin typeface="Times New Roman"/>
                <a:ea typeface="Times New Roman"/>
              </a:rPr>
              <a:t>phương</a:t>
            </a:r>
            <a:r>
              <a:rPr lang="en-US" sz="2200" b="1" dirty="0">
                <a:latin typeface="Times New Roman"/>
                <a:ea typeface="Times New Roman"/>
              </a:rPr>
              <a:t> </a:t>
            </a:r>
            <a:r>
              <a:rPr lang="en-US" sz="2200" b="1" dirty="0" err="1">
                <a:latin typeface="Times New Roman"/>
                <a:ea typeface="Times New Roman"/>
              </a:rPr>
              <a:t>án</a:t>
            </a:r>
            <a:r>
              <a:rPr lang="en-US" sz="2200" b="1" dirty="0">
                <a:latin typeface="Times New Roman"/>
                <a:ea typeface="Times New Roman"/>
              </a:rPr>
              <a:t> </a:t>
            </a:r>
            <a:r>
              <a:rPr lang="en-US" sz="2200" b="1" dirty="0" err="1">
                <a:latin typeface="Times New Roman"/>
                <a:ea typeface="Times New Roman"/>
              </a:rPr>
              <a:t>cũ</a:t>
            </a:r>
            <a:r>
              <a:rPr lang="en-US" sz="2200" b="1" dirty="0">
                <a:latin typeface="Times New Roman"/>
                <a:ea typeface="Times New Roman"/>
              </a:rPr>
              <a:t> </a:t>
            </a:r>
            <a:r>
              <a:rPr lang="en-US" sz="2200" b="1" dirty="0" err="1">
                <a:latin typeface="Times New Roman"/>
                <a:ea typeface="Times New Roman"/>
              </a:rPr>
              <a:t>là</a:t>
            </a:r>
            <a:r>
              <a:rPr lang="en-US" sz="2200" b="1" dirty="0">
                <a:latin typeface="Times New Roman"/>
                <a:ea typeface="Times New Roman"/>
              </a:rPr>
              <a:t>:        </a:t>
            </a:r>
          </a:p>
          <a:p>
            <a:pPr marR="45085" algn="just">
              <a:lnSpc>
                <a:spcPct val="150000"/>
              </a:lnSpc>
              <a:tabLst>
                <a:tab pos="1362075" algn="l"/>
              </a:tabLst>
            </a:pPr>
            <a:r>
              <a:rPr lang="en-US" sz="2200" b="1" dirty="0">
                <a:latin typeface="Times New Roman"/>
                <a:ea typeface="Times New Roman"/>
              </a:rPr>
              <a:t>   </a:t>
            </a:r>
            <a:r>
              <a:rPr lang="en-US" sz="2200" dirty="0" err="1">
                <a:latin typeface="Times New Roman"/>
                <a:ea typeface="Times New Roman"/>
              </a:rPr>
              <a:t>Lg</a:t>
            </a:r>
            <a:r>
              <a:rPr lang="en-US" sz="2200" dirty="0">
                <a:latin typeface="Times New Roman"/>
                <a:ea typeface="Times New Roman"/>
              </a:rPr>
              <a:t> (</a:t>
            </a:r>
            <a:r>
              <a:rPr lang="en-US" sz="2200" dirty="0" err="1">
                <a:latin typeface="Times New Roman"/>
                <a:ea typeface="Times New Roman"/>
              </a:rPr>
              <a:t>cũ</a:t>
            </a:r>
            <a:r>
              <a:rPr lang="en-US" sz="2200" dirty="0">
                <a:latin typeface="Times New Roman"/>
                <a:ea typeface="Times New Roman"/>
              </a:rPr>
              <a:t>)  =  800.000.000 đ</a:t>
            </a:r>
          </a:p>
          <a:p>
            <a:pPr marR="45085" algn="just">
              <a:lnSpc>
                <a:spcPct val="150000"/>
              </a:lnSpc>
              <a:tabLst>
                <a:tab pos="1362075" algn="l"/>
              </a:tabLst>
            </a:pPr>
            <a:r>
              <a:rPr lang="en-US" sz="2200" dirty="0">
                <a:latin typeface="Times New Roman"/>
                <a:ea typeface="Times New Roman"/>
              </a:rPr>
              <a:t>   </a:t>
            </a:r>
          </a:p>
        </p:txBody>
      </p:sp>
    </p:spTree>
    <p:extLst>
      <p:ext uri="{BB962C8B-B14F-4D97-AF65-F5344CB8AC3E}">
        <p14:creationId xmlns:p14="http://schemas.microsoft.com/office/powerpoint/2010/main" val="236721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PHẠM VI CỦA KTQT</a:t>
            </a:r>
          </a:p>
        </p:txBody>
      </p:sp>
      <p:grpSp>
        <p:nvGrpSpPr>
          <p:cNvPr id="22531" name="Group 58"/>
          <p:cNvGrpSpPr>
            <a:grpSpLocks/>
          </p:cNvGrpSpPr>
          <p:nvPr/>
        </p:nvGrpSpPr>
        <p:grpSpPr bwMode="auto">
          <a:xfrm>
            <a:off x="1952625" y="1844675"/>
            <a:ext cx="8199438" cy="4741863"/>
            <a:chOff x="709" y="1282"/>
            <a:chExt cx="975" cy="918"/>
          </a:xfrm>
        </p:grpSpPr>
        <p:sp>
          <p:nvSpPr>
            <p:cNvPr id="27" name="AutoShape 5"/>
            <p:cNvSpPr>
              <a:spLocks noChangeArrowheads="1"/>
            </p:cNvSpPr>
            <p:nvPr/>
          </p:nvSpPr>
          <p:spPr bwMode="gray">
            <a:xfrm>
              <a:off x="709" y="1282"/>
              <a:ext cx="975"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22536"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22532" name="Text Box 28"/>
          <p:cNvSpPr txBox="1">
            <a:spLocks noChangeArrowheads="1"/>
          </p:cNvSpPr>
          <p:nvPr/>
        </p:nvSpPr>
        <p:spPr bwMode="auto">
          <a:xfrm>
            <a:off x="2151172" y="2438400"/>
            <a:ext cx="7673975" cy="304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buFontTx/>
              <a:buChar char="-"/>
            </a:pPr>
            <a:r>
              <a:rPr lang="en-US" altLang="vi-VN" sz="3200" dirty="0">
                <a:solidFill>
                  <a:prstClr val="black"/>
                </a:solidFill>
                <a:latin typeface="Times New Roman" pitchFamily="18" charset="0"/>
                <a:cs typeface="Times New Roman" pitchFamily="18" charset="0"/>
              </a:rPr>
              <a:t> KTQT </a:t>
            </a:r>
            <a:r>
              <a:rPr lang="en-US" altLang="vi-VN" sz="3200" dirty="0" err="1">
                <a:solidFill>
                  <a:prstClr val="black"/>
                </a:solidFill>
                <a:latin typeface="Times New Roman" pitchFamily="18" charset="0"/>
                <a:cs typeface="Times New Roman" pitchFamily="18" charset="0"/>
              </a:rPr>
              <a:t>phục</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vụ</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cho</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quản</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trị</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nội</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bộ</a:t>
            </a:r>
            <a:r>
              <a:rPr lang="en-US" altLang="vi-VN" sz="3200" dirty="0">
                <a:solidFill>
                  <a:prstClr val="black"/>
                </a:solidFill>
                <a:latin typeface="Times New Roman" pitchFamily="18" charset="0"/>
                <a:cs typeface="Times New Roman" pitchFamily="18" charset="0"/>
              </a:rPr>
              <a:t> DN </a:t>
            </a:r>
            <a:r>
              <a:rPr lang="en-US" altLang="vi-VN" sz="3200" dirty="0" err="1">
                <a:solidFill>
                  <a:prstClr val="black"/>
                </a:solidFill>
                <a:latin typeface="Times New Roman" pitchFamily="18" charset="0"/>
                <a:cs typeface="Times New Roman" pitchFamily="18" charset="0"/>
              </a:rPr>
              <a:t>nên</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phạm</a:t>
            </a:r>
            <a:r>
              <a:rPr lang="en-US" altLang="vi-VN" sz="3200" dirty="0">
                <a:solidFill>
                  <a:prstClr val="black"/>
                </a:solidFill>
                <a:latin typeface="Times New Roman" pitchFamily="18" charset="0"/>
                <a:cs typeface="Times New Roman" pitchFamily="18" charset="0"/>
              </a:rPr>
              <a:t> vi </a:t>
            </a:r>
            <a:r>
              <a:rPr lang="en-US" altLang="vi-VN" sz="3200" dirty="0" err="1">
                <a:solidFill>
                  <a:prstClr val="black"/>
                </a:solidFill>
                <a:latin typeface="Times New Roman" pitchFamily="18" charset="0"/>
                <a:cs typeface="Times New Roman" pitchFamily="18" charset="0"/>
              </a:rPr>
              <a:t>không</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bị</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giới</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hạn</a:t>
            </a:r>
            <a:endParaRPr lang="en-US" altLang="vi-VN" sz="3200" dirty="0">
              <a:solidFill>
                <a:prstClr val="black"/>
              </a:solidFill>
              <a:latin typeface="Times New Roman" pitchFamily="18" charset="0"/>
              <a:cs typeface="Times New Roman" pitchFamily="18" charset="0"/>
            </a:endParaRPr>
          </a:p>
          <a:p>
            <a:pPr algn="just" fontAlgn="base">
              <a:spcBef>
                <a:spcPct val="0"/>
              </a:spcBef>
              <a:spcAft>
                <a:spcPct val="0"/>
              </a:spcAft>
              <a:buFontTx/>
              <a:buChar char="-"/>
            </a:pP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Được</a:t>
            </a:r>
            <a:r>
              <a:rPr lang="en-US" altLang="vi-VN" sz="3200" dirty="0">
                <a:solidFill>
                  <a:prstClr val="black"/>
                </a:solidFill>
                <a:latin typeface="Times New Roman" pitchFamily="18" charset="0"/>
                <a:cs typeface="Times New Roman" pitchFamily="18" charset="0"/>
              </a:rPr>
              <a:t> QĐ </a:t>
            </a:r>
            <a:r>
              <a:rPr lang="en-US" altLang="vi-VN" sz="3200" dirty="0" err="1">
                <a:solidFill>
                  <a:prstClr val="black"/>
                </a:solidFill>
                <a:latin typeface="Times New Roman" pitchFamily="18" charset="0"/>
                <a:cs typeface="Times New Roman" pitchFamily="18" charset="0"/>
              </a:rPr>
              <a:t>bởi</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nhu</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cầu</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thông</a:t>
            </a:r>
            <a:r>
              <a:rPr lang="en-US" altLang="vi-VN" sz="3200" dirty="0">
                <a:solidFill>
                  <a:prstClr val="black"/>
                </a:solidFill>
                <a:latin typeface="Times New Roman" pitchFamily="18" charset="0"/>
                <a:cs typeface="Times New Roman" pitchFamily="18" charset="0"/>
              </a:rPr>
              <a:t> tin </a:t>
            </a:r>
            <a:r>
              <a:rPr lang="en-US" altLang="vi-VN" sz="3200" dirty="0" err="1">
                <a:solidFill>
                  <a:prstClr val="black"/>
                </a:solidFill>
                <a:latin typeface="Times New Roman" pitchFamily="18" charset="0"/>
                <a:cs typeface="Times New Roman" pitchFamily="18" charset="0"/>
              </a:rPr>
              <a:t>về</a:t>
            </a:r>
            <a:r>
              <a:rPr lang="en-US" altLang="vi-VN" sz="3200" dirty="0">
                <a:solidFill>
                  <a:prstClr val="black"/>
                </a:solidFill>
                <a:latin typeface="Times New Roman" pitchFamily="18" charset="0"/>
                <a:cs typeface="Times New Roman" pitchFamily="18" charset="0"/>
              </a:rPr>
              <a:t> KTQT </a:t>
            </a:r>
            <a:r>
              <a:rPr lang="en-US" altLang="vi-VN" sz="3200" dirty="0" err="1">
                <a:solidFill>
                  <a:prstClr val="black"/>
                </a:solidFill>
                <a:latin typeface="Times New Roman" pitchFamily="18" charset="0"/>
                <a:cs typeface="Times New Roman" pitchFamily="18" charset="0"/>
              </a:rPr>
              <a:t>của</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Nhà</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quản</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trị</a:t>
            </a:r>
            <a:r>
              <a:rPr lang="en-US" altLang="vi-VN" sz="3200" dirty="0">
                <a:solidFill>
                  <a:prstClr val="black"/>
                </a:solidFill>
                <a:latin typeface="Times New Roman" pitchFamily="18" charset="0"/>
                <a:cs typeface="Times New Roman" pitchFamily="18" charset="0"/>
              </a:rPr>
              <a:t> DN </a:t>
            </a:r>
            <a:r>
              <a:rPr lang="en-US" altLang="vi-VN" sz="3200" dirty="0" err="1">
                <a:solidFill>
                  <a:prstClr val="black"/>
                </a:solidFill>
                <a:latin typeface="Times New Roman" pitchFamily="18" charset="0"/>
                <a:cs typeface="Times New Roman" pitchFamily="18" charset="0"/>
              </a:rPr>
              <a:t>trong</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tất</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cả</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các</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khâu</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trong</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quá</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trình</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lập</a:t>
            </a:r>
            <a:r>
              <a:rPr lang="en-US" altLang="vi-VN" sz="3200" dirty="0">
                <a:solidFill>
                  <a:prstClr val="black"/>
                </a:solidFill>
                <a:latin typeface="Times New Roman" pitchFamily="18" charset="0"/>
                <a:cs typeface="Times New Roman" pitchFamily="18" charset="0"/>
              </a:rPr>
              <a:t> KH, </a:t>
            </a:r>
            <a:r>
              <a:rPr lang="en-US" altLang="vi-VN" sz="3200" dirty="0" err="1">
                <a:solidFill>
                  <a:prstClr val="black"/>
                </a:solidFill>
                <a:latin typeface="Times New Roman" pitchFamily="18" charset="0"/>
                <a:cs typeface="Times New Roman" pitchFamily="18" charset="0"/>
              </a:rPr>
              <a:t>tổ</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chức</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thực</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hiện</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kiểm</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tra</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đánh</a:t>
            </a:r>
            <a:r>
              <a:rPr lang="en-US" altLang="vi-VN" sz="3200" dirty="0">
                <a:solidFill>
                  <a:prstClr val="black"/>
                </a:solidFill>
                <a:latin typeface="Times New Roman" pitchFamily="18" charset="0"/>
                <a:cs typeface="Times New Roman" pitchFamily="18" charset="0"/>
              </a:rPr>
              <a:t> </a:t>
            </a:r>
            <a:r>
              <a:rPr lang="en-US" altLang="vi-VN" sz="3200" dirty="0" err="1">
                <a:solidFill>
                  <a:prstClr val="black"/>
                </a:solidFill>
                <a:latin typeface="Times New Roman" pitchFamily="18" charset="0"/>
                <a:cs typeface="Times New Roman" pitchFamily="18" charset="0"/>
              </a:rPr>
              <a:t>giá</a:t>
            </a:r>
            <a:r>
              <a:rPr lang="en-US" altLang="vi-VN" sz="3200" dirty="0">
                <a:solidFill>
                  <a:prstClr val="black"/>
                </a:solidFill>
                <a:latin typeface="Times New Roman" pitchFamily="18" charset="0"/>
                <a:cs typeface="Times New Roman" pitchFamily="18" charset="0"/>
              </a:rPr>
              <a:t>.          </a:t>
            </a:r>
          </a:p>
        </p:txBody>
      </p:sp>
      <p:sp>
        <p:nvSpPr>
          <p:cNvPr id="22533" name="Rectangle 56"/>
          <p:cNvSpPr>
            <a:spLocks noChangeArrowheads="1"/>
          </p:cNvSpPr>
          <p:nvPr/>
        </p:nvSpPr>
        <p:spPr bwMode="auto">
          <a:xfrm>
            <a:off x="6543675" y="3481389"/>
            <a:ext cx="3608388"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sp>
        <p:nvSpPr>
          <p:cNvPr id="13" name="Slide Number Placeholder 12"/>
          <p:cNvSpPr>
            <a:spLocks noGrp="1"/>
          </p:cNvSpPr>
          <p:nvPr>
            <p:ph type="sldNum" sz="quarter" idx="12"/>
          </p:nvPr>
        </p:nvSpPr>
        <p:spPr/>
        <p:txBody>
          <a:bodyPr>
            <a:normAutofit fontScale="85000" lnSpcReduction="20000"/>
          </a:bodyPr>
          <a:lstStyle/>
          <a:p>
            <a:pPr>
              <a:defRPr/>
            </a:pPr>
            <a:fld id="{36BBBCF5-9DB4-4750-846D-EB3BA2E37496}" type="slidenum">
              <a:rPr lang="en-IN" smtClean="0"/>
              <a:pPr>
                <a:defRPr/>
              </a:pPr>
              <a:t>13</a:t>
            </a:fld>
            <a:endParaRPr lang="en-IN"/>
          </a:p>
        </p:txBody>
      </p:sp>
    </p:spTree>
    <p:extLst>
      <p:ext uri="{BB962C8B-B14F-4D97-AF65-F5344CB8AC3E}">
        <p14:creationId xmlns:p14="http://schemas.microsoft.com/office/powerpoint/2010/main" val="7686530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532">
                                            <p:txEl>
                                              <p:pRg st="0" end="0"/>
                                            </p:txEl>
                                          </p:spTgt>
                                        </p:tgtEl>
                                        <p:attrNameLst>
                                          <p:attrName>style.visibility</p:attrName>
                                        </p:attrNameLst>
                                      </p:cBhvr>
                                      <p:to>
                                        <p:strVal val="visible"/>
                                      </p:to>
                                    </p:set>
                                    <p:anim calcmode="lin" valueType="num">
                                      <p:cBhvr additive="base">
                                        <p:cTn id="7" dur="500" fill="hold"/>
                                        <p:tgtEl>
                                          <p:spTgt spid="2253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532">
                                            <p:txEl>
                                              <p:pRg st="1" end="1"/>
                                            </p:txEl>
                                          </p:spTgt>
                                        </p:tgtEl>
                                        <p:attrNameLst>
                                          <p:attrName>style.visibility</p:attrName>
                                        </p:attrNameLst>
                                      </p:cBhvr>
                                      <p:to>
                                        <p:strVal val="visible"/>
                                      </p:to>
                                    </p:set>
                                    <p:anim calcmode="lin" valueType="num">
                                      <p:cBhvr additive="base">
                                        <p:cTn id="13" dur="500" fill="hold"/>
                                        <p:tgtEl>
                                          <p:spTgt spid="2253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130</a:t>
            </a:fld>
            <a:endParaRPr lang="en-IN">
              <a:solidFill>
                <a:srgbClr val="775F55"/>
              </a:solidFill>
            </a:endParaRPr>
          </a:p>
        </p:txBody>
      </p:sp>
      <p:sp>
        <p:nvSpPr>
          <p:cNvPr id="3" name="Rectangle 2"/>
          <p:cNvSpPr/>
          <p:nvPr/>
        </p:nvSpPr>
        <p:spPr>
          <a:xfrm>
            <a:off x="2057400" y="228601"/>
            <a:ext cx="8153400" cy="6186309"/>
          </a:xfrm>
          <a:prstGeom prst="rect">
            <a:avLst/>
          </a:prstGeom>
        </p:spPr>
        <p:txBody>
          <a:bodyPr wrap="square">
            <a:spAutoFit/>
          </a:bodyPr>
          <a:lstStyle/>
          <a:p>
            <a:pPr marR="45085" algn="just">
              <a:lnSpc>
                <a:spcPct val="150000"/>
              </a:lnSpc>
              <a:tabLst>
                <a:tab pos="1362075" algn="l"/>
              </a:tabLst>
            </a:pPr>
            <a:r>
              <a:rPr lang="en-US" sz="2400" b="1" dirty="0">
                <a:solidFill>
                  <a:prstClr val="black"/>
                </a:solidFill>
                <a:latin typeface="Times New Roman"/>
                <a:ea typeface="Times New Roman"/>
              </a:rPr>
              <a:t>(3)   Do </a:t>
            </a:r>
            <a:r>
              <a:rPr lang="en-US" sz="2400" b="1" dirty="0" err="1">
                <a:solidFill>
                  <a:prstClr val="black"/>
                </a:solidFill>
                <a:latin typeface="Times New Roman"/>
                <a:ea typeface="Times New Roman"/>
              </a:rPr>
              <a:t>công</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ty</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thôi</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không</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trả</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lương</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cố</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định</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hàng</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năm</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nên</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sẽ</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làm</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giảm</a:t>
            </a:r>
            <a:r>
              <a:rPr lang="en-US" sz="2400" b="1" dirty="0">
                <a:solidFill>
                  <a:prstClr val="black"/>
                </a:solidFill>
                <a:latin typeface="Times New Roman"/>
                <a:ea typeface="Times New Roman"/>
              </a:rPr>
              <a:t> chi </a:t>
            </a:r>
            <a:r>
              <a:rPr lang="en-US" sz="2400" b="1" dirty="0" err="1">
                <a:solidFill>
                  <a:prstClr val="black"/>
                </a:solidFill>
                <a:latin typeface="Times New Roman"/>
                <a:ea typeface="Times New Roman"/>
              </a:rPr>
              <a:t>phí</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cố</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định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Cđ</a:t>
            </a:r>
            <a:r>
              <a:rPr lang="en-US" sz="2400" dirty="0">
                <a:solidFill>
                  <a:prstClr val="black"/>
                </a:solidFill>
                <a:latin typeface="Times New Roman"/>
                <a:ea typeface="Times New Roman"/>
              </a:rPr>
              <a:t>  =  60.000.000đ</a:t>
            </a:r>
          </a:p>
          <a:p>
            <a:pPr marR="45085" algn="just">
              <a:lnSpc>
                <a:spcPct val="150000"/>
              </a:lnSpc>
              <a:tabLst>
                <a:tab pos="2948940" algn="ctr"/>
              </a:tabLst>
            </a:pPr>
            <a:r>
              <a:rPr lang="en-US" sz="2400" b="1" dirty="0">
                <a:solidFill>
                  <a:prstClr val="black"/>
                </a:solidFill>
                <a:latin typeface="Times New Roman"/>
                <a:ea typeface="Times New Roman"/>
              </a:rPr>
              <a:t>(4)   So </a:t>
            </a:r>
            <a:r>
              <a:rPr lang="en-US" sz="2400" b="1" dirty="0" err="1">
                <a:solidFill>
                  <a:prstClr val="black"/>
                </a:solidFill>
                <a:latin typeface="Times New Roman"/>
                <a:ea typeface="Times New Roman"/>
              </a:rPr>
              <a:t>sánh</a:t>
            </a:r>
            <a:r>
              <a:rPr lang="en-US" sz="2400" b="1" dirty="0">
                <a:solidFill>
                  <a:prstClr val="black"/>
                </a:solidFill>
                <a:latin typeface="Times New Roman"/>
                <a:ea typeface="Times New Roman"/>
              </a:rPr>
              <a:t>:</a:t>
            </a:r>
            <a:r>
              <a:rPr lang="en-US" sz="2400" dirty="0">
                <a:solidFill>
                  <a:prstClr val="black"/>
                </a:solidFill>
                <a:latin typeface="Times New Roman"/>
                <a:ea typeface="Times New Roman"/>
              </a:rPr>
              <a:t>	</a:t>
            </a:r>
          </a:p>
          <a:p>
            <a:pPr marR="45085" algn="just">
              <a:lnSpc>
                <a:spcPct val="150000"/>
              </a:lnSpc>
              <a:tabLst>
                <a:tab pos="1362075" algn="l"/>
              </a:tabLst>
            </a:pPr>
            <a:r>
              <a:rPr lang="en-US" sz="2400" dirty="0">
                <a:solidFill>
                  <a:prstClr val="black"/>
                </a:solidFill>
                <a:latin typeface="Times New Roman"/>
                <a:ea typeface="Times New Roman"/>
              </a:rPr>
              <a:t>Ta </a:t>
            </a:r>
            <a:r>
              <a:rPr lang="en-US" sz="2400" dirty="0" err="1">
                <a:solidFill>
                  <a:prstClr val="black"/>
                </a:solidFill>
                <a:latin typeface="Times New Roman"/>
                <a:ea typeface="Times New Roman"/>
              </a:rPr>
              <a:t>thấy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chênh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lệch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giữa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tổng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giới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theo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mới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tổng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giới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của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cũ</a:t>
            </a:r>
            <a:r>
              <a:rPr lang="en-US" sz="2400" dirty="0">
                <a:solidFill>
                  <a:prstClr val="black"/>
                </a:solidFill>
                <a:latin typeface="Times New Roman"/>
                <a:ea typeface="Times New Roman"/>
              </a:rPr>
              <a:t> &gt; </a:t>
            </a:r>
            <a:r>
              <a:rPr lang="en-US" sz="2400" dirty="0" err="1">
                <a:solidFill>
                  <a:prstClr val="black"/>
                </a:solidFill>
                <a:latin typeface="Times New Roman"/>
                <a:ea typeface="Times New Roman"/>
              </a:rPr>
              <a:t>mức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định</a:t>
            </a:r>
            <a:r>
              <a:rPr lang="en-US" sz="2400" dirty="0">
                <a:solidFill>
                  <a:prstClr val="black"/>
                </a:solidFill>
                <a:latin typeface="Times New Roman"/>
                <a:ea typeface="Times New Roman"/>
              </a:rPr>
              <a:t>:</a:t>
            </a:r>
          </a:p>
          <a:p>
            <a:pPr marR="45085" algn="just">
              <a:lnSpc>
                <a:spcPct val="150000"/>
              </a:lnSpc>
              <a:tabLst>
                <a:tab pos="1362075" algn="l"/>
              </a:tabLst>
            </a:pP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mới</a:t>
            </a:r>
            <a:r>
              <a:rPr lang="en-US" sz="2400" dirty="0">
                <a:solidFill>
                  <a:prstClr val="black"/>
                </a:solidFill>
                <a:latin typeface="Times New Roman"/>
                <a:ea typeface="Times New Roman"/>
              </a:rPr>
              <a:t>)  -  </a:t>
            </a:r>
            <a:r>
              <a:rPr lang="en-US" sz="2400" dirty="0" err="1">
                <a:solidFill>
                  <a:prstClr val="black"/>
                </a:solidFill>
                <a:latin typeface="Times New Roman"/>
                <a:ea typeface="Times New Roman"/>
              </a:rPr>
              <a:t>Lg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cũ</a:t>
            </a:r>
            <a:r>
              <a:rPr lang="en-US" sz="2400" dirty="0">
                <a:solidFill>
                  <a:prstClr val="black"/>
                </a:solidFill>
                <a:latin typeface="Times New Roman"/>
                <a:ea typeface="Times New Roman"/>
              </a:rPr>
              <a:t>) &gt;  ∆</a:t>
            </a:r>
            <a:r>
              <a:rPr lang="en-US" sz="2400" dirty="0" err="1">
                <a:solidFill>
                  <a:prstClr val="black"/>
                </a:solidFill>
                <a:latin typeface="Times New Roman"/>
                <a:ea typeface="Times New Roman"/>
              </a:rPr>
              <a:t>Cđ</a:t>
            </a:r>
            <a:r>
              <a:rPr lang="en-US" sz="2400" dirty="0">
                <a:solidFill>
                  <a:prstClr val="black"/>
                </a:solidFill>
                <a:latin typeface="Times New Roman"/>
                <a:ea typeface="Times New Roman"/>
              </a:rPr>
              <a:t>   hay:  </a:t>
            </a:r>
            <a:r>
              <a:rPr lang="en-US" sz="2400" dirty="0" err="1">
                <a:solidFill>
                  <a:prstClr val="black"/>
                </a:solidFill>
                <a:latin typeface="Times New Roman"/>
                <a:ea typeface="Times New Roman"/>
              </a:rPr>
              <a:t>Lg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mới</a:t>
            </a:r>
            <a:r>
              <a:rPr lang="en-US" sz="2400" dirty="0">
                <a:solidFill>
                  <a:prstClr val="black"/>
                </a:solidFill>
                <a:latin typeface="Times New Roman"/>
                <a:ea typeface="Times New Roman"/>
              </a:rPr>
              <a:t>)  -  </a:t>
            </a:r>
            <a:r>
              <a:rPr lang="en-US" sz="2400" dirty="0" err="1">
                <a:solidFill>
                  <a:prstClr val="black"/>
                </a:solidFill>
                <a:latin typeface="Times New Roman"/>
                <a:ea typeface="Times New Roman"/>
              </a:rPr>
              <a:t>Lg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cũ</a:t>
            </a:r>
            <a:r>
              <a:rPr lang="en-US" sz="2400" dirty="0">
                <a:solidFill>
                  <a:prstClr val="black"/>
                </a:solidFill>
                <a:latin typeface="Times New Roman"/>
                <a:ea typeface="Times New Roman"/>
              </a:rPr>
              <a:t>) -  ∆</a:t>
            </a:r>
            <a:r>
              <a:rPr lang="en-US" sz="2400" dirty="0" err="1">
                <a:solidFill>
                  <a:prstClr val="black"/>
                </a:solidFill>
                <a:latin typeface="Times New Roman"/>
                <a:ea typeface="Times New Roman"/>
              </a:rPr>
              <a:t>Cđ</a:t>
            </a:r>
            <a:r>
              <a:rPr lang="en-US" sz="2400" dirty="0">
                <a:solidFill>
                  <a:prstClr val="black"/>
                </a:solidFill>
                <a:latin typeface="Times New Roman"/>
                <a:ea typeface="Times New Roman"/>
              </a:rPr>
              <a:t>  &gt; 0</a:t>
            </a:r>
          </a:p>
          <a:p>
            <a:pPr marR="45085" algn="just">
              <a:lnSpc>
                <a:spcPct val="150000"/>
              </a:lnSpc>
              <a:tabLst>
                <a:tab pos="1362075" algn="l"/>
              </a:tabLst>
            </a:pPr>
            <a:r>
              <a:rPr lang="en-US" sz="2400" dirty="0">
                <a:solidFill>
                  <a:prstClr val="black"/>
                </a:solidFill>
                <a:latin typeface="Times New Roman"/>
                <a:ea typeface="Times New Roman"/>
              </a:rPr>
              <a:t>      762.200.000 đ  -  800.000.000đ  -  (60.000.000 đ)  =  + 22.800.000đ</a:t>
            </a:r>
          </a:p>
          <a:p>
            <a:pPr marR="45085" algn="just">
              <a:lnSpc>
                <a:spcPct val="150000"/>
              </a:lnSpc>
              <a:tabLst>
                <a:tab pos="1362075" algn="l"/>
              </a:tabLst>
            </a:pPr>
            <a:r>
              <a:rPr lang="en-US" sz="2400" dirty="0">
                <a:solidFill>
                  <a:prstClr val="black"/>
                </a:solidFill>
                <a:latin typeface="Times New Roman"/>
                <a:ea typeface="Times New Roman"/>
              </a:rPr>
              <a:t>   </a:t>
            </a:r>
            <a:r>
              <a:rPr lang="vi-VN" sz="2400" dirty="0">
                <a:solidFill>
                  <a:prstClr val="black"/>
                </a:solidFill>
                <a:latin typeface="Times New Roman"/>
                <a:ea typeface="Times New Roman"/>
                <a:sym typeface="Wingdings" pitchFamily="2" charset="2"/>
              </a:rPr>
              <a:t> </a:t>
            </a:r>
            <a:r>
              <a:rPr lang="en-US" sz="2400" b="1" dirty="0" err="1">
                <a:solidFill>
                  <a:prstClr val="black"/>
                </a:solidFill>
                <a:latin typeface="Times New Roman"/>
                <a:ea typeface="Times New Roman"/>
              </a:rPr>
              <a:t>Kết</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luận</a:t>
            </a:r>
            <a:r>
              <a:rPr lang="en-US" sz="2400" b="1" dirty="0">
                <a:solidFill>
                  <a:prstClr val="black"/>
                </a:solidFill>
                <a:latin typeface="Times New Roman"/>
                <a:ea typeface="Times New Roman"/>
              </a:rPr>
              <a:t> : </a:t>
            </a:r>
            <a:r>
              <a:rPr lang="en-US" sz="2400" dirty="0" err="1">
                <a:solidFill>
                  <a:prstClr val="black"/>
                </a:solidFill>
                <a:latin typeface="Times New Roman"/>
                <a:ea typeface="Times New Roman"/>
              </a:rPr>
              <a:t>Công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nên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thực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hiện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này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vì</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sẽ</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tăng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lợi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nhuận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cho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doanh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nghiệp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được</a:t>
            </a:r>
            <a:r>
              <a:rPr lang="en-US" sz="2400" dirty="0">
                <a:solidFill>
                  <a:prstClr val="black"/>
                </a:solidFill>
                <a:latin typeface="Times New Roman"/>
                <a:ea typeface="Times New Roman"/>
              </a:rPr>
              <a:t> 22.800.000 đ.    </a:t>
            </a:r>
          </a:p>
        </p:txBody>
      </p:sp>
    </p:spTree>
    <p:extLst>
      <p:ext uri="{BB962C8B-B14F-4D97-AF65-F5344CB8AC3E}">
        <p14:creationId xmlns:p14="http://schemas.microsoft.com/office/powerpoint/2010/main" val="322282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pPr>
              <a:defRPr/>
            </a:pPr>
            <a:fld id="{A90EA07A-CC3A-48D2-BE98-6EA7BC019D8F}" type="slidenum">
              <a:rPr lang="en-IN" smtClean="0"/>
              <a:pPr>
                <a:defRPr/>
              </a:pPr>
              <a:t>131</a:t>
            </a:fld>
            <a:endParaRPr lang="en-IN"/>
          </a:p>
        </p:txBody>
      </p:sp>
      <p:sp>
        <p:nvSpPr>
          <p:cNvPr id="4" name="Rectangle 3"/>
          <p:cNvSpPr/>
          <p:nvPr/>
        </p:nvSpPr>
        <p:spPr>
          <a:xfrm>
            <a:off x="2057400" y="1752601"/>
            <a:ext cx="8077200" cy="4401205"/>
          </a:xfrm>
          <a:prstGeom prst="rect">
            <a:avLst/>
          </a:prstGeom>
        </p:spPr>
        <p:txBody>
          <a:bodyPr wrap="square">
            <a:spAutoFit/>
          </a:bodyPr>
          <a:lstStyle/>
          <a:p>
            <a:pPr lvl="0" algn="just" fontAlgn="base">
              <a:lnSpc>
                <a:spcPct val="150000"/>
              </a:lnSpc>
              <a:spcBef>
                <a:spcPct val="50000"/>
              </a:spcBef>
              <a:spcAft>
                <a:spcPct val="0"/>
              </a:spcAft>
              <a:buFontTx/>
              <a:buChar char="-"/>
            </a:pPr>
            <a:r>
              <a:rPr lang="en-US" altLang="vi-VN" sz="2800" b="1" u="sng" dirty="0">
                <a:solidFill>
                  <a:prstClr val="black"/>
                </a:solidFill>
                <a:latin typeface="Times New Roman" pitchFamily="18" charset="0"/>
                <a:cs typeface="Times New Roman" pitchFamily="18" charset="0"/>
              </a:rPr>
              <a:t> TH 5: </a:t>
            </a:r>
            <a:r>
              <a:rPr lang="en-US" altLang="vi-VN" sz="2800" b="1" u="sng" dirty="0" err="1">
                <a:solidFill>
                  <a:prstClr val="black"/>
                </a:solidFill>
                <a:latin typeface="Times New Roman" pitchFamily="18" charset="0"/>
                <a:cs typeface="Times New Roman" pitchFamily="18" charset="0"/>
              </a:rPr>
              <a:t>Quyết</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định</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giá</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bán</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cho</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đơn</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hàng</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bổ</a:t>
            </a:r>
            <a:r>
              <a:rPr lang="en-US" altLang="vi-VN" sz="2800" b="1" u="sng" dirty="0">
                <a:solidFill>
                  <a:prstClr val="black"/>
                </a:solidFill>
                <a:latin typeface="Times New Roman" pitchFamily="18" charset="0"/>
                <a:cs typeface="Times New Roman" pitchFamily="18" charset="0"/>
              </a:rPr>
              <a:t> sung. </a:t>
            </a:r>
            <a:r>
              <a:rPr lang="en-US" altLang="vi-VN" sz="2800" b="1" u="sng" dirty="0" err="1">
                <a:solidFill>
                  <a:prstClr val="black"/>
                </a:solidFill>
                <a:latin typeface="Times New Roman" pitchFamily="18" charset="0"/>
                <a:cs typeface="Times New Roman" pitchFamily="18" charset="0"/>
              </a:rPr>
              <a:t>Ví</a:t>
            </a:r>
            <a:r>
              <a:rPr lang="en-US" altLang="vi-VN" sz="2800" b="1" u="sng" dirty="0">
                <a:solidFill>
                  <a:prstClr val="black"/>
                </a:solidFill>
                <a:latin typeface="Times New Roman" pitchFamily="18" charset="0"/>
                <a:cs typeface="Times New Roman" pitchFamily="18" charset="0"/>
              </a:rPr>
              <a:t> </a:t>
            </a:r>
            <a:r>
              <a:rPr lang="en-US" altLang="vi-VN" sz="2800" b="1" u="sng" dirty="0" err="1">
                <a:solidFill>
                  <a:prstClr val="black"/>
                </a:solidFill>
                <a:latin typeface="Times New Roman" pitchFamily="18" charset="0"/>
                <a:cs typeface="Times New Roman" pitchFamily="18" charset="0"/>
              </a:rPr>
              <a:t>dụ</a:t>
            </a:r>
            <a:r>
              <a:rPr lang="en-US" altLang="vi-VN" sz="2800" b="1" u="sng" dirty="0">
                <a:solidFill>
                  <a:prstClr val="black"/>
                </a:solidFill>
                <a:latin typeface="Times New Roman" pitchFamily="18" charset="0"/>
                <a:cs typeface="Times New Roman" pitchFamily="18" charset="0"/>
              </a:rPr>
              <a:t>:</a:t>
            </a:r>
          </a:p>
          <a:p>
            <a:pPr lvl="0" algn="just" fontAlgn="base">
              <a:lnSpc>
                <a:spcPct val="150000"/>
              </a:lnSpc>
              <a:spcBef>
                <a:spcPct val="50000"/>
              </a:spcBef>
              <a:spcAft>
                <a:spcPct val="0"/>
              </a:spcAft>
            </a:pPr>
            <a:r>
              <a:rPr lang="en-US" altLang="vi-VN" sz="2800" b="1" dirty="0">
                <a:solidFill>
                  <a:prstClr val="black"/>
                </a:solidFill>
                <a:latin typeface="Times New Roman" pitchFamily="18" charset="0"/>
                <a:cs typeface="Times New Roman" pitchFamily="18" charset="0"/>
              </a:rPr>
              <a:t>                                 G = </a:t>
            </a:r>
            <a:r>
              <a:rPr lang="en-US" altLang="vi-VN" sz="2800" b="1" dirty="0" err="1">
                <a:solidFill>
                  <a:prstClr val="black"/>
                </a:solidFill>
                <a:latin typeface="Times New Roman" pitchFamily="18" charset="0"/>
                <a:cs typeface="Times New Roman" pitchFamily="18" charset="0"/>
              </a:rPr>
              <a:t>cb</a:t>
            </a:r>
            <a:r>
              <a:rPr lang="en-US" altLang="vi-VN" sz="2800" b="1" dirty="0">
                <a:solidFill>
                  <a:prstClr val="black"/>
                </a:solidFill>
                <a:latin typeface="Times New Roman" pitchFamily="18" charset="0"/>
                <a:cs typeface="Times New Roman" pitchFamily="18" charset="0"/>
              </a:rPr>
              <a:t> + </a:t>
            </a:r>
            <a:r>
              <a:rPr lang="en-US" altLang="vi-VN" sz="2800" b="1" dirty="0" err="1">
                <a:solidFill>
                  <a:prstClr val="black"/>
                </a:solidFill>
                <a:latin typeface="Times New Roman" pitchFamily="18" charset="0"/>
                <a:cs typeface="Times New Roman" pitchFamily="18" charset="0"/>
              </a:rPr>
              <a:t>cđ</a:t>
            </a:r>
            <a:r>
              <a:rPr lang="en-US" altLang="vi-VN" sz="2800" b="1" dirty="0">
                <a:solidFill>
                  <a:prstClr val="black"/>
                </a:solidFill>
                <a:latin typeface="Times New Roman" pitchFamily="18" charset="0"/>
                <a:cs typeface="Times New Roman" pitchFamily="18" charset="0"/>
              </a:rPr>
              <a:t> + </a:t>
            </a:r>
            <a:r>
              <a:rPr lang="en-US" altLang="vi-VN" sz="2800" b="1" dirty="0" err="1">
                <a:solidFill>
                  <a:prstClr val="black"/>
                </a:solidFill>
                <a:latin typeface="Times New Roman" pitchFamily="18" charset="0"/>
                <a:cs typeface="Times New Roman" pitchFamily="18" charset="0"/>
              </a:rPr>
              <a:t>ln</a:t>
            </a:r>
            <a:endParaRPr lang="en-US" altLang="vi-VN" sz="2800" b="1" dirty="0">
              <a:solidFill>
                <a:prstClr val="black"/>
              </a:solidFill>
              <a:latin typeface="Times New Roman" pitchFamily="18" charset="0"/>
              <a:cs typeface="Times New Roman" pitchFamily="18" charset="0"/>
            </a:endParaRPr>
          </a:p>
          <a:p>
            <a:pPr lvl="0" algn="just" fontAlgn="base">
              <a:lnSpc>
                <a:spcPct val="150000"/>
              </a:lnSpc>
              <a:spcBef>
                <a:spcPct val="50000"/>
              </a:spcBef>
              <a:spcAft>
                <a:spcPct val="0"/>
              </a:spcAft>
            </a:pPr>
            <a:r>
              <a:rPr lang="en-US" altLang="vi-VN" sz="2800" dirty="0">
                <a:solidFill>
                  <a:prstClr val="black"/>
                </a:solidFill>
                <a:latin typeface="Times New Roman" pitchFamily="18" charset="0"/>
                <a:cs typeface="Times New Roman" pitchFamily="18" charset="0"/>
              </a:rPr>
              <a:t>G: </a:t>
            </a:r>
            <a:r>
              <a:rPr lang="en-US" altLang="vi-VN" sz="2800" dirty="0" err="1">
                <a:solidFill>
                  <a:prstClr val="black"/>
                </a:solidFill>
                <a:latin typeface="Times New Roman" pitchFamily="18" charset="0"/>
                <a:cs typeface="Times New Roman" pitchFamily="18" charset="0"/>
              </a:rPr>
              <a:t>giá</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bán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cb</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biến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phí</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đơn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vị</a:t>
            </a:r>
            <a:r>
              <a:rPr lang="en-US" altLang="vi-VN" sz="2800" dirty="0">
                <a:solidFill>
                  <a:prstClr val="black"/>
                </a:solidFill>
                <a:latin typeface="Times New Roman" pitchFamily="18" charset="0"/>
                <a:cs typeface="Times New Roman" pitchFamily="18" charset="0"/>
              </a:rPr>
              <a:t> ; </a:t>
            </a:r>
            <a:r>
              <a:rPr lang="en-US" altLang="vi-VN" sz="2800" dirty="0" err="1">
                <a:solidFill>
                  <a:prstClr val="black"/>
                </a:solidFill>
                <a:latin typeface="Times New Roman" pitchFamily="18" charset="0"/>
                <a:cs typeface="Times New Roman" pitchFamily="18" charset="0"/>
              </a:rPr>
              <a:t>cđ</a:t>
            </a:r>
            <a:r>
              <a:rPr lang="en-US" altLang="vi-VN" sz="2800" dirty="0">
                <a:solidFill>
                  <a:prstClr val="black"/>
                </a:solidFill>
                <a:latin typeface="Times New Roman" pitchFamily="18" charset="0"/>
                <a:cs typeface="Times New Roman" pitchFamily="18" charset="0"/>
              </a:rPr>
              <a:t>: chi </a:t>
            </a:r>
            <a:r>
              <a:rPr lang="en-US" altLang="vi-VN" sz="2800" dirty="0" err="1">
                <a:solidFill>
                  <a:prstClr val="black"/>
                </a:solidFill>
                <a:latin typeface="Times New Roman" pitchFamily="18" charset="0"/>
                <a:cs typeface="Times New Roman" pitchFamily="18" charset="0"/>
              </a:rPr>
              <a:t>phí</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cố</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định</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cho</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mỗi</a:t>
            </a:r>
            <a:r>
              <a:rPr lang="en-US" altLang="vi-VN" sz="2800" dirty="0">
                <a:solidFill>
                  <a:prstClr val="black"/>
                </a:solidFill>
                <a:latin typeface="Times New Roman" pitchFamily="18" charset="0"/>
                <a:cs typeface="Times New Roman" pitchFamily="18" charset="0"/>
              </a:rPr>
              <a:t> SP </a:t>
            </a:r>
            <a:r>
              <a:rPr lang="en-US" altLang="vi-VN" sz="2800" dirty="0" err="1">
                <a:solidFill>
                  <a:prstClr val="black"/>
                </a:solidFill>
                <a:latin typeface="Times New Roman" pitchFamily="18" charset="0"/>
                <a:cs typeface="Times New Roman" pitchFamily="18" charset="0"/>
              </a:rPr>
              <a:t>làm</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thêm</a:t>
            </a:r>
            <a:r>
              <a:rPr lang="en-US" altLang="vi-VN" sz="2800" dirty="0">
                <a:solidFill>
                  <a:prstClr val="black"/>
                </a:solidFill>
                <a:latin typeface="Times New Roman" pitchFamily="18" charset="0"/>
                <a:cs typeface="Times New Roman" pitchFamily="18" charset="0"/>
              </a:rPr>
              <a:t> = </a:t>
            </a:r>
            <a:r>
              <a:rPr lang="en-US" altLang="vi-VN" sz="2800" dirty="0" err="1">
                <a:solidFill>
                  <a:prstClr val="black"/>
                </a:solidFill>
                <a:latin typeface="Times New Roman" pitchFamily="18" charset="0"/>
                <a:cs typeface="Times New Roman" pitchFamily="18" charset="0"/>
              </a:rPr>
              <a:t>Cđ</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số</a:t>
            </a:r>
            <a:r>
              <a:rPr lang="en-US" altLang="vi-VN" sz="2800" dirty="0">
                <a:solidFill>
                  <a:prstClr val="black"/>
                </a:solidFill>
                <a:latin typeface="Times New Roman" pitchFamily="18" charset="0"/>
                <a:cs typeface="Times New Roman" pitchFamily="18" charset="0"/>
              </a:rPr>
              <a:t> SP </a:t>
            </a:r>
            <a:r>
              <a:rPr lang="en-US" altLang="vi-VN" sz="2800" dirty="0" err="1">
                <a:solidFill>
                  <a:prstClr val="black"/>
                </a:solidFill>
                <a:latin typeface="Times New Roman" pitchFamily="18" charset="0"/>
                <a:cs typeface="Times New Roman" pitchFamily="18" charset="0"/>
              </a:rPr>
              <a:t>làm</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thêm</a:t>
            </a:r>
            <a:r>
              <a:rPr lang="en-US" altLang="vi-VN" sz="2800" dirty="0">
                <a:solidFill>
                  <a:prstClr val="black"/>
                </a:solidFill>
                <a:latin typeface="Times New Roman" pitchFamily="18" charset="0"/>
                <a:cs typeface="Times New Roman" pitchFamily="18" charset="0"/>
              </a:rPr>
              <a:t> ; </a:t>
            </a:r>
            <a:r>
              <a:rPr lang="en-US" altLang="vi-VN" sz="2800" dirty="0" err="1">
                <a:solidFill>
                  <a:prstClr val="black"/>
                </a:solidFill>
                <a:latin typeface="Times New Roman" pitchFamily="18" charset="0"/>
                <a:cs typeface="Times New Roman" pitchFamily="18" charset="0"/>
              </a:rPr>
              <a:t>ln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là</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lợi</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nhuận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mục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tiêu</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của</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Sp</a:t>
            </a:r>
            <a:r>
              <a:rPr lang="en-US" altLang="vi-VN" sz="2800" dirty="0">
                <a:solidFill>
                  <a:prstClr val="black"/>
                </a:solidFill>
                <a:latin typeface="Times New Roman" pitchFamily="18" charset="0"/>
                <a:cs typeface="Times New Roman" pitchFamily="18" charset="0"/>
              </a:rPr>
              <a:t> </a:t>
            </a:r>
          </a:p>
        </p:txBody>
      </p:sp>
      <p:sp>
        <p:nvSpPr>
          <p:cNvPr id="6" name="Rectangle 5"/>
          <p:cNvSpPr/>
          <p:nvPr/>
        </p:nvSpPr>
        <p:spPr>
          <a:xfrm>
            <a:off x="2057400" y="363779"/>
            <a:ext cx="8610600" cy="615553"/>
          </a:xfrm>
          <a:prstGeom prst="rect">
            <a:avLst/>
          </a:prstGeom>
        </p:spPr>
        <p:txBody>
          <a:bodyPr wrap="square">
            <a:spAutoFit/>
          </a:bodyPr>
          <a:lstStyle/>
          <a:p>
            <a:pPr lvl="0" algn="ctr" fontAlgn="base">
              <a:spcBef>
                <a:spcPct val="0"/>
              </a:spcBef>
              <a:spcAft>
                <a:spcPct val="0"/>
              </a:spcAft>
            </a:pPr>
            <a:r>
              <a:rPr lang="en-US" sz="3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 – V – P</a:t>
            </a:r>
          </a:p>
        </p:txBody>
      </p:sp>
    </p:spTree>
    <p:extLst>
      <p:ext uri="{BB962C8B-B14F-4D97-AF65-F5344CB8AC3E}">
        <p14:creationId xmlns:p14="http://schemas.microsoft.com/office/powerpoint/2010/main" val="240624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pPr>
              <a:defRPr/>
            </a:pPr>
            <a:fld id="{A90EA07A-CC3A-48D2-BE98-6EA7BC019D8F}" type="slidenum">
              <a:rPr lang="en-IN" smtClean="0"/>
              <a:pPr>
                <a:defRPr/>
              </a:pPr>
              <a:t>132</a:t>
            </a:fld>
            <a:endParaRPr lang="en-IN"/>
          </a:p>
        </p:txBody>
      </p:sp>
      <p:sp>
        <p:nvSpPr>
          <p:cNvPr id="4" name="Rectangle 3"/>
          <p:cNvSpPr/>
          <p:nvPr/>
        </p:nvSpPr>
        <p:spPr>
          <a:xfrm>
            <a:off x="1558636" y="54889"/>
            <a:ext cx="8991600" cy="6863417"/>
          </a:xfrm>
          <a:prstGeom prst="rect">
            <a:avLst/>
          </a:prstGeom>
        </p:spPr>
        <p:txBody>
          <a:bodyPr wrap="square">
            <a:spAutoFit/>
          </a:bodyPr>
          <a:lstStyle/>
          <a:p>
            <a:pPr marL="142875" marR="45085" algn="just">
              <a:tabLst>
                <a:tab pos="1362075" algn="l"/>
              </a:tabLst>
            </a:pPr>
            <a:r>
              <a:rPr lang="en-US" sz="2000" b="1" dirty="0" err="1">
                <a:latin typeface="Times New Roman"/>
                <a:ea typeface="Times New Roman"/>
                <a:cs typeface="Times New Roman"/>
              </a:rPr>
              <a:t>Ví</a:t>
            </a:r>
            <a:r>
              <a:rPr lang="en-US" sz="2000" b="1" dirty="0">
                <a:latin typeface="Times New Roman"/>
                <a:ea typeface="Times New Roman"/>
                <a:cs typeface="Times New Roman"/>
              </a:rPr>
              <a:t> </a:t>
            </a:r>
            <a:r>
              <a:rPr lang="en-US" sz="2000" b="1" dirty="0" err="1">
                <a:latin typeface="Times New Roman"/>
                <a:ea typeface="Times New Roman"/>
                <a:cs typeface="Times New Roman"/>
              </a:rPr>
              <a:t>dụ</a:t>
            </a:r>
            <a:r>
              <a:rPr lang="en-US" sz="2000" b="1" dirty="0">
                <a:latin typeface="Times New Roman"/>
                <a:ea typeface="Times New Roman"/>
                <a:cs typeface="Times New Roman"/>
              </a:rPr>
              <a:t> : </a:t>
            </a:r>
            <a:r>
              <a:rPr lang="en-US" sz="2000" dirty="0" err="1">
                <a:latin typeface="Times New Roman"/>
                <a:ea typeface="Times New Roman"/>
                <a:cs typeface="Times New Roman"/>
              </a:rPr>
              <a:t>Sử</a:t>
            </a:r>
            <a:r>
              <a:rPr lang="en-US" sz="2000" dirty="0">
                <a:latin typeface="Times New Roman"/>
                <a:ea typeface="Times New Roman"/>
                <a:cs typeface="Times New Roman"/>
              </a:rPr>
              <a:t> </a:t>
            </a:r>
            <a:r>
              <a:rPr lang="en-US" sz="2000" dirty="0" err="1">
                <a:latin typeface="Times New Roman"/>
                <a:ea typeface="Times New Roman"/>
                <a:cs typeface="Times New Roman"/>
              </a:rPr>
              <a:t>dụng</a:t>
            </a:r>
            <a:r>
              <a:rPr lang="en-US" sz="2000" dirty="0">
                <a:latin typeface="Times New Roman"/>
                <a:ea typeface="Times New Roman"/>
                <a:cs typeface="Times New Roman"/>
              </a:rPr>
              <a:t> </a:t>
            </a:r>
            <a:r>
              <a:rPr lang="en-US" sz="2000" dirty="0" err="1">
                <a:latin typeface="Times New Roman"/>
                <a:ea typeface="Times New Roman"/>
                <a:cs typeface="Times New Roman"/>
              </a:rPr>
              <a:t>số</a:t>
            </a:r>
            <a:r>
              <a:rPr lang="en-US" sz="2000" dirty="0">
                <a:latin typeface="Times New Roman"/>
                <a:ea typeface="Times New Roman"/>
                <a:cs typeface="Times New Roman"/>
              </a:rPr>
              <a:t> </a:t>
            </a:r>
            <a:r>
              <a:rPr lang="en-US" sz="2000" dirty="0" err="1">
                <a:latin typeface="Times New Roman"/>
                <a:ea typeface="Times New Roman"/>
                <a:cs typeface="Times New Roman"/>
              </a:rPr>
              <a:t>liệu</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ABC </a:t>
            </a:r>
            <a:r>
              <a:rPr lang="en-US" sz="2000" dirty="0" err="1">
                <a:latin typeface="Times New Roman"/>
                <a:ea typeface="Times New Roman"/>
                <a:cs typeface="Times New Roman"/>
              </a:rPr>
              <a:t>theo</a:t>
            </a:r>
            <a:r>
              <a:rPr lang="en-US" sz="2000" dirty="0">
                <a:latin typeface="Times New Roman"/>
                <a:ea typeface="Times New Roman"/>
                <a:cs typeface="Times New Roman"/>
              </a:rPr>
              <a:t> </a:t>
            </a:r>
            <a:r>
              <a:rPr lang="en-US" sz="2000" dirty="0" err="1">
                <a:latin typeface="Times New Roman"/>
                <a:ea typeface="Times New Roman"/>
                <a:cs typeface="Times New Roman"/>
              </a:rPr>
              <a:t>ví</a:t>
            </a:r>
            <a:r>
              <a:rPr lang="en-US" sz="2000" dirty="0">
                <a:latin typeface="Times New Roman"/>
                <a:ea typeface="Times New Roman"/>
                <a:cs typeface="Times New Roman"/>
              </a:rPr>
              <a:t> </a:t>
            </a:r>
            <a:r>
              <a:rPr lang="en-US" sz="2000" dirty="0" err="1">
                <a:latin typeface="Times New Roman"/>
                <a:ea typeface="Times New Roman"/>
                <a:cs typeface="Times New Roman"/>
              </a:rPr>
              <a:t>dụ</a:t>
            </a:r>
            <a:r>
              <a:rPr lang="en-US" sz="2000" dirty="0">
                <a:latin typeface="Times New Roman"/>
                <a:ea typeface="Times New Roman"/>
                <a:cs typeface="Times New Roman"/>
              </a:rPr>
              <a:t> 2 </a:t>
            </a:r>
            <a:r>
              <a:rPr lang="en-US" sz="2000" dirty="0" err="1">
                <a:latin typeface="Times New Roman"/>
                <a:ea typeface="Times New Roman"/>
                <a:cs typeface="Times New Roman"/>
              </a:rPr>
              <a:t>mục</a:t>
            </a:r>
            <a:r>
              <a:rPr lang="en-US" sz="2000" dirty="0">
                <a:latin typeface="Times New Roman"/>
                <a:ea typeface="Times New Roman"/>
                <a:cs typeface="Times New Roman"/>
              </a:rPr>
              <a:t> 3.1.2.1, </a:t>
            </a:r>
            <a:r>
              <a:rPr lang="en-US" sz="2000" dirty="0" err="1">
                <a:latin typeface="Times New Roman"/>
                <a:ea typeface="Times New Roman"/>
                <a:cs typeface="Times New Roman"/>
              </a:rPr>
              <a:t>ngoài</a:t>
            </a:r>
            <a:r>
              <a:rPr lang="en-US" sz="2000" dirty="0">
                <a:latin typeface="Times New Roman"/>
                <a:ea typeface="Times New Roman"/>
                <a:cs typeface="Times New Roman"/>
              </a:rPr>
              <a:t> </a:t>
            </a:r>
            <a:r>
              <a:rPr lang="en-US" sz="2000" dirty="0" err="1">
                <a:latin typeface="Times New Roman"/>
                <a:ea typeface="Times New Roman"/>
                <a:cs typeface="Times New Roman"/>
              </a:rPr>
              <a:t>số</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tiêu</a:t>
            </a:r>
            <a:r>
              <a:rPr lang="en-US" sz="2000" dirty="0">
                <a:latin typeface="Times New Roman"/>
                <a:ea typeface="Times New Roman"/>
                <a:cs typeface="Times New Roman"/>
              </a:rPr>
              <a:t> </a:t>
            </a:r>
            <a:r>
              <a:rPr lang="en-US" sz="2000" dirty="0" err="1">
                <a:latin typeface="Times New Roman"/>
                <a:ea typeface="Times New Roman"/>
                <a:cs typeface="Times New Roman"/>
              </a:rPr>
              <a:t>thụ</a:t>
            </a:r>
            <a:r>
              <a:rPr lang="en-US" sz="2000" dirty="0">
                <a:latin typeface="Times New Roman"/>
                <a:ea typeface="Times New Roman"/>
                <a:cs typeface="Times New Roman"/>
              </a:rPr>
              <a:t> </a:t>
            </a:r>
            <a:r>
              <a:rPr lang="en-US" sz="2000" dirty="0" err="1">
                <a:latin typeface="Times New Roman"/>
                <a:ea typeface="Times New Roman"/>
                <a:cs typeface="Times New Roman"/>
              </a:rPr>
              <a:t>bình</a:t>
            </a:r>
            <a:r>
              <a:rPr lang="en-US" sz="2000" dirty="0">
                <a:latin typeface="Times New Roman"/>
                <a:ea typeface="Times New Roman"/>
                <a:cs typeface="Times New Roman"/>
              </a:rPr>
              <a:t> </a:t>
            </a:r>
            <a:r>
              <a:rPr lang="en-US" sz="2000" dirty="0" err="1">
                <a:latin typeface="Times New Roman"/>
                <a:ea typeface="Times New Roman"/>
                <a:cs typeface="Times New Roman"/>
              </a:rPr>
              <a:t>thường</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a:t>
            </a:r>
            <a:r>
              <a:rPr lang="en-US" sz="2000" dirty="0" err="1">
                <a:latin typeface="Times New Roman"/>
                <a:ea typeface="Times New Roman"/>
                <a:cs typeface="Times New Roman"/>
              </a:rPr>
              <a:t>các</a:t>
            </a:r>
            <a:r>
              <a:rPr lang="en-US" sz="2000" dirty="0">
                <a:latin typeface="Times New Roman"/>
                <a:ea typeface="Times New Roman"/>
                <a:cs typeface="Times New Roman"/>
              </a:rPr>
              <a:t> </a:t>
            </a:r>
            <a:r>
              <a:rPr lang="en-US" sz="2000" dirty="0" err="1">
                <a:latin typeface="Times New Roman"/>
                <a:ea typeface="Times New Roman"/>
                <a:cs typeface="Times New Roman"/>
              </a:rPr>
              <a:t>khách</a:t>
            </a:r>
            <a:r>
              <a:rPr lang="en-US" sz="2000" dirty="0">
                <a:latin typeface="Times New Roman"/>
                <a:ea typeface="Times New Roman"/>
                <a:cs typeface="Times New Roman"/>
              </a:rPr>
              <a:t> </a:t>
            </a:r>
            <a:r>
              <a:rPr lang="en-US" sz="2000" dirty="0" err="1">
                <a:latin typeface="Times New Roman"/>
                <a:ea typeface="Times New Roman"/>
                <a:cs typeface="Times New Roman"/>
              </a:rPr>
              <a:t>hàng</a:t>
            </a:r>
            <a:r>
              <a:rPr lang="en-US" sz="2000" dirty="0">
                <a:latin typeface="Times New Roman"/>
                <a:ea typeface="Times New Roman"/>
                <a:cs typeface="Times New Roman"/>
              </a:rPr>
              <a:t> </a:t>
            </a:r>
            <a:r>
              <a:rPr lang="en-US" sz="2000" dirty="0" err="1">
                <a:latin typeface="Times New Roman"/>
                <a:ea typeface="Times New Roman"/>
                <a:cs typeface="Times New Roman"/>
              </a:rPr>
              <a:t>truyền</a:t>
            </a:r>
            <a:r>
              <a:rPr lang="en-US" sz="2000" dirty="0">
                <a:latin typeface="Times New Roman"/>
                <a:ea typeface="Times New Roman"/>
                <a:cs typeface="Times New Roman"/>
              </a:rPr>
              <a:t> </a:t>
            </a:r>
            <a:r>
              <a:rPr lang="en-US" sz="2000" dirty="0" err="1">
                <a:latin typeface="Times New Roman"/>
                <a:ea typeface="Times New Roman"/>
                <a:cs typeface="Times New Roman"/>
              </a:rPr>
              <a:t>thống</a:t>
            </a:r>
            <a:r>
              <a:rPr lang="en-US" sz="2000" dirty="0">
                <a:latin typeface="Times New Roman"/>
                <a:ea typeface="Times New Roman"/>
                <a:cs typeface="Times New Roman"/>
              </a:rPr>
              <a:t> (10.000 SP)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t>
            </a:r>
            <a:r>
              <a:rPr lang="en-US" sz="2000" dirty="0" err="1">
                <a:latin typeface="Times New Roman"/>
                <a:ea typeface="Times New Roman"/>
                <a:cs typeface="Times New Roman"/>
              </a:rPr>
              <a:t>còn</a:t>
            </a:r>
            <a:r>
              <a:rPr lang="en-US" sz="2000" dirty="0">
                <a:latin typeface="Times New Roman"/>
                <a:ea typeface="Times New Roman"/>
                <a:cs typeface="Times New Roman"/>
              </a:rPr>
              <a:t> </a:t>
            </a:r>
            <a:r>
              <a:rPr lang="en-US" sz="2000" dirty="0" err="1">
                <a:latin typeface="Times New Roman"/>
                <a:ea typeface="Times New Roman"/>
                <a:cs typeface="Times New Roman"/>
              </a:rPr>
              <a:t>nhận</a:t>
            </a:r>
            <a:r>
              <a:rPr lang="en-US" sz="2000" dirty="0">
                <a:latin typeface="Times New Roman"/>
                <a:ea typeface="Times New Roman"/>
                <a:cs typeface="Times New Roman"/>
              </a:rPr>
              <a:t> </a:t>
            </a:r>
            <a:r>
              <a:rPr lang="en-US" sz="2000" dirty="0" err="1">
                <a:latin typeface="Times New Roman"/>
                <a:ea typeface="Times New Roman"/>
                <a:cs typeface="Times New Roman"/>
              </a:rPr>
              <a:t>được</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đặt</a:t>
            </a:r>
            <a:r>
              <a:rPr lang="en-US" sz="2000" dirty="0">
                <a:latin typeface="Times New Roman"/>
                <a:ea typeface="Times New Roman"/>
                <a:cs typeface="Times New Roman"/>
              </a:rPr>
              <a:t> </a:t>
            </a:r>
            <a:r>
              <a:rPr lang="en-US" sz="2000" dirty="0" err="1">
                <a:latin typeface="Times New Roman"/>
                <a:ea typeface="Times New Roman"/>
                <a:cs typeface="Times New Roman"/>
              </a:rPr>
              <a:t>hàng</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khách</a:t>
            </a:r>
            <a:r>
              <a:rPr lang="en-US" sz="2000" dirty="0">
                <a:latin typeface="Times New Roman"/>
                <a:ea typeface="Times New Roman"/>
                <a:cs typeface="Times New Roman"/>
              </a:rPr>
              <a:t> </a:t>
            </a:r>
            <a:r>
              <a:rPr lang="en-US" sz="2000" dirty="0" err="1">
                <a:latin typeface="Times New Roman"/>
                <a:ea typeface="Times New Roman"/>
                <a:cs typeface="Times New Roman"/>
              </a:rPr>
              <a:t>hàng</a:t>
            </a:r>
            <a:r>
              <a:rPr lang="en-US" sz="2000" dirty="0">
                <a:latin typeface="Times New Roman"/>
                <a:ea typeface="Times New Roman"/>
                <a:cs typeface="Times New Roman"/>
              </a:rPr>
              <a:t> </a:t>
            </a:r>
            <a:r>
              <a:rPr lang="en-US" sz="2000" dirty="0" err="1">
                <a:latin typeface="Times New Roman"/>
                <a:ea typeface="Times New Roman"/>
                <a:cs typeface="Times New Roman"/>
              </a:rPr>
              <a:t>mới</a:t>
            </a:r>
            <a:r>
              <a:rPr lang="en-US" sz="2000" dirty="0">
                <a:latin typeface="Times New Roman"/>
                <a:ea typeface="Times New Roman"/>
                <a:cs typeface="Times New Roman"/>
              </a:rPr>
              <a:t> </a:t>
            </a:r>
            <a:r>
              <a:rPr lang="en-US" sz="2000" dirty="0" err="1">
                <a:latin typeface="Times New Roman"/>
                <a:ea typeface="Times New Roman"/>
                <a:cs typeface="Times New Roman"/>
              </a:rPr>
              <a:t>muốn</a:t>
            </a:r>
            <a:r>
              <a:rPr lang="en-US" sz="2000" dirty="0">
                <a:latin typeface="Times New Roman"/>
                <a:ea typeface="Times New Roman"/>
                <a:cs typeface="Times New Roman"/>
              </a:rPr>
              <a:t> </a:t>
            </a:r>
            <a:r>
              <a:rPr lang="en-US" sz="2000" dirty="0" err="1">
                <a:latin typeface="Times New Roman"/>
                <a:ea typeface="Times New Roman"/>
                <a:cs typeface="Times New Roman"/>
              </a:rPr>
              <a:t>mua</a:t>
            </a:r>
            <a:r>
              <a:rPr lang="en-US" sz="2000" dirty="0">
                <a:latin typeface="Times New Roman"/>
                <a:ea typeface="Times New Roman"/>
                <a:cs typeface="Times New Roman"/>
              </a:rPr>
              <a:t> 500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t>
            </a:r>
          </a:p>
          <a:p>
            <a:pPr marL="142875" marR="45085" algn="just">
              <a:tabLst>
                <a:tab pos="1362075" algn="l"/>
              </a:tabLst>
            </a:pPr>
            <a:endParaRPr lang="en-US" sz="2000" dirty="0">
              <a:latin typeface="Times New Roman"/>
              <a:ea typeface="Times New Roman"/>
              <a:cs typeface="Times New Roman"/>
            </a:endParaRPr>
          </a:p>
          <a:p>
            <a:pPr marL="142875" marR="45085" algn="just">
              <a:tabLst>
                <a:tab pos="1362075" algn="l"/>
              </a:tabLst>
            </a:pPr>
            <a:r>
              <a:rPr lang="en-US" sz="2000" dirty="0" err="1">
                <a:latin typeface="Times New Roman"/>
                <a:ea typeface="Times New Roman"/>
                <a:cs typeface="Times New Roman"/>
              </a:rPr>
              <a:t>Để</a:t>
            </a:r>
            <a:r>
              <a:rPr lang="en-US" sz="2000" dirty="0">
                <a:latin typeface="Times New Roman"/>
                <a:ea typeface="Times New Roman"/>
                <a:cs typeface="Times New Roman"/>
              </a:rPr>
              <a:t> 2 </a:t>
            </a:r>
            <a:r>
              <a:rPr lang="en-US" sz="2000" dirty="0" err="1">
                <a:latin typeface="Times New Roman"/>
                <a:ea typeface="Times New Roman"/>
                <a:cs typeface="Times New Roman"/>
              </a:rPr>
              <a:t>bên</a:t>
            </a:r>
            <a:r>
              <a:rPr lang="en-US" sz="2000" dirty="0">
                <a:latin typeface="Times New Roman"/>
                <a:ea typeface="Times New Roman"/>
                <a:cs typeface="Times New Roman"/>
              </a:rPr>
              <a:t> </a:t>
            </a:r>
            <a:r>
              <a:rPr lang="en-US" sz="2000" dirty="0" err="1">
                <a:latin typeface="Times New Roman"/>
                <a:ea typeface="Times New Roman"/>
                <a:cs typeface="Times New Roman"/>
              </a:rPr>
              <a:t>cùng</a:t>
            </a:r>
            <a:r>
              <a:rPr lang="en-US" sz="2000" dirty="0">
                <a:latin typeface="Times New Roman"/>
                <a:ea typeface="Times New Roman"/>
                <a:cs typeface="Times New Roman"/>
              </a:rPr>
              <a:t> </a:t>
            </a:r>
            <a:r>
              <a:rPr lang="en-US" sz="2000" dirty="0" err="1">
                <a:latin typeface="Times New Roman"/>
                <a:ea typeface="Times New Roman"/>
                <a:cs typeface="Times New Roman"/>
              </a:rPr>
              <a:t>đạt</a:t>
            </a:r>
            <a:r>
              <a:rPr lang="en-US" sz="2000" dirty="0">
                <a:latin typeface="Times New Roman"/>
                <a:ea typeface="Times New Roman"/>
                <a:cs typeface="Times New Roman"/>
              </a:rPr>
              <a:t> </a:t>
            </a:r>
            <a:r>
              <a:rPr lang="en-US" sz="2000" dirty="0" err="1">
                <a:latin typeface="Times New Roman"/>
                <a:ea typeface="Times New Roman"/>
                <a:cs typeface="Times New Roman"/>
              </a:rPr>
              <a:t>được</a:t>
            </a:r>
            <a:r>
              <a:rPr lang="en-US" sz="2000" dirty="0">
                <a:latin typeface="Times New Roman"/>
                <a:ea typeface="Times New Roman"/>
                <a:cs typeface="Times New Roman"/>
              </a:rPr>
              <a:t> </a:t>
            </a:r>
            <a:r>
              <a:rPr lang="en-US" sz="2000" dirty="0" err="1">
                <a:latin typeface="Times New Roman"/>
                <a:ea typeface="Times New Roman"/>
                <a:cs typeface="Times New Roman"/>
              </a:rPr>
              <a:t>mục</a:t>
            </a:r>
            <a:r>
              <a:rPr lang="en-US" sz="2000" dirty="0">
                <a:latin typeface="Times New Roman"/>
                <a:ea typeface="Times New Roman"/>
                <a:cs typeface="Times New Roman"/>
              </a:rPr>
              <a:t> </a:t>
            </a:r>
            <a:r>
              <a:rPr lang="en-US" sz="2000" dirty="0" err="1">
                <a:latin typeface="Times New Roman"/>
                <a:ea typeface="Times New Roman"/>
                <a:cs typeface="Times New Roman"/>
              </a:rPr>
              <a:t>đích</a:t>
            </a:r>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t>
            </a:r>
            <a:r>
              <a:rPr lang="en-US" sz="2000" dirty="0" err="1">
                <a:latin typeface="Times New Roman"/>
                <a:ea typeface="Times New Roman"/>
                <a:cs typeface="Times New Roman"/>
              </a:rPr>
              <a:t>tính</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mức</a:t>
            </a:r>
            <a:r>
              <a:rPr lang="en-US" sz="2000" dirty="0">
                <a:latin typeface="Times New Roman"/>
                <a:ea typeface="Times New Roman"/>
                <a:cs typeface="Times New Roman"/>
              </a:rPr>
              <a:t>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a:t>
            </a:r>
            <a:r>
              <a:rPr lang="en-US" sz="2000" dirty="0" err="1">
                <a:latin typeface="Times New Roman"/>
                <a:ea typeface="Times New Roman"/>
                <a:cs typeface="Times New Roman"/>
              </a:rPr>
              <a:t>số</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này</a:t>
            </a:r>
            <a:r>
              <a:rPr lang="en-US" sz="2000" dirty="0">
                <a:latin typeface="Times New Roman"/>
                <a:ea typeface="Times New Roman"/>
                <a:cs typeface="Times New Roman"/>
              </a:rPr>
              <a:t>: </a:t>
            </a:r>
            <a:r>
              <a:rPr lang="en-US" sz="2000" dirty="0" err="1">
                <a:latin typeface="Times New Roman"/>
                <a:ea typeface="Times New Roman"/>
                <a:cs typeface="Times New Roman"/>
              </a:rPr>
              <a:t>Để</a:t>
            </a:r>
            <a:r>
              <a:rPr lang="en-US" sz="2000" dirty="0">
                <a:latin typeface="Times New Roman"/>
                <a:ea typeface="Times New Roman"/>
                <a:cs typeface="Times New Roman"/>
              </a:rPr>
              <a:t> </a:t>
            </a:r>
            <a:r>
              <a:rPr lang="en-US" sz="2000" dirty="0" err="1">
                <a:latin typeface="Times New Roman"/>
                <a:ea typeface="Times New Roman"/>
                <a:cs typeface="Times New Roman"/>
              </a:rPr>
              <a:t>thực</a:t>
            </a:r>
            <a:r>
              <a:rPr lang="en-US" sz="2000" dirty="0">
                <a:latin typeface="Times New Roman"/>
                <a:ea typeface="Times New Roman"/>
                <a:cs typeface="Times New Roman"/>
              </a:rPr>
              <a:t> </a:t>
            </a:r>
            <a:r>
              <a:rPr lang="en-US" sz="2000" dirty="0" err="1">
                <a:latin typeface="Times New Roman"/>
                <a:ea typeface="Times New Roman"/>
                <a:cs typeface="Times New Roman"/>
              </a:rPr>
              <a:t>hiện</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đặt</a:t>
            </a:r>
            <a:r>
              <a:rPr lang="en-US" sz="2000" dirty="0">
                <a:latin typeface="Times New Roman"/>
                <a:ea typeface="Times New Roman"/>
                <a:cs typeface="Times New Roman"/>
              </a:rPr>
              <a:t> </a:t>
            </a:r>
            <a:r>
              <a:rPr lang="en-US" sz="2000" dirty="0" err="1">
                <a:latin typeface="Times New Roman"/>
                <a:ea typeface="Times New Roman"/>
                <a:cs typeface="Times New Roman"/>
              </a:rPr>
              <a:t>hàng</a:t>
            </a:r>
            <a:r>
              <a:rPr lang="en-US" sz="2000" dirty="0">
                <a:latin typeface="Times New Roman"/>
                <a:ea typeface="Times New Roman"/>
                <a:cs typeface="Times New Roman"/>
              </a:rPr>
              <a:t> </a:t>
            </a:r>
            <a:r>
              <a:rPr lang="en-US" sz="2000" dirty="0" err="1">
                <a:latin typeface="Times New Roman"/>
                <a:ea typeface="Times New Roman"/>
                <a:cs typeface="Times New Roman"/>
              </a:rPr>
              <a:t>nói</a:t>
            </a:r>
            <a:r>
              <a:rPr lang="en-US" sz="2000" dirty="0">
                <a:latin typeface="Times New Roman"/>
                <a:ea typeface="Times New Roman"/>
                <a:cs typeface="Times New Roman"/>
              </a:rPr>
              <a:t> </a:t>
            </a:r>
            <a:r>
              <a:rPr lang="en-US" sz="2000" dirty="0" err="1">
                <a:latin typeface="Times New Roman"/>
                <a:ea typeface="Times New Roman"/>
                <a:cs typeface="Times New Roman"/>
              </a:rPr>
              <a:t>trên</a:t>
            </a:r>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t>
            </a:r>
            <a:r>
              <a:rPr lang="en-US" sz="2000" dirty="0" err="1">
                <a:latin typeface="Times New Roman"/>
                <a:ea typeface="Times New Roman"/>
                <a:cs typeface="Times New Roman"/>
              </a:rPr>
              <a:t>phải</a:t>
            </a:r>
            <a:r>
              <a:rPr lang="en-US" sz="2000" dirty="0">
                <a:latin typeface="Times New Roman"/>
                <a:ea typeface="Times New Roman"/>
                <a:cs typeface="Times New Roman"/>
              </a:rPr>
              <a:t> chi </a:t>
            </a:r>
            <a:r>
              <a:rPr lang="en-US" sz="2000" dirty="0" err="1">
                <a:latin typeface="Times New Roman"/>
                <a:ea typeface="Times New Roman"/>
                <a:cs typeface="Times New Roman"/>
              </a:rPr>
              <a:t>thêm</a:t>
            </a:r>
            <a:r>
              <a:rPr lang="en-US" sz="2000" dirty="0">
                <a:latin typeface="Times New Roman"/>
                <a:ea typeface="Times New Roman"/>
                <a:cs typeface="Times New Roman"/>
              </a:rPr>
              <a:t> 16.000.000 đ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cố</a:t>
            </a:r>
            <a:r>
              <a:rPr lang="en-US" sz="2000" dirty="0">
                <a:latin typeface="Times New Roman"/>
                <a:ea typeface="Times New Roman"/>
                <a:cs typeface="Times New Roman"/>
              </a:rPr>
              <a:t> </a:t>
            </a:r>
            <a:r>
              <a:rPr lang="en-US" sz="2000" dirty="0" err="1">
                <a:latin typeface="Times New Roman"/>
                <a:ea typeface="Times New Roman"/>
                <a:cs typeface="Times New Roman"/>
              </a:rPr>
              <a:t>định</a:t>
            </a:r>
            <a:r>
              <a:rPr lang="en-US" sz="2000" dirty="0">
                <a:latin typeface="Times New Roman"/>
                <a:ea typeface="Times New Roman"/>
                <a:cs typeface="Times New Roman"/>
              </a:rPr>
              <a:t> </a:t>
            </a:r>
            <a:r>
              <a:rPr lang="en-US" sz="2000" dirty="0" err="1">
                <a:latin typeface="Times New Roman"/>
                <a:ea typeface="Times New Roman"/>
                <a:cs typeface="Times New Roman"/>
              </a:rPr>
              <a:t>và</a:t>
            </a:r>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t>
            </a:r>
            <a:r>
              <a:rPr lang="en-US" sz="2000" dirty="0" err="1">
                <a:latin typeface="Times New Roman"/>
                <a:ea typeface="Times New Roman"/>
                <a:cs typeface="Times New Roman"/>
              </a:rPr>
              <a:t>muốn</a:t>
            </a:r>
            <a:r>
              <a:rPr lang="en-US" sz="2000" dirty="0">
                <a:latin typeface="Times New Roman"/>
                <a:ea typeface="Times New Roman"/>
                <a:cs typeface="Times New Roman"/>
              </a:rPr>
              <a:t> </a:t>
            </a:r>
            <a:r>
              <a:rPr lang="en-US" sz="2000" dirty="0" err="1">
                <a:latin typeface="Times New Roman"/>
                <a:ea typeface="Times New Roman"/>
                <a:cs typeface="Times New Roman"/>
              </a:rPr>
              <a:t>thu</a:t>
            </a:r>
            <a:r>
              <a:rPr lang="en-US" sz="2000" dirty="0">
                <a:latin typeface="Times New Roman"/>
                <a:ea typeface="Times New Roman"/>
                <a:cs typeface="Times New Roman"/>
              </a:rPr>
              <a:t> </a:t>
            </a:r>
            <a:r>
              <a:rPr lang="en-US" sz="2000" dirty="0" err="1">
                <a:latin typeface="Times New Roman"/>
                <a:ea typeface="Times New Roman"/>
                <a:cs typeface="Times New Roman"/>
              </a:rPr>
              <a:t>được</a:t>
            </a:r>
            <a:r>
              <a:rPr lang="en-US" sz="2000" dirty="0">
                <a:latin typeface="Times New Roman"/>
                <a:ea typeface="Times New Roman"/>
                <a:cs typeface="Times New Roman"/>
              </a:rPr>
              <a:t> 15.000.000 đ </a:t>
            </a:r>
            <a:r>
              <a:rPr lang="en-US" sz="2000" dirty="0" err="1">
                <a:latin typeface="Times New Roman"/>
                <a:ea typeface="Times New Roman"/>
                <a:cs typeface="Times New Roman"/>
              </a:rPr>
              <a:t>lợi</a:t>
            </a:r>
            <a:r>
              <a:rPr lang="en-US" sz="2000" dirty="0">
                <a:latin typeface="Times New Roman"/>
                <a:ea typeface="Times New Roman"/>
                <a:cs typeface="Times New Roman"/>
              </a:rPr>
              <a:t> </a:t>
            </a:r>
            <a:r>
              <a:rPr lang="en-US" sz="2000" dirty="0" err="1">
                <a:latin typeface="Times New Roman"/>
                <a:ea typeface="Times New Roman"/>
                <a:cs typeface="Times New Roman"/>
              </a:rPr>
              <a:t>nhuận</a:t>
            </a:r>
            <a:r>
              <a:rPr lang="en-US" sz="2000" dirty="0">
                <a:latin typeface="Times New Roman"/>
                <a:ea typeface="Times New Roman"/>
                <a:cs typeface="Times New Roman"/>
              </a:rPr>
              <a:t> </a:t>
            </a:r>
            <a:r>
              <a:rPr lang="en-US" sz="2000" dirty="0" err="1">
                <a:latin typeface="Times New Roman"/>
                <a:ea typeface="Times New Roman"/>
                <a:cs typeface="Times New Roman"/>
              </a:rPr>
              <a:t>từ</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đặt</a:t>
            </a:r>
            <a:r>
              <a:rPr lang="en-US" sz="2000" dirty="0">
                <a:latin typeface="Times New Roman"/>
                <a:ea typeface="Times New Roman"/>
                <a:cs typeface="Times New Roman"/>
              </a:rPr>
              <a:t> </a:t>
            </a:r>
            <a:r>
              <a:rPr lang="en-US" sz="2000" dirty="0" err="1">
                <a:latin typeface="Times New Roman"/>
                <a:ea typeface="Times New Roman"/>
                <a:cs typeface="Times New Roman"/>
              </a:rPr>
              <a:t>hàng</a:t>
            </a:r>
            <a:r>
              <a:rPr lang="en-US" sz="2000" dirty="0">
                <a:latin typeface="Times New Roman"/>
                <a:ea typeface="Times New Roman"/>
                <a:cs typeface="Times New Roman"/>
              </a:rPr>
              <a:t> </a:t>
            </a:r>
            <a:r>
              <a:rPr lang="en-US" sz="2000" dirty="0" err="1">
                <a:latin typeface="Times New Roman"/>
                <a:ea typeface="Times New Roman"/>
                <a:cs typeface="Times New Roman"/>
              </a:rPr>
              <a:t>này</a:t>
            </a:r>
            <a:r>
              <a:rPr lang="en-US" sz="2000" dirty="0">
                <a:latin typeface="Times New Roman"/>
                <a:ea typeface="Times New Roman"/>
                <a:cs typeface="Times New Roman"/>
              </a:rPr>
              <a:t>. </a:t>
            </a:r>
            <a:r>
              <a:rPr lang="en-US" sz="2000" dirty="0" err="1">
                <a:latin typeface="Times New Roman"/>
                <a:ea typeface="Times New Roman"/>
                <a:cs typeface="Times New Roman"/>
              </a:rPr>
              <a:t>Vậy</a:t>
            </a:r>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t>
            </a:r>
            <a:r>
              <a:rPr lang="en-US" sz="2000" dirty="0" err="1">
                <a:latin typeface="Times New Roman"/>
                <a:ea typeface="Times New Roman"/>
                <a:cs typeface="Times New Roman"/>
              </a:rPr>
              <a:t>cần</a:t>
            </a:r>
            <a:r>
              <a:rPr lang="en-US" sz="2000" dirty="0">
                <a:latin typeface="Times New Roman"/>
                <a:ea typeface="Times New Roman"/>
                <a:cs typeface="Times New Roman"/>
              </a:rPr>
              <a:t> </a:t>
            </a:r>
            <a:r>
              <a:rPr lang="en-US" sz="2000" dirty="0" err="1">
                <a:latin typeface="Times New Roman"/>
                <a:ea typeface="Times New Roman"/>
                <a:cs typeface="Times New Roman"/>
              </a:rPr>
              <a:t>định</a:t>
            </a:r>
            <a:r>
              <a:rPr lang="en-US" sz="2000" dirty="0">
                <a:latin typeface="Times New Roman"/>
                <a:ea typeface="Times New Roman"/>
                <a:cs typeface="Times New Roman"/>
              </a:rPr>
              <a:t>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vị</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là</a:t>
            </a:r>
            <a:r>
              <a:rPr lang="en-US" sz="2000" dirty="0">
                <a:latin typeface="Times New Roman"/>
                <a:ea typeface="Times New Roman"/>
                <a:cs typeface="Times New Roman"/>
              </a:rPr>
              <a:t> </a:t>
            </a:r>
            <a:r>
              <a:rPr lang="en-US" sz="2000" dirty="0" err="1">
                <a:latin typeface="Times New Roman"/>
                <a:ea typeface="Times New Roman"/>
                <a:cs typeface="Times New Roman"/>
              </a:rPr>
              <a:t>bao</a:t>
            </a:r>
            <a:r>
              <a:rPr lang="en-US" sz="2000" dirty="0">
                <a:latin typeface="Times New Roman"/>
                <a:ea typeface="Times New Roman"/>
                <a:cs typeface="Times New Roman"/>
              </a:rPr>
              <a:t> </a:t>
            </a:r>
            <a:r>
              <a:rPr lang="en-US" sz="2000" dirty="0" err="1">
                <a:latin typeface="Times New Roman"/>
                <a:ea typeface="Times New Roman"/>
                <a:cs typeface="Times New Roman"/>
              </a:rPr>
              <a:t>nhiêu</a:t>
            </a:r>
            <a:r>
              <a:rPr lang="en-US" sz="2000" dirty="0">
                <a:latin typeface="Times New Roman"/>
                <a:ea typeface="Times New Roman"/>
                <a:cs typeface="Times New Roman"/>
              </a:rPr>
              <a:t>?</a:t>
            </a:r>
            <a:endParaRPr lang="en-US" sz="1600" dirty="0">
              <a:latin typeface="Calibri"/>
              <a:ea typeface="Calibri"/>
              <a:cs typeface="Times New Roman"/>
            </a:endParaRPr>
          </a:p>
          <a:p>
            <a:pPr marL="142875" marR="45085" algn="just">
              <a:tabLst>
                <a:tab pos="1362075" algn="l"/>
              </a:tabLst>
            </a:pPr>
            <a:r>
              <a:rPr lang="en-US" sz="2000" b="1" dirty="0">
                <a:latin typeface="Times New Roman"/>
                <a:ea typeface="Times New Roman"/>
                <a:cs typeface="Times New Roman"/>
              </a:rPr>
              <a:t>   </a:t>
            </a:r>
            <a:r>
              <a:rPr lang="en-US" sz="2000" dirty="0">
                <a:latin typeface="Times New Roman"/>
                <a:ea typeface="Times New Roman"/>
                <a:cs typeface="Times New Roman"/>
              </a:rPr>
              <a:t>Theo </a:t>
            </a:r>
            <a:r>
              <a:rPr lang="en-US" sz="2000" dirty="0" err="1">
                <a:latin typeface="Times New Roman"/>
                <a:ea typeface="Times New Roman"/>
                <a:cs typeface="Times New Roman"/>
              </a:rPr>
              <a:t>vị</a:t>
            </a:r>
            <a:r>
              <a:rPr lang="en-US" sz="2000" dirty="0">
                <a:latin typeface="Times New Roman"/>
                <a:ea typeface="Times New Roman"/>
                <a:cs typeface="Times New Roman"/>
              </a:rPr>
              <a:t> </a:t>
            </a:r>
            <a:r>
              <a:rPr lang="en-US" sz="2000" dirty="0" err="1">
                <a:latin typeface="Times New Roman"/>
                <a:ea typeface="Times New Roman"/>
                <a:cs typeface="Times New Roman"/>
              </a:rPr>
              <a:t>dụ</a:t>
            </a:r>
            <a:r>
              <a:rPr lang="en-US" sz="2000" dirty="0">
                <a:latin typeface="Times New Roman"/>
                <a:ea typeface="Times New Roman"/>
                <a:cs typeface="Times New Roman"/>
              </a:rPr>
              <a:t> </a:t>
            </a:r>
            <a:r>
              <a:rPr lang="en-US" sz="2000" dirty="0" err="1">
                <a:latin typeface="Times New Roman"/>
                <a:ea typeface="Times New Roman"/>
                <a:cs typeface="Times New Roman"/>
              </a:rPr>
              <a:t>trên</a:t>
            </a:r>
            <a:r>
              <a:rPr lang="en-US" sz="2000" dirty="0">
                <a:latin typeface="Times New Roman"/>
                <a:ea typeface="Times New Roman"/>
                <a:cs typeface="Times New Roman"/>
              </a:rPr>
              <a:t> ta </a:t>
            </a:r>
            <a:r>
              <a:rPr lang="en-US" sz="2000" dirty="0" err="1">
                <a:latin typeface="Times New Roman"/>
                <a:ea typeface="Times New Roman"/>
                <a:cs typeface="Times New Roman"/>
              </a:rPr>
              <a:t>tính</a:t>
            </a:r>
            <a:r>
              <a:rPr lang="en-US" sz="2000" dirty="0">
                <a:latin typeface="Times New Roman"/>
                <a:ea typeface="Times New Roman"/>
                <a:cs typeface="Times New Roman"/>
              </a:rPr>
              <a:t> </a:t>
            </a:r>
            <a:r>
              <a:rPr lang="en-US" sz="2000" dirty="0" err="1">
                <a:latin typeface="Times New Roman"/>
                <a:ea typeface="Times New Roman"/>
                <a:cs typeface="Times New Roman"/>
              </a:rPr>
              <a:t>được</a:t>
            </a:r>
            <a:r>
              <a:rPr lang="en-US" sz="2000" dirty="0">
                <a:latin typeface="Times New Roman"/>
                <a:ea typeface="Times New Roman"/>
                <a:cs typeface="Times New Roman"/>
              </a:rPr>
              <a:t>:</a:t>
            </a:r>
            <a:endParaRPr lang="en-US" sz="1600" dirty="0">
              <a:latin typeface="Calibri"/>
              <a:ea typeface="Calibri"/>
              <a:cs typeface="Times New Roman"/>
            </a:endParaRPr>
          </a:p>
          <a:p>
            <a:pPr marL="142875" marR="45085" algn="just">
              <a:tabLst>
                <a:tab pos="1362075" algn="l"/>
              </a:tabLst>
            </a:pPr>
            <a:r>
              <a:rPr lang="en-US" sz="2000" dirty="0">
                <a:latin typeface="Times New Roman"/>
                <a:ea typeface="Times New Roman"/>
                <a:cs typeface="Times New Roman"/>
              </a:rPr>
              <a:t>   +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biến</a:t>
            </a:r>
            <a:r>
              <a:rPr lang="en-US" sz="2000" dirty="0">
                <a:latin typeface="Times New Roman"/>
                <a:ea typeface="Times New Roman"/>
                <a:cs typeface="Times New Roman"/>
              </a:rPr>
              <a:t> </a:t>
            </a:r>
            <a:r>
              <a:rPr lang="en-US" sz="2000" dirty="0" err="1">
                <a:latin typeface="Times New Roman"/>
                <a:ea typeface="Times New Roman"/>
                <a:cs typeface="Times New Roman"/>
              </a:rPr>
              <a:t>đổi</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vị</a:t>
            </a:r>
            <a:r>
              <a:rPr lang="en-US" sz="2000" dirty="0">
                <a:latin typeface="Times New Roman"/>
                <a:ea typeface="Times New Roman"/>
                <a:cs typeface="Times New Roman"/>
              </a:rPr>
              <a:t> </a:t>
            </a:r>
            <a:r>
              <a:rPr lang="en-US" sz="2000" dirty="0" err="1">
                <a:latin typeface="Times New Roman"/>
                <a:ea typeface="Times New Roman"/>
                <a:cs typeface="Times New Roman"/>
              </a:rPr>
              <a:t>vẫn</a:t>
            </a:r>
            <a:r>
              <a:rPr lang="en-US" sz="2000" dirty="0">
                <a:latin typeface="Times New Roman"/>
                <a:ea typeface="Times New Roman"/>
                <a:cs typeface="Times New Roman"/>
              </a:rPr>
              <a:t> </a:t>
            </a:r>
            <a:r>
              <a:rPr lang="en-US" sz="2000" dirty="0" err="1">
                <a:latin typeface="Times New Roman"/>
                <a:ea typeface="Times New Roman"/>
                <a:cs typeface="Times New Roman"/>
              </a:rPr>
              <a:t>như</a:t>
            </a:r>
            <a:r>
              <a:rPr lang="en-US" sz="2000" dirty="0">
                <a:latin typeface="Times New Roman"/>
                <a:ea typeface="Times New Roman"/>
                <a:cs typeface="Times New Roman"/>
              </a:rPr>
              <a:t> </a:t>
            </a:r>
            <a:r>
              <a:rPr lang="en-US" sz="2000" dirty="0" err="1">
                <a:latin typeface="Times New Roman"/>
                <a:ea typeface="Times New Roman"/>
                <a:cs typeface="Times New Roman"/>
              </a:rPr>
              <a:t>cũ</a:t>
            </a:r>
            <a:r>
              <a:rPr lang="en-US" sz="2000" dirty="0">
                <a:latin typeface="Times New Roman"/>
                <a:ea typeface="Times New Roman"/>
                <a:cs typeface="Times New Roman"/>
              </a:rPr>
              <a:t> </a:t>
            </a:r>
            <a:r>
              <a:rPr lang="en-US" sz="2000" dirty="0" err="1">
                <a:latin typeface="Times New Roman"/>
                <a:ea typeface="Times New Roman"/>
                <a:cs typeface="Times New Roman"/>
              </a:rPr>
              <a:t>là</a:t>
            </a:r>
            <a:r>
              <a:rPr lang="en-US" sz="2000" dirty="0">
                <a:latin typeface="Times New Roman"/>
                <a:ea typeface="Times New Roman"/>
                <a:cs typeface="Times New Roman"/>
              </a:rPr>
              <a:t>: 120.000đ</a:t>
            </a:r>
            <a:endParaRPr lang="en-US" sz="1600" dirty="0">
              <a:latin typeface="Calibri"/>
              <a:ea typeface="Calibri"/>
              <a:cs typeface="Times New Roman"/>
            </a:endParaRPr>
          </a:p>
          <a:p>
            <a:pPr marL="142875" marR="45085" algn="just">
              <a:tabLst>
                <a:tab pos="1362075" algn="l"/>
              </a:tabLst>
            </a:pPr>
            <a:r>
              <a:rPr lang="en-US" sz="2000" dirty="0">
                <a:latin typeface="Times New Roman"/>
                <a:ea typeface="Times New Roman"/>
                <a:cs typeface="Times New Roman"/>
              </a:rPr>
              <a:t>                                                                                   16.000.000 đ</a:t>
            </a:r>
            <a:endParaRPr lang="en-US" sz="1600" dirty="0">
              <a:latin typeface="Calibri"/>
              <a:ea typeface="Calibri"/>
              <a:cs typeface="Times New Roman"/>
            </a:endParaRPr>
          </a:p>
          <a:p>
            <a:pPr marL="142875" marR="45085" algn="just">
              <a:tabLst>
                <a:tab pos="1362075" algn="l"/>
              </a:tabLst>
            </a:pPr>
            <a:r>
              <a:rPr lang="en-US" sz="2000" dirty="0">
                <a:latin typeface="Times New Roman"/>
                <a:ea typeface="Times New Roman"/>
                <a:cs typeface="Times New Roman"/>
              </a:rPr>
              <a:t>   +  </a:t>
            </a:r>
            <a:r>
              <a:rPr lang="en-US" sz="2000" dirty="0" err="1">
                <a:latin typeface="Times New Roman"/>
                <a:ea typeface="Times New Roman"/>
                <a:cs typeface="Times New Roman"/>
              </a:rPr>
              <a:t>Định</a:t>
            </a:r>
            <a:r>
              <a:rPr lang="en-US" sz="2000" dirty="0">
                <a:latin typeface="Times New Roman"/>
                <a:ea typeface="Times New Roman"/>
                <a:cs typeface="Times New Roman"/>
              </a:rPr>
              <a:t>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vị</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làm</a:t>
            </a:r>
            <a:r>
              <a:rPr lang="en-US" sz="2000" dirty="0">
                <a:latin typeface="Times New Roman"/>
                <a:ea typeface="Times New Roman"/>
                <a:cs typeface="Times New Roman"/>
              </a:rPr>
              <a:t> </a:t>
            </a:r>
            <a:r>
              <a:rPr lang="en-US" sz="2000" dirty="0" err="1">
                <a:latin typeface="Times New Roman"/>
                <a:ea typeface="Times New Roman"/>
                <a:cs typeface="Times New Roman"/>
              </a:rPr>
              <a:t>thêm</a:t>
            </a:r>
            <a:r>
              <a:rPr lang="en-US" sz="2000" dirty="0">
                <a:latin typeface="Times New Roman"/>
                <a:ea typeface="Times New Roman"/>
                <a:cs typeface="Times New Roman"/>
              </a:rPr>
              <a:t>  =   --------------------   =   32.000 đ   </a:t>
            </a:r>
            <a:endParaRPr lang="en-US" sz="1600" dirty="0">
              <a:latin typeface="Calibri"/>
              <a:ea typeface="Calibri"/>
              <a:cs typeface="Times New Roman"/>
            </a:endParaRPr>
          </a:p>
          <a:p>
            <a:pPr marR="45085" algn="just">
              <a:tabLst>
                <a:tab pos="1362075" algn="l"/>
              </a:tabLst>
            </a:pPr>
            <a:r>
              <a:rPr lang="en-US" sz="2000" dirty="0">
                <a:latin typeface="Times New Roman"/>
                <a:ea typeface="Times New Roman"/>
                <a:cs typeface="Times New Roman"/>
              </a:rPr>
              <a:t>                                                                                    500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endParaRPr lang="en-US" sz="1600" dirty="0">
              <a:latin typeface="Calibri"/>
              <a:ea typeface="Calibri"/>
              <a:cs typeface="Times New Roman"/>
            </a:endParaRPr>
          </a:p>
          <a:p>
            <a:pPr marR="45085" algn="just">
              <a:tabLst>
                <a:tab pos="1362075" algn="l"/>
              </a:tabLst>
            </a:pPr>
            <a:r>
              <a:rPr lang="en-US" sz="2000" dirty="0">
                <a:latin typeface="Times New Roman"/>
                <a:ea typeface="Times New Roman"/>
                <a:cs typeface="Times New Roman"/>
              </a:rPr>
              <a:t>                                                                                     15.000.000 đ</a:t>
            </a:r>
            <a:endParaRPr lang="en-US" sz="1600" dirty="0">
              <a:latin typeface="Calibri"/>
              <a:ea typeface="Calibri"/>
              <a:cs typeface="Times New Roman"/>
            </a:endParaRPr>
          </a:p>
          <a:p>
            <a:pPr marR="45085" algn="just">
              <a:tabLst>
                <a:tab pos="1362075" algn="l"/>
              </a:tabLst>
            </a:pPr>
            <a:r>
              <a:rPr lang="en-US" sz="2000" dirty="0">
                <a:latin typeface="Times New Roman"/>
                <a:ea typeface="Times New Roman"/>
                <a:cs typeface="Times New Roman"/>
              </a:rPr>
              <a:t>      +  </a:t>
            </a:r>
            <a:r>
              <a:rPr lang="en-US" sz="2000" dirty="0" err="1">
                <a:latin typeface="Times New Roman"/>
                <a:ea typeface="Times New Roman"/>
                <a:cs typeface="Times New Roman"/>
              </a:rPr>
              <a:t>Lợi</a:t>
            </a:r>
            <a:r>
              <a:rPr lang="en-US" sz="2000" dirty="0">
                <a:latin typeface="Times New Roman"/>
                <a:ea typeface="Times New Roman"/>
                <a:cs typeface="Times New Roman"/>
              </a:rPr>
              <a:t> </a:t>
            </a:r>
            <a:r>
              <a:rPr lang="en-US" sz="2000" dirty="0" err="1">
                <a:latin typeface="Times New Roman"/>
                <a:ea typeface="Times New Roman"/>
                <a:cs typeface="Times New Roman"/>
              </a:rPr>
              <a:t>nhuận</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vị</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làm</a:t>
            </a:r>
            <a:r>
              <a:rPr lang="en-US" sz="2000" dirty="0">
                <a:latin typeface="Times New Roman"/>
                <a:ea typeface="Times New Roman"/>
                <a:cs typeface="Times New Roman"/>
              </a:rPr>
              <a:t> </a:t>
            </a:r>
            <a:r>
              <a:rPr lang="en-US" sz="2000" dirty="0" err="1">
                <a:latin typeface="Times New Roman"/>
                <a:ea typeface="Times New Roman"/>
                <a:cs typeface="Times New Roman"/>
              </a:rPr>
              <a:t>thêm</a:t>
            </a:r>
            <a:r>
              <a:rPr lang="en-US" sz="2000" dirty="0">
                <a:latin typeface="Times New Roman"/>
                <a:ea typeface="Times New Roman"/>
                <a:cs typeface="Times New Roman"/>
              </a:rPr>
              <a:t>  =  -------------------  =    30.000 đ</a:t>
            </a:r>
            <a:endParaRPr lang="en-US" sz="1600" dirty="0">
              <a:latin typeface="Calibri"/>
              <a:ea typeface="Calibri"/>
              <a:cs typeface="Times New Roman"/>
            </a:endParaRPr>
          </a:p>
          <a:p>
            <a:pPr marR="45085" algn="just">
              <a:tabLst>
                <a:tab pos="1362075" algn="l"/>
              </a:tabLst>
            </a:pPr>
            <a:r>
              <a:rPr lang="en-US" sz="2000" dirty="0">
                <a:latin typeface="Times New Roman"/>
                <a:ea typeface="Times New Roman"/>
                <a:cs typeface="Times New Roman"/>
              </a:rPr>
              <a:t>                                                                                    500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endParaRPr lang="en-US" sz="1600" dirty="0">
              <a:latin typeface="Calibri"/>
              <a:ea typeface="Calibri"/>
              <a:cs typeface="Times New Roman"/>
            </a:endParaRPr>
          </a:p>
          <a:p>
            <a:pPr marR="45085" algn="just">
              <a:tabLst>
                <a:tab pos="1362075" algn="l"/>
              </a:tabLst>
            </a:pPr>
            <a:r>
              <a:rPr lang="en-US" sz="2000" dirty="0">
                <a:latin typeface="Times New Roman"/>
                <a:ea typeface="Times New Roman"/>
                <a:cs typeface="Times New Roman"/>
              </a:rPr>
              <a:t>   </a:t>
            </a:r>
            <a:r>
              <a:rPr lang="en-US" sz="2000" dirty="0" err="1">
                <a:latin typeface="Times New Roman"/>
                <a:ea typeface="Times New Roman"/>
                <a:cs typeface="Times New Roman"/>
              </a:rPr>
              <a:t>Vậy</a:t>
            </a:r>
            <a:r>
              <a:rPr lang="en-US" sz="2000" dirty="0">
                <a:latin typeface="Times New Roman"/>
                <a:ea typeface="Times New Roman"/>
                <a:cs typeface="Times New Roman"/>
              </a:rPr>
              <a:t>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vị</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nhận</a:t>
            </a:r>
            <a:r>
              <a:rPr lang="en-US" sz="2000" dirty="0">
                <a:latin typeface="Times New Roman"/>
                <a:ea typeface="Times New Roman"/>
                <a:cs typeface="Times New Roman"/>
              </a:rPr>
              <a:t> </a:t>
            </a:r>
            <a:r>
              <a:rPr lang="en-US" sz="2000" dirty="0" err="1">
                <a:latin typeface="Times New Roman"/>
                <a:ea typeface="Times New Roman"/>
                <a:cs typeface="Times New Roman"/>
              </a:rPr>
              <a:t>làm</a:t>
            </a:r>
            <a:r>
              <a:rPr lang="en-US" sz="2000" dirty="0">
                <a:latin typeface="Times New Roman"/>
                <a:ea typeface="Times New Roman"/>
                <a:cs typeface="Times New Roman"/>
              </a:rPr>
              <a:t> </a:t>
            </a:r>
            <a:r>
              <a:rPr lang="en-US" sz="2000" dirty="0" err="1">
                <a:latin typeface="Times New Roman"/>
                <a:ea typeface="Times New Roman"/>
                <a:cs typeface="Times New Roman"/>
              </a:rPr>
              <a:t>thêm</a:t>
            </a:r>
            <a:r>
              <a:rPr lang="en-US" sz="2000" dirty="0">
                <a:latin typeface="Times New Roman"/>
                <a:ea typeface="Times New Roman"/>
                <a:cs typeface="Times New Roman"/>
              </a:rPr>
              <a:t> </a:t>
            </a:r>
            <a:r>
              <a:rPr lang="en-US" sz="2000" dirty="0" err="1">
                <a:latin typeface="Times New Roman"/>
                <a:ea typeface="Times New Roman"/>
                <a:cs typeface="Times New Roman"/>
              </a:rPr>
              <a:t>là</a:t>
            </a:r>
            <a:r>
              <a:rPr lang="en-US" sz="2000" dirty="0">
                <a:latin typeface="Times New Roman"/>
                <a:ea typeface="Times New Roman"/>
                <a:cs typeface="Times New Roman"/>
              </a:rPr>
              <a:t>:</a:t>
            </a:r>
            <a:endParaRPr lang="en-US" sz="1600" dirty="0">
              <a:latin typeface="Calibri"/>
              <a:ea typeface="Calibri"/>
              <a:cs typeface="Times New Roman"/>
            </a:endParaRPr>
          </a:p>
          <a:p>
            <a:pPr marR="45085" algn="just">
              <a:tabLst>
                <a:tab pos="1362075" algn="l"/>
              </a:tabLst>
            </a:pPr>
            <a:r>
              <a:rPr lang="en-US" sz="2000" dirty="0">
                <a:latin typeface="Times New Roman"/>
                <a:ea typeface="Times New Roman"/>
                <a:cs typeface="Times New Roman"/>
              </a:rPr>
              <a:t>                120.000đ  +  32.000đ  +  30.000đ  =   182.000đ</a:t>
            </a:r>
            <a:endParaRPr lang="en-US" sz="1600" dirty="0">
              <a:latin typeface="Calibri"/>
              <a:ea typeface="Calibri"/>
              <a:cs typeface="Times New Roman"/>
            </a:endParaRPr>
          </a:p>
          <a:p>
            <a:pPr marR="45085" algn="just">
              <a:tabLst>
                <a:tab pos="1362075" algn="l"/>
              </a:tabLst>
            </a:pPr>
            <a:r>
              <a:rPr lang="en-US" sz="2000" dirty="0">
                <a:latin typeface="Times New Roman"/>
                <a:ea typeface="Times New Roman"/>
                <a:cs typeface="Times New Roman"/>
              </a:rPr>
              <a:t>   </a:t>
            </a:r>
            <a:r>
              <a:rPr lang="en-US" sz="2000" dirty="0">
                <a:latin typeface="Times New Roman"/>
                <a:ea typeface="Times New Roman"/>
                <a:cs typeface="Times New Roman"/>
                <a:sym typeface="Wingdings" pitchFamily="2" charset="2"/>
              </a:rPr>
              <a:t> </a:t>
            </a:r>
            <a:r>
              <a:rPr lang="en-US" sz="2000" dirty="0">
                <a:latin typeface="Times New Roman"/>
                <a:ea typeface="Times New Roman"/>
                <a:cs typeface="Times New Roman"/>
              </a:rPr>
              <a:t>Do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a:t>
            </a:r>
            <a:r>
              <a:rPr lang="en-US" sz="2000" dirty="0" err="1">
                <a:latin typeface="Times New Roman"/>
                <a:ea typeface="Times New Roman"/>
                <a:cs typeface="Times New Roman"/>
              </a:rPr>
              <a:t>hợp</a:t>
            </a:r>
            <a:r>
              <a:rPr lang="en-US" sz="2000" dirty="0">
                <a:latin typeface="Times New Roman"/>
                <a:ea typeface="Times New Roman"/>
                <a:cs typeface="Times New Roman"/>
              </a:rPr>
              <a:t> </a:t>
            </a:r>
            <a:r>
              <a:rPr lang="en-US" sz="2000" dirty="0" err="1">
                <a:latin typeface="Times New Roman"/>
                <a:ea typeface="Times New Roman"/>
                <a:cs typeface="Times New Roman"/>
              </a:rPr>
              <a:t>đồng</a:t>
            </a:r>
            <a:r>
              <a:rPr lang="en-US" sz="2000" dirty="0">
                <a:latin typeface="Times New Roman"/>
                <a:ea typeface="Times New Roman"/>
                <a:cs typeface="Times New Roman"/>
              </a:rPr>
              <a:t> </a:t>
            </a:r>
            <a:r>
              <a:rPr lang="en-US" sz="2000" dirty="0" err="1">
                <a:latin typeface="Times New Roman"/>
                <a:ea typeface="Times New Roman"/>
                <a:cs typeface="Times New Roman"/>
              </a:rPr>
              <a:t>thêm</a:t>
            </a:r>
            <a:r>
              <a:rPr lang="en-US" sz="2000" dirty="0">
                <a:latin typeface="Times New Roman"/>
                <a:ea typeface="Times New Roman"/>
                <a:cs typeface="Times New Roman"/>
              </a:rPr>
              <a:t> </a:t>
            </a:r>
            <a:r>
              <a:rPr lang="en-US" sz="2000" dirty="0" err="1">
                <a:latin typeface="Times New Roman"/>
                <a:ea typeface="Times New Roman"/>
                <a:cs typeface="Times New Roman"/>
              </a:rPr>
              <a:t>này</a:t>
            </a:r>
            <a:r>
              <a:rPr lang="en-US" sz="2000" dirty="0">
                <a:latin typeface="Times New Roman"/>
                <a:ea typeface="Times New Roman"/>
                <a:cs typeface="Times New Roman"/>
              </a:rPr>
              <a:t> </a:t>
            </a:r>
            <a:r>
              <a:rPr lang="en-US" sz="2000" dirty="0" err="1">
                <a:latin typeface="Times New Roman"/>
                <a:ea typeface="Times New Roman"/>
                <a:cs typeface="Times New Roman"/>
              </a:rPr>
              <a:t>thấp</a:t>
            </a:r>
            <a:r>
              <a:rPr lang="en-US" sz="2000" dirty="0">
                <a:latin typeface="Times New Roman"/>
                <a:ea typeface="Times New Roman"/>
                <a:cs typeface="Times New Roman"/>
              </a:rPr>
              <a:t> </a:t>
            </a:r>
            <a:r>
              <a:rPr lang="en-US" sz="2000" dirty="0" err="1">
                <a:latin typeface="Times New Roman"/>
                <a:ea typeface="Times New Roman"/>
                <a:cs typeface="Times New Roman"/>
              </a:rPr>
              <a:t>hơn</a:t>
            </a:r>
            <a:r>
              <a:rPr lang="en-US" sz="2000" dirty="0">
                <a:latin typeface="Times New Roman"/>
                <a:ea typeface="Times New Roman"/>
                <a:cs typeface="Times New Roman"/>
              </a:rPr>
              <a:t>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thông</a:t>
            </a:r>
            <a:r>
              <a:rPr lang="en-US" sz="2000" dirty="0">
                <a:latin typeface="Times New Roman"/>
                <a:ea typeface="Times New Roman"/>
                <a:cs typeface="Times New Roman"/>
              </a:rPr>
              <a:t> </a:t>
            </a:r>
            <a:r>
              <a:rPr lang="en-US" sz="2000" dirty="0" err="1">
                <a:latin typeface="Times New Roman"/>
                <a:ea typeface="Times New Roman"/>
                <a:cs typeface="Times New Roman"/>
              </a:rPr>
              <a:t>thường</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a:t>
            </a:r>
            <a:r>
              <a:rPr lang="en-US" sz="2000" dirty="0" err="1">
                <a:latin typeface="Times New Roman"/>
                <a:ea typeface="Times New Roman"/>
                <a:cs typeface="Times New Roman"/>
              </a:rPr>
              <a:t>khách</a:t>
            </a:r>
            <a:r>
              <a:rPr lang="en-US" sz="2000" dirty="0">
                <a:latin typeface="Times New Roman"/>
                <a:ea typeface="Times New Roman"/>
                <a:cs typeface="Times New Roman"/>
              </a:rPr>
              <a:t> </a:t>
            </a:r>
            <a:r>
              <a:rPr lang="en-US" sz="2000" dirty="0" err="1">
                <a:latin typeface="Times New Roman"/>
                <a:ea typeface="Times New Roman"/>
                <a:cs typeface="Times New Roman"/>
              </a:rPr>
              <a:t>hàng</a:t>
            </a:r>
            <a:r>
              <a:rPr lang="en-US" sz="2000" dirty="0">
                <a:latin typeface="Times New Roman"/>
                <a:ea typeface="Times New Roman"/>
                <a:cs typeface="Times New Roman"/>
              </a:rPr>
              <a:t> </a:t>
            </a:r>
            <a:r>
              <a:rPr lang="en-US" sz="2000" dirty="0" err="1">
                <a:latin typeface="Times New Roman"/>
                <a:ea typeface="Times New Roman"/>
                <a:cs typeface="Times New Roman"/>
              </a:rPr>
              <a:t>truyền</a:t>
            </a:r>
            <a:r>
              <a:rPr lang="en-US" sz="2000" dirty="0">
                <a:latin typeface="Times New Roman"/>
                <a:ea typeface="Times New Roman"/>
                <a:cs typeface="Times New Roman"/>
              </a:rPr>
              <a:t> </a:t>
            </a:r>
            <a:r>
              <a:rPr lang="en-US" sz="2000" dirty="0" err="1">
                <a:latin typeface="Times New Roman"/>
                <a:ea typeface="Times New Roman"/>
                <a:cs typeface="Times New Roman"/>
              </a:rPr>
              <a:t>thống</a:t>
            </a:r>
            <a:r>
              <a:rPr lang="en-US" sz="2000" dirty="0">
                <a:latin typeface="Times New Roman"/>
                <a:ea typeface="Times New Roman"/>
                <a:cs typeface="Times New Roman"/>
              </a:rPr>
              <a:t> </a:t>
            </a:r>
            <a:r>
              <a:rPr lang="en-US" sz="2000" dirty="0" err="1">
                <a:latin typeface="Times New Roman"/>
                <a:ea typeface="Times New Roman"/>
                <a:cs typeface="Times New Roman"/>
              </a:rPr>
              <a:t>nên</a:t>
            </a:r>
            <a:r>
              <a:rPr lang="en-US" sz="2000" dirty="0">
                <a:latin typeface="Times New Roman"/>
                <a:ea typeface="Times New Roman"/>
                <a:cs typeface="Times New Roman"/>
              </a:rPr>
              <a:t> </a:t>
            </a:r>
            <a:r>
              <a:rPr lang="en-US" sz="2000" dirty="0" err="1">
                <a:latin typeface="Times New Roman"/>
                <a:ea typeface="Times New Roman"/>
                <a:cs typeface="Times New Roman"/>
              </a:rPr>
              <a:t>cần</a:t>
            </a:r>
            <a:r>
              <a:rPr lang="en-US" sz="2000" dirty="0">
                <a:latin typeface="Times New Roman"/>
                <a:ea typeface="Times New Roman"/>
                <a:cs typeface="Times New Roman"/>
              </a:rPr>
              <a:t> </a:t>
            </a:r>
            <a:r>
              <a:rPr lang="en-US" sz="2000" dirty="0" err="1">
                <a:latin typeface="Times New Roman"/>
                <a:ea typeface="Times New Roman"/>
                <a:cs typeface="Times New Roman"/>
              </a:rPr>
              <a:t>phải</a:t>
            </a:r>
            <a:r>
              <a:rPr lang="en-US" sz="2000" dirty="0">
                <a:latin typeface="Times New Roman"/>
                <a:ea typeface="Times New Roman"/>
                <a:cs typeface="Times New Roman"/>
              </a:rPr>
              <a:t> </a:t>
            </a:r>
            <a:r>
              <a:rPr lang="en-US" sz="2000" dirty="0" err="1">
                <a:latin typeface="Times New Roman"/>
                <a:ea typeface="Times New Roman"/>
                <a:cs typeface="Times New Roman"/>
              </a:rPr>
              <a:t>tính</a:t>
            </a:r>
            <a:r>
              <a:rPr lang="en-US" sz="2000" dirty="0">
                <a:latin typeface="Times New Roman"/>
                <a:ea typeface="Times New Roman"/>
                <a:cs typeface="Times New Roman"/>
              </a:rPr>
              <a:t> </a:t>
            </a:r>
            <a:r>
              <a:rPr lang="en-US" sz="2000" dirty="0" err="1">
                <a:latin typeface="Times New Roman"/>
                <a:ea typeface="Times New Roman"/>
                <a:cs typeface="Times New Roman"/>
              </a:rPr>
              <a:t>đén</a:t>
            </a:r>
            <a:r>
              <a:rPr lang="en-US" sz="2000" dirty="0">
                <a:latin typeface="Times New Roman"/>
                <a:ea typeface="Times New Roman"/>
                <a:cs typeface="Times New Roman"/>
              </a:rPr>
              <a:t> </a:t>
            </a:r>
            <a:r>
              <a:rPr lang="en-US" sz="2000" dirty="0" err="1">
                <a:latin typeface="Times New Roman"/>
                <a:ea typeface="Times New Roman"/>
                <a:cs typeface="Times New Roman"/>
              </a:rPr>
              <a:t>phản</a:t>
            </a:r>
            <a:r>
              <a:rPr lang="en-US" sz="2000" dirty="0">
                <a:latin typeface="Times New Roman"/>
                <a:ea typeface="Times New Roman"/>
                <a:cs typeface="Times New Roman"/>
              </a:rPr>
              <a:t> </a:t>
            </a:r>
            <a:r>
              <a:rPr lang="en-US" sz="2000" dirty="0" err="1">
                <a:latin typeface="Times New Roman"/>
                <a:ea typeface="Times New Roman"/>
                <a:cs typeface="Times New Roman"/>
              </a:rPr>
              <a:t>ứng</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họ</a:t>
            </a:r>
            <a:r>
              <a:rPr lang="en-US" sz="2000" dirty="0">
                <a:latin typeface="Times New Roman"/>
                <a:ea typeface="Times New Roman"/>
                <a:cs typeface="Times New Roman"/>
              </a:rPr>
              <a:t>, </a:t>
            </a:r>
            <a:r>
              <a:rPr lang="en-US" sz="2000" dirty="0" err="1">
                <a:latin typeface="Times New Roman"/>
                <a:ea typeface="Times New Roman"/>
                <a:cs typeface="Times New Roman"/>
              </a:rPr>
              <a:t>không</a:t>
            </a:r>
            <a:r>
              <a:rPr lang="en-US" sz="2000" dirty="0">
                <a:latin typeface="Times New Roman"/>
                <a:ea typeface="Times New Roman"/>
                <a:cs typeface="Times New Roman"/>
              </a:rPr>
              <a:t> </a:t>
            </a:r>
            <a:r>
              <a:rPr lang="en-US" sz="2000" dirty="0" err="1">
                <a:latin typeface="Times New Roman"/>
                <a:ea typeface="Times New Roman"/>
                <a:cs typeface="Times New Roman"/>
              </a:rPr>
              <a:t>nên</a:t>
            </a:r>
            <a:r>
              <a:rPr lang="en-US" sz="2000" dirty="0">
                <a:latin typeface="Times New Roman"/>
                <a:ea typeface="Times New Roman"/>
                <a:cs typeface="Times New Roman"/>
              </a:rPr>
              <a:t> </a:t>
            </a:r>
            <a:r>
              <a:rPr lang="en-US" sz="2000" dirty="0" err="1">
                <a:latin typeface="Times New Roman"/>
                <a:ea typeface="Times New Roman"/>
                <a:cs typeface="Times New Roman"/>
              </a:rPr>
              <a:t>vì</a:t>
            </a:r>
            <a:r>
              <a:rPr lang="en-US" sz="2000" dirty="0">
                <a:latin typeface="Times New Roman"/>
                <a:ea typeface="Times New Roman"/>
                <a:cs typeface="Times New Roman"/>
              </a:rPr>
              <a:t> </a:t>
            </a:r>
            <a:r>
              <a:rPr lang="en-US" sz="2000" dirty="0" err="1">
                <a:latin typeface="Times New Roman"/>
                <a:ea typeface="Times New Roman"/>
                <a:cs typeface="Times New Roman"/>
              </a:rPr>
              <a:t>lợi</a:t>
            </a:r>
            <a:r>
              <a:rPr lang="en-US" sz="2000" dirty="0">
                <a:latin typeface="Times New Roman"/>
                <a:ea typeface="Times New Roman"/>
                <a:cs typeface="Times New Roman"/>
              </a:rPr>
              <a:t> </a:t>
            </a:r>
            <a:r>
              <a:rPr lang="en-US" sz="2000" dirty="0" err="1">
                <a:latin typeface="Times New Roman"/>
                <a:ea typeface="Times New Roman"/>
                <a:cs typeface="Times New Roman"/>
              </a:rPr>
              <a:t>ích</a:t>
            </a:r>
            <a:r>
              <a:rPr lang="en-US" sz="2000" dirty="0">
                <a:latin typeface="Times New Roman"/>
                <a:ea typeface="Times New Roman"/>
                <a:cs typeface="Times New Roman"/>
              </a:rPr>
              <a:t> </a:t>
            </a:r>
            <a:r>
              <a:rPr lang="en-US" sz="2000" dirty="0" err="1">
                <a:latin typeface="Times New Roman"/>
                <a:ea typeface="Times New Roman"/>
                <a:cs typeface="Times New Roman"/>
              </a:rPr>
              <a:t>trước</a:t>
            </a:r>
            <a:r>
              <a:rPr lang="en-US" sz="2000" dirty="0">
                <a:latin typeface="Times New Roman"/>
                <a:ea typeface="Times New Roman"/>
                <a:cs typeface="Times New Roman"/>
              </a:rPr>
              <a:t> </a:t>
            </a:r>
            <a:r>
              <a:rPr lang="en-US" sz="2000" dirty="0" err="1">
                <a:latin typeface="Times New Roman"/>
                <a:ea typeface="Times New Roman"/>
                <a:cs typeface="Times New Roman"/>
              </a:rPr>
              <a:t>mắt</a:t>
            </a:r>
            <a:r>
              <a:rPr lang="en-US" sz="2000" dirty="0">
                <a:latin typeface="Times New Roman"/>
                <a:ea typeface="Times New Roman"/>
                <a:cs typeface="Times New Roman"/>
              </a:rPr>
              <a:t> </a:t>
            </a:r>
            <a:r>
              <a:rPr lang="en-US" sz="2000" dirty="0" err="1">
                <a:latin typeface="Times New Roman"/>
                <a:ea typeface="Times New Roman"/>
                <a:cs typeface="Times New Roman"/>
              </a:rPr>
              <a:t>mà</a:t>
            </a:r>
            <a:r>
              <a:rPr lang="en-US" sz="2000" dirty="0">
                <a:latin typeface="Times New Roman"/>
                <a:ea typeface="Times New Roman"/>
                <a:cs typeface="Times New Roman"/>
              </a:rPr>
              <a:t> </a:t>
            </a:r>
            <a:r>
              <a:rPr lang="en-US" sz="2000" dirty="0" err="1">
                <a:latin typeface="Times New Roman"/>
                <a:ea typeface="Times New Roman"/>
                <a:cs typeface="Times New Roman"/>
              </a:rPr>
              <a:t>quên</a:t>
            </a:r>
            <a:r>
              <a:rPr lang="en-US" sz="2000" dirty="0">
                <a:latin typeface="Times New Roman"/>
                <a:ea typeface="Times New Roman"/>
                <a:cs typeface="Times New Roman"/>
              </a:rPr>
              <a:t> </a:t>
            </a:r>
            <a:r>
              <a:rPr lang="en-US" sz="2000" dirty="0" err="1">
                <a:latin typeface="Times New Roman"/>
                <a:ea typeface="Times New Roman"/>
                <a:cs typeface="Times New Roman"/>
              </a:rPr>
              <a:t>đi</a:t>
            </a:r>
            <a:r>
              <a:rPr lang="en-US" sz="2000" dirty="0">
                <a:latin typeface="Times New Roman"/>
                <a:ea typeface="Times New Roman"/>
                <a:cs typeface="Times New Roman"/>
              </a:rPr>
              <a:t> </a:t>
            </a:r>
            <a:r>
              <a:rPr lang="en-US" sz="2000" dirty="0" err="1">
                <a:latin typeface="Times New Roman"/>
                <a:ea typeface="Times New Roman"/>
                <a:cs typeface="Times New Roman"/>
              </a:rPr>
              <a:t>lợi</a:t>
            </a:r>
            <a:r>
              <a:rPr lang="en-US" sz="2000" dirty="0">
                <a:latin typeface="Times New Roman"/>
                <a:ea typeface="Times New Roman"/>
                <a:cs typeface="Times New Roman"/>
              </a:rPr>
              <a:t> </a:t>
            </a:r>
            <a:r>
              <a:rPr lang="en-US" sz="2000" dirty="0" err="1">
                <a:latin typeface="Times New Roman"/>
                <a:ea typeface="Times New Roman"/>
                <a:cs typeface="Times New Roman"/>
              </a:rPr>
              <a:t>ích</a:t>
            </a:r>
            <a:r>
              <a:rPr lang="en-US" sz="2000" dirty="0">
                <a:latin typeface="Times New Roman"/>
                <a:ea typeface="Times New Roman"/>
                <a:cs typeface="Times New Roman"/>
              </a:rPr>
              <a:t> </a:t>
            </a:r>
            <a:r>
              <a:rPr lang="en-US" sz="2000" dirty="0" err="1">
                <a:latin typeface="Times New Roman"/>
                <a:ea typeface="Times New Roman"/>
                <a:cs typeface="Times New Roman"/>
              </a:rPr>
              <a:t>lâu</a:t>
            </a:r>
            <a:r>
              <a:rPr lang="en-US" sz="2000" dirty="0">
                <a:latin typeface="Times New Roman"/>
                <a:ea typeface="Times New Roman"/>
                <a:cs typeface="Times New Roman"/>
              </a:rPr>
              <a:t> </a:t>
            </a:r>
            <a:r>
              <a:rPr lang="en-US" sz="2000" dirty="0" err="1">
                <a:latin typeface="Times New Roman"/>
                <a:ea typeface="Times New Roman"/>
                <a:cs typeface="Times New Roman"/>
              </a:rPr>
              <a:t>dài</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a:t>
            </a:r>
            <a:r>
              <a:rPr lang="en-US" sz="2000" dirty="0" err="1">
                <a:latin typeface="Times New Roman"/>
                <a:ea typeface="Times New Roman"/>
                <a:cs typeface="Times New Roman"/>
              </a:rPr>
              <a:t>doanh</a:t>
            </a:r>
            <a:r>
              <a:rPr lang="en-US" sz="2000" dirty="0">
                <a:latin typeface="Times New Roman"/>
                <a:ea typeface="Times New Roman"/>
                <a:cs typeface="Times New Roman"/>
              </a:rPr>
              <a:t> </a:t>
            </a:r>
            <a:r>
              <a:rPr lang="en-US" sz="2000" dirty="0" err="1">
                <a:latin typeface="Times New Roman"/>
                <a:ea typeface="Times New Roman"/>
                <a:cs typeface="Times New Roman"/>
              </a:rPr>
              <a:t>nghiệp</a:t>
            </a:r>
            <a:r>
              <a:rPr lang="en-US" sz="2000" dirty="0">
                <a:latin typeface="Times New Roman"/>
                <a:ea typeface="Times New Roman"/>
                <a:cs typeface="Times New Roman"/>
              </a:rPr>
              <a:t>.</a:t>
            </a:r>
            <a:endParaRPr lang="en-US" sz="1600" dirty="0">
              <a:latin typeface="Calibri"/>
              <a:ea typeface="Calibri"/>
              <a:cs typeface="Times New Roman"/>
            </a:endParaRPr>
          </a:p>
        </p:txBody>
      </p:sp>
    </p:spTree>
    <p:extLst>
      <p:ext uri="{BB962C8B-B14F-4D97-AF65-F5344CB8AC3E}">
        <p14:creationId xmlns:p14="http://schemas.microsoft.com/office/powerpoint/2010/main" val="239076950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 – V – P</a:t>
            </a:r>
          </a:p>
        </p:txBody>
      </p:sp>
      <p:sp>
        <p:nvSpPr>
          <p:cNvPr id="26627" name="Text Box 28"/>
          <p:cNvSpPr txBox="1">
            <a:spLocks noChangeArrowheads="1"/>
          </p:cNvSpPr>
          <p:nvPr/>
        </p:nvSpPr>
        <p:spPr bwMode="auto">
          <a:xfrm>
            <a:off x="2033588" y="1643063"/>
            <a:ext cx="8134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b="1" u="sng">
                <a:solidFill>
                  <a:prstClr val="black"/>
                </a:solidFill>
                <a:latin typeface="Times New Roman" pitchFamily="18" charset="0"/>
                <a:cs typeface="Times New Roman" pitchFamily="18" charset="0"/>
              </a:rPr>
              <a:t>TH6: Số lượng Sp và doanh thu cần thiết để có LN mong muốn</a:t>
            </a:r>
            <a:endParaRPr lang="en-US" altLang="vi-VN" sz="2400">
              <a:solidFill>
                <a:prstClr val="black"/>
              </a:solidFill>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472806BE-D32C-495B-A71D-FA8C068CEBAF}" type="slidenum">
              <a:rPr lang="en-IN" smtClean="0"/>
              <a:pPr>
                <a:defRPr/>
              </a:pPr>
              <a:t>133</a:t>
            </a:fld>
            <a:endParaRPr lang="en-IN"/>
          </a:p>
        </p:txBody>
      </p:sp>
      <p:graphicFrame>
        <p:nvGraphicFramePr>
          <p:cNvPr id="2" name="Table 1"/>
          <p:cNvGraphicFramePr>
            <a:graphicFrameLocks noGrp="1"/>
          </p:cNvGraphicFramePr>
          <p:nvPr>
            <p:extLst>
              <p:ext uri="{D42A27DB-BD31-4B8C-83A1-F6EECF244321}">
                <p14:modId xmlns:p14="http://schemas.microsoft.com/office/powerpoint/2010/main" val="3219549659"/>
              </p:ext>
            </p:extLst>
          </p:nvPr>
        </p:nvGraphicFramePr>
        <p:xfrm>
          <a:off x="2033589" y="2997200"/>
          <a:ext cx="8323263" cy="1736725"/>
        </p:xfrm>
        <a:graphic>
          <a:graphicData uri="http://schemas.openxmlformats.org/drawingml/2006/table">
            <a:tbl>
              <a:tblPr firstRow="1" bandRow="1">
                <a:tableStyleId>{2D5ABB26-0587-4C30-8999-92F81FD0307C}</a:tableStyleId>
              </a:tblPr>
              <a:tblGrid>
                <a:gridCol w="2386479">
                  <a:extLst>
                    <a:ext uri="{9D8B030D-6E8A-4147-A177-3AD203B41FA5}">
                      <a16:colId xmlns:a16="http://schemas.microsoft.com/office/drawing/2014/main" val="20000"/>
                    </a:ext>
                  </a:extLst>
                </a:gridCol>
                <a:gridCol w="2386479">
                  <a:extLst>
                    <a:ext uri="{9D8B030D-6E8A-4147-A177-3AD203B41FA5}">
                      <a16:colId xmlns:a16="http://schemas.microsoft.com/office/drawing/2014/main" val="20001"/>
                    </a:ext>
                  </a:extLst>
                </a:gridCol>
                <a:gridCol w="3550305">
                  <a:extLst>
                    <a:ext uri="{9D8B030D-6E8A-4147-A177-3AD203B41FA5}">
                      <a16:colId xmlns:a16="http://schemas.microsoft.com/office/drawing/2014/main" val="20002"/>
                    </a:ext>
                  </a:extLst>
                </a:gridCol>
              </a:tblGrid>
              <a:tr h="682248">
                <a:tc rowSpan="2">
                  <a:txBody>
                    <a:bodyPr/>
                    <a:lstStyle/>
                    <a:p>
                      <a:pPr algn="ctr">
                        <a:lnSpc>
                          <a:spcPct val="150000"/>
                        </a:lnSpc>
                      </a:pPr>
                      <a:r>
                        <a:rPr lang="en-US" sz="2400" b="1" dirty="0" err="1">
                          <a:solidFill>
                            <a:schemeClr val="tx1"/>
                          </a:solidFill>
                          <a:latin typeface="Times New Roman" pitchFamily="18" charset="0"/>
                          <a:cs typeface="Times New Roman" pitchFamily="18" charset="0"/>
                        </a:rPr>
                        <a:t>Sản</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lượng</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sp</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cần</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thiết</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để</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có</a:t>
                      </a:r>
                      <a:r>
                        <a:rPr lang="en-US" sz="2400" b="1" baseline="0" dirty="0">
                          <a:solidFill>
                            <a:schemeClr val="tx1"/>
                          </a:solidFill>
                          <a:latin typeface="Times New Roman" pitchFamily="18" charset="0"/>
                          <a:cs typeface="Times New Roman" pitchFamily="18" charset="0"/>
                        </a:rPr>
                        <a:t> LN </a:t>
                      </a:r>
                      <a:r>
                        <a:rPr lang="en-US" sz="2400" b="1" baseline="0" dirty="0" err="1">
                          <a:solidFill>
                            <a:schemeClr val="tx1"/>
                          </a:solidFill>
                          <a:latin typeface="Times New Roman" pitchFamily="18" charset="0"/>
                          <a:cs typeface="Times New Roman" pitchFamily="18" charset="0"/>
                        </a:rPr>
                        <a:t>mong</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muốn</a:t>
                      </a:r>
                      <a:endParaRPr lang="en-US" sz="2400" b="1" dirty="0">
                        <a:solidFill>
                          <a:schemeClr val="tx1"/>
                        </a:solidFill>
                        <a:latin typeface="Times New Roman" pitchFamily="18" charset="0"/>
                        <a:cs typeface="Times New Roman" pitchFamily="18" charset="0"/>
                      </a:endParaRPr>
                    </a:p>
                  </a:txBody>
                  <a:tcPr marL="91449" marR="91449" marT="45598" marB="45598" anchor="ctr"/>
                </a:tc>
                <a:tc rowSpan="2">
                  <a:txBody>
                    <a:bodyPr/>
                    <a:lstStyle/>
                    <a:p>
                      <a:pPr algn="ctr">
                        <a:lnSpc>
                          <a:spcPct val="150000"/>
                        </a:lnSpc>
                      </a:pPr>
                      <a:r>
                        <a:rPr lang="en-US" sz="2800" b="1" dirty="0">
                          <a:solidFill>
                            <a:schemeClr val="tx1"/>
                          </a:solidFill>
                          <a:latin typeface="Times New Roman" pitchFamily="18" charset="0"/>
                          <a:cs typeface="Times New Roman" pitchFamily="18" charset="0"/>
                        </a:rPr>
                        <a:t>=</a:t>
                      </a:r>
                    </a:p>
                  </a:txBody>
                  <a:tcPr marL="91449" marR="91449" marT="45598" marB="45598" anchor="ctr">
                    <a:lnR w="12700" cap="flat" cmpd="sng" algn="ctr">
                      <a:noFill/>
                      <a:prstDash val="solid"/>
                      <a:round/>
                      <a:headEnd type="none" w="med" len="med"/>
                      <a:tailEnd type="none" w="med" len="med"/>
                    </a:lnR>
                  </a:tcPr>
                </a:tc>
                <a:tc>
                  <a:txBody>
                    <a:bodyPr/>
                    <a:lstStyle/>
                    <a:p>
                      <a:pPr algn="ctr">
                        <a:lnSpc>
                          <a:spcPct val="150000"/>
                        </a:lnSpc>
                      </a:pPr>
                      <a:r>
                        <a:rPr lang="en-US" sz="2400" b="1" dirty="0">
                          <a:solidFill>
                            <a:schemeClr val="tx1"/>
                          </a:solidFill>
                          <a:latin typeface="Times New Roman" pitchFamily="18" charset="0"/>
                          <a:cs typeface="Times New Roman" pitchFamily="18" charset="0"/>
                        </a:rPr>
                        <a:t>CPCĐ</a:t>
                      </a:r>
                      <a:r>
                        <a:rPr lang="en-US" sz="2400" b="1" baseline="0" dirty="0">
                          <a:solidFill>
                            <a:schemeClr val="tx1"/>
                          </a:solidFill>
                          <a:latin typeface="Times New Roman" pitchFamily="18" charset="0"/>
                          <a:cs typeface="Times New Roman" pitchFamily="18" charset="0"/>
                        </a:rPr>
                        <a:t> + LN </a:t>
                      </a:r>
                      <a:r>
                        <a:rPr lang="en-US" sz="2400" b="1" baseline="0" dirty="0" err="1">
                          <a:solidFill>
                            <a:schemeClr val="tx1"/>
                          </a:solidFill>
                          <a:latin typeface="Times New Roman" pitchFamily="18" charset="0"/>
                          <a:cs typeface="Times New Roman" pitchFamily="18" charset="0"/>
                        </a:rPr>
                        <a:t>mong</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muốn</a:t>
                      </a:r>
                      <a:endParaRPr lang="en-US" sz="2400" b="1" dirty="0">
                        <a:solidFill>
                          <a:schemeClr val="tx1"/>
                        </a:solidFill>
                        <a:latin typeface="Times New Roman" pitchFamily="18" charset="0"/>
                        <a:cs typeface="Times New Roman" pitchFamily="18" charset="0"/>
                      </a:endParaRPr>
                    </a:p>
                  </a:txBody>
                  <a:tcPr marL="91449" marR="91449" marT="45598" marB="4559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54477">
                <a:tc vMerge="1">
                  <a:txBody>
                    <a:bodyPr/>
                    <a:lstStyle/>
                    <a:p>
                      <a:endParaRPr lang="en-US" dirty="0"/>
                    </a:p>
                  </a:txBody>
                  <a:tcPr/>
                </a:tc>
                <a:tc vMerge="1">
                  <a:txBody>
                    <a:bodyPr/>
                    <a:lstStyle/>
                    <a:p>
                      <a:endParaRPr lang="en-US" dirty="0"/>
                    </a:p>
                  </a:txBody>
                  <a:tcPr/>
                </a:tc>
                <a:tc>
                  <a:txBody>
                    <a:bodyPr/>
                    <a:lstStyle/>
                    <a:p>
                      <a:pPr algn="ctr">
                        <a:lnSpc>
                          <a:spcPct val="150000"/>
                        </a:lnSpc>
                      </a:pPr>
                      <a:r>
                        <a:rPr lang="en-US" sz="2400" b="1" dirty="0" err="1">
                          <a:solidFill>
                            <a:schemeClr val="tx1"/>
                          </a:solidFill>
                          <a:latin typeface="Times New Roman" pitchFamily="18" charset="0"/>
                          <a:cs typeface="Times New Roman" pitchFamily="18" charset="0"/>
                        </a:rPr>
                        <a:t>Lãi</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giới</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hạn</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đơn</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vị</a:t>
                      </a:r>
                      <a:r>
                        <a:rPr lang="en-US" sz="2400" b="1" baseline="0" dirty="0">
                          <a:solidFill>
                            <a:schemeClr val="tx1"/>
                          </a:solidFill>
                          <a:latin typeface="Times New Roman" pitchFamily="18" charset="0"/>
                          <a:cs typeface="Times New Roman" pitchFamily="18" charset="0"/>
                        </a:rPr>
                        <a:t> </a:t>
                      </a:r>
                      <a:endParaRPr lang="en-US" sz="2400" b="1" dirty="0">
                        <a:solidFill>
                          <a:schemeClr val="tx1"/>
                        </a:solidFill>
                        <a:latin typeface="Times New Roman" pitchFamily="18" charset="0"/>
                        <a:cs typeface="Times New Roman" pitchFamily="18" charset="0"/>
                      </a:endParaRPr>
                    </a:p>
                  </a:txBody>
                  <a:tcPr marL="91449" marR="91449" marT="45598" marB="4559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020184884"/>
              </p:ext>
            </p:extLst>
          </p:nvPr>
        </p:nvGraphicFramePr>
        <p:xfrm>
          <a:off x="2024063" y="4941888"/>
          <a:ext cx="8505824" cy="1736725"/>
        </p:xfrm>
        <a:graphic>
          <a:graphicData uri="http://schemas.openxmlformats.org/drawingml/2006/table">
            <a:tbl>
              <a:tblPr firstRow="1" bandRow="1">
                <a:tableStyleId>{2D5ABB26-0587-4C30-8999-92F81FD0307C}</a:tableStyleId>
              </a:tblPr>
              <a:tblGrid>
                <a:gridCol w="2438823">
                  <a:extLst>
                    <a:ext uri="{9D8B030D-6E8A-4147-A177-3AD203B41FA5}">
                      <a16:colId xmlns:a16="http://schemas.microsoft.com/office/drawing/2014/main" val="20000"/>
                    </a:ext>
                  </a:extLst>
                </a:gridCol>
                <a:gridCol w="2438823">
                  <a:extLst>
                    <a:ext uri="{9D8B030D-6E8A-4147-A177-3AD203B41FA5}">
                      <a16:colId xmlns:a16="http://schemas.microsoft.com/office/drawing/2014/main" val="20001"/>
                    </a:ext>
                  </a:extLst>
                </a:gridCol>
                <a:gridCol w="3628178">
                  <a:extLst>
                    <a:ext uri="{9D8B030D-6E8A-4147-A177-3AD203B41FA5}">
                      <a16:colId xmlns:a16="http://schemas.microsoft.com/office/drawing/2014/main" val="20002"/>
                    </a:ext>
                  </a:extLst>
                </a:gridCol>
              </a:tblGrid>
              <a:tr h="682248">
                <a:tc rowSpan="2">
                  <a:txBody>
                    <a:bodyPr/>
                    <a:lstStyle/>
                    <a:p>
                      <a:pPr algn="ctr">
                        <a:lnSpc>
                          <a:spcPct val="150000"/>
                        </a:lnSpc>
                      </a:pPr>
                      <a:r>
                        <a:rPr lang="en-US" sz="2400" b="1" dirty="0" err="1">
                          <a:solidFill>
                            <a:schemeClr val="tx1"/>
                          </a:solidFill>
                          <a:latin typeface="Times New Roman" pitchFamily="18" charset="0"/>
                          <a:cs typeface="Times New Roman" pitchFamily="18" charset="0"/>
                        </a:rPr>
                        <a:t>Doanh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thu</a:t>
                      </a:r>
                      <a:r>
                        <a:rPr lang="en-US" sz="2400" b="1"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cần</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thiết</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để</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có</a:t>
                      </a:r>
                      <a:r>
                        <a:rPr lang="en-US" sz="2400" b="1" baseline="0" dirty="0">
                          <a:solidFill>
                            <a:schemeClr val="tx1"/>
                          </a:solidFill>
                          <a:latin typeface="Times New Roman" pitchFamily="18" charset="0"/>
                          <a:cs typeface="Times New Roman" pitchFamily="18" charset="0"/>
                        </a:rPr>
                        <a:t> LN </a:t>
                      </a:r>
                      <a:r>
                        <a:rPr lang="en-US" sz="2400" b="1" baseline="0" dirty="0" err="1">
                          <a:solidFill>
                            <a:schemeClr val="tx1"/>
                          </a:solidFill>
                          <a:latin typeface="Times New Roman" pitchFamily="18" charset="0"/>
                          <a:cs typeface="Times New Roman" pitchFamily="18" charset="0"/>
                        </a:rPr>
                        <a:t>mong</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muốn</a:t>
                      </a:r>
                      <a:endParaRPr lang="en-US" sz="2400" b="1" dirty="0">
                        <a:solidFill>
                          <a:schemeClr val="tx1"/>
                        </a:solidFill>
                        <a:latin typeface="Times New Roman" pitchFamily="18" charset="0"/>
                        <a:cs typeface="Times New Roman" pitchFamily="18" charset="0"/>
                      </a:endParaRPr>
                    </a:p>
                  </a:txBody>
                  <a:tcPr marL="91431" marR="91431" marT="45598" marB="45598" anchor="ctr"/>
                </a:tc>
                <a:tc rowSpan="2">
                  <a:txBody>
                    <a:bodyPr/>
                    <a:lstStyle/>
                    <a:p>
                      <a:pPr algn="ctr">
                        <a:lnSpc>
                          <a:spcPct val="150000"/>
                        </a:lnSpc>
                      </a:pPr>
                      <a:r>
                        <a:rPr lang="en-US" sz="2800" b="1" dirty="0">
                          <a:solidFill>
                            <a:schemeClr val="tx1"/>
                          </a:solidFill>
                          <a:latin typeface="Times New Roman" pitchFamily="18" charset="0"/>
                          <a:cs typeface="Times New Roman" pitchFamily="18" charset="0"/>
                        </a:rPr>
                        <a:t>=</a:t>
                      </a:r>
                    </a:p>
                  </a:txBody>
                  <a:tcPr marL="91431" marR="91431" marT="45598" marB="45598" anchor="ctr">
                    <a:lnR w="12700" cap="flat" cmpd="sng" algn="ctr">
                      <a:noFill/>
                      <a:prstDash val="solid"/>
                      <a:round/>
                      <a:headEnd type="none" w="med" len="med"/>
                      <a:tailEnd type="none" w="med" len="med"/>
                    </a:lnR>
                  </a:tcPr>
                </a:tc>
                <a:tc>
                  <a:txBody>
                    <a:bodyPr/>
                    <a:lstStyle/>
                    <a:p>
                      <a:pPr algn="ctr">
                        <a:lnSpc>
                          <a:spcPct val="150000"/>
                        </a:lnSpc>
                      </a:pPr>
                      <a:r>
                        <a:rPr lang="en-US" sz="2400" b="1" dirty="0">
                          <a:solidFill>
                            <a:schemeClr val="tx1"/>
                          </a:solidFill>
                          <a:latin typeface="Times New Roman" pitchFamily="18" charset="0"/>
                          <a:cs typeface="Times New Roman" pitchFamily="18" charset="0"/>
                        </a:rPr>
                        <a:t>CPCĐ</a:t>
                      </a:r>
                      <a:r>
                        <a:rPr lang="en-US" sz="2400" b="1" baseline="0" dirty="0">
                          <a:solidFill>
                            <a:schemeClr val="tx1"/>
                          </a:solidFill>
                          <a:latin typeface="Times New Roman" pitchFamily="18" charset="0"/>
                          <a:cs typeface="Times New Roman" pitchFamily="18" charset="0"/>
                        </a:rPr>
                        <a:t> + LN </a:t>
                      </a:r>
                      <a:r>
                        <a:rPr lang="en-US" sz="2400" b="1" baseline="0" dirty="0" err="1">
                          <a:solidFill>
                            <a:schemeClr val="tx1"/>
                          </a:solidFill>
                          <a:latin typeface="Times New Roman" pitchFamily="18" charset="0"/>
                          <a:cs typeface="Times New Roman" pitchFamily="18" charset="0"/>
                        </a:rPr>
                        <a:t>mong</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muốn</a:t>
                      </a:r>
                      <a:endParaRPr lang="en-US" sz="2400" b="1" dirty="0">
                        <a:solidFill>
                          <a:schemeClr val="tx1"/>
                        </a:solidFill>
                        <a:latin typeface="Times New Roman" pitchFamily="18" charset="0"/>
                        <a:cs typeface="Times New Roman" pitchFamily="18" charset="0"/>
                      </a:endParaRPr>
                    </a:p>
                  </a:txBody>
                  <a:tcPr marL="91431" marR="91431" marT="45598" marB="4559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54477">
                <a:tc vMerge="1">
                  <a:txBody>
                    <a:bodyPr/>
                    <a:lstStyle/>
                    <a:p>
                      <a:endParaRPr lang="en-US" dirty="0"/>
                    </a:p>
                  </a:txBody>
                  <a:tcPr/>
                </a:tc>
                <a:tc vMerge="1">
                  <a:txBody>
                    <a:bodyPr/>
                    <a:lstStyle/>
                    <a:p>
                      <a:endParaRPr lang="en-US" dirty="0"/>
                    </a:p>
                  </a:txBody>
                  <a:tcPr/>
                </a:tc>
                <a:tc>
                  <a:txBody>
                    <a:bodyPr/>
                    <a:lstStyle/>
                    <a:p>
                      <a:pPr algn="ctr">
                        <a:lnSpc>
                          <a:spcPct val="150000"/>
                        </a:lnSpc>
                      </a:pPr>
                      <a:r>
                        <a:rPr lang="en-US" sz="2400" b="1" dirty="0" err="1">
                          <a:solidFill>
                            <a:schemeClr val="tx1"/>
                          </a:solidFill>
                          <a:latin typeface="Times New Roman" pitchFamily="18" charset="0"/>
                          <a:cs typeface="Times New Roman" pitchFamily="18" charset="0"/>
                        </a:rPr>
                        <a:t>Tỷ</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suất</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l</a:t>
                      </a:r>
                      <a:r>
                        <a:rPr lang="en-US" sz="2400" b="1" dirty="0" err="1">
                          <a:solidFill>
                            <a:schemeClr val="tx1"/>
                          </a:solidFill>
                          <a:latin typeface="Times New Roman" pitchFamily="18" charset="0"/>
                          <a:cs typeface="Times New Roman" pitchFamily="18" charset="0"/>
                        </a:rPr>
                        <a:t>ãi</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giới</a:t>
                      </a:r>
                      <a:r>
                        <a:rPr lang="en-US" sz="2400" b="1" baseline="0" dirty="0">
                          <a:solidFill>
                            <a:schemeClr val="tx1"/>
                          </a:solidFill>
                          <a:latin typeface="Times New Roman" pitchFamily="18" charset="0"/>
                          <a:cs typeface="Times New Roman" pitchFamily="18" charset="0"/>
                        </a:rPr>
                        <a:t> </a:t>
                      </a:r>
                      <a:r>
                        <a:rPr lang="en-US" sz="2400" b="1" baseline="0" dirty="0" err="1">
                          <a:solidFill>
                            <a:schemeClr val="tx1"/>
                          </a:solidFill>
                          <a:latin typeface="Times New Roman" pitchFamily="18" charset="0"/>
                          <a:cs typeface="Times New Roman" pitchFamily="18" charset="0"/>
                        </a:rPr>
                        <a:t>hạn</a:t>
                      </a:r>
                      <a:r>
                        <a:rPr lang="en-US" sz="2400" b="1" baseline="0" dirty="0">
                          <a:solidFill>
                            <a:schemeClr val="tx1"/>
                          </a:solidFill>
                          <a:latin typeface="Times New Roman" pitchFamily="18" charset="0"/>
                          <a:cs typeface="Times New Roman" pitchFamily="18" charset="0"/>
                        </a:rPr>
                        <a:t>  </a:t>
                      </a:r>
                      <a:endParaRPr lang="en-US" sz="2400" b="1" dirty="0">
                        <a:solidFill>
                          <a:schemeClr val="tx1"/>
                        </a:solidFill>
                        <a:latin typeface="Times New Roman" pitchFamily="18" charset="0"/>
                        <a:cs typeface="Times New Roman" pitchFamily="18" charset="0"/>
                      </a:endParaRPr>
                    </a:p>
                  </a:txBody>
                  <a:tcPr marL="91431" marR="91431" marT="45598" marB="4559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2448638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134</a:t>
            </a:fld>
            <a:endParaRPr lang="en-IN"/>
          </a:p>
        </p:txBody>
      </p:sp>
      <p:sp>
        <p:nvSpPr>
          <p:cNvPr id="5" name="Rectangle 4"/>
          <p:cNvSpPr/>
          <p:nvPr/>
        </p:nvSpPr>
        <p:spPr>
          <a:xfrm>
            <a:off x="1894608" y="609600"/>
            <a:ext cx="8544791" cy="5909310"/>
          </a:xfrm>
          <a:prstGeom prst="rect">
            <a:avLst/>
          </a:prstGeom>
        </p:spPr>
        <p:txBody>
          <a:bodyPr wrap="square">
            <a:spAutoFit/>
          </a:bodyPr>
          <a:lstStyle/>
          <a:p>
            <a:pPr algn="just">
              <a:lnSpc>
                <a:spcPct val="150000"/>
              </a:lnSpc>
            </a:pPr>
            <a:r>
              <a:rPr lang="en-US" sz="2800" dirty="0">
                <a:latin typeface="Times New Roman"/>
                <a:ea typeface="Times New Roman"/>
              </a:rPr>
              <a:t> </a:t>
            </a:r>
            <a:r>
              <a:rPr lang="en-US" sz="2800" b="1" dirty="0" err="1">
                <a:latin typeface="Times New Roman"/>
                <a:ea typeface="Times New Roman"/>
              </a:rPr>
              <a:t>Ví</a:t>
            </a:r>
            <a:r>
              <a:rPr lang="en-US" sz="2800" b="1" dirty="0">
                <a:latin typeface="Times New Roman"/>
                <a:ea typeface="Times New Roman"/>
              </a:rPr>
              <a:t> </a:t>
            </a:r>
            <a:r>
              <a:rPr lang="en-US" sz="2800" b="1" dirty="0" err="1">
                <a:latin typeface="Times New Roman"/>
                <a:ea typeface="Times New Roman"/>
              </a:rPr>
              <a:t>dụ</a:t>
            </a:r>
            <a:r>
              <a:rPr lang="en-US" sz="2800" b="1" dirty="0">
                <a:latin typeface="Times New Roman"/>
                <a:ea typeface="Times New Roman"/>
              </a:rPr>
              <a:t> : </a:t>
            </a:r>
          </a:p>
          <a:p>
            <a:pPr algn="just">
              <a:lnSpc>
                <a:spcPct val="150000"/>
              </a:lnSpc>
            </a:pPr>
            <a:r>
              <a:rPr lang="en-US" sz="2800" b="1" dirty="0">
                <a:latin typeface="Times New Roman"/>
                <a:ea typeface="Times New Roman"/>
              </a:rPr>
              <a:t>	</a:t>
            </a:r>
            <a:r>
              <a:rPr lang="en-US" sz="2800" dirty="0" err="1">
                <a:latin typeface="Times New Roman"/>
                <a:ea typeface="Times New Roman"/>
              </a:rPr>
              <a:t>Sử</a:t>
            </a:r>
            <a:r>
              <a:rPr lang="en-US" sz="2800" dirty="0">
                <a:latin typeface="Times New Roman"/>
                <a:ea typeface="Times New Roman"/>
              </a:rPr>
              <a:t> </a:t>
            </a:r>
            <a:r>
              <a:rPr lang="en-US" sz="2800" dirty="0" err="1">
                <a:latin typeface="Times New Roman"/>
                <a:ea typeface="Times New Roman"/>
              </a:rPr>
              <a:t>dụng</a:t>
            </a:r>
            <a:r>
              <a:rPr lang="en-US" sz="2800" dirty="0">
                <a:latin typeface="Times New Roman"/>
                <a:ea typeface="Times New Roman"/>
              </a:rPr>
              <a:t> </a:t>
            </a:r>
            <a:r>
              <a:rPr lang="en-US" sz="2800" dirty="0" err="1">
                <a:latin typeface="Times New Roman"/>
                <a:ea typeface="Times New Roman"/>
              </a:rPr>
              <a:t>số</a:t>
            </a:r>
            <a:r>
              <a:rPr lang="en-US" sz="2800" dirty="0">
                <a:latin typeface="Times New Roman"/>
                <a:ea typeface="Times New Roman"/>
              </a:rPr>
              <a:t> </a:t>
            </a:r>
            <a:r>
              <a:rPr lang="en-US" sz="2800" dirty="0" err="1">
                <a:latin typeface="Times New Roman"/>
                <a:ea typeface="Times New Roman"/>
              </a:rPr>
              <a:t>liệu</a:t>
            </a:r>
            <a:r>
              <a:rPr lang="en-US" sz="2800" dirty="0">
                <a:latin typeface="Times New Roman"/>
                <a:ea typeface="Times New Roman"/>
              </a:rPr>
              <a:t> </a:t>
            </a:r>
            <a:r>
              <a:rPr lang="en-US" sz="2800" dirty="0" err="1">
                <a:latin typeface="Times New Roman"/>
                <a:ea typeface="Times New Roman"/>
              </a:rPr>
              <a:t>của</a:t>
            </a:r>
            <a:r>
              <a:rPr lang="en-US" sz="2800" dirty="0">
                <a:latin typeface="Times New Roman"/>
                <a:ea typeface="Times New Roman"/>
              </a:rPr>
              <a:t> </a:t>
            </a:r>
            <a:r>
              <a:rPr lang="en-US" sz="2800" dirty="0" err="1">
                <a:latin typeface="Times New Roman"/>
                <a:ea typeface="Times New Roman"/>
              </a:rPr>
              <a:t>công</a:t>
            </a:r>
            <a:r>
              <a:rPr lang="en-US" sz="2800" dirty="0">
                <a:latin typeface="Times New Roman"/>
                <a:ea typeface="Times New Roman"/>
              </a:rPr>
              <a:t> </a:t>
            </a:r>
            <a:r>
              <a:rPr lang="en-US" sz="2800" dirty="0" err="1">
                <a:latin typeface="Times New Roman"/>
                <a:ea typeface="Times New Roman"/>
              </a:rPr>
              <a:t>ty</a:t>
            </a:r>
            <a:r>
              <a:rPr lang="en-US" sz="2800" dirty="0">
                <a:latin typeface="Times New Roman"/>
                <a:ea typeface="Times New Roman"/>
              </a:rPr>
              <a:t> ABC </a:t>
            </a:r>
            <a:r>
              <a:rPr lang="en-US" sz="2800" dirty="0" err="1">
                <a:latin typeface="Times New Roman"/>
                <a:ea typeface="Times New Roman"/>
              </a:rPr>
              <a:t>theo</a:t>
            </a:r>
            <a:r>
              <a:rPr lang="en-US" sz="2800" dirty="0">
                <a:latin typeface="Times New Roman"/>
                <a:ea typeface="Times New Roman"/>
              </a:rPr>
              <a:t> </a:t>
            </a:r>
            <a:r>
              <a:rPr lang="en-US" sz="2800" dirty="0" err="1">
                <a:latin typeface="Times New Roman"/>
                <a:ea typeface="Times New Roman"/>
              </a:rPr>
              <a:t>ví</a:t>
            </a:r>
            <a:r>
              <a:rPr lang="en-US" sz="2800" dirty="0">
                <a:latin typeface="Times New Roman"/>
                <a:ea typeface="Times New Roman"/>
              </a:rPr>
              <a:t> </a:t>
            </a:r>
            <a:r>
              <a:rPr lang="en-US" sz="2800" dirty="0" err="1">
                <a:latin typeface="Times New Roman"/>
                <a:ea typeface="Times New Roman"/>
              </a:rPr>
              <a:t>dụ</a:t>
            </a:r>
            <a:r>
              <a:rPr lang="en-US" sz="2800" dirty="0">
                <a:latin typeface="Times New Roman"/>
                <a:ea typeface="Times New Roman"/>
              </a:rPr>
              <a:t>  </a:t>
            </a:r>
            <a:r>
              <a:rPr lang="en-US" sz="2800" dirty="0" err="1">
                <a:latin typeface="Times New Roman"/>
                <a:ea typeface="Times New Roman"/>
              </a:rPr>
              <a:t>mục</a:t>
            </a:r>
            <a:r>
              <a:rPr lang="en-US" sz="2800" dirty="0">
                <a:latin typeface="Times New Roman"/>
                <a:ea typeface="Times New Roman"/>
              </a:rPr>
              <a:t> 3.2, </a:t>
            </a:r>
            <a:r>
              <a:rPr lang="en-US" sz="2800" dirty="0" err="1">
                <a:latin typeface="Times New Roman"/>
                <a:ea typeface="Times New Roman"/>
              </a:rPr>
              <a:t>giả</a:t>
            </a:r>
            <a:r>
              <a:rPr lang="en-US" sz="2800" dirty="0">
                <a:latin typeface="Times New Roman"/>
                <a:ea typeface="Times New Roman"/>
              </a:rPr>
              <a:t> </a:t>
            </a:r>
            <a:r>
              <a:rPr lang="en-US" sz="2800" dirty="0" err="1">
                <a:latin typeface="Times New Roman"/>
                <a:ea typeface="Times New Roman"/>
              </a:rPr>
              <a:t>sử</a:t>
            </a:r>
            <a:r>
              <a:rPr lang="en-US" sz="2800" dirty="0">
                <a:latin typeface="Times New Roman"/>
                <a:ea typeface="Times New Roman"/>
              </a:rPr>
              <a:t> </a:t>
            </a:r>
            <a:r>
              <a:rPr lang="en-US" sz="2800" dirty="0" err="1">
                <a:latin typeface="Times New Roman"/>
                <a:ea typeface="Times New Roman"/>
              </a:rPr>
              <a:t>năm</a:t>
            </a:r>
            <a:r>
              <a:rPr lang="en-US" sz="2800" dirty="0">
                <a:latin typeface="Times New Roman"/>
                <a:ea typeface="Times New Roman"/>
              </a:rPr>
              <a:t> N+1 </a:t>
            </a:r>
            <a:r>
              <a:rPr lang="en-US" sz="2800" dirty="0" err="1">
                <a:latin typeface="Times New Roman"/>
                <a:ea typeface="Times New Roman"/>
              </a:rPr>
              <a:t>công</a:t>
            </a:r>
            <a:r>
              <a:rPr lang="en-US" sz="2800" dirty="0">
                <a:latin typeface="Times New Roman"/>
                <a:ea typeface="Times New Roman"/>
              </a:rPr>
              <a:t> </a:t>
            </a:r>
            <a:r>
              <a:rPr lang="en-US" sz="2800" dirty="0" err="1">
                <a:latin typeface="Times New Roman"/>
                <a:ea typeface="Times New Roman"/>
              </a:rPr>
              <a:t>ty</a:t>
            </a:r>
            <a:r>
              <a:rPr lang="en-US" sz="2800" dirty="0">
                <a:latin typeface="Times New Roman"/>
                <a:ea typeface="Times New Roman"/>
              </a:rPr>
              <a:t> </a:t>
            </a:r>
            <a:r>
              <a:rPr lang="en-US" sz="2800" dirty="0" err="1">
                <a:latin typeface="Times New Roman"/>
                <a:ea typeface="Times New Roman"/>
              </a:rPr>
              <a:t>mong</a:t>
            </a:r>
            <a:r>
              <a:rPr lang="en-US" sz="2800" dirty="0">
                <a:latin typeface="Times New Roman"/>
                <a:ea typeface="Times New Roman"/>
              </a:rPr>
              <a:t> </a:t>
            </a:r>
            <a:r>
              <a:rPr lang="en-US" sz="2800" dirty="0" err="1">
                <a:latin typeface="Times New Roman"/>
                <a:ea typeface="Times New Roman"/>
              </a:rPr>
              <a:t>muốn</a:t>
            </a:r>
            <a:r>
              <a:rPr lang="en-US" sz="2800" dirty="0">
                <a:latin typeface="Times New Roman"/>
                <a:ea typeface="Times New Roman"/>
              </a:rPr>
              <a:t> </a:t>
            </a:r>
            <a:r>
              <a:rPr lang="en-US" sz="2800" dirty="0" err="1">
                <a:latin typeface="Times New Roman"/>
                <a:ea typeface="Times New Roman"/>
              </a:rPr>
              <a:t>đạt</a:t>
            </a:r>
            <a:r>
              <a:rPr lang="en-US" sz="2800" dirty="0">
                <a:latin typeface="Times New Roman"/>
                <a:ea typeface="Times New Roman"/>
              </a:rPr>
              <a:t> </a:t>
            </a:r>
            <a:r>
              <a:rPr lang="en-US" sz="2800" dirty="0" err="1">
                <a:latin typeface="Times New Roman"/>
                <a:ea typeface="Times New Roman"/>
              </a:rPr>
              <a:t>được</a:t>
            </a:r>
            <a:r>
              <a:rPr lang="en-US" sz="2800" dirty="0">
                <a:latin typeface="Times New Roman"/>
                <a:ea typeface="Times New Roman"/>
              </a:rPr>
              <a:t> </a:t>
            </a:r>
            <a:r>
              <a:rPr lang="en-US" sz="2800" dirty="0" err="1">
                <a:latin typeface="Times New Roman"/>
                <a:ea typeface="Times New Roman"/>
              </a:rPr>
              <a:t>lợi</a:t>
            </a:r>
            <a:r>
              <a:rPr lang="en-US" sz="2800" dirty="0">
                <a:latin typeface="Times New Roman"/>
                <a:ea typeface="Times New Roman"/>
              </a:rPr>
              <a:t> </a:t>
            </a:r>
            <a:r>
              <a:rPr lang="en-US" sz="2800" dirty="0" err="1">
                <a:latin typeface="Times New Roman"/>
                <a:ea typeface="Times New Roman"/>
              </a:rPr>
              <a:t>nhuận</a:t>
            </a:r>
            <a:r>
              <a:rPr lang="en-US" sz="2800" dirty="0">
                <a:latin typeface="Times New Roman"/>
                <a:ea typeface="Times New Roman"/>
              </a:rPr>
              <a:t> </a:t>
            </a:r>
            <a:r>
              <a:rPr lang="en-US" sz="2800" dirty="0" err="1">
                <a:latin typeface="Times New Roman"/>
                <a:ea typeface="Times New Roman"/>
              </a:rPr>
              <a:t>là</a:t>
            </a:r>
            <a:r>
              <a:rPr lang="en-US" sz="2800" dirty="0">
                <a:latin typeface="Times New Roman"/>
                <a:ea typeface="Times New Roman"/>
              </a:rPr>
              <a:t>: 250.000.000 đ(hay </a:t>
            </a:r>
            <a:r>
              <a:rPr lang="en-US" sz="2800" dirty="0" err="1">
                <a:latin typeface="Times New Roman"/>
                <a:ea typeface="Times New Roman"/>
              </a:rPr>
              <a:t>tăng</a:t>
            </a:r>
            <a:r>
              <a:rPr lang="en-US" sz="2800" dirty="0">
                <a:latin typeface="Times New Roman"/>
                <a:ea typeface="Times New Roman"/>
              </a:rPr>
              <a:t> 25% so </a:t>
            </a:r>
            <a:r>
              <a:rPr lang="en-US" sz="2800" dirty="0" err="1">
                <a:latin typeface="Times New Roman"/>
                <a:ea typeface="Times New Roman"/>
              </a:rPr>
              <a:t>với</a:t>
            </a:r>
            <a:r>
              <a:rPr lang="en-US" sz="2800" dirty="0">
                <a:latin typeface="Times New Roman"/>
                <a:ea typeface="Times New Roman"/>
              </a:rPr>
              <a:t> </a:t>
            </a:r>
            <a:r>
              <a:rPr lang="en-US" sz="2800" dirty="0" err="1">
                <a:latin typeface="Times New Roman"/>
                <a:ea typeface="Times New Roman"/>
              </a:rPr>
              <a:t>năm</a:t>
            </a:r>
            <a:r>
              <a:rPr lang="en-US" sz="2800" dirty="0">
                <a:latin typeface="Times New Roman"/>
                <a:ea typeface="Times New Roman"/>
              </a:rPr>
              <a:t> N), </a:t>
            </a:r>
            <a:r>
              <a:rPr lang="en-US" sz="2800" dirty="0" err="1">
                <a:latin typeface="Times New Roman"/>
                <a:ea typeface="Times New Roman"/>
              </a:rPr>
              <a:t>và</a:t>
            </a:r>
            <a:r>
              <a:rPr lang="en-US" sz="2800" dirty="0">
                <a:latin typeface="Times New Roman"/>
                <a:ea typeface="Times New Roman"/>
              </a:rPr>
              <a:t> </a:t>
            </a:r>
            <a:r>
              <a:rPr lang="en-US" sz="2800" dirty="0" err="1">
                <a:latin typeface="Times New Roman"/>
                <a:ea typeface="Times New Roman"/>
              </a:rPr>
              <a:t>để</a:t>
            </a:r>
            <a:r>
              <a:rPr lang="en-US" sz="2800" dirty="0">
                <a:latin typeface="Times New Roman"/>
                <a:ea typeface="Times New Roman"/>
              </a:rPr>
              <a:t> </a:t>
            </a:r>
            <a:r>
              <a:rPr lang="en-US" sz="2800" dirty="0" err="1">
                <a:latin typeface="Times New Roman"/>
                <a:ea typeface="Times New Roman"/>
              </a:rPr>
              <a:t>đạt</a:t>
            </a:r>
            <a:r>
              <a:rPr lang="en-US" sz="2800" dirty="0">
                <a:latin typeface="Times New Roman"/>
                <a:ea typeface="Times New Roman"/>
              </a:rPr>
              <a:t> </a:t>
            </a:r>
            <a:r>
              <a:rPr lang="en-US" sz="2800" dirty="0" err="1">
                <a:latin typeface="Times New Roman"/>
                <a:ea typeface="Times New Roman"/>
              </a:rPr>
              <a:t>được</a:t>
            </a:r>
            <a:r>
              <a:rPr lang="en-US" sz="2800" dirty="0">
                <a:latin typeface="Times New Roman"/>
                <a:ea typeface="Times New Roman"/>
              </a:rPr>
              <a:t> </a:t>
            </a:r>
            <a:r>
              <a:rPr lang="en-US" sz="2800" dirty="0" err="1">
                <a:latin typeface="Times New Roman"/>
                <a:ea typeface="Times New Roman"/>
              </a:rPr>
              <a:t>mức</a:t>
            </a:r>
            <a:r>
              <a:rPr lang="en-US" sz="2800" dirty="0">
                <a:latin typeface="Times New Roman"/>
                <a:ea typeface="Times New Roman"/>
              </a:rPr>
              <a:t> </a:t>
            </a:r>
            <a:r>
              <a:rPr lang="en-US" sz="2800" dirty="0" err="1">
                <a:latin typeface="Times New Roman"/>
                <a:ea typeface="Times New Roman"/>
              </a:rPr>
              <a:t>lợi</a:t>
            </a:r>
            <a:r>
              <a:rPr lang="en-US" sz="2800" dirty="0">
                <a:latin typeface="Times New Roman"/>
                <a:ea typeface="Times New Roman"/>
              </a:rPr>
              <a:t> </a:t>
            </a:r>
            <a:r>
              <a:rPr lang="en-US" sz="2800" dirty="0" err="1">
                <a:latin typeface="Times New Roman"/>
                <a:ea typeface="Times New Roman"/>
              </a:rPr>
              <a:t>nhuận</a:t>
            </a:r>
            <a:r>
              <a:rPr lang="en-US" sz="2800" dirty="0">
                <a:latin typeface="Times New Roman"/>
                <a:ea typeface="Times New Roman"/>
              </a:rPr>
              <a:t> </a:t>
            </a:r>
            <a:r>
              <a:rPr lang="en-US" sz="2800" dirty="0" err="1">
                <a:latin typeface="Times New Roman"/>
                <a:ea typeface="Times New Roman"/>
              </a:rPr>
              <a:t>đó</a:t>
            </a:r>
            <a:r>
              <a:rPr lang="en-US" sz="2800" dirty="0">
                <a:latin typeface="Times New Roman"/>
                <a:ea typeface="Times New Roman"/>
              </a:rPr>
              <a:t> </a:t>
            </a:r>
            <a:r>
              <a:rPr lang="en-US" sz="2800" dirty="0" err="1">
                <a:latin typeface="Times New Roman"/>
                <a:ea typeface="Times New Roman"/>
              </a:rPr>
              <a:t>công</a:t>
            </a:r>
            <a:r>
              <a:rPr lang="en-US" sz="2800" dirty="0">
                <a:latin typeface="Times New Roman"/>
                <a:ea typeface="Times New Roman"/>
              </a:rPr>
              <a:t> </a:t>
            </a:r>
            <a:r>
              <a:rPr lang="en-US" sz="2800" dirty="0" err="1">
                <a:latin typeface="Times New Roman"/>
                <a:ea typeface="Times New Roman"/>
              </a:rPr>
              <a:t>ty</a:t>
            </a:r>
            <a:r>
              <a:rPr lang="en-US" sz="2800" dirty="0">
                <a:latin typeface="Times New Roman"/>
                <a:ea typeface="Times New Roman"/>
              </a:rPr>
              <a:t> </a:t>
            </a:r>
            <a:r>
              <a:rPr lang="en-US" sz="2800" dirty="0" err="1">
                <a:latin typeface="Times New Roman"/>
                <a:ea typeface="Times New Roman"/>
              </a:rPr>
              <a:t>dự</a:t>
            </a:r>
            <a:r>
              <a:rPr lang="en-US" sz="2800" dirty="0">
                <a:latin typeface="Times New Roman"/>
                <a:ea typeface="Times New Roman"/>
              </a:rPr>
              <a:t> </a:t>
            </a:r>
            <a:r>
              <a:rPr lang="en-US" sz="2800" dirty="0" err="1">
                <a:latin typeface="Times New Roman"/>
                <a:ea typeface="Times New Roman"/>
              </a:rPr>
              <a:t>kiến</a:t>
            </a:r>
            <a:r>
              <a:rPr lang="en-US" sz="2800" dirty="0">
                <a:latin typeface="Times New Roman"/>
                <a:ea typeface="Times New Roman"/>
              </a:rPr>
              <a:t> </a:t>
            </a:r>
            <a:r>
              <a:rPr lang="en-US" sz="2800" dirty="0" err="1">
                <a:latin typeface="Times New Roman"/>
                <a:ea typeface="Times New Roman"/>
              </a:rPr>
              <a:t>sẽ</a:t>
            </a:r>
            <a:r>
              <a:rPr lang="en-US" sz="2800" dirty="0">
                <a:latin typeface="Times New Roman"/>
                <a:ea typeface="Times New Roman"/>
              </a:rPr>
              <a:t> </a:t>
            </a:r>
            <a:r>
              <a:rPr lang="en-US" sz="2800" dirty="0" err="1">
                <a:latin typeface="Times New Roman"/>
                <a:ea typeface="Times New Roman"/>
              </a:rPr>
              <a:t>tăng</a:t>
            </a:r>
            <a:r>
              <a:rPr lang="en-US" sz="2800" dirty="0">
                <a:latin typeface="Times New Roman"/>
                <a:ea typeface="Times New Roman"/>
              </a:rPr>
              <a:t> chi </a:t>
            </a:r>
            <a:r>
              <a:rPr lang="en-US" sz="2800" dirty="0" err="1">
                <a:latin typeface="Times New Roman"/>
                <a:ea typeface="Times New Roman"/>
              </a:rPr>
              <a:t>phí</a:t>
            </a:r>
            <a:r>
              <a:rPr lang="en-US" sz="2800" dirty="0">
                <a:latin typeface="Times New Roman"/>
                <a:ea typeface="Times New Roman"/>
              </a:rPr>
              <a:t> </a:t>
            </a:r>
            <a:r>
              <a:rPr lang="en-US" sz="2800" dirty="0" err="1">
                <a:latin typeface="Times New Roman"/>
                <a:ea typeface="Times New Roman"/>
              </a:rPr>
              <a:t>quảng</a:t>
            </a:r>
            <a:r>
              <a:rPr lang="en-US" sz="2800" dirty="0">
                <a:latin typeface="Times New Roman"/>
                <a:ea typeface="Times New Roman"/>
              </a:rPr>
              <a:t> </a:t>
            </a:r>
            <a:r>
              <a:rPr lang="en-US" sz="2800" dirty="0" err="1">
                <a:latin typeface="Times New Roman"/>
                <a:ea typeface="Times New Roman"/>
              </a:rPr>
              <a:t>cáo</a:t>
            </a:r>
            <a:r>
              <a:rPr lang="en-US" sz="2800" dirty="0">
                <a:latin typeface="Times New Roman"/>
                <a:ea typeface="Times New Roman"/>
              </a:rPr>
              <a:t> </a:t>
            </a:r>
            <a:r>
              <a:rPr lang="en-US" sz="2800" dirty="0" err="1">
                <a:latin typeface="Times New Roman"/>
                <a:ea typeface="Times New Roman"/>
              </a:rPr>
              <a:t>thêm</a:t>
            </a:r>
            <a:r>
              <a:rPr lang="en-US" sz="2800" dirty="0">
                <a:latin typeface="Times New Roman"/>
                <a:ea typeface="Times New Roman"/>
              </a:rPr>
              <a:t> 60.000.000đ. </a:t>
            </a:r>
            <a:r>
              <a:rPr lang="en-US" sz="2800" dirty="0" err="1">
                <a:latin typeface="Times New Roman"/>
                <a:ea typeface="Times New Roman"/>
              </a:rPr>
              <a:t>Vậy</a:t>
            </a:r>
            <a:r>
              <a:rPr lang="en-US" sz="2800" dirty="0">
                <a:latin typeface="Times New Roman"/>
                <a:ea typeface="Times New Roman"/>
              </a:rPr>
              <a:t> </a:t>
            </a:r>
            <a:r>
              <a:rPr lang="en-US" sz="2800" dirty="0" err="1">
                <a:latin typeface="Times New Roman"/>
                <a:ea typeface="Times New Roman"/>
              </a:rPr>
              <a:t>công</a:t>
            </a:r>
            <a:r>
              <a:rPr lang="en-US" sz="2800" dirty="0">
                <a:latin typeface="Times New Roman"/>
                <a:ea typeface="Times New Roman"/>
              </a:rPr>
              <a:t> </a:t>
            </a:r>
            <a:r>
              <a:rPr lang="en-US" sz="2800" dirty="0" err="1">
                <a:latin typeface="Times New Roman"/>
                <a:ea typeface="Times New Roman"/>
              </a:rPr>
              <a:t>ty</a:t>
            </a:r>
            <a:r>
              <a:rPr lang="en-US" sz="2800" dirty="0">
                <a:latin typeface="Times New Roman"/>
                <a:ea typeface="Times New Roman"/>
              </a:rPr>
              <a:t> </a:t>
            </a:r>
            <a:r>
              <a:rPr lang="en-US" sz="2800" dirty="0" err="1">
                <a:latin typeface="Times New Roman"/>
                <a:ea typeface="Times New Roman"/>
              </a:rPr>
              <a:t>cần</a:t>
            </a:r>
            <a:r>
              <a:rPr lang="en-US" sz="2800" dirty="0">
                <a:latin typeface="Times New Roman"/>
                <a:ea typeface="Times New Roman"/>
              </a:rPr>
              <a:t> </a:t>
            </a:r>
            <a:r>
              <a:rPr lang="en-US" sz="2800" dirty="0" err="1">
                <a:latin typeface="Times New Roman"/>
                <a:ea typeface="Times New Roman"/>
              </a:rPr>
              <a:t>phải</a:t>
            </a:r>
            <a:r>
              <a:rPr lang="en-US" sz="2800" dirty="0">
                <a:latin typeface="Times New Roman"/>
                <a:ea typeface="Times New Roman"/>
              </a:rPr>
              <a:t> </a:t>
            </a:r>
            <a:r>
              <a:rPr lang="en-US" sz="2800" dirty="0" err="1">
                <a:latin typeface="Times New Roman"/>
                <a:ea typeface="Times New Roman"/>
              </a:rPr>
              <a:t>tiêu</a:t>
            </a:r>
            <a:r>
              <a:rPr lang="en-US" sz="2800" dirty="0">
                <a:latin typeface="Times New Roman"/>
                <a:ea typeface="Times New Roman"/>
              </a:rPr>
              <a:t> </a:t>
            </a:r>
            <a:r>
              <a:rPr lang="en-US" sz="2800" dirty="0" err="1">
                <a:latin typeface="Times New Roman"/>
                <a:ea typeface="Times New Roman"/>
              </a:rPr>
              <a:t>thụ</a:t>
            </a:r>
            <a:r>
              <a:rPr lang="en-US" sz="2800" dirty="0">
                <a:latin typeface="Times New Roman"/>
                <a:ea typeface="Times New Roman"/>
              </a:rPr>
              <a:t> </a:t>
            </a:r>
            <a:r>
              <a:rPr lang="en-US" sz="2800" dirty="0" err="1">
                <a:latin typeface="Times New Roman"/>
                <a:ea typeface="Times New Roman"/>
              </a:rPr>
              <a:t>bao</a:t>
            </a:r>
            <a:r>
              <a:rPr lang="en-US" sz="2800" dirty="0">
                <a:latin typeface="Times New Roman"/>
                <a:ea typeface="Times New Roman"/>
              </a:rPr>
              <a:t> </a:t>
            </a:r>
            <a:r>
              <a:rPr lang="en-US" sz="2800" dirty="0" err="1">
                <a:latin typeface="Times New Roman"/>
                <a:ea typeface="Times New Roman"/>
              </a:rPr>
              <a:t>nhiêu</a:t>
            </a:r>
            <a:r>
              <a:rPr lang="en-US" sz="2800" dirty="0">
                <a:latin typeface="Times New Roman"/>
                <a:ea typeface="Times New Roman"/>
              </a:rPr>
              <a:t> </a:t>
            </a:r>
            <a:r>
              <a:rPr lang="en-US" sz="2800" dirty="0" err="1">
                <a:latin typeface="Times New Roman"/>
                <a:ea typeface="Times New Roman"/>
              </a:rPr>
              <a:t>sản</a:t>
            </a:r>
            <a:r>
              <a:rPr lang="en-US" sz="2800" dirty="0">
                <a:latin typeface="Times New Roman"/>
                <a:ea typeface="Times New Roman"/>
              </a:rPr>
              <a:t> </a:t>
            </a:r>
            <a:r>
              <a:rPr lang="en-US" sz="2800" dirty="0" err="1">
                <a:latin typeface="Times New Roman"/>
                <a:ea typeface="Times New Roman"/>
              </a:rPr>
              <a:t>phẩm</a:t>
            </a:r>
            <a:r>
              <a:rPr lang="en-US" sz="2800" dirty="0">
                <a:latin typeface="Times New Roman"/>
                <a:ea typeface="Times New Roman"/>
              </a:rPr>
              <a:t>, hay </a:t>
            </a:r>
            <a:r>
              <a:rPr lang="en-US" sz="2800" dirty="0" err="1">
                <a:latin typeface="Times New Roman"/>
                <a:ea typeface="Times New Roman"/>
              </a:rPr>
              <a:t>doanh</a:t>
            </a:r>
            <a:r>
              <a:rPr lang="en-US" sz="2800" dirty="0">
                <a:latin typeface="Times New Roman"/>
                <a:ea typeface="Times New Roman"/>
              </a:rPr>
              <a:t> </a:t>
            </a:r>
            <a:r>
              <a:rPr lang="en-US" sz="2800" dirty="0" err="1">
                <a:latin typeface="Times New Roman"/>
                <a:ea typeface="Times New Roman"/>
              </a:rPr>
              <a:t>thu</a:t>
            </a:r>
            <a:r>
              <a:rPr lang="en-US" sz="2800" dirty="0">
                <a:latin typeface="Times New Roman"/>
                <a:ea typeface="Times New Roman"/>
              </a:rPr>
              <a:t> </a:t>
            </a:r>
            <a:r>
              <a:rPr lang="en-US" sz="2800" dirty="0" err="1">
                <a:latin typeface="Times New Roman"/>
                <a:ea typeface="Times New Roman"/>
              </a:rPr>
              <a:t>cần</a:t>
            </a:r>
            <a:r>
              <a:rPr lang="en-US" sz="2800" dirty="0">
                <a:latin typeface="Times New Roman"/>
                <a:ea typeface="Times New Roman"/>
              </a:rPr>
              <a:t> </a:t>
            </a:r>
            <a:r>
              <a:rPr lang="en-US" sz="2800" dirty="0" err="1">
                <a:latin typeface="Times New Roman"/>
                <a:ea typeface="Times New Roman"/>
              </a:rPr>
              <a:t>thực</a:t>
            </a:r>
            <a:r>
              <a:rPr lang="en-US" sz="2800" dirty="0">
                <a:latin typeface="Times New Roman"/>
                <a:ea typeface="Times New Roman"/>
              </a:rPr>
              <a:t> </a:t>
            </a:r>
            <a:r>
              <a:rPr lang="en-US" sz="2800" dirty="0" err="1">
                <a:latin typeface="Times New Roman"/>
                <a:ea typeface="Times New Roman"/>
              </a:rPr>
              <a:t>hiện</a:t>
            </a:r>
            <a:r>
              <a:rPr lang="en-US" sz="2800" dirty="0">
                <a:latin typeface="Times New Roman"/>
                <a:ea typeface="Times New Roman"/>
              </a:rPr>
              <a:t> </a:t>
            </a:r>
            <a:r>
              <a:rPr lang="en-US" sz="2800" dirty="0" err="1">
                <a:latin typeface="Times New Roman"/>
                <a:ea typeface="Times New Roman"/>
              </a:rPr>
              <a:t>được</a:t>
            </a:r>
            <a:r>
              <a:rPr lang="en-US" sz="2800" dirty="0">
                <a:latin typeface="Times New Roman"/>
                <a:ea typeface="Times New Roman"/>
              </a:rPr>
              <a:t> </a:t>
            </a:r>
            <a:r>
              <a:rPr lang="en-US" sz="2800" dirty="0" err="1">
                <a:latin typeface="Times New Roman"/>
                <a:ea typeface="Times New Roman"/>
              </a:rPr>
              <a:t>là</a:t>
            </a:r>
            <a:r>
              <a:rPr lang="en-US" sz="2800" dirty="0">
                <a:latin typeface="Times New Roman"/>
                <a:ea typeface="Times New Roman"/>
              </a:rPr>
              <a:t> </a:t>
            </a:r>
            <a:r>
              <a:rPr lang="en-US" sz="2800" dirty="0" err="1">
                <a:latin typeface="Times New Roman"/>
                <a:ea typeface="Times New Roman"/>
              </a:rPr>
              <a:t>bao</a:t>
            </a:r>
            <a:r>
              <a:rPr lang="en-US" sz="2800" dirty="0">
                <a:latin typeface="Times New Roman"/>
                <a:ea typeface="Times New Roman"/>
              </a:rPr>
              <a:t> </a:t>
            </a:r>
            <a:r>
              <a:rPr lang="en-US" sz="2800" dirty="0" err="1">
                <a:latin typeface="Times New Roman"/>
                <a:ea typeface="Times New Roman"/>
              </a:rPr>
              <a:t>nhiêu</a:t>
            </a:r>
            <a:r>
              <a:rPr lang="en-US" sz="2800" dirty="0">
                <a:latin typeface="Times New Roman"/>
                <a:ea typeface="Times New Roman"/>
              </a:rPr>
              <a:t> </a:t>
            </a:r>
            <a:r>
              <a:rPr lang="en-US" sz="2800" dirty="0" err="1">
                <a:latin typeface="Times New Roman"/>
                <a:ea typeface="Times New Roman"/>
              </a:rPr>
              <a:t>để</a:t>
            </a:r>
            <a:r>
              <a:rPr lang="en-US" sz="2800" dirty="0">
                <a:latin typeface="Times New Roman"/>
                <a:ea typeface="Times New Roman"/>
              </a:rPr>
              <a:t> </a:t>
            </a:r>
            <a:r>
              <a:rPr lang="en-US" sz="2800" dirty="0" err="1">
                <a:latin typeface="Times New Roman"/>
                <a:ea typeface="Times New Roman"/>
              </a:rPr>
              <a:t>đạt</a:t>
            </a:r>
            <a:r>
              <a:rPr lang="en-US" sz="2800" dirty="0">
                <a:latin typeface="Times New Roman"/>
                <a:ea typeface="Times New Roman"/>
              </a:rPr>
              <a:t> </a:t>
            </a:r>
            <a:r>
              <a:rPr lang="en-US" sz="2800" dirty="0" err="1">
                <a:latin typeface="Times New Roman"/>
                <a:ea typeface="Times New Roman"/>
              </a:rPr>
              <a:t>được</a:t>
            </a:r>
            <a:r>
              <a:rPr lang="en-US" sz="2800" dirty="0">
                <a:latin typeface="Times New Roman"/>
                <a:ea typeface="Times New Roman"/>
              </a:rPr>
              <a:t> </a:t>
            </a:r>
            <a:r>
              <a:rPr lang="en-US" sz="2800" dirty="0" err="1">
                <a:latin typeface="Times New Roman"/>
                <a:ea typeface="Times New Roman"/>
              </a:rPr>
              <a:t>mức</a:t>
            </a:r>
            <a:r>
              <a:rPr lang="en-US" sz="2800" dirty="0">
                <a:latin typeface="Times New Roman"/>
                <a:ea typeface="Times New Roman"/>
              </a:rPr>
              <a:t> </a:t>
            </a:r>
            <a:r>
              <a:rPr lang="en-US" sz="2800" dirty="0" err="1">
                <a:latin typeface="Times New Roman"/>
                <a:ea typeface="Times New Roman"/>
              </a:rPr>
              <a:t>lợi</a:t>
            </a:r>
            <a:r>
              <a:rPr lang="en-US" sz="2800" dirty="0">
                <a:latin typeface="Times New Roman"/>
                <a:ea typeface="Times New Roman"/>
              </a:rPr>
              <a:t> </a:t>
            </a:r>
            <a:r>
              <a:rPr lang="en-US" sz="2800" dirty="0" err="1">
                <a:latin typeface="Times New Roman"/>
                <a:ea typeface="Times New Roman"/>
              </a:rPr>
              <a:t>nhuận</a:t>
            </a:r>
            <a:r>
              <a:rPr lang="en-US" sz="2800" dirty="0">
                <a:latin typeface="Times New Roman"/>
                <a:ea typeface="Times New Roman"/>
              </a:rPr>
              <a:t> </a:t>
            </a:r>
            <a:r>
              <a:rPr lang="en-US" sz="2800" dirty="0" err="1">
                <a:latin typeface="Times New Roman"/>
                <a:ea typeface="Times New Roman"/>
              </a:rPr>
              <a:t>mong</a:t>
            </a:r>
            <a:r>
              <a:rPr lang="en-US" sz="2800" dirty="0">
                <a:latin typeface="Times New Roman"/>
                <a:ea typeface="Times New Roman"/>
              </a:rPr>
              <a:t> </a:t>
            </a:r>
            <a:r>
              <a:rPr lang="en-US" sz="2800" dirty="0" err="1">
                <a:latin typeface="Times New Roman"/>
                <a:ea typeface="Times New Roman"/>
              </a:rPr>
              <a:t>muốn</a:t>
            </a:r>
            <a:r>
              <a:rPr lang="en-US" sz="2800" dirty="0">
                <a:latin typeface="Times New Roman"/>
                <a:ea typeface="Times New Roman"/>
              </a:rPr>
              <a:t>? </a:t>
            </a:r>
            <a:r>
              <a:rPr lang="en-US" sz="2800" dirty="0" err="1">
                <a:latin typeface="Times New Roman"/>
                <a:ea typeface="Times New Roman"/>
              </a:rPr>
              <a:t>và</a:t>
            </a:r>
            <a:r>
              <a:rPr lang="en-US" sz="2800" dirty="0">
                <a:latin typeface="Times New Roman"/>
                <a:ea typeface="Times New Roman"/>
              </a:rPr>
              <a:t> </a:t>
            </a:r>
            <a:r>
              <a:rPr lang="en-US" sz="2800" dirty="0" err="1">
                <a:latin typeface="Times New Roman"/>
                <a:ea typeface="Times New Roman"/>
              </a:rPr>
              <a:t>khi</a:t>
            </a:r>
            <a:r>
              <a:rPr lang="en-US" sz="2800" dirty="0">
                <a:latin typeface="Times New Roman"/>
                <a:ea typeface="Times New Roman"/>
              </a:rPr>
              <a:t> </a:t>
            </a:r>
            <a:r>
              <a:rPr lang="en-US" sz="2800" dirty="0" err="1">
                <a:latin typeface="Times New Roman"/>
                <a:ea typeface="Times New Roman"/>
              </a:rPr>
              <a:t>đó</a:t>
            </a:r>
            <a:r>
              <a:rPr lang="en-US" sz="2800" dirty="0">
                <a:latin typeface="Times New Roman"/>
                <a:ea typeface="Times New Roman"/>
              </a:rPr>
              <a:t> </a:t>
            </a:r>
            <a:r>
              <a:rPr lang="en-US" sz="2800" dirty="0" err="1">
                <a:latin typeface="Times New Roman"/>
                <a:ea typeface="Times New Roman"/>
              </a:rPr>
              <a:t>sản</a:t>
            </a:r>
            <a:r>
              <a:rPr lang="en-US" sz="2800" dirty="0">
                <a:latin typeface="Times New Roman"/>
                <a:ea typeface="Times New Roman"/>
              </a:rPr>
              <a:t> </a:t>
            </a:r>
            <a:r>
              <a:rPr lang="en-US" sz="2800" dirty="0" err="1">
                <a:latin typeface="Times New Roman"/>
                <a:ea typeface="Times New Roman"/>
              </a:rPr>
              <a:t>lượng</a:t>
            </a:r>
            <a:r>
              <a:rPr lang="en-US" sz="2800" dirty="0">
                <a:latin typeface="Times New Roman"/>
                <a:ea typeface="Times New Roman"/>
              </a:rPr>
              <a:t> </a:t>
            </a:r>
            <a:r>
              <a:rPr lang="en-US" sz="2800" dirty="0" err="1">
                <a:latin typeface="Times New Roman"/>
                <a:ea typeface="Times New Roman"/>
              </a:rPr>
              <a:t>hoà</a:t>
            </a:r>
            <a:r>
              <a:rPr lang="en-US" sz="2800" dirty="0">
                <a:latin typeface="Times New Roman"/>
                <a:ea typeface="Times New Roman"/>
              </a:rPr>
              <a:t> </a:t>
            </a:r>
            <a:r>
              <a:rPr lang="en-US" sz="2800" dirty="0" err="1">
                <a:latin typeface="Times New Roman"/>
                <a:ea typeface="Times New Roman"/>
              </a:rPr>
              <a:t>vốn</a:t>
            </a:r>
            <a:r>
              <a:rPr lang="en-US" sz="2800" dirty="0">
                <a:latin typeface="Times New Roman"/>
                <a:ea typeface="Times New Roman"/>
              </a:rPr>
              <a:t> </a:t>
            </a:r>
            <a:r>
              <a:rPr lang="en-US" sz="2800" dirty="0" err="1">
                <a:latin typeface="Times New Roman"/>
                <a:ea typeface="Times New Roman"/>
              </a:rPr>
              <a:t>sẽ</a:t>
            </a:r>
            <a:r>
              <a:rPr lang="en-US" sz="2800" dirty="0">
                <a:latin typeface="Times New Roman"/>
                <a:ea typeface="Times New Roman"/>
              </a:rPr>
              <a:t> </a:t>
            </a:r>
            <a:r>
              <a:rPr lang="en-US" sz="2800" dirty="0" err="1">
                <a:latin typeface="Times New Roman"/>
                <a:ea typeface="Times New Roman"/>
              </a:rPr>
              <a:t>là</a:t>
            </a:r>
            <a:r>
              <a:rPr lang="en-US" sz="2800" dirty="0">
                <a:latin typeface="Times New Roman"/>
                <a:ea typeface="Times New Roman"/>
              </a:rPr>
              <a:t> </a:t>
            </a:r>
            <a:r>
              <a:rPr lang="en-US" sz="2800" dirty="0" err="1">
                <a:latin typeface="Times New Roman"/>
                <a:ea typeface="Times New Roman"/>
              </a:rPr>
              <a:t>bao</a:t>
            </a:r>
            <a:r>
              <a:rPr lang="en-US" sz="2800" dirty="0">
                <a:latin typeface="Times New Roman"/>
                <a:ea typeface="Times New Roman"/>
              </a:rPr>
              <a:t> </a:t>
            </a:r>
            <a:r>
              <a:rPr lang="en-US" sz="2800" dirty="0" err="1">
                <a:latin typeface="Times New Roman"/>
                <a:ea typeface="Times New Roman"/>
              </a:rPr>
              <a:t>nhiêu</a:t>
            </a:r>
            <a:r>
              <a:rPr lang="en-US" sz="2800" dirty="0">
                <a:latin typeface="Times New Roman"/>
                <a:ea typeface="Times New Roman"/>
              </a:rPr>
              <a:t>?</a:t>
            </a:r>
            <a:endParaRPr lang="en-US" sz="2800" dirty="0"/>
          </a:p>
        </p:txBody>
      </p:sp>
    </p:spTree>
    <p:extLst>
      <p:ext uri="{BB962C8B-B14F-4D97-AF65-F5344CB8AC3E}">
        <p14:creationId xmlns:p14="http://schemas.microsoft.com/office/powerpoint/2010/main" val="29784761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135</a:t>
            </a:fld>
            <a:endParaRPr lang="en-IN">
              <a:solidFill>
                <a:srgbClr val="775F55"/>
              </a:solidFill>
            </a:endParaRPr>
          </a:p>
        </p:txBody>
      </p:sp>
      <p:sp>
        <p:nvSpPr>
          <p:cNvPr id="3" name="Rectangle 2"/>
          <p:cNvSpPr/>
          <p:nvPr/>
        </p:nvSpPr>
        <p:spPr>
          <a:xfrm>
            <a:off x="2209800" y="609600"/>
            <a:ext cx="8305800" cy="5855962"/>
          </a:xfrm>
          <a:prstGeom prst="rect">
            <a:avLst/>
          </a:prstGeom>
        </p:spPr>
        <p:txBody>
          <a:bodyPr wrap="square">
            <a:spAutoFit/>
          </a:bodyPr>
          <a:lstStyle/>
          <a:p>
            <a:pPr marR="45085" algn="just">
              <a:lnSpc>
                <a:spcPct val="150000"/>
              </a:lnSpc>
              <a:tabLst>
                <a:tab pos="1362075" algn="l"/>
              </a:tabLst>
            </a:pPr>
            <a:r>
              <a:rPr lang="en-US" sz="2000" dirty="0">
                <a:latin typeface="Times New Roman"/>
                <a:ea typeface="Times New Roman"/>
              </a:rPr>
              <a:t> </a:t>
            </a:r>
            <a:r>
              <a:rPr lang="en-US" sz="2100" b="1" dirty="0">
                <a:latin typeface="Times New Roman"/>
                <a:ea typeface="Times New Roman"/>
              </a:rPr>
              <a:t>Ta </a:t>
            </a:r>
            <a:r>
              <a:rPr lang="en-US" sz="2100" b="1" dirty="0" err="1">
                <a:latin typeface="Times New Roman"/>
                <a:ea typeface="Times New Roman"/>
              </a:rPr>
              <a:t>tính</a:t>
            </a:r>
            <a:r>
              <a:rPr lang="en-US" sz="2100" b="1" dirty="0">
                <a:latin typeface="Times New Roman"/>
                <a:ea typeface="Times New Roman"/>
              </a:rPr>
              <a:t> </a:t>
            </a:r>
            <a:r>
              <a:rPr lang="en-US" sz="2100" b="1" dirty="0" err="1">
                <a:latin typeface="Times New Roman"/>
                <a:ea typeface="Times New Roman"/>
              </a:rPr>
              <a:t>toán</a:t>
            </a:r>
            <a:r>
              <a:rPr lang="en-US" sz="2100" b="1" dirty="0">
                <a:latin typeface="Times New Roman"/>
                <a:ea typeface="Times New Roman"/>
              </a:rPr>
              <a:t> </a:t>
            </a:r>
            <a:r>
              <a:rPr lang="en-US" sz="2100" b="1" dirty="0" err="1">
                <a:latin typeface="Times New Roman"/>
                <a:ea typeface="Times New Roman"/>
              </a:rPr>
              <a:t>số</a:t>
            </a:r>
            <a:r>
              <a:rPr lang="en-US" sz="2100" b="1" dirty="0">
                <a:latin typeface="Times New Roman"/>
                <a:ea typeface="Times New Roman"/>
              </a:rPr>
              <a:t> </a:t>
            </a:r>
            <a:r>
              <a:rPr lang="en-US" sz="2100" b="1" dirty="0" err="1">
                <a:latin typeface="Times New Roman"/>
                <a:ea typeface="Times New Roman"/>
              </a:rPr>
              <a:t>liệu</a:t>
            </a:r>
            <a:r>
              <a:rPr lang="en-US" sz="2100" b="1" dirty="0">
                <a:latin typeface="Times New Roman"/>
                <a:ea typeface="Times New Roman"/>
              </a:rPr>
              <a:t> </a:t>
            </a:r>
            <a:r>
              <a:rPr lang="en-US" sz="2100" b="1" dirty="0" err="1">
                <a:latin typeface="Times New Roman"/>
                <a:ea typeface="Times New Roman"/>
              </a:rPr>
              <a:t>trong</a:t>
            </a:r>
            <a:r>
              <a:rPr lang="en-US" sz="2100" b="1" dirty="0">
                <a:latin typeface="Times New Roman"/>
                <a:ea typeface="Times New Roman"/>
              </a:rPr>
              <a:t> </a:t>
            </a:r>
            <a:r>
              <a:rPr lang="en-US" sz="2100" b="1" dirty="0" err="1">
                <a:latin typeface="Times New Roman"/>
                <a:ea typeface="Times New Roman"/>
              </a:rPr>
              <a:t>tình</a:t>
            </a:r>
            <a:r>
              <a:rPr lang="en-US" sz="2100" b="1" dirty="0">
                <a:latin typeface="Times New Roman"/>
                <a:ea typeface="Times New Roman"/>
              </a:rPr>
              <a:t> </a:t>
            </a:r>
            <a:r>
              <a:rPr lang="en-US" sz="2100" b="1" dirty="0" err="1">
                <a:latin typeface="Times New Roman"/>
                <a:ea typeface="Times New Roman"/>
              </a:rPr>
              <a:t>huống</a:t>
            </a:r>
            <a:r>
              <a:rPr lang="en-US" sz="2100" b="1" dirty="0">
                <a:latin typeface="Times New Roman"/>
                <a:ea typeface="Times New Roman"/>
              </a:rPr>
              <a:t> </a:t>
            </a:r>
            <a:r>
              <a:rPr lang="en-US" sz="2100" b="1" dirty="0" err="1">
                <a:latin typeface="Times New Roman"/>
                <a:ea typeface="Times New Roman"/>
              </a:rPr>
              <a:t>này</a:t>
            </a:r>
            <a:r>
              <a:rPr lang="en-US" sz="2100" b="1" dirty="0">
                <a:latin typeface="Times New Roman"/>
                <a:ea typeface="Times New Roman"/>
              </a:rPr>
              <a:t> </a:t>
            </a:r>
            <a:r>
              <a:rPr lang="en-US" sz="2100" b="1" dirty="0" err="1">
                <a:latin typeface="Times New Roman"/>
                <a:ea typeface="Times New Roman"/>
              </a:rPr>
              <a:t>như</a:t>
            </a:r>
            <a:r>
              <a:rPr lang="en-US" sz="2100" b="1" dirty="0">
                <a:latin typeface="Times New Roman"/>
                <a:ea typeface="Times New Roman"/>
              </a:rPr>
              <a:t> </a:t>
            </a:r>
            <a:r>
              <a:rPr lang="en-US" sz="2100" b="1" dirty="0" err="1">
                <a:latin typeface="Times New Roman"/>
                <a:ea typeface="Times New Roman"/>
              </a:rPr>
              <a:t>sau</a:t>
            </a:r>
            <a:r>
              <a:rPr lang="en-US" sz="2100" b="1" dirty="0">
                <a:latin typeface="Times New Roman"/>
                <a:ea typeface="Times New Roman"/>
              </a:rPr>
              <a:t>:</a:t>
            </a:r>
          </a:p>
          <a:p>
            <a:pPr marR="45085" algn="just">
              <a:lnSpc>
                <a:spcPct val="150000"/>
              </a:lnSpc>
              <a:tabLst>
                <a:tab pos="1362075" algn="l"/>
              </a:tabLst>
            </a:pPr>
            <a:r>
              <a:rPr lang="en-US" sz="2100" dirty="0">
                <a:latin typeface="Times New Roman"/>
                <a:ea typeface="Times New Roman"/>
              </a:rPr>
              <a:t>   </a:t>
            </a:r>
            <a:r>
              <a:rPr lang="en-US" sz="2100" b="1" dirty="0">
                <a:latin typeface="Times New Roman"/>
                <a:ea typeface="Times New Roman"/>
              </a:rPr>
              <a:t>(1)   </a:t>
            </a:r>
            <a:r>
              <a:rPr lang="en-US" sz="2100" b="1" dirty="0" err="1">
                <a:latin typeface="Times New Roman"/>
                <a:ea typeface="Times New Roman"/>
              </a:rPr>
              <a:t>Tính</a:t>
            </a:r>
            <a:r>
              <a:rPr lang="en-US" sz="2100" b="1" dirty="0">
                <a:latin typeface="Times New Roman"/>
                <a:ea typeface="Times New Roman"/>
              </a:rPr>
              <a:t> </a:t>
            </a:r>
            <a:r>
              <a:rPr lang="en-US" sz="2100" b="1" dirty="0" err="1">
                <a:latin typeface="Times New Roman"/>
                <a:ea typeface="Times New Roman"/>
              </a:rPr>
              <a:t>số</a:t>
            </a:r>
            <a:r>
              <a:rPr lang="en-US" sz="2100" b="1" dirty="0">
                <a:latin typeface="Times New Roman"/>
                <a:ea typeface="Times New Roman"/>
              </a:rPr>
              <a:t> </a:t>
            </a:r>
            <a:r>
              <a:rPr lang="en-US" sz="2100" b="1" dirty="0" err="1">
                <a:latin typeface="Times New Roman"/>
                <a:ea typeface="Times New Roman"/>
              </a:rPr>
              <a:t>lượng</a:t>
            </a:r>
            <a:r>
              <a:rPr lang="en-US" sz="2100" b="1" dirty="0">
                <a:latin typeface="Times New Roman"/>
                <a:ea typeface="Times New Roman"/>
              </a:rPr>
              <a:t> </a:t>
            </a:r>
            <a:r>
              <a:rPr lang="en-US" sz="2100" b="1" dirty="0" err="1">
                <a:latin typeface="Times New Roman"/>
                <a:ea typeface="Times New Roman"/>
              </a:rPr>
              <a:t>sản</a:t>
            </a:r>
            <a:r>
              <a:rPr lang="en-US" sz="2100" b="1" dirty="0">
                <a:latin typeface="Times New Roman"/>
                <a:ea typeface="Times New Roman"/>
              </a:rPr>
              <a:t> </a:t>
            </a:r>
            <a:r>
              <a:rPr lang="en-US" sz="2100" b="1" dirty="0" err="1">
                <a:latin typeface="Times New Roman"/>
                <a:ea typeface="Times New Roman"/>
              </a:rPr>
              <a:t>phẩm</a:t>
            </a:r>
            <a:r>
              <a:rPr lang="en-US" sz="2100" b="1" dirty="0">
                <a:latin typeface="Times New Roman"/>
                <a:ea typeface="Times New Roman"/>
              </a:rPr>
              <a:t> </a:t>
            </a:r>
            <a:r>
              <a:rPr lang="en-US" sz="2100" b="1" dirty="0" err="1">
                <a:latin typeface="Times New Roman"/>
                <a:ea typeface="Times New Roman"/>
              </a:rPr>
              <a:t>cần</a:t>
            </a:r>
            <a:r>
              <a:rPr lang="en-US" sz="2100" b="1" dirty="0">
                <a:latin typeface="Times New Roman"/>
                <a:ea typeface="Times New Roman"/>
              </a:rPr>
              <a:t> </a:t>
            </a:r>
            <a:r>
              <a:rPr lang="en-US" sz="2100" b="1" dirty="0" err="1">
                <a:latin typeface="Times New Roman"/>
                <a:ea typeface="Times New Roman"/>
              </a:rPr>
              <a:t>tiêu</a:t>
            </a:r>
            <a:r>
              <a:rPr lang="en-US" sz="2100" b="1" dirty="0">
                <a:latin typeface="Times New Roman"/>
                <a:ea typeface="Times New Roman"/>
              </a:rPr>
              <a:t> </a:t>
            </a:r>
            <a:r>
              <a:rPr lang="en-US" sz="2100" b="1" dirty="0" err="1">
                <a:latin typeface="Times New Roman"/>
                <a:ea typeface="Times New Roman"/>
              </a:rPr>
              <a:t>thụ</a:t>
            </a:r>
            <a:r>
              <a:rPr lang="en-US" sz="2100" b="1" dirty="0">
                <a:latin typeface="Times New Roman"/>
                <a:ea typeface="Times New Roman"/>
              </a:rPr>
              <a:t> </a:t>
            </a:r>
            <a:r>
              <a:rPr lang="en-US" sz="2100" b="1" dirty="0" err="1">
                <a:latin typeface="Times New Roman"/>
                <a:ea typeface="Times New Roman"/>
              </a:rPr>
              <a:t>để</a:t>
            </a:r>
            <a:r>
              <a:rPr lang="en-US" sz="2100" b="1" dirty="0">
                <a:latin typeface="Times New Roman"/>
                <a:ea typeface="Times New Roman"/>
              </a:rPr>
              <a:t> </a:t>
            </a:r>
            <a:r>
              <a:rPr lang="en-US" sz="2100" b="1" dirty="0" err="1">
                <a:latin typeface="Times New Roman"/>
                <a:ea typeface="Times New Roman"/>
              </a:rPr>
              <a:t>đạt</a:t>
            </a:r>
            <a:r>
              <a:rPr lang="en-US" sz="2100" b="1" dirty="0">
                <a:latin typeface="Times New Roman"/>
                <a:ea typeface="Times New Roman"/>
              </a:rPr>
              <a:t> </a:t>
            </a:r>
            <a:r>
              <a:rPr lang="en-US" sz="2100" b="1" dirty="0" err="1">
                <a:latin typeface="Times New Roman"/>
                <a:ea typeface="Times New Roman"/>
              </a:rPr>
              <a:t>lợi</a:t>
            </a:r>
            <a:r>
              <a:rPr lang="en-US" sz="2100" b="1" dirty="0">
                <a:latin typeface="Times New Roman"/>
                <a:ea typeface="Times New Roman"/>
              </a:rPr>
              <a:t> </a:t>
            </a:r>
            <a:r>
              <a:rPr lang="en-US" sz="2100" b="1" dirty="0" err="1">
                <a:latin typeface="Times New Roman"/>
                <a:ea typeface="Times New Roman"/>
              </a:rPr>
              <a:t>nhuận</a:t>
            </a:r>
            <a:r>
              <a:rPr lang="en-US" sz="2100" b="1" dirty="0">
                <a:latin typeface="Times New Roman"/>
                <a:ea typeface="Times New Roman"/>
              </a:rPr>
              <a:t> </a:t>
            </a:r>
            <a:r>
              <a:rPr lang="en-US" sz="2100" b="1" dirty="0" err="1">
                <a:latin typeface="Times New Roman"/>
                <a:ea typeface="Times New Roman"/>
              </a:rPr>
              <a:t>mong</a:t>
            </a:r>
            <a:r>
              <a:rPr lang="en-US" sz="2100" b="1" dirty="0">
                <a:latin typeface="Times New Roman"/>
                <a:ea typeface="Times New Roman"/>
              </a:rPr>
              <a:t> </a:t>
            </a:r>
            <a:r>
              <a:rPr lang="en-US" sz="2100" b="1" dirty="0" err="1">
                <a:latin typeface="Times New Roman"/>
                <a:ea typeface="Times New Roman"/>
              </a:rPr>
              <a:t>muốn</a:t>
            </a:r>
            <a:r>
              <a:rPr lang="en-US" sz="2100" b="1" dirty="0">
                <a:latin typeface="Times New Roman"/>
                <a:ea typeface="Times New Roman"/>
              </a:rPr>
              <a:t>: </a:t>
            </a:r>
          </a:p>
          <a:p>
            <a:pPr marR="45085" algn="just">
              <a:lnSpc>
                <a:spcPct val="150000"/>
              </a:lnSpc>
              <a:tabLst>
                <a:tab pos="1362075" algn="l"/>
              </a:tabLst>
            </a:pPr>
            <a:r>
              <a:rPr lang="en-US" sz="2100" dirty="0">
                <a:latin typeface="Times New Roman"/>
                <a:ea typeface="Times New Roman"/>
              </a:rPr>
              <a:t>   +  Chi </a:t>
            </a:r>
            <a:r>
              <a:rPr lang="en-US" sz="2100" dirty="0" err="1">
                <a:latin typeface="Times New Roman"/>
                <a:ea typeface="Times New Roman"/>
              </a:rPr>
              <a:t>phí</a:t>
            </a:r>
            <a:r>
              <a:rPr lang="en-US" sz="2100" dirty="0">
                <a:latin typeface="Times New Roman"/>
                <a:ea typeface="Times New Roman"/>
              </a:rPr>
              <a:t> </a:t>
            </a:r>
            <a:r>
              <a:rPr lang="en-US" sz="2100" dirty="0" err="1">
                <a:latin typeface="Times New Roman"/>
                <a:ea typeface="Times New Roman"/>
              </a:rPr>
              <a:t>cố</a:t>
            </a:r>
            <a:r>
              <a:rPr lang="en-US" sz="2100" dirty="0">
                <a:latin typeface="Times New Roman"/>
                <a:ea typeface="Times New Roman"/>
              </a:rPr>
              <a:t> </a:t>
            </a:r>
            <a:r>
              <a:rPr lang="en-US" sz="2100" dirty="0" err="1">
                <a:latin typeface="Times New Roman"/>
                <a:ea typeface="Times New Roman"/>
              </a:rPr>
              <a:t>định</a:t>
            </a:r>
            <a:r>
              <a:rPr lang="en-US" sz="2100" dirty="0">
                <a:latin typeface="Times New Roman"/>
                <a:ea typeface="Times New Roman"/>
              </a:rPr>
              <a:t> </a:t>
            </a:r>
            <a:r>
              <a:rPr lang="en-US" sz="2100" dirty="0" err="1">
                <a:latin typeface="Times New Roman"/>
                <a:ea typeface="Times New Roman"/>
              </a:rPr>
              <a:t>cần</a:t>
            </a:r>
            <a:r>
              <a:rPr lang="en-US" sz="2100" dirty="0">
                <a:latin typeface="Times New Roman"/>
                <a:ea typeface="Times New Roman"/>
              </a:rPr>
              <a:t> </a:t>
            </a:r>
            <a:r>
              <a:rPr lang="en-US" sz="2100" dirty="0" err="1">
                <a:latin typeface="Times New Roman"/>
                <a:ea typeface="Times New Roman"/>
              </a:rPr>
              <a:t>bù</a:t>
            </a:r>
            <a:r>
              <a:rPr lang="en-US" sz="2100" dirty="0">
                <a:latin typeface="Times New Roman"/>
                <a:ea typeface="Times New Roman"/>
              </a:rPr>
              <a:t> </a:t>
            </a:r>
            <a:r>
              <a:rPr lang="en-US" sz="2100" dirty="0" err="1">
                <a:latin typeface="Times New Roman"/>
                <a:ea typeface="Times New Roman"/>
              </a:rPr>
              <a:t>đắp</a:t>
            </a:r>
            <a:r>
              <a:rPr lang="en-US" sz="2100" dirty="0">
                <a:latin typeface="Times New Roman"/>
                <a:ea typeface="Times New Roman"/>
              </a:rPr>
              <a:t> </a:t>
            </a:r>
            <a:r>
              <a:rPr lang="en-US" sz="2100" dirty="0" err="1">
                <a:latin typeface="Times New Roman"/>
                <a:ea typeface="Times New Roman"/>
              </a:rPr>
              <a:t>trong</a:t>
            </a:r>
            <a:r>
              <a:rPr lang="en-US" sz="2100" dirty="0">
                <a:latin typeface="Times New Roman"/>
                <a:ea typeface="Times New Roman"/>
              </a:rPr>
              <a:t> </a:t>
            </a:r>
            <a:r>
              <a:rPr lang="en-US" sz="2100" dirty="0" err="1">
                <a:latin typeface="Times New Roman"/>
                <a:ea typeface="Times New Roman"/>
              </a:rPr>
              <a:t>năm</a:t>
            </a:r>
            <a:r>
              <a:rPr lang="en-US" sz="2100" dirty="0">
                <a:latin typeface="Times New Roman"/>
                <a:ea typeface="Times New Roman"/>
              </a:rPr>
              <a:t> N+1 </a:t>
            </a:r>
            <a:r>
              <a:rPr lang="en-US" sz="2100" dirty="0" err="1">
                <a:latin typeface="Times New Roman"/>
                <a:ea typeface="Times New Roman"/>
              </a:rPr>
              <a:t>là</a:t>
            </a:r>
            <a:r>
              <a:rPr lang="en-US" sz="2100" dirty="0">
                <a:latin typeface="Times New Roman"/>
                <a:ea typeface="Times New Roman"/>
              </a:rPr>
              <a:t>: 600.000.000đ + 60.000.000đ        </a:t>
            </a:r>
          </a:p>
          <a:p>
            <a:pPr marR="45085" algn="just">
              <a:lnSpc>
                <a:spcPct val="150000"/>
              </a:lnSpc>
              <a:tabLst>
                <a:tab pos="1362075" algn="l"/>
              </a:tabLst>
            </a:pPr>
            <a:r>
              <a:rPr lang="en-US" sz="2100" dirty="0">
                <a:latin typeface="Times New Roman"/>
                <a:ea typeface="Times New Roman"/>
              </a:rPr>
              <a:t>                                                                                       =  660.000.000đ</a:t>
            </a:r>
          </a:p>
          <a:p>
            <a:pPr marR="45085" algn="just">
              <a:lnSpc>
                <a:spcPct val="150000"/>
              </a:lnSpc>
              <a:tabLst>
                <a:tab pos="1362075" algn="l"/>
              </a:tabLst>
            </a:pPr>
            <a:r>
              <a:rPr lang="en-US" sz="2100" dirty="0">
                <a:latin typeface="Times New Roman"/>
                <a:ea typeface="Times New Roman"/>
              </a:rPr>
              <a:t>   +  </a:t>
            </a:r>
            <a:r>
              <a:rPr lang="en-US" sz="2100" dirty="0" err="1">
                <a:latin typeface="Times New Roman"/>
                <a:ea typeface="Times New Roman"/>
              </a:rPr>
              <a:t>Vậy</a:t>
            </a:r>
            <a:r>
              <a:rPr lang="en-US" sz="2100" dirty="0">
                <a:latin typeface="Times New Roman"/>
                <a:ea typeface="Times New Roman"/>
              </a:rPr>
              <a:t> </a:t>
            </a:r>
            <a:r>
              <a:rPr lang="en-US" sz="2100" dirty="0" err="1">
                <a:latin typeface="Times New Roman"/>
                <a:ea typeface="Times New Roman"/>
              </a:rPr>
              <a:t>số</a:t>
            </a:r>
            <a:r>
              <a:rPr lang="en-US" sz="2100" dirty="0">
                <a:latin typeface="Times New Roman"/>
                <a:ea typeface="Times New Roman"/>
              </a:rPr>
              <a:t> </a:t>
            </a:r>
            <a:r>
              <a:rPr lang="en-US" sz="2100" dirty="0" err="1">
                <a:latin typeface="Times New Roman"/>
                <a:ea typeface="Times New Roman"/>
              </a:rPr>
              <a:t>lượng</a:t>
            </a:r>
            <a:r>
              <a:rPr lang="en-US" sz="2100" dirty="0">
                <a:latin typeface="Times New Roman"/>
                <a:ea typeface="Times New Roman"/>
              </a:rPr>
              <a:t> </a:t>
            </a:r>
            <a:r>
              <a:rPr lang="en-US" sz="2100" dirty="0" err="1">
                <a:latin typeface="Times New Roman"/>
                <a:ea typeface="Times New Roman"/>
              </a:rPr>
              <a:t>sản</a:t>
            </a:r>
            <a:r>
              <a:rPr lang="en-US" sz="2100" dirty="0">
                <a:latin typeface="Times New Roman"/>
                <a:ea typeface="Times New Roman"/>
              </a:rPr>
              <a:t> </a:t>
            </a:r>
            <a:r>
              <a:rPr lang="en-US" sz="2100" dirty="0" err="1">
                <a:latin typeface="Times New Roman"/>
                <a:ea typeface="Times New Roman"/>
              </a:rPr>
              <a:t>phẩm</a:t>
            </a:r>
            <a:r>
              <a:rPr lang="en-US" sz="2100" dirty="0">
                <a:latin typeface="Times New Roman"/>
                <a:ea typeface="Times New Roman"/>
              </a:rPr>
              <a:t> </a:t>
            </a:r>
            <a:r>
              <a:rPr lang="en-US" sz="2100" dirty="0" err="1">
                <a:latin typeface="Times New Roman"/>
                <a:ea typeface="Times New Roman"/>
              </a:rPr>
              <a:t>cần</a:t>
            </a:r>
            <a:r>
              <a:rPr lang="en-US" sz="2100" dirty="0">
                <a:latin typeface="Times New Roman"/>
                <a:ea typeface="Times New Roman"/>
              </a:rPr>
              <a:t> </a:t>
            </a:r>
            <a:r>
              <a:rPr lang="en-US" sz="2100" dirty="0" err="1">
                <a:latin typeface="Times New Roman"/>
                <a:ea typeface="Times New Roman"/>
              </a:rPr>
              <a:t>tiêu</a:t>
            </a:r>
            <a:r>
              <a:rPr lang="en-US" sz="2100" dirty="0">
                <a:latin typeface="Times New Roman"/>
                <a:ea typeface="Times New Roman"/>
              </a:rPr>
              <a:t> </a:t>
            </a:r>
            <a:r>
              <a:rPr lang="en-US" sz="2100" dirty="0" err="1">
                <a:latin typeface="Times New Roman"/>
                <a:ea typeface="Times New Roman"/>
              </a:rPr>
              <a:t>thụ</a:t>
            </a:r>
            <a:r>
              <a:rPr lang="en-US" sz="2100" dirty="0">
                <a:latin typeface="Times New Roman"/>
                <a:ea typeface="Times New Roman"/>
              </a:rPr>
              <a:t> </a:t>
            </a:r>
            <a:r>
              <a:rPr lang="en-US" sz="2100" dirty="0" err="1">
                <a:latin typeface="Times New Roman"/>
                <a:ea typeface="Times New Roman"/>
              </a:rPr>
              <a:t>để</a:t>
            </a:r>
            <a:r>
              <a:rPr lang="en-US" sz="2100" dirty="0">
                <a:latin typeface="Times New Roman"/>
                <a:ea typeface="Times New Roman"/>
              </a:rPr>
              <a:t> </a:t>
            </a:r>
            <a:r>
              <a:rPr lang="en-US" sz="2100" dirty="0" err="1">
                <a:latin typeface="Times New Roman"/>
                <a:ea typeface="Times New Roman"/>
              </a:rPr>
              <a:t>đạt</a:t>
            </a:r>
            <a:r>
              <a:rPr lang="en-US" sz="2100" dirty="0">
                <a:latin typeface="Times New Roman"/>
                <a:ea typeface="Times New Roman"/>
              </a:rPr>
              <a:t> </a:t>
            </a:r>
            <a:r>
              <a:rPr lang="en-US" sz="2100" dirty="0" err="1">
                <a:latin typeface="Times New Roman"/>
                <a:ea typeface="Times New Roman"/>
              </a:rPr>
              <a:t>được</a:t>
            </a:r>
            <a:r>
              <a:rPr lang="en-US" sz="2100" dirty="0">
                <a:latin typeface="Times New Roman"/>
                <a:ea typeface="Times New Roman"/>
              </a:rPr>
              <a:t> </a:t>
            </a:r>
            <a:r>
              <a:rPr lang="en-US" sz="2100" dirty="0" err="1">
                <a:latin typeface="Times New Roman"/>
                <a:ea typeface="Times New Roman"/>
              </a:rPr>
              <a:t>lợi</a:t>
            </a:r>
            <a:r>
              <a:rPr lang="en-US" sz="2100" dirty="0">
                <a:latin typeface="Times New Roman"/>
                <a:ea typeface="Times New Roman"/>
              </a:rPr>
              <a:t> </a:t>
            </a:r>
            <a:r>
              <a:rPr lang="en-US" sz="2100" dirty="0" err="1">
                <a:latin typeface="Times New Roman"/>
                <a:ea typeface="Times New Roman"/>
              </a:rPr>
              <a:t>nhuận</a:t>
            </a:r>
            <a:r>
              <a:rPr lang="en-US" sz="2100" dirty="0">
                <a:latin typeface="Times New Roman"/>
                <a:ea typeface="Times New Roman"/>
              </a:rPr>
              <a:t> 250.000.000đ </a:t>
            </a:r>
            <a:r>
              <a:rPr lang="en-US" sz="2100" dirty="0" err="1">
                <a:latin typeface="Times New Roman"/>
                <a:ea typeface="Times New Roman"/>
              </a:rPr>
              <a:t>là</a:t>
            </a:r>
            <a:r>
              <a:rPr lang="en-US" sz="2100" dirty="0">
                <a:latin typeface="Times New Roman"/>
                <a:ea typeface="Times New Roman"/>
              </a:rPr>
              <a:t>:</a:t>
            </a:r>
          </a:p>
          <a:p>
            <a:pPr marR="45085" algn="just">
              <a:lnSpc>
                <a:spcPct val="150000"/>
              </a:lnSpc>
              <a:tabLst>
                <a:tab pos="1362075" algn="l"/>
              </a:tabLst>
            </a:pPr>
            <a:r>
              <a:rPr lang="en-US" sz="2100" dirty="0">
                <a:latin typeface="Times New Roman"/>
                <a:ea typeface="Times New Roman"/>
              </a:rPr>
              <a:t>                            660.000.000đ  +  250.000.000đ</a:t>
            </a:r>
          </a:p>
          <a:p>
            <a:pPr marR="45085" algn="just">
              <a:lnSpc>
                <a:spcPct val="150000"/>
              </a:lnSpc>
              <a:tabLst>
                <a:tab pos="1362075" algn="l"/>
              </a:tabLst>
            </a:pPr>
            <a:r>
              <a:rPr lang="en-US" sz="2100" dirty="0">
                <a:latin typeface="Times New Roman"/>
                <a:ea typeface="Times New Roman"/>
              </a:rPr>
              <a:t>                           -----------------------------------------   =   11.375 </a:t>
            </a:r>
            <a:r>
              <a:rPr lang="en-US" sz="2100" dirty="0" err="1">
                <a:latin typeface="Times New Roman"/>
                <a:ea typeface="Times New Roman"/>
              </a:rPr>
              <a:t>sản</a:t>
            </a:r>
            <a:r>
              <a:rPr lang="en-US" sz="2100" dirty="0">
                <a:latin typeface="Times New Roman"/>
                <a:ea typeface="Times New Roman"/>
              </a:rPr>
              <a:t> </a:t>
            </a:r>
            <a:r>
              <a:rPr lang="en-US" sz="2100" dirty="0" err="1">
                <a:latin typeface="Times New Roman"/>
                <a:ea typeface="Times New Roman"/>
              </a:rPr>
              <a:t>phẩm</a:t>
            </a:r>
            <a:r>
              <a:rPr lang="en-US" sz="2100" dirty="0">
                <a:latin typeface="Times New Roman"/>
                <a:ea typeface="Times New Roman"/>
              </a:rPr>
              <a:t>      </a:t>
            </a:r>
          </a:p>
          <a:p>
            <a:pPr marR="45085" algn="just">
              <a:lnSpc>
                <a:spcPct val="150000"/>
              </a:lnSpc>
              <a:tabLst>
                <a:tab pos="1362075" algn="l"/>
              </a:tabLst>
            </a:pPr>
            <a:r>
              <a:rPr lang="en-US" sz="2100" dirty="0">
                <a:latin typeface="Times New Roman"/>
                <a:ea typeface="Times New Roman"/>
              </a:rPr>
              <a:t>                                               80.000đ   </a:t>
            </a:r>
          </a:p>
          <a:p>
            <a:pPr marR="45085" algn="just">
              <a:lnSpc>
                <a:spcPct val="150000"/>
              </a:lnSpc>
              <a:tabLst>
                <a:tab pos="1362075" algn="l"/>
              </a:tabLst>
            </a:pPr>
            <a:r>
              <a:rPr lang="en-US" sz="2100" dirty="0">
                <a:latin typeface="Times New Roman"/>
                <a:ea typeface="Times New Roman"/>
              </a:rPr>
              <a:t> </a:t>
            </a:r>
            <a:endParaRPr lang="en-US" sz="2100" dirty="0"/>
          </a:p>
        </p:txBody>
      </p:sp>
    </p:spTree>
    <p:extLst>
      <p:ext uri="{BB962C8B-B14F-4D97-AF65-F5344CB8AC3E}">
        <p14:creationId xmlns:p14="http://schemas.microsoft.com/office/powerpoint/2010/main" val="61792552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136</a:t>
            </a:fld>
            <a:endParaRPr lang="en-IN">
              <a:solidFill>
                <a:srgbClr val="775F55"/>
              </a:solidFill>
            </a:endParaRPr>
          </a:p>
        </p:txBody>
      </p:sp>
      <p:sp>
        <p:nvSpPr>
          <p:cNvPr id="3" name="Rectangle 2"/>
          <p:cNvSpPr/>
          <p:nvPr/>
        </p:nvSpPr>
        <p:spPr>
          <a:xfrm>
            <a:off x="1905000" y="682095"/>
            <a:ext cx="8382000" cy="4524315"/>
          </a:xfrm>
          <a:prstGeom prst="rect">
            <a:avLst/>
          </a:prstGeom>
        </p:spPr>
        <p:txBody>
          <a:bodyPr wrap="square">
            <a:spAutoFit/>
          </a:bodyPr>
          <a:lstStyle/>
          <a:p>
            <a:pPr marR="45085" algn="just">
              <a:lnSpc>
                <a:spcPct val="150000"/>
              </a:lnSpc>
              <a:tabLst>
                <a:tab pos="1362075" algn="l"/>
              </a:tabLst>
            </a:pPr>
            <a:r>
              <a:rPr lang="en-US" sz="2400" b="1" dirty="0">
                <a:latin typeface="Times New Roman"/>
                <a:ea typeface="Times New Roman"/>
              </a:rPr>
              <a:t>+  </a:t>
            </a:r>
            <a:r>
              <a:rPr lang="en-US" sz="2400" b="1" dirty="0" err="1">
                <a:latin typeface="Times New Roman"/>
                <a:ea typeface="Times New Roman"/>
              </a:rPr>
              <a:t>Nếu</a:t>
            </a:r>
            <a:r>
              <a:rPr lang="en-US" sz="2400" b="1" dirty="0">
                <a:latin typeface="Times New Roman"/>
                <a:ea typeface="Times New Roman"/>
              </a:rPr>
              <a:t> </a:t>
            </a:r>
            <a:r>
              <a:rPr lang="en-US" sz="2400" b="1" dirty="0" err="1">
                <a:latin typeface="Times New Roman"/>
                <a:ea typeface="Times New Roman"/>
              </a:rPr>
              <a:t>muốn</a:t>
            </a:r>
            <a:r>
              <a:rPr lang="en-US" sz="2400" b="1" dirty="0">
                <a:latin typeface="Times New Roman"/>
                <a:ea typeface="Times New Roman"/>
              </a:rPr>
              <a:t> </a:t>
            </a:r>
            <a:r>
              <a:rPr lang="en-US" sz="2400" b="1" dirty="0" err="1">
                <a:latin typeface="Times New Roman"/>
                <a:ea typeface="Times New Roman"/>
              </a:rPr>
              <a:t>lợi</a:t>
            </a:r>
            <a:r>
              <a:rPr lang="en-US" sz="2400" b="1" dirty="0">
                <a:latin typeface="Times New Roman"/>
                <a:ea typeface="Times New Roman"/>
              </a:rPr>
              <a:t> </a:t>
            </a:r>
            <a:r>
              <a:rPr lang="en-US" sz="2400" b="1" dirty="0" err="1">
                <a:latin typeface="Times New Roman"/>
                <a:ea typeface="Times New Roman"/>
              </a:rPr>
              <a:t>nhuận</a:t>
            </a:r>
            <a:r>
              <a:rPr lang="en-US" sz="2400" b="1" dirty="0">
                <a:latin typeface="Times New Roman"/>
                <a:ea typeface="Times New Roman"/>
              </a:rPr>
              <a:t> </a:t>
            </a:r>
            <a:r>
              <a:rPr lang="en-US" sz="2400" b="1" dirty="0" err="1">
                <a:latin typeface="Times New Roman"/>
                <a:ea typeface="Times New Roman"/>
              </a:rPr>
              <a:t>tăng</a:t>
            </a:r>
            <a:r>
              <a:rPr lang="en-US" sz="2400" b="1" dirty="0">
                <a:latin typeface="Times New Roman"/>
                <a:ea typeface="Times New Roman"/>
              </a:rPr>
              <a:t> 25% so </a:t>
            </a:r>
            <a:r>
              <a:rPr lang="en-US" sz="2400" b="1" dirty="0" err="1">
                <a:latin typeface="Times New Roman"/>
                <a:ea typeface="Times New Roman"/>
              </a:rPr>
              <a:t>với</a:t>
            </a:r>
            <a:r>
              <a:rPr lang="en-US" sz="2400" b="1" dirty="0">
                <a:latin typeface="Times New Roman"/>
                <a:ea typeface="Times New Roman"/>
              </a:rPr>
              <a:t> </a:t>
            </a:r>
            <a:r>
              <a:rPr lang="en-US" sz="2400" b="1" dirty="0" err="1">
                <a:latin typeface="Times New Roman"/>
                <a:ea typeface="Times New Roman"/>
              </a:rPr>
              <a:t>năm</a:t>
            </a:r>
            <a:r>
              <a:rPr lang="en-US" sz="2400" b="1" dirty="0">
                <a:latin typeface="Times New Roman"/>
                <a:ea typeface="Times New Roman"/>
              </a:rPr>
              <a:t> N:</a:t>
            </a:r>
          </a:p>
          <a:p>
            <a:pPr marR="45085" algn="just">
              <a:lnSpc>
                <a:spcPct val="150000"/>
              </a:lnSpc>
              <a:tabLst>
                <a:tab pos="1362075" algn="l"/>
              </a:tabLst>
            </a:pPr>
            <a:r>
              <a:rPr lang="en-US" sz="2400" dirty="0">
                <a:latin typeface="Times New Roman"/>
                <a:ea typeface="Times New Roman"/>
              </a:rPr>
              <a:t>   660.000.000đ  +  ( 200.000.000đ  x 125% )</a:t>
            </a:r>
          </a:p>
          <a:p>
            <a:pPr marR="45085" algn="just">
              <a:lnSpc>
                <a:spcPct val="150000"/>
              </a:lnSpc>
              <a:tabLst>
                <a:tab pos="1362075" algn="l"/>
              </a:tabLst>
            </a:pPr>
            <a:r>
              <a:rPr lang="en-US" sz="2400" dirty="0">
                <a:latin typeface="Times New Roman"/>
                <a:ea typeface="Times New Roman"/>
              </a:rPr>
              <a:t>      -------------------------------------------------   =   11.375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endParaRPr lang="en-US" sz="2400" dirty="0">
              <a:latin typeface="Times New Roman"/>
              <a:ea typeface="Times New Roman"/>
            </a:endParaRPr>
          </a:p>
          <a:p>
            <a:pPr marR="45085" algn="just">
              <a:lnSpc>
                <a:spcPct val="150000"/>
              </a:lnSpc>
              <a:tabLst>
                <a:tab pos="1362075" algn="l"/>
              </a:tabLst>
            </a:pPr>
            <a:r>
              <a:rPr lang="en-US" sz="2400" dirty="0">
                <a:latin typeface="Times New Roman"/>
                <a:ea typeface="Times New Roman"/>
              </a:rPr>
              <a:t>                              80.000đ</a:t>
            </a:r>
          </a:p>
          <a:p>
            <a:pPr marR="45085" algn="just">
              <a:lnSpc>
                <a:spcPct val="150000"/>
              </a:lnSpc>
              <a:tabLst>
                <a:tab pos="1362075" algn="l"/>
              </a:tabLst>
            </a:pPr>
            <a:r>
              <a:rPr lang="en-US" sz="2400" dirty="0">
                <a:latin typeface="Times New Roman"/>
                <a:ea typeface="Times New Roman"/>
              </a:rPr>
              <a:t>   +   </a:t>
            </a:r>
            <a:r>
              <a:rPr lang="en-US" sz="2400" dirty="0" err="1">
                <a:latin typeface="Times New Roman"/>
                <a:ea typeface="Times New Roman"/>
              </a:rPr>
              <a:t>Trong</a:t>
            </a:r>
            <a:r>
              <a:rPr lang="en-US" sz="2400" dirty="0">
                <a:latin typeface="Times New Roman"/>
                <a:ea typeface="Times New Roman"/>
              </a:rPr>
              <a:t> </a:t>
            </a:r>
            <a:r>
              <a:rPr lang="en-US" sz="2400" dirty="0" err="1">
                <a:latin typeface="Times New Roman"/>
                <a:ea typeface="Times New Roman"/>
              </a:rPr>
              <a:t>trường</a:t>
            </a:r>
            <a:r>
              <a:rPr lang="en-US" sz="2400" dirty="0">
                <a:latin typeface="Times New Roman"/>
                <a:ea typeface="Times New Roman"/>
              </a:rPr>
              <a:t> </a:t>
            </a:r>
            <a:r>
              <a:rPr lang="en-US" sz="2400" dirty="0" err="1">
                <a:latin typeface="Times New Roman"/>
                <a:ea typeface="Times New Roman"/>
              </a:rPr>
              <a:t>hợp</a:t>
            </a:r>
            <a:r>
              <a:rPr lang="en-US" sz="2400" dirty="0">
                <a:latin typeface="Times New Roman"/>
                <a:ea typeface="Times New Roman"/>
              </a:rPr>
              <a:t> </a:t>
            </a:r>
            <a:r>
              <a:rPr lang="en-US" sz="2400" dirty="0" err="1">
                <a:latin typeface="Times New Roman"/>
                <a:ea typeface="Times New Roman"/>
              </a:rPr>
              <a:t>này</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hoà</a:t>
            </a:r>
            <a:r>
              <a:rPr lang="en-US" sz="2400" dirty="0">
                <a:latin typeface="Times New Roman"/>
                <a:ea typeface="Times New Roman"/>
              </a:rPr>
              <a:t> </a:t>
            </a:r>
            <a:r>
              <a:rPr lang="en-US" sz="2400" dirty="0" err="1">
                <a:latin typeface="Times New Roman"/>
                <a:ea typeface="Times New Roman"/>
              </a:rPr>
              <a:t>vốn</a:t>
            </a:r>
            <a:r>
              <a:rPr lang="en-US" sz="2400" dirty="0">
                <a:latin typeface="Times New Roman"/>
                <a:ea typeface="Times New Roman"/>
              </a:rPr>
              <a:t> </a:t>
            </a:r>
            <a:r>
              <a:rPr lang="en-US" sz="2400" dirty="0" err="1">
                <a:latin typeface="Times New Roman"/>
                <a:ea typeface="Times New Roman"/>
              </a:rPr>
              <a:t>sẽ</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a:t>
            </a:r>
          </a:p>
          <a:p>
            <a:pPr marR="45085" algn="just">
              <a:lnSpc>
                <a:spcPct val="150000"/>
              </a:lnSpc>
              <a:tabLst>
                <a:tab pos="1362075" algn="l"/>
              </a:tabLst>
            </a:pPr>
            <a:r>
              <a:rPr lang="en-US" sz="2400" dirty="0">
                <a:latin typeface="Times New Roman"/>
                <a:ea typeface="Times New Roman"/>
              </a:rPr>
              <a:t>                           660.000.000đ</a:t>
            </a:r>
          </a:p>
          <a:p>
            <a:pPr marR="45085" algn="just">
              <a:lnSpc>
                <a:spcPct val="150000"/>
              </a:lnSpc>
              <a:tabLst>
                <a:tab pos="1362075" algn="l"/>
              </a:tabLst>
            </a:pPr>
            <a:r>
              <a:rPr lang="en-US" sz="2400" dirty="0">
                <a:latin typeface="Times New Roman"/>
                <a:ea typeface="Times New Roman"/>
              </a:rPr>
              <a:t>                          -------------------   = 8.250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p>
          <a:p>
            <a:pPr marR="45085" algn="just">
              <a:lnSpc>
                <a:spcPct val="150000"/>
              </a:lnSpc>
              <a:tabLst>
                <a:tab pos="1362075" algn="l"/>
              </a:tabLst>
            </a:pPr>
            <a:r>
              <a:rPr lang="en-US" sz="2400" dirty="0">
                <a:latin typeface="Times New Roman"/>
                <a:ea typeface="Times New Roman"/>
              </a:rPr>
              <a:t>                                80.000đ</a:t>
            </a:r>
          </a:p>
        </p:txBody>
      </p:sp>
    </p:spTree>
    <p:extLst>
      <p:ext uri="{BB962C8B-B14F-4D97-AF65-F5344CB8AC3E}">
        <p14:creationId xmlns:p14="http://schemas.microsoft.com/office/powerpoint/2010/main" val="26854171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CVP</a:t>
            </a:r>
          </a:p>
        </p:txBody>
      </p:sp>
      <p:sp>
        <p:nvSpPr>
          <p:cNvPr id="6" name="Slide Number Placeholder 5"/>
          <p:cNvSpPr>
            <a:spLocks noGrp="1"/>
          </p:cNvSpPr>
          <p:nvPr>
            <p:ph type="sldNum" sz="quarter" idx="12"/>
          </p:nvPr>
        </p:nvSpPr>
        <p:spPr/>
        <p:txBody>
          <a:bodyPr>
            <a:normAutofit fontScale="85000" lnSpcReduction="20000"/>
          </a:bodyPr>
          <a:lstStyle/>
          <a:p>
            <a:pPr>
              <a:defRPr/>
            </a:pPr>
            <a:fld id="{9BAEC122-9699-4D53-A3D8-66E94D8287EB}" type="slidenum">
              <a:rPr lang="en-IN" smtClean="0"/>
              <a:pPr>
                <a:defRPr/>
              </a:pPr>
              <a:t>137</a:t>
            </a:fld>
            <a:endParaRPr lang="en-IN"/>
          </a:p>
        </p:txBody>
      </p:sp>
      <p:sp>
        <p:nvSpPr>
          <p:cNvPr id="27652" name="Text Box 28"/>
          <p:cNvSpPr txBox="1">
            <a:spLocks noChangeArrowheads="1"/>
          </p:cNvSpPr>
          <p:nvPr/>
        </p:nvSpPr>
        <p:spPr bwMode="auto">
          <a:xfrm>
            <a:off x="1828800" y="1916113"/>
            <a:ext cx="8134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u="sng" dirty="0">
                <a:solidFill>
                  <a:prstClr val="black"/>
                </a:solidFill>
                <a:latin typeface="Times New Roman" pitchFamily="18" charset="0"/>
                <a:cs typeface="Times New Roman" pitchFamily="18" charset="0"/>
              </a:rPr>
              <a:t>TH 7: </a:t>
            </a:r>
            <a:r>
              <a:rPr lang="en-US" altLang="vi-VN" sz="2400" b="1" u="sng" dirty="0" err="1">
                <a:solidFill>
                  <a:prstClr val="black"/>
                </a:solidFill>
                <a:latin typeface="Times New Roman" pitchFamily="18" charset="0"/>
                <a:cs typeface="Times New Roman" pitchFamily="18" charset="0"/>
              </a:rPr>
              <a:t>Điều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chỉnh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giá</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bán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của</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sp</a:t>
            </a:r>
            <a:r>
              <a:rPr lang="en-US" altLang="vi-VN" sz="2400" b="1" u="sng" dirty="0">
                <a:solidFill>
                  <a:prstClr val="black"/>
                </a:solidFill>
                <a:latin typeface="Times New Roman" pitchFamily="18" charset="0"/>
                <a:cs typeface="Times New Roman" pitchFamily="18" charset="0"/>
              </a:rPr>
              <a:t>:</a:t>
            </a:r>
            <a:endParaRPr lang="en-US" altLang="vi-VN" sz="2400" dirty="0">
              <a:solidFill>
                <a:prstClr val="black"/>
              </a:solidFill>
              <a:latin typeface="Times New Roman" pitchFamily="18" charset="0"/>
              <a:cs typeface="Times New Roman" pitchFamily="18" charset="0"/>
            </a:endParaRPr>
          </a:p>
        </p:txBody>
      </p:sp>
      <p:graphicFrame>
        <p:nvGraphicFramePr>
          <p:cNvPr id="2" name="Table 1"/>
          <p:cNvGraphicFramePr>
            <a:graphicFrameLocks noGrp="1"/>
          </p:cNvGraphicFramePr>
          <p:nvPr/>
        </p:nvGraphicFramePr>
        <p:xfrm>
          <a:off x="2166938" y="2533650"/>
          <a:ext cx="6665912" cy="1476522"/>
        </p:xfrm>
        <a:graphic>
          <a:graphicData uri="http://schemas.openxmlformats.org/drawingml/2006/table">
            <a:tbl>
              <a:tblPr firstRow="1" bandRow="1">
                <a:tableStyleId>{5940675A-B579-460E-94D1-54222C63F5DA}</a:tableStyleId>
              </a:tblPr>
              <a:tblGrid>
                <a:gridCol w="1775744">
                  <a:extLst>
                    <a:ext uri="{9D8B030D-6E8A-4147-A177-3AD203B41FA5}">
                      <a16:colId xmlns:a16="http://schemas.microsoft.com/office/drawing/2014/main" val="20000"/>
                    </a:ext>
                  </a:extLst>
                </a:gridCol>
                <a:gridCol w="586456">
                  <a:extLst>
                    <a:ext uri="{9D8B030D-6E8A-4147-A177-3AD203B41FA5}">
                      <a16:colId xmlns:a16="http://schemas.microsoft.com/office/drawing/2014/main" val="20001"/>
                    </a:ext>
                  </a:extLst>
                </a:gridCol>
                <a:gridCol w="975205">
                  <a:extLst>
                    <a:ext uri="{9D8B030D-6E8A-4147-A177-3AD203B41FA5}">
                      <a16:colId xmlns:a16="http://schemas.microsoft.com/office/drawing/2014/main" val="20002"/>
                    </a:ext>
                  </a:extLst>
                </a:gridCol>
                <a:gridCol w="1024063">
                  <a:extLst>
                    <a:ext uri="{9D8B030D-6E8A-4147-A177-3AD203B41FA5}">
                      <a16:colId xmlns:a16="http://schemas.microsoft.com/office/drawing/2014/main" val="20003"/>
                    </a:ext>
                  </a:extLst>
                </a:gridCol>
                <a:gridCol w="2304444">
                  <a:extLst>
                    <a:ext uri="{9D8B030D-6E8A-4147-A177-3AD203B41FA5}">
                      <a16:colId xmlns:a16="http://schemas.microsoft.com/office/drawing/2014/main" val="20004"/>
                    </a:ext>
                  </a:extLst>
                </a:gridCol>
              </a:tblGrid>
              <a:tr h="822629">
                <a:tc rowSpan="2">
                  <a:txBody>
                    <a:bodyPr/>
                    <a:lstStyle/>
                    <a:p>
                      <a:pPr algn="ctr"/>
                      <a:r>
                        <a:rPr lang="en-US" sz="2400" b="1" dirty="0">
                          <a:latin typeface="Times New Roman" pitchFamily="18" charset="0"/>
                          <a:cs typeface="Times New Roman" pitchFamily="18" charset="0"/>
                        </a:rPr>
                        <a:t>G </a:t>
                      </a:r>
                      <a:r>
                        <a:rPr lang="en-US" sz="2400" b="0" dirty="0">
                          <a:latin typeface="Times New Roman" pitchFamily="18" charset="0"/>
                          <a:cs typeface="Times New Roman" pitchFamily="18" charset="0"/>
                        </a:rPr>
                        <a:t>(</a:t>
                      </a:r>
                      <a:r>
                        <a:rPr lang="en-US" sz="2400" b="0" baseline="0" dirty="0" err="1">
                          <a:latin typeface="Times New Roman" pitchFamily="18" charset="0"/>
                          <a:cs typeface="Times New Roman" pitchFamily="18" charset="0"/>
                        </a:rPr>
                        <a:t>hòa</a:t>
                      </a:r>
                      <a:r>
                        <a:rPr lang="en-US" sz="2400" b="0" baseline="0" dirty="0">
                          <a:latin typeface="Times New Roman" pitchFamily="18" charset="0"/>
                          <a:cs typeface="Times New Roman" pitchFamily="18" charset="0"/>
                        </a:rPr>
                        <a:t> </a:t>
                      </a:r>
                      <a:r>
                        <a:rPr lang="en-US" sz="2400" b="0" baseline="0" dirty="0" err="1">
                          <a:latin typeface="Times New Roman" pitchFamily="18" charset="0"/>
                          <a:cs typeface="Times New Roman" pitchFamily="18" charset="0"/>
                        </a:rPr>
                        <a:t>vốn</a:t>
                      </a:r>
                      <a:r>
                        <a:rPr lang="en-US" sz="2400" b="0" baseline="0" dirty="0">
                          <a:latin typeface="Times New Roman" pitchFamily="18" charset="0"/>
                          <a:cs typeface="Times New Roman" pitchFamily="18" charset="0"/>
                        </a:rPr>
                        <a:t>)</a:t>
                      </a:r>
                    </a:p>
                    <a:p>
                      <a:pPr algn="ctr"/>
                      <a:r>
                        <a:rPr lang="en-US" sz="2400" b="0" baseline="0" dirty="0">
                          <a:latin typeface="Times New Roman" pitchFamily="18" charset="0"/>
                          <a:cs typeface="Times New Roman" pitchFamily="18" charset="0"/>
                        </a:rPr>
                        <a:t> </a:t>
                      </a:r>
                      <a:endParaRPr lang="en-US" sz="2400" b="1" dirty="0">
                        <a:latin typeface="Times New Roman" pitchFamily="18" charset="0"/>
                        <a:cs typeface="Times New Roman" pitchFamily="18" charset="0"/>
                      </a:endParaRPr>
                    </a:p>
                  </a:txBody>
                  <a:tcPr marL="91447" marR="91447" marT="45628" marB="4562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a:txBody>
                    <a:bodyPr/>
                    <a:lstStyle/>
                    <a:p>
                      <a:pPr algn="ctr"/>
                      <a:r>
                        <a:rPr lang="en-US" sz="2400" b="1" dirty="0">
                          <a:latin typeface="Times New Roman" pitchFamily="18" charset="0"/>
                          <a:cs typeface="Times New Roman" pitchFamily="18" charset="0"/>
                        </a:rPr>
                        <a:t>=</a:t>
                      </a:r>
                    </a:p>
                  </a:txBody>
                  <a:tcPr marL="91447" marR="91447" marT="45628" marB="4562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a:txBody>
                    <a:bodyPr/>
                    <a:lstStyle/>
                    <a:p>
                      <a:pPr algn="ctr"/>
                      <a:r>
                        <a:rPr lang="en-US" sz="2400" b="1" dirty="0" err="1">
                          <a:latin typeface="Times New Roman" pitchFamily="18" charset="0"/>
                          <a:cs typeface="Times New Roman" pitchFamily="18" charset="0"/>
                        </a:rPr>
                        <a:t>cb</a:t>
                      </a:r>
                      <a:endParaRPr lang="en-US" sz="2400" b="1" dirty="0">
                        <a:latin typeface="Times New Roman" pitchFamily="18" charset="0"/>
                        <a:cs typeface="Times New Roman" pitchFamily="18" charset="0"/>
                      </a:endParaRPr>
                    </a:p>
                  </a:txBody>
                  <a:tcPr marL="91447" marR="91447" marT="45628" marB="4562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a:txBody>
                    <a:bodyPr/>
                    <a:lstStyle/>
                    <a:p>
                      <a:pPr algn="ctr"/>
                      <a:r>
                        <a:rPr lang="en-US" sz="2400" b="1" dirty="0">
                          <a:latin typeface="Times New Roman" pitchFamily="18" charset="0"/>
                          <a:cs typeface="Times New Roman" pitchFamily="18" charset="0"/>
                        </a:rPr>
                        <a:t>+</a:t>
                      </a:r>
                    </a:p>
                  </a:txBody>
                  <a:tcPr marL="91447" marR="91447" marT="45628" marB="45628"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400" b="1" dirty="0">
                        <a:latin typeface="Times New Roman" pitchFamily="18" charset="0"/>
                        <a:cs typeface="Times New Roman" pitchFamily="18" charset="0"/>
                      </a:endParaRPr>
                    </a:p>
                    <a:p>
                      <a:pPr algn="ctr"/>
                      <a:r>
                        <a:rPr lang="en-US" sz="2400" b="1" dirty="0" err="1">
                          <a:latin typeface="Times New Roman" pitchFamily="18" charset="0"/>
                          <a:cs typeface="Times New Roman" pitchFamily="18" charset="0"/>
                        </a:rPr>
                        <a:t>Cđ</a:t>
                      </a:r>
                      <a:endParaRPr lang="en-US" sz="2400" b="1" dirty="0">
                        <a:latin typeface="Times New Roman" pitchFamily="18" charset="0"/>
                        <a:cs typeface="Times New Roman" pitchFamily="18" charset="0"/>
                      </a:endParaRPr>
                    </a:p>
                  </a:txBody>
                  <a:tcPr marL="91447" marR="91447" marT="45628" marB="45628">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53746">
                <a:tc vMerge="1">
                  <a:txBody>
                    <a:bodyPr/>
                    <a:lstStyle/>
                    <a:p>
                      <a:endParaRPr lang="en-US" dirty="0"/>
                    </a:p>
                  </a:txBody>
                  <a:tcPr/>
                </a:tc>
                <a:tc vMerge="1">
                  <a:txBody>
                    <a:bodyPr/>
                    <a:lstStyle/>
                    <a:p>
                      <a:endParaRPr lang="en-US" dirty="0"/>
                    </a:p>
                  </a:txBody>
                  <a:tcPr/>
                </a:tc>
                <a:tc vMerge="1">
                  <a:txBody>
                    <a:bodyPr/>
                    <a:lstStyle/>
                    <a:p>
                      <a:pPr algn="ctr"/>
                      <a:endParaRPr lang="en-US" dirty="0"/>
                    </a:p>
                  </a:txBody>
                  <a:tcPr anchor="ctr"/>
                </a:tc>
                <a:tc vMerge="1">
                  <a:txBody>
                    <a:bodyPr/>
                    <a:lstStyle/>
                    <a:p>
                      <a:endParaRPr lang="en-US" dirty="0"/>
                    </a:p>
                  </a:txBody>
                  <a:tcPr/>
                </a:tc>
                <a:tc>
                  <a:txBody>
                    <a:bodyPr/>
                    <a:lstStyle/>
                    <a:p>
                      <a:pPr algn="ctr"/>
                      <a:r>
                        <a:rPr lang="en-US" sz="2400" b="1" dirty="0">
                          <a:latin typeface="Times New Roman" pitchFamily="18" charset="0"/>
                          <a:cs typeface="Times New Roman" pitchFamily="18" charset="0"/>
                        </a:rPr>
                        <a:t>SL</a:t>
                      </a:r>
                    </a:p>
                  </a:txBody>
                  <a:tcPr marL="91447" marR="91447" marT="45628" marB="45628">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3" name="Rectangle 2"/>
          <p:cNvSpPr/>
          <p:nvPr/>
        </p:nvSpPr>
        <p:spPr>
          <a:xfrm>
            <a:off x="1828801" y="3886200"/>
            <a:ext cx="8458199" cy="2308324"/>
          </a:xfrm>
          <a:prstGeom prst="rect">
            <a:avLst/>
          </a:prstGeom>
        </p:spPr>
        <p:txBody>
          <a:bodyPr wrap="square">
            <a:spAutoFit/>
          </a:bodyPr>
          <a:lstStyle/>
          <a:p>
            <a:pPr marR="45085" algn="just">
              <a:lnSpc>
                <a:spcPct val="150000"/>
              </a:lnSpc>
              <a:tabLst>
                <a:tab pos="1362075" algn="l"/>
              </a:tabLst>
            </a:pP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dụng</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ABC </a:t>
            </a:r>
            <a:r>
              <a:rPr lang="en-US" sz="2400" dirty="0" err="1">
                <a:latin typeface="Times New Roman"/>
                <a:ea typeface="Times New Roman"/>
              </a:rPr>
              <a:t>theo</a:t>
            </a:r>
            <a:r>
              <a:rPr lang="en-US" sz="2400" dirty="0">
                <a:latin typeface="Times New Roman"/>
                <a:ea typeface="Times New Roman"/>
              </a:rPr>
              <a:t> </a:t>
            </a:r>
            <a:r>
              <a:rPr lang="en-US" sz="2400" dirty="0" err="1">
                <a:latin typeface="Times New Roman"/>
                <a:ea typeface="Times New Roman"/>
              </a:rPr>
              <a:t>ví</a:t>
            </a:r>
            <a:r>
              <a:rPr lang="en-US" sz="2400" dirty="0">
                <a:latin typeface="Times New Roman"/>
                <a:ea typeface="Times New Roman"/>
              </a:rPr>
              <a:t> </a:t>
            </a:r>
            <a:r>
              <a:rPr lang="en-US" sz="2400" dirty="0" err="1">
                <a:latin typeface="Times New Roman"/>
                <a:ea typeface="Times New Roman"/>
              </a:rPr>
              <a:t>dụ</a:t>
            </a:r>
            <a:r>
              <a:rPr lang="en-US" sz="2400" dirty="0">
                <a:latin typeface="Times New Roman"/>
                <a:ea typeface="Times New Roman"/>
              </a:rPr>
              <a:t>  </a:t>
            </a:r>
            <a:r>
              <a:rPr lang="en-US" sz="2400" dirty="0" err="1">
                <a:latin typeface="Times New Roman"/>
                <a:ea typeface="Times New Roman"/>
              </a:rPr>
              <a:t>mục</a:t>
            </a:r>
            <a:r>
              <a:rPr lang="en-US" sz="2400" dirty="0">
                <a:latin typeface="Times New Roman"/>
                <a:ea typeface="Times New Roman"/>
              </a:rPr>
              <a:t> 3.2: (</a:t>
            </a:r>
            <a:r>
              <a:rPr lang="en-US" sz="2400" dirty="0" err="1">
                <a:latin typeface="Times New Roman"/>
                <a:ea typeface="Times New Roman"/>
              </a:rPr>
              <a:t>Cđ</a:t>
            </a:r>
            <a:r>
              <a:rPr lang="en-US" sz="2400" dirty="0">
                <a:latin typeface="Times New Roman"/>
                <a:ea typeface="Times New Roman"/>
              </a:rPr>
              <a:t>: 600.000.000đ, </a:t>
            </a:r>
            <a:r>
              <a:rPr lang="en-US" sz="2400" dirty="0" err="1">
                <a:latin typeface="Times New Roman"/>
                <a:ea typeface="Times New Roman"/>
              </a:rPr>
              <a:t>cb</a:t>
            </a:r>
            <a:r>
              <a:rPr lang="en-US" sz="2400" dirty="0">
                <a:latin typeface="Times New Roman"/>
                <a:ea typeface="Times New Roman"/>
              </a:rPr>
              <a:t>: 120.000đ, </a:t>
            </a:r>
            <a:r>
              <a:rPr lang="en-US" sz="2400" dirty="0" err="1">
                <a:latin typeface="Times New Roman"/>
                <a:ea typeface="Times New Roman"/>
              </a:rPr>
              <a:t>Lgv</a:t>
            </a:r>
            <a:r>
              <a:rPr lang="en-US" sz="2400" dirty="0">
                <a:latin typeface="Times New Roman"/>
                <a:ea typeface="Times New Roman"/>
              </a:rPr>
              <a:t>: 80.000đ, </a:t>
            </a:r>
            <a:r>
              <a:rPr lang="en-US" sz="2400" dirty="0" err="1">
                <a:latin typeface="Times New Roman"/>
                <a:ea typeface="Times New Roman"/>
              </a:rPr>
              <a:t>SL</a:t>
            </a:r>
            <a:r>
              <a:rPr lang="en-US" sz="2400" baseline="-25000" dirty="0" err="1">
                <a:latin typeface="Times New Roman"/>
                <a:ea typeface="Times New Roman"/>
              </a:rPr>
              <a:t>h</a:t>
            </a:r>
            <a:r>
              <a:rPr lang="en-US" sz="2400" dirty="0">
                <a:latin typeface="Times New Roman"/>
                <a:ea typeface="Times New Roman"/>
              </a:rPr>
              <a:t>: 7.500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a:t>
            </a:r>
          </a:p>
          <a:p>
            <a:pPr marR="45085" algn="just">
              <a:lnSpc>
                <a:spcPct val="150000"/>
              </a:lnSpc>
              <a:tabLst>
                <a:tab pos="1362075" algn="l"/>
              </a:tabLst>
            </a:pPr>
            <a:r>
              <a:rPr lang="en-US" sz="2400" dirty="0">
                <a:latin typeface="Times New Roman"/>
                <a:ea typeface="Times New Roman"/>
              </a:rPr>
              <a:t>Ta </a:t>
            </a:r>
            <a:r>
              <a:rPr lang="en-US" sz="2400" dirty="0" err="1">
                <a:latin typeface="Times New Roman"/>
                <a:ea typeface="Times New Roman"/>
              </a:rPr>
              <a:t>xác</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giá</a:t>
            </a:r>
            <a:r>
              <a:rPr lang="en-US" sz="2400" dirty="0">
                <a:latin typeface="Times New Roman"/>
                <a:ea typeface="Times New Roman"/>
              </a:rPr>
              <a:t> </a:t>
            </a:r>
            <a:r>
              <a:rPr lang="en-US" sz="2400" dirty="0" err="1">
                <a:latin typeface="Times New Roman"/>
                <a:ea typeface="Times New Roman"/>
              </a:rPr>
              <a:t>bán</a:t>
            </a:r>
            <a:r>
              <a:rPr lang="en-US" sz="2400" dirty="0">
                <a:latin typeface="Times New Roman"/>
                <a:ea typeface="Times New Roman"/>
              </a:rPr>
              <a:t> </a:t>
            </a:r>
            <a:r>
              <a:rPr lang="en-US" sz="2400" dirty="0" err="1">
                <a:latin typeface="Times New Roman"/>
                <a:ea typeface="Times New Roman"/>
              </a:rPr>
              <a:t>hoà</a:t>
            </a:r>
            <a:r>
              <a:rPr lang="en-US" sz="2400" dirty="0">
                <a:latin typeface="Times New Roman"/>
                <a:ea typeface="Times New Roman"/>
              </a:rPr>
              <a:t> </a:t>
            </a:r>
            <a:r>
              <a:rPr lang="en-US" sz="2400" dirty="0" err="1">
                <a:latin typeface="Times New Roman"/>
                <a:ea typeface="Times New Roman"/>
              </a:rPr>
              <a:t>vốn</a:t>
            </a:r>
            <a:r>
              <a:rPr lang="en-US" sz="2400" dirty="0">
                <a:latin typeface="Times New Roman"/>
                <a:ea typeface="Times New Roman"/>
              </a:rPr>
              <a:t> ở </a:t>
            </a:r>
            <a:r>
              <a:rPr lang="en-US" sz="2400" dirty="0" err="1">
                <a:latin typeface="Times New Roman"/>
                <a:ea typeface="Times New Roman"/>
              </a:rPr>
              <a:t>các</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tiêu</a:t>
            </a:r>
            <a:r>
              <a:rPr lang="en-US" sz="2400" dirty="0">
                <a:latin typeface="Times New Roman"/>
                <a:ea typeface="Times New Roman"/>
              </a:rPr>
              <a:t> </a:t>
            </a:r>
            <a:r>
              <a:rPr lang="en-US" sz="2400" dirty="0" err="1">
                <a:latin typeface="Times New Roman"/>
                <a:ea typeface="Times New Roman"/>
              </a:rPr>
              <a:t>thụ</a:t>
            </a:r>
            <a:r>
              <a:rPr lang="en-US" sz="2400" dirty="0">
                <a:latin typeface="Times New Roman"/>
                <a:ea typeface="Times New Roman"/>
              </a:rPr>
              <a:t> </a:t>
            </a:r>
            <a:r>
              <a:rPr lang="en-US" sz="2400" dirty="0" err="1">
                <a:latin typeface="Times New Roman"/>
                <a:ea typeface="Times New Roman"/>
              </a:rPr>
              <a:t>khác</a:t>
            </a:r>
            <a:r>
              <a:rPr lang="en-US" sz="2400" dirty="0">
                <a:latin typeface="Times New Roman"/>
                <a:ea typeface="Times New Roman"/>
              </a:rPr>
              <a:t> </a:t>
            </a:r>
            <a:r>
              <a:rPr lang="en-US" sz="2400" dirty="0" err="1">
                <a:latin typeface="Times New Roman"/>
                <a:ea typeface="Times New Roman"/>
              </a:rPr>
              <a:t>nhau</a:t>
            </a:r>
            <a:r>
              <a:rPr lang="en-US" sz="2400" dirty="0">
                <a:latin typeface="Times New Roman"/>
                <a:ea typeface="Times New Roman"/>
              </a:rPr>
              <a:t>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a:t>
            </a:r>
          </a:p>
        </p:txBody>
      </p:sp>
    </p:spTree>
    <p:extLst>
      <p:ext uri="{BB962C8B-B14F-4D97-AF65-F5344CB8AC3E}">
        <p14:creationId xmlns:p14="http://schemas.microsoft.com/office/powerpoint/2010/main" val="90830927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138</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4102056890"/>
              </p:ext>
            </p:extLst>
          </p:nvPr>
        </p:nvGraphicFramePr>
        <p:xfrm>
          <a:off x="2362199" y="152400"/>
          <a:ext cx="7543802" cy="2372106"/>
        </p:xfrm>
        <a:graphic>
          <a:graphicData uri="http://schemas.openxmlformats.org/drawingml/2006/table">
            <a:tbl>
              <a:tblPr firstRow="1" firstCol="1" lastRow="1" lastCol="1" bandRow="1" bandCol="1"/>
              <a:tblGrid>
                <a:gridCol w="1508600">
                  <a:extLst>
                    <a:ext uri="{9D8B030D-6E8A-4147-A177-3AD203B41FA5}">
                      <a16:colId xmlns:a16="http://schemas.microsoft.com/office/drawing/2014/main" val="20000"/>
                    </a:ext>
                  </a:extLst>
                </a:gridCol>
                <a:gridCol w="1508600">
                  <a:extLst>
                    <a:ext uri="{9D8B030D-6E8A-4147-A177-3AD203B41FA5}">
                      <a16:colId xmlns:a16="http://schemas.microsoft.com/office/drawing/2014/main" val="20001"/>
                    </a:ext>
                  </a:extLst>
                </a:gridCol>
                <a:gridCol w="1508600">
                  <a:extLst>
                    <a:ext uri="{9D8B030D-6E8A-4147-A177-3AD203B41FA5}">
                      <a16:colId xmlns:a16="http://schemas.microsoft.com/office/drawing/2014/main" val="20002"/>
                    </a:ext>
                  </a:extLst>
                </a:gridCol>
                <a:gridCol w="1508600">
                  <a:extLst>
                    <a:ext uri="{9D8B030D-6E8A-4147-A177-3AD203B41FA5}">
                      <a16:colId xmlns:a16="http://schemas.microsoft.com/office/drawing/2014/main" val="20003"/>
                    </a:ext>
                  </a:extLst>
                </a:gridCol>
                <a:gridCol w="1509402">
                  <a:extLst>
                    <a:ext uri="{9D8B030D-6E8A-4147-A177-3AD203B41FA5}">
                      <a16:colId xmlns:a16="http://schemas.microsoft.com/office/drawing/2014/main" val="20004"/>
                    </a:ext>
                  </a:extLst>
                </a:gridCol>
              </a:tblGrid>
              <a:tr h="0">
                <a:tc>
                  <a:txBody>
                    <a:bodyPr/>
                    <a:lstStyle/>
                    <a:p>
                      <a:pPr marL="0" marR="45085" algn="just">
                        <a:lnSpc>
                          <a:spcPct val="115000"/>
                        </a:lnSpc>
                        <a:spcBef>
                          <a:spcPts val="0"/>
                        </a:spcBef>
                        <a:spcAft>
                          <a:spcPts val="0"/>
                        </a:spcAft>
                        <a:tabLst>
                          <a:tab pos="1362075" algn="l"/>
                        </a:tabLst>
                      </a:pPr>
                      <a:r>
                        <a:rPr lang="en-US" sz="1800" b="1" dirty="0" err="1">
                          <a:effectLst/>
                          <a:latin typeface="Times New Roman"/>
                          <a:ea typeface="Times New Roman"/>
                          <a:cs typeface="Times New Roman"/>
                        </a:rPr>
                        <a:t>Số</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lượng</a:t>
                      </a:r>
                      <a:r>
                        <a:rPr lang="en-US" sz="1800" b="1" dirty="0">
                          <a:effectLst/>
                          <a:latin typeface="Times New Roman"/>
                          <a:ea typeface="Times New Roman"/>
                          <a:cs typeface="Times New Roman"/>
                        </a:rPr>
                        <a:t> SP</a:t>
                      </a:r>
                      <a:endParaRPr lang="en-US" sz="1800" dirty="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tiêu</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thụ</a:t>
                      </a:r>
                      <a:endParaRPr lang="en-US" sz="18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  Tổng chi phí </a:t>
                      </a:r>
                      <a:endParaRPr lang="en-US" sz="180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      cố định</a:t>
                      </a:r>
                      <a:endParaRPr lang="en-US" sz="18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b="1" dirty="0">
                          <a:effectLst/>
                          <a:latin typeface="Times New Roman"/>
                          <a:ea typeface="Times New Roman"/>
                          <a:cs typeface="Times New Roman"/>
                        </a:rPr>
                        <a:t>  Chi </a:t>
                      </a:r>
                      <a:r>
                        <a:rPr lang="en-US" sz="1800" b="1" dirty="0" err="1">
                          <a:effectLst/>
                          <a:latin typeface="Times New Roman"/>
                          <a:ea typeface="Times New Roman"/>
                          <a:cs typeface="Times New Roman"/>
                        </a:rPr>
                        <a:t>phí</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cố</a:t>
                      </a:r>
                      <a:endParaRPr lang="en-US" sz="1800" dirty="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định</a:t>
                      </a:r>
                      <a:r>
                        <a:rPr lang="en-US" sz="1800" b="1" dirty="0">
                          <a:effectLst/>
                          <a:latin typeface="Times New Roman"/>
                          <a:ea typeface="Times New Roman"/>
                          <a:cs typeface="Times New Roman"/>
                        </a:rPr>
                        <a:t> 1 SP</a:t>
                      </a:r>
                      <a:endParaRPr lang="en-US" sz="18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Chi phí biên</a:t>
                      </a:r>
                      <a:endParaRPr lang="en-US" sz="180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   đổi 1 SP</a:t>
                      </a:r>
                      <a:endParaRPr lang="en-US" sz="18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    Giá bán </a:t>
                      </a:r>
                      <a:endParaRPr lang="en-US" sz="180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    Hoà vốn</a:t>
                      </a:r>
                      <a:endParaRPr lang="en-US" sz="18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7.500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80.000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200.000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8.000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75.000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195.000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60.000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180.000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50.000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170.000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600.000.000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40.000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120.000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160.000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Rectangle 5"/>
          <p:cNvSpPr/>
          <p:nvPr/>
        </p:nvSpPr>
        <p:spPr>
          <a:xfrm>
            <a:off x="1835727" y="2590800"/>
            <a:ext cx="8610600" cy="3785652"/>
          </a:xfrm>
          <a:prstGeom prst="rect">
            <a:avLst/>
          </a:prstGeom>
        </p:spPr>
        <p:txBody>
          <a:bodyPr wrap="square">
            <a:spAutoFit/>
          </a:bodyPr>
          <a:lstStyle/>
          <a:p>
            <a:pPr marR="45085" algn="just">
              <a:lnSpc>
                <a:spcPct val="150000"/>
              </a:lnSpc>
              <a:tabLst>
                <a:tab pos="1362075" algn="l"/>
              </a:tabLst>
            </a:pPr>
            <a:r>
              <a:rPr lang="en-US" sz="2000" dirty="0">
                <a:latin typeface="Times New Roman"/>
                <a:ea typeface="Times New Roman"/>
              </a:rPr>
              <a:t>      Qua </a:t>
            </a:r>
            <a:r>
              <a:rPr lang="en-US" sz="2000" dirty="0" err="1">
                <a:latin typeface="Times New Roman"/>
                <a:ea typeface="Times New Roman"/>
              </a:rPr>
              <a:t>bảng</a:t>
            </a:r>
            <a:r>
              <a:rPr lang="en-US" sz="2000" dirty="0">
                <a:latin typeface="Times New Roman"/>
                <a:ea typeface="Times New Roman"/>
              </a:rPr>
              <a:t> </a:t>
            </a:r>
            <a:r>
              <a:rPr lang="en-US" sz="2000" dirty="0" err="1">
                <a:latin typeface="Times New Roman"/>
                <a:ea typeface="Times New Roman"/>
              </a:rPr>
              <a:t>trên</a:t>
            </a:r>
            <a:r>
              <a:rPr lang="en-US" sz="2000" dirty="0">
                <a:latin typeface="Times New Roman"/>
                <a:ea typeface="Times New Roman"/>
              </a:rPr>
              <a:t> ta </a:t>
            </a:r>
            <a:r>
              <a:rPr lang="en-US" sz="2000" dirty="0" err="1">
                <a:latin typeface="Times New Roman"/>
                <a:ea typeface="Times New Roman"/>
              </a:rPr>
              <a:t>thấy</a:t>
            </a:r>
            <a:r>
              <a:rPr lang="en-US" sz="2000" dirty="0">
                <a:latin typeface="Times New Roman"/>
                <a:ea typeface="Times New Roman"/>
              </a:rPr>
              <a:t> : </a:t>
            </a:r>
            <a:r>
              <a:rPr lang="en-US" sz="2000" dirty="0" err="1">
                <a:latin typeface="Times New Roman"/>
                <a:ea typeface="Times New Roman"/>
              </a:rPr>
              <a:t>Với</a:t>
            </a:r>
            <a:r>
              <a:rPr lang="en-US" sz="2000" dirty="0">
                <a:latin typeface="Times New Roman"/>
                <a:ea typeface="Times New Roman"/>
              </a:rPr>
              <a:t> chi </a:t>
            </a:r>
            <a:r>
              <a:rPr lang="en-US" sz="2000" dirty="0" err="1">
                <a:latin typeface="Times New Roman"/>
                <a:ea typeface="Times New Roman"/>
              </a:rPr>
              <a:t>phí</a:t>
            </a:r>
            <a:r>
              <a:rPr lang="en-US" sz="2000" dirty="0">
                <a:latin typeface="Times New Roman"/>
                <a:ea typeface="Times New Roman"/>
              </a:rPr>
              <a:t> </a:t>
            </a:r>
            <a:r>
              <a:rPr lang="en-US" sz="2000" dirty="0" err="1">
                <a:latin typeface="Times New Roman"/>
                <a:ea typeface="Times New Roman"/>
              </a:rPr>
              <a:t>cố</a:t>
            </a:r>
            <a:r>
              <a:rPr lang="en-US" sz="2000" dirty="0">
                <a:latin typeface="Times New Roman"/>
                <a:ea typeface="Times New Roman"/>
              </a:rPr>
              <a:t> </a:t>
            </a:r>
            <a:r>
              <a:rPr lang="en-US" sz="2000" dirty="0" err="1">
                <a:latin typeface="Times New Roman"/>
                <a:ea typeface="Times New Roman"/>
              </a:rPr>
              <a:t>định</a:t>
            </a:r>
            <a:r>
              <a:rPr lang="en-US" sz="2000" dirty="0">
                <a:latin typeface="Times New Roman"/>
                <a:ea typeface="Times New Roman"/>
              </a:rPr>
              <a:t> </a:t>
            </a:r>
            <a:r>
              <a:rPr lang="en-US" sz="2000" dirty="0" err="1">
                <a:latin typeface="Times New Roman"/>
                <a:ea typeface="Times New Roman"/>
              </a:rPr>
              <a:t>không</a:t>
            </a:r>
            <a:r>
              <a:rPr lang="en-US" sz="2000" dirty="0">
                <a:latin typeface="Times New Roman"/>
                <a:ea typeface="Times New Roman"/>
              </a:rPr>
              <a:t> </a:t>
            </a:r>
            <a:r>
              <a:rPr lang="en-US" sz="2000" dirty="0" err="1">
                <a:latin typeface="Times New Roman"/>
                <a:ea typeface="Times New Roman"/>
              </a:rPr>
              <a:t>đổi</a:t>
            </a:r>
            <a:r>
              <a:rPr lang="en-US" sz="2000" dirty="0">
                <a:latin typeface="Times New Roman"/>
                <a:ea typeface="Times New Roman"/>
              </a:rPr>
              <a:t>, </a:t>
            </a:r>
            <a:r>
              <a:rPr lang="en-US" sz="2000" dirty="0" err="1">
                <a:latin typeface="Times New Roman"/>
                <a:ea typeface="Times New Roman"/>
              </a:rPr>
              <a:t>mức</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lượng</a:t>
            </a:r>
            <a:r>
              <a:rPr lang="en-US" sz="2000" dirty="0">
                <a:latin typeface="Times New Roman"/>
                <a:ea typeface="Times New Roman"/>
              </a:rPr>
              <a:t> </a:t>
            </a:r>
            <a:r>
              <a:rPr lang="en-US" sz="2000" dirty="0" err="1">
                <a:latin typeface="Times New Roman"/>
                <a:ea typeface="Times New Roman"/>
              </a:rPr>
              <a:t>tiêu</a:t>
            </a:r>
            <a:r>
              <a:rPr lang="en-US" sz="2000" dirty="0">
                <a:latin typeface="Times New Roman"/>
                <a:ea typeface="Times New Roman"/>
              </a:rPr>
              <a:t> </a:t>
            </a:r>
            <a:r>
              <a:rPr lang="en-US" sz="2000" dirty="0" err="1">
                <a:latin typeface="Times New Roman"/>
                <a:ea typeface="Times New Roman"/>
              </a:rPr>
              <a:t>thụ</a:t>
            </a:r>
            <a:r>
              <a:rPr lang="en-US" sz="2000" dirty="0">
                <a:latin typeface="Times New Roman"/>
                <a:ea typeface="Times New Roman"/>
              </a:rPr>
              <a:t> </a:t>
            </a:r>
            <a:r>
              <a:rPr lang="en-US" sz="2000" dirty="0" err="1">
                <a:latin typeface="Times New Roman"/>
                <a:ea typeface="Times New Roman"/>
              </a:rPr>
              <a:t>càng</a:t>
            </a:r>
            <a:r>
              <a:rPr lang="en-US" sz="2000" dirty="0">
                <a:latin typeface="Times New Roman"/>
                <a:ea typeface="Times New Roman"/>
              </a:rPr>
              <a:t> </a:t>
            </a:r>
            <a:r>
              <a:rPr lang="en-US" sz="2000" dirty="0" err="1">
                <a:latin typeface="Times New Roman"/>
                <a:ea typeface="Times New Roman"/>
              </a:rPr>
              <a:t>cao</a:t>
            </a:r>
            <a:r>
              <a:rPr lang="en-US" sz="2000" dirty="0">
                <a:latin typeface="Times New Roman"/>
                <a:ea typeface="Times New Roman"/>
              </a:rPr>
              <a:t> </a:t>
            </a:r>
            <a:r>
              <a:rPr lang="en-US" sz="2000" dirty="0" err="1">
                <a:latin typeface="Times New Roman"/>
                <a:ea typeface="Times New Roman"/>
              </a:rPr>
              <a:t>thì</a:t>
            </a:r>
            <a:r>
              <a:rPr lang="en-US" sz="2000" dirty="0">
                <a:latin typeface="Times New Roman"/>
                <a:ea typeface="Times New Roman"/>
              </a:rPr>
              <a:t> </a:t>
            </a:r>
            <a:r>
              <a:rPr lang="en-US" sz="2000" dirty="0" err="1">
                <a:latin typeface="Times New Roman"/>
                <a:ea typeface="Times New Roman"/>
              </a:rPr>
              <a:t>giá</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hoà</a:t>
            </a:r>
            <a:r>
              <a:rPr lang="en-US" sz="2000" dirty="0">
                <a:latin typeface="Times New Roman"/>
                <a:ea typeface="Times New Roman"/>
              </a:rPr>
              <a:t> </a:t>
            </a:r>
            <a:r>
              <a:rPr lang="en-US" sz="2000" dirty="0" err="1">
                <a:latin typeface="Times New Roman"/>
                <a:ea typeface="Times New Roman"/>
              </a:rPr>
              <a:t>vốn</a:t>
            </a:r>
            <a:r>
              <a:rPr lang="en-US" sz="2000" dirty="0">
                <a:latin typeface="Times New Roman"/>
                <a:ea typeface="Times New Roman"/>
              </a:rPr>
              <a:t> </a:t>
            </a:r>
            <a:r>
              <a:rPr lang="en-US" sz="2000" dirty="0" err="1">
                <a:latin typeface="Times New Roman"/>
                <a:ea typeface="Times New Roman"/>
              </a:rPr>
              <a:t>càng</a:t>
            </a:r>
            <a:r>
              <a:rPr lang="en-US" sz="2000" dirty="0">
                <a:latin typeface="Times New Roman"/>
                <a:ea typeface="Times New Roman"/>
              </a:rPr>
              <a:t> </a:t>
            </a:r>
            <a:r>
              <a:rPr lang="en-US" sz="2000" dirty="0" err="1">
                <a:latin typeface="Times New Roman"/>
                <a:ea typeface="Times New Roman"/>
              </a:rPr>
              <a:t>thấp</a:t>
            </a:r>
            <a:r>
              <a:rPr lang="en-US" sz="2000" dirty="0">
                <a:latin typeface="Times New Roman"/>
                <a:ea typeface="Times New Roman"/>
              </a:rPr>
              <a:t>, </a:t>
            </a:r>
            <a:r>
              <a:rPr lang="en-US" sz="2000" dirty="0" err="1">
                <a:latin typeface="Times New Roman"/>
                <a:ea typeface="Times New Roman"/>
              </a:rPr>
              <a:t>nếu</a:t>
            </a:r>
            <a:r>
              <a:rPr lang="en-US" sz="2000" dirty="0">
                <a:latin typeface="Times New Roman"/>
                <a:ea typeface="Times New Roman"/>
              </a:rPr>
              <a:t> ở </a:t>
            </a:r>
            <a:r>
              <a:rPr lang="en-US" sz="2000" dirty="0" err="1">
                <a:latin typeface="Times New Roman"/>
                <a:ea typeface="Times New Roman"/>
              </a:rPr>
              <a:t>mức</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lượng</a:t>
            </a:r>
            <a:r>
              <a:rPr lang="en-US" sz="2000" dirty="0">
                <a:latin typeface="Times New Roman"/>
                <a:ea typeface="Times New Roman"/>
              </a:rPr>
              <a:t> </a:t>
            </a:r>
            <a:r>
              <a:rPr lang="en-US" sz="2000" dirty="0" err="1">
                <a:latin typeface="Times New Roman"/>
                <a:ea typeface="Times New Roman"/>
              </a:rPr>
              <a:t>tiêu</a:t>
            </a:r>
            <a:r>
              <a:rPr lang="en-US" sz="2000" dirty="0">
                <a:latin typeface="Times New Roman"/>
                <a:ea typeface="Times New Roman"/>
              </a:rPr>
              <a:t> </a:t>
            </a:r>
            <a:r>
              <a:rPr lang="en-US" sz="2000" dirty="0" err="1">
                <a:latin typeface="Times New Roman"/>
                <a:ea typeface="Times New Roman"/>
              </a:rPr>
              <a:t>thụ</a:t>
            </a:r>
            <a:r>
              <a:rPr lang="en-US" sz="2000" dirty="0">
                <a:latin typeface="Times New Roman"/>
                <a:ea typeface="Times New Roman"/>
              </a:rPr>
              <a:t> </a:t>
            </a:r>
            <a:r>
              <a:rPr lang="en-US" sz="2000" dirty="0" err="1">
                <a:latin typeface="Times New Roman"/>
                <a:ea typeface="Times New Roman"/>
              </a:rPr>
              <a:t>là</a:t>
            </a:r>
            <a:r>
              <a:rPr lang="en-US" sz="2000" dirty="0">
                <a:latin typeface="Times New Roman"/>
                <a:ea typeface="Times New Roman"/>
              </a:rPr>
              <a:t> 7.500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phải</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với</a:t>
            </a:r>
            <a:r>
              <a:rPr lang="en-US" sz="2000" dirty="0">
                <a:latin typeface="Times New Roman"/>
                <a:ea typeface="Times New Roman"/>
              </a:rPr>
              <a:t> </a:t>
            </a:r>
            <a:r>
              <a:rPr lang="en-US" sz="2000" dirty="0" err="1">
                <a:latin typeface="Times New Roman"/>
                <a:ea typeface="Times New Roman"/>
              </a:rPr>
              <a:t>giá</a:t>
            </a:r>
            <a:r>
              <a:rPr lang="en-US" sz="2000" dirty="0">
                <a:latin typeface="Times New Roman"/>
                <a:ea typeface="Times New Roman"/>
              </a:rPr>
              <a:t> 200.000 đ/1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mới</a:t>
            </a:r>
            <a:r>
              <a:rPr lang="en-US" sz="2000" dirty="0">
                <a:latin typeface="Times New Roman"/>
                <a:ea typeface="Times New Roman"/>
              </a:rPr>
              <a:t> </a:t>
            </a:r>
            <a:r>
              <a:rPr lang="en-US" sz="2000" dirty="0" err="1">
                <a:latin typeface="Times New Roman"/>
                <a:ea typeface="Times New Roman"/>
              </a:rPr>
              <a:t>hoà</a:t>
            </a:r>
            <a:r>
              <a:rPr lang="en-US" sz="2000" dirty="0">
                <a:latin typeface="Times New Roman"/>
                <a:ea typeface="Times New Roman"/>
              </a:rPr>
              <a:t> </a:t>
            </a:r>
            <a:r>
              <a:rPr lang="en-US" sz="2000" dirty="0" err="1">
                <a:latin typeface="Times New Roman"/>
                <a:ea typeface="Times New Roman"/>
              </a:rPr>
              <a:t>vốn</a:t>
            </a:r>
            <a:r>
              <a:rPr lang="en-US" sz="2000" dirty="0">
                <a:latin typeface="Times New Roman"/>
                <a:ea typeface="Times New Roman"/>
              </a:rPr>
              <a:t>, </a:t>
            </a:r>
            <a:r>
              <a:rPr lang="en-US" sz="2000" dirty="0" err="1">
                <a:latin typeface="Times New Roman"/>
                <a:ea typeface="Times New Roman"/>
              </a:rPr>
              <a:t>thì</a:t>
            </a:r>
            <a:r>
              <a:rPr lang="en-US" sz="2000" dirty="0">
                <a:latin typeface="Times New Roman"/>
                <a:ea typeface="Times New Roman"/>
              </a:rPr>
              <a:t> ở </a:t>
            </a:r>
            <a:r>
              <a:rPr lang="en-US" sz="2000" dirty="0" err="1">
                <a:latin typeface="Times New Roman"/>
                <a:ea typeface="Times New Roman"/>
              </a:rPr>
              <a:t>mức</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lượng</a:t>
            </a:r>
            <a:r>
              <a:rPr lang="en-US" sz="2000" dirty="0">
                <a:latin typeface="Times New Roman"/>
                <a:ea typeface="Times New Roman"/>
              </a:rPr>
              <a:t> 10.000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chỉ</a:t>
            </a:r>
            <a:r>
              <a:rPr lang="en-US" sz="2000" dirty="0">
                <a:latin typeface="Times New Roman"/>
                <a:ea typeface="Times New Roman"/>
              </a:rPr>
              <a:t> </a:t>
            </a:r>
            <a:r>
              <a:rPr lang="en-US" sz="2000" dirty="0" err="1">
                <a:latin typeface="Times New Roman"/>
                <a:ea typeface="Times New Roman"/>
              </a:rPr>
              <a:t>cần</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với</a:t>
            </a:r>
            <a:r>
              <a:rPr lang="en-US" sz="2000" dirty="0">
                <a:latin typeface="Times New Roman"/>
                <a:ea typeface="Times New Roman"/>
              </a:rPr>
              <a:t> </a:t>
            </a:r>
            <a:r>
              <a:rPr lang="en-US" sz="2000" dirty="0" err="1">
                <a:latin typeface="Times New Roman"/>
                <a:ea typeface="Times New Roman"/>
              </a:rPr>
              <a:t>giá</a:t>
            </a:r>
            <a:r>
              <a:rPr lang="en-US" sz="2000" dirty="0">
                <a:latin typeface="Times New Roman"/>
                <a:ea typeface="Times New Roman"/>
              </a:rPr>
              <a:t> 180.000 đ/1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là</a:t>
            </a:r>
            <a:r>
              <a:rPr lang="en-US" sz="2000" dirty="0">
                <a:latin typeface="Times New Roman"/>
                <a:ea typeface="Times New Roman"/>
              </a:rPr>
              <a:t> </a:t>
            </a:r>
            <a:r>
              <a:rPr lang="en-US" sz="2000" dirty="0" err="1">
                <a:latin typeface="Times New Roman"/>
                <a:ea typeface="Times New Roman"/>
              </a:rPr>
              <a:t>đã</a:t>
            </a:r>
            <a:r>
              <a:rPr lang="en-US" sz="2000" dirty="0">
                <a:latin typeface="Times New Roman"/>
                <a:ea typeface="Times New Roman"/>
              </a:rPr>
              <a:t> </a:t>
            </a:r>
            <a:r>
              <a:rPr lang="en-US" sz="2000" dirty="0" err="1">
                <a:latin typeface="Times New Roman"/>
                <a:ea typeface="Times New Roman"/>
              </a:rPr>
              <a:t>hoà</a:t>
            </a:r>
            <a:r>
              <a:rPr lang="en-US" sz="2000" dirty="0">
                <a:latin typeface="Times New Roman"/>
                <a:ea typeface="Times New Roman"/>
              </a:rPr>
              <a:t> </a:t>
            </a:r>
            <a:r>
              <a:rPr lang="en-US" sz="2000" dirty="0" err="1">
                <a:latin typeface="Times New Roman"/>
                <a:ea typeface="Times New Roman"/>
              </a:rPr>
              <a:t>vốn</a:t>
            </a:r>
            <a:r>
              <a:rPr lang="en-US" sz="2000" dirty="0">
                <a:latin typeface="Times New Roman"/>
                <a:ea typeface="Times New Roman"/>
              </a:rPr>
              <a:t>, ở </a:t>
            </a:r>
            <a:r>
              <a:rPr lang="en-US" sz="2000" dirty="0" err="1">
                <a:latin typeface="Times New Roman"/>
                <a:ea typeface="Times New Roman"/>
              </a:rPr>
              <a:t>mức</a:t>
            </a:r>
            <a:r>
              <a:rPr lang="en-US" sz="2000" dirty="0">
                <a:latin typeface="Times New Roman"/>
                <a:ea typeface="Times New Roman"/>
              </a:rPr>
              <a:t> </a:t>
            </a:r>
            <a:r>
              <a:rPr lang="en-US" sz="2000" dirty="0" err="1">
                <a:latin typeface="Times New Roman"/>
                <a:ea typeface="Times New Roman"/>
              </a:rPr>
              <a:t>đó</a:t>
            </a:r>
            <a:r>
              <a:rPr lang="en-US" sz="2000" dirty="0">
                <a:latin typeface="Times New Roman"/>
                <a:ea typeface="Times New Roman"/>
              </a:rPr>
              <a:t> </a:t>
            </a:r>
            <a:r>
              <a:rPr lang="en-US" sz="2000" dirty="0" err="1">
                <a:latin typeface="Times New Roman"/>
                <a:ea typeface="Times New Roman"/>
              </a:rPr>
              <a:t>nếu</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với</a:t>
            </a:r>
            <a:r>
              <a:rPr lang="en-US" sz="2000" dirty="0">
                <a:latin typeface="Times New Roman"/>
                <a:ea typeface="Times New Roman"/>
              </a:rPr>
              <a:t> </a:t>
            </a:r>
            <a:r>
              <a:rPr lang="en-US" sz="2000" dirty="0" err="1">
                <a:latin typeface="Times New Roman"/>
                <a:ea typeface="Times New Roman"/>
              </a:rPr>
              <a:t>giá</a:t>
            </a:r>
            <a:r>
              <a:rPr lang="en-US" sz="2000" dirty="0">
                <a:latin typeface="Times New Roman"/>
                <a:ea typeface="Times New Roman"/>
              </a:rPr>
              <a:t> &gt; 180.000 đ/1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là</a:t>
            </a:r>
            <a:r>
              <a:rPr lang="en-US" sz="2000" dirty="0">
                <a:latin typeface="Times New Roman"/>
                <a:ea typeface="Times New Roman"/>
              </a:rPr>
              <a:t> </a:t>
            </a:r>
            <a:r>
              <a:rPr lang="en-US" sz="2000" dirty="0" err="1">
                <a:latin typeface="Times New Roman"/>
                <a:ea typeface="Times New Roman"/>
              </a:rPr>
              <a:t>doanh</a:t>
            </a:r>
            <a:r>
              <a:rPr lang="en-US" sz="2000" dirty="0">
                <a:latin typeface="Times New Roman"/>
                <a:ea typeface="Times New Roman"/>
              </a:rPr>
              <a:t> </a:t>
            </a:r>
            <a:r>
              <a:rPr lang="en-US" sz="2000" dirty="0" err="1">
                <a:latin typeface="Times New Roman"/>
                <a:ea typeface="Times New Roman"/>
              </a:rPr>
              <a:t>nghiệp</a:t>
            </a:r>
            <a:r>
              <a:rPr lang="en-US" sz="2000" dirty="0">
                <a:latin typeface="Times New Roman"/>
                <a:ea typeface="Times New Roman"/>
              </a:rPr>
              <a:t> </a:t>
            </a:r>
            <a:r>
              <a:rPr lang="en-US" sz="2000" dirty="0" err="1">
                <a:latin typeface="Times New Roman"/>
                <a:ea typeface="Times New Roman"/>
              </a:rPr>
              <a:t>đã</a:t>
            </a:r>
            <a:r>
              <a:rPr lang="en-US" sz="2000" dirty="0">
                <a:latin typeface="Times New Roman"/>
                <a:ea typeface="Times New Roman"/>
              </a:rPr>
              <a:t> </a:t>
            </a:r>
            <a:r>
              <a:rPr lang="en-US" sz="2000" dirty="0" err="1">
                <a:latin typeface="Times New Roman"/>
                <a:ea typeface="Times New Roman"/>
              </a:rPr>
              <a:t>có</a:t>
            </a:r>
            <a:r>
              <a:rPr lang="en-US" sz="2000" dirty="0">
                <a:latin typeface="Times New Roman"/>
                <a:ea typeface="Times New Roman"/>
              </a:rPr>
              <a:t> </a:t>
            </a:r>
            <a:r>
              <a:rPr lang="en-US" sz="2000" dirty="0" err="1">
                <a:latin typeface="Times New Roman"/>
                <a:ea typeface="Times New Roman"/>
              </a:rPr>
              <a:t>lãi</a:t>
            </a:r>
            <a:r>
              <a:rPr lang="en-US" sz="2000" dirty="0">
                <a:latin typeface="Times New Roman"/>
                <a:ea typeface="Times New Roman"/>
              </a:rPr>
              <a:t>. </a:t>
            </a:r>
            <a:r>
              <a:rPr lang="en-US" sz="2000" dirty="0" err="1">
                <a:latin typeface="Times New Roman"/>
                <a:ea typeface="Times New Roman"/>
              </a:rPr>
              <a:t>Xác</a:t>
            </a:r>
            <a:r>
              <a:rPr lang="en-US" sz="2000" dirty="0">
                <a:latin typeface="Times New Roman"/>
                <a:ea typeface="Times New Roman"/>
              </a:rPr>
              <a:t> </a:t>
            </a:r>
            <a:r>
              <a:rPr lang="en-US" sz="2000" dirty="0" err="1">
                <a:latin typeface="Times New Roman"/>
                <a:ea typeface="Times New Roman"/>
              </a:rPr>
              <a:t>định</a:t>
            </a:r>
            <a:r>
              <a:rPr lang="en-US" sz="2000" dirty="0">
                <a:latin typeface="Times New Roman"/>
                <a:ea typeface="Times New Roman"/>
              </a:rPr>
              <a:t> </a:t>
            </a:r>
            <a:r>
              <a:rPr lang="en-US" sz="2000" dirty="0" err="1">
                <a:latin typeface="Times New Roman"/>
                <a:ea typeface="Times New Roman"/>
              </a:rPr>
              <a:t>khung</a:t>
            </a:r>
            <a:r>
              <a:rPr lang="en-US" sz="2000" dirty="0">
                <a:latin typeface="Times New Roman"/>
                <a:ea typeface="Times New Roman"/>
              </a:rPr>
              <a:t> </a:t>
            </a:r>
            <a:r>
              <a:rPr lang="en-US" sz="2000" dirty="0" err="1">
                <a:latin typeface="Times New Roman"/>
                <a:ea typeface="Times New Roman"/>
              </a:rPr>
              <a:t>giá</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có</a:t>
            </a:r>
            <a:r>
              <a:rPr lang="en-US" sz="2000" dirty="0">
                <a:latin typeface="Times New Roman"/>
                <a:ea typeface="Times New Roman"/>
              </a:rPr>
              <a:t> ý </a:t>
            </a:r>
            <a:r>
              <a:rPr lang="en-US" sz="2000" dirty="0" err="1">
                <a:latin typeface="Times New Roman"/>
                <a:ea typeface="Times New Roman"/>
              </a:rPr>
              <a:t>nghĩa</a:t>
            </a:r>
            <a:r>
              <a:rPr lang="en-US" sz="2000" dirty="0">
                <a:latin typeface="Times New Roman"/>
                <a:ea typeface="Times New Roman"/>
              </a:rPr>
              <a:t> </a:t>
            </a:r>
            <a:r>
              <a:rPr lang="en-US" sz="2000" dirty="0" err="1">
                <a:latin typeface="Times New Roman"/>
                <a:ea typeface="Times New Roman"/>
              </a:rPr>
              <a:t>rất</a:t>
            </a:r>
            <a:r>
              <a:rPr lang="en-US" sz="2000" dirty="0">
                <a:latin typeface="Times New Roman"/>
                <a:ea typeface="Times New Roman"/>
              </a:rPr>
              <a:t> </a:t>
            </a:r>
            <a:r>
              <a:rPr lang="en-US" sz="2000" dirty="0" err="1">
                <a:latin typeface="Times New Roman"/>
                <a:ea typeface="Times New Roman"/>
              </a:rPr>
              <a:t>quan</a:t>
            </a:r>
            <a:r>
              <a:rPr lang="en-US" sz="2000" dirty="0">
                <a:latin typeface="Times New Roman"/>
                <a:ea typeface="Times New Roman"/>
              </a:rPr>
              <a:t> </a:t>
            </a:r>
            <a:r>
              <a:rPr lang="en-US" sz="2000" dirty="0" err="1">
                <a:latin typeface="Times New Roman"/>
                <a:ea typeface="Times New Roman"/>
              </a:rPr>
              <a:t>trọng</a:t>
            </a:r>
            <a:r>
              <a:rPr lang="en-US" sz="2000" dirty="0">
                <a:latin typeface="Times New Roman"/>
                <a:ea typeface="Times New Roman"/>
              </a:rPr>
              <a:t> </a:t>
            </a:r>
            <a:r>
              <a:rPr lang="en-US" sz="2000" dirty="0" err="1">
                <a:latin typeface="Times New Roman"/>
                <a:ea typeface="Times New Roman"/>
              </a:rPr>
              <a:t>đối</a:t>
            </a:r>
            <a:r>
              <a:rPr lang="en-US" sz="2000" dirty="0">
                <a:latin typeface="Times New Roman"/>
                <a:ea typeface="Times New Roman"/>
              </a:rPr>
              <a:t> </a:t>
            </a:r>
            <a:r>
              <a:rPr lang="en-US" sz="2000" dirty="0" err="1">
                <a:latin typeface="Times New Roman"/>
                <a:ea typeface="Times New Roman"/>
              </a:rPr>
              <a:t>với</a:t>
            </a:r>
            <a:r>
              <a:rPr lang="en-US" sz="2000" dirty="0">
                <a:latin typeface="Times New Roman"/>
                <a:ea typeface="Times New Roman"/>
              </a:rPr>
              <a:t> </a:t>
            </a:r>
            <a:r>
              <a:rPr lang="en-US" sz="2000" dirty="0" err="1">
                <a:latin typeface="Times New Roman"/>
                <a:ea typeface="Times New Roman"/>
              </a:rPr>
              <a:t>nhà</a:t>
            </a:r>
            <a:r>
              <a:rPr lang="en-US" sz="2000" dirty="0">
                <a:latin typeface="Times New Roman"/>
                <a:ea typeface="Times New Roman"/>
              </a:rPr>
              <a:t> </a:t>
            </a:r>
            <a:r>
              <a:rPr lang="en-US" sz="2000" dirty="0" err="1">
                <a:latin typeface="Times New Roman"/>
                <a:ea typeface="Times New Roman"/>
              </a:rPr>
              <a:t>quản</a:t>
            </a:r>
            <a:r>
              <a:rPr lang="en-US" sz="2000" dirty="0">
                <a:latin typeface="Times New Roman"/>
                <a:ea typeface="Times New Roman"/>
              </a:rPr>
              <a:t> </a:t>
            </a:r>
            <a:r>
              <a:rPr lang="en-US" sz="2000" dirty="0" err="1">
                <a:latin typeface="Times New Roman"/>
                <a:ea typeface="Times New Roman"/>
              </a:rPr>
              <a:t>trị</a:t>
            </a:r>
            <a:r>
              <a:rPr lang="en-US" sz="2000" dirty="0">
                <a:latin typeface="Times New Roman"/>
                <a:ea typeface="Times New Roman"/>
              </a:rPr>
              <a:t> </a:t>
            </a:r>
            <a:r>
              <a:rPr lang="en-US" sz="2000" dirty="0" err="1">
                <a:latin typeface="Times New Roman"/>
                <a:ea typeface="Times New Roman"/>
              </a:rPr>
              <a:t>trong</a:t>
            </a:r>
            <a:r>
              <a:rPr lang="en-US" sz="2000" dirty="0">
                <a:latin typeface="Times New Roman"/>
                <a:ea typeface="Times New Roman"/>
              </a:rPr>
              <a:t> </a:t>
            </a:r>
            <a:r>
              <a:rPr lang="en-US" sz="2000" dirty="0" err="1">
                <a:latin typeface="Times New Roman"/>
                <a:ea typeface="Times New Roman"/>
              </a:rPr>
              <a:t>việc</a:t>
            </a:r>
            <a:r>
              <a:rPr lang="en-US" sz="2000" dirty="0">
                <a:latin typeface="Times New Roman"/>
                <a:ea typeface="Times New Roman"/>
              </a:rPr>
              <a:t> </a:t>
            </a:r>
            <a:r>
              <a:rPr lang="en-US" sz="2000" dirty="0" err="1">
                <a:latin typeface="Times New Roman"/>
                <a:ea typeface="Times New Roman"/>
              </a:rPr>
              <a:t>điều</a:t>
            </a:r>
            <a:r>
              <a:rPr lang="en-US" sz="2000" dirty="0">
                <a:latin typeface="Times New Roman"/>
                <a:ea typeface="Times New Roman"/>
              </a:rPr>
              <a:t> </a:t>
            </a:r>
            <a:r>
              <a:rPr lang="en-US" sz="2000" dirty="0" err="1">
                <a:latin typeface="Times New Roman"/>
                <a:ea typeface="Times New Roman"/>
              </a:rPr>
              <a:t>hành</a:t>
            </a:r>
            <a:r>
              <a:rPr lang="en-US" sz="2000" dirty="0">
                <a:latin typeface="Times New Roman"/>
                <a:ea typeface="Times New Roman"/>
              </a:rPr>
              <a:t> </a:t>
            </a:r>
            <a:r>
              <a:rPr lang="en-US" sz="2000" dirty="0" err="1">
                <a:latin typeface="Times New Roman"/>
                <a:ea typeface="Times New Roman"/>
              </a:rPr>
              <a:t>giá</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của</a:t>
            </a:r>
            <a:r>
              <a:rPr lang="en-US" sz="2000" dirty="0">
                <a:latin typeface="Times New Roman"/>
                <a:ea typeface="Times New Roman"/>
              </a:rPr>
              <a:t> </a:t>
            </a:r>
            <a:r>
              <a:rPr lang="en-US" sz="2000" dirty="0" err="1">
                <a:latin typeface="Times New Roman"/>
                <a:ea typeface="Times New Roman"/>
              </a:rPr>
              <a:t>doanh</a:t>
            </a:r>
            <a:r>
              <a:rPr lang="en-US" sz="2000" dirty="0">
                <a:latin typeface="Times New Roman"/>
                <a:ea typeface="Times New Roman"/>
              </a:rPr>
              <a:t> </a:t>
            </a:r>
            <a:r>
              <a:rPr lang="en-US" sz="2000" dirty="0" err="1">
                <a:latin typeface="Times New Roman"/>
                <a:ea typeface="Times New Roman"/>
              </a:rPr>
              <a:t>nghiệp</a:t>
            </a:r>
            <a:r>
              <a:rPr lang="en-US" sz="2000" dirty="0">
                <a:latin typeface="Times New Roman"/>
                <a:ea typeface="Times New Roman"/>
              </a:rPr>
              <a:t>. </a:t>
            </a:r>
            <a:r>
              <a:rPr lang="en-US" sz="2000" dirty="0" err="1">
                <a:latin typeface="Times New Roman"/>
                <a:ea typeface="Times New Roman"/>
              </a:rPr>
              <a:t>Muốn</a:t>
            </a:r>
            <a:r>
              <a:rPr lang="en-US" sz="2000" dirty="0">
                <a:latin typeface="Times New Roman"/>
                <a:ea typeface="Times New Roman"/>
              </a:rPr>
              <a:t> </a:t>
            </a:r>
            <a:r>
              <a:rPr lang="en-US" sz="2000" dirty="0" err="1">
                <a:latin typeface="Times New Roman"/>
                <a:ea typeface="Times New Roman"/>
              </a:rPr>
              <a:t>giảm</a:t>
            </a:r>
            <a:r>
              <a:rPr lang="en-US" sz="2000" dirty="0">
                <a:latin typeface="Times New Roman"/>
                <a:ea typeface="Times New Roman"/>
              </a:rPr>
              <a:t> </a:t>
            </a:r>
            <a:r>
              <a:rPr lang="en-US" sz="2000" dirty="0" err="1">
                <a:latin typeface="Times New Roman"/>
                <a:ea typeface="Times New Roman"/>
              </a:rPr>
              <a:t>giá</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phẩm</a:t>
            </a:r>
            <a:r>
              <a:rPr lang="en-US" sz="2000" dirty="0">
                <a:latin typeface="Times New Roman"/>
                <a:ea typeface="Times New Roman"/>
              </a:rPr>
              <a:t> </a:t>
            </a:r>
            <a:r>
              <a:rPr lang="en-US" sz="2000" dirty="0" err="1">
                <a:latin typeface="Times New Roman"/>
                <a:ea typeface="Times New Roman"/>
              </a:rPr>
              <a:t>mà</a:t>
            </a:r>
            <a:r>
              <a:rPr lang="en-US" sz="2000" dirty="0">
                <a:latin typeface="Times New Roman"/>
                <a:ea typeface="Times New Roman"/>
              </a:rPr>
              <a:t> </a:t>
            </a:r>
            <a:r>
              <a:rPr lang="en-US" sz="2000" dirty="0" err="1">
                <a:latin typeface="Times New Roman"/>
                <a:ea typeface="Times New Roman"/>
              </a:rPr>
              <a:t>vẫn</a:t>
            </a:r>
            <a:r>
              <a:rPr lang="en-US" sz="2000" dirty="0">
                <a:latin typeface="Times New Roman"/>
                <a:ea typeface="Times New Roman"/>
              </a:rPr>
              <a:t> </a:t>
            </a:r>
            <a:r>
              <a:rPr lang="en-US" sz="2000" dirty="0" err="1">
                <a:latin typeface="Times New Roman"/>
                <a:ea typeface="Times New Roman"/>
              </a:rPr>
              <a:t>có</a:t>
            </a:r>
            <a:r>
              <a:rPr lang="en-US" sz="2000" dirty="0">
                <a:latin typeface="Times New Roman"/>
                <a:ea typeface="Times New Roman"/>
              </a:rPr>
              <a:t> </a:t>
            </a:r>
            <a:r>
              <a:rPr lang="en-US" sz="2000" dirty="0" err="1">
                <a:latin typeface="Times New Roman"/>
                <a:ea typeface="Times New Roman"/>
              </a:rPr>
              <a:t>lãi</a:t>
            </a:r>
            <a:r>
              <a:rPr lang="en-US" sz="2000" dirty="0">
                <a:latin typeface="Times New Roman"/>
                <a:ea typeface="Times New Roman"/>
              </a:rPr>
              <a:t> </a:t>
            </a:r>
            <a:r>
              <a:rPr lang="en-US" sz="2000" dirty="0" err="1">
                <a:latin typeface="Times New Roman"/>
                <a:ea typeface="Times New Roman"/>
              </a:rPr>
              <a:t>thì</a:t>
            </a:r>
            <a:r>
              <a:rPr lang="en-US" sz="2000" dirty="0">
                <a:latin typeface="Times New Roman"/>
                <a:ea typeface="Times New Roman"/>
              </a:rPr>
              <a:t> </a:t>
            </a:r>
            <a:r>
              <a:rPr lang="en-US" sz="2000" dirty="0" err="1">
                <a:latin typeface="Times New Roman"/>
                <a:ea typeface="Times New Roman"/>
              </a:rPr>
              <a:t>phải</a:t>
            </a:r>
            <a:r>
              <a:rPr lang="en-US" sz="2000" dirty="0">
                <a:latin typeface="Times New Roman"/>
                <a:ea typeface="Times New Roman"/>
              </a:rPr>
              <a:t> </a:t>
            </a:r>
            <a:r>
              <a:rPr lang="en-US" sz="2000" dirty="0" err="1">
                <a:latin typeface="Times New Roman"/>
                <a:ea typeface="Times New Roman"/>
              </a:rPr>
              <a:t>mở</a:t>
            </a:r>
            <a:r>
              <a:rPr lang="en-US" sz="2000" dirty="0">
                <a:latin typeface="Times New Roman"/>
                <a:ea typeface="Times New Roman"/>
              </a:rPr>
              <a:t> </a:t>
            </a:r>
            <a:r>
              <a:rPr lang="en-US" sz="2000" dirty="0" err="1">
                <a:latin typeface="Times New Roman"/>
                <a:ea typeface="Times New Roman"/>
              </a:rPr>
              <a:t>rộng</a:t>
            </a:r>
            <a:r>
              <a:rPr lang="en-US" sz="2000" dirty="0">
                <a:latin typeface="Times New Roman"/>
                <a:ea typeface="Times New Roman"/>
              </a:rPr>
              <a:t> </a:t>
            </a:r>
            <a:r>
              <a:rPr lang="en-US" sz="2000" dirty="0" err="1">
                <a:latin typeface="Times New Roman"/>
                <a:ea typeface="Times New Roman"/>
              </a:rPr>
              <a:t>thị</a:t>
            </a:r>
            <a:r>
              <a:rPr lang="en-US" sz="2000" dirty="0">
                <a:latin typeface="Times New Roman"/>
                <a:ea typeface="Times New Roman"/>
              </a:rPr>
              <a:t> </a:t>
            </a:r>
            <a:r>
              <a:rPr lang="en-US" sz="2000" dirty="0" err="1">
                <a:latin typeface="Times New Roman"/>
                <a:ea typeface="Times New Roman"/>
              </a:rPr>
              <a:t>trường</a:t>
            </a:r>
            <a:r>
              <a:rPr lang="en-US" sz="2000" dirty="0">
                <a:latin typeface="Times New Roman"/>
                <a:ea typeface="Times New Roman"/>
              </a:rPr>
              <a:t> </a:t>
            </a:r>
            <a:r>
              <a:rPr lang="en-US" sz="2000" dirty="0" err="1">
                <a:latin typeface="Times New Roman"/>
                <a:ea typeface="Times New Roman"/>
              </a:rPr>
              <a:t>để</a:t>
            </a:r>
            <a:r>
              <a:rPr lang="en-US" sz="2000" dirty="0">
                <a:latin typeface="Times New Roman"/>
                <a:ea typeface="Times New Roman"/>
              </a:rPr>
              <a:t> </a:t>
            </a:r>
            <a:r>
              <a:rPr lang="en-US" sz="2000" dirty="0" err="1">
                <a:latin typeface="Times New Roman"/>
                <a:ea typeface="Times New Roman"/>
              </a:rPr>
              <a:t>tăng</a:t>
            </a:r>
            <a:r>
              <a:rPr lang="en-US" sz="2000" dirty="0">
                <a:latin typeface="Times New Roman"/>
                <a:ea typeface="Times New Roman"/>
              </a:rPr>
              <a:t> </a:t>
            </a:r>
            <a:r>
              <a:rPr lang="en-US" sz="2000" dirty="0" err="1">
                <a:latin typeface="Times New Roman"/>
                <a:ea typeface="Times New Roman"/>
              </a:rPr>
              <a:t>số</a:t>
            </a:r>
            <a:r>
              <a:rPr lang="en-US" sz="2000" dirty="0">
                <a:latin typeface="Times New Roman"/>
                <a:ea typeface="Times New Roman"/>
              </a:rPr>
              <a:t> </a:t>
            </a:r>
            <a:r>
              <a:rPr lang="en-US" sz="2000" dirty="0" err="1">
                <a:latin typeface="Times New Roman"/>
                <a:ea typeface="Times New Roman"/>
              </a:rPr>
              <a:t>lượng</a:t>
            </a:r>
            <a:r>
              <a:rPr lang="en-US" sz="2000" dirty="0">
                <a:latin typeface="Times New Roman"/>
                <a:ea typeface="Times New Roman"/>
              </a:rPr>
              <a:t> </a:t>
            </a:r>
            <a:r>
              <a:rPr lang="en-US" sz="2000" dirty="0" err="1">
                <a:latin typeface="Times New Roman"/>
                <a:ea typeface="Times New Roman"/>
              </a:rPr>
              <a:t>hàng</a:t>
            </a:r>
            <a:r>
              <a:rPr lang="en-US" sz="2000" dirty="0">
                <a:latin typeface="Times New Roman"/>
                <a:ea typeface="Times New Roman"/>
              </a:rPr>
              <a:t> </a:t>
            </a:r>
            <a:r>
              <a:rPr lang="en-US" sz="2000" dirty="0" err="1">
                <a:latin typeface="Times New Roman"/>
                <a:ea typeface="Times New Roman"/>
              </a:rPr>
              <a:t>bán</a:t>
            </a:r>
            <a:r>
              <a:rPr lang="en-US" sz="2000" dirty="0">
                <a:latin typeface="Times New Roman"/>
                <a:ea typeface="Times New Roman"/>
              </a:rPr>
              <a:t> </a:t>
            </a:r>
            <a:r>
              <a:rPr lang="en-US" sz="2000" dirty="0" err="1">
                <a:latin typeface="Times New Roman"/>
                <a:ea typeface="Times New Roman"/>
              </a:rPr>
              <a:t>ra.</a:t>
            </a:r>
            <a:r>
              <a:rPr lang="en-US" sz="2000" dirty="0">
                <a:latin typeface="Times New Roman"/>
                <a:ea typeface="Times New Roman"/>
              </a:rPr>
              <a:t> </a:t>
            </a:r>
          </a:p>
        </p:txBody>
      </p:sp>
    </p:spTree>
    <p:extLst>
      <p:ext uri="{BB962C8B-B14F-4D97-AF65-F5344CB8AC3E}">
        <p14:creationId xmlns:p14="http://schemas.microsoft.com/office/powerpoint/2010/main" val="280158529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898073" y="1524000"/>
            <a:ext cx="8548255" cy="4495800"/>
          </a:xfrm>
        </p:spPr>
        <p:txBody>
          <a:bodyPr/>
          <a:lstStyle/>
          <a:p>
            <a:pPr marL="0" indent="0" algn="just" eaLnBrk="1" hangingPunct="1">
              <a:lnSpc>
                <a:spcPct val="150000"/>
              </a:lnSpc>
              <a:spcBef>
                <a:spcPct val="0"/>
              </a:spcBef>
              <a:buClrTx/>
              <a:buSzTx/>
              <a:buNone/>
            </a:pPr>
            <a:r>
              <a:rPr lang="en-US" altLang="vi-VN" sz="2400" b="1" u="sng" dirty="0">
                <a:solidFill>
                  <a:prstClr val="black"/>
                </a:solidFill>
                <a:latin typeface="Times New Roman" pitchFamily="18" charset="0"/>
                <a:cs typeface="Times New Roman" pitchFamily="18" charset="0"/>
              </a:rPr>
              <a:t>TH 8: </a:t>
            </a:r>
            <a:r>
              <a:rPr lang="en-US" altLang="vi-VN" sz="2400" b="1" u="sng" dirty="0" err="1">
                <a:solidFill>
                  <a:prstClr val="black"/>
                </a:solidFill>
                <a:latin typeface="Times New Roman" pitchFamily="18" charset="0"/>
                <a:cs typeface="Times New Roman" pitchFamily="18" charset="0"/>
              </a:rPr>
              <a:t>Quyết</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định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chấp</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nhận</a:t>
            </a:r>
            <a:r>
              <a:rPr lang="en-US" altLang="vi-VN" sz="2400" b="1" u="sng" dirty="0">
                <a:solidFill>
                  <a:prstClr val="black"/>
                </a:solidFill>
                <a:latin typeface="Times New Roman" pitchFamily="18" charset="0"/>
                <a:cs typeface="Times New Roman" pitchFamily="18" charset="0"/>
              </a:rPr>
              <a:t> hay </a:t>
            </a:r>
            <a:r>
              <a:rPr lang="en-US" altLang="vi-VN" sz="2400" b="1" u="sng" dirty="0" err="1">
                <a:solidFill>
                  <a:prstClr val="black"/>
                </a:solidFill>
                <a:latin typeface="Times New Roman" pitchFamily="18" charset="0"/>
                <a:cs typeface="Times New Roman" pitchFamily="18" charset="0"/>
              </a:rPr>
              <a:t>từ</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chối</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đơn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hàng</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bổ</a:t>
            </a:r>
            <a:r>
              <a:rPr lang="en-US" altLang="vi-VN" sz="2400" b="1" u="sng" dirty="0">
                <a:solidFill>
                  <a:prstClr val="black"/>
                </a:solidFill>
                <a:latin typeface="Times New Roman" pitchFamily="18" charset="0"/>
                <a:cs typeface="Times New Roman" pitchFamily="18" charset="0"/>
              </a:rPr>
              <a:t> sung.</a:t>
            </a:r>
          </a:p>
          <a:p>
            <a:pPr marL="0" indent="0" algn="just">
              <a:lnSpc>
                <a:spcPct val="150000"/>
              </a:lnSpc>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ABC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3.2 (SL: 10.000 SP,G: 200.000đ, </a:t>
            </a:r>
            <a:r>
              <a:rPr lang="en-US" sz="2400" dirty="0" err="1">
                <a:latin typeface="Times New Roman" pitchFamily="18" charset="0"/>
                <a:cs typeface="Times New Roman" pitchFamily="18" charset="0"/>
              </a:rPr>
              <a:t>cb</a:t>
            </a: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120.000đ, </a:t>
            </a:r>
            <a:r>
              <a:rPr lang="en-US" sz="2400" dirty="0" err="1">
                <a:latin typeface="Times New Roman" pitchFamily="18" charset="0"/>
                <a:cs typeface="Times New Roman" pitchFamily="18" charset="0"/>
              </a:rPr>
              <a:t>Cđ</a:t>
            </a:r>
            <a:r>
              <a:rPr lang="en-US" sz="2400" dirty="0">
                <a:latin typeface="Times New Roman" pitchFamily="18" charset="0"/>
                <a:cs typeface="Times New Roman" pitchFamily="18" charset="0"/>
              </a:rPr>
              <a:t>: 600.000.000 đ, LN: 200.000.000 đ)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15.000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/1năm.</a:t>
            </a:r>
          </a:p>
          <a:p>
            <a:pPr marL="0" indent="0" algn="just">
              <a:lnSpc>
                <a:spcPct val="150000"/>
              </a:lnSpc>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200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180.000 đ/1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hay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a:t>
            </a:r>
          </a:p>
          <a:p>
            <a:pPr algn="just"/>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139</a:t>
            </a:fld>
            <a:endParaRPr lang="en-IN"/>
          </a:p>
        </p:txBody>
      </p:sp>
      <p:sp>
        <p:nvSpPr>
          <p:cNvPr id="6" name="Rectangle 5"/>
          <p:cNvSpPr/>
          <p:nvPr/>
        </p:nvSpPr>
        <p:spPr>
          <a:xfrm>
            <a:off x="2133600" y="381001"/>
            <a:ext cx="8077200" cy="615553"/>
          </a:xfrm>
          <a:prstGeom prst="rect">
            <a:avLst/>
          </a:prstGeom>
        </p:spPr>
        <p:txBody>
          <a:bodyPr wrap="square">
            <a:spAutoFit/>
          </a:bodyPr>
          <a:lstStyle/>
          <a:p>
            <a:pPr lvl="0" algn="ctr" fontAlgn="base">
              <a:spcBef>
                <a:spcPct val="0"/>
              </a:spcBef>
              <a:spcAft>
                <a:spcPct val="0"/>
              </a:spcAft>
            </a:pPr>
            <a:r>
              <a:rPr lang="en-US" sz="3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CVP</a:t>
            </a:r>
          </a:p>
        </p:txBody>
      </p:sp>
    </p:spTree>
    <p:extLst>
      <p:ext uri="{BB962C8B-B14F-4D97-AF65-F5344CB8AC3E}">
        <p14:creationId xmlns:p14="http://schemas.microsoft.com/office/powerpoint/2010/main" val="3924441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1" name="Group 58"/>
          <p:cNvGrpSpPr>
            <a:grpSpLocks/>
          </p:cNvGrpSpPr>
          <p:nvPr/>
        </p:nvGrpSpPr>
        <p:grpSpPr bwMode="auto">
          <a:xfrm>
            <a:off x="1952625" y="1844675"/>
            <a:ext cx="8199438" cy="4741863"/>
            <a:chOff x="709" y="1282"/>
            <a:chExt cx="975" cy="918"/>
          </a:xfrm>
        </p:grpSpPr>
        <p:sp>
          <p:nvSpPr>
            <p:cNvPr id="27" name="AutoShape 5"/>
            <p:cNvSpPr>
              <a:spLocks noChangeArrowheads="1"/>
            </p:cNvSpPr>
            <p:nvPr/>
          </p:nvSpPr>
          <p:spPr bwMode="gray">
            <a:xfrm>
              <a:off x="709" y="1282"/>
              <a:ext cx="975"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22536"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22532" name="Text Box 28"/>
          <p:cNvSpPr txBox="1">
            <a:spLocks noChangeArrowheads="1"/>
          </p:cNvSpPr>
          <p:nvPr/>
        </p:nvSpPr>
        <p:spPr bwMode="auto">
          <a:xfrm>
            <a:off x="2166939" y="2096394"/>
            <a:ext cx="7673975" cy="384720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buFont typeface="Wingdings" pitchFamily="2" charset="2"/>
              <a:buNone/>
            </a:pPr>
            <a:r>
              <a:rPr lang="en-US" altLang="vi-VN" sz="2400" dirty="0">
                <a:solidFill>
                  <a:prstClr val="black"/>
                </a:solidFill>
                <a:latin typeface="Times New Roman" pitchFamily="18" charset="0"/>
                <a:cs typeface="Times New Roman" pitchFamily="18" charset="0"/>
              </a:rPr>
              <a:t>            </a:t>
            </a:r>
            <a:r>
              <a:rPr lang="en-US" altLang="vi-VN" sz="2800" b="1" dirty="0">
                <a:solidFill>
                  <a:prstClr val="black"/>
                </a:solidFill>
                <a:latin typeface="Times New Roman" pitchFamily="18" charset="0"/>
                <a:cs typeface="Times New Roman" pitchFamily="18" charset="0"/>
              </a:rPr>
              <a:t>ĐỐI TƯỢNG NGHIÊN CỨU CỦA KTQT</a:t>
            </a:r>
            <a:endParaRPr lang="en-US" altLang="vi-VN" sz="2400" b="1" dirty="0">
              <a:solidFill>
                <a:prstClr val="black"/>
              </a:solidFill>
              <a:latin typeface="Times New Roman" pitchFamily="18" charset="0"/>
              <a:cs typeface="Times New Roman" pitchFamily="18" charset="0"/>
            </a:endParaRPr>
          </a:p>
          <a:p>
            <a:pPr algn="just" fontAlgn="base">
              <a:spcBef>
                <a:spcPct val="0"/>
              </a:spcBef>
              <a:spcAft>
                <a:spcPct val="0"/>
              </a:spcAft>
              <a:buFont typeface="Wingdings" pitchFamily="2" charset="2"/>
              <a:buNone/>
            </a:pPr>
            <a:endParaRPr lang="en-US" altLang="vi-VN" sz="2400" b="1" dirty="0">
              <a:solidFill>
                <a:prstClr val="black"/>
              </a:solidFill>
              <a:latin typeface="Times New Roman" pitchFamily="18" charset="0"/>
              <a:cs typeface="Times New Roman" pitchFamily="18" charset="0"/>
            </a:endParaRPr>
          </a:p>
          <a:p>
            <a:pPr algn="just" fontAlgn="base">
              <a:spcBef>
                <a:spcPct val="0"/>
              </a:spcBef>
              <a:spcAft>
                <a:spcPct val="0"/>
              </a:spcAft>
              <a:buFont typeface="Wingdings" pitchFamily="2" charset="2"/>
              <a:buNone/>
            </a:pPr>
            <a:r>
              <a:rPr lang="vi-VN" altLang="vi-VN" sz="2400"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Đối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tượng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KTQT </a:t>
            </a:r>
            <a:r>
              <a:rPr lang="en-US" altLang="vi-VN" sz="2400" b="1" dirty="0" err="1">
                <a:solidFill>
                  <a:prstClr val="black"/>
                </a:solidFill>
                <a:latin typeface="Times New Roman" pitchFamily="18" charset="0"/>
                <a:cs typeface="Times New Roman" pitchFamily="18" charset="0"/>
              </a:rPr>
              <a:t>nêu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một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tổng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quát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đó</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đối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tượng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toán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nói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chung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ánh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tài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sự</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vận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động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tài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dưới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góc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nhìn</a:t>
            </a:r>
            <a:r>
              <a:rPr lang="en-US" altLang="vi-VN" sz="2400" b="1" dirty="0">
                <a:solidFill>
                  <a:prstClr val="black"/>
                </a:solidFill>
                <a:latin typeface="Times New Roman" pitchFamily="18" charset="0"/>
                <a:cs typeface="Times New Roman" pitchFamily="18" charset="0"/>
              </a:rPr>
              <a:t> chi </a:t>
            </a:r>
            <a:r>
              <a:rPr lang="en-US" altLang="vi-VN" sz="2400" b="1" dirty="0" err="1">
                <a:solidFill>
                  <a:prstClr val="black"/>
                </a:solidFill>
                <a:latin typeface="Times New Roman" pitchFamily="18" charset="0"/>
                <a:cs typeface="Times New Roman" pitchFamily="18" charset="0"/>
              </a:rPr>
              <a:t>tiết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chủ</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yếu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sau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đây</a:t>
            </a:r>
            <a:r>
              <a:rPr lang="en-US" altLang="vi-VN" sz="2400" b="1" dirty="0">
                <a:solidFill>
                  <a:prstClr val="black"/>
                </a:solidFill>
                <a:latin typeface="Times New Roman" pitchFamily="18" charset="0"/>
                <a:cs typeface="Times New Roman" pitchFamily="18" charset="0"/>
              </a:rPr>
              <a:t> :</a:t>
            </a:r>
            <a:endParaRPr lang="vi-VN" altLang="vi-VN" sz="2400" b="1" dirty="0">
              <a:solidFill>
                <a:prstClr val="black"/>
              </a:solidFill>
              <a:latin typeface="Times New Roman" pitchFamily="18" charset="0"/>
              <a:cs typeface="Times New Roman" pitchFamily="18" charset="0"/>
            </a:endParaRPr>
          </a:p>
          <a:p>
            <a:pPr lvl="0" algn="just" fontAlgn="base">
              <a:spcBef>
                <a:spcPct val="0"/>
              </a:spcBef>
              <a:spcAft>
                <a:spcPct val="0"/>
              </a:spcAft>
              <a:defRPr/>
            </a:pPr>
            <a:r>
              <a:rPr lang="en-US" sz="2400" b="1" dirty="0">
                <a:solidFill>
                  <a:srgbClr val="DD8047">
                    <a:lumMod val="75000"/>
                  </a:srgbClr>
                </a:solidFill>
                <a:latin typeface="Times New Roman" pitchFamily="18" charset="0"/>
                <a:cs typeface="Times New Roman" pitchFamily="18" charset="0"/>
                <a:sym typeface="Wingdings" pitchFamily="2" charset="2"/>
              </a:rPr>
              <a:t></a:t>
            </a:r>
            <a:r>
              <a:rPr lang="en-US" sz="2400" b="1" dirty="0">
                <a:solidFill>
                  <a:srgbClr val="DD8047">
                    <a:lumMod val="75000"/>
                  </a:srgbClr>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Các</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yếu</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tố</a:t>
            </a:r>
            <a:r>
              <a:rPr lang="en-US" sz="2400" b="1" dirty="0">
                <a:solidFill>
                  <a:srgbClr val="002060"/>
                </a:solidFill>
                <a:latin typeface="Times New Roman" pitchFamily="18" charset="0"/>
                <a:cs typeface="Times New Roman" pitchFamily="18" charset="0"/>
              </a:rPr>
              <a:t> SXKD </a:t>
            </a:r>
            <a:r>
              <a:rPr lang="en-US" sz="2400" b="1" dirty="0" err="1">
                <a:solidFill>
                  <a:srgbClr val="002060"/>
                </a:solidFill>
                <a:latin typeface="Times New Roman" pitchFamily="18" charset="0"/>
                <a:cs typeface="Times New Roman" pitchFamily="18" charset="0"/>
              </a:rPr>
              <a:t>như</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lao</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động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tiền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lương</a:t>
            </a:r>
            <a:r>
              <a:rPr lang="en-US" sz="2400" b="1" dirty="0">
                <a:solidFill>
                  <a:srgbClr val="002060"/>
                </a:solidFill>
                <a:latin typeface="Times New Roman" pitchFamily="18" charset="0"/>
                <a:cs typeface="Times New Roman" pitchFamily="18" charset="0"/>
              </a:rPr>
              <a:t>, TSCĐ, NVL, </a:t>
            </a:r>
            <a:r>
              <a:rPr lang="en-US" sz="2400" b="1" dirty="0" err="1">
                <a:solidFill>
                  <a:srgbClr val="002060"/>
                </a:solidFill>
                <a:latin typeface="Times New Roman" pitchFamily="18" charset="0"/>
                <a:cs typeface="Times New Roman" pitchFamily="18" charset="0"/>
              </a:rPr>
              <a:t>hàng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tồn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kho</a:t>
            </a:r>
            <a:endParaRPr lang="en-US" sz="2400" b="1" dirty="0">
              <a:solidFill>
                <a:srgbClr val="002060"/>
              </a:solidFill>
              <a:latin typeface="Times New Roman" pitchFamily="18" charset="0"/>
              <a:cs typeface="Times New Roman" pitchFamily="18" charset="0"/>
            </a:endParaRPr>
          </a:p>
          <a:p>
            <a:pPr lvl="0" algn="just" fontAlgn="base">
              <a:spcBef>
                <a:spcPct val="0"/>
              </a:spcBef>
              <a:spcAft>
                <a:spcPct val="0"/>
              </a:spcAft>
              <a:defRPr/>
            </a:pPr>
            <a:r>
              <a:rPr lang="en-US" sz="2400" b="1" dirty="0">
                <a:solidFill>
                  <a:srgbClr val="002060"/>
                </a:solidFill>
                <a:latin typeface="Times New Roman" pitchFamily="18" charset="0"/>
                <a:cs typeface="Times New Roman" pitchFamily="18" charset="0"/>
                <a:sym typeface="Wingdings" pitchFamily="2" charset="2"/>
              </a:rPr>
              <a:t></a:t>
            </a:r>
            <a:r>
              <a:rPr lang="en-US" sz="2400" b="1" dirty="0">
                <a:solidFill>
                  <a:srgbClr val="002060"/>
                </a:solidFill>
                <a:latin typeface="Times New Roman" pitchFamily="18" charset="0"/>
                <a:cs typeface="Times New Roman" pitchFamily="18" charset="0"/>
              </a:rPr>
              <a:t> Chi </a:t>
            </a:r>
            <a:r>
              <a:rPr lang="en-US" sz="2400" b="1" dirty="0" err="1">
                <a:solidFill>
                  <a:srgbClr val="002060"/>
                </a:solidFill>
                <a:latin typeface="Times New Roman" pitchFamily="18" charset="0"/>
                <a:cs typeface="Times New Roman" pitchFamily="18" charset="0"/>
              </a:rPr>
              <a:t>phí</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phân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loại</a:t>
            </a:r>
            <a:r>
              <a:rPr lang="en-US" sz="2400" b="1" dirty="0">
                <a:solidFill>
                  <a:srgbClr val="002060"/>
                </a:solidFill>
                <a:latin typeface="Times New Roman" pitchFamily="18" charset="0"/>
                <a:cs typeface="Times New Roman" pitchFamily="18" charset="0"/>
              </a:rPr>
              <a:t> chi </a:t>
            </a:r>
            <a:r>
              <a:rPr lang="en-US" sz="2400" b="1" dirty="0" err="1">
                <a:solidFill>
                  <a:srgbClr val="002060"/>
                </a:solidFill>
                <a:latin typeface="Times New Roman" pitchFamily="18" charset="0"/>
                <a:cs typeface="Times New Roman" pitchFamily="18" charset="0"/>
              </a:rPr>
              <a:t>phí</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dự</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toán</a:t>
            </a:r>
            <a:r>
              <a:rPr lang="en-US" sz="2400" b="1" dirty="0">
                <a:solidFill>
                  <a:srgbClr val="002060"/>
                </a:solidFill>
                <a:latin typeface="Times New Roman" pitchFamily="18" charset="0"/>
                <a:cs typeface="Times New Roman" pitchFamily="18" charset="0"/>
              </a:rPr>
              <a:t> chi </a:t>
            </a:r>
            <a:r>
              <a:rPr lang="en-US" sz="2400" b="1" dirty="0" err="1">
                <a:solidFill>
                  <a:srgbClr val="002060"/>
                </a:solidFill>
                <a:latin typeface="Times New Roman" pitchFamily="18" charset="0"/>
                <a:cs typeface="Times New Roman" pitchFamily="18" charset="0"/>
              </a:rPr>
              <a:t>phí</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xây</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dựng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định</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mức</a:t>
            </a:r>
            <a:r>
              <a:rPr lang="en-US" sz="2400" b="1" dirty="0">
                <a:solidFill>
                  <a:srgbClr val="002060"/>
                </a:solidFill>
                <a:latin typeface="Times New Roman" pitchFamily="18" charset="0"/>
                <a:cs typeface="Times New Roman" pitchFamily="18" charset="0"/>
              </a:rPr>
              <a:t> chi </a:t>
            </a:r>
            <a:r>
              <a:rPr lang="en-US" sz="2400" b="1" dirty="0" err="1">
                <a:solidFill>
                  <a:srgbClr val="002060"/>
                </a:solidFill>
                <a:latin typeface="Times New Roman" pitchFamily="18" charset="0"/>
                <a:cs typeface="Times New Roman" pitchFamily="18" charset="0"/>
              </a:rPr>
              <a:t>phí</a:t>
            </a:r>
            <a:r>
              <a:rPr lang="en-US" sz="2400" b="1" dirty="0">
                <a:solidFill>
                  <a:srgbClr val="002060"/>
                </a:solidFill>
                <a:latin typeface="Times New Roman" pitchFamily="18" charset="0"/>
                <a:cs typeface="Times New Roman" pitchFamily="18" charset="0"/>
              </a:rPr>
              <a:t>,</a:t>
            </a:r>
            <a:endParaRPr lang="en-US" altLang="vi-VN" sz="2400" dirty="0">
              <a:solidFill>
                <a:prstClr val="black"/>
              </a:solidFill>
              <a:latin typeface="Times New Roman" pitchFamily="18" charset="0"/>
              <a:cs typeface="Times New Roman" pitchFamily="18" charset="0"/>
            </a:endParaRPr>
          </a:p>
        </p:txBody>
      </p:sp>
      <p:sp>
        <p:nvSpPr>
          <p:cNvPr id="22533" name="Rectangle 56"/>
          <p:cNvSpPr>
            <a:spLocks noChangeArrowheads="1"/>
          </p:cNvSpPr>
          <p:nvPr/>
        </p:nvSpPr>
        <p:spPr bwMode="auto">
          <a:xfrm>
            <a:off x="6543675" y="3481389"/>
            <a:ext cx="3608388"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sp>
        <p:nvSpPr>
          <p:cNvPr id="13" name="Slide Number Placeholder 12"/>
          <p:cNvSpPr>
            <a:spLocks noGrp="1"/>
          </p:cNvSpPr>
          <p:nvPr>
            <p:ph type="sldNum" sz="quarter" idx="12"/>
          </p:nvPr>
        </p:nvSpPr>
        <p:spPr/>
        <p:txBody>
          <a:bodyPr>
            <a:normAutofit fontScale="85000" lnSpcReduction="20000"/>
          </a:bodyPr>
          <a:lstStyle/>
          <a:p>
            <a:pPr>
              <a:defRPr/>
            </a:pPr>
            <a:fld id="{36BBBCF5-9DB4-4750-846D-EB3BA2E37496}" type="slidenum">
              <a:rPr lang="en-IN" smtClean="0"/>
              <a:pPr>
                <a:defRPr/>
              </a:pPr>
              <a:t>14</a:t>
            </a:fld>
            <a:endParaRPr lang="en-IN"/>
          </a:p>
        </p:txBody>
      </p:sp>
      <p:sp>
        <p:nvSpPr>
          <p:cNvPr id="9"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ĐỐI TƯỢNG SỬ DỤNG THÔNG TIN TỪ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9469563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2532">
                                            <p:txEl>
                                              <p:pRg st="0" end="0"/>
                                            </p:txEl>
                                          </p:spTgt>
                                        </p:tgtEl>
                                        <p:attrNameLst>
                                          <p:attrName>style.visibility</p:attrName>
                                        </p:attrNameLst>
                                      </p:cBhvr>
                                      <p:to>
                                        <p:strVal val="visible"/>
                                      </p:to>
                                    </p:set>
                                    <p:animEffect transition="in" filter="wipe(down)">
                                      <p:cBhvr>
                                        <p:cTn id="7" dur="580">
                                          <p:stCondLst>
                                            <p:cond delay="0"/>
                                          </p:stCondLst>
                                        </p:cTn>
                                        <p:tgtEl>
                                          <p:spTgt spid="22532">
                                            <p:txEl>
                                              <p:pRg st="0" end="0"/>
                                            </p:txEl>
                                          </p:spTgt>
                                        </p:tgtEl>
                                      </p:cBhvr>
                                    </p:animEffect>
                                    <p:anim calcmode="lin" valueType="num">
                                      <p:cBhvr>
                                        <p:cTn id="8" dur="1822" tmFilter="0,0; 0.14,0.36; 0.43,0.73; 0.71,0.91; 1.0,1.0">
                                          <p:stCondLst>
                                            <p:cond delay="0"/>
                                          </p:stCondLst>
                                        </p:cTn>
                                        <p:tgtEl>
                                          <p:spTgt spid="2253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253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253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253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253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2532">
                                            <p:txEl>
                                              <p:pRg st="0" end="0"/>
                                            </p:txEl>
                                          </p:spTgt>
                                        </p:tgtEl>
                                      </p:cBhvr>
                                      <p:to x="100000" y="60000"/>
                                    </p:animScale>
                                    <p:animScale>
                                      <p:cBhvr>
                                        <p:cTn id="14" dur="166" decel="50000">
                                          <p:stCondLst>
                                            <p:cond delay="676"/>
                                          </p:stCondLst>
                                        </p:cTn>
                                        <p:tgtEl>
                                          <p:spTgt spid="22532">
                                            <p:txEl>
                                              <p:pRg st="0" end="0"/>
                                            </p:txEl>
                                          </p:spTgt>
                                        </p:tgtEl>
                                      </p:cBhvr>
                                      <p:to x="100000" y="100000"/>
                                    </p:animScale>
                                    <p:animScale>
                                      <p:cBhvr>
                                        <p:cTn id="15" dur="26">
                                          <p:stCondLst>
                                            <p:cond delay="1312"/>
                                          </p:stCondLst>
                                        </p:cTn>
                                        <p:tgtEl>
                                          <p:spTgt spid="22532">
                                            <p:txEl>
                                              <p:pRg st="0" end="0"/>
                                            </p:txEl>
                                          </p:spTgt>
                                        </p:tgtEl>
                                      </p:cBhvr>
                                      <p:to x="100000" y="80000"/>
                                    </p:animScale>
                                    <p:animScale>
                                      <p:cBhvr>
                                        <p:cTn id="16" dur="166" decel="50000">
                                          <p:stCondLst>
                                            <p:cond delay="1338"/>
                                          </p:stCondLst>
                                        </p:cTn>
                                        <p:tgtEl>
                                          <p:spTgt spid="22532">
                                            <p:txEl>
                                              <p:pRg st="0" end="0"/>
                                            </p:txEl>
                                          </p:spTgt>
                                        </p:tgtEl>
                                      </p:cBhvr>
                                      <p:to x="100000" y="100000"/>
                                    </p:animScale>
                                    <p:animScale>
                                      <p:cBhvr>
                                        <p:cTn id="17" dur="26">
                                          <p:stCondLst>
                                            <p:cond delay="1642"/>
                                          </p:stCondLst>
                                        </p:cTn>
                                        <p:tgtEl>
                                          <p:spTgt spid="22532">
                                            <p:txEl>
                                              <p:pRg st="0" end="0"/>
                                            </p:txEl>
                                          </p:spTgt>
                                        </p:tgtEl>
                                      </p:cBhvr>
                                      <p:to x="100000" y="90000"/>
                                    </p:animScale>
                                    <p:animScale>
                                      <p:cBhvr>
                                        <p:cTn id="18" dur="166" decel="50000">
                                          <p:stCondLst>
                                            <p:cond delay="1668"/>
                                          </p:stCondLst>
                                        </p:cTn>
                                        <p:tgtEl>
                                          <p:spTgt spid="22532">
                                            <p:txEl>
                                              <p:pRg st="0" end="0"/>
                                            </p:txEl>
                                          </p:spTgt>
                                        </p:tgtEl>
                                      </p:cBhvr>
                                      <p:to x="100000" y="100000"/>
                                    </p:animScale>
                                    <p:animScale>
                                      <p:cBhvr>
                                        <p:cTn id="19" dur="26">
                                          <p:stCondLst>
                                            <p:cond delay="1808"/>
                                          </p:stCondLst>
                                        </p:cTn>
                                        <p:tgtEl>
                                          <p:spTgt spid="22532">
                                            <p:txEl>
                                              <p:pRg st="0" end="0"/>
                                            </p:txEl>
                                          </p:spTgt>
                                        </p:tgtEl>
                                      </p:cBhvr>
                                      <p:to x="100000" y="95000"/>
                                    </p:animScale>
                                    <p:animScale>
                                      <p:cBhvr>
                                        <p:cTn id="20" dur="166" decel="50000">
                                          <p:stCondLst>
                                            <p:cond delay="1834"/>
                                          </p:stCondLst>
                                        </p:cTn>
                                        <p:tgtEl>
                                          <p:spTgt spid="2253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p:cTn id="25" dur="500" fill="hold"/>
                                        <p:tgtEl>
                                          <p:spTgt spid="22532">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22532">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2253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22532">
                                            <p:txEl>
                                              <p:pRg st="3" end="3"/>
                                            </p:txEl>
                                          </p:spTgt>
                                        </p:tgtEl>
                                        <p:attrNameLst>
                                          <p:attrName>style.visibility</p:attrName>
                                        </p:attrNameLst>
                                      </p:cBhvr>
                                      <p:to>
                                        <p:strVal val="visible"/>
                                      </p:to>
                                    </p:set>
                                    <p:anim calcmode="lin" valueType="num">
                                      <p:cBhvr>
                                        <p:cTn id="32" dur="1000" fill="hold"/>
                                        <p:tgtEl>
                                          <p:spTgt spid="22532">
                                            <p:txEl>
                                              <p:pRg st="3" end="3"/>
                                            </p:txEl>
                                          </p:spTgt>
                                        </p:tgtEl>
                                        <p:attrNameLst>
                                          <p:attrName>ppt_w</p:attrName>
                                        </p:attrNameLst>
                                      </p:cBhvr>
                                      <p:tavLst>
                                        <p:tav tm="0">
                                          <p:val>
                                            <p:fltVal val="0"/>
                                          </p:val>
                                        </p:tav>
                                        <p:tav tm="100000">
                                          <p:val>
                                            <p:strVal val="#ppt_w"/>
                                          </p:val>
                                        </p:tav>
                                      </p:tavLst>
                                    </p:anim>
                                    <p:anim calcmode="lin" valueType="num">
                                      <p:cBhvr>
                                        <p:cTn id="33" dur="1000" fill="hold"/>
                                        <p:tgtEl>
                                          <p:spTgt spid="22532">
                                            <p:txEl>
                                              <p:pRg st="3" end="3"/>
                                            </p:txEl>
                                          </p:spTgt>
                                        </p:tgtEl>
                                        <p:attrNameLst>
                                          <p:attrName>ppt_h</p:attrName>
                                        </p:attrNameLst>
                                      </p:cBhvr>
                                      <p:tavLst>
                                        <p:tav tm="0">
                                          <p:val>
                                            <p:fltVal val="0"/>
                                          </p:val>
                                        </p:tav>
                                        <p:tav tm="100000">
                                          <p:val>
                                            <p:strVal val="#ppt_h"/>
                                          </p:val>
                                        </p:tav>
                                      </p:tavLst>
                                    </p:anim>
                                    <p:anim calcmode="lin" valueType="num">
                                      <p:cBhvr>
                                        <p:cTn id="34" dur="1000" fill="hold"/>
                                        <p:tgtEl>
                                          <p:spTgt spid="22532">
                                            <p:txEl>
                                              <p:pRg st="3" end="3"/>
                                            </p:txEl>
                                          </p:spTgt>
                                        </p:tgtEl>
                                        <p:attrNameLst>
                                          <p:attrName>style.rotation</p:attrName>
                                        </p:attrNameLst>
                                      </p:cBhvr>
                                      <p:tavLst>
                                        <p:tav tm="0">
                                          <p:val>
                                            <p:fltVal val="90"/>
                                          </p:val>
                                        </p:tav>
                                        <p:tav tm="100000">
                                          <p:val>
                                            <p:fltVal val="0"/>
                                          </p:val>
                                        </p:tav>
                                      </p:tavLst>
                                    </p:anim>
                                    <p:animEffect transition="in" filter="fade">
                                      <p:cBhvr>
                                        <p:cTn id="35" dur="1000"/>
                                        <p:tgtEl>
                                          <p:spTgt spid="2253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22532">
                                            <p:txEl>
                                              <p:pRg st="4" end="4"/>
                                            </p:txEl>
                                          </p:spTgt>
                                        </p:tgtEl>
                                        <p:attrNameLst>
                                          <p:attrName>style.visibility</p:attrName>
                                        </p:attrNameLst>
                                      </p:cBhvr>
                                      <p:to>
                                        <p:strVal val="visible"/>
                                      </p:to>
                                    </p:set>
                                    <p:anim calcmode="lin" valueType="num">
                                      <p:cBhvr>
                                        <p:cTn id="40" dur="1000" fill="hold"/>
                                        <p:tgtEl>
                                          <p:spTgt spid="22532">
                                            <p:txEl>
                                              <p:pRg st="4" end="4"/>
                                            </p:txEl>
                                          </p:spTgt>
                                        </p:tgtEl>
                                        <p:attrNameLst>
                                          <p:attrName>ppt_w</p:attrName>
                                        </p:attrNameLst>
                                      </p:cBhvr>
                                      <p:tavLst>
                                        <p:tav tm="0">
                                          <p:val>
                                            <p:fltVal val="0"/>
                                          </p:val>
                                        </p:tav>
                                        <p:tav tm="100000">
                                          <p:val>
                                            <p:strVal val="#ppt_w"/>
                                          </p:val>
                                        </p:tav>
                                      </p:tavLst>
                                    </p:anim>
                                    <p:anim calcmode="lin" valueType="num">
                                      <p:cBhvr>
                                        <p:cTn id="41" dur="1000" fill="hold"/>
                                        <p:tgtEl>
                                          <p:spTgt spid="22532">
                                            <p:txEl>
                                              <p:pRg st="4" end="4"/>
                                            </p:txEl>
                                          </p:spTgt>
                                        </p:tgtEl>
                                        <p:attrNameLst>
                                          <p:attrName>ppt_h</p:attrName>
                                        </p:attrNameLst>
                                      </p:cBhvr>
                                      <p:tavLst>
                                        <p:tav tm="0">
                                          <p:val>
                                            <p:fltVal val="0"/>
                                          </p:val>
                                        </p:tav>
                                        <p:tav tm="100000">
                                          <p:val>
                                            <p:strVal val="#ppt_h"/>
                                          </p:val>
                                        </p:tav>
                                      </p:tavLst>
                                    </p:anim>
                                    <p:anim calcmode="lin" valueType="num">
                                      <p:cBhvr>
                                        <p:cTn id="42" dur="1000" fill="hold"/>
                                        <p:tgtEl>
                                          <p:spTgt spid="22532">
                                            <p:txEl>
                                              <p:pRg st="4" end="4"/>
                                            </p:txEl>
                                          </p:spTgt>
                                        </p:tgtEl>
                                        <p:attrNameLst>
                                          <p:attrName>style.rotation</p:attrName>
                                        </p:attrNameLst>
                                      </p:cBhvr>
                                      <p:tavLst>
                                        <p:tav tm="0">
                                          <p:val>
                                            <p:fltVal val="90"/>
                                          </p:val>
                                        </p:tav>
                                        <p:tav tm="100000">
                                          <p:val>
                                            <p:fltVal val="0"/>
                                          </p:val>
                                        </p:tav>
                                      </p:tavLst>
                                    </p:anim>
                                    <p:animEffect transition="in" filter="fade">
                                      <p:cBhvr>
                                        <p:cTn id="43" dur="1000"/>
                                        <p:tgtEl>
                                          <p:spTgt spid="2253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140</a:t>
            </a:fld>
            <a:endParaRPr lang="en-IN"/>
          </a:p>
        </p:txBody>
      </p:sp>
      <p:sp>
        <p:nvSpPr>
          <p:cNvPr id="5" name="Rectangle 4"/>
          <p:cNvSpPr/>
          <p:nvPr/>
        </p:nvSpPr>
        <p:spPr>
          <a:xfrm>
            <a:off x="1828800" y="304800"/>
            <a:ext cx="8610600" cy="6186309"/>
          </a:xfrm>
          <a:prstGeom prst="rect">
            <a:avLst/>
          </a:prstGeom>
        </p:spPr>
        <p:txBody>
          <a:bodyPr wrap="square">
            <a:spAutoFit/>
          </a:bodyPr>
          <a:lstStyle/>
          <a:p>
            <a:pPr marR="45085" algn="just">
              <a:lnSpc>
                <a:spcPct val="150000"/>
              </a:lnSpc>
              <a:tabLst>
                <a:tab pos="1362075" algn="l"/>
              </a:tabLst>
            </a:pPr>
            <a:r>
              <a:rPr lang="en-US" sz="2200" dirty="0" err="1">
                <a:latin typeface="Times New Roman"/>
                <a:ea typeface="Times New Roman"/>
              </a:rPr>
              <a:t>Vì</a:t>
            </a:r>
            <a:r>
              <a:rPr lang="en-US" sz="2200" dirty="0">
                <a:latin typeface="Times New Roman"/>
                <a:ea typeface="Times New Roman"/>
              </a:rPr>
              <a:t> </a:t>
            </a:r>
            <a:r>
              <a:rPr lang="en-US" sz="2200" dirty="0" err="1">
                <a:latin typeface="Times New Roman"/>
                <a:ea typeface="Times New Roman"/>
              </a:rPr>
              <a:t>công</a:t>
            </a:r>
            <a:r>
              <a:rPr lang="en-US" sz="2200" dirty="0">
                <a:latin typeface="Times New Roman"/>
                <a:ea typeface="Times New Roman"/>
              </a:rPr>
              <a:t> </a:t>
            </a:r>
            <a:r>
              <a:rPr lang="en-US" sz="2200" dirty="0" err="1">
                <a:latin typeface="Times New Roman"/>
                <a:ea typeface="Times New Roman"/>
              </a:rPr>
              <a:t>ty</a:t>
            </a:r>
            <a:r>
              <a:rPr lang="en-US" sz="2200" dirty="0">
                <a:latin typeface="Times New Roman"/>
                <a:ea typeface="Times New Roman"/>
              </a:rPr>
              <a:t> </a:t>
            </a:r>
            <a:r>
              <a:rPr lang="en-US" sz="2200" dirty="0" err="1">
                <a:latin typeface="Times New Roman"/>
                <a:ea typeface="Times New Roman"/>
              </a:rPr>
              <a:t>đã</a:t>
            </a:r>
            <a:r>
              <a:rPr lang="en-US" sz="2200" dirty="0">
                <a:latin typeface="Times New Roman"/>
                <a:ea typeface="Times New Roman"/>
              </a:rPr>
              <a:t> </a:t>
            </a:r>
            <a:r>
              <a:rPr lang="en-US" sz="2200" dirty="0" err="1">
                <a:latin typeface="Times New Roman"/>
                <a:ea typeface="Times New Roman"/>
              </a:rPr>
              <a:t>có</a:t>
            </a:r>
            <a:r>
              <a:rPr lang="en-US" sz="2200" dirty="0">
                <a:latin typeface="Times New Roman"/>
                <a:ea typeface="Times New Roman"/>
              </a:rPr>
              <a:t> </a:t>
            </a:r>
            <a:r>
              <a:rPr lang="en-US" sz="2200" dirty="0" err="1">
                <a:latin typeface="Times New Roman"/>
                <a:ea typeface="Times New Roman"/>
              </a:rPr>
              <a:t>lợi</a:t>
            </a:r>
            <a:r>
              <a:rPr lang="en-US" sz="2200" dirty="0">
                <a:latin typeface="Times New Roman"/>
                <a:ea typeface="Times New Roman"/>
              </a:rPr>
              <a:t> </a:t>
            </a:r>
            <a:r>
              <a:rPr lang="en-US" sz="2200" dirty="0" err="1">
                <a:latin typeface="Times New Roman"/>
                <a:ea typeface="Times New Roman"/>
              </a:rPr>
              <a:t>nhuận</a:t>
            </a:r>
            <a:r>
              <a:rPr lang="en-US" sz="2200" dirty="0">
                <a:latin typeface="Times New Roman"/>
                <a:ea typeface="Times New Roman"/>
              </a:rPr>
              <a:t> </a:t>
            </a:r>
            <a:r>
              <a:rPr lang="en-US" sz="2200" dirty="0" err="1">
                <a:latin typeface="Times New Roman"/>
                <a:ea typeface="Times New Roman"/>
              </a:rPr>
              <a:t>với</a:t>
            </a:r>
            <a:r>
              <a:rPr lang="en-US" sz="2200" dirty="0">
                <a:latin typeface="Times New Roman"/>
                <a:ea typeface="Times New Roman"/>
              </a:rPr>
              <a:t> </a:t>
            </a:r>
            <a:r>
              <a:rPr lang="en-US" sz="2200" dirty="0" err="1">
                <a:latin typeface="Times New Roman"/>
                <a:ea typeface="Times New Roman"/>
              </a:rPr>
              <a:t>mức</a:t>
            </a:r>
            <a:r>
              <a:rPr lang="en-US" sz="2200" dirty="0">
                <a:latin typeface="Times New Roman"/>
                <a:ea typeface="Times New Roman"/>
              </a:rPr>
              <a:t>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xuất</a:t>
            </a:r>
            <a:r>
              <a:rPr lang="en-US" sz="2200" dirty="0">
                <a:latin typeface="Times New Roman"/>
                <a:ea typeface="Times New Roman"/>
              </a:rPr>
              <a:t> </a:t>
            </a:r>
            <a:r>
              <a:rPr lang="en-US" sz="2200" dirty="0" err="1">
                <a:latin typeface="Times New Roman"/>
                <a:ea typeface="Times New Roman"/>
              </a:rPr>
              <a:t>và</a:t>
            </a:r>
            <a:r>
              <a:rPr lang="en-US" sz="2200" dirty="0">
                <a:latin typeface="Times New Roman"/>
                <a:ea typeface="Times New Roman"/>
              </a:rPr>
              <a:t> </a:t>
            </a:r>
            <a:r>
              <a:rPr lang="en-US" sz="2200" dirty="0" err="1">
                <a:latin typeface="Times New Roman"/>
                <a:ea typeface="Times New Roman"/>
              </a:rPr>
              <a:t>tiêu</a:t>
            </a:r>
            <a:r>
              <a:rPr lang="en-US" sz="2200" dirty="0">
                <a:latin typeface="Times New Roman"/>
                <a:ea typeface="Times New Roman"/>
              </a:rPr>
              <a:t> </a:t>
            </a:r>
            <a:r>
              <a:rPr lang="en-US" sz="2200" dirty="0" err="1">
                <a:latin typeface="Times New Roman"/>
                <a:ea typeface="Times New Roman"/>
              </a:rPr>
              <a:t>thụ</a:t>
            </a:r>
            <a:r>
              <a:rPr lang="en-US" sz="2200" dirty="0">
                <a:latin typeface="Times New Roman"/>
                <a:ea typeface="Times New Roman"/>
              </a:rPr>
              <a:t> 10.000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phẩm</a:t>
            </a:r>
            <a:r>
              <a:rPr lang="en-US" sz="2200" dirty="0">
                <a:latin typeface="Times New Roman"/>
                <a:ea typeface="Times New Roman"/>
              </a:rPr>
              <a:t>, </a:t>
            </a:r>
            <a:r>
              <a:rPr lang="en-US" sz="2200" dirty="0" err="1">
                <a:latin typeface="Times New Roman"/>
                <a:ea typeface="Times New Roman"/>
              </a:rPr>
              <a:t>nên</a:t>
            </a:r>
            <a:r>
              <a:rPr lang="en-US" sz="2200" dirty="0">
                <a:latin typeface="Times New Roman"/>
                <a:ea typeface="Times New Roman"/>
              </a:rPr>
              <a:t> </a:t>
            </a:r>
            <a:r>
              <a:rPr lang="en-US" sz="2200" dirty="0" err="1">
                <a:latin typeface="Times New Roman"/>
                <a:ea typeface="Times New Roman"/>
              </a:rPr>
              <a:t>giá</a:t>
            </a:r>
            <a:r>
              <a:rPr lang="en-US" sz="2200" dirty="0">
                <a:latin typeface="Times New Roman"/>
                <a:ea typeface="Times New Roman"/>
              </a:rPr>
              <a:t> </a:t>
            </a:r>
            <a:r>
              <a:rPr lang="en-US" sz="2200" dirty="0" err="1">
                <a:latin typeface="Times New Roman"/>
                <a:ea typeface="Times New Roman"/>
              </a:rPr>
              <a:t>bán</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a:t>
            </a:r>
            <a:r>
              <a:rPr lang="en-US" sz="2200" dirty="0" err="1">
                <a:latin typeface="Times New Roman"/>
                <a:ea typeface="Times New Roman"/>
              </a:rPr>
              <a:t>số</a:t>
            </a:r>
            <a:r>
              <a:rPr lang="en-US" sz="2200" dirty="0">
                <a:latin typeface="Times New Roman"/>
                <a:ea typeface="Times New Roman"/>
              </a:rPr>
              <a:t>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phẩm</a:t>
            </a:r>
            <a:r>
              <a:rPr lang="en-US" sz="2200" dirty="0">
                <a:latin typeface="Times New Roman"/>
                <a:ea typeface="Times New Roman"/>
              </a:rPr>
              <a:t> </a:t>
            </a:r>
            <a:r>
              <a:rPr lang="en-US" sz="2200" dirty="0" err="1">
                <a:latin typeface="Times New Roman"/>
                <a:ea typeface="Times New Roman"/>
              </a:rPr>
              <a:t>làm</a:t>
            </a:r>
            <a:r>
              <a:rPr lang="en-US" sz="2200" dirty="0">
                <a:latin typeface="Times New Roman"/>
                <a:ea typeface="Times New Roman"/>
              </a:rPr>
              <a:t> </a:t>
            </a:r>
            <a:r>
              <a:rPr lang="en-US" sz="2200" dirty="0" err="1">
                <a:latin typeface="Times New Roman"/>
                <a:ea typeface="Times New Roman"/>
              </a:rPr>
              <a:t>thêm</a:t>
            </a:r>
            <a:r>
              <a:rPr lang="en-US" sz="2200" dirty="0">
                <a:latin typeface="Times New Roman"/>
                <a:ea typeface="Times New Roman"/>
              </a:rPr>
              <a:t> </a:t>
            </a:r>
            <a:r>
              <a:rPr lang="en-US" sz="2200" dirty="0" err="1">
                <a:latin typeface="Times New Roman"/>
                <a:ea typeface="Times New Roman"/>
              </a:rPr>
              <a:t>theo</a:t>
            </a:r>
            <a:r>
              <a:rPr lang="en-US" sz="2200" dirty="0">
                <a:latin typeface="Times New Roman"/>
                <a:ea typeface="Times New Roman"/>
              </a:rPr>
              <a:t> </a:t>
            </a:r>
            <a:r>
              <a:rPr lang="en-US" sz="2200" dirty="0" err="1">
                <a:latin typeface="Times New Roman"/>
                <a:ea typeface="Times New Roman"/>
              </a:rPr>
              <a:t>hợp</a:t>
            </a:r>
            <a:r>
              <a:rPr lang="en-US" sz="2200" dirty="0">
                <a:latin typeface="Times New Roman"/>
                <a:ea typeface="Times New Roman"/>
              </a:rPr>
              <a:t> </a:t>
            </a:r>
            <a:r>
              <a:rPr lang="en-US" sz="2200" dirty="0" err="1">
                <a:latin typeface="Times New Roman"/>
                <a:ea typeface="Times New Roman"/>
              </a:rPr>
              <a:t>đồng</a:t>
            </a:r>
            <a:r>
              <a:rPr lang="en-US" sz="2200" dirty="0">
                <a:latin typeface="Times New Roman"/>
                <a:ea typeface="Times New Roman"/>
              </a:rPr>
              <a:t> </a:t>
            </a:r>
            <a:r>
              <a:rPr lang="en-US" sz="2200" dirty="0" err="1">
                <a:latin typeface="Times New Roman"/>
                <a:ea typeface="Times New Roman"/>
              </a:rPr>
              <a:t>này</a:t>
            </a:r>
            <a:r>
              <a:rPr lang="en-US" sz="2200" dirty="0">
                <a:latin typeface="Times New Roman"/>
                <a:ea typeface="Times New Roman"/>
              </a:rPr>
              <a:t> </a:t>
            </a:r>
            <a:r>
              <a:rPr lang="en-US" sz="2200" dirty="0" err="1">
                <a:latin typeface="Times New Roman"/>
                <a:ea typeface="Times New Roman"/>
              </a:rPr>
              <a:t>chỉ</a:t>
            </a:r>
            <a:r>
              <a:rPr lang="en-US" sz="2200" dirty="0">
                <a:latin typeface="Times New Roman"/>
                <a:ea typeface="Times New Roman"/>
              </a:rPr>
              <a:t> </a:t>
            </a:r>
            <a:r>
              <a:rPr lang="en-US" sz="2200" dirty="0" err="1">
                <a:latin typeface="Times New Roman"/>
                <a:ea typeface="Times New Roman"/>
              </a:rPr>
              <a:t>cần</a:t>
            </a:r>
            <a:r>
              <a:rPr lang="en-US" sz="2200" dirty="0">
                <a:latin typeface="Times New Roman"/>
                <a:ea typeface="Times New Roman"/>
              </a:rPr>
              <a:t> </a:t>
            </a:r>
            <a:r>
              <a:rPr lang="en-US" sz="2200" dirty="0" err="1">
                <a:latin typeface="Times New Roman"/>
                <a:ea typeface="Times New Roman"/>
              </a:rPr>
              <a:t>bù</a:t>
            </a:r>
            <a:r>
              <a:rPr lang="en-US" sz="2200" dirty="0">
                <a:latin typeface="Times New Roman"/>
                <a:ea typeface="Times New Roman"/>
              </a:rPr>
              <a:t> </a:t>
            </a:r>
            <a:r>
              <a:rPr lang="en-US" sz="2200" dirty="0" err="1">
                <a:latin typeface="Times New Roman"/>
                <a:ea typeface="Times New Roman"/>
              </a:rPr>
              <a:t>đắp</a:t>
            </a:r>
            <a:r>
              <a:rPr lang="en-US" sz="2200" dirty="0">
                <a:latin typeface="Times New Roman"/>
                <a:ea typeface="Times New Roman"/>
              </a:rPr>
              <a:t> </a:t>
            </a:r>
            <a:r>
              <a:rPr lang="en-US" sz="2200" dirty="0" err="1">
                <a:latin typeface="Times New Roman"/>
                <a:ea typeface="Times New Roman"/>
              </a:rPr>
              <a:t>đủ</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biến</a:t>
            </a:r>
            <a:r>
              <a:rPr lang="en-US" sz="2200" dirty="0">
                <a:latin typeface="Times New Roman"/>
                <a:ea typeface="Times New Roman"/>
              </a:rPr>
              <a:t> </a:t>
            </a:r>
            <a:r>
              <a:rPr lang="en-US" sz="2200" dirty="0" err="1">
                <a:latin typeface="Times New Roman"/>
                <a:ea typeface="Times New Roman"/>
              </a:rPr>
              <a:t>đổi</a:t>
            </a:r>
            <a:r>
              <a:rPr lang="en-US" sz="2200" dirty="0">
                <a:latin typeface="Times New Roman"/>
                <a:ea typeface="Times New Roman"/>
              </a:rPr>
              <a:t> </a:t>
            </a:r>
            <a:r>
              <a:rPr lang="en-US" sz="2200" dirty="0" err="1">
                <a:latin typeface="Times New Roman"/>
                <a:ea typeface="Times New Roman"/>
              </a:rPr>
              <a:t>và</a:t>
            </a:r>
            <a:r>
              <a:rPr lang="en-US" sz="2200" dirty="0">
                <a:latin typeface="Times New Roman"/>
                <a:ea typeface="Times New Roman"/>
              </a:rPr>
              <a:t> </a:t>
            </a:r>
            <a:r>
              <a:rPr lang="en-US" sz="2200" dirty="0" err="1">
                <a:latin typeface="Times New Roman"/>
                <a:ea typeface="Times New Roman"/>
              </a:rPr>
              <a:t>có</a:t>
            </a:r>
            <a:r>
              <a:rPr lang="en-US" sz="2200" dirty="0">
                <a:latin typeface="Times New Roman"/>
                <a:ea typeface="Times New Roman"/>
              </a:rPr>
              <a:t> </a:t>
            </a:r>
            <a:r>
              <a:rPr lang="en-US" sz="2200" dirty="0" err="1">
                <a:latin typeface="Times New Roman"/>
                <a:ea typeface="Times New Roman"/>
              </a:rPr>
              <a:t>lợi</a:t>
            </a:r>
            <a:r>
              <a:rPr lang="en-US" sz="2200" dirty="0">
                <a:latin typeface="Times New Roman"/>
                <a:ea typeface="Times New Roman"/>
              </a:rPr>
              <a:t> </a:t>
            </a:r>
            <a:r>
              <a:rPr lang="en-US" sz="2200" dirty="0" err="1">
                <a:latin typeface="Times New Roman"/>
                <a:ea typeface="Times New Roman"/>
              </a:rPr>
              <a:t>nhuận</a:t>
            </a:r>
            <a:r>
              <a:rPr lang="en-US" sz="2200" dirty="0">
                <a:latin typeface="Times New Roman"/>
                <a:ea typeface="Times New Roman"/>
              </a:rPr>
              <a:t> </a:t>
            </a:r>
            <a:r>
              <a:rPr lang="en-US" sz="2200" dirty="0" err="1">
                <a:latin typeface="Times New Roman"/>
                <a:ea typeface="Times New Roman"/>
              </a:rPr>
              <a:t>là</a:t>
            </a:r>
            <a:r>
              <a:rPr lang="en-US" sz="2200" dirty="0">
                <a:latin typeface="Times New Roman"/>
                <a:ea typeface="Times New Roman"/>
              </a:rPr>
              <a:t> </a:t>
            </a:r>
            <a:r>
              <a:rPr lang="en-US" sz="2200" dirty="0" err="1">
                <a:latin typeface="Times New Roman"/>
                <a:ea typeface="Times New Roman"/>
              </a:rPr>
              <a:t>chấp</a:t>
            </a:r>
            <a:r>
              <a:rPr lang="en-US" sz="2200" dirty="0">
                <a:latin typeface="Times New Roman"/>
                <a:ea typeface="Times New Roman"/>
              </a:rPr>
              <a:t> </a:t>
            </a:r>
            <a:r>
              <a:rPr lang="en-US" sz="2200" dirty="0" err="1">
                <a:latin typeface="Times New Roman"/>
                <a:ea typeface="Times New Roman"/>
              </a:rPr>
              <a:t>nhận</a:t>
            </a:r>
            <a:r>
              <a:rPr lang="en-US" sz="2200" dirty="0">
                <a:latin typeface="Times New Roman"/>
                <a:ea typeface="Times New Roman"/>
              </a:rPr>
              <a:t> </a:t>
            </a:r>
            <a:r>
              <a:rPr lang="en-US" sz="2200" dirty="0" err="1">
                <a:latin typeface="Times New Roman"/>
                <a:ea typeface="Times New Roman"/>
              </a:rPr>
              <a:t>được</a:t>
            </a:r>
            <a:r>
              <a:rPr lang="en-US" sz="2200" dirty="0">
                <a:latin typeface="Times New Roman"/>
                <a:ea typeface="Times New Roman"/>
              </a:rPr>
              <a:t>. Ta </a:t>
            </a:r>
            <a:r>
              <a:rPr lang="en-US" sz="2200" dirty="0" err="1">
                <a:latin typeface="Times New Roman"/>
                <a:ea typeface="Times New Roman"/>
              </a:rPr>
              <a:t>tính</a:t>
            </a:r>
            <a:r>
              <a:rPr lang="en-US" sz="2200" dirty="0">
                <a:latin typeface="Times New Roman"/>
                <a:ea typeface="Times New Roman"/>
              </a:rPr>
              <a:t> </a:t>
            </a:r>
            <a:r>
              <a:rPr lang="en-US" sz="2200" dirty="0" err="1">
                <a:latin typeface="Times New Roman"/>
                <a:ea typeface="Times New Roman"/>
              </a:rPr>
              <a:t>toán</a:t>
            </a:r>
            <a:r>
              <a:rPr lang="en-US" sz="2200" dirty="0">
                <a:latin typeface="Times New Roman"/>
                <a:ea typeface="Times New Roman"/>
              </a:rPr>
              <a:t> </a:t>
            </a:r>
            <a:r>
              <a:rPr lang="en-US" sz="2200" dirty="0" err="1">
                <a:latin typeface="Times New Roman"/>
                <a:ea typeface="Times New Roman"/>
              </a:rPr>
              <a:t>như</a:t>
            </a:r>
            <a:r>
              <a:rPr lang="en-US" sz="2200" dirty="0">
                <a:latin typeface="Times New Roman"/>
                <a:ea typeface="Times New Roman"/>
              </a:rPr>
              <a:t> </a:t>
            </a:r>
            <a:r>
              <a:rPr lang="en-US" sz="2200" dirty="0" err="1">
                <a:latin typeface="Times New Roman"/>
                <a:ea typeface="Times New Roman"/>
              </a:rPr>
              <a:t>sau</a:t>
            </a:r>
            <a:r>
              <a:rPr lang="en-US" sz="2200" dirty="0">
                <a:latin typeface="Times New Roman"/>
                <a:ea typeface="Times New Roman"/>
              </a:rPr>
              <a:t>:</a:t>
            </a:r>
          </a:p>
          <a:p>
            <a:pPr marR="45085" algn="just">
              <a:lnSpc>
                <a:spcPct val="150000"/>
              </a:lnSpc>
              <a:tabLst>
                <a:tab pos="1362075" algn="l"/>
              </a:tabLst>
            </a:pPr>
            <a:r>
              <a:rPr lang="en-US" sz="2200" dirty="0">
                <a:latin typeface="Times New Roman"/>
                <a:ea typeface="Times New Roman"/>
              </a:rPr>
              <a:t> +  </a:t>
            </a:r>
            <a:r>
              <a:rPr lang="en-US" sz="2200" dirty="0" err="1">
                <a:latin typeface="Times New Roman"/>
                <a:ea typeface="Times New Roman"/>
              </a:rPr>
              <a:t>Doanh</a:t>
            </a:r>
            <a:r>
              <a:rPr lang="en-US" sz="2200" dirty="0">
                <a:latin typeface="Times New Roman"/>
                <a:ea typeface="Times New Roman"/>
              </a:rPr>
              <a:t> </a:t>
            </a:r>
            <a:r>
              <a:rPr lang="en-US" sz="2200" dirty="0" err="1">
                <a:latin typeface="Times New Roman"/>
                <a:ea typeface="Times New Roman"/>
              </a:rPr>
              <a:t>thu</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200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phẩm</a:t>
            </a:r>
            <a:r>
              <a:rPr lang="en-US" sz="2200" dirty="0">
                <a:latin typeface="Times New Roman"/>
                <a:ea typeface="Times New Roman"/>
              </a:rPr>
              <a:t> =  200 SP   x    180.000 đ  =  36.000.000 đ</a:t>
            </a:r>
          </a:p>
          <a:p>
            <a:pPr marR="45085" algn="just">
              <a:lnSpc>
                <a:spcPct val="150000"/>
              </a:lnSpc>
              <a:tabLst>
                <a:tab pos="1362075" algn="l"/>
              </a:tabLst>
            </a:pPr>
            <a:r>
              <a:rPr lang="en-US" sz="2200" dirty="0">
                <a:latin typeface="Times New Roman"/>
                <a:ea typeface="Times New Roman"/>
              </a:rPr>
              <a:t> +  </a:t>
            </a:r>
            <a:r>
              <a:rPr lang="en-US" sz="2200" dirty="0" err="1">
                <a:latin typeface="Times New Roman"/>
                <a:ea typeface="Times New Roman"/>
              </a:rPr>
              <a:t>Tổng</a:t>
            </a:r>
            <a:r>
              <a:rPr lang="en-US" sz="2200" dirty="0">
                <a:latin typeface="Times New Roman"/>
                <a:ea typeface="Times New Roman"/>
              </a:rPr>
              <a:t> chi </a:t>
            </a:r>
            <a:r>
              <a:rPr lang="en-US" sz="2200" dirty="0" err="1">
                <a:latin typeface="Times New Roman"/>
                <a:ea typeface="Times New Roman"/>
              </a:rPr>
              <a:t>phí</a:t>
            </a:r>
            <a:r>
              <a:rPr lang="en-US" sz="2200" dirty="0">
                <a:latin typeface="Times New Roman"/>
                <a:ea typeface="Times New Roman"/>
              </a:rPr>
              <a:t> </a:t>
            </a:r>
            <a:r>
              <a:rPr lang="en-US" sz="2200" dirty="0" err="1">
                <a:latin typeface="Times New Roman"/>
                <a:ea typeface="Times New Roman"/>
              </a:rPr>
              <a:t>biến</a:t>
            </a:r>
            <a:r>
              <a:rPr lang="en-US" sz="2200" dirty="0">
                <a:latin typeface="Times New Roman"/>
                <a:ea typeface="Times New Roman"/>
              </a:rPr>
              <a:t> </a:t>
            </a:r>
            <a:r>
              <a:rPr lang="en-US" sz="2200" dirty="0" err="1">
                <a:latin typeface="Times New Roman"/>
                <a:ea typeface="Times New Roman"/>
              </a:rPr>
              <a:t>đổi</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200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phẩm</a:t>
            </a:r>
            <a:r>
              <a:rPr lang="en-US" sz="2200" dirty="0">
                <a:latin typeface="Times New Roman"/>
                <a:ea typeface="Times New Roman"/>
              </a:rPr>
              <a:t> = 200 SP x 120.000đ =  24.000.000 đ</a:t>
            </a:r>
          </a:p>
          <a:p>
            <a:pPr marR="45085" algn="just">
              <a:lnSpc>
                <a:spcPct val="150000"/>
              </a:lnSpc>
              <a:tabLst>
                <a:tab pos="1362075" algn="l"/>
              </a:tabLst>
            </a:pPr>
            <a:r>
              <a:rPr lang="en-US" sz="2200" dirty="0">
                <a:latin typeface="Times New Roman"/>
                <a:ea typeface="Times New Roman"/>
              </a:rPr>
              <a:t> +  </a:t>
            </a:r>
            <a:r>
              <a:rPr lang="en-US" sz="2200" dirty="0" err="1">
                <a:latin typeface="Times New Roman"/>
                <a:ea typeface="Times New Roman"/>
              </a:rPr>
              <a:t>Tổng</a:t>
            </a:r>
            <a:r>
              <a:rPr lang="en-US" sz="2200" dirty="0">
                <a:latin typeface="Times New Roman"/>
                <a:ea typeface="Times New Roman"/>
              </a:rPr>
              <a:t> </a:t>
            </a:r>
            <a:r>
              <a:rPr lang="en-US" sz="2200" dirty="0" err="1">
                <a:latin typeface="Times New Roman"/>
                <a:ea typeface="Times New Roman"/>
              </a:rPr>
              <a:t>lãi</a:t>
            </a:r>
            <a:r>
              <a:rPr lang="en-US" sz="2200" dirty="0">
                <a:latin typeface="Times New Roman"/>
                <a:ea typeface="Times New Roman"/>
              </a:rPr>
              <a:t> </a:t>
            </a:r>
            <a:r>
              <a:rPr lang="en-US" sz="2200" dirty="0" err="1">
                <a:latin typeface="Times New Roman"/>
                <a:ea typeface="Times New Roman"/>
              </a:rPr>
              <a:t>giới</a:t>
            </a:r>
            <a:r>
              <a:rPr lang="en-US" sz="2200" dirty="0">
                <a:latin typeface="Times New Roman"/>
                <a:ea typeface="Times New Roman"/>
              </a:rPr>
              <a:t> </a:t>
            </a:r>
            <a:r>
              <a:rPr lang="en-US" sz="2200" dirty="0" err="1">
                <a:latin typeface="Times New Roman"/>
                <a:ea typeface="Times New Roman"/>
              </a:rPr>
              <a:t>hạn</a:t>
            </a:r>
            <a:r>
              <a:rPr lang="en-US" sz="2200" dirty="0">
                <a:latin typeface="Times New Roman"/>
                <a:ea typeface="Times New Roman"/>
              </a:rPr>
              <a:t> </a:t>
            </a:r>
            <a:r>
              <a:rPr lang="en-US" sz="2200" dirty="0" err="1">
                <a:latin typeface="Times New Roman"/>
                <a:ea typeface="Times New Roman"/>
              </a:rPr>
              <a:t>của</a:t>
            </a:r>
            <a:r>
              <a:rPr lang="en-US" sz="2200" dirty="0">
                <a:latin typeface="Times New Roman"/>
                <a:ea typeface="Times New Roman"/>
              </a:rPr>
              <a:t> 200 </a:t>
            </a:r>
            <a:r>
              <a:rPr lang="en-US" sz="2200" dirty="0" err="1">
                <a:latin typeface="Times New Roman"/>
                <a:ea typeface="Times New Roman"/>
              </a:rPr>
              <a:t>sản</a:t>
            </a:r>
            <a:r>
              <a:rPr lang="en-US" sz="2200" dirty="0">
                <a:latin typeface="Times New Roman"/>
                <a:ea typeface="Times New Roman"/>
              </a:rPr>
              <a:t> </a:t>
            </a:r>
            <a:r>
              <a:rPr lang="en-US" sz="2200" dirty="0" err="1">
                <a:latin typeface="Times New Roman"/>
                <a:ea typeface="Times New Roman"/>
              </a:rPr>
              <a:t>phẩm</a:t>
            </a:r>
            <a:r>
              <a:rPr lang="en-US" sz="2200" dirty="0">
                <a:latin typeface="Times New Roman"/>
                <a:ea typeface="Times New Roman"/>
              </a:rPr>
              <a:t>  = 36.000.000đ -  24.000.000đ  = </a:t>
            </a:r>
          </a:p>
          <a:p>
            <a:pPr marR="45085" algn="just">
              <a:lnSpc>
                <a:spcPct val="150000"/>
              </a:lnSpc>
              <a:tabLst>
                <a:tab pos="1362075" algn="l"/>
              </a:tabLst>
            </a:pPr>
            <a:r>
              <a:rPr lang="en-US" sz="2200" dirty="0">
                <a:latin typeface="Times New Roman"/>
                <a:ea typeface="Times New Roman"/>
              </a:rPr>
              <a:t>                                                                                          12.000.000 đ</a:t>
            </a:r>
          </a:p>
          <a:p>
            <a:pPr marR="45085" algn="just">
              <a:lnSpc>
                <a:spcPct val="150000"/>
              </a:lnSpc>
              <a:tabLst>
                <a:tab pos="1362075" algn="l"/>
              </a:tabLst>
            </a:pPr>
            <a:r>
              <a:rPr lang="en-US" sz="2200" dirty="0">
                <a:latin typeface="Times New Roman"/>
                <a:ea typeface="Times New Roman"/>
              </a:rPr>
              <a:t>   </a:t>
            </a:r>
            <a:r>
              <a:rPr lang="en-US" sz="2200" dirty="0" err="1">
                <a:latin typeface="Times New Roman"/>
                <a:ea typeface="Times New Roman"/>
              </a:rPr>
              <a:t>Cũng</a:t>
            </a:r>
            <a:r>
              <a:rPr lang="en-US" sz="2200" dirty="0">
                <a:latin typeface="Times New Roman"/>
                <a:ea typeface="Times New Roman"/>
              </a:rPr>
              <a:t> </a:t>
            </a:r>
            <a:r>
              <a:rPr lang="en-US" sz="2200" dirty="0" err="1">
                <a:latin typeface="Times New Roman"/>
                <a:ea typeface="Times New Roman"/>
              </a:rPr>
              <a:t>có</a:t>
            </a:r>
            <a:r>
              <a:rPr lang="en-US" sz="2200" dirty="0">
                <a:latin typeface="Times New Roman"/>
                <a:ea typeface="Times New Roman"/>
              </a:rPr>
              <a:t> </a:t>
            </a:r>
            <a:r>
              <a:rPr lang="en-US" sz="2200" dirty="0" err="1">
                <a:latin typeface="Times New Roman"/>
                <a:ea typeface="Times New Roman"/>
              </a:rPr>
              <a:t>nghĩa</a:t>
            </a:r>
            <a:r>
              <a:rPr lang="en-US" sz="2200" dirty="0">
                <a:latin typeface="Times New Roman"/>
                <a:ea typeface="Times New Roman"/>
              </a:rPr>
              <a:t> </a:t>
            </a:r>
            <a:r>
              <a:rPr lang="en-US" sz="2200" dirty="0" err="1">
                <a:latin typeface="Times New Roman"/>
                <a:ea typeface="Times New Roman"/>
              </a:rPr>
              <a:t>là</a:t>
            </a:r>
            <a:r>
              <a:rPr lang="en-US" sz="2200" dirty="0">
                <a:latin typeface="Times New Roman"/>
                <a:ea typeface="Times New Roman"/>
              </a:rPr>
              <a:t> </a:t>
            </a:r>
            <a:r>
              <a:rPr lang="en-US" sz="2200" dirty="0" err="1">
                <a:latin typeface="Times New Roman"/>
                <a:ea typeface="Times New Roman"/>
              </a:rPr>
              <a:t>lợi</a:t>
            </a:r>
            <a:r>
              <a:rPr lang="en-US" sz="2200" dirty="0">
                <a:latin typeface="Times New Roman"/>
                <a:ea typeface="Times New Roman"/>
              </a:rPr>
              <a:t> </a:t>
            </a:r>
            <a:r>
              <a:rPr lang="en-US" sz="2200" dirty="0" err="1">
                <a:latin typeface="Times New Roman"/>
                <a:ea typeface="Times New Roman"/>
              </a:rPr>
              <a:t>nhuận</a:t>
            </a:r>
            <a:r>
              <a:rPr lang="en-US" sz="2200" dirty="0">
                <a:latin typeface="Times New Roman"/>
                <a:ea typeface="Times New Roman"/>
              </a:rPr>
              <a:t> </a:t>
            </a:r>
            <a:r>
              <a:rPr lang="en-US" sz="2200" dirty="0" err="1">
                <a:latin typeface="Times New Roman"/>
                <a:ea typeface="Times New Roman"/>
              </a:rPr>
              <a:t>từ</a:t>
            </a:r>
            <a:r>
              <a:rPr lang="en-US" sz="2200" dirty="0">
                <a:latin typeface="Times New Roman"/>
                <a:ea typeface="Times New Roman"/>
              </a:rPr>
              <a:t> </a:t>
            </a:r>
            <a:r>
              <a:rPr lang="en-US" sz="2200" dirty="0" err="1">
                <a:latin typeface="Times New Roman"/>
                <a:ea typeface="Times New Roman"/>
              </a:rPr>
              <a:t>việc</a:t>
            </a:r>
            <a:r>
              <a:rPr lang="en-US" sz="2200" dirty="0">
                <a:latin typeface="Times New Roman"/>
                <a:ea typeface="Times New Roman"/>
              </a:rPr>
              <a:t> </a:t>
            </a:r>
            <a:r>
              <a:rPr lang="en-US" sz="2200" dirty="0" err="1">
                <a:latin typeface="Times New Roman"/>
                <a:ea typeface="Times New Roman"/>
              </a:rPr>
              <a:t>thực</a:t>
            </a:r>
            <a:r>
              <a:rPr lang="en-US" sz="2200" dirty="0">
                <a:latin typeface="Times New Roman"/>
                <a:ea typeface="Times New Roman"/>
              </a:rPr>
              <a:t> </a:t>
            </a:r>
            <a:r>
              <a:rPr lang="en-US" sz="2200" dirty="0" err="1">
                <a:latin typeface="Times New Roman"/>
                <a:ea typeface="Times New Roman"/>
              </a:rPr>
              <a:t>hiện</a:t>
            </a:r>
            <a:r>
              <a:rPr lang="en-US" sz="2200" dirty="0">
                <a:latin typeface="Times New Roman"/>
                <a:ea typeface="Times New Roman"/>
              </a:rPr>
              <a:t> </a:t>
            </a:r>
            <a:r>
              <a:rPr lang="en-US" sz="2200" dirty="0" err="1">
                <a:latin typeface="Times New Roman"/>
                <a:ea typeface="Times New Roman"/>
              </a:rPr>
              <a:t>đơn</a:t>
            </a:r>
            <a:r>
              <a:rPr lang="en-US" sz="2200" dirty="0">
                <a:latin typeface="Times New Roman"/>
                <a:ea typeface="Times New Roman"/>
              </a:rPr>
              <a:t> </a:t>
            </a:r>
            <a:r>
              <a:rPr lang="en-US" sz="2200" dirty="0" err="1">
                <a:latin typeface="Times New Roman"/>
                <a:ea typeface="Times New Roman"/>
              </a:rPr>
              <a:t>đặt</a:t>
            </a:r>
            <a:r>
              <a:rPr lang="en-US" sz="2200" dirty="0">
                <a:latin typeface="Times New Roman"/>
                <a:ea typeface="Times New Roman"/>
              </a:rPr>
              <a:t> </a:t>
            </a:r>
            <a:r>
              <a:rPr lang="en-US" sz="2200" dirty="0" err="1">
                <a:latin typeface="Times New Roman"/>
                <a:ea typeface="Times New Roman"/>
              </a:rPr>
              <a:t>hàng</a:t>
            </a:r>
            <a:r>
              <a:rPr lang="en-US" sz="2200" dirty="0">
                <a:latin typeface="Times New Roman"/>
                <a:ea typeface="Times New Roman"/>
              </a:rPr>
              <a:t> </a:t>
            </a:r>
            <a:r>
              <a:rPr lang="en-US" sz="2200" dirty="0" err="1">
                <a:latin typeface="Times New Roman"/>
                <a:ea typeface="Times New Roman"/>
              </a:rPr>
              <a:t>sẽ</a:t>
            </a:r>
            <a:r>
              <a:rPr lang="en-US" sz="2200" dirty="0">
                <a:latin typeface="Times New Roman"/>
                <a:ea typeface="Times New Roman"/>
              </a:rPr>
              <a:t> </a:t>
            </a:r>
            <a:r>
              <a:rPr lang="en-US" sz="2200" dirty="0" err="1">
                <a:latin typeface="Times New Roman"/>
                <a:ea typeface="Times New Roman"/>
              </a:rPr>
              <a:t>là</a:t>
            </a:r>
            <a:r>
              <a:rPr lang="en-US" sz="2200" dirty="0">
                <a:latin typeface="Times New Roman"/>
                <a:ea typeface="Times New Roman"/>
              </a:rPr>
              <a:t> 12.000.000 đ. </a:t>
            </a:r>
            <a:r>
              <a:rPr lang="en-US" sz="2200" b="1" dirty="0" err="1">
                <a:latin typeface="Times New Roman"/>
                <a:ea typeface="Times New Roman"/>
              </a:rPr>
              <a:t>Vậy</a:t>
            </a:r>
            <a:r>
              <a:rPr lang="en-US" sz="2200" b="1" dirty="0">
                <a:latin typeface="Times New Roman"/>
                <a:ea typeface="Times New Roman"/>
              </a:rPr>
              <a:t> </a:t>
            </a:r>
            <a:r>
              <a:rPr lang="en-US" sz="2200" b="1" dirty="0" err="1">
                <a:latin typeface="Times New Roman"/>
                <a:ea typeface="Times New Roman"/>
              </a:rPr>
              <a:t>công</a:t>
            </a:r>
            <a:r>
              <a:rPr lang="en-US" sz="2200" b="1" dirty="0">
                <a:latin typeface="Times New Roman"/>
                <a:ea typeface="Times New Roman"/>
              </a:rPr>
              <a:t> </a:t>
            </a:r>
            <a:r>
              <a:rPr lang="en-US" sz="2200" b="1" dirty="0" err="1">
                <a:latin typeface="Times New Roman"/>
                <a:ea typeface="Times New Roman"/>
              </a:rPr>
              <a:t>ty</a:t>
            </a:r>
            <a:r>
              <a:rPr lang="en-US" sz="2200" b="1" dirty="0">
                <a:latin typeface="Times New Roman"/>
                <a:ea typeface="Times New Roman"/>
              </a:rPr>
              <a:t> </a:t>
            </a:r>
            <a:r>
              <a:rPr lang="en-US" sz="2200" b="1" dirty="0" err="1">
                <a:latin typeface="Times New Roman"/>
                <a:ea typeface="Times New Roman"/>
              </a:rPr>
              <a:t>nên</a:t>
            </a:r>
            <a:r>
              <a:rPr lang="en-US" sz="2200" b="1" dirty="0">
                <a:latin typeface="Times New Roman"/>
                <a:ea typeface="Times New Roman"/>
              </a:rPr>
              <a:t> </a:t>
            </a:r>
            <a:r>
              <a:rPr lang="en-US" sz="2200" b="1" dirty="0" err="1">
                <a:latin typeface="Times New Roman"/>
                <a:ea typeface="Times New Roman"/>
              </a:rPr>
              <a:t>chấp</a:t>
            </a:r>
            <a:r>
              <a:rPr lang="en-US" sz="2200" b="1" dirty="0">
                <a:latin typeface="Times New Roman"/>
                <a:ea typeface="Times New Roman"/>
              </a:rPr>
              <a:t> </a:t>
            </a:r>
            <a:r>
              <a:rPr lang="en-US" sz="2200" b="1" dirty="0" err="1">
                <a:latin typeface="Times New Roman"/>
                <a:ea typeface="Times New Roman"/>
              </a:rPr>
              <a:t>nhận</a:t>
            </a:r>
            <a:r>
              <a:rPr lang="en-US" sz="2200" b="1" dirty="0">
                <a:latin typeface="Times New Roman"/>
                <a:ea typeface="Times New Roman"/>
              </a:rPr>
              <a:t> </a:t>
            </a:r>
            <a:r>
              <a:rPr lang="en-US" sz="2200" b="1" dirty="0" err="1">
                <a:latin typeface="Times New Roman"/>
                <a:ea typeface="Times New Roman"/>
              </a:rPr>
              <a:t>đơn</a:t>
            </a:r>
            <a:r>
              <a:rPr lang="en-US" sz="2200" b="1" dirty="0">
                <a:latin typeface="Times New Roman"/>
                <a:ea typeface="Times New Roman"/>
              </a:rPr>
              <a:t> </a:t>
            </a:r>
            <a:r>
              <a:rPr lang="en-US" sz="2200" b="1" dirty="0" err="1">
                <a:latin typeface="Times New Roman"/>
                <a:ea typeface="Times New Roman"/>
              </a:rPr>
              <a:t>đặt</a:t>
            </a:r>
            <a:r>
              <a:rPr lang="en-US" sz="2200" b="1" dirty="0">
                <a:latin typeface="Times New Roman"/>
                <a:ea typeface="Times New Roman"/>
              </a:rPr>
              <a:t> </a:t>
            </a:r>
            <a:r>
              <a:rPr lang="en-US" sz="2200" b="1" dirty="0" err="1">
                <a:latin typeface="Times New Roman"/>
                <a:ea typeface="Times New Roman"/>
              </a:rPr>
              <a:t>hàng</a:t>
            </a:r>
            <a:r>
              <a:rPr lang="en-US" sz="2200" b="1" dirty="0">
                <a:latin typeface="Times New Roman"/>
                <a:ea typeface="Times New Roman"/>
              </a:rPr>
              <a:t>.</a:t>
            </a:r>
          </a:p>
        </p:txBody>
      </p:sp>
    </p:spTree>
    <p:extLst>
      <p:ext uri="{BB962C8B-B14F-4D97-AF65-F5344CB8AC3E}">
        <p14:creationId xmlns:p14="http://schemas.microsoft.com/office/powerpoint/2010/main" val="274896605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133600" y="1371600"/>
            <a:ext cx="8153400" cy="4495800"/>
          </a:xfrm>
        </p:spPr>
        <p:txBody>
          <a:bodyPr/>
          <a:lstStyle/>
          <a:p>
            <a:pPr marL="0" indent="0" algn="just" eaLnBrk="1" hangingPunct="1">
              <a:lnSpc>
                <a:spcPct val="150000"/>
              </a:lnSpc>
              <a:spcBef>
                <a:spcPct val="0"/>
              </a:spcBef>
              <a:buClrTx/>
              <a:buSzTx/>
              <a:buNone/>
            </a:pPr>
            <a:r>
              <a:rPr lang="en-US" altLang="vi-VN" sz="2400" b="1" u="sng" dirty="0">
                <a:solidFill>
                  <a:prstClr val="black"/>
                </a:solidFill>
                <a:latin typeface="Times New Roman" pitchFamily="18" charset="0"/>
                <a:cs typeface="Times New Roman" pitchFamily="18" charset="0"/>
              </a:rPr>
              <a:t>TH 9: </a:t>
            </a:r>
            <a:r>
              <a:rPr lang="en-US" altLang="vi-VN" sz="2400" b="1" u="sng" dirty="0" err="1">
                <a:solidFill>
                  <a:prstClr val="black"/>
                </a:solidFill>
                <a:latin typeface="Times New Roman" pitchFamily="18" charset="0"/>
                <a:cs typeface="Times New Roman" pitchFamily="18" charset="0"/>
              </a:rPr>
              <a:t>Quyết</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định</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cơ</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cấu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hàng</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bán</a:t>
            </a:r>
            <a:r>
              <a:rPr lang="en-US" altLang="vi-VN" sz="2400" b="1" u="sng" dirty="0">
                <a:solidFill>
                  <a:prstClr val="black"/>
                </a:solidFill>
                <a:latin typeface="Times New Roman" pitchFamily="18" charset="0"/>
                <a:cs typeface="Times New Roman" pitchFamily="18" charset="0"/>
              </a:rPr>
              <a:t>:</a:t>
            </a:r>
          </a:p>
          <a:p>
            <a:pPr marL="0" marR="45085" indent="0" algn="just">
              <a:spcBef>
                <a:spcPts val="0"/>
              </a:spcBef>
              <a:spcAft>
                <a:spcPts val="0"/>
              </a:spcAft>
              <a:buNone/>
              <a:tabLst>
                <a:tab pos="1362075" algn="l"/>
              </a:tabLst>
            </a:pPr>
            <a:r>
              <a:rPr lang="en-US" sz="2400" b="1" dirty="0" err="1">
                <a:latin typeface="Times New Roman"/>
                <a:ea typeface="Times New Roman"/>
              </a:rPr>
              <a:t>Ví</a:t>
            </a:r>
            <a:r>
              <a:rPr lang="en-US" sz="2400" b="1" dirty="0">
                <a:latin typeface="Times New Roman"/>
                <a:ea typeface="Times New Roman"/>
              </a:rPr>
              <a:t> </a:t>
            </a:r>
            <a:r>
              <a:rPr lang="en-US" sz="2400" b="1" dirty="0" err="1">
                <a:latin typeface="Times New Roman"/>
                <a:ea typeface="Times New Roman"/>
              </a:rPr>
              <a:t>dụ</a:t>
            </a:r>
            <a:r>
              <a:rPr lang="en-US" sz="2400" b="1" dirty="0">
                <a:latin typeface="Times New Roman"/>
                <a:ea typeface="Times New Roman"/>
              </a:rPr>
              <a:t> : </a:t>
            </a:r>
            <a:r>
              <a:rPr lang="en-US" sz="2400" dirty="0">
                <a:latin typeface="Times New Roman"/>
                <a:ea typeface="Times New Roman"/>
              </a:rPr>
              <a:t> </a:t>
            </a:r>
            <a:r>
              <a:rPr lang="en-US" sz="2400" dirty="0" err="1">
                <a:latin typeface="Times New Roman"/>
                <a:ea typeface="Times New Roman"/>
              </a:rPr>
              <a:t>Giả</a:t>
            </a: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XYZ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xuất</a:t>
            </a:r>
            <a:r>
              <a:rPr lang="en-US" sz="2400" dirty="0">
                <a:latin typeface="Times New Roman"/>
                <a:ea typeface="Times New Roman"/>
              </a:rPr>
              <a:t> </a:t>
            </a:r>
            <a:r>
              <a:rPr lang="en-US" sz="2400" dirty="0" err="1">
                <a:latin typeface="Times New Roman"/>
                <a:ea typeface="Times New Roman"/>
              </a:rPr>
              <a:t>và</a:t>
            </a:r>
            <a:r>
              <a:rPr lang="en-US" sz="2400" dirty="0">
                <a:latin typeface="Times New Roman"/>
                <a:ea typeface="Times New Roman"/>
              </a:rPr>
              <a:t> </a:t>
            </a:r>
            <a:r>
              <a:rPr lang="en-US" sz="2400" dirty="0" err="1">
                <a:latin typeface="Times New Roman"/>
                <a:ea typeface="Times New Roman"/>
              </a:rPr>
              <a:t>tiêu</a:t>
            </a:r>
            <a:r>
              <a:rPr lang="en-US" sz="2400" dirty="0">
                <a:latin typeface="Times New Roman"/>
                <a:ea typeface="Times New Roman"/>
              </a:rPr>
              <a:t> </a:t>
            </a:r>
            <a:r>
              <a:rPr lang="en-US" sz="2400" dirty="0" err="1">
                <a:latin typeface="Times New Roman"/>
                <a:ea typeface="Times New Roman"/>
              </a:rPr>
              <a:t>thụ</a:t>
            </a:r>
            <a:r>
              <a:rPr lang="en-US" sz="2400" dirty="0">
                <a:latin typeface="Times New Roman"/>
                <a:ea typeface="Times New Roman"/>
              </a:rPr>
              <a:t> 2 </a:t>
            </a:r>
            <a:r>
              <a:rPr lang="en-US" sz="2400" dirty="0" err="1">
                <a:latin typeface="Times New Roman"/>
                <a:ea typeface="Times New Roman"/>
              </a:rPr>
              <a:t>loại</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 </a:t>
            </a:r>
            <a:r>
              <a:rPr lang="en-US" sz="2400" dirty="0" err="1">
                <a:latin typeface="Times New Roman"/>
                <a:ea typeface="Times New Roman"/>
              </a:rPr>
              <a:t>và</a:t>
            </a:r>
            <a:r>
              <a:rPr lang="en-US" sz="2400" dirty="0">
                <a:latin typeface="Times New Roman"/>
                <a:ea typeface="Times New Roman"/>
              </a:rPr>
              <a:t> B,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tài</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về</a:t>
            </a:r>
            <a:r>
              <a:rPr lang="en-US" sz="2400" dirty="0">
                <a:latin typeface="Times New Roman"/>
                <a:ea typeface="Times New Roman"/>
              </a:rPr>
              <a:t>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thu,chi</a:t>
            </a:r>
            <a:r>
              <a:rPr lang="en-US" sz="2400" dirty="0">
                <a:latin typeface="Times New Roman"/>
                <a:ea typeface="Times New Roman"/>
              </a:rPr>
              <a:t> </a:t>
            </a:r>
            <a:r>
              <a:rPr lang="en-US" sz="2400" dirty="0" err="1">
                <a:latin typeface="Times New Roman"/>
                <a:ea typeface="Times New Roman"/>
              </a:rPr>
              <a:t>phí</a:t>
            </a:r>
            <a:r>
              <a:rPr lang="en-US" sz="2400" dirty="0">
                <a:latin typeface="Times New Roman"/>
                <a:ea typeface="Times New Roman"/>
              </a:rPr>
              <a:t> ... </a:t>
            </a:r>
            <a:r>
              <a:rPr lang="en-US" sz="2400" dirty="0" err="1">
                <a:latin typeface="Times New Roman"/>
                <a:ea typeface="Times New Roman"/>
              </a:rPr>
              <a:t>của</a:t>
            </a:r>
            <a:r>
              <a:rPr lang="en-US" sz="2400" dirty="0">
                <a:latin typeface="Times New Roman"/>
                <a:ea typeface="Times New Roman"/>
              </a:rPr>
              <a:t> </a:t>
            </a:r>
            <a:r>
              <a:rPr lang="en-US" sz="2400" dirty="0" err="1">
                <a:latin typeface="Times New Roman"/>
                <a:ea typeface="Times New Roman"/>
              </a:rPr>
              <a:t>năm</a:t>
            </a:r>
            <a:r>
              <a:rPr lang="en-US" sz="2400" dirty="0">
                <a:latin typeface="Times New Roman"/>
                <a:ea typeface="Times New Roman"/>
              </a:rPr>
              <a:t> N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a:t>
            </a:r>
            <a:endParaRPr lang="en-US" sz="2000" dirty="0">
              <a:latin typeface="Times New Roman"/>
              <a:ea typeface="Times New Roman"/>
            </a:endParaRPr>
          </a:p>
          <a:p>
            <a:pPr marL="0" indent="0" algn="just" eaLnBrk="1" hangingPunct="1">
              <a:lnSpc>
                <a:spcPct val="150000"/>
              </a:lnSpc>
              <a:spcBef>
                <a:spcPct val="0"/>
              </a:spcBef>
              <a:buClrTx/>
              <a:buSzTx/>
              <a:buNone/>
            </a:pPr>
            <a:endParaRPr lang="en-US" altLang="vi-VN" sz="2400" b="1" u="sng" dirty="0">
              <a:solidFill>
                <a:prstClr val="black"/>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141</a:t>
            </a:fld>
            <a:endParaRPr lang="en-IN"/>
          </a:p>
        </p:txBody>
      </p:sp>
      <p:sp>
        <p:nvSpPr>
          <p:cNvPr id="5" name="Rectangle 4"/>
          <p:cNvSpPr/>
          <p:nvPr/>
        </p:nvSpPr>
        <p:spPr>
          <a:xfrm>
            <a:off x="2298522" y="381001"/>
            <a:ext cx="7451079" cy="615553"/>
          </a:xfrm>
          <a:prstGeom prst="rect">
            <a:avLst/>
          </a:prstGeom>
        </p:spPr>
        <p:txBody>
          <a:bodyPr wrap="none">
            <a:spAutoFit/>
          </a:bodyPr>
          <a:lstStyle/>
          <a:p>
            <a:pPr lvl="0" algn="ctr" fontAlgn="base">
              <a:spcBef>
                <a:spcPct val="0"/>
              </a:spcBef>
              <a:spcAft>
                <a:spcPct val="0"/>
              </a:spcAft>
            </a:pPr>
            <a:r>
              <a:rPr lang="en-US" sz="3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3.5. VẬN DỤNG MỐI QUAN HỆ CVP</a:t>
            </a:r>
          </a:p>
        </p:txBody>
      </p:sp>
      <p:graphicFrame>
        <p:nvGraphicFramePr>
          <p:cNvPr id="6" name="Table 5"/>
          <p:cNvGraphicFramePr>
            <a:graphicFrameLocks noGrp="1"/>
          </p:cNvGraphicFramePr>
          <p:nvPr>
            <p:extLst>
              <p:ext uri="{D42A27DB-BD31-4B8C-83A1-F6EECF244321}">
                <p14:modId xmlns:p14="http://schemas.microsoft.com/office/powerpoint/2010/main" val="4109559524"/>
              </p:ext>
            </p:extLst>
          </p:nvPr>
        </p:nvGraphicFramePr>
        <p:xfrm>
          <a:off x="1981200" y="3505200"/>
          <a:ext cx="8305800" cy="2346833"/>
        </p:xfrm>
        <a:graphic>
          <a:graphicData uri="http://schemas.openxmlformats.org/drawingml/2006/table">
            <a:tbl>
              <a:tblPr firstRow="1" firstCol="1" lastRow="1" lastCol="1" bandRow="1" bandCol="1"/>
              <a:tblGrid>
                <a:gridCol w="2300095">
                  <a:extLst>
                    <a:ext uri="{9D8B030D-6E8A-4147-A177-3AD203B41FA5}">
                      <a16:colId xmlns:a16="http://schemas.microsoft.com/office/drawing/2014/main" val="20000"/>
                    </a:ext>
                  </a:extLst>
                </a:gridCol>
                <a:gridCol w="1614133">
                  <a:extLst>
                    <a:ext uri="{9D8B030D-6E8A-4147-A177-3AD203B41FA5}">
                      <a16:colId xmlns:a16="http://schemas.microsoft.com/office/drawing/2014/main" val="20001"/>
                    </a:ext>
                  </a:extLst>
                </a:gridCol>
                <a:gridCol w="1750264">
                  <a:extLst>
                    <a:ext uri="{9D8B030D-6E8A-4147-A177-3AD203B41FA5}">
                      <a16:colId xmlns:a16="http://schemas.microsoft.com/office/drawing/2014/main" val="20002"/>
                    </a:ext>
                  </a:extLst>
                </a:gridCol>
                <a:gridCol w="1750264">
                  <a:extLst>
                    <a:ext uri="{9D8B030D-6E8A-4147-A177-3AD203B41FA5}">
                      <a16:colId xmlns:a16="http://schemas.microsoft.com/office/drawing/2014/main" val="20003"/>
                    </a:ext>
                  </a:extLst>
                </a:gridCol>
                <a:gridCol w="891044">
                  <a:extLst>
                    <a:ext uri="{9D8B030D-6E8A-4147-A177-3AD203B41FA5}">
                      <a16:colId xmlns:a16="http://schemas.microsoft.com/office/drawing/2014/main" val="20004"/>
                    </a:ext>
                  </a:extLst>
                </a:gridCol>
              </a:tblGrid>
              <a:tr h="0">
                <a:tc rowSpan="2">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a:t>
                      </a:r>
                      <a:r>
                        <a:rPr lang="en-US" sz="1800" b="1" dirty="0" err="1">
                          <a:effectLst/>
                          <a:latin typeface="Times New Roman"/>
                          <a:ea typeface="Times New Roman"/>
                          <a:cs typeface="Times New Roman"/>
                        </a:rPr>
                        <a:t>Chỉ</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tiêu</a:t>
                      </a:r>
                      <a:endParaRPr lang="en-US" sz="18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r>
                        <a:rPr lang="en-US" sz="1800" b="1">
                          <a:effectLst/>
                          <a:latin typeface="Times New Roman"/>
                          <a:ea typeface="Times New Roman"/>
                          <a:cs typeface="Times New Roman"/>
                        </a:rPr>
                        <a:t>Sản</a:t>
                      </a:r>
                      <a:endParaRPr lang="en-US" sz="180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   phẩm A</a:t>
                      </a:r>
                      <a:endParaRPr lang="en-US" sz="18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r>
                        <a:rPr lang="en-US" sz="1800" b="1">
                          <a:effectLst/>
                          <a:latin typeface="Times New Roman"/>
                          <a:ea typeface="Times New Roman"/>
                          <a:cs typeface="Times New Roman"/>
                        </a:rPr>
                        <a:t>Sản</a:t>
                      </a:r>
                      <a:endParaRPr lang="en-US" sz="180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1800" b="1">
                          <a:effectLst/>
                          <a:latin typeface="Times New Roman"/>
                          <a:ea typeface="Times New Roman"/>
                          <a:cs typeface="Times New Roman"/>
                        </a:rPr>
                        <a:t>   phẩm B</a:t>
                      </a:r>
                      <a:endParaRPr lang="en-US" sz="18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r>
                        <a:rPr lang="en-US" sz="1800" b="1">
                          <a:effectLst/>
                          <a:latin typeface="Times New Roman"/>
                          <a:ea typeface="Times New Roman"/>
                          <a:cs typeface="Times New Roman"/>
                        </a:rPr>
                        <a:t>Tổng cộng</a:t>
                      </a:r>
                      <a:endParaRPr lang="en-US" sz="18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a:t>
                      </a:r>
                      <a:r>
                        <a:rPr lang="en-US" sz="1800" b="1" dirty="0" err="1">
                          <a:effectLst/>
                          <a:latin typeface="Times New Roman"/>
                          <a:ea typeface="Times New Roman"/>
                          <a:cs typeface="Times New Roman"/>
                        </a:rPr>
                        <a:t>Số</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tiền</a:t>
                      </a:r>
                      <a:endParaRPr lang="en-US" sz="18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r>
                        <a:rPr lang="en-US" sz="1800" b="1">
                          <a:effectLst/>
                          <a:latin typeface="Times New Roman"/>
                          <a:ea typeface="Times New Roman"/>
                          <a:cs typeface="Times New Roman"/>
                        </a:rPr>
                        <a:t>%</a:t>
                      </a:r>
                      <a:endParaRPr lang="en-US" sz="18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1. Doanh thu BH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4.000.000.000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6.000.000.000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10.000.000.000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2. Chi phí biến đổi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1.800.000.000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3.450.000.000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5.250.000.000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52,5%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3. Lãi giới hạn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2.200.000.000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2.550.000.000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4.750.000.000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47,5%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4.Tỷ suất lãi giới hạn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42,5%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47,5%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5. Chi phí cố định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3.562.500.000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6. Lợi nhuận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a:effectLst/>
                          <a:latin typeface="Times New Roman"/>
                          <a:ea typeface="Times New Roman"/>
                          <a:cs typeface="Times New Roman"/>
                        </a:rPr>
                        <a:t>  1.187.500.000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1800" dirty="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097415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DE61DCA-CB16-464B-BB87-4AE359B6EA38}" type="slidenum">
              <a:rPr lang="en-IN" smtClean="0"/>
              <a:pPr>
                <a:defRPr/>
              </a:pPr>
              <a:t>142</a:t>
            </a:fld>
            <a:endParaRPr lang="en-IN"/>
          </a:p>
        </p:txBody>
      </p:sp>
      <p:sp>
        <p:nvSpPr>
          <p:cNvPr id="5" name="Rectangle 4"/>
          <p:cNvSpPr/>
          <p:nvPr/>
        </p:nvSpPr>
        <p:spPr>
          <a:xfrm>
            <a:off x="1905000" y="304801"/>
            <a:ext cx="8763000" cy="5632311"/>
          </a:xfrm>
          <a:prstGeom prst="rect">
            <a:avLst/>
          </a:prstGeom>
        </p:spPr>
        <p:txBody>
          <a:bodyPr wrap="square">
            <a:spAutoFit/>
          </a:bodyPr>
          <a:lstStyle/>
          <a:p>
            <a:pPr algn="just">
              <a:lnSpc>
                <a:spcPct val="150000"/>
              </a:lnSpc>
            </a:pPr>
            <a:r>
              <a:rPr lang="en-US" sz="2400" dirty="0">
                <a:latin typeface="Times New Roman" pitchFamily="18" charset="0"/>
                <a:cs typeface="Times New Roman" pitchFamily="18" charset="0"/>
              </a:rPr>
              <a:t>Qua </a:t>
            </a:r>
            <a:r>
              <a:rPr lang="en-US" sz="2400" dirty="0" err="1">
                <a:latin typeface="Times New Roman" pitchFamily="18" charset="0"/>
                <a:cs typeface="Times New Roman" pitchFamily="18" charset="0"/>
              </a:rPr>
              <a:t>bảng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ta </a:t>
            </a:r>
            <a:r>
              <a:rPr lang="en-US" sz="2400" dirty="0" err="1">
                <a:latin typeface="Times New Roman" pitchFamily="18" charset="0"/>
                <a:cs typeface="Times New Roman" pitchFamily="18" charset="0"/>
              </a:rPr>
              <a:t>thấy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N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tỷ</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r>
              <a:rPr lang="en-US" sz="2400" dirty="0">
                <a:latin typeface="Times New Roman" pitchFamily="18" charset="0"/>
                <a:cs typeface="Times New Roman" pitchFamily="18" charset="0"/>
              </a:rPr>
              <a:t> (55%) </a:t>
            </a:r>
            <a:r>
              <a:rPr lang="en-US" sz="2400" dirty="0" err="1">
                <a:latin typeface="Times New Roman" pitchFamily="18" charset="0"/>
                <a:cs typeface="Times New Roman" pitchFamily="18" charset="0"/>
              </a:rPr>
              <a:t>nhưng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tỷ</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trọng</a:t>
            </a:r>
            <a:r>
              <a:rPr lang="en-US" sz="2400" dirty="0">
                <a:latin typeface="Times New Roman" pitchFamily="18" charset="0"/>
                <a:cs typeface="Times New Roman" pitchFamily="18" charset="0"/>
              </a:rPr>
              <a:t> 40% (4.000.000.000đ/10.000.000.000đ),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B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tỷ</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thấp</a:t>
            </a:r>
            <a:r>
              <a:rPr lang="en-US" sz="2400" dirty="0">
                <a:latin typeface="Times New Roman" pitchFamily="18" charset="0"/>
                <a:cs typeface="Times New Roman" pitchFamily="18" charset="0"/>
              </a:rPr>
              <a:t>   (42,5%)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tỷ</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tới</a:t>
            </a:r>
            <a:r>
              <a:rPr lang="en-US" sz="2400" dirty="0">
                <a:latin typeface="Times New Roman" pitchFamily="18" charset="0"/>
                <a:cs typeface="Times New Roman" pitchFamily="18" charset="0"/>
              </a:rPr>
              <a:t> 60% (6.000.000.000đ/ 10.000.000.000đ) </a:t>
            </a:r>
            <a:r>
              <a:rPr lang="en-US" sz="2400" dirty="0" err="1">
                <a:latin typeface="Times New Roman" pitchFamily="18" charset="0"/>
                <a:cs typeface="Times New Roman" pitchFamily="18" charset="0"/>
              </a:rPr>
              <a:t>nên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nhuận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1.187.500.000 đ.</a:t>
            </a: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N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                                  3.562.500.000 đ</a:t>
            </a:r>
          </a:p>
          <a:p>
            <a:pPr algn="just">
              <a:lnSpc>
                <a:spcPct val="150000"/>
              </a:lnSpc>
            </a:pPr>
            <a:r>
              <a:rPr lang="en-US" sz="2400" dirty="0">
                <a:latin typeface="Times New Roman" pitchFamily="18" charset="0"/>
                <a:cs typeface="Times New Roman" pitchFamily="18" charset="0"/>
              </a:rPr>
              <a:t>                    D</a:t>
            </a:r>
            <a:r>
              <a:rPr lang="en-US" sz="2400" baseline="-25000" dirty="0">
                <a:latin typeface="Times New Roman" pitchFamily="18" charset="0"/>
                <a:cs typeface="Times New Roman" pitchFamily="18" charset="0"/>
              </a:rPr>
              <a:t>h</a:t>
            </a:r>
            <a:r>
              <a:rPr lang="en-US" sz="2400" dirty="0">
                <a:latin typeface="Times New Roman" pitchFamily="18" charset="0"/>
                <a:cs typeface="Times New Roman" pitchFamily="18" charset="0"/>
              </a:rPr>
              <a:t> = ------------------------   =   7.500.000.000 đ</a:t>
            </a:r>
          </a:p>
          <a:p>
            <a:pPr algn="just">
              <a:lnSpc>
                <a:spcPct val="150000"/>
              </a:lnSpc>
            </a:pPr>
            <a:r>
              <a:rPr lang="en-US" sz="2400" dirty="0">
                <a:latin typeface="Times New Roman" pitchFamily="18" charset="0"/>
                <a:cs typeface="Times New Roman" pitchFamily="18" charset="0"/>
              </a:rPr>
              <a:t>                                          47,5%        </a:t>
            </a:r>
          </a:p>
        </p:txBody>
      </p:sp>
    </p:spTree>
    <p:extLst>
      <p:ext uri="{BB962C8B-B14F-4D97-AF65-F5344CB8AC3E}">
        <p14:creationId xmlns:p14="http://schemas.microsoft.com/office/powerpoint/2010/main" val="343351987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143</a:t>
            </a:fld>
            <a:endParaRPr lang="en-IN">
              <a:solidFill>
                <a:srgbClr val="775F55"/>
              </a:solidFill>
            </a:endParaRPr>
          </a:p>
        </p:txBody>
      </p:sp>
      <p:sp>
        <p:nvSpPr>
          <p:cNvPr id="3" name="Rectangle 2"/>
          <p:cNvSpPr/>
          <p:nvPr/>
        </p:nvSpPr>
        <p:spPr>
          <a:xfrm>
            <a:off x="1600200" y="228600"/>
            <a:ext cx="8610600" cy="1938992"/>
          </a:xfrm>
          <a:prstGeom prst="rect">
            <a:avLst/>
          </a:prstGeom>
        </p:spPr>
        <p:txBody>
          <a:bodyPr wrap="square">
            <a:spAutoFit/>
          </a:bodyPr>
          <a:lstStyle/>
          <a:p>
            <a:pPr algn="just">
              <a:lnSpc>
                <a:spcPct val="150000"/>
              </a:lnSpc>
            </a:pPr>
            <a:r>
              <a:rPr lang="en-US" sz="2000" dirty="0" err="1">
                <a:latin typeface="Times New Roman" pitchFamily="18" charset="0"/>
                <a:cs typeface="Times New Roman" pitchFamily="18" charset="0"/>
              </a:rPr>
              <a:t>Năm</a:t>
            </a:r>
            <a:r>
              <a:rPr lang="en-US" sz="2000" dirty="0">
                <a:latin typeface="Times New Roman" pitchFamily="18" charset="0"/>
                <a:cs typeface="Times New Roman" pitchFamily="18" charset="0"/>
              </a:rPr>
              <a:t> N+1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đổi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cấu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mặt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tỷ</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mặt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lên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60%, </a:t>
            </a:r>
            <a:r>
              <a:rPr lang="en-US" sz="2000" dirty="0" err="1">
                <a:latin typeface="Times New Roman" pitchFamily="18" charset="0"/>
                <a:cs typeface="Times New Roman" pitchFamily="18" charset="0"/>
              </a:rPr>
              <a:t>giảm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tỷ</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mặt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B </a:t>
            </a:r>
            <a:r>
              <a:rPr lang="en-US" sz="2000" dirty="0" err="1">
                <a:latin typeface="Times New Roman" pitchFamily="18" charset="0"/>
                <a:cs typeface="Times New Roman" pitchFamily="18" charset="0"/>
              </a:rPr>
              <a:t>xuống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còn</a:t>
            </a:r>
            <a:r>
              <a:rPr lang="en-US" sz="2000" dirty="0">
                <a:latin typeface="Times New Roman" pitchFamily="18" charset="0"/>
                <a:cs typeface="Times New Roman" pitchFamily="18" charset="0"/>
              </a:rPr>
              <a:t> 40%, </a:t>
            </a:r>
            <a:r>
              <a:rPr lang="en-US" sz="2000" dirty="0" err="1">
                <a:latin typeface="Times New Roman" pitchFamily="18" charset="0"/>
                <a:cs typeface="Times New Roman" pitchFamily="18" charset="0"/>
              </a:rPr>
              <a:t>tổng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năm</a:t>
            </a:r>
            <a:r>
              <a:rPr lang="en-US" sz="2000" dirty="0">
                <a:latin typeface="Times New Roman" pitchFamily="18" charset="0"/>
                <a:cs typeface="Times New Roman" pitchFamily="18" charset="0"/>
              </a:rPr>
              <a:t> N+1 </a:t>
            </a:r>
            <a:r>
              <a:rPr lang="en-US" sz="2000" dirty="0" err="1">
                <a:latin typeface="Times New Roman" pitchFamily="18" charset="0"/>
                <a:cs typeface="Times New Roman" pitchFamily="18" charset="0"/>
              </a:rPr>
              <a:t>vẫn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10.000.000.000đ . </a:t>
            </a:r>
            <a:r>
              <a:rPr lang="en-US" sz="2000" dirty="0" err="1">
                <a:latin typeface="Times New Roman" pitchFamily="18" charset="0"/>
                <a:cs typeface="Times New Roman" pitchFamily="18" charset="0"/>
              </a:rPr>
              <a:t>Vậy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nhuận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sẽ</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đổi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nào</a:t>
            </a:r>
            <a:r>
              <a:rPr lang="en-US" sz="2000" dirty="0">
                <a:latin typeface="Times New Roman" pitchFamily="18" charset="0"/>
                <a:cs typeface="Times New Roman" pitchFamily="18" charset="0"/>
              </a:rPr>
              <a:t>? Ta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năm</a:t>
            </a:r>
            <a:r>
              <a:rPr lang="en-US" sz="2000" dirty="0">
                <a:latin typeface="Times New Roman" pitchFamily="18" charset="0"/>
                <a:cs typeface="Times New Roman" pitchFamily="18" charset="0"/>
              </a:rPr>
              <a:t> N+1 </a:t>
            </a:r>
            <a:r>
              <a:rPr lang="en-US" sz="2000" dirty="0" err="1">
                <a:latin typeface="Times New Roman" pitchFamily="18" charset="0"/>
                <a:cs typeface="Times New Roman" pitchFamily="18" charset="0"/>
              </a:rPr>
              <a:t>như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sau</a:t>
            </a:r>
            <a:r>
              <a:rPr lang="en-US" sz="2000" dirty="0">
                <a:latin typeface="Times New Roman" pitchFamily="18" charset="0"/>
                <a:cs typeface="Times New Roman" pitchFamily="18" charset="0"/>
              </a:rPr>
              <a:t>:</a:t>
            </a:r>
          </a:p>
        </p:txBody>
      </p:sp>
      <p:graphicFrame>
        <p:nvGraphicFramePr>
          <p:cNvPr id="4" name="Table 3"/>
          <p:cNvGraphicFramePr>
            <a:graphicFrameLocks noGrp="1"/>
          </p:cNvGraphicFramePr>
          <p:nvPr>
            <p:extLst>
              <p:ext uri="{D42A27DB-BD31-4B8C-83A1-F6EECF244321}">
                <p14:modId xmlns:p14="http://schemas.microsoft.com/office/powerpoint/2010/main" val="1759292689"/>
              </p:ext>
            </p:extLst>
          </p:nvPr>
        </p:nvGraphicFramePr>
        <p:xfrm>
          <a:off x="1905000" y="2667000"/>
          <a:ext cx="8458200" cy="2607250"/>
        </p:xfrm>
        <a:graphic>
          <a:graphicData uri="http://schemas.openxmlformats.org/drawingml/2006/table">
            <a:tbl>
              <a:tblPr firstRow="1" firstCol="1" lastRow="1" lastCol="1" bandRow="1" bandCol="1"/>
              <a:tblGrid>
                <a:gridCol w="2342299">
                  <a:extLst>
                    <a:ext uri="{9D8B030D-6E8A-4147-A177-3AD203B41FA5}">
                      <a16:colId xmlns:a16="http://schemas.microsoft.com/office/drawing/2014/main" val="20000"/>
                    </a:ext>
                  </a:extLst>
                </a:gridCol>
                <a:gridCol w="1643749">
                  <a:extLst>
                    <a:ext uri="{9D8B030D-6E8A-4147-A177-3AD203B41FA5}">
                      <a16:colId xmlns:a16="http://schemas.microsoft.com/office/drawing/2014/main" val="20001"/>
                    </a:ext>
                  </a:extLst>
                </a:gridCol>
                <a:gridCol w="1782379">
                  <a:extLst>
                    <a:ext uri="{9D8B030D-6E8A-4147-A177-3AD203B41FA5}">
                      <a16:colId xmlns:a16="http://schemas.microsoft.com/office/drawing/2014/main" val="20002"/>
                    </a:ext>
                  </a:extLst>
                </a:gridCol>
                <a:gridCol w="1782379">
                  <a:extLst>
                    <a:ext uri="{9D8B030D-6E8A-4147-A177-3AD203B41FA5}">
                      <a16:colId xmlns:a16="http://schemas.microsoft.com/office/drawing/2014/main" val="20003"/>
                    </a:ext>
                  </a:extLst>
                </a:gridCol>
                <a:gridCol w="907394">
                  <a:extLst>
                    <a:ext uri="{9D8B030D-6E8A-4147-A177-3AD203B41FA5}">
                      <a16:colId xmlns:a16="http://schemas.microsoft.com/office/drawing/2014/main" val="20004"/>
                    </a:ext>
                  </a:extLst>
                </a:gridCol>
              </a:tblGrid>
              <a:tr h="0">
                <a:tc rowSpan="2">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r>
                        <a:rPr lang="en-US" sz="2000" b="1">
                          <a:effectLst/>
                          <a:latin typeface="Times New Roman"/>
                          <a:ea typeface="Times New Roman"/>
                          <a:cs typeface="Times New Roman"/>
                        </a:rPr>
                        <a:t>Chỉ tiêu</a:t>
                      </a:r>
                      <a:endParaRPr lang="en-US" sz="20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r>
                        <a:rPr lang="en-US" sz="2000" b="1">
                          <a:effectLst/>
                          <a:latin typeface="Times New Roman"/>
                          <a:ea typeface="Times New Roman"/>
                          <a:cs typeface="Times New Roman"/>
                        </a:rPr>
                        <a:t>Sản</a:t>
                      </a:r>
                      <a:endParaRPr lang="en-US" sz="200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2000" b="1">
                          <a:effectLst/>
                          <a:latin typeface="Times New Roman"/>
                          <a:ea typeface="Times New Roman"/>
                          <a:cs typeface="Times New Roman"/>
                        </a:rPr>
                        <a:t>   phẩm A</a:t>
                      </a:r>
                      <a:endParaRPr lang="en-US" sz="20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r>
                        <a:rPr lang="en-US" sz="2000" b="1">
                          <a:effectLst/>
                          <a:latin typeface="Times New Roman"/>
                          <a:ea typeface="Times New Roman"/>
                          <a:cs typeface="Times New Roman"/>
                        </a:rPr>
                        <a:t>Sản</a:t>
                      </a:r>
                      <a:endParaRPr lang="en-US" sz="2000">
                        <a:effectLst/>
                        <a:latin typeface="Times New Roman"/>
                        <a:ea typeface="Times New Roman"/>
                        <a:cs typeface="Times New Roman"/>
                      </a:endParaRPr>
                    </a:p>
                    <a:p>
                      <a:pPr marL="0" marR="45085" algn="just">
                        <a:lnSpc>
                          <a:spcPct val="115000"/>
                        </a:lnSpc>
                        <a:spcBef>
                          <a:spcPts val="0"/>
                        </a:spcBef>
                        <a:spcAft>
                          <a:spcPts val="0"/>
                        </a:spcAft>
                        <a:tabLst>
                          <a:tab pos="1362075" algn="l"/>
                        </a:tabLst>
                      </a:pPr>
                      <a:r>
                        <a:rPr lang="en-US" sz="2000" b="1">
                          <a:effectLst/>
                          <a:latin typeface="Times New Roman"/>
                          <a:ea typeface="Times New Roman"/>
                          <a:cs typeface="Times New Roman"/>
                        </a:rPr>
                        <a:t>   phẩm B</a:t>
                      </a:r>
                      <a:endParaRPr lang="en-US" sz="20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r>
                        <a:rPr lang="en-US" sz="2000" b="1">
                          <a:effectLst/>
                          <a:latin typeface="Times New Roman"/>
                          <a:ea typeface="Times New Roman"/>
                          <a:cs typeface="Times New Roman"/>
                        </a:rPr>
                        <a:t>Tổng cộng</a:t>
                      </a:r>
                      <a:endParaRPr lang="en-US" sz="20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r>
                        <a:rPr lang="en-US" sz="2000" b="1">
                          <a:effectLst/>
                          <a:latin typeface="Times New Roman"/>
                          <a:ea typeface="Times New Roman"/>
                          <a:cs typeface="Times New Roman"/>
                        </a:rPr>
                        <a:t>Số tiền</a:t>
                      </a:r>
                      <a:endParaRPr lang="en-US" sz="20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r>
                        <a:rPr lang="en-US" sz="2000" b="1">
                          <a:effectLst/>
                          <a:latin typeface="Times New Roman"/>
                          <a:ea typeface="Times New Roman"/>
                          <a:cs typeface="Times New Roman"/>
                        </a:rPr>
                        <a:t>%</a:t>
                      </a:r>
                      <a:endParaRPr lang="en-US" sz="20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1. Doanh thu BH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6.000.000.000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4.000.000.000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10.000.000.000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2. Chi phí biến đổi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2.700.000.000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2.300.000.000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5.000.000.000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3. Lãi giới hạn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3.300.000.000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1.700.000.000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5.000.000.000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4.Tỷsuất lãi giới hạn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42,5%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5. Chi phí cố định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3.562.500.000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6. Lợi nhuận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a:effectLst/>
                          <a:latin typeface="Times New Roman"/>
                          <a:ea typeface="Times New Roman"/>
                          <a:cs typeface="Times New Roman"/>
                        </a:rPr>
                        <a:t>  1.437.500.000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tabLst>
                          <a:tab pos="1362075" algn="l"/>
                        </a:tabLst>
                      </a:pPr>
                      <a:r>
                        <a:rPr lang="en-US" sz="2000" dirty="0">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0108263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WordArt 9"/>
          <p:cNvSpPr>
            <a:spLocks noChangeArrowheads="1" noChangeShapeType="1" noTextEdit="1"/>
          </p:cNvSpPr>
          <p:nvPr/>
        </p:nvSpPr>
        <p:spPr bwMode="auto">
          <a:xfrm>
            <a:off x="1828800" y="313510"/>
            <a:ext cx="8286750" cy="781594"/>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CH</a:t>
            </a:r>
            <a:r>
              <a:rPr lang="vi-VN"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Ư</a:t>
            </a:r>
            <a:r>
              <a:rPr lang="en-US" sz="2400" b="1" kern="10" dirty="0" err="1">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ƠNG</a:t>
            </a:r>
            <a:r>
              <a:rPr lang="en-US"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 4</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b="1" dirty="0" err="1">
                <a:solidFill>
                  <a:srgbClr val="00B050"/>
                </a:solidFill>
                <a:latin typeface="Times New Roman" panose="02020603050405020304" pitchFamily="18" charset="0"/>
                <a:cs typeface="Times New Roman" panose="02020603050405020304" pitchFamily="18" charset="0"/>
              </a:rPr>
              <a:t>CÁC</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PHƯƠNG</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PHÁP</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XÁC</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ĐỊNH</a:t>
            </a:r>
            <a:r>
              <a:rPr lang="en-US" b="1" dirty="0">
                <a:solidFill>
                  <a:srgbClr val="00B050"/>
                </a:solidFill>
                <a:latin typeface="Times New Roman" panose="02020603050405020304" pitchFamily="18" charset="0"/>
                <a:cs typeface="Times New Roman" panose="02020603050405020304" pitchFamily="18" charset="0"/>
              </a:rPr>
              <a:t> CHI </a:t>
            </a:r>
            <a:r>
              <a:rPr lang="en-US" b="1" dirty="0" err="1">
                <a:solidFill>
                  <a:srgbClr val="00B050"/>
                </a:solidFill>
                <a:latin typeface="Times New Roman" panose="02020603050405020304" pitchFamily="18" charset="0"/>
                <a:cs typeface="Times New Roman" panose="02020603050405020304" pitchFamily="18" charset="0"/>
              </a:rPr>
              <a:t>PHÍ</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VÀ</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ĐỊNH</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GIÁ</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SẢN</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PHẨM</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DỊCH</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VỤ</a:t>
            </a:r>
            <a:endParaRPr lang="en-US" dirty="0">
              <a:solidFill>
                <a:srgbClr val="00B050"/>
              </a:solidFill>
              <a:latin typeface="Times New Roman" panose="02020603050405020304" pitchFamily="18" charset="0"/>
              <a:cs typeface="Times New Roman" panose="02020603050405020304" pitchFamily="18" charset="0"/>
            </a:endParaRPr>
          </a:p>
        </p:txBody>
      </p:sp>
      <p:grpSp>
        <p:nvGrpSpPr>
          <p:cNvPr id="9222" name="Group 41"/>
          <p:cNvGrpSpPr>
            <a:grpSpLocks/>
          </p:cNvGrpSpPr>
          <p:nvPr/>
        </p:nvGrpSpPr>
        <p:grpSpPr bwMode="auto">
          <a:xfrm>
            <a:off x="2516189" y="1981200"/>
            <a:ext cx="7151687" cy="928688"/>
            <a:chOff x="1296" y="1824"/>
            <a:chExt cx="2976" cy="432"/>
          </a:xfrm>
        </p:grpSpPr>
        <p:sp>
          <p:nvSpPr>
            <p:cNvPr id="9234"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5"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6" name="Text Box 44"/>
            <p:cNvSpPr txBox="1">
              <a:spLocks noChangeArrowheads="1"/>
            </p:cNvSpPr>
            <p:nvPr/>
          </p:nvSpPr>
          <p:spPr bwMode="gray">
            <a:xfrm>
              <a:off x="1742" y="1890"/>
              <a:ext cx="253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endParaRPr lang="en-US" altLang="vi-VN" sz="2000" b="1" dirty="0">
                <a:solidFill>
                  <a:prstClr val="black"/>
                </a:solidFill>
                <a:latin typeface="Times New Roman" pitchFamily="18" charset="0"/>
                <a:cs typeface="Times New Roman" pitchFamily="18" charset="0"/>
              </a:endParaRPr>
            </a:p>
          </p:txBody>
        </p:sp>
        <p:sp>
          <p:nvSpPr>
            <p:cNvPr id="9237" name="Text Box 45"/>
            <p:cNvSpPr txBox="1">
              <a:spLocks noChangeArrowheads="1"/>
            </p:cNvSpPr>
            <p:nvPr/>
          </p:nvSpPr>
          <p:spPr bwMode="gray">
            <a:xfrm>
              <a:off x="1403" y="1951"/>
              <a:ext cx="225"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4.1</a:t>
              </a:r>
            </a:p>
          </p:txBody>
        </p:sp>
      </p:grpSp>
      <p:grpSp>
        <p:nvGrpSpPr>
          <p:cNvPr id="9223" name="Group 41"/>
          <p:cNvGrpSpPr>
            <a:grpSpLocks/>
          </p:cNvGrpSpPr>
          <p:nvPr/>
        </p:nvGrpSpPr>
        <p:grpSpPr bwMode="auto">
          <a:xfrm>
            <a:off x="2524125" y="3200400"/>
            <a:ext cx="7151688" cy="1143000"/>
            <a:chOff x="1296" y="1824"/>
            <a:chExt cx="2976" cy="432"/>
          </a:xfrm>
        </p:grpSpPr>
        <p:sp>
          <p:nvSpPr>
            <p:cNvPr id="9230"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1"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2" name="Text Box 44"/>
            <p:cNvSpPr txBox="1">
              <a:spLocks noChangeArrowheads="1"/>
            </p:cNvSpPr>
            <p:nvPr/>
          </p:nvSpPr>
          <p:spPr bwMode="gray">
            <a:xfrm>
              <a:off x="1742" y="1913"/>
              <a:ext cx="2530"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dirty="0" err="1">
                  <a:solidFill>
                    <a:prstClr val="black"/>
                  </a:solidFill>
                  <a:latin typeface="Times New Roman" pitchFamily="18" charset="0"/>
                  <a:cs typeface="Times New Roman" pitchFamily="18" charset="0"/>
                </a:rPr>
                <a:t>Định</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giá</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bán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sản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phẩm</a:t>
              </a:r>
              <a:endParaRPr lang="en-US" altLang="vi-VN" sz="2000" b="1" dirty="0">
                <a:solidFill>
                  <a:prstClr val="black"/>
                </a:solidFill>
                <a:latin typeface="Times New Roman" pitchFamily="18" charset="0"/>
                <a:cs typeface="Times New Roman" pitchFamily="18" charset="0"/>
              </a:endParaRPr>
            </a:p>
          </p:txBody>
        </p:sp>
        <p:sp>
          <p:nvSpPr>
            <p:cNvPr id="9233" name="Text Box 45"/>
            <p:cNvSpPr txBox="1">
              <a:spLocks noChangeArrowheads="1"/>
            </p:cNvSpPr>
            <p:nvPr/>
          </p:nvSpPr>
          <p:spPr bwMode="gray">
            <a:xfrm>
              <a:off x="1400" y="1933"/>
              <a:ext cx="225"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4.2</a:t>
              </a:r>
            </a:p>
          </p:txBody>
        </p:sp>
      </p:grpSp>
      <p:sp>
        <p:nvSpPr>
          <p:cNvPr id="16" name="Slide Number Placeholder 15"/>
          <p:cNvSpPr>
            <a:spLocks noGrp="1"/>
          </p:cNvSpPr>
          <p:nvPr>
            <p:ph type="sldNum" sz="quarter" idx="12"/>
          </p:nvPr>
        </p:nvSpPr>
        <p:spPr/>
        <p:txBody>
          <a:bodyPr>
            <a:normAutofit fontScale="85000" lnSpcReduction="20000"/>
          </a:bodyPr>
          <a:lstStyle/>
          <a:p>
            <a:pPr>
              <a:defRPr/>
            </a:pPr>
            <a:fld id="{0D0F7472-1421-47E1-9260-B51F2AE5C7C2}" type="slidenum">
              <a:rPr lang="en-IN" smtClean="0"/>
              <a:pPr>
                <a:defRPr/>
              </a:pPr>
              <a:t>144</a:t>
            </a:fld>
            <a:endParaRPr lang="en-IN"/>
          </a:p>
        </p:txBody>
      </p:sp>
      <p:grpSp>
        <p:nvGrpSpPr>
          <p:cNvPr id="9225" name="Group 41"/>
          <p:cNvGrpSpPr>
            <a:grpSpLocks/>
          </p:cNvGrpSpPr>
          <p:nvPr/>
        </p:nvGrpSpPr>
        <p:grpSpPr bwMode="auto">
          <a:xfrm>
            <a:off x="2544764" y="4648200"/>
            <a:ext cx="7151687" cy="1143000"/>
            <a:chOff x="1296" y="1824"/>
            <a:chExt cx="2976" cy="432"/>
          </a:xfrm>
        </p:grpSpPr>
        <p:sp>
          <p:nvSpPr>
            <p:cNvPr id="9226"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27"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28" name="Text Box 44"/>
            <p:cNvSpPr txBox="1">
              <a:spLocks noChangeArrowheads="1"/>
            </p:cNvSpPr>
            <p:nvPr/>
          </p:nvSpPr>
          <p:spPr bwMode="gray">
            <a:xfrm>
              <a:off x="1742" y="1913"/>
              <a:ext cx="2530"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dirty="0" err="1">
                  <a:solidFill>
                    <a:prstClr val="black"/>
                  </a:solidFill>
                  <a:latin typeface="Times New Roman" pitchFamily="18" charset="0"/>
                  <a:cs typeface="Times New Roman" pitchFamily="18" charset="0"/>
                </a:rPr>
                <a:t>Báo</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cáo</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sản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xuất</a:t>
              </a:r>
              <a:endParaRPr lang="en-US" altLang="vi-VN" sz="2000" b="1" dirty="0">
                <a:solidFill>
                  <a:prstClr val="black"/>
                </a:solidFill>
                <a:latin typeface="Times New Roman" pitchFamily="18" charset="0"/>
                <a:cs typeface="Times New Roman" pitchFamily="18" charset="0"/>
              </a:endParaRPr>
            </a:p>
          </p:txBody>
        </p:sp>
        <p:sp>
          <p:nvSpPr>
            <p:cNvPr id="9229" name="Text Box 45"/>
            <p:cNvSpPr txBox="1">
              <a:spLocks noChangeArrowheads="1"/>
            </p:cNvSpPr>
            <p:nvPr/>
          </p:nvSpPr>
          <p:spPr bwMode="gray">
            <a:xfrm>
              <a:off x="1401" y="1933"/>
              <a:ext cx="225"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4.3</a:t>
              </a:r>
            </a:p>
          </p:txBody>
        </p:sp>
      </p:grpSp>
      <p:sp>
        <p:nvSpPr>
          <p:cNvPr id="2" name="Rectangle 1">
            <a:extLst>
              <a:ext uri="{FF2B5EF4-FFF2-40B4-BE49-F238E27FC236}">
                <a16:creationId xmlns:a16="http://schemas.microsoft.com/office/drawing/2014/main" id="{13A35235-835A-40AF-AE0E-0DF40629FE14}"/>
              </a:ext>
            </a:extLst>
          </p:cNvPr>
          <p:cNvSpPr/>
          <p:nvPr/>
        </p:nvSpPr>
        <p:spPr>
          <a:xfrm>
            <a:off x="3631579" y="2286000"/>
            <a:ext cx="3150221" cy="369332"/>
          </a:xfrm>
          <a:prstGeom prst="rect">
            <a:avLst/>
          </a:prstGeom>
        </p:spPr>
        <p:txBody>
          <a:bodyPr wrap="none">
            <a:spAutoFit/>
          </a:bodyPr>
          <a:lstStyle/>
          <a:p>
            <a:pPr algn="just">
              <a:spcBef>
                <a:spcPts val="600"/>
              </a:spcBef>
              <a:spcAft>
                <a:spcPts val="0"/>
              </a:spcAft>
            </a:pPr>
            <a:r>
              <a:rPr lang="en-US" b="1" dirty="0" err="1">
                <a:latin typeface="Times New Roman" panose="02020603050405020304" pitchFamily="18" charset="0"/>
                <a:ea typeface="Times New Roman" panose="02020603050405020304" pitchFamily="18" charset="0"/>
                <a:cs typeface="Times New Roman" panose="02020603050405020304" pitchFamily="18" charset="0"/>
              </a:rPr>
              <a:t>Phương</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xác</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b="1"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phí</a:t>
            </a:r>
            <a:endParaRPr lang="en-US" dirty="0">
              <a:latin typeface=".VnTime"/>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2953405"/>
      </p:ext>
    </p:extLst>
  </p:cSld>
  <p:clrMapOvr>
    <a:masterClrMapping/>
  </p:clrMapOvr>
  <p:transition spd="slow"/>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4</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1</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CÁC PHƯƠNG PHÁP XÁC ĐỊNH CHI PHÍ SẢN XUẤT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36867" name="AutoShape 21"/>
          <p:cNvSpPr>
            <a:spLocks noChangeArrowheads="1"/>
          </p:cNvSpPr>
          <p:nvPr/>
        </p:nvSpPr>
        <p:spPr bwMode="auto">
          <a:xfrm>
            <a:off x="2667000" y="1571625"/>
            <a:ext cx="68580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1900" b="1">
                <a:solidFill>
                  <a:prstClr val="black"/>
                </a:solidFill>
                <a:latin typeface="Times New Roman" pitchFamily="18" charset="0"/>
                <a:cs typeface="Times New Roman" pitchFamily="18" charset="0"/>
              </a:rPr>
              <a:t> 1. PHƯƠNG PHÁP XÁC ĐỊNH THEO CÔNG VIỆC</a:t>
            </a:r>
          </a:p>
        </p:txBody>
      </p:sp>
      <p:sp>
        <p:nvSpPr>
          <p:cNvPr id="36868" name="Text Box 28"/>
          <p:cNvSpPr txBox="1">
            <a:spLocks noChangeArrowheads="1"/>
          </p:cNvSpPr>
          <p:nvPr/>
        </p:nvSpPr>
        <p:spPr bwMode="auto">
          <a:xfrm>
            <a:off x="2185988" y="2286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Nội</a:t>
            </a:r>
            <a:r>
              <a:rPr lang="en-US" altLang="vi-VN" sz="2400" b="1" u="sng" dirty="0">
                <a:solidFill>
                  <a:prstClr val="black"/>
                </a:solidFill>
                <a:latin typeface="Times New Roman" pitchFamily="18" charset="0"/>
                <a:cs typeface="Times New Roman" pitchFamily="18" charset="0"/>
              </a:rPr>
              <a:t> dung:</a:t>
            </a:r>
            <a:endParaRPr lang="en-US" altLang="vi-VN" sz="2400" b="1" dirty="0">
              <a:solidFill>
                <a:prstClr val="black"/>
              </a:solidFill>
              <a:latin typeface="Times New Roman" pitchFamily="18" charset="0"/>
              <a:cs typeface="Times New Roman" pitchFamily="18" charset="0"/>
            </a:endParaRPr>
          </a:p>
        </p:txBody>
      </p:sp>
      <p:sp>
        <p:nvSpPr>
          <p:cNvPr id="36869" name="Text Box 28"/>
          <p:cNvSpPr txBox="1">
            <a:spLocks noChangeArrowheads="1"/>
          </p:cNvSpPr>
          <p:nvPr/>
        </p:nvSpPr>
        <p:spPr bwMode="auto">
          <a:xfrm>
            <a:off x="2166938" y="2902804"/>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Điều</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kiện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vận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Áp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DN SX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đặt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hay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yêu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cầu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riêng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biệt</a:t>
            </a:r>
            <a:r>
              <a:rPr lang="en-US" altLang="vi-VN" sz="2400" dirty="0">
                <a:solidFill>
                  <a:prstClr val="black"/>
                </a:solidFill>
                <a:latin typeface="Times New Roman" pitchFamily="18" charset="0"/>
                <a:cs typeface="Times New Roman" pitchFamily="18" charset="0"/>
              </a:rPr>
              <a:t>.</a:t>
            </a:r>
          </a:p>
        </p:txBody>
      </p:sp>
      <p:sp>
        <p:nvSpPr>
          <p:cNvPr id="14" name="Slide Number Placeholder 13"/>
          <p:cNvSpPr>
            <a:spLocks noGrp="1"/>
          </p:cNvSpPr>
          <p:nvPr>
            <p:ph type="sldNum" sz="quarter" idx="12"/>
          </p:nvPr>
        </p:nvSpPr>
        <p:spPr/>
        <p:txBody>
          <a:bodyPr>
            <a:normAutofit fontScale="85000" lnSpcReduction="20000"/>
          </a:bodyPr>
          <a:lstStyle/>
          <a:p>
            <a:pPr>
              <a:defRPr/>
            </a:pPr>
            <a:fld id="{EB9C46B4-E6B3-4F0E-9381-037FC7C4C7A0}" type="slidenum">
              <a:rPr lang="en-IN" smtClean="0"/>
              <a:pPr>
                <a:defRPr/>
              </a:pPr>
              <a:t>145</a:t>
            </a:fld>
            <a:endParaRPr lang="en-IN"/>
          </a:p>
        </p:txBody>
      </p:sp>
      <p:sp>
        <p:nvSpPr>
          <p:cNvPr id="36871" name="Text Box 28"/>
          <p:cNvSpPr txBox="1">
            <a:spLocks noChangeArrowheads="1"/>
          </p:cNvSpPr>
          <p:nvPr/>
        </p:nvSpPr>
        <p:spPr bwMode="auto">
          <a:xfrm>
            <a:off x="2166938" y="3875089"/>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Đối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tượng</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tập</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hợp</a:t>
            </a:r>
            <a:r>
              <a:rPr lang="en-US" altLang="vi-VN" sz="2400" i="1" dirty="0">
                <a:solidFill>
                  <a:prstClr val="black"/>
                </a:solidFill>
                <a:latin typeface="Times New Roman" pitchFamily="18" charset="0"/>
                <a:cs typeface="Times New Roman" pitchFamily="18" charset="0"/>
              </a:rPr>
              <a:t> chi </a:t>
            </a:r>
            <a:r>
              <a:rPr lang="en-US" altLang="vi-VN" sz="2400" i="1"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đặt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chiếc</a:t>
            </a:r>
            <a:r>
              <a:rPr lang="en-US" altLang="vi-VN" sz="2400" dirty="0">
                <a:solidFill>
                  <a:prstClr val="black"/>
                </a:solidFill>
                <a:latin typeface="Times New Roman" pitchFamily="18" charset="0"/>
                <a:cs typeface="Times New Roman" pitchFamily="18" charset="0"/>
              </a:rPr>
              <a:t>.</a:t>
            </a:r>
          </a:p>
        </p:txBody>
      </p:sp>
      <p:sp>
        <p:nvSpPr>
          <p:cNvPr id="36872" name="Text Box 28"/>
          <p:cNvSpPr txBox="1">
            <a:spLocks noChangeArrowheads="1"/>
          </p:cNvSpPr>
          <p:nvPr/>
        </p:nvSpPr>
        <p:spPr bwMode="auto">
          <a:xfrm>
            <a:off x="2166938" y="467783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Đối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tượng</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tính</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giá</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đặt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hoàn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a:t>
            </a:r>
          </a:p>
        </p:txBody>
      </p:sp>
      <p:sp>
        <p:nvSpPr>
          <p:cNvPr id="36873" name="Text Box 28"/>
          <p:cNvSpPr txBox="1">
            <a:spLocks noChangeArrowheads="1"/>
          </p:cNvSpPr>
          <p:nvPr/>
        </p:nvSpPr>
        <p:spPr bwMode="auto">
          <a:xfrm>
            <a:off x="2166938" y="5214939"/>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Kỳ</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tính</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giá</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đặt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hoàn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221140839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calcmode="lin" valueType="num">
                                      <p:cBhvr additive="base">
                                        <p:cTn id="7" dur="500" fill="hold"/>
                                        <p:tgtEl>
                                          <p:spTgt spid="36867"/>
                                        </p:tgtEl>
                                        <p:attrNameLst>
                                          <p:attrName>ppt_x</p:attrName>
                                        </p:attrNameLst>
                                      </p:cBhvr>
                                      <p:tavLst>
                                        <p:tav tm="0">
                                          <p:val>
                                            <p:strVal val="#ppt_x"/>
                                          </p:val>
                                        </p:tav>
                                        <p:tav tm="100000">
                                          <p:val>
                                            <p:strVal val="#ppt_x"/>
                                          </p:val>
                                        </p:tav>
                                      </p:tavLst>
                                    </p:anim>
                                    <p:anim calcmode="lin" valueType="num">
                                      <p:cBhvr additive="base">
                                        <p:cTn id="8" dur="500" fill="hold"/>
                                        <p:tgtEl>
                                          <p:spTgt spid="368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8"/>
                                        </p:tgtEl>
                                        <p:attrNameLst>
                                          <p:attrName>style.visibility</p:attrName>
                                        </p:attrNameLst>
                                      </p:cBhvr>
                                      <p:to>
                                        <p:strVal val="visible"/>
                                      </p:to>
                                    </p:set>
                                    <p:anim calcmode="lin" valueType="num">
                                      <p:cBhvr additive="base">
                                        <p:cTn id="13" dur="500" fill="hold"/>
                                        <p:tgtEl>
                                          <p:spTgt spid="36868"/>
                                        </p:tgtEl>
                                        <p:attrNameLst>
                                          <p:attrName>ppt_x</p:attrName>
                                        </p:attrNameLst>
                                      </p:cBhvr>
                                      <p:tavLst>
                                        <p:tav tm="0">
                                          <p:val>
                                            <p:strVal val="#ppt_x"/>
                                          </p:val>
                                        </p:tav>
                                        <p:tav tm="100000">
                                          <p:val>
                                            <p:strVal val="#ppt_x"/>
                                          </p:val>
                                        </p:tav>
                                      </p:tavLst>
                                    </p:anim>
                                    <p:anim calcmode="lin" valueType="num">
                                      <p:cBhvr additive="base">
                                        <p:cTn id="14" dur="500" fill="hold"/>
                                        <p:tgtEl>
                                          <p:spTgt spid="3686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869"/>
                                        </p:tgtEl>
                                        <p:attrNameLst>
                                          <p:attrName>style.visibility</p:attrName>
                                        </p:attrNameLst>
                                      </p:cBhvr>
                                      <p:to>
                                        <p:strVal val="visible"/>
                                      </p:to>
                                    </p:set>
                                    <p:anim calcmode="lin" valueType="num">
                                      <p:cBhvr additive="base">
                                        <p:cTn id="19" dur="500" fill="hold"/>
                                        <p:tgtEl>
                                          <p:spTgt spid="36869"/>
                                        </p:tgtEl>
                                        <p:attrNameLst>
                                          <p:attrName>ppt_x</p:attrName>
                                        </p:attrNameLst>
                                      </p:cBhvr>
                                      <p:tavLst>
                                        <p:tav tm="0">
                                          <p:val>
                                            <p:strVal val="#ppt_x"/>
                                          </p:val>
                                        </p:tav>
                                        <p:tav tm="100000">
                                          <p:val>
                                            <p:strVal val="#ppt_x"/>
                                          </p:val>
                                        </p:tav>
                                      </p:tavLst>
                                    </p:anim>
                                    <p:anim calcmode="lin" valueType="num">
                                      <p:cBhvr additive="base">
                                        <p:cTn id="20" dur="500" fill="hold"/>
                                        <p:tgtEl>
                                          <p:spTgt spid="3686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6871"/>
                                        </p:tgtEl>
                                        <p:attrNameLst>
                                          <p:attrName>style.visibility</p:attrName>
                                        </p:attrNameLst>
                                      </p:cBhvr>
                                      <p:to>
                                        <p:strVal val="visible"/>
                                      </p:to>
                                    </p:set>
                                    <p:anim calcmode="lin" valueType="num">
                                      <p:cBhvr additive="base">
                                        <p:cTn id="25" dur="500" fill="hold"/>
                                        <p:tgtEl>
                                          <p:spTgt spid="36871"/>
                                        </p:tgtEl>
                                        <p:attrNameLst>
                                          <p:attrName>ppt_x</p:attrName>
                                        </p:attrNameLst>
                                      </p:cBhvr>
                                      <p:tavLst>
                                        <p:tav tm="0">
                                          <p:val>
                                            <p:strVal val="#ppt_x"/>
                                          </p:val>
                                        </p:tav>
                                        <p:tav tm="100000">
                                          <p:val>
                                            <p:strVal val="#ppt_x"/>
                                          </p:val>
                                        </p:tav>
                                      </p:tavLst>
                                    </p:anim>
                                    <p:anim calcmode="lin" valueType="num">
                                      <p:cBhvr additive="base">
                                        <p:cTn id="26" dur="500" fill="hold"/>
                                        <p:tgtEl>
                                          <p:spTgt spid="3687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6872"/>
                                        </p:tgtEl>
                                        <p:attrNameLst>
                                          <p:attrName>style.visibility</p:attrName>
                                        </p:attrNameLst>
                                      </p:cBhvr>
                                      <p:to>
                                        <p:strVal val="visible"/>
                                      </p:to>
                                    </p:set>
                                    <p:anim calcmode="lin" valueType="num">
                                      <p:cBhvr additive="base">
                                        <p:cTn id="31" dur="500" fill="hold"/>
                                        <p:tgtEl>
                                          <p:spTgt spid="36872"/>
                                        </p:tgtEl>
                                        <p:attrNameLst>
                                          <p:attrName>ppt_x</p:attrName>
                                        </p:attrNameLst>
                                      </p:cBhvr>
                                      <p:tavLst>
                                        <p:tav tm="0">
                                          <p:val>
                                            <p:strVal val="#ppt_x"/>
                                          </p:val>
                                        </p:tav>
                                        <p:tav tm="100000">
                                          <p:val>
                                            <p:strVal val="#ppt_x"/>
                                          </p:val>
                                        </p:tav>
                                      </p:tavLst>
                                    </p:anim>
                                    <p:anim calcmode="lin" valueType="num">
                                      <p:cBhvr additive="base">
                                        <p:cTn id="32" dur="500" fill="hold"/>
                                        <p:tgtEl>
                                          <p:spTgt spid="3687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6873"/>
                                        </p:tgtEl>
                                        <p:attrNameLst>
                                          <p:attrName>style.visibility</p:attrName>
                                        </p:attrNameLst>
                                      </p:cBhvr>
                                      <p:to>
                                        <p:strVal val="visible"/>
                                      </p:to>
                                    </p:set>
                                    <p:anim calcmode="lin" valueType="num">
                                      <p:cBhvr additive="base">
                                        <p:cTn id="37" dur="500" fill="hold"/>
                                        <p:tgtEl>
                                          <p:spTgt spid="36873"/>
                                        </p:tgtEl>
                                        <p:attrNameLst>
                                          <p:attrName>ppt_x</p:attrName>
                                        </p:attrNameLst>
                                      </p:cBhvr>
                                      <p:tavLst>
                                        <p:tav tm="0">
                                          <p:val>
                                            <p:strVal val="#ppt_x"/>
                                          </p:val>
                                        </p:tav>
                                        <p:tav tm="100000">
                                          <p:val>
                                            <p:strVal val="#ppt_x"/>
                                          </p:val>
                                        </p:tav>
                                      </p:tavLst>
                                    </p:anim>
                                    <p:anim calcmode="lin" valueType="num">
                                      <p:cBhvr additive="base">
                                        <p:cTn id="38" dur="500" fill="hold"/>
                                        <p:tgtEl>
                                          <p:spTgt spid="368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P spid="36868" grpId="0"/>
      <p:bldP spid="36869" grpId="0"/>
      <p:bldP spid="36871" grpId="0"/>
      <p:bldP spid="36872" grpId="0"/>
      <p:bldP spid="36873"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WordArt 9"/>
          <p:cNvSpPr>
            <a:spLocks noChangeArrowheads="1" noChangeShapeType="1" noTextEdit="1"/>
          </p:cNvSpPr>
          <p:nvPr/>
        </p:nvSpPr>
        <p:spPr bwMode="auto">
          <a:xfrm>
            <a:off x="2024064" y="762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4</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CÁC PHƯƠNG PHÁP XÁC ĐỊNH CHI PHÍ SẢN XUẤT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E64763B4-57D5-4CAB-A918-C46145261295}" type="slidenum">
              <a:rPr lang="en-IN" smtClean="0"/>
              <a:pPr>
                <a:defRPr/>
              </a:pPr>
              <a:t>146</a:t>
            </a:fld>
            <a:endParaRPr lang="en-IN"/>
          </a:p>
        </p:txBody>
      </p:sp>
      <p:sp>
        <p:nvSpPr>
          <p:cNvPr id="58372" name="AutoShape 21"/>
          <p:cNvSpPr>
            <a:spLocks noChangeArrowheads="1"/>
          </p:cNvSpPr>
          <p:nvPr/>
        </p:nvSpPr>
        <p:spPr bwMode="auto">
          <a:xfrm>
            <a:off x="2667000" y="609600"/>
            <a:ext cx="68580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2. PHƯƠNG PHÁP XĐ CP THEO CP MỤC TIÊU</a:t>
            </a:r>
          </a:p>
        </p:txBody>
      </p:sp>
      <p:sp>
        <p:nvSpPr>
          <p:cNvPr id="58373" name="Text Box 28"/>
          <p:cNvSpPr txBox="1">
            <a:spLocks noChangeArrowheads="1"/>
          </p:cNvSpPr>
          <p:nvPr/>
        </p:nvSpPr>
        <p:spPr bwMode="auto">
          <a:xfrm>
            <a:off x="2185988" y="1524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Nội</a:t>
            </a:r>
            <a:r>
              <a:rPr lang="en-US" altLang="vi-VN" sz="2400" b="1" u="sng" dirty="0">
                <a:solidFill>
                  <a:prstClr val="black"/>
                </a:solidFill>
                <a:latin typeface="Times New Roman" pitchFamily="18" charset="0"/>
                <a:cs typeface="Times New Roman" pitchFamily="18" charset="0"/>
              </a:rPr>
              <a:t> dung:</a:t>
            </a:r>
            <a:endParaRPr lang="en-US" altLang="vi-VN" sz="2400" b="1" dirty="0">
              <a:solidFill>
                <a:prstClr val="black"/>
              </a:solidFill>
              <a:latin typeface="Times New Roman" pitchFamily="18" charset="0"/>
              <a:cs typeface="Times New Roman" pitchFamily="18" charset="0"/>
            </a:endParaRPr>
          </a:p>
        </p:txBody>
      </p:sp>
      <p:sp>
        <p:nvSpPr>
          <p:cNvPr id="58374" name="Text Box 28"/>
          <p:cNvSpPr txBox="1">
            <a:spLocks noChangeArrowheads="1"/>
          </p:cNvSpPr>
          <p:nvPr/>
        </p:nvSpPr>
        <p:spPr bwMode="auto">
          <a:xfrm>
            <a:off x="1847850" y="2057400"/>
            <a:ext cx="84534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niệm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pháp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phép</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tạo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sở</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soát</a:t>
            </a:r>
            <a:r>
              <a:rPr lang="en-US" altLang="vi-VN" sz="2400" dirty="0">
                <a:solidFill>
                  <a:prstClr val="black"/>
                </a:solidFill>
                <a:latin typeface="Times New Roman" pitchFamily="18" charset="0"/>
                <a:cs typeface="Times New Roman" pitchFamily="18" charset="0"/>
              </a:rPr>
              <a:t> ở </a:t>
            </a:r>
            <a:r>
              <a:rPr lang="en-US" altLang="vi-VN" sz="2400" dirty="0" err="1">
                <a:solidFill>
                  <a:prstClr val="black"/>
                </a:solidFill>
                <a:latin typeface="Times New Roman" pitchFamily="18" charset="0"/>
                <a:cs typeface="Times New Roman" pitchFamily="18" charset="0"/>
              </a:rPr>
              <a:t>giai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sx</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bảo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này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mục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LN </a:t>
            </a:r>
            <a:r>
              <a:rPr lang="en-US" altLang="vi-VN" sz="2400" dirty="0" err="1">
                <a:solidFill>
                  <a:prstClr val="black"/>
                </a:solidFill>
                <a:latin typeface="Times New Roman" pitchFamily="18" charset="0"/>
                <a:cs typeface="Times New Roman" pitchFamily="18" charset="0"/>
              </a:rPr>
              <a:t>đã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sống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PP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đại</a:t>
            </a:r>
            <a:r>
              <a:rPr lang="en-US" altLang="vi-VN" sz="2400" dirty="0">
                <a:solidFill>
                  <a:prstClr val="black"/>
                </a:solidFill>
                <a:latin typeface="Times New Roman" pitchFamily="18" charset="0"/>
                <a:cs typeface="Times New Roman" pitchFamily="18" charset="0"/>
              </a:rPr>
              <a:t> ;ở Sony,Toyota,NEC-TK20) </a:t>
            </a:r>
          </a:p>
        </p:txBody>
      </p:sp>
      <p:sp>
        <p:nvSpPr>
          <p:cNvPr id="58375" name="Text Box 28"/>
          <p:cNvSpPr txBox="1">
            <a:spLocks noChangeArrowheads="1"/>
          </p:cNvSpPr>
          <p:nvPr/>
        </p:nvSpPr>
        <p:spPr bwMode="auto">
          <a:xfrm>
            <a:off x="1871663" y="3733801"/>
            <a:ext cx="8462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Giai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đoạn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nghiên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cứu</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thị</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trường</a:t>
            </a:r>
            <a:r>
              <a:rPr lang="en-US" altLang="vi-VN" sz="2400" i="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chuẩn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bị</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sx</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nhuận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mục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xưởng</a:t>
            </a:r>
            <a:r>
              <a:rPr lang="en-US" altLang="vi-VN" sz="2400" dirty="0">
                <a:solidFill>
                  <a:prstClr val="black"/>
                </a:solidFill>
                <a:latin typeface="Times New Roman" pitchFamily="18" charset="0"/>
                <a:cs typeface="Times New Roman" pitchFamily="18" charset="0"/>
              </a:rPr>
              <a:t>).</a:t>
            </a:r>
          </a:p>
        </p:txBody>
      </p:sp>
      <p:sp>
        <p:nvSpPr>
          <p:cNvPr id="58376" name="Text Box 28"/>
          <p:cNvSpPr txBox="1">
            <a:spLocks noChangeArrowheads="1"/>
          </p:cNvSpPr>
          <p:nvPr/>
        </p:nvSpPr>
        <p:spPr bwMode="auto">
          <a:xfrm>
            <a:off x="1919288" y="4648201"/>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Giai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đoạn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tiếp</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theo</a:t>
            </a:r>
            <a:r>
              <a:rPr lang="en-US" altLang="vi-VN" sz="2400" i="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mục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xây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soát</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endParaRPr lang="en-US" altLang="vi-VN" sz="2400" dirty="0">
              <a:solidFill>
                <a:prstClr val="black"/>
              </a:solidFill>
              <a:latin typeface="Times New Roman" pitchFamily="18" charset="0"/>
              <a:cs typeface="Times New Roman" pitchFamily="18" charset="0"/>
            </a:endParaRPr>
          </a:p>
        </p:txBody>
      </p:sp>
      <p:sp>
        <p:nvSpPr>
          <p:cNvPr id="58377" name="Text Box 28"/>
          <p:cNvSpPr txBox="1">
            <a:spLocks noChangeArrowheads="1"/>
          </p:cNvSpPr>
          <p:nvPr/>
        </p:nvSpPr>
        <p:spPr bwMode="auto">
          <a:xfrm>
            <a:off x="1919288" y="5726114"/>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Giai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đoạn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sx</a:t>
            </a:r>
            <a:r>
              <a:rPr lang="en-US" altLang="vi-VN" sz="2400" i="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trị</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xuất</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lợi</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nhuận</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mục</a:t>
            </a:r>
            <a:r>
              <a:rPr lang="en-US" altLang="vi-VN" sz="2400" dirty="0">
                <a:solidFill>
                  <a:prstClr val="black"/>
                </a:solidFill>
                <a:latin typeface="Times New Roman" pitchFamily="18" charset="0"/>
                <a:cs typeface="Times New Roman" pitchFamily="18" charset="0"/>
                <a:sym typeface="Wingdings" pitchFamily="2" charset="2"/>
              </a:rPr>
              <a:t> </a:t>
            </a:r>
            <a:r>
              <a:rPr lang="en-US" altLang="vi-VN" sz="2400" dirty="0" err="1">
                <a:solidFill>
                  <a:prstClr val="black"/>
                </a:solidFill>
                <a:latin typeface="Times New Roman" pitchFamily="18" charset="0"/>
                <a:cs typeface="Times New Roman" pitchFamily="18" charset="0"/>
                <a:sym typeface="Wingdings" pitchFamily="2" charset="2"/>
              </a:rPr>
              <a:t>tiêu</a:t>
            </a:r>
            <a:r>
              <a:rPr lang="en-US" altLang="vi-VN" sz="2400" dirty="0">
                <a:solidFill>
                  <a:prstClr val="black"/>
                </a:solidFill>
                <a:latin typeface="Times New Roman" pitchFamily="18" charset="0"/>
                <a:cs typeface="Times New Roman" pitchFamily="18" charset="0"/>
                <a:sym typeface="Wingdings" pitchFamily="2" charset="2"/>
              </a:rPr>
              <a:t>. </a:t>
            </a:r>
            <a:endParaRPr lang="en-US" altLang="vi-VN"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7908421"/>
      </p:ext>
    </p:extLst>
  </p:cSld>
  <p:clrMapOvr>
    <a:masterClrMapping/>
  </p:clrMapOvr>
  <p:transition spd="slow"/>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1"/>
          <p:cNvSpPr>
            <a:spLocks noChangeArrowheads="1"/>
          </p:cNvSpPr>
          <p:nvPr/>
        </p:nvSpPr>
        <p:spPr bwMode="auto">
          <a:xfrm>
            <a:off x="2881313" y="1557338"/>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Ý NGHĨA CỦA </a:t>
            </a:r>
            <a:r>
              <a:rPr lang="en-US" altLang="vi-VN" sz="2300" b="1">
                <a:solidFill>
                  <a:prstClr val="black"/>
                </a:solidFill>
                <a:latin typeface="Times New Roman" pitchFamily="18" charset="0"/>
                <a:cs typeface="Times New Roman" pitchFamily="18" charset="0"/>
              </a:rPr>
              <a:t>ĐỊNH GIÁ BÁN SP LÀ GÌ?</a:t>
            </a:r>
          </a:p>
        </p:txBody>
      </p:sp>
      <p:sp>
        <p:nvSpPr>
          <p:cNvPr id="10243" name="WordArt 9"/>
          <p:cNvSpPr>
            <a:spLocks noChangeArrowheads="1" noChangeShapeType="1" noTextEdit="1"/>
          </p:cNvSpPr>
          <p:nvPr/>
        </p:nvSpPr>
        <p:spPr bwMode="auto">
          <a:xfrm>
            <a:off x="2024064" y="428625"/>
            <a:ext cx="82629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10244" name="Text Box 28"/>
          <p:cNvSpPr txBox="1">
            <a:spLocks noChangeArrowheads="1"/>
          </p:cNvSpPr>
          <p:nvPr/>
        </p:nvSpPr>
        <p:spPr bwMode="auto">
          <a:xfrm>
            <a:off x="2024063" y="2133600"/>
            <a:ext cx="8134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srgbClr val="7030A0"/>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nhuận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DN</a:t>
            </a:r>
            <a:endParaRPr lang="en-US" altLang="vi-VN" sz="2400" dirty="0">
              <a:solidFill>
                <a:srgbClr val="7030A0"/>
              </a:solidFill>
              <a:latin typeface="Times New Roman" pitchFamily="18" charset="0"/>
              <a:cs typeface="Times New Roman" pitchFamily="18" charset="0"/>
            </a:endParaRPr>
          </a:p>
        </p:txBody>
      </p:sp>
      <p:sp>
        <p:nvSpPr>
          <p:cNvPr id="10245" name="Text Box 28"/>
          <p:cNvSpPr txBox="1">
            <a:spLocks noChangeArrowheads="1"/>
          </p:cNvSpPr>
          <p:nvPr/>
        </p:nvSpPr>
        <p:spPr bwMode="auto">
          <a:xfrm>
            <a:off x="1922463" y="3200401"/>
            <a:ext cx="81343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srgbClr val="7030A0"/>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học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trò</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đòi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hỏi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nâng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tổ</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yếu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tố</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SXKD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bảo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cạnh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endParaRPr lang="en-US" altLang="vi-VN" sz="2400" dirty="0">
              <a:solidFill>
                <a:srgbClr val="7030A0"/>
              </a:solidFill>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0BDFF444-6E4E-48C3-B080-E225662DD806}" type="slidenum">
              <a:rPr lang="en-IN" smtClean="0"/>
              <a:pPr>
                <a:defRPr/>
              </a:pPr>
              <a:t>147</a:t>
            </a:fld>
            <a:endParaRPr lang="en-IN"/>
          </a:p>
        </p:txBody>
      </p:sp>
      <p:sp>
        <p:nvSpPr>
          <p:cNvPr id="7" name="Text Box 28"/>
          <p:cNvSpPr txBox="1">
            <a:spLocks noChangeArrowheads="1"/>
          </p:cNvSpPr>
          <p:nvPr/>
        </p:nvSpPr>
        <p:spPr bwMode="auto">
          <a:xfrm>
            <a:off x="1922463" y="4953001"/>
            <a:ext cx="81343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srgbClr val="7030A0"/>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học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vừa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bảo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uy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vừa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nhập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a:t>
            </a:r>
            <a:endParaRPr lang="en-US" altLang="vi-VN" sz="2400" dirty="0">
              <a:solidFill>
                <a:srgbClr val="7030A0"/>
              </a:solidFill>
              <a:latin typeface="Times New Roman" pitchFamily="18" charset="0"/>
              <a:cs typeface="Times New Roman" pitchFamily="18" charset="0"/>
            </a:endParaRPr>
          </a:p>
        </p:txBody>
      </p:sp>
      <p:sp>
        <p:nvSpPr>
          <p:cNvPr id="2" name="Rectangle 1">
            <a:extLst>
              <a:ext uri="{FF2B5EF4-FFF2-40B4-BE49-F238E27FC236}">
                <a16:creationId xmlns:a16="http://schemas.microsoft.com/office/drawing/2014/main" id="{CD027E8E-53F5-433A-8882-FE00A8DA43F5}"/>
              </a:ext>
            </a:extLst>
          </p:cNvPr>
          <p:cNvSpPr/>
          <p:nvPr/>
        </p:nvSpPr>
        <p:spPr>
          <a:xfrm>
            <a:off x="3028494" y="457200"/>
            <a:ext cx="6135014" cy="584775"/>
          </a:xfrm>
          <a:prstGeom prst="rect">
            <a:avLst/>
          </a:prstGeom>
        </p:spPr>
        <p:txBody>
          <a:bodyPr wrap="none">
            <a:spAutoFit/>
          </a:bodyPr>
          <a:lstStyle/>
          <a:p>
            <a:pPr algn="ctr" fontAlgn="base">
              <a:spcBef>
                <a:spcPct val="0"/>
              </a:spcBef>
              <a:spcAft>
                <a:spcPct val="0"/>
              </a:spcAft>
            </a:pPr>
            <a:r>
              <a:rPr lang="en-US" sz="32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4.3. </a:t>
            </a:r>
            <a:r>
              <a:rPr lang="en-US" sz="32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ĐỊNH</a:t>
            </a:r>
            <a:r>
              <a:rPr lang="en-US" sz="32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32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GIÁ</a:t>
            </a:r>
            <a:r>
              <a:rPr lang="en-US" sz="32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32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BÁN</a:t>
            </a:r>
            <a:r>
              <a:rPr lang="en-US" sz="32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32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SẢN</a:t>
            </a:r>
            <a:r>
              <a:rPr lang="en-US" sz="32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32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PHẨM</a:t>
            </a:r>
            <a:endParaRPr lang="en-US" sz="32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Tree>
    <p:extLst>
      <p:ext uri="{BB962C8B-B14F-4D97-AF65-F5344CB8AC3E}">
        <p14:creationId xmlns:p14="http://schemas.microsoft.com/office/powerpoint/2010/main" val="25918664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100"/>
                                        <p:tgtEl>
                                          <p:spTgt spid="10244"/>
                                        </p:tgtEl>
                                      </p:cBhvr>
                                    </p:animEffect>
                                    <p:anim calcmode="lin" valueType="num">
                                      <p:cBhvr>
                                        <p:cTn id="8" dur="400" fill="hold"/>
                                        <p:tgtEl>
                                          <p:spTgt spid="10244"/>
                                        </p:tgtEl>
                                        <p:attrNameLst>
                                          <p:attrName>ppt_x</p:attrName>
                                        </p:attrNameLst>
                                      </p:cBhvr>
                                      <p:tavLst>
                                        <p:tav tm="0">
                                          <p:val>
                                            <p:strVal val="#ppt_x"/>
                                          </p:val>
                                        </p:tav>
                                        <p:tav tm="100000">
                                          <p:val>
                                            <p:strVal val="#ppt_x"/>
                                          </p:val>
                                        </p:tav>
                                      </p:tavLst>
                                    </p:anim>
                                    <p:anim calcmode="lin" valueType="num">
                                      <p:cBhvr>
                                        <p:cTn id="9" dur="400" fill="hold"/>
                                        <p:tgtEl>
                                          <p:spTgt spid="1024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24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24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10245"/>
                                        </p:tgtEl>
                                        <p:attrNameLst>
                                          <p:attrName>style.visibility</p:attrName>
                                        </p:attrNameLst>
                                      </p:cBhvr>
                                      <p:to>
                                        <p:strVal val="visible"/>
                                      </p:to>
                                    </p:set>
                                    <p:animEffect transition="in" filter="fade">
                                      <p:cBhvr>
                                        <p:cTn id="16" dur="100"/>
                                        <p:tgtEl>
                                          <p:spTgt spid="10245"/>
                                        </p:tgtEl>
                                      </p:cBhvr>
                                    </p:animEffect>
                                    <p:anim calcmode="lin" valueType="num">
                                      <p:cBhvr>
                                        <p:cTn id="17" dur="400" fill="hold"/>
                                        <p:tgtEl>
                                          <p:spTgt spid="10245"/>
                                        </p:tgtEl>
                                        <p:attrNameLst>
                                          <p:attrName>ppt_x</p:attrName>
                                        </p:attrNameLst>
                                      </p:cBhvr>
                                      <p:tavLst>
                                        <p:tav tm="0">
                                          <p:val>
                                            <p:strVal val="#ppt_x"/>
                                          </p:val>
                                        </p:tav>
                                        <p:tav tm="100000">
                                          <p:val>
                                            <p:strVal val="#ppt_x"/>
                                          </p:val>
                                        </p:tav>
                                      </p:tavLst>
                                    </p:anim>
                                    <p:anim calcmode="lin" valueType="num">
                                      <p:cBhvr>
                                        <p:cTn id="18" dur="400" fill="hold"/>
                                        <p:tgtEl>
                                          <p:spTgt spid="10245"/>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024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024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
                                        <p:tgtEl>
                                          <p:spTgt spid="7"/>
                                        </p:tgtEl>
                                      </p:cBhvr>
                                    </p:animEffect>
                                    <p:anim calcmode="lin" valueType="num">
                                      <p:cBhvr>
                                        <p:cTn id="26" dur="400" fill="hold"/>
                                        <p:tgtEl>
                                          <p:spTgt spid="7"/>
                                        </p:tgtEl>
                                        <p:attrNameLst>
                                          <p:attrName>ppt_x</p:attrName>
                                        </p:attrNameLst>
                                      </p:cBhvr>
                                      <p:tavLst>
                                        <p:tav tm="0">
                                          <p:val>
                                            <p:strVal val="#ppt_x"/>
                                          </p:val>
                                        </p:tav>
                                        <p:tav tm="100000">
                                          <p:val>
                                            <p:strVal val="#ppt_x"/>
                                          </p:val>
                                        </p:tav>
                                      </p:tavLst>
                                    </p:anim>
                                    <p:anim calcmode="lin" valueType="num">
                                      <p:cBhvr>
                                        <p:cTn id="27" dur="400" fill="hold"/>
                                        <p:tgtEl>
                                          <p:spTgt spid="7"/>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P spid="10245" grpId="0"/>
      <p:bldP spid="7"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1"/>
          <p:cNvSpPr>
            <a:spLocks noChangeArrowheads="1"/>
          </p:cNvSpPr>
          <p:nvPr/>
        </p:nvSpPr>
        <p:spPr bwMode="auto">
          <a:xfrm>
            <a:off x="2135189" y="1557338"/>
            <a:ext cx="8023225" cy="6477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300" b="1" dirty="0">
                <a:solidFill>
                  <a:prstClr val="black"/>
                </a:solidFill>
                <a:latin typeface="Times New Roman" pitchFamily="18" charset="0"/>
                <a:cs typeface="Times New Roman" pitchFamily="18" charset="0"/>
              </a:rPr>
              <a:t>4.3.1. </a:t>
            </a:r>
            <a:r>
              <a:rPr lang="en-US" altLang="vi-VN" sz="2300" b="1" dirty="0" err="1">
                <a:solidFill>
                  <a:prstClr val="black"/>
                </a:solidFill>
                <a:latin typeface="Times New Roman" pitchFamily="18" charset="0"/>
                <a:cs typeface="Times New Roman" pitchFamily="18" charset="0"/>
              </a:rPr>
              <a:t>ĐỊNH</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GIÁ</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BÁN</a:t>
            </a:r>
            <a:r>
              <a:rPr lang="en-US" altLang="vi-VN" sz="2300" b="1" dirty="0">
                <a:solidFill>
                  <a:prstClr val="black"/>
                </a:solidFill>
                <a:latin typeface="Times New Roman" pitchFamily="18" charset="0"/>
                <a:cs typeface="Times New Roman" pitchFamily="18" charset="0"/>
              </a:rPr>
              <a:t> SP </a:t>
            </a:r>
            <a:r>
              <a:rPr lang="en-US" altLang="vi-VN" sz="2300" b="1" dirty="0" err="1">
                <a:solidFill>
                  <a:prstClr val="black"/>
                </a:solidFill>
                <a:latin typeface="Times New Roman" pitchFamily="18" charset="0"/>
                <a:cs typeface="Times New Roman" pitchFamily="18" charset="0"/>
              </a:rPr>
              <a:t>TRONG</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DÀI</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HẠN</a:t>
            </a:r>
            <a:endParaRPr lang="en-US" altLang="vi-VN" sz="2300" b="1" dirty="0">
              <a:solidFill>
                <a:prstClr val="black"/>
              </a:solidFill>
              <a:latin typeface="Times New Roman" pitchFamily="18" charset="0"/>
              <a:cs typeface="Times New Roman" pitchFamily="18" charset="0"/>
            </a:endParaRPr>
          </a:p>
        </p:txBody>
      </p:sp>
      <p:sp>
        <p:nvSpPr>
          <p:cNvPr id="12291"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4.3.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ĐỊNH</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GIÁ</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BÁN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SẢN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PHẨM</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471B2B3F-48E9-4747-8F9B-018E6F8539CB}" type="slidenum">
              <a:rPr lang="en-IN" smtClean="0"/>
              <a:pPr>
                <a:defRPr/>
              </a:pPr>
              <a:t>148</a:t>
            </a:fld>
            <a:endParaRPr lang="en-IN"/>
          </a:p>
        </p:txBody>
      </p:sp>
      <p:sp>
        <p:nvSpPr>
          <p:cNvPr id="7" name="Text Box 28"/>
          <p:cNvSpPr txBox="1">
            <a:spLocks noChangeArrowheads="1"/>
          </p:cNvSpPr>
          <p:nvPr/>
        </p:nvSpPr>
        <p:spPr bwMode="auto">
          <a:xfrm>
            <a:off x="1922463" y="2209801"/>
            <a:ext cx="81343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50000"/>
              </a:spcBef>
              <a:spcAft>
                <a:spcPct val="0"/>
              </a:spcAft>
            </a:pP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phẩm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hàng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loạt</a:t>
            </a:r>
            <a:endParaRPr lang="en-US" altLang="vi-VN" sz="2400" b="1" dirty="0">
              <a:solidFill>
                <a:prstClr val="black"/>
              </a:solidFill>
              <a:latin typeface="Times New Roman" pitchFamily="18" charset="0"/>
              <a:cs typeface="Times New Roman" pitchFamily="18" charset="0"/>
            </a:endParaRPr>
          </a:p>
          <a:p>
            <a:pPr algn="just" fontAlgn="base">
              <a:spcBef>
                <a:spcPct val="50000"/>
              </a:spcBef>
              <a:spcAft>
                <a:spcPct val="0"/>
              </a:spcAft>
            </a:pP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theo</a:t>
            </a:r>
            <a:r>
              <a:rPr lang="en-US" altLang="vi-VN" sz="2400" b="1" dirty="0">
                <a:solidFill>
                  <a:prstClr val="black"/>
                </a:solidFill>
                <a:latin typeface="Times New Roman" pitchFamily="18" charset="0"/>
                <a:cs typeface="Times New Roman" pitchFamily="18" charset="0"/>
              </a:rPr>
              <a:t> CP </a:t>
            </a:r>
            <a:r>
              <a:rPr lang="en-US" altLang="vi-VN" sz="2400" b="1" dirty="0" err="1">
                <a:solidFill>
                  <a:prstClr val="black"/>
                </a:solidFill>
                <a:latin typeface="Times New Roman" pitchFamily="18" charset="0"/>
                <a:cs typeface="Times New Roman" pitchFamily="18" charset="0"/>
              </a:rPr>
              <a:t>nhân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công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trực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tiếp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và</a:t>
            </a:r>
            <a:r>
              <a:rPr lang="en-US" altLang="vi-VN" sz="2400" b="1" dirty="0">
                <a:solidFill>
                  <a:prstClr val="black"/>
                </a:solidFill>
                <a:latin typeface="Times New Roman" pitchFamily="18" charset="0"/>
                <a:cs typeface="Times New Roman" pitchFamily="18" charset="0"/>
              </a:rPr>
              <a:t> CP NVL </a:t>
            </a:r>
            <a:r>
              <a:rPr lang="en-US" altLang="vi-VN" sz="2400" b="1" dirty="0" err="1">
                <a:solidFill>
                  <a:prstClr val="black"/>
                </a:solidFill>
                <a:latin typeface="Times New Roman" pitchFamily="18" charset="0"/>
                <a:cs typeface="Times New Roman" pitchFamily="18" charset="0"/>
              </a:rPr>
              <a:t>trực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tiếp</a:t>
            </a:r>
            <a:endParaRPr lang="en-US" altLang="vi-VN" sz="2400" b="1" dirty="0">
              <a:solidFill>
                <a:prstClr val="black"/>
              </a:solidFill>
              <a:latin typeface="Times New Roman" pitchFamily="18" charset="0"/>
              <a:cs typeface="Times New Roman" pitchFamily="18" charset="0"/>
            </a:endParaRPr>
          </a:p>
        </p:txBody>
      </p:sp>
      <p:sp>
        <p:nvSpPr>
          <p:cNvPr id="8" name="AutoShape 21"/>
          <p:cNvSpPr>
            <a:spLocks noChangeArrowheads="1"/>
          </p:cNvSpPr>
          <p:nvPr/>
        </p:nvSpPr>
        <p:spPr bwMode="auto">
          <a:xfrm>
            <a:off x="2133601" y="3657600"/>
            <a:ext cx="8023225" cy="6477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300" b="1" dirty="0">
                <a:solidFill>
                  <a:prstClr val="black"/>
                </a:solidFill>
                <a:latin typeface="Times New Roman" pitchFamily="18" charset="0"/>
                <a:cs typeface="Times New Roman" pitchFamily="18" charset="0"/>
              </a:rPr>
              <a:t>ĐỊNH GIÁ BÁN SP HÀNG LOẠT</a:t>
            </a:r>
          </a:p>
        </p:txBody>
      </p:sp>
      <p:sp>
        <p:nvSpPr>
          <p:cNvPr id="9" name="Text Box 28"/>
          <p:cNvSpPr txBox="1">
            <a:spLocks noChangeArrowheads="1"/>
          </p:cNvSpPr>
          <p:nvPr/>
        </p:nvSpPr>
        <p:spPr bwMode="auto">
          <a:xfrm>
            <a:off x="1920875" y="4419601"/>
            <a:ext cx="85677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vi-VN" altLang="vi-VN" sz="2400" b="1" dirty="0">
                <a:solidFill>
                  <a:prstClr val="black"/>
                </a:solidFill>
                <a:latin typeface="Times New Roman" pitchFamily="18" charset="0"/>
                <a:cs typeface="Times New Roman" pitchFamily="18" charset="0"/>
              </a:rPr>
              <a:t>Giá bán sản phẩm sản xuất hàng loạt có thể được xác định theo đẳng thức sau:</a:t>
            </a:r>
            <a:endParaRPr lang="en-US" altLang="vi-VN" sz="2400" b="1" dirty="0">
              <a:solidFill>
                <a:prstClr val="black"/>
              </a:solidFill>
              <a:latin typeface="Times New Roman" pitchFamily="18" charset="0"/>
              <a:cs typeface="Times New Roman" pitchFamily="18" charset="0"/>
            </a:endParaRPr>
          </a:p>
        </p:txBody>
      </p:sp>
      <p:graphicFrame>
        <p:nvGraphicFramePr>
          <p:cNvPr id="10" name="Table 9"/>
          <p:cNvGraphicFramePr>
            <a:graphicFrameLocks noGrp="1"/>
          </p:cNvGraphicFramePr>
          <p:nvPr>
            <p:extLst/>
          </p:nvPr>
        </p:nvGraphicFramePr>
        <p:xfrm>
          <a:off x="1702912" y="5486400"/>
          <a:ext cx="8714739" cy="1097280"/>
        </p:xfrm>
        <a:graphic>
          <a:graphicData uri="http://schemas.openxmlformats.org/drawingml/2006/table">
            <a:tbl>
              <a:tblPr firstRow="1" firstCol="1" bandRow="1"/>
              <a:tblGrid>
                <a:gridCol w="2067904">
                  <a:extLst>
                    <a:ext uri="{9D8B030D-6E8A-4147-A177-3AD203B41FA5}">
                      <a16:colId xmlns:a16="http://schemas.microsoft.com/office/drawing/2014/main" val="20000"/>
                    </a:ext>
                  </a:extLst>
                </a:gridCol>
                <a:gridCol w="1230895">
                  <a:extLst>
                    <a:ext uri="{9D8B030D-6E8A-4147-A177-3AD203B41FA5}">
                      <a16:colId xmlns:a16="http://schemas.microsoft.com/office/drawing/2014/main" val="20001"/>
                    </a:ext>
                  </a:extLst>
                </a:gridCol>
                <a:gridCol w="2215612">
                  <a:extLst>
                    <a:ext uri="{9D8B030D-6E8A-4147-A177-3AD203B41FA5}">
                      <a16:colId xmlns:a16="http://schemas.microsoft.com/office/drawing/2014/main" val="20002"/>
                    </a:ext>
                  </a:extLst>
                </a:gridCol>
                <a:gridCol w="1230895">
                  <a:extLst>
                    <a:ext uri="{9D8B030D-6E8A-4147-A177-3AD203B41FA5}">
                      <a16:colId xmlns:a16="http://schemas.microsoft.com/office/drawing/2014/main" val="20003"/>
                    </a:ext>
                  </a:extLst>
                </a:gridCol>
                <a:gridCol w="1969433">
                  <a:extLst>
                    <a:ext uri="{9D8B030D-6E8A-4147-A177-3AD203B41FA5}">
                      <a16:colId xmlns:a16="http://schemas.microsoft.com/office/drawing/2014/main" val="20004"/>
                    </a:ext>
                  </a:extLst>
                </a:gridCol>
              </a:tblGrid>
              <a:tr h="0">
                <a:tc rowSpan="3">
                  <a:txBody>
                    <a:bodyPr/>
                    <a:lstStyle/>
                    <a:p>
                      <a:pPr marL="0" marR="0" algn="ctr" eaLnBrk="0" fontAlgn="base" hangingPunct="0">
                        <a:spcBef>
                          <a:spcPts val="0"/>
                        </a:spcBef>
                        <a:spcAft>
                          <a:spcPts val="0"/>
                        </a:spcAft>
                      </a:pPr>
                      <a:r>
                        <a:rPr lang="vi-VN" sz="2400" b="1" kern="1200" dirty="0">
                          <a:solidFill>
                            <a:srgbClr val="000000"/>
                          </a:solidFill>
                          <a:effectLst/>
                          <a:latin typeface="Times New Roman" pitchFamily="18" charset="0"/>
                          <a:ea typeface="+mn-ea"/>
                          <a:cs typeface="Times New Roman" pitchFamily="18" charset="0"/>
                        </a:rPr>
                        <a:t>Giá bán sản phẩm</a:t>
                      </a:r>
                      <a:endParaRPr lang="en-US" sz="2400" dirty="0">
                        <a:effectLst/>
                        <a:latin typeface="Times New Roman" pitchFamily="18" charset="0"/>
                        <a:ea typeface="Times New Roman"/>
                        <a:cs typeface="Times New Roman" pitchFamily="18" charset="0"/>
                      </a:endParaRPr>
                    </a:p>
                  </a:txBody>
                  <a:tcPr marL="68580" marR="68580" marT="0" marB="0">
                    <a:lnL>
                      <a:noFill/>
                    </a:lnL>
                    <a:lnR>
                      <a:noFill/>
                    </a:lnR>
                    <a:lnT>
                      <a:noFill/>
                    </a:lnT>
                    <a:lnB>
                      <a:noFill/>
                    </a:lnB>
                  </a:tcPr>
                </a:tc>
                <a:tc>
                  <a:txBody>
                    <a:bodyPr/>
                    <a:lstStyle/>
                    <a:p>
                      <a:pPr marL="0" marR="0" eaLnBrk="0" fontAlgn="base" hangingPunct="0">
                        <a:spcBef>
                          <a:spcPts val="0"/>
                        </a:spcBef>
                        <a:spcAft>
                          <a:spcPts val="0"/>
                        </a:spcAft>
                      </a:pPr>
                      <a:r>
                        <a:rPr lang="en-US" sz="2400">
                          <a:effectLst/>
                          <a:latin typeface="Times New Roman" pitchFamily="18" charset="0"/>
                          <a:ea typeface="Times New Roman"/>
                          <a:cs typeface="Times New Roman" pitchFamily="18" charset="0"/>
                        </a:rPr>
                        <a:t> </a:t>
                      </a:r>
                    </a:p>
                  </a:txBody>
                  <a:tcPr marL="68580" marR="68580" marT="0" marB="0">
                    <a:lnL>
                      <a:noFill/>
                    </a:lnL>
                    <a:lnR>
                      <a:noFill/>
                    </a:lnR>
                    <a:lnT>
                      <a:noFill/>
                    </a:lnT>
                    <a:lnB>
                      <a:noFill/>
                    </a:lnB>
                  </a:tcPr>
                </a:tc>
                <a:tc rowSpan="3">
                  <a:txBody>
                    <a:bodyPr/>
                    <a:lstStyle/>
                    <a:p>
                      <a:pPr marL="0" marR="0" algn="ctr" eaLnBrk="0" fontAlgn="base" hangingPunct="0">
                        <a:spcBef>
                          <a:spcPts val="0"/>
                        </a:spcBef>
                        <a:spcAft>
                          <a:spcPts val="0"/>
                        </a:spcAft>
                      </a:pPr>
                      <a:r>
                        <a:rPr lang="vi-VN" sz="2400" b="1" kern="1200" dirty="0">
                          <a:solidFill>
                            <a:srgbClr val="000000"/>
                          </a:solidFill>
                          <a:effectLst/>
                          <a:latin typeface="Times New Roman" pitchFamily="18" charset="0"/>
                          <a:ea typeface="+mn-ea"/>
                          <a:cs typeface="Times New Roman" pitchFamily="18" charset="0"/>
                        </a:rPr>
                        <a:t>Chi phí nền sản phẩm</a:t>
                      </a:r>
                      <a:endParaRPr lang="en-US" sz="2400" dirty="0">
                        <a:effectLst/>
                        <a:latin typeface="Times New Roman" pitchFamily="18" charset="0"/>
                        <a:ea typeface="Times New Roman"/>
                        <a:cs typeface="Times New Roman" pitchFamily="18" charset="0"/>
                      </a:endParaRPr>
                    </a:p>
                  </a:txBody>
                  <a:tcPr marL="68580" marR="68580" marT="0" marB="0">
                    <a:lnL>
                      <a:noFill/>
                    </a:lnL>
                    <a:lnR>
                      <a:noFill/>
                    </a:lnR>
                    <a:lnT>
                      <a:noFill/>
                    </a:lnT>
                    <a:lnB>
                      <a:noFill/>
                    </a:lnB>
                  </a:tcPr>
                </a:tc>
                <a:tc>
                  <a:txBody>
                    <a:bodyPr/>
                    <a:lstStyle/>
                    <a:p>
                      <a:pPr marL="0" marR="0" eaLnBrk="0" fontAlgn="base" hangingPunct="0">
                        <a:spcBef>
                          <a:spcPts val="0"/>
                        </a:spcBef>
                        <a:spcAft>
                          <a:spcPts val="0"/>
                        </a:spcAft>
                      </a:pPr>
                      <a:r>
                        <a:rPr lang="en-US" sz="2400">
                          <a:effectLst/>
                          <a:latin typeface="Times New Roman" pitchFamily="18" charset="0"/>
                          <a:ea typeface="Times New Roman"/>
                          <a:cs typeface="Times New Roman" pitchFamily="18" charset="0"/>
                        </a:rPr>
                        <a:t> </a:t>
                      </a:r>
                    </a:p>
                  </a:txBody>
                  <a:tcPr marL="68580" marR="68580" marT="0" marB="0">
                    <a:lnL>
                      <a:noFill/>
                    </a:lnL>
                    <a:lnR>
                      <a:noFill/>
                    </a:lnR>
                    <a:lnT>
                      <a:noFill/>
                    </a:lnT>
                    <a:lnB>
                      <a:noFill/>
                    </a:lnB>
                  </a:tcPr>
                </a:tc>
                <a:tc rowSpan="3">
                  <a:txBody>
                    <a:bodyPr/>
                    <a:lstStyle/>
                    <a:p>
                      <a:pPr marL="0" marR="0" algn="ctr" eaLnBrk="0" fontAlgn="base" hangingPunct="0">
                        <a:spcBef>
                          <a:spcPts val="0"/>
                        </a:spcBef>
                        <a:spcAft>
                          <a:spcPts val="0"/>
                        </a:spcAft>
                      </a:pPr>
                      <a:r>
                        <a:rPr lang="vi-VN" sz="2400" b="1" kern="1200">
                          <a:solidFill>
                            <a:srgbClr val="000000"/>
                          </a:solidFill>
                          <a:effectLst/>
                          <a:latin typeface="Times New Roman" pitchFamily="18" charset="0"/>
                          <a:ea typeface="+mn-ea"/>
                          <a:cs typeface="Times New Roman" pitchFamily="18" charset="0"/>
                        </a:rPr>
                        <a:t>Chi phí tăng thêm của sản phẩm</a:t>
                      </a:r>
                      <a:endParaRPr lang="en-US" sz="2400">
                        <a:effectLst/>
                        <a:latin typeface="Times New Roman" pitchFamily="18" charset="0"/>
                        <a:ea typeface="Times New Roman"/>
                        <a:cs typeface="Times New Roman"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vMerge="1">
                  <a:txBody>
                    <a:bodyPr/>
                    <a:lstStyle/>
                    <a:p>
                      <a:endParaRPr lang="en-US"/>
                    </a:p>
                  </a:txBody>
                  <a:tcPr/>
                </a:tc>
                <a:tc>
                  <a:txBody>
                    <a:bodyPr/>
                    <a:lstStyle/>
                    <a:p>
                      <a:pPr marL="0" marR="0" algn="ctr" eaLnBrk="0" fontAlgn="base" hangingPunct="0">
                        <a:spcBef>
                          <a:spcPts val="0"/>
                        </a:spcBef>
                        <a:spcAft>
                          <a:spcPts val="0"/>
                        </a:spcAft>
                      </a:pPr>
                      <a:r>
                        <a:rPr lang="en-US" sz="2400">
                          <a:effectLst/>
                          <a:latin typeface="Times New Roman" pitchFamily="18" charset="0"/>
                          <a:ea typeface="Times New Roman"/>
                          <a:cs typeface="Times New Roman" pitchFamily="18" charset="0"/>
                        </a:rPr>
                        <a:t>=</a:t>
                      </a:r>
                    </a:p>
                  </a:txBody>
                  <a:tcPr marL="68580" marR="68580" marT="0" marB="0">
                    <a:lnL>
                      <a:noFill/>
                    </a:lnL>
                    <a:lnR>
                      <a:noFill/>
                    </a:lnR>
                    <a:lnT>
                      <a:noFill/>
                    </a:lnT>
                    <a:lnB>
                      <a:noFill/>
                    </a:lnB>
                  </a:tcPr>
                </a:tc>
                <a:tc vMerge="1">
                  <a:txBody>
                    <a:bodyPr/>
                    <a:lstStyle/>
                    <a:p>
                      <a:endParaRPr lang="en-US"/>
                    </a:p>
                  </a:txBody>
                  <a:tcPr/>
                </a:tc>
                <a:tc>
                  <a:txBody>
                    <a:bodyPr/>
                    <a:lstStyle/>
                    <a:p>
                      <a:pPr marL="0" marR="0" algn="ctr" eaLnBrk="0" fontAlgn="base" hangingPunct="0">
                        <a:spcBef>
                          <a:spcPts val="0"/>
                        </a:spcBef>
                        <a:spcAft>
                          <a:spcPts val="0"/>
                        </a:spcAft>
                      </a:pPr>
                      <a:r>
                        <a:rPr lang="en-US" sz="2400" dirty="0">
                          <a:effectLst/>
                          <a:latin typeface="Times New Roman" pitchFamily="18" charset="0"/>
                          <a:ea typeface="Times New Roman"/>
                          <a:cs typeface="Times New Roman" pitchFamily="18" charset="0"/>
                        </a:rPr>
                        <a:t>+</a:t>
                      </a:r>
                    </a:p>
                  </a:txBody>
                  <a:tcPr marL="68580" marR="68580" marT="0" marB="0">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10001"/>
                  </a:ext>
                </a:extLst>
              </a:tr>
              <a:tr h="0">
                <a:tc vMerge="1">
                  <a:txBody>
                    <a:bodyPr/>
                    <a:lstStyle/>
                    <a:p>
                      <a:endParaRPr lang="en-US"/>
                    </a:p>
                  </a:txBody>
                  <a:tcPr/>
                </a:tc>
                <a:tc>
                  <a:txBody>
                    <a:bodyPr/>
                    <a:lstStyle/>
                    <a:p>
                      <a:pPr marL="0" marR="0" eaLnBrk="0" fontAlgn="base" hangingPunct="0">
                        <a:spcBef>
                          <a:spcPts val="0"/>
                        </a:spcBef>
                        <a:spcAft>
                          <a:spcPts val="0"/>
                        </a:spcAft>
                      </a:pPr>
                      <a:r>
                        <a:rPr lang="en-US" sz="2400">
                          <a:effectLst/>
                          <a:latin typeface="Times New Roman" pitchFamily="18" charset="0"/>
                          <a:ea typeface="Times New Roman"/>
                          <a:cs typeface="Times New Roman" pitchFamily="18" charset="0"/>
                        </a:rPr>
                        <a:t> </a:t>
                      </a:r>
                    </a:p>
                  </a:txBody>
                  <a:tcPr marL="68580" marR="68580" marT="0" marB="0">
                    <a:lnL>
                      <a:noFill/>
                    </a:lnL>
                    <a:lnR>
                      <a:noFill/>
                    </a:lnR>
                    <a:lnT>
                      <a:noFill/>
                    </a:lnT>
                    <a:lnB>
                      <a:noFill/>
                    </a:lnB>
                  </a:tcPr>
                </a:tc>
                <a:tc vMerge="1">
                  <a:txBody>
                    <a:bodyPr/>
                    <a:lstStyle/>
                    <a:p>
                      <a:endParaRPr lang="en-US"/>
                    </a:p>
                  </a:txBody>
                  <a:tcPr/>
                </a:tc>
                <a:tc>
                  <a:txBody>
                    <a:bodyPr/>
                    <a:lstStyle/>
                    <a:p>
                      <a:pPr marL="0" marR="0" eaLnBrk="0" fontAlgn="base" hangingPunct="0">
                        <a:spcBef>
                          <a:spcPts val="0"/>
                        </a:spcBef>
                        <a:spcAft>
                          <a:spcPts val="0"/>
                        </a:spcAft>
                      </a:pPr>
                      <a:r>
                        <a:rPr lang="en-US" sz="2400" dirty="0">
                          <a:effectLst/>
                          <a:latin typeface="Times New Roman" pitchFamily="18" charset="0"/>
                          <a:ea typeface="Times New Roman"/>
                          <a:cs typeface="Times New Roman" pitchFamily="18" charset="0"/>
                        </a:rPr>
                        <a:t> </a:t>
                      </a:r>
                    </a:p>
                  </a:txBody>
                  <a:tcPr marL="68580" marR="68580" marT="0" marB="0">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5657378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
                                        <p:tgtEl>
                                          <p:spTgt spid="7"/>
                                        </p:tgtEl>
                                      </p:cBhvr>
                                    </p:animEffect>
                                    <p:anim calcmode="lin" valueType="num">
                                      <p:cBhvr>
                                        <p:cTn id="8" dur="400" fill="hold"/>
                                        <p:tgtEl>
                                          <p:spTgt spid="7"/>
                                        </p:tgtEl>
                                        <p:attrNameLst>
                                          <p:attrName>ppt_x</p:attrName>
                                        </p:attrNameLst>
                                      </p:cBhvr>
                                      <p:tavLst>
                                        <p:tav tm="0">
                                          <p:val>
                                            <p:strVal val="#ppt_x"/>
                                          </p:val>
                                        </p:tav>
                                        <p:tav tm="100000">
                                          <p:val>
                                            <p:strVal val="#ppt_x"/>
                                          </p:val>
                                        </p:tav>
                                      </p:tavLst>
                                    </p:anim>
                                    <p:anim calcmode="lin" valueType="num">
                                      <p:cBhvr>
                                        <p:cTn id="9" dur="400" fill="hold"/>
                                        <p:tgtEl>
                                          <p:spTgt spid="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
                                        <p:tgtEl>
                                          <p:spTgt spid="9"/>
                                        </p:tgtEl>
                                      </p:cBhvr>
                                    </p:animEffect>
                                    <p:anim calcmode="lin" valueType="num">
                                      <p:cBhvr>
                                        <p:cTn id="17" dur="400" fill="hold"/>
                                        <p:tgtEl>
                                          <p:spTgt spid="9"/>
                                        </p:tgtEl>
                                        <p:attrNameLst>
                                          <p:attrName>ppt_x</p:attrName>
                                        </p:attrNameLst>
                                      </p:cBhvr>
                                      <p:tavLst>
                                        <p:tav tm="0">
                                          <p:val>
                                            <p:strVal val="#ppt_x"/>
                                          </p:val>
                                        </p:tav>
                                        <p:tav tm="100000">
                                          <p:val>
                                            <p:strVal val="#ppt_x"/>
                                          </p:val>
                                        </p:tav>
                                      </p:tavLst>
                                    </p:anim>
                                    <p:anim calcmode="lin" valueType="num">
                                      <p:cBhvr>
                                        <p:cTn id="18" dur="400" fill="hold"/>
                                        <p:tgtEl>
                                          <p:spTgt spid="9"/>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05001" y="0"/>
            <a:ext cx="8531225" cy="1219200"/>
          </a:xfrm>
        </p:spPr>
        <p:txBody>
          <a:bodyPr/>
          <a:lstStyle/>
          <a:p>
            <a:pPr algn="ctr"/>
            <a:r>
              <a:rPr lang="vi-VN" altLang="vi-VN" sz="3400" b="1" dirty="0">
                <a:solidFill>
                  <a:schemeClr val="tx1"/>
                </a:solidFill>
                <a:latin typeface="Times New Roman" pitchFamily="18" charset="0"/>
                <a:cs typeface="Times New Roman" pitchFamily="18" charset="0"/>
              </a:rPr>
              <a:t>Định giá theo phương pháp chi phí trực tiếp ( theo giá thành biến phí )</a:t>
            </a:r>
            <a:endParaRPr lang="en-US" altLang="vi-VN" sz="3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EF4DFD7E-FC6D-4545-B9C3-59E1942D41F4}" type="slidenum">
              <a:rPr lang="en-IN" smtClean="0"/>
              <a:pPr>
                <a:defRPr/>
              </a:pPr>
              <a:t>149</a:t>
            </a:fld>
            <a:endParaRPr lang="en-IN"/>
          </a:p>
        </p:txBody>
      </p:sp>
      <p:graphicFrame>
        <p:nvGraphicFramePr>
          <p:cNvPr id="3" name="Table 2"/>
          <p:cNvGraphicFramePr>
            <a:graphicFrameLocks noGrp="1"/>
          </p:cNvGraphicFramePr>
          <p:nvPr>
            <p:extLst/>
          </p:nvPr>
        </p:nvGraphicFramePr>
        <p:xfrm>
          <a:off x="1749426" y="4267200"/>
          <a:ext cx="8842375" cy="1463040"/>
        </p:xfrm>
        <a:graphic>
          <a:graphicData uri="http://schemas.openxmlformats.org/drawingml/2006/table">
            <a:tbl>
              <a:tblPr firstRow="1" firstCol="1" bandRow="1"/>
              <a:tblGrid>
                <a:gridCol w="1649337">
                  <a:extLst>
                    <a:ext uri="{9D8B030D-6E8A-4147-A177-3AD203B41FA5}">
                      <a16:colId xmlns:a16="http://schemas.microsoft.com/office/drawing/2014/main" val="20000"/>
                    </a:ext>
                  </a:extLst>
                </a:gridCol>
                <a:gridCol w="413195">
                  <a:extLst>
                    <a:ext uri="{9D8B030D-6E8A-4147-A177-3AD203B41FA5}">
                      <a16:colId xmlns:a16="http://schemas.microsoft.com/office/drawing/2014/main" val="20001"/>
                    </a:ext>
                  </a:extLst>
                </a:gridCol>
                <a:gridCol w="5713043">
                  <a:extLst>
                    <a:ext uri="{9D8B030D-6E8A-4147-A177-3AD203B41FA5}">
                      <a16:colId xmlns:a16="http://schemas.microsoft.com/office/drawing/2014/main" val="20002"/>
                    </a:ext>
                  </a:extLst>
                </a:gridCol>
                <a:gridCol w="3810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tblGrid>
              <a:tr h="264844">
                <a:tc rowSpan="3">
                  <a:txBody>
                    <a:bodyPr/>
                    <a:lstStyle/>
                    <a:p>
                      <a:pPr marL="0" marR="0" algn="ctr">
                        <a:lnSpc>
                          <a:spcPct val="100000"/>
                        </a:lnSpc>
                        <a:spcBef>
                          <a:spcPts val="0"/>
                        </a:spcBef>
                        <a:spcAft>
                          <a:spcPts val="0"/>
                        </a:spcAft>
                      </a:pPr>
                      <a:r>
                        <a:rPr lang="en-US" sz="2400" baseline="0" dirty="0" err="1">
                          <a:effectLst/>
                          <a:latin typeface="Times New Roman"/>
                          <a:ea typeface="Times New Roman"/>
                          <a:cs typeface="Times New Roman"/>
                        </a:rPr>
                        <a:t>Tỷ</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lệ</a:t>
                      </a:r>
                      <a:r>
                        <a:rPr lang="en-US" sz="2400" baseline="0" dirty="0">
                          <a:effectLst/>
                          <a:latin typeface="Times New Roman"/>
                          <a:ea typeface="Times New Roman"/>
                          <a:cs typeface="Times New Roman"/>
                        </a:rPr>
                        <a:t> % </a:t>
                      </a:r>
                      <a:r>
                        <a:rPr lang="en-US" sz="2400" baseline="0" dirty="0" err="1">
                          <a:effectLst/>
                          <a:latin typeface="Times New Roman"/>
                          <a:ea typeface="Times New Roman"/>
                          <a:cs typeface="Times New Roman"/>
                        </a:rPr>
                        <a:t>tăng</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thêm</a:t>
                      </a:r>
                      <a:r>
                        <a:rPr lang="en-US" sz="2400" baseline="0" dirty="0">
                          <a:effectLst/>
                          <a:latin typeface="Times New Roman"/>
                          <a:ea typeface="Times New Roman"/>
                          <a:cs typeface="Times New Roman"/>
                        </a:rPr>
                        <a:t> so </a:t>
                      </a:r>
                      <a:r>
                        <a:rPr lang="en-US" sz="2400" baseline="0" dirty="0" err="1">
                          <a:effectLst/>
                          <a:latin typeface="Times New Roman"/>
                          <a:ea typeface="Times New Roman"/>
                          <a:cs typeface="Times New Roman"/>
                        </a:rPr>
                        <a:t>với</a:t>
                      </a:r>
                      <a:r>
                        <a:rPr lang="en-US" sz="2400" baseline="0" dirty="0">
                          <a:effectLst/>
                          <a:latin typeface="Times New Roman"/>
                          <a:ea typeface="Times New Roman"/>
                          <a:cs typeface="Times New Roman"/>
                        </a:rPr>
                        <a:t> chi </a:t>
                      </a:r>
                      <a:r>
                        <a:rPr lang="en-US" sz="2400" baseline="0" dirty="0" err="1">
                          <a:effectLst/>
                          <a:latin typeface="Times New Roman"/>
                          <a:ea typeface="Times New Roman"/>
                          <a:cs typeface="Times New Roman"/>
                        </a:rPr>
                        <a:t>phí</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nền</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a:effectLst/>
                          <a:latin typeface="Times New Roman"/>
                          <a:ea typeface="Times New Roman"/>
                          <a:cs typeface="Times New Roman"/>
                        </a:rPr>
                        <a:t> </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vi-VN" sz="2400" baseline="0" dirty="0">
                          <a:effectLst/>
                          <a:latin typeface="Times New Roman"/>
                          <a:ea typeface="Times New Roman"/>
                          <a:cs typeface="Times New Roman"/>
                        </a:rPr>
                        <a:t> (Mức hoàn vốn </a:t>
                      </a:r>
                      <a:r>
                        <a:rPr lang="en-US" sz="2400" baseline="0" dirty="0">
                          <a:effectLst/>
                          <a:latin typeface="Times New Roman"/>
                          <a:ea typeface="Times New Roman"/>
                          <a:cs typeface="Times New Roman"/>
                        </a:rPr>
                        <a:t>ĐT </a:t>
                      </a:r>
                      <a:r>
                        <a:rPr lang="vi-VN" sz="2400" baseline="0" dirty="0">
                          <a:effectLst/>
                          <a:latin typeface="Times New Roman"/>
                          <a:ea typeface="Times New Roman"/>
                          <a:cs typeface="Times New Roman"/>
                        </a:rPr>
                        <a:t>mong muốn + Định phí )</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a:effectLst/>
                          <a:latin typeface="Times New Roman"/>
                          <a:ea typeface="Times New Roman"/>
                          <a:cs typeface="Times New Roman"/>
                        </a:rPr>
                        <a:t> </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a:effectLst/>
                          <a:latin typeface="Times New Roman"/>
                          <a:ea typeface="Times New Roman"/>
                          <a:cs typeface="Times New Roman"/>
                        </a:rPr>
                        <a:t> </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64844">
                <a:tc vMerge="1">
                  <a:txBody>
                    <a:bodyPr/>
                    <a:lstStyle/>
                    <a:p>
                      <a:endParaRPr lang="en-US"/>
                    </a:p>
                  </a:txBody>
                  <a:tcPr/>
                </a:tc>
                <a:tc>
                  <a:txBody>
                    <a:bodyPr/>
                    <a:lstStyle/>
                    <a:p>
                      <a:pPr marL="0" marR="0" algn="just">
                        <a:lnSpc>
                          <a:spcPct val="100000"/>
                        </a:lnSpc>
                        <a:spcBef>
                          <a:spcPts val="0"/>
                        </a:spcBef>
                        <a:spcAft>
                          <a:spcPts val="0"/>
                        </a:spcAft>
                      </a:pPr>
                      <a:r>
                        <a:rPr lang="en-US" sz="2400" baseline="0">
                          <a:effectLst/>
                          <a:latin typeface="Times New Roman"/>
                          <a:ea typeface="Times New Roman"/>
                          <a:cs typeface="Times New Roman"/>
                        </a:rPr>
                        <a:t>=</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dirty="0">
                          <a:effectLst/>
                          <a:latin typeface="Times New Roman"/>
                          <a:ea typeface="Times New Roman"/>
                          <a:cs typeface="Times New Roman"/>
                        </a:rPr>
                        <a:t>---------------------------------------------</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aseline="0">
                          <a:effectLst/>
                          <a:latin typeface="Times New Roman"/>
                          <a:ea typeface="Times New Roman"/>
                          <a:cs typeface="Times New Roman"/>
                        </a:rPr>
                        <a:t>x</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aseline="0">
                          <a:effectLst/>
                          <a:latin typeface="Times New Roman"/>
                          <a:ea typeface="Times New Roman"/>
                          <a:cs typeface="Times New Roman"/>
                        </a:rPr>
                        <a:t>100</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4844">
                <a:tc vMerge="1">
                  <a:txBody>
                    <a:bodyPr/>
                    <a:lstStyle/>
                    <a:p>
                      <a:endParaRPr lang="en-US"/>
                    </a:p>
                  </a:txBody>
                  <a:tcPr/>
                </a:tc>
                <a:tc>
                  <a:txBody>
                    <a:bodyPr/>
                    <a:lstStyle/>
                    <a:p>
                      <a:pPr marL="0" marR="0" algn="just">
                        <a:lnSpc>
                          <a:spcPct val="100000"/>
                        </a:lnSpc>
                        <a:spcBef>
                          <a:spcPts val="0"/>
                        </a:spcBef>
                        <a:spcAft>
                          <a:spcPts val="0"/>
                        </a:spcAft>
                      </a:pPr>
                      <a:r>
                        <a:rPr lang="en-US" sz="2400" baseline="0">
                          <a:effectLst/>
                          <a:latin typeface="Times New Roman"/>
                          <a:ea typeface="Times New Roman"/>
                          <a:cs typeface="Times New Roman"/>
                        </a:rPr>
                        <a:t> </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vi-VN" sz="2400" baseline="0" dirty="0">
                          <a:effectLst/>
                          <a:latin typeface="Times New Roman"/>
                          <a:ea typeface="Times New Roman"/>
                          <a:cs typeface="Times New Roman"/>
                        </a:rPr>
                        <a:t>Khối lượng sản phẩm    x    Biến phí đơn vị</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a:effectLst/>
                          <a:latin typeface="Times New Roman"/>
                          <a:ea typeface="Times New Roman"/>
                          <a:cs typeface="Times New Roman"/>
                        </a:rPr>
                        <a:t> </a:t>
                      </a:r>
                      <a:endParaRPr lang="en-US" sz="2400" baseline="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dirty="0">
                          <a:effectLst/>
                          <a:latin typeface="Times New Roman"/>
                          <a:ea typeface="Times New Roman"/>
                          <a:cs typeface="Times New Roman"/>
                        </a:rPr>
                        <a:t> </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extLst/>
          </p:nvPr>
        </p:nvGraphicFramePr>
        <p:xfrm>
          <a:off x="2286000" y="2209800"/>
          <a:ext cx="7315200" cy="1097280"/>
        </p:xfrm>
        <a:graphic>
          <a:graphicData uri="http://schemas.openxmlformats.org/drawingml/2006/table">
            <a:tbl>
              <a:tblPr firstRow="1" firstCol="1" bandRow="1"/>
              <a:tblGrid>
                <a:gridCol w="1364478">
                  <a:extLst>
                    <a:ext uri="{9D8B030D-6E8A-4147-A177-3AD203B41FA5}">
                      <a16:colId xmlns:a16="http://schemas.microsoft.com/office/drawing/2014/main" val="20000"/>
                    </a:ext>
                  </a:extLst>
                </a:gridCol>
                <a:gridCol w="341832">
                  <a:extLst>
                    <a:ext uri="{9D8B030D-6E8A-4147-A177-3AD203B41FA5}">
                      <a16:colId xmlns:a16="http://schemas.microsoft.com/office/drawing/2014/main" val="20001"/>
                    </a:ext>
                  </a:extLst>
                </a:gridCol>
                <a:gridCol w="1760858">
                  <a:extLst>
                    <a:ext uri="{9D8B030D-6E8A-4147-A177-3AD203B41FA5}">
                      <a16:colId xmlns:a16="http://schemas.microsoft.com/office/drawing/2014/main" val="20002"/>
                    </a:ext>
                  </a:extLst>
                </a:gridCol>
                <a:gridCol w="819513">
                  <a:extLst>
                    <a:ext uri="{9D8B030D-6E8A-4147-A177-3AD203B41FA5}">
                      <a16:colId xmlns:a16="http://schemas.microsoft.com/office/drawing/2014/main" val="20003"/>
                    </a:ext>
                  </a:extLst>
                </a:gridCol>
                <a:gridCol w="3028519">
                  <a:extLst>
                    <a:ext uri="{9D8B030D-6E8A-4147-A177-3AD203B41FA5}">
                      <a16:colId xmlns:a16="http://schemas.microsoft.com/office/drawing/2014/main" val="20004"/>
                    </a:ext>
                  </a:extLst>
                </a:gridCol>
              </a:tblGrid>
              <a:tr h="794532">
                <a:tc>
                  <a:txBody>
                    <a:bodyPr/>
                    <a:lstStyle/>
                    <a:p>
                      <a:pPr marL="0" marR="0" algn="ctr">
                        <a:lnSpc>
                          <a:spcPct val="100000"/>
                        </a:lnSpc>
                        <a:spcBef>
                          <a:spcPts val="0"/>
                        </a:spcBef>
                        <a:spcAft>
                          <a:spcPts val="0"/>
                        </a:spcAft>
                      </a:pPr>
                      <a:r>
                        <a:rPr lang="en-US" sz="2400" baseline="0" dirty="0">
                          <a:effectLst/>
                          <a:latin typeface="Times New Roman"/>
                          <a:ea typeface="Times New Roman"/>
                          <a:cs typeface="Times New Roman"/>
                        </a:rPr>
                        <a:t>Chi </a:t>
                      </a:r>
                      <a:r>
                        <a:rPr lang="en-US" sz="2400" baseline="0" dirty="0" err="1">
                          <a:effectLst/>
                          <a:latin typeface="Times New Roman"/>
                          <a:ea typeface="Times New Roman"/>
                          <a:cs typeface="Times New Roman"/>
                        </a:rPr>
                        <a:t>phí</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tăng</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thêm</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dirty="0">
                          <a:effectLst/>
                          <a:latin typeface="Times New Roman"/>
                          <a:ea typeface="Times New Roman"/>
                          <a:cs typeface="Times New Roman"/>
                        </a:rPr>
                        <a:t> </a:t>
                      </a:r>
                      <a:endParaRPr lang="en-US" sz="2400" baseline="0" dirty="0">
                        <a:effectLst/>
                        <a:latin typeface="Calibri"/>
                        <a:ea typeface="Calibri"/>
                        <a:cs typeface="Times New Roman"/>
                      </a:endParaRPr>
                    </a:p>
                    <a:p>
                      <a:pPr marL="0" marR="0" algn="just">
                        <a:lnSpc>
                          <a:spcPct val="100000"/>
                        </a:lnSpc>
                        <a:spcBef>
                          <a:spcPts val="0"/>
                        </a:spcBef>
                        <a:spcAft>
                          <a:spcPts val="0"/>
                        </a:spcAft>
                      </a:pPr>
                      <a:r>
                        <a:rPr lang="en-US" sz="2400" baseline="0" dirty="0">
                          <a:effectLst/>
                          <a:latin typeface="Times New Roman"/>
                          <a:ea typeface="Times New Roman"/>
                          <a:cs typeface="Times New Roman"/>
                        </a:rPr>
                        <a:t>=</a:t>
                      </a:r>
                      <a:endParaRPr lang="en-US" sz="2400" baseline="0" dirty="0">
                        <a:effectLst/>
                        <a:latin typeface="Calibri"/>
                        <a:ea typeface="Calibri"/>
                        <a:cs typeface="Times New Roman"/>
                      </a:endParaRPr>
                    </a:p>
                    <a:p>
                      <a:pPr marL="0" marR="0" algn="just">
                        <a:lnSpc>
                          <a:spcPct val="100000"/>
                        </a:lnSpc>
                        <a:spcBef>
                          <a:spcPts val="0"/>
                        </a:spcBef>
                        <a:spcAft>
                          <a:spcPts val="0"/>
                        </a:spcAft>
                      </a:pPr>
                      <a:r>
                        <a:rPr lang="en-US" sz="2400" baseline="0" dirty="0">
                          <a:effectLst/>
                          <a:latin typeface="Times New Roman"/>
                          <a:ea typeface="Times New Roman"/>
                          <a:cs typeface="Times New Roman"/>
                        </a:rPr>
                        <a:t> </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vi-VN" sz="2400" baseline="0" dirty="0">
                          <a:effectLst/>
                          <a:latin typeface="Times New Roman"/>
                          <a:ea typeface="Times New Roman"/>
                          <a:cs typeface="Times New Roman"/>
                        </a:rPr>
                        <a:t> </a:t>
                      </a:r>
                      <a:r>
                        <a:rPr lang="en-US" sz="2400" baseline="0" dirty="0">
                          <a:effectLst/>
                          <a:latin typeface="Times New Roman"/>
                          <a:ea typeface="Times New Roman"/>
                          <a:cs typeface="Times New Roman"/>
                        </a:rPr>
                        <a:t>Chi </a:t>
                      </a:r>
                    </a:p>
                    <a:p>
                      <a:pPr marL="0" marR="0" algn="ctr">
                        <a:lnSpc>
                          <a:spcPct val="100000"/>
                        </a:lnSpc>
                        <a:spcBef>
                          <a:spcPts val="0"/>
                        </a:spcBef>
                        <a:spcAft>
                          <a:spcPts val="0"/>
                        </a:spcAft>
                      </a:pPr>
                      <a:r>
                        <a:rPr lang="en-US" sz="2400" baseline="0" dirty="0" err="1">
                          <a:effectLst/>
                          <a:latin typeface="Times New Roman"/>
                          <a:ea typeface="Times New Roman"/>
                          <a:cs typeface="Times New Roman"/>
                        </a:rPr>
                        <a:t>phí</a:t>
                      </a:r>
                      <a:r>
                        <a:rPr lang="en-US" sz="2400" baseline="0" dirty="0">
                          <a:effectLst/>
                          <a:latin typeface="Times New Roman"/>
                          <a:ea typeface="Times New Roman"/>
                          <a:cs typeface="Times New Roman"/>
                        </a:rPr>
                        <a:t> </a:t>
                      </a:r>
                    </a:p>
                    <a:p>
                      <a:pPr marL="0" marR="0" algn="ctr">
                        <a:lnSpc>
                          <a:spcPct val="100000"/>
                        </a:lnSpc>
                        <a:spcBef>
                          <a:spcPts val="0"/>
                        </a:spcBef>
                        <a:spcAft>
                          <a:spcPts val="0"/>
                        </a:spcAft>
                      </a:pPr>
                      <a:r>
                        <a:rPr lang="en-US" sz="2400" baseline="0" dirty="0" err="1">
                          <a:effectLst/>
                          <a:latin typeface="Times New Roman"/>
                          <a:ea typeface="Times New Roman"/>
                          <a:cs typeface="Times New Roman"/>
                        </a:rPr>
                        <a:t>nền</a:t>
                      </a:r>
                      <a:r>
                        <a:rPr lang="en-US" sz="2400" baseline="0" dirty="0">
                          <a:effectLst/>
                          <a:latin typeface="Times New Roman"/>
                          <a:ea typeface="Times New Roman"/>
                          <a:cs typeface="Times New Roman"/>
                        </a:rPr>
                        <a:t> </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400" baseline="0" dirty="0">
                          <a:effectLst/>
                          <a:latin typeface="Times New Roman"/>
                          <a:ea typeface="Times New Roman"/>
                          <a:cs typeface="Times New Roman"/>
                        </a:rPr>
                        <a:t> </a:t>
                      </a:r>
                      <a:endParaRPr lang="en-US" sz="2400" baseline="0" dirty="0">
                        <a:effectLst/>
                        <a:latin typeface="Calibri"/>
                        <a:ea typeface="Calibri"/>
                        <a:cs typeface="Times New Roman"/>
                      </a:endParaRPr>
                    </a:p>
                    <a:p>
                      <a:pPr marL="0" marR="0" algn="ctr">
                        <a:lnSpc>
                          <a:spcPct val="100000"/>
                        </a:lnSpc>
                        <a:spcBef>
                          <a:spcPts val="0"/>
                        </a:spcBef>
                        <a:spcAft>
                          <a:spcPts val="0"/>
                        </a:spcAft>
                      </a:pPr>
                      <a:r>
                        <a:rPr lang="en-US" sz="2400" baseline="0" dirty="0">
                          <a:effectLst/>
                          <a:latin typeface="Times New Roman"/>
                          <a:ea typeface="Times New Roman"/>
                          <a:cs typeface="Times New Roman"/>
                        </a:rPr>
                        <a:t>x</a:t>
                      </a:r>
                      <a:endParaRPr lang="en-US" sz="2400" baseline="0" dirty="0">
                        <a:effectLst/>
                        <a:latin typeface="Calibri"/>
                        <a:ea typeface="Calibri"/>
                        <a:cs typeface="Times New Roman"/>
                      </a:endParaRPr>
                    </a:p>
                    <a:p>
                      <a:pPr marL="0" marR="0" algn="just">
                        <a:lnSpc>
                          <a:spcPct val="100000"/>
                        </a:lnSpc>
                        <a:spcBef>
                          <a:spcPts val="0"/>
                        </a:spcBef>
                        <a:spcAft>
                          <a:spcPts val="0"/>
                        </a:spcAft>
                      </a:pPr>
                      <a:r>
                        <a:rPr lang="en-US" sz="2400" baseline="0" dirty="0">
                          <a:effectLst/>
                          <a:latin typeface="Times New Roman"/>
                          <a:ea typeface="Times New Roman"/>
                          <a:cs typeface="Times New Roman"/>
                        </a:rPr>
                        <a:t> </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Tỷ</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lệ</a:t>
                      </a:r>
                      <a:r>
                        <a:rPr lang="en-US" sz="2400" baseline="0" dirty="0">
                          <a:effectLst/>
                          <a:latin typeface="Times New Roman"/>
                          <a:ea typeface="Times New Roman"/>
                          <a:cs typeface="Times New Roman"/>
                        </a:rPr>
                        <a:t> % </a:t>
                      </a:r>
                      <a:r>
                        <a:rPr lang="en-US" sz="2400" baseline="0" dirty="0" err="1">
                          <a:effectLst/>
                          <a:latin typeface="Times New Roman"/>
                          <a:ea typeface="Times New Roman"/>
                          <a:cs typeface="Times New Roman"/>
                        </a:rPr>
                        <a:t>tăng</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thêm</a:t>
                      </a:r>
                      <a:r>
                        <a:rPr lang="en-US" sz="2400" baseline="0" dirty="0">
                          <a:effectLst/>
                          <a:latin typeface="Times New Roman"/>
                          <a:ea typeface="Times New Roman"/>
                          <a:cs typeface="Times New Roman"/>
                        </a:rPr>
                        <a:t> </a:t>
                      </a:r>
                    </a:p>
                    <a:p>
                      <a:pPr marL="0" marR="0" algn="ctr">
                        <a:lnSpc>
                          <a:spcPct val="100000"/>
                        </a:lnSpc>
                        <a:spcBef>
                          <a:spcPts val="0"/>
                        </a:spcBef>
                        <a:spcAft>
                          <a:spcPts val="0"/>
                        </a:spcAft>
                      </a:pPr>
                      <a:r>
                        <a:rPr lang="en-US" sz="2400" baseline="0" dirty="0">
                          <a:effectLst/>
                          <a:latin typeface="Times New Roman"/>
                          <a:ea typeface="Times New Roman"/>
                          <a:cs typeface="Times New Roman"/>
                        </a:rPr>
                        <a:t>so </a:t>
                      </a:r>
                      <a:r>
                        <a:rPr lang="en-US" sz="2400" baseline="0" dirty="0" err="1">
                          <a:effectLst/>
                          <a:latin typeface="Times New Roman"/>
                          <a:ea typeface="Times New Roman"/>
                          <a:cs typeface="Times New Roman"/>
                        </a:rPr>
                        <a:t>với</a:t>
                      </a:r>
                      <a:r>
                        <a:rPr lang="en-US" sz="2400" baseline="0" dirty="0">
                          <a:effectLst/>
                          <a:latin typeface="Times New Roman"/>
                          <a:ea typeface="Times New Roman"/>
                          <a:cs typeface="Times New Roman"/>
                        </a:rPr>
                        <a:t> chi </a:t>
                      </a:r>
                    </a:p>
                    <a:p>
                      <a:pPr marL="0" marR="0" algn="ctr">
                        <a:lnSpc>
                          <a:spcPct val="100000"/>
                        </a:lnSpc>
                        <a:spcBef>
                          <a:spcPts val="0"/>
                        </a:spcBef>
                        <a:spcAft>
                          <a:spcPts val="0"/>
                        </a:spcAft>
                      </a:pPr>
                      <a:r>
                        <a:rPr lang="en-US" sz="2400" baseline="0" dirty="0" err="1">
                          <a:effectLst/>
                          <a:latin typeface="Times New Roman"/>
                          <a:ea typeface="Times New Roman"/>
                          <a:cs typeface="Times New Roman"/>
                        </a:rPr>
                        <a:t>phí</a:t>
                      </a:r>
                      <a:r>
                        <a:rPr lang="en-US" sz="2400" baseline="0" dirty="0">
                          <a:effectLst/>
                          <a:latin typeface="Times New Roman"/>
                          <a:ea typeface="Times New Roman"/>
                          <a:cs typeface="Times New Roman"/>
                        </a:rPr>
                        <a:t> </a:t>
                      </a:r>
                      <a:r>
                        <a:rPr lang="en-US" sz="2400" baseline="0" dirty="0" err="1">
                          <a:effectLst/>
                          <a:latin typeface="Times New Roman"/>
                          <a:ea typeface="Times New Roman"/>
                          <a:cs typeface="Times New Roman"/>
                        </a:rPr>
                        <a:t>nền</a:t>
                      </a:r>
                      <a:endParaRPr lang="en-US" sz="2400" baseline="0" dirty="0">
                        <a:effectLst/>
                        <a:latin typeface="Calibri"/>
                        <a:ea typeface="Calibri"/>
                        <a:cs typeface="Times New Roman"/>
                      </a:endParaRPr>
                    </a:p>
                  </a:txBody>
                  <a:tcPr marL="56752" marR="56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10258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58"/>
          <p:cNvGrpSpPr>
            <a:grpSpLocks/>
          </p:cNvGrpSpPr>
          <p:nvPr/>
        </p:nvGrpSpPr>
        <p:grpSpPr bwMode="auto">
          <a:xfrm>
            <a:off x="1622426" y="1524000"/>
            <a:ext cx="8893175" cy="5334000"/>
            <a:chOff x="709" y="1282"/>
            <a:chExt cx="975" cy="918"/>
          </a:xfrm>
        </p:grpSpPr>
        <p:sp>
          <p:nvSpPr>
            <p:cNvPr id="29" name="AutoShape 5"/>
            <p:cNvSpPr>
              <a:spLocks noChangeArrowheads="1"/>
            </p:cNvSpPr>
            <p:nvPr/>
          </p:nvSpPr>
          <p:spPr bwMode="gray">
            <a:xfrm>
              <a:off x="709" y="1282"/>
              <a:ext cx="975"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23559"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25605" name="Text Box 28"/>
          <p:cNvSpPr txBox="1">
            <a:spLocks noChangeArrowheads="1"/>
          </p:cNvSpPr>
          <p:nvPr/>
        </p:nvSpPr>
        <p:spPr bwMode="auto">
          <a:xfrm>
            <a:off x="1897062" y="2133600"/>
            <a:ext cx="83439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defRPr/>
            </a:pPr>
            <a:r>
              <a:rPr lang="en-US" sz="2600" b="1" dirty="0">
                <a:solidFill>
                  <a:srgbClr val="002060"/>
                </a:solidFill>
                <a:latin typeface="Times New Roman" pitchFamily="18" charset="0"/>
                <a:cs typeface="Times New Roman" pitchFamily="18" charset="0"/>
                <a:sym typeface="Wingdings" pitchFamily="2" charset="2"/>
              </a:rPr>
              <a:t> </a:t>
            </a:r>
            <a:r>
              <a:rPr lang="en-US" sz="2600" b="1" dirty="0">
                <a:solidFill>
                  <a:srgbClr val="002060"/>
                </a:solidFill>
                <a:latin typeface="Times New Roman" pitchFamily="18" charset="0"/>
                <a:cs typeface="Times New Roman" pitchFamily="18" charset="0"/>
              </a:rPr>
              <a:t>DT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kết</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quả</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từng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hoạt</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động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bộ</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phận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địa</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điểm</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sản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phẩm</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mặt</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hàng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kinh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doanh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xác</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định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trách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nhiệm</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của</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cá</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nhân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bộ</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phận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các</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trung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tâm</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trách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nhiệm</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trong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tổng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thể</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hoạt</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động</a:t>
            </a:r>
            <a:r>
              <a:rPr lang="en-US" sz="2600" b="1" dirty="0">
                <a:solidFill>
                  <a:srgbClr val="002060"/>
                </a:solidFill>
                <a:latin typeface="Times New Roman" pitchFamily="18" charset="0"/>
                <a:cs typeface="Times New Roman" pitchFamily="18" charset="0"/>
              </a:rPr>
              <a:t> DN.</a:t>
            </a:r>
          </a:p>
          <a:p>
            <a:pPr algn="just" eaLnBrk="1" fontAlgn="base" hangingPunct="1">
              <a:spcBef>
                <a:spcPct val="0"/>
              </a:spcBef>
              <a:spcAft>
                <a:spcPct val="0"/>
              </a:spcAft>
              <a:defRPr/>
            </a:pPr>
            <a:r>
              <a:rPr lang="en-US" sz="2600" b="1" dirty="0">
                <a:solidFill>
                  <a:srgbClr val="002060"/>
                </a:solidFill>
                <a:latin typeface="Times New Roman" pitchFamily="18" charset="0"/>
                <a:cs typeface="Times New Roman" pitchFamily="18" charset="0"/>
                <a:sym typeface="Wingdings" pitchFamily="2" charset="2"/>
              </a:rPr>
              <a:t></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Phân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tích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mối</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quan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hệ</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giữa</a:t>
            </a:r>
            <a:r>
              <a:rPr lang="en-US" sz="2600" b="1" dirty="0">
                <a:solidFill>
                  <a:srgbClr val="002060"/>
                </a:solidFill>
                <a:latin typeface="Times New Roman" pitchFamily="18" charset="0"/>
                <a:cs typeface="Times New Roman" pitchFamily="18" charset="0"/>
              </a:rPr>
              <a:t> chi </a:t>
            </a:r>
            <a:r>
              <a:rPr lang="en-US" sz="2600" b="1" dirty="0" err="1">
                <a:solidFill>
                  <a:srgbClr val="002060"/>
                </a:solidFill>
                <a:latin typeface="Times New Roman" pitchFamily="18" charset="0"/>
                <a:cs typeface="Times New Roman" pitchFamily="18" charset="0"/>
              </a:rPr>
              <a:t>phí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doanh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thu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lợi</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nhuận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thông</a:t>
            </a:r>
            <a:r>
              <a:rPr lang="en-US" sz="2600" b="1" dirty="0">
                <a:solidFill>
                  <a:srgbClr val="002060"/>
                </a:solidFill>
                <a:latin typeface="Times New Roman" pitchFamily="18" charset="0"/>
                <a:cs typeface="Times New Roman" pitchFamily="18" charset="0"/>
              </a:rPr>
              <a:t> qua </a:t>
            </a:r>
            <a:r>
              <a:rPr lang="en-US" sz="2600" b="1" dirty="0" err="1">
                <a:solidFill>
                  <a:srgbClr val="002060"/>
                </a:solidFill>
                <a:latin typeface="Times New Roman" pitchFamily="18" charset="0"/>
                <a:cs typeface="Times New Roman" pitchFamily="18" charset="0"/>
              </a:rPr>
              <a:t>các</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Báo</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cáo</a:t>
            </a:r>
            <a:r>
              <a:rPr lang="en-US" sz="2600" b="1" dirty="0">
                <a:solidFill>
                  <a:srgbClr val="002060"/>
                </a:solidFill>
                <a:latin typeface="Times New Roman" pitchFamily="18" charset="0"/>
                <a:cs typeface="Times New Roman" pitchFamily="18" charset="0"/>
              </a:rPr>
              <a:t> KQKD, </a:t>
            </a:r>
            <a:r>
              <a:rPr lang="en-US" sz="2600" b="1" dirty="0" err="1">
                <a:solidFill>
                  <a:srgbClr val="002060"/>
                </a:solidFill>
                <a:latin typeface="Times New Roman" pitchFamily="18" charset="0"/>
                <a:cs typeface="Times New Roman" pitchFamily="18" charset="0"/>
              </a:rPr>
              <a:t>các</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khoản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công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nợ</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phải</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thu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phải</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trả</a:t>
            </a:r>
            <a:r>
              <a:rPr lang="en-US" sz="2600" b="1" dirty="0">
                <a:solidFill>
                  <a:srgbClr val="002060"/>
                </a:solidFill>
                <a:latin typeface="Times New Roman" pitchFamily="18" charset="0"/>
                <a:cs typeface="Times New Roman" pitchFamily="18" charset="0"/>
              </a:rPr>
              <a:t>.</a:t>
            </a:r>
          </a:p>
          <a:p>
            <a:pPr algn="just" eaLnBrk="1" fontAlgn="base" hangingPunct="1">
              <a:spcBef>
                <a:spcPct val="0"/>
              </a:spcBef>
              <a:spcAft>
                <a:spcPct val="0"/>
              </a:spcAft>
              <a:defRPr/>
            </a:pPr>
            <a:r>
              <a:rPr lang="en-US" sz="2600" b="1" dirty="0">
                <a:solidFill>
                  <a:srgbClr val="002060"/>
                </a:solidFill>
                <a:latin typeface="Times New Roman" pitchFamily="18" charset="0"/>
                <a:cs typeface="Times New Roman" pitchFamily="18" charset="0"/>
                <a:sym typeface="Wingdings" pitchFamily="2" charset="2"/>
              </a:rPr>
              <a:t> </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Phân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tích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lựa</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chọn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cung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cấp</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thông</a:t>
            </a:r>
            <a:r>
              <a:rPr lang="en-US" sz="2600" b="1" dirty="0">
                <a:solidFill>
                  <a:srgbClr val="002060"/>
                </a:solidFill>
                <a:latin typeface="Times New Roman" pitchFamily="18" charset="0"/>
                <a:cs typeface="Times New Roman" pitchFamily="18" charset="0"/>
              </a:rPr>
              <a:t> tin </a:t>
            </a:r>
            <a:r>
              <a:rPr lang="en-US" sz="2600" b="1" dirty="0" err="1">
                <a:solidFill>
                  <a:srgbClr val="002060"/>
                </a:solidFill>
                <a:latin typeface="Times New Roman" pitchFamily="18" charset="0"/>
                <a:cs typeface="Times New Roman" pitchFamily="18" charset="0"/>
              </a:rPr>
              <a:t>để</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đưa</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ra</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quyết</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định</a:t>
            </a:r>
            <a:r>
              <a:rPr lang="en-US" sz="2600" b="1" dirty="0">
                <a:solidFill>
                  <a:srgbClr val="002060"/>
                </a:solidFill>
                <a:latin typeface="Times New Roman" pitchFamily="18" charset="0"/>
                <a:cs typeface="Times New Roman" pitchFamily="18" charset="0"/>
              </a:rPr>
              <a:t> KD </a:t>
            </a:r>
            <a:r>
              <a:rPr lang="en-US" sz="2600" b="1" dirty="0" err="1">
                <a:solidFill>
                  <a:srgbClr val="002060"/>
                </a:solidFill>
                <a:latin typeface="Times New Roman" pitchFamily="18" charset="0"/>
                <a:cs typeface="Times New Roman" pitchFamily="18" charset="0"/>
              </a:rPr>
              <a:t>có</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hiệu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quả</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trong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giai</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đoạn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hiện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tại</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tương</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lai</a:t>
            </a:r>
            <a:endParaRPr lang="en-US" sz="2600" b="1" dirty="0">
              <a:solidFill>
                <a:srgbClr val="002060"/>
              </a:solidFill>
              <a:latin typeface="Times New Roman" pitchFamily="18" charset="0"/>
              <a:cs typeface="Times New Roman" pitchFamily="18" charset="0"/>
            </a:endParaRPr>
          </a:p>
        </p:txBody>
      </p:sp>
      <p:sp>
        <p:nvSpPr>
          <p:cNvPr id="9" name="Slide Number Placeholder 8"/>
          <p:cNvSpPr>
            <a:spLocks noGrp="1"/>
          </p:cNvSpPr>
          <p:nvPr>
            <p:ph type="sldNum" sz="quarter" idx="12"/>
          </p:nvPr>
        </p:nvSpPr>
        <p:spPr/>
        <p:txBody>
          <a:bodyPr>
            <a:normAutofit fontScale="85000" lnSpcReduction="20000"/>
          </a:bodyPr>
          <a:lstStyle/>
          <a:p>
            <a:pPr>
              <a:defRPr/>
            </a:pPr>
            <a:fld id="{426C4439-E225-4206-800C-5E712A26E6F5}" type="slidenum">
              <a:rPr lang="en-IN" smtClean="0"/>
              <a:pPr>
                <a:defRPr/>
              </a:pPr>
              <a:t>15</a:t>
            </a:fld>
            <a:endParaRPr lang="en-IN"/>
          </a:p>
        </p:txBody>
      </p:sp>
      <p:sp>
        <p:nvSpPr>
          <p:cNvPr id="23557"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2" name="Rectangle 1"/>
          <p:cNvSpPr/>
          <p:nvPr/>
        </p:nvSpPr>
        <p:spPr>
          <a:xfrm>
            <a:off x="2328600" y="452735"/>
            <a:ext cx="7806000" cy="523220"/>
          </a:xfrm>
          <a:prstGeom prst="rect">
            <a:avLst/>
          </a:prstGeom>
        </p:spPr>
        <p:txBody>
          <a:bodyPr wrap="square">
            <a:spAutoFit/>
          </a:bodyPr>
          <a:lstStyle/>
          <a:p>
            <a:pPr lvl="0" algn="just" fontAlgn="base">
              <a:spcBef>
                <a:spcPct val="0"/>
              </a:spcBef>
              <a:spcAft>
                <a:spcPct val="0"/>
              </a:spcAft>
            </a:pPr>
            <a:r>
              <a:rPr lang="en-US" altLang="vi-VN" sz="2800" b="1" dirty="0">
                <a:solidFill>
                  <a:prstClr val="black"/>
                </a:solidFill>
                <a:latin typeface="Times New Roman" pitchFamily="18" charset="0"/>
                <a:cs typeface="Times New Roman" pitchFamily="18" charset="0"/>
              </a:rPr>
              <a:t>ĐỐI TƯỢNG NGHIÊN CỨU CỦA KTQT (</a:t>
            </a:r>
            <a:r>
              <a:rPr lang="en-US" altLang="vi-VN" sz="2800" b="1" dirty="0" err="1">
                <a:solidFill>
                  <a:prstClr val="black"/>
                </a:solidFill>
                <a:latin typeface="Times New Roman" pitchFamily="18" charset="0"/>
                <a:cs typeface="Times New Roman" pitchFamily="18" charset="0"/>
              </a:rPr>
              <a:t>tiếp</a:t>
            </a:r>
            <a:r>
              <a:rPr lang="en-US" altLang="vi-VN" sz="2800" b="1" dirty="0">
                <a:solidFill>
                  <a:prstClr val="black"/>
                </a:solidFill>
                <a:latin typeface="Times New Roman" pitchFamily="18" charset="0"/>
                <a:cs typeface="Times New Roman" pitchFamily="18" charset="0"/>
              </a:rPr>
              <a:t>) </a:t>
            </a:r>
          </a:p>
        </p:txBody>
      </p:sp>
    </p:spTree>
    <p:extLst>
      <p:ext uri="{BB962C8B-B14F-4D97-AF65-F5344CB8AC3E}">
        <p14:creationId xmlns:p14="http://schemas.microsoft.com/office/powerpoint/2010/main" val="6019393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605">
                                            <p:txEl>
                                              <p:pRg st="0" end="0"/>
                                            </p:txEl>
                                          </p:spTgt>
                                        </p:tgtEl>
                                        <p:attrNameLst>
                                          <p:attrName>style.visibility</p:attrName>
                                        </p:attrNameLst>
                                      </p:cBhvr>
                                      <p:to>
                                        <p:strVal val="visible"/>
                                      </p:to>
                                    </p:set>
                                    <p:anim calcmode="lin" valueType="num">
                                      <p:cBhvr additive="base">
                                        <p:cTn id="7" dur="500" fill="hold"/>
                                        <p:tgtEl>
                                          <p:spTgt spid="2560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5605">
                                            <p:txEl>
                                              <p:pRg st="1" end="1"/>
                                            </p:txEl>
                                          </p:spTgt>
                                        </p:tgtEl>
                                        <p:attrNameLst>
                                          <p:attrName>style.visibility</p:attrName>
                                        </p:attrNameLst>
                                      </p:cBhvr>
                                      <p:to>
                                        <p:strVal val="visible"/>
                                      </p:to>
                                    </p:set>
                                    <p:anim calcmode="lin" valueType="num">
                                      <p:cBhvr additive="base">
                                        <p:cTn id="13" dur="500" fill="hold"/>
                                        <p:tgtEl>
                                          <p:spTgt spid="2560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60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605">
                                            <p:txEl>
                                              <p:pRg st="2" end="2"/>
                                            </p:txEl>
                                          </p:spTgt>
                                        </p:tgtEl>
                                        <p:attrNameLst>
                                          <p:attrName>style.visibility</p:attrName>
                                        </p:attrNameLst>
                                      </p:cBhvr>
                                      <p:to>
                                        <p:strVal val="visible"/>
                                      </p:to>
                                    </p:set>
                                    <p:anim calcmode="lin" valueType="num">
                                      <p:cBhvr additive="base">
                                        <p:cTn id="19" dur="500" fill="hold"/>
                                        <p:tgtEl>
                                          <p:spTgt spid="2560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60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434A81AE-CA21-42EC-AAD9-F4E4EB5423AD}" type="slidenum">
              <a:rPr lang="en-IN" smtClean="0"/>
              <a:pPr>
                <a:defRPr/>
              </a:pPr>
              <a:t>150</a:t>
            </a:fld>
            <a:endParaRPr lang="en-IN"/>
          </a:p>
        </p:txBody>
      </p:sp>
      <p:sp>
        <p:nvSpPr>
          <p:cNvPr id="5" name="Rectangle 4"/>
          <p:cNvSpPr/>
          <p:nvPr/>
        </p:nvSpPr>
        <p:spPr>
          <a:xfrm>
            <a:off x="1752600" y="76200"/>
            <a:ext cx="8686800" cy="2677656"/>
          </a:xfrm>
          <a:prstGeom prst="rect">
            <a:avLst/>
          </a:prstGeom>
        </p:spPr>
        <p:txBody>
          <a:bodyPr wrap="square">
            <a:spAutoFit/>
          </a:bodyPr>
          <a:lstStyle/>
          <a:p>
            <a:r>
              <a:rPr lang="vi-VN" sz="2400" b="1" u="sng" dirty="0">
                <a:latin typeface="Times New Roman"/>
                <a:ea typeface="Times New Roman"/>
              </a:rPr>
              <a:t>Ví dụ </a:t>
            </a:r>
            <a:r>
              <a:rPr lang="vi-VN" sz="2400" dirty="0">
                <a:latin typeface="Times New Roman"/>
                <a:ea typeface="Times New Roman"/>
              </a:rPr>
              <a:t>:</a:t>
            </a:r>
            <a:endParaRPr lang="en-US" sz="2400" dirty="0">
              <a:latin typeface="Times New Roman"/>
              <a:ea typeface="Times New Roman"/>
            </a:endParaRPr>
          </a:p>
          <a:p>
            <a:r>
              <a:rPr lang="en-US" sz="2400" dirty="0">
                <a:latin typeface="Times New Roman"/>
                <a:ea typeface="Times New Roman"/>
              </a:rPr>
              <a:t>       </a:t>
            </a:r>
            <a:r>
              <a:rPr lang="vi-VN" sz="2400" dirty="0">
                <a:latin typeface="Times New Roman"/>
                <a:ea typeface="Times New Roman"/>
              </a:rPr>
              <a:t> Công ty ABC  chuyên sản xuất linh kiện A phục vụ cho quá trình lắp ráp hàng loạt máy tính tại Việt nam. Tổng vốn đầu tư của Công ty là 4,4 tỷ đồng cho việc sản xuất mỗi năm sản lượng là 40.000 linh kiện A. Tỷ lệ hoàn vốn đầu tư mong muốn là 20% mỗi năm. Tổng định phí SXC là 720 triệu đồng, định phí bán hàng và định phí quản lý doanh nghiệp là 160 triệu đồng.</a:t>
            </a:r>
            <a:endParaRPr lang="en-US" sz="2400" dirty="0"/>
          </a:p>
        </p:txBody>
      </p:sp>
      <p:sp>
        <p:nvSpPr>
          <p:cNvPr id="6" name="Rectangle 5"/>
          <p:cNvSpPr/>
          <p:nvPr/>
        </p:nvSpPr>
        <p:spPr>
          <a:xfrm>
            <a:off x="1600200" y="2832080"/>
            <a:ext cx="8991600" cy="3785652"/>
          </a:xfrm>
          <a:prstGeom prst="rect">
            <a:avLst/>
          </a:prstGeom>
        </p:spPr>
        <p:txBody>
          <a:bodyPr wrap="square">
            <a:spAutoFit/>
          </a:bodyPr>
          <a:lstStyle/>
          <a:p>
            <a:pPr algn="just"/>
            <a:r>
              <a:rPr lang="en-US" sz="2400" dirty="0">
                <a:latin typeface="Times New Roman"/>
                <a:ea typeface="Times New Roman"/>
                <a:cs typeface="Times New Roman"/>
              </a:rPr>
              <a:t>       </a:t>
            </a:r>
            <a:r>
              <a:rPr lang="vi-VN" sz="2400" dirty="0">
                <a:latin typeface="Times New Roman"/>
                <a:ea typeface="Times New Roman"/>
                <a:cs typeface="Times New Roman"/>
              </a:rPr>
              <a:t>Kế toán quản trị xây dựng các chỉ tiêu và định mức chi phí như sau:</a:t>
            </a:r>
            <a:endParaRPr lang="en-US" sz="2400" dirty="0">
              <a:latin typeface="Calibri"/>
              <a:ea typeface="Calibri"/>
              <a:cs typeface="Times New Roman"/>
            </a:endParaRPr>
          </a:p>
          <a:p>
            <a:pPr marL="342900" indent="-342900" algn="just">
              <a:buFont typeface="Times New Roman"/>
              <a:buChar char="-"/>
            </a:pPr>
            <a:r>
              <a:rPr lang="vi-VN" sz="2400" dirty="0">
                <a:latin typeface="Times New Roman"/>
                <a:ea typeface="Times New Roman"/>
              </a:rPr>
              <a:t>Chi phí nguyên vật liệu trực tiếp cho đơn vị sản phẩm: 40.000 đ</a:t>
            </a:r>
            <a:endParaRPr lang="en-US" sz="2400" dirty="0">
              <a:ea typeface="Arial"/>
            </a:endParaRPr>
          </a:p>
          <a:p>
            <a:pPr marL="342900" indent="-342900" algn="just">
              <a:buFont typeface="Times New Roman"/>
              <a:buChar char="-"/>
            </a:pPr>
            <a:r>
              <a:rPr lang="vi-VN" sz="2400" dirty="0">
                <a:latin typeface="Times New Roman"/>
                <a:ea typeface="Times New Roman"/>
              </a:rPr>
              <a:t>Chi phí nhân công trực tiếp cho đơn vị sản phẩm           16.000 đ</a:t>
            </a:r>
            <a:endParaRPr lang="en-US" sz="2400" dirty="0">
              <a:ea typeface="Arial"/>
            </a:endParaRPr>
          </a:p>
          <a:p>
            <a:pPr marL="342900" indent="-342900" algn="just">
              <a:buFont typeface="Times New Roman"/>
              <a:buChar char="-"/>
            </a:pPr>
            <a:r>
              <a:rPr lang="vi-VN" sz="2400" dirty="0">
                <a:latin typeface="Times New Roman"/>
                <a:ea typeface="Times New Roman"/>
              </a:rPr>
              <a:t>Chi phí sản xuất chung cho đơn vị sản phẩm                  56.000 đ</a:t>
            </a:r>
            <a:endParaRPr lang="en-US" sz="2400" dirty="0">
              <a:ea typeface="Arial"/>
            </a:endParaRPr>
          </a:p>
          <a:p>
            <a:pPr marL="228600" algn="just"/>
            <a:r>
              <a:rPr lang="vi-VN" sz="2400" dirty="0">
                <a:latin typeface="Times New Roman"/>
                <a:ea typeface="Times New Roman"/>
                <a:cs typeface="Times New Roman"/>
              </a:rPr>
              <a:t>(Trong đó định phí sản xuất là 18.000 đ)</a:t>
            </a:r>
            <a:endParaRPr lang="en-US" sz="2400" dirty="0">
              <a:latin typeface="Calibri"/>
              <a:ea typeface="Calibri"/>
              <a:cs typeface="Times New Roman"/>
            </a:endParaRPr>
          </a:p>
          <a:p>
            <a:pPr marL="342900" indent="-342900" algn="just">
              <a:buFont typeface="Times New Roman"/>
              <a:buChar char="-"/>
            </a:pPr>
            <a:r>
              <a:rPr lang="vi-VN" sz="2400" dirty="0">
                <a:latin typeface="Times New Roman"/>
                <a:ea typeface="Times New Roman"/>
              </a:rPr>
              <a:t>Biến phí bán hàng và </a:t>
            </a:r>
            <a:r>
              <a:rPr lang="en-US" sz="2400" dirty="0">
                <a:latin typeface="Times New Roman"/>
                <a:ea typeface="Times New Roman"/>
              </a:rPr>
              <a:t>QLDN </a:t>
            </a:r>
            <a:r>
              <a:rPr lang="vi-VN" sz="2400" dirty="0">
                <a:latin typeface="Times New Roman"/>
                <a:ea typeface="Times New Roman"/>
              </a:rPr>
              <a:t>đơn vị sản phẩm:    8.000 đ</a:t>
            </a:r>
            <a:endParaRPr lang="en-US" sz="2400" dirty="0">
              <a:ea typeface="Arial"/>
            </a:endParaRPr>
          </a:p>
          <a:p>
            <a:pPr marL="342900" indent="-342900" algn="just">
              <a:buFont typeface="Times New Roman"/>
              <a:buChar char="-"/>
            </a:pPr>
            <a:r>
              <a:rPr lang="vi-VN" sz="2400" dirty="0">
                <a:latin typeface="Times New Roman"/>
                <a:ea typeface="Times New Roman"/>
              </a:rPr>
              <a:t>Định phí bán hàng và </a:t>
            </a:r>
            <a:r>
              <a:rPr lang="en-US" sz="2400" dirty="0">
                <a:latin typeface="Times New Roman"/>
                <a:ea typeface="Times New Roman"/>
              </a:rPr>
              <a:t>QLDN </a:t>
            </a:r>
            <a:r>
              <a:rPr lang="vi-VN" sz="2400" dirty="0">
                <a:latin typeface="Times New Roman"/>
                <a:ea typeface="Times New Roman"/>
              </a:rPr>
              <a:t>đơn vị sản phẩm:   4.000 đ</a:t>
            </a:r>
            <a:endParaRPr lang="en-US" sz="2400" dirty="0">
              <a:latin typeface="Times New Roman"/>
              <a:ea typeface="Times New Roman"/>
            </a:endParaRPr>
          </a:p>
          <a:p>
            <a:pPr algn="just"/>
            <a:endParaRPr lang="en-US" sz="2400" dirty="0">
              <a:ea typeface="Arial"/>
            </a:endParaRPr>
          </a:p>
          <a:p>
            <a:pPr marL="228600" algn="just"/>
            <a:r>
              <a:rPr lang="vi-VN" sz="2400" b="1" i="1" u="sng" dirty="0">
                <a:latin typeface="Times New Roman"/>
                <a:ea typeface="Times New Roman"/>
                <a:cs typeface="Times New Roman"/>
              </a:rPr>
              <a:t>Yêu cầu</a:t>
            </a:r>
            <a:r>
              <a:rPr lang="vi-VN" sz="2400" dirty="0">
                <a:latin typeface="Times New Roman"/>
                <a:ea typeface="Times New Roman"/>
                <a:cs typeface="Times New Roman"/>
              </a:rPr>
              <a:t>: Hãy định giá bán sản phẩm theo phương pháp chi phí trực tiếp  và phương pháp toàn bộ ?</a:t>
            </a:r>
            <a:endParaRPr lang="en-US" sz="2400" dirty="0">
              <a:latin typeface="Calibri"/>
              <a:ea typeface="Calibri"/>
              <a:cs typeface="Times New Roman"/>
            </a:endParaRPr>
          </a:p>
        </p:txBody>
      </p:sp>
    </p:spTree>
    <p:extLst>
      <p:ext uri="{BB962C8B-B14F-4D97-AF65-F5344CB8AC3E}">
        <p14:creationId xmlns:p14="http://schemas.microsoft.com/office/powerpoint/2010/main" val="145550246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CE065A7-372F-4897-9409-E49709D70C5B}" type="slidenum">
              <a:rPr lang="en-IN" smtClean="0">
                <a:solidFill>
                  <a:srgbClr val="775F55"/>
                </a:solidFill>
              </a:rPr>
              <a:pPr>
                <a:defRPr/>
              </a:pPr>
              <a:t>151</a:t>
            </a:fld>
            <a:endParaRPr lang="en-IN">
              <a:solidFill>
                <a:srgbClr val="775F55"/>
              </a:solidFill>
            </a:endParaRPr>
          </a:p>
        </p:txBody>
      </p:sp>
      <p:sp>
        <p:nvSpPr>
          <p:cNvPr id="3" name="Rectangle 2"/>
          <p:cNvSpPr/>
          <p:nvPr/>
        </p:nvSpPr>
        <p:spPr>
          <a:xfrm>
            <a:off x="1981200" y="797004"/>
            <a:ext cx="8077200" cy="1107996"/>
          </a:xfrm>
          <a:prstGeom prst="rect">
            <a:avLst/>
          </a:prstGeom>
        </p:spPr>
        <p:txBody>
          <a:bodyPr wrap="square">
            <a:spAutoFit/>
          </a:bodyPr>
          <a:lstStyle/>
          <a:p>
            <a:pPr marL="228600" algn="just"/>
            <a:r>
              <a:rPr lang="en-US" sz="2200" dirty="0">
                <a:latin typeface="Times New Roman"/>
                <a:ea typeface="Times New Roman"/>
                <a:cs typeface="Times New Roman"/>
              </a:rPr>
              <a:t>        </a:t>
            </a:r>
            <a:r>
              <a:rPr lang="vi-VN" sz="2200" dirty="0">
                <a:latin typeface="Times New Roman"/>
                <a:ea typeface="Times New Roman"/>
                <a:cs typeface="Times New Roman"/>
              </a:rPr>
              <a:t>Theo phương pháp xác định chi phí trực tiếp, chi phí nền cho một đơn vị sản phẩm được tính như sau:</a:t>
            </a:r>
            <a:endParaRPr lang="en-US" sz="2200" dirty="0">
              <a:latin typeface="Calibri"/>
              <a:ea typeface="Calibri"/>
              <a:cs typeface="Times New Roman"/>
            </a:endParaRPr>
          </a:p>
          <a:p>
            <a:pPr marL="228600" algn="just"/>
            <a:r>
              <a:rPr lang="en-US" sz="2200" dirty="0">
                <a:latin typeface="Times New Roman"/>
                <a:ea typeface="Times New Roman"/>
                <a:cs typeface="Times New Roman"/>
              </a:rPr>
              <a:t>         </a:t>
            </a:r>
            <a:r>
              <a:rPr lang="vi-VN" sz="2200" dirty="0">
                <a:latin typeface="Times New Roman"/>
                <a:ea typeface="Times New Roman"/>
                <a:cs typeface="Times New Roman"/>
              </a:rPr>
              <a:t>Chi phí nền = 40.000 + 16.000 + 38.000 + 8.000 = 102.000</a:t>
            </a:r>
            <a:endParaRPr lang="en-US" sz="2200" dirty="0">
              <a:latin typeface="Calibri"/>
              <a:ea typeface="Calibri"/>
              <a:cs typeface="Times New Roman"/>
            </a:endParaRPr>
          </a:p>
        </p:txBody>
      </p:sp>
      <p:graphicFrame>
        <p:nvGraphicFramePr>
          <p:cNvPr id="4" name="Table 3"/>
          <p:cNvGraphicFramePr>
            <a:graphicFrameLocks noGrp="1"/>
          </p:cNvGraphicFramePr>
          <p:nvPr>
            <p:extLst/>
          </p:nvPr>
        </p:nvGraphicFramePr>
        <p:xfrm>
          <a:off x="1676400" y="2362200"/>
          <a:ext cx="8839200" cy="1219200"/>
        </p:xfrm>
        <a:graphic>
          <a:graphicData uri="http://schemas.openxmlformats.org/drawingml/2006/table">
            <a:tbl>
              <a:tblPr firstRow="1" firstCol="1" bandRow="1"/>
              <a:tblGrid>
                <a:gridCol w="1219200">
                  <a:extLst>
                    <a:ext uri="{9D8B030D-6E8A-4147-A177-3AD203B41FA5}">
                      <a16:colId xmlns:a16="http://schemas.microsoft.com/office/drawing/2014/main" val="20000"/>
                    </a:ext>
                  </a:extLst>
                </a:gridCol>
                <a:gridCol w="330589">
                  <a:extLst>
                    <a:ext uri="{9D8B030D-6E8A-4147-A177-3AD203B41FA5}">
                      <a16:colId xmlns:a16="http://schemas.microsoft.com/office/drawing/2014/main" val="20001"/>
                    </a:ext>
                  </a:extLst>
                </a:gridCol>
                <a:gridCol w="6271238">
                  <a:extLst>
                    <a:ext uri="{9D8B030D-6E8A-4147-A177-3AD203B41FA5}">
                      <a16:colId xmlns:a16="http://schemas.microsoft.com/office/drawing/2014/main" val="20002"/>
                    </a:ext>
                  </a:extLst>
                </a:gridCol>
                <a:gridCol w="324374">
                  <a:extLst>
                    <a:ext uri="{9D8B030D-6E8A-4147-A177-3AD203B41FA5}">
                      <a16:colId xmlns:a16="http://schemas.microsoft.com/office/drawing/2014/main" val="20003"/>
                    </a:ext>
                  </a:extLst>
                </a:gridCol>
                <a:gridCol w="693799">
                  <a:extLst>
                    <a:ext uri="{9D8B030D-6E8A-4147-A177-3AD203B41FA5}">
                      <a16:colId xmlns:a16="http://schemas.microsoft.com/office/drawing/2014/main" val="20004"/>
                    </a:ext>
                  </a:extLst>
                </a:gridCol>
              </a:tblGrid>
              <a:tr h="0">
                <a:tc rowSpan="3">
                  <a:txBody>
                    <a:bodyPr/>
                    <a:lstStyle/>
                    <a:p>
                      <a:pPr marL="0" marR="0" algn="ctr">
                        <a:lnSpc>
                          <a:spcPct val="100000"/>
                        </a:lnSpc>
                        <a:spcBef>
                          <a:spcPts val="0"/>
                        </a:spcBef>
                        <a:spcAft>
                          <a:spcPts val="0"/>
                        </a:spcAft>
                      </a:pPr>
                      <a:r>
                        <a:rPr lang="en-US" sz="2000" dirty="0" err="1">
                          <a:effectLst/>
                          <a:latin typeface="Times New Roman"/>
                          <a:ea typeface="Times New Roman"/>
                          <a:cs typeface="Times New Roman"/>
                        </a:rPr>
                        <a:t>Tỷ</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lệ</a:t>
                      </a:r>
                      <a:r>
                        <a:rPr lang="en-US" sz="2000" dirty="0">
                          <a:effectLst/>
                          <a:latin typeface="Times New Roman"/>
                          <a:ea typeface="Times New Roman"/>
                          <a:cs typeface="Times New Roman"/>
                        </a:rPr>
                        <a:t> % </a:t>
                      </a:r>
                      <a:r>
                        <a:rPr lang="en-US" sz="2000" dirty="0" err="1">
                          <a:effectLst/>
                          <a:latin typeface="Times New Roman"/>
                          <a:ea typeface="Times New Roman"/>
                          <a:cs typeface="Times New Roman"/>
                        </a:rPr>
                        <a:t>tăng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thêm</a:t>
                      </a:r>
                      <a:r>
                        <a:rPr lang="en-US" sz="2000" dirty="0">
                          <a:effectLst/>
                          <a:latin typeface="Times New Roman"/>
                          <a:ea typeface="Times New Roman"/>
                          <a:cs typeface="Times New Roman"/>
                        </a:rPr>
                        <a:t> so </a:t>
                      </a:r>
                      <a:r>
                        <a:rPr lang="en-US" sz="2000" dirty="0" err="1">
                          <a:effectLst/>
                          <a:latin typeface="Times New Roman"/>
                          <a:ea typeface="Times New Roman"/>
                          <a:cs typeface="Times New Roman"/>
                        </a:rPr>
                        <a:t>với</a:t>
                      </a:r>
                      <a:r>
                        <a:rPr lang="en-US" sz="2000" dirty="0">
                          <a:effectLst/>
                          <a:latin typeface="Times New Roman"/>
                          <a:ea typeface="Times New Roman"/>
                          <a:cs typeface="Times New Roman"/>
                        </a:rPr>
                        <a:t>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nền</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vi-VN" sz="2000">
                          <a:effectLst/>
                          <a:latin typeface="Times New Roman"/>
                          <a:ea typeface="Times New Roman"/>
                          <a:cs typeface="Times New Roman"/>
                        </a:rPr>
                        <a:t>(4.400.000.000x20%) + (720.000.000 + 160.000.000)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en-US"/>
                    </a:p>
                  </a:txBody>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a:effectLst/>
                          <a:latin typeface="Times New Roman"/>
                          <a:ea typeface="Times New Roman"/>
                          <a:cs typeface="Times New Roman"/>
                        </a:rPr>
                        <a: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x</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100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vMerge="1">
                  <a:txBody>
                    <a:bodyPr/>
                    <a:lstStyle/>
                    <a:p>
                      <a:endParaRPr lang="en-US"/>
                    </a:p>
                  </a:txBody>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dirty="0">
                          <a:effectLst/>
                          <a:latin typeface="Times New Roman"/>
                          <a:ea typeface="Times New Roman"/>
                          <a:cs typeface="Times New Roman"/>
                        </a:rPr>
                        <a:t>(102.000 x  40.000)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Rectangle 4"/>
          <p:cNvSpPr/>
          <p:nvPr/>
        </p:nvSpPr>
        <p:spPr>
          <a:xfrm>
            <a:off x="2895600" y="3790890"/>
            <a:ext cx="1420582" cy="400110"/>
          </a:xfrm>
          <a:prstGeom prst="rect">
            <a:avLst/>
          </a:prstGeom>
        </p:spPr>
        <p:txBody>
          <a:bodyPr wrap="none">
            <a:spAutoFit/>
          </a:bodyPr>
          <a:lstStyle/>
          <a:p>
            <a:r>
              <a:rPr lang="en-US" sz="2000" b="1" dirty="0">
                <a:latin typeface="Times New Roman"/>
                <a:ea typeface="Times New Roman"/>
              </a:rPr>
              <a:t>= 43,137% </a:t>
            </a:r>
            <a:endParaRPr lang="en-US" sz="2000" b="1" dirty="0"/>
          </a:p>
        </p:txBody>
      </p:sp>
      <p:sp>
        <p:nvSpPr>
          <p:cNvPr id="6" name="Rectangle 5"/>
          <p:cNvSpPr/>
          <p:nvPr/>
        </p:nvSpPr>
        <p:spPr>
          <a:xfrm>
            <a:off x="1752600" y="4362272"/>
            <a:ext cx="8686800" cy="1200329"/>
          </a:xfrm>
          <a:prstGeom prst="rect">
            <a:avLst/>
          </a:prstGeom>
        </p:spPr>
        <p:txBody>
          <a:bodyPr wrap="square">
            <a:spAutoFit/>
          </a:bodyPr>
          <a:lstStyle/>
          <a:p>
            <a:pPr marL="228600" algn="just">
              <a:lnSpc>
                <a:spcPct val="150000"/>
              </a:lnSpc>
            </a:pP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tăng</a:t>
            </a:r>
            <a:r>
              <a:rPr lang="en-US" sz="2400" dirty="0">
                <a:latin typeface="Times New Roman"/>
                <a:ea typeface="Times New Roman"/>
                <a:cs typeface="Times New Roman"/>
              </a:rPr>
              <a:t> </a:t>
            </a:r>
            <a:r>
              <a:rPr lang="en-US" sz="2400" dirty="0" err="1">
                <a:latin typeface="Times New Roman"/>
                <a:ea typeface="Times New Roman"/>
                <a:cs typeface="Times New Roman"/>
              </a:rPr>
              <a:t>thêm</a:t>
            </a:r>
            <a:r>
              <a:rPr lang="en-US" sz="2400" dirty="0">
                <a:latin typeface="Times New Roman"/>
                <a:ea typeface="Times New Roman"/>
                <a:cs typeface="Times New Roman"/>
              </a:rPr>
              <a:t>  =102.000 x 43,137% = 44.000</a:t>
            </a:r>
            <a:endParaRPr lang="en-US" sz="2400" dirty="0">
              <a:latin typeface="Calibri"/>
              <a:ea typeface="Calibri"/>
              <a:cs typeface="Times New Roman"/>
            </a:endParaRPr>
          </a:p>
          <a:p>
            <a:pPr marL="228600" algn="just">
              <a:lnSpc>
                <a:spcPct val="150000"/>
              </a:lnSpc>
            </a:pPr>
            <a:r>
              <a:rPr lang="en-US" sz="2400" dirty="0">
                <a:latin typeface="Times New Roman"/>
                <a:ea typeface="Times New Roman"/>
                <a:cs typeface="Times New Roman"/>
              </a:rPr>
              <a:t>- </a:t>
            </a:r>
            <a:r>
              <a:rPr lang="en-US" sz="2400" dirty="0" err="1">
                <a:latin typeface="Times New Roman"/>
                <a:ea typeface="Times New Roman"/>
                <a:cs typeface="Times New Roman"/>
              </a:rPr>
              <a:t>Vậy</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a:t>
            </a:r>
            <a:r>
              <a:rPr lang="en-US" sz="2400" dirty="0" err="1">
                <a:latin typeface="Times New Roman"/>
                <a:ea typeface="Times New Roman"/>
                <a:cs typeface="Times New Roman"/>
              </a:rPr>
              <a:t>bán</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 102.000 + 44.000 = 146.000</a:t>
            </a:r>
            <a:endParaRPr lang="en-US" sz="2400" dirty="0">
              <a:latin typeface="Calibri"/>
              <a:ea typeface="Calibri"/>
              <a:cs typeface="Times New Roman"/>
            </a:endParaRPr>
          </a:p>
        </p:txBody>
      </p:sp>
    </p:spTree>
    <p:extLst>
      <p:ext uri="{BB962C8B-B14F-4D97-AF65-F5344CB8AC3E}">
        <p14:creationId xmlns:p14="http://schemas.microsoft.com/office/powerpoint/2010/main" val="315298287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92313" y="228600"/>
            <a:ext cx="8297862" cy="990600"/>
          </a:xfrm>
        </p:spPr>
        <p:txBody>
          <a:bodyPr/>
          <a:lstStyle/>
          <a:p>
            <a:pPr algn="ctr"/>
            <a:r>
              <a:rPr lang="en-US" altLang="vi-VN" sz="3400" b="1" dirty="0" err="1">
                <a:solidFill>
                  <a:schemeClr val="tx1"/>
                </a:solidFill>
                <a:latin typeface="Times New Roman" pitchFamily="18" charset="0"/>
                <a:cs typeface="Times New Roman" pitchFamily="18" charset="0"/>
              </a:rPr>
              <a:t>Định</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giá</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theo</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phương</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pháp</a:t>
            </a:r>
            <a:r>
              <a:rPr lang="en-US" altLang="vi-VN" sz="3400" b="1" dirty="0">
                <a:solidFill>
                  <a:schemeClr val="tx1"/>
                </a:solidFill>
                <a:latin typeface="Times New Roman" pitchFamily="18" charset="0"/>
                <a:cs typeface="Times New Roman" pitchFamily="18" charset="0"/>
              </a:rPr>
              <a:t> chi </a:t>
            </a:r>
            <a:r>
              <a:rPr lang="en-US" altLang="vi-VN" sz="3400" b="1" dirty="0" err="1">
                <a:solidFill>
                  <a:schemeClr val="tx1"/>
                </a:solidFill>
                <a:latin typeface="Times New Roman" pitchFamily="18" charset="0"/>
                <a:cs typeface="Times New Roman" pitchFamily="18" charset="0"/>
              </a:rPr>
              <a:t>phí</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toàn</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bộ</a:t>
            </a:r>
            <a:r>
              <a:rPr lang="en-US" altLang="vi-VN" sz="3400" b="1" dirty="0">
                <a:solidFill>
                  <a:schemeClr val="tx1"/>
                </a:solidFill>
                <a:latin typeface="Times New Roman" pitchFamily="18" charset="0"/>
                <a:cs typeface="Times New Roman" pitchFamily="18" charset="0"/>
              </a:rPr>
              <a:t> ( </a:t>
            </a:r>
            <a:r>
              <a:rPr lang="en-US" altLang="vi-VN" sz="3400" b="1" dirty="0" err="1">
                <a:solidFill>
                  <a:schemeClr val="tx1"/>
                </a:solidFill>
                <a:latin typeface="Times New Roman" pitchFamily="18" charset="0"/>
                <a:cs typeface="Times New Roman" pitchFamily="18" charset="0"/>
              </a:rPr>
              <a:t>giá</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thành</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sản</a:t>
            </a:r>
            <a:r>
              <a:rPr lang="en-US" altLang="vi-VN" sz="3400" b="1" dirty="0">
                <a:solidFill>
                  <a:schemeClr val="tx1"/>
                </a:solidFill>
                <a:latin typeface="Times New Roman" pitchFamily="18" charset="0"/>
                <a:cs typeface="Times New Roman" pitchFamily="18" charset="0"/>
              </a:rPr>
              <a:t> </a:t>
            </a:r>
            <a:r>
              <a:rPr lang="en-US" altLang="vi-VN" sz="3400" b="1" dirty="0" err="1">
                <a:solidFill>
                  <a:schemeClr val="tx1"/>
                </a:solidFill>
                <a:latin typeface="Times New Roman" pitchFamily="18" charset="0"/>
                <a:cs typeface="Times New Roman" pitchFamily="18" charset="0"/>
              </a:rPr>
              <a:t>xuất</a:t>
            </a:r>
            <a:r>
              <a:rPr lang="en-US" altLang="vi-VN" sz="3400" b="1" dirty="0">
                <a:solidFill>
                  <a:schemeClr val="tx1"/>
                </a:solidFill>
                <a:latin typeface="Times New Roman" pitchFamily="18" charset="0"/>
                <a:cs typeface="Times New Roman" pitchFamily="18" charset="0"/>
              </a:rPr>
              <a:t>)</a:t>
            </a:r>
            <a:endParaRPr lang="en-US" altLang="vi-VN" sz="3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3CBFDE5A-4821-41E0-A8EE-F757772074E8}" type="slidenum">
              <a:rPr lang="en-IN" smtClean="0"/>
              <a:pPr>
                <a:defRPr/>
              </a:pPr>
              <a:t>152</a:t>
            </a:fld>
            <a:endParaRPr lang="en-IN"/>
          </a:p>
        </p:txBody>
      </p:sp>
      <p:sp>
        <p:nvSpPr>
          <p:cNvPr id="2" name="Rectangle 1"/>
          <p:cNvSpPr/>
          <p:nvPr/>
        </p:nvSpPr>
        <p:spPr>
          <a:xfrm>
            <a:off x="1828800" y="1447801"/>
            <a:ext cx="8610600" cy="1200329"/>
          </a:xfrm>
          <a:prstGeom prst="rect">
            <a:avLst/>
          </a:prstGeom>
        </p:spPr>
        <p:txBody>
          <a:bodyPr wrap="square">
            <a:spAutoFit/>
          </a:bodyPr>
          <a:lstStyle/>
          <a:p>
            <a:pPr marL="228600" algn="just">
              <a:lnSpc>
                <a:spcPct val="150000"/>
              </a:lnSpc>
            </a:pPr>
            <a:r>
              <a:rPr lang="en-US" sz="2400" dirty="0">
                <a:latin typeface="Times New Roman"/>
                <a:ea typeface="Times New Roman"/>
                <a:cs typeface="Times New Roman"/>
              </a:rPr>
              <a:t>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tăng</a:t>
            </a:r>
            <a:r>
              <a:rPr lang="en-US" sz="2400" dirty="0">
                <a:latin typeface="Times New Roman"/>
                <a:ea typeface="Times New Roman"/>
                <a:cs typeface="Times New Roman"/>
              </a:rPr>
              <a:t> </a:t>
            </a:r>
            <a:r>
              <a:rPr lang="en-US" sz="2400" dirty="0" err="1">
                <a:latin typeface="Times New Roman"/>
                <a:ea typeface="Times New Roman"/>
                <a:cs typeface="Times New Roman"/>
              </a:rPr>
              <a:t>thêm</a:t>
            </a:r>
            <a:r>
              <a:rPr lang="en-US" sz="2400" dirty="0">
                <a:latin typeface="Times New Roman"/>
                <a:ea typeface="Times New Roman"/>
                <a:cs typeface="Times New Roman"/>
              </a:rPr>
              <a:t> =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nền</a:t>
            </a:r>
            <a:r>
              <a:rPr lang="en-US" sz="2400" dirty="0">
                <a:latin typeface="Times New Roman"/>
                <a:ea typeface="Times New Roman"/>
                <a:cs typeface="Times New Roman"/>
              </a:rPr>
              <a:t> x </a:t>
            </a:r>
            <a:r>
              <a:rPr lang="en-US" sz="2400" dirty="0" err="1">
                <a:latin typeface="Times New Roman"/>
                <a:ea typeface="Times New Roman"/>
                <a:cs typeface="Times New Roman"/>
              </a:rPr>
              <a:t>Tỷ</a:t>
            </a:r>
            <a:r>
              <a:rPr lang="en-US" sz="2400" dirty="0">
                <a:latin typeface="Times New Roman"/>
                <a:ea typeface="Times New Roman"/>
                <a:cs typeface="Times New Roman"/>
              </a:rPr>
              <a:t> </a:t>
            </a:r>
            <a:r>
              <a:rPr lang="en-US" sz="2400" dirty="0" err="1">
                <a:latin typeface="Times New Roman"/>
                <a:ea typeface="Times New Roman"/>
                <a:cs typeface="Times New Roman"/>
              </a:rPr>
              <a:t>lệ</a:t>
            </a:r>
            <a:r>
              <a:rPr lang="en-US" sz="2400" dirty="0">
                <a:latin typeface="Times New Roman"/>
                <a:ea typeface="Times New Roman"/>
                <a:cs typeface="Times New Roman"/>
              </a:rPr>
              <a:t> % </a:t>
            </a:r>
            <a:r>
              <a:rPr lang="en-US" sz="2400" dirty="0" err="1">
                <a:latin typeface="Times New Roman"/>
                <a:ea typeface="Times New Roman"/>
                <a:cs typeface="Times New Roman"/>
              </a:rPr>
              <a:t>tăng</a:t>
            </a:r>
            <a:r>
              <a:rPr lang="en-US" sz="2400" dirty="0">
                <a:latin typeface="Times New Roman"/>
                <a:ea typeface="Times New Roman"/>
                <a:cs typeface="Times New Roman"/>
              </a:rPr>
              <a:t> </a:t>
            </a:r>
            <a:r>
              <a:rPr lang="en-US" sz="2400" dirty="0" err="1">
                <a:latin typeface="Times New Roman"/>
                <a:ea typeface="Times New Roman"/>
                <a:cs typeface="Times New Roman"/>
              </a:rPr>
              <a:t>thêm</a:t>
            </a:r>
            <a:r>
              <a:rPr lang="en-US" sz="2400" dirty="0">
                <a:latin typeface="Times New Roman"/>
                <a:ea typeface="Times New Roman"/>
                <a:cs typeface="Times New Roman"/>
              </a:rPr>
              <a:t> so </a:t>
            </a:r>
            <a:r>
              <a:rPr lang="en-US" sz="2400" dirty="0" err="1">
                <a:latin typeface="Times New Roman"/>
                <a:ea typeface="Times New Roman"/>
                <a:cs typeface="Times New Roman"/>
              </a:rPr>
              <a:t>với</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nền</a:t>
            </a:r>
            <a:r>
              <a:rPr lang="en-US" sz="2400" dirty="0">
                <a:latin typeface="Times New Roman"/>
                <a:ea typeface="Times New Roman"/>
                <a:cs typeface="Times New Roman"/>
              </a:rPr>
              <a:t>.</a:t>
            </a:r>
            <a:endParaRPr lang="en-US" sz="2400" dirty="0">
              <a:latin typeface="Calibri"/>
              <a:ea typeface="Calibri"/>
              <a:cs typeface="Times New Roman"/>
            </a:endParaRPr>
          </a:p>
        </p:txBody>
      </p:sp>
      <p:graphicFrame>
        <p:nvGraphicFramePr>
          <p:cNvPr id="3" name="Table 2"/>
          <p:cNvGraphicFramePr>
            <a:graphicFrameLocks noGrp="1"/>
          </p:cNvGraphicFramePr>
          <p:nvPr>
            <p:extLst/>
          </p:nvPr>
        </p:nvGraphicFramePr>
        <p:xfrm>
          <a:off x="1828800" y="2880360"/>
          <a:ext cx="8442960" cy="1463040"/>
        </p:xfrm>
        <a:graphic>
          <a:graphicData uri="http://schemas.openxmlformats.org/drawingml/2006/table">
            <a:tbl>
              <a:tblPr firstRow="1" firstCol="1" bandRow="1"/>
              <a:tblGrid>
                <a:gridCol w="15240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309360">
                  <a:extLst>
                    <a:ext uri="{9D8B030D-6E8A-4147-A177-3AD203B41FA5}">
                      <a16:colId xmlns:a16="http://schemas.microsoft.com/office/drawing/2014/main" val="20002"/>
                    </a:ext>
                  </a:extLst>
                </a:gridCol>
              </a:tblGrid>
              <a:tr h="0">
                <a:tc>
                  <a:txBody>
                    <a:bodyPr/>
                    <a:lstStyle/>
                    <a:p>
                      <a:pPr marL="0" marR="0" algn="ctr">
                        <a:lnSpc>
                          <a:spcPct val="100000"/>
                        </a:lnSpc>
                        <a:spcBef>
                          <a:spcPts val="0"/>
                        </a:spcBef>
                        <a:spcAft>
                          <a:spcPts val="0"/>
                        </a:spcAft>
                      </a:pPr>
                      <a:r>
                        <a:rPr lang="en-US" sz="2400" dirty="0" err="1">
                          <a:effectLst/>
                          <a:latin typeface="Times New Roman" pitchFamily="18" charset="0"/>
                          <a:ea typeface="Times New Roman"/>
                          <a:cs typeface="Times New Roman" pitchFamily="18" charset="0"/>
                        </a:rPr>
                        <a:t>Tỷ</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lệ</a:t>
                      </a:r>
                      <a:r>
                        <a:rPr lang="en-US" sz="2400" dirty="0">
                          <a:effectLst/>
                          <a:latin typeface="Times New Roman" pitchFamily="18" charset="0"/>
                          <a:ea typeface="Times New Roman"/>
                          <a:cs typeface="Times New Roman" pitchFamily="18" charset="0"/>
                        </a:rPr>
                        <a:t> % </a:t>
                      </a:r>
                      <a:r>
                        <a:rPr lang="en-US" sz="2400" dirty="0" err="1">
                          <a:effectLst/>
                          <a:latin typeface="Times New Roman" pitchFamily="18" charset="0"/>
                          <a:ea typeface="Times New Roman"/>
                          <a:cs typeface="Times New Roman" pitchFamily="18" charset="0"/>
                        </a:rPr>
                        <a:t>tăng</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thêm</a:t>
                      </a:r>
                      <a:r>
                        <a:rPr lang="en-US" sz="2400" dirty="0">
                          <a:effectLst/>
                          <a:latin typeface="Times New Roman" pitchFamily="18" charset="0"/>
                          <a:ea typeface="Times New Roman"/>
                          <a:cs typeface="Times New Roman" pitchFamily="18" charset="0"/>
                        </a:rPr>
                        <a:t> so </a:t>
                      </a:r>
                      <a:r>
                        <a:rPr lang="en-US" sz="2400" dirty="0" err="1">
                          <a:effectLst/>
                          <a:latin typeface="Times New Roman" pitchFamily="18" charset="0"/>
                          <a:ea typeface="Times New Roman"/>
                          <a:cs typeface="Times New Roman" pitchFamily="18" charset="0"/>
                        </a:rPr>
                        <a:t>với</a:t>
                      </a:r>
                      <a:endParaRPr lang="en-US" sz="2400" dirty="0">
                        <a:effectLst/>
                        <a:latin typeface="Times New Roman" pitchFamily="18" charset="0"/>
                        <a:ea typeface="Calibri"/>
                        <a:cs typeface="Times New Roman" pitchFamily="18" charset="0"/>
                      </a:endParaRPr>
                    </a:p>
                    <a:p>
                      <a:pPr marL="0" marR="0" algn="ctr">
                        <a:lnSpc>
                          <a:spcPct val="100000"/>
                        </a:lnSpc>
                        <a:spcBef>
                          <a:spcPts val="0"/>
                        </a:spcBef>
                        <a:spcAft>
                          <a:spcPts val="0"/>
                        </a:spcAft>
                      </a:pPr>
                      <a:r>
                        <a:rPr lang="en-US" sz="2400" dirty="0">
                          <a:effectLst/>
                          <a:latin typeface="Times New Roman" pitchFamily="18" charset="0"/>
                          <a:ea typeface="Times New Roman"/>
                          <a:cs typeface="Times New Roman" pitchFamily="18" charset="0"/>
                        </a:rPr>
                        <a:t>chi </a:t>
                      </a:r>
                      <a:r>
                        <a:rPr lang="en-US" sz="2400" dirty="0" err="1">
                          <a:effectLst/>
                          <a:latin typeface="Times New Roman" pitchFamily="18" charset="0"/>
                          <a:ea typeface="Times New Roman"/>
                          <a:cs typeface="Times New Roman" pitchFamily="18" charset="0"/>
                        </a:rPr>
                        <a:t>phí</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nền</a:t>
                      </a:r>
                      <a:endParaRPr lang="en-US" sz="2400" dirty="0">
                        <a:effectLst/>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0" marR="0" algn="just">
                        <a:lnSpc>
                          <a:spcPct val="100000"/>
                        </a:lnSpc>
                        <a:spcBef>
                          <a:spcPts val="0"/>
                        </a:spcBef>
                        <a:spcAft>
                          <a:spcPts val="0"/>
                        </a:spcAft>
                      </a:pPr>
                      <a:r>
                        <a:rPr lang="en-US" sz="2400" dirty="0">
                          <a:effectLst/>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a:p>
                      <a:pPr marL="0" marR="0" algn="just">
                        <a:lnSpc>
                          <a:spcPct val="100000"/>
                        </a:lnSpc>
                        <a:spcBef>
                          <a:spcPts val="0"/>
                        </a:spcBef>
                        <a:spcAft>
                          <a:spcPts val="0"/>
                        </a:spcAft>
                      </a:pPr>
                      <a:r>
                        <a:rPr lang="en-US" sz="2400" dirty="0">
                          <a:effectLst/>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dirty="0" err="1">
                          <a:effectLst/>
                          <a:latin typeface="Times New Roman" pitchFamily="18" charset="0"/>
                          <a:ea typeface="Times New Roman"/>
                          <a:cs typeface="Times New Roman" pitchFamily="18" charset="0"/>
                        </a:rPr>
                        <a:t>Mức</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hoàn</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vốn</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đầu</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tư</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mong</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muốn</a:t>
                      </a:r>
                      <a:r>
                        <a:rPr lang="en-US" sz="2400" dirty="0">
                          <a:effectLst/>
                          <a:latin typeface="Times New Roman" pitchFamily="18" charset="0"/>
                          <a:ea typeface="Times New Roman"/>
                          <a:cs typeface="Times New Roman" pitchFamily="18" charset="0"/>
                        </a:rPr>
                        <a:t> + CPBH </a:t>
                      </a:r>
                      <a:r>
                        <a:rPr lang="en-US" sz="2400" dirty="0" err="1">
                          <a:effectLst/>
                          <a:latin typeface="Times New Roman" pitchFamily="18" charset="0"/>
                          <a:ea typeface="Times New Roman"/>
                          <a:cs typeface="Times New Roman" pitchFamily="18" charset="0"/>
                        </a:rPr>
                        <a:t>và</a:t>
                      </a:r>
                      <a:r>
                        <a:rPr lang="en-US" sz="2400" baseline="0" dirty="0">
                          <a:effectLst/>
                          <a:latin typeface="Times New Roman" pitchFamily="18" charset="0"/>
                          <a:ea typeface="Times New Roman"/>
                          <a:cs typeface="Times New Roman" pitchFamily="18" charset="0"/>
                        </a:rPr>
                        <a:t> CPQLDN</a:t>
                      </a:r>
                      <a:endParaRPr lang="en-US" sz="2400" dirty="0">
                        <a:effectLst/>
                        <a:latin typeface="Times New Roman" pitchFamily="18" charset="0"/>
                        <a:ea typeface="Times New Roman"/>
                        <a:cs typeface="Times New Roman" pitchFamily="18" charset="0"/>
                      </a:endParaRPr>
                    </a:p>
                    <a:p>
                      <a:pPr marL="0" marR="0" algn="ctr">
                        <a:lnSpc>
                          <a:spcPct val="100000"/>
                        </a:lnSpc>
                        <a:spcBef>
                          <a:spcPts val="0"/>
                        </a:spcBef>
                        <a:spcAft>
                          <a:spcPts val="0"/>
                        </a:spcAft>
                      </a:pPr>
                      <a:r>
                        <a:rPr lang="en-US" sz="2400" dirty="0">
                          <a:effectLst/>
                          <a:latin typeface="Times New Roman" pitchFamily="18" charset="0"/>
                          <a:ea typeface="Calibri"/>
                          <a:cs typeface="Times New Roman" pitchFamily="18" charset="0"/>
                        </a:rPr>
                        <a:t>------------------------------------------------------------</a:t>
                      </a:r>
                    </a:p>
                    <a:p>
                      <a:pPr marL="0" marR="0" algn="ctr">
                        <a:lnSpc>
                          <a:spcPct val="100000"/>
                        </a:lnSpc>
                        <a:spcBef>
                          <a:spcPts val="0"/>
                        </a:spcBef>
                        <a:spcAft>
                          <a:spcPts val="0"/>
                        </a:spcAft>
                      </a:pPr>
                      <a:r>
                        <a:rPr lang="en-US" sz="2400" dirty="0" err="1">
                          <a:effectLst/>
                          <a:latin typeface="Times New Roman" pitchFamily="18" charset="0"/>
                          <a:ea typeface="Times New Roman"/>
                          <a:cs typeface="Times New Roman" pitchFamily="18" charset="0"/>
                        </a:rPr>
                        <a:t>Khối</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lượng</a:t>
                      </a:r>
                      <a:r>
                        <a:rPr lang="en-US" sz="2400" dirty="0">
                          <a:effectLst/>
                          <a:latin typeface="Times New Roman" pitchFamily="18" charset="0"/>
                          <a:ea typeface="Times New Roman"/>
                          <a:cs typeface="Times New Roman" pitchFamily="18" charset="0"/>
                        </a:rPr>
                        <a:t> SP  x Chi </a:t>
                      </a:r>
                      <a:r>
                        <a:rPr lang="en-US" sz="2400" dirty="0" err="1">
                          <a:effectLst/>
                          <a:latin typeface="Times New Roman" pitchFamily="18" charset="0"/>
                          <a:ea typeface="Times New Roman"/>
                          <a:cs typeface="Times New Roman" pitchFamily="18" charset="0"/>
                        </a:rPr>
                        <a:t>phí</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sản</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xuất</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đơn</a:t>
                      </a:r>
                      <a:r>
                        <a:rPr lang="en-US" sz="2400" dirty="0">
                          <a:effectLst/>
                          <a:latin typeface="Times New Roman" pitchFamily="18" charset="0"/>
                          <a:ea typeface="Times New Roman"/>
                          <a:cs typeface="Times New Roman" pitchFamily="18" charset="0"/>
                        </a:rPr>
                        <a:t> </a:t>
                      </a:r>
                      <a:r>
                        <a:rPr lang="en-US" sz="2400" dirty="0" err="1">
                          <a:effectLst/>
                          <a:latin typeface="Times New Roman" pitchFamily="18" charset="0"/>
                          <a:ea typeface="Times New Roman"/>
                          <a:cs typeface="Times New Roman" pitchFamily="18" charset="0"/>
                        </a:rPr>
                        <a:t>vị</a:t>
                      </a:r>
                      <a:r>
                        <a:rPr lang="en-US" sz="2400" dirty="0">
                          <a:effectLst/>
                          <a:latin typeface="Times New Roman" pitchFamily="18" charset="0"/>
                          <a:ea typeface="Times New Roman"/>
                          <a:cs typeface="Times New Roman" pitchFamily="18" charset="0"/>
                        </a:rPr>
                        <a:t> SP</a:t>
                      </a:r>
                      <a:endParaRPr lang="en-US" sz="2400" dirty="0">
                        <a:effectLst/>
                        <a:latin typeface="Times New Roman" pitchFamily="18" charset="0"/>
                        <a:ea typeface="Calibri"/>
                        <a:cs typeface="Times New Roman"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nvPr>
        </p:nvGraphicFramePr>
        <p:xfrm>
          <a:off x="1814286" y="4775828"/>
          <a:ext cx="8610600" cy="1929773"/>
        </p:xfrm>
        <a:graphic>
          <a:graphicData uri="http://schemas.openxmlformats.org/drawingml/2006/table">
            <a:tbl>
              <a:tblPr firstRow="1" firstCol="1" bandRow="1"/>
              <a:tblGrid>
                <a:gridCol w="1767114">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gridCol w="6462486">
                  <a:extLst>
                    <a:ext uri="{9D8B030D-6E8A-4147-A177-3AD203B41FA5}">
                      <a16:colId xmlns:a16="http://schemas.microsoft.com/office/drawing/2014/main" val="20002"/>
                    </a:ext>
                  </a:extLst>
                </a:gridCol>
              </a:tblGrid>
              <a:tr h="584182">
                <a:tc rowSpan="3">
                  <a:txBody>
                    <a:bodyPr/>
                    <a:lstStyle/>
                    <a:p>
                      <a:pPr marL="0" marR="0" algn="ctr">
                        <a:lnSpc>
                          <a:spcPct val="100000"/>
                        </a:lnSpc>
                        <a:spcBef>
                          <a:spcPts val="0"/>
                        </a:spcBef>
                        <a:spcAft>
                          <a:spcPts val="0"/>
                        </a:spcAft>
                      </a:pPr>
                      <a:r>
                        <a:rPr lang="en-US" sz="2400" dirty="0" err="1">
                          <a:effectLst/>
                          <a:latin typeface="Times New Roman"/>
                          <a:ea typeface="Times New Roman"/>
                          <a:cs typeface="Times New Roman"/>
                        </a:rPr>
                        <a:t>Tỷ</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lệ</a:t>
                      </a:r>
                      <a:r>
                        <a:rPr lang="en-US" sz="2400" dirty="0">
                          <a:effectLst/>
                          <a:latin typeface="Times New Roman"/>
                          <a:ea typeface="Times New Roman"/>
                          <a:cs typeface="Times New Roman"/>
                        </a:rPr>
                        <a:t> % </a:t>
                      </a:r>
                      <a:r>
                        <a:rPr lang="en-US" sz="2400" dirty="0" err="1">
                          <a:effectLst/>
                          <a:latin typeface="Times New Roman"/>
                          <a:ea typeface="Times New Roman"/>
                          <a:cs typeface="Times New Roman"/>
                        </a:rPr>
                        <a:t>tăng</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thêm</a:t>
                      </a:r>
                      <a:r>
                        <a:rPr lang="en-US" sz="2400" dirty="0">
                          <a:effectLst/>
                          <a:latin typeface="Times New Roman"/>
                          <a:ea typeface="Times New Roman"/>
                          <a:cs typeface="Times New Roman"/>
                        </a:rPr>
                        <a:t> so </a:t>
                      </a:r>
                      <a:r>
                        <a:rPr lang="en-US" sz="2400" dirty="0" err="1">
                          <a:effectLst/>
                          <a:latin typeface="Times New Roman"/>
                          <a:ea typeface="Times New Roman"/>
                          <a:cs typeface="Times New Roman"/>
                        </a:rPr>
                        <a:t>với</a:t>
                      </a:r>
                      <a:endParaRPr lang="en-US" sz="2400" dirty="0">
                        <a:effectLst/>
                        <a:latin typeface="Calibri"/>
                        <a:ea typeface="Calibri"/>
                        <a:cs typeface="Times New Roman"/>
                      </a:endParaRPr>
                    </a:p>
                    <a:p>
                      <a:pPr marL="228600" marR="0" algn="ctr">
                        <a:lnSpc>
                          <a:spcPct val="100000"/>
                        </a:lnSpc>
                        <a:spcBef>
                          <a:spcPts val="0"/>
                        </a:spcBef>
                        <a:spcAft>
                          <a:spcPts val="0"/>
                        </a:spcAft>
                      </a:pPr>
                      <a:r>
                        <a:rPr lang="en-US" sz="2400" dirty="0">
                          <a:effectLst/>
                          <a:latin typeface="Times New Roman"/>
                          <a:ea typeface="Times New Roman"/>
                          <a:cs typeface="Times New Roman"/>
                        </a:rPr>
                        <a:t>chi </a:t>
                      </a:r>
                      <a:r>
                        <a:rPr lang="en-US" sz="2400" dirty="0" err="1">
                          <a:effectLst/>
                          <a:latin typeface="Times New Roman"/>
                          <a:ea typeface="Times New Roman"/>
                          <a:cs typeface="Times New Roman"/>
                        </a:rPr>
                        <a:t>phí</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nền</a:t>
                      </a:r>
                      <a:endParaRPr lang="en-US" sz="2400"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just">
                        <a:lnSpc>
                          <a:spcPct val="100000"/>
                        </a:lnSpc>
                        <a:spcBef>
                          <a:spcPts val="0"/>
                        </a:spcBef>
                        <a:spcAft>
                          <a:spcPts val="0"/>
                        </a:spcAft>
                      </a:pPr>
                      <a:endParaRPr lang="en-US" sz="2400"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dirty="0">
                          <a:effectLst/>
                          <a:latin typeface="Times New Roman"/>
                          <a:ea typeface="Times New Roman"/>
                          <a:cs typeface="Times New Roman"/>
                        </a:rPr>
                        <a:t>(</a:t>
                      </a:r>
                      <a:r>
                        <a:rPr lang="en-US" sz="2400" dirty="0" err="1">
                          <a:effectLst/>
                          <a:latin typeface="Times New Roman"/>
                          <a:ea typeface="Times New Roman"/>
                          <a:cs typeface="Times New Roman"/>
                        </a:rPr>
                        <a:t>Vố</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đầu</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tư</a:t>
                      </a:r>
                      <a:r>
                        <a:rPr lang="en-US" sz="2400" dirty="0">
                          <a:effectLst/>
                          <a:latin typeface="Times New Roman"/>
                          <a:ea typeface="Times New Roman"/>
                          <a:cs typeface="Times New Roman"/>
                        </a:rPr>
                        <a:t> x </a:t>
                      </a:r>
                      <a:r>
                        <a:rPr lang="en-US" sz="2400" dirty="0" err="1">
                          <a:effectLst/>
                          <a:latin typeface="Times New Roman"/>
                          <a:ea typeface="Times New Roman"/>
                          <a:cs typeface="Times New Roman"/>
                        </a:rPr>
                        <a:t>tỷ</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lệ</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hoàn</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vốn</a:t>
                      </a:r>
                      <a:r>
                        <a:rPr lang="en-US" sz="2400" dirty="0">
                          <a:effectLst/>
                          <a:latin typeface="Times New Roman"/>
                          <a:ea typeface="Times New Roman"/>
                          <a:cs typeface="Times New Roman"/>
                        </a:rPr>
                        <a:t>) + CPBH </a:t>
                      </a:r>
                      <a:r>
                        <a:rPr lang="en-US" sz="2400" dirty="0" err="1">
                          <a:effectLst/>
                          <a:latin typeface="Times New Roman"/>
                          <a:ea typeface="Times New Roman"/>
                          <a:cs typeface="Times New Roman"/>
                        </a:rPr>
                        <a:t>và</a:t>
                      </a:r>
                      <a:r>
                        <a:rPr lang="en-US" sz="2400" dirty="0">
                          <a:effectLst/>
                          <a:latin typeface="Times New Roman"/>
                          <a:ea typeface="Times New Roman"/>
                          <a:cs typeface="Times New Roman"/>
                        </a:rPr>
                        <a:t> CP QLDN</a:t>
                      </a:r>
                      <a:endParaRPr lang="en-US" sz="2400"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292091">
                <a:tc vMerge="1">
                  <a:txBody>
                    <a:bodyPr/>
                    <a:lstStyle/>
                    <a:p>
                      <a:endParaRPr lang="en-US"/>
                    </a:p>
                  </a:txBody>
                  <a:tcPr/>
                </a:tc>
                <a:tc>
                  <a:txBody>
                    <a:bodyPr/>
                    <a:lstStyle/>
                    <a:p>
                      <a:pPr marL="0" marR="0" algn="just">
                        <a:lnSpc>
                          <a:spcPct val="100000"/>
                        </a:lnSpc>
                        <a:spcBef>
                          <a:spcPts val="0"/>
                        </a:spcBef>
                        <a:spcAft>
                          <a:spcPts val="0"/>
                        </a:spcAft>
                      </a:pPr>
                      <a:r>
                        <a:rPr lang="en-US" sz="2400" dirty="0">
                          <a:effectLst/>
                          <a:latin typeface="Times New Roman"/>
                          <a:ea typeface="Times New Roman"/>
                          <a:cs typeface="Times New Roman"/>
                        </a:rPr>
                        <a:t>=</a:t>
                      </a:r>
                      <a:endParaRPr lang="en-US" sz="2400"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dirty="0">
                          <a:effectLst/>
                          <a:latin typeface="Times New Roman"/>
                          <a:ea typeface="Times New Roman"/>
                          <a:cs typeface="Times New Roman"/>
                        </a:rPr>
                        <a:t>------------------------------------------------------</a:t>
                      </a:r>
                      <a:endParaRPr lang="en-US" sz="2400"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1"/>
                  </a:ext>
                </a:extLst>
              </a:tr>
              <a:tr h="979831">
                <a:tc vMerge="1">
                  <a:txBody>
                    <a:bodyPr/>
                    <a:lstStyle/>
                    <a:p>
                      <a:endParaRPr lang="en-US"/>
                    </a:p>
                  </a:txBody>
                  <a:tcPr/>
                </a:tc>
                <a:tc>
                  <a:txBody>
                    <a:bodyPr/>
                    <a:lstStyle/>
                    <a:p>
                      <a:pPr marL="0" marR="0" algn="just">
                        <a:lnSpc>
                          <a:spcPct val="100000"/>
                        </a:lnSpc>
                        <a:spcBef>
                          <a:spcPts val="0"/>
                        </a:spcBef>
                        <a:spcAft>
                          <a:spcPts val="0"/>
                        </a:spcAft>
                      </a:pPr>
                      <a:r>
                        <a:rPr lang="en-US" sz="2400" dirty="0">
                          <a:effectLst/>
                          <a:latin typeface="Times New Roman"/>
                          <a:ea typeface="Times New Roman"/>
                          <a:cs typeface="Times New Roman"/>
                        </a:rPr>
                        <a:t> </a:t>
                      </a:r>
                      <a:endParaRPr lang="en-US" sz="2400"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dirty="0" err="1">
                          <a:effectLst/>
                          <a:latin typeface="Times New Roman"/>
                          <a:ea typeface="Times New Roman"/>
                          <a:cs typeface="Times New Roman"/>
                        </a:rPr>
                        <a:t>Khối</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lượng</a:t>
                      </a:r>
                      <a:r>
                        <a:rPr lang="en-US" sz="2400" dirty="0">
                          <a:effectLst/>
                          <a:latin typeface="Times New Roman"/>
                          <a:ea typeface="Times New Roman"/>
                          <a:cs typeface="Times New Roman"/>
                        </a:rPr>
                        <a:t> SP x Chi </a:t>
                      </a:r>
                      <a:r>
                        <a:rPr lang="en-US" sz="2400" dirty="0" err="1">
                          <a:effectLst/>
                          <a:latin typeface="Times New Roman"/>
                          <a:ea typeface="Times New Roman"/>
                          <a:cs typeface="Times New Roman"/>
                        </a:rPr>
                        <a:t>phí</a:t>
                      </a:r>
                      <a:r>
                        <a:rPr lang="en-US" sz="2400" dirty="0">
                          <a:effectLst/>
                          <a:latin typeface="Times New Roman"/>
                          <a:ea typeface="Times New Roman"/>
                          <a:cs typeface="Times New Roman"/>
                        </a:rPr>
                        <a:t> SX </a:t>
                      </a:r>
                      <a:r>
                        <a:rPr lang="en-US" sz="2400" dirty="0" err="1">
                          <a:effectLst/>
                          <a:latin typeface="Times New Roman"/>
                          <a:ea typeface="Times New Roman"/>
                          <a:cs typeface="Times New Roman"/>
                        </a:rPr>
                        <a:t>đơn</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vị</a:t>
                      </a:r>
                      <a:r>
                        <a:rPr lang="en-US" sz="2400" dirty="0">
                          <a:effectLst/>
                          <a:latin typeface="Times New Roman"/>
                          <a:ea typeface="Times New Roman"/>
                          <a:cs typeface="Times New Roman"/>
                        </a:rPr>
                        <a:t> SP</a:t>
                      </a:r>
                      <a:endParaRPr lang="en-US" sz="2400"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260622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434A81AE-CA21-42EC-AAD9-F4E4EB5423AD}" type="slidenum">
              <a:rPr lang="en-IN" smtClean="0"/>
              <a:pPr>
                <a:defRPr/>
              </a:pPr>
              <a:t>153</a:t>
            </a:fld>
            <a:endParaRPr lang="en-IN"/>
          </a:p>
        </p:txBody>
      </p:sp>
      <p:sp>
        <p:nvSpPr>
          <p:cNvPr id="5" name="Rectangle 4"/>
          <p:cNvSpPr/>
          <p:nvPr/>
        </p:nvSpPr>
        <p:spPr>
          <a:xfrm>
            <a:off x="1828800" y="174264"/>
            <a:ext cx="8534400" cy="2862322"/>
          </a:xfrm>
          <a:prstGeom prst="rect">
            <a:avLst/>
          </a:prstGeom>
        </p:spPr>
        <p:txBody>
          <a:bodyPr wrap="square">
            <a:spAutoFit/>
          </a:bodyPr>
          <a:lstStyle/>
          <a:p>
            <a:pPr marL="228600" algn="just">
              <a:lnSpc>
                <a:spcPct val="150000"/>
              </a:lnSpc>
            </a:pPr>
            <a:r>
              <a:rPr lang="en-US" sz="2400" dirty="0">
                <a:latin typeface="Times New Roman"/>
                <a:ea typeface="Times New Roman"/>
                <a:cs typeface="Times New Roman"/>
              </a:rPr>
              <a:t>          </a:t>
            </a:r>
            <a:r>
              <a:rPr lang="en-US" sz="2400" dirty="0" err="1">
                <a:latin typeface="Times New Roman"/>
                <a:ea typeface="Times New Roman"/>
                <a:cs typeface="Times New Roman"/>
              </a:rPr>
              <a:t>Vẫn</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ví</a:t>
            </a:r>
            <a:r>
              <a:rPr lang="en-US" sz="2400" dirty="0">
                <a:latin typeface="Times New Roman"/>
                <a:ea typeface="Times New Roman"/>
                <a:cs typeface="Times New Roman"/>
              </a:rPr>
              <a:t> </a:t>
            </a:r>
            <a:r>
              <a:rPr lang="en-US" sz="2400" dirty="0" err="1">
                <a:latin typeface="Times New Roman"/>
                <a:ea typeface="Times New Roman"/>
                <a:cs typeface="Times New Roman"/>
              </a:rPr>
              <a:t>dụ</a:t>
            </a:r>
            <a:r>
              <a:rPr lang="en-US" sz="2400" dirty="0">
                <a:latin typeface="Times New Roman"/>
                <a:ea typeface="Times New Roman"/>
                <a:cs typeface="Times New Roman"/>
              </a:rPr>
              <a:t> </a:t>
            </a:r>
            <a:r>
              <a:rPr lang="en-US" sz="2400" dirty="0" err="1">
                <a:latin typeface="Times New Roman"/>
                <a:ea typeface="Times New Roman"/>
                <a:cs typeface="Times New Roman"/>
              </a:rPr>
              <a:t>trên</a:t>
            </a:r>
            <a:r>
              <a:rPr lang="en-US" sz="2400" dirty="0">
                <a:latin typeface="Times New Roman"/>
                <a:ea typeface="Times New Roman"/>
                <a:cs typeface="Times New Roman"/>
              </a:rPr>
              <a:t> ta </a:t>
            </a:r>
            <a:r>
              <a:rPr lang="en-US" sz="2400" dirty="0" err="1">
                <a:latin typeface="Times New Roman"/>
                <a:ea typeface="Times New Roman"/>
                <a:cs typeface="Times New Roman"/>
              </a:rPr>
              <a:t>xác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a:t>
            </a:r>
            <a:r>
              <a:rPr lang="en-US" sz="2400" dirty="0" err="1">
                <a:latin typeface="Times New Roman"/>
                <a:ea typeface="Times New Roman"/>
                <a:cs typeface="Times New Roman"/>
              </a:rPr>
              <a:t>bán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phương</a:t>
            </a:r>
            <a:r>
              <a:rPr lang="en-US" sz="2400" dirty="0">
                <a:latin typeface="Times New Roman"/>
                <a:ea typeface="Times New Roman"/>
                <a:cs typeface="Times New Roman"/>
              </a:rPr>
              <a:t> </a:t>
            </a:r>
            <a:r>
              <a:rPr lang="en-US" sz="2400" dirty="0" err="1">
                <a:latin typeface="Times New Roman"/>
                <a:ea typeface="Times New Roman"/>
                <a:cs typeface="Times New Roman"/>
              </a:rPr>
              <a:t>pháp</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toàn</a:t>
            </a:r>
            <a:r>
              <a:rPr lang="en-US" sz="2400" dirty="0">
                <a:latin typeface="Times New Roman"/>
                <a:ea typeface="Times New Roman"/>
                <a:cs typeface="Times New Roman"/>
              </a:rPr>
              <a:t> </a:t>
            </a:r>
            <a:r>
              <a:rPr lang="en-US" sz="2400" dirty="0" err="1">
                <a:latin typeface="Times New Roman"/>
                <a:ea typeface="Times New Roman"/>
                <a:cs typeface="Times New Roman"/>
              </a:rPr>
              <a:t>bộ</a:t>
            </a:r>
            <a:r>
              <a:rPr lang="en-US" sz="2400" dirty="0">
                <a:latin typeface="Times New Roman"/>
                <a:ea typeface="Times New Roman"/>
                <a:cs typeface="Times New Roman"/>
              </a:rPr>
              <a:t>.</a:t>
            </a:r>
            <a:endParaRPr lang="en-US" sz="2400" dirty="0">
              <a:latin typeface="Calibri"/>
              <a:ea typeface="Calibri"/>
              <a:cs typeface="Times New Roman"/>
            </a:endParaRPr>
          </a:p>
          <a:p>
            <a:pPr marL="228600" algn="just">
              <a:lnSpc>
                <a:spcPct val="150000"/>
              </a:lnSpc>
            </a:pPr>
            <a:r>
              <a:rPr lang="en-US" sz="2400" b="1" i="1" u="sng" dirty="0" err="1">
                <a:latin typeface="Times New Roman"/>
                <a:ea typeface="Times New Roman"/>
                <a:cs typeface="Times New Roman"/>
              </a:rPr>
              <a:t>Lời</a:t>
            </a:r>
            <a:r>
              <a:rPr lang="en-US" sz="2400" b="1" i="1" u="sng" dirty="0">
                <a:latin typeface="Times New Roman"/>
                <a:ea typeface="Times New Roman"/>
                <a:cs typeface="Times New Roman"/>
              </a:rPr>
              <a:t> </a:t>
            </a:r>
            <a:r>
              <a:rPr lang="en-US" sz="2400" b="1" i="1" u="sng" dirty="0" err="1">
                <a:latin typeface="Times New Roman"/>
                <a:ea typeface="Times New Roman"/>
                <a:cs typeface="Times New Roman"/>
              </a:rPr>
              <a:t>giải</a:t>
            </a:r>
            <a:r>
              <a:rPr lang="en-US" sz="2400" b="1" i="1" u="sng" dirty="0">
                <a:latin typeface="Times New Roman"/>
                <a:ea typeface="Times New Roman"/>
                <a:cs typeface="Times New Roman"/>
              </a:rPr>
              <a:t> </a:t>
            </a:r>
            <a:r>
              <a:rPr lang="en-US" sz="2400" dirty="0">
                <a:latin typeface="Times New Roman"/>
                <a:ea typeface="Times New Roman"/>
                <a:cs typeface="Times New Roman"/>
              </a:rPr>
              <a:t>:  Theo </a:t>
            </a:r>
            <a:r>
              <a:rPr lang="en-US" sz="2400" dirty="0" err="1">
                <a:latin typeface="Times New Roman"/>
                <a:ea typeface="Times New Roman"/>
                <a:cs typeface="Times New Roman"/>
              </a:rPr>
              <a:t>phương</a:t>
            </a:r>
            <a:r>
              <a:rPr lang="en-US" sz="2400" dirty="0">
                <a:latin typeface="Times New Roman"/>
                <a:ea typeface="Times New Roman"/>
                <a:cs typeface="Times New Roman"/>
              </a:rPr>
              <a:t> </a:t>
            </a:r>
            <a:r>
              <a:rPr lang="en-US" sz="2400" dirty="0" err="1">
                <a:latin typeface="Times New Roman"/>
                <a:ea typeface="Times New Roman"/>
                <a:cs typeface="Times New Roman"/>
              </a:rPr>
              <a:t>pháp</a:t>
            </a:r>
            <a:r>
              <a:rPr lang="en-US" sz="2400" dirty="0">
                <a:latin typeface="Times New Roman"/>
                <a:ea typeface="Times New Roman"/>
                <a:cs typeface="Times New Roman"/>
              </a:rPr>
              <a:t> </a:t>
            </a:r>
            <a:r>
              <a:rPr lang="en-US" sz="2400" dirty="0" err="1">
                <a:latin typeface="Times New Roman"/>
                <a:ea typeface="Times New Roman"/>
                <a:cs typeface="Times New Roman"/>
              </a:rPr>
              <a:t>xác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toàn</a:t>
            </a:r>
            <a:r>
              <a:rPr lang="en-US" sz="2400" dirty="0">
                <a:latin typeface="Times New Roman"/>
                <a:ea typeface="Times New Roman"/>
                <a:cs typeface="Times New Roman"/>
              </a:rPr>
              <a:t> </a:t>
            </a:r>
            <a:r>
              <a:rPr lang="en-US" sz="2400" dirty="0" err="1">
                <a:latin typeface="Times New Roman"/>
                <a:ea typeface="Times New Roman"/>
                <a:cs typeface="Times New Roman"/>
              </a:rPr>
              <a:t>bộ</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nền</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1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xác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 :</a:t>
            </a:r>
            <a:endParaRPr lang="en-US" sz="2400" dirty="0">
              <a:latin typeface="Calibri"/>
              <a:ea typeface="Calibri"/>
              <a:cs typeface="Times New Roman"/>
            </a:endParaRPr>
          </a:p>
          <a:p>
            <a:pPr marL="228600" algn="just">
              <a:lnSpc>
                <a:spcPct val="150000"/>
              </a:lnSpc>
            </a:pPr>
            <a:r>
              <a:rPr lang="en-US" sz="2400" dirty="0">
                <a:latin typeface="Times New Roman"/>
                <a:ea typeface="Times New Roman"/>
                <a:cs typeface="Times New Roman"/>
              </a:rPr>
              <a:t>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nền</a:t>
            </a:r>
            <a:r>
              <a:rPr lang="en-US" sz="2400" dirty="0">
                <a:latin typeface="Times New Roman"/>
                <a:ea typeface="Times New Roman"/>
                <a:cs typeface="Times New Roman"/>
              </a:rPr>
              <a:t> = 40.000 + 16.000 + 56.000 = 112.000</a:t>
            </a:r>
            <a:endParaRPr lang="en-US" sz="2400" dirty="0">
              <a:latin typeface="Calibri"/>
              <a:ea typeface="Calibri"/>
              <a:cs typeface="Times New Roman"/>
            </a:endParaRPr>
          </a:p>
        </p:txBody>
      </p:sp>
      <p:graphicFrame>
        <p:nvGraphicFramePr>
          <p:cNvPr id="6" name="Table 5"/>
          <p:cNvGraphicFramePr>
            <a:graphicFrameLocks noGrp="1"/>
          </p:cNvGraphicFramePr>
          <p:nvPr>
            <p:extLst/>
          </p:nvPr>
        </p:nvGraphicFramePr>
        <p:xfrm>
          <a:off x="1676400" y="3196972"/>
          <a:ext cx="8839200" cy="1468819"/>
        </p:xfrm>
        <a:graphic>
          <a:graphicData uri="http://schemas.openxmlformats.org/drawingml/2006/table">
            <a:tbl>
              <a:tblPr firstRow="1" firstCol="1" bandRow="1"/>
              <a:tblGrid>
                <a:gridCol w="1860884">
                  <a:extLst>
                    <a:ext uri="{9D8B030D-6E8A-4147-A177-3AD203B41FA5}">
                      <a16:colId xmlns:a16="http://schemas.microsoft.com/office/drawing/2014/main" val="20000"/>
                    </a:ext>
                  </a:extLst>
                </a:gridCol>
                <a:gridCol w="387684">
                  <a:extLst>
                    <a:ext uri="{9D8B030D-6E8A-4147-A177-3AD203B41FA5}">
                      <a16:colId xmlns:a16="http://schemas.microsoft.com/office/drawing/2014/main" val="20001"/>
                    </a:ext>
                  </a:extLst>
                </a:gridCol>
                <a:gridCol w="6590632">
                  <a:extLst>
                    <a:ext uri="{9D8B030D-6E8A-4147-A177-3AD203B41FA5}">
                      <a16:colId xmlns:a16="http://schemas.microsoft.com/office/drawing/2014/main" val="20002"/>
                    </a:ext>
                  </a:extLst>
                </a:gridCol>
              </a:tblGrid>
              <a:tr h="595630">
                <a:tc>
                  <a:txBody>
                    <a:bodyPr/>
                    <a:lstStyle/>
                    <a:p>
                      <a:pPr marL="0" marR="0" algn="ctr">
                        <a:lnSpc>
                          <a:spcPct val="115000"/>
                        </a:lnSpc>
                        <a:spcBef>
                          <a:spcPts val="0"/>
                        </a:spcBef>
                        <a:spcAft>
                          <a:spcPts val="0"/>
                        </a:spcAft>
                      </a:pPr>
                      <a:r>
                        <a:rPr lang="en-US" sz="2400" kern="1200" dirty="0" err="1">
                          <a:solidFill>
                            <a:srgbClr val="000000"/>
                          </a:solidFill>
                          <a:effectLst/>
                          <a:latin typeface="Times New Roman"/>
                          <a:ea typeface="Times New Roman"/>
                          <a:cs typeface="Times New Roman"/>
                        </a:rPr>
                        <a:t>Tỷ</a:t>
                      </a:r>
                      <a:r>
                        <a:rPr lang="en-US" sz="2400" kern="1200" dirty="0">
                          <a:solidFill>
                            <a:srgbClr val="000000"/>
                          </a:solidFill>
                          <a:effectLst/>
                          <a:latin typeface="Times New Roman"/>
                          <a:ea typeface="Times New Roman"/>
                          <a:cs typeface="Times New Roman"/>
                        </a:rPr>
                        <a:t> </a:t>
                      </a:r>
                      <a:r>
                        <a:rPr lang="en-US" sz="2400" kern="1200" dirty="0" err="1">
                          <a:solidFill>
                            <a:srgbClr val="000000"/>
                          </a:solidFill>
                          <a:effectLst/>
                          <a:latin typeface="Times New Roman"/>
                          <a:ea typeface="Times New Roman"/>
                          <a:cs typeface="Times New Roman"/>
                        </a:rPr>
                        <a:t>lệ</a:t>
                      </a:r>
                      <a:r>
                        <a:rPr lang="en-US" sz="2400" kern="1200" dirty="0">
                          <a:solidFill>
                            <a:srgbClr val="000000"/>
                          </a:solidFill>
                          <a:effectLst/>
                          <a:latin typeface="Times New Roman"/>
                          <a:ea typeface="Times New Roman"/>
                          <a:cs typeface="Times New Roman"/>
                        </a:rPr>
                        <a:t> % </a:t>
                      </a:r>
                      <a:r>
                        <a:rPr lang="en-US" sz="2400" kern="1200" dirty="0" err="1">
                          <a:solidFill>
                            <a:srgbClr val="000000"/>
                          </a:solidFill>
                          <a:effectLst/>
                          <a:latin typeface="Times New Roman"/>
                          <a:ea typeface="Times New Roman"/>
                          <a:cs typeface="Times New Roman"/>
                        </a:rPr>
                        <a:t>tăng</a:t>
                      </a:r>
                      <a:r>
                        <a:rPr lang="en-US" sz="2400" kern="1200" dirty="0">
                          <a:solidFill>
                            <a:srgbClr val="000000"/>
                          </a:solidFill>
                          <a:effectLst/>
                          <a:latin typeface="Times New Roman"/>
                          <a:ea typeface="Times New Roman"/>
                          <a:cs typeface="Times New Roman"/>
                        </a:rPr>
                        <a:t> </a:t>
                      </a:r>
                      <a:r>
                        <a:rPr lang="en-US" sz="2400" kern="1200" dirty="0" err="1">
                          <a:solidFill>
                            <a:srgbClr val="000000"/>
                          </a:solidFill>
                          <a:effectLst/>
                          <a:latin typeface="Times New Roman"/>
                          <a:ea typeface="Times New Roman"/>
                          <a:cs typeface="Times New Roman"/>
                        </a:rPr>
                        <a:t>thêm</a:t>
                      </a:r>
                      <a:r>
                        <a:rPr lang="en-US" sz="2400" kern="1200" dirty="0">
                          <a:solidFill>
                            <a:srgbClr val="000000"/>
                          </a:solidFill>
                          <a:effectLst/>
                          <a:latin typeface="Times New Roman"/>
                          <a:ea typeface="Times New Roman"/>
                          <a:cs typeface="Times New Roman"/>
                        </a:rPr>
                        <a:t> so </a:t>
                      </a:r>
                      <a:r>
                        <a:rPr lang="en-US" sz="2400" kern="1200" dirty="0" err="1">
                          <a:solidFill>
                            <a:srgbClr val="000000"/>
                          </a:solidFill>
                          <a:effectLst/>
                          <a:latin typeface="Times New Roman"/>
                          <a:ea typeface="Times New Roman"/>
                          <a:cs typeface="Times New Roman"/>
                        </a:rPr>
                        <a:t>với</a:t>
                      </a:r>
                      <a:endParaRPr lang="en-US" sz="2400" dirty="0">
                        <a:effectLst/>
                        <a:latin typeface="Calibri"/>
                        <a:ea typeface="Calibri"/>
                        <a:cs typeface="Times New Roman"/>
                      </a:endParaRPr>
                    </a:p>
                    <a:p>
                      <a:pPr marL="0" marR="0" algn="ctr">
                        <a:lnSpc>
                          <a:spcPct val="115000"/>
                        </a:lnSpc>
                        <a:spcBef>
                          <a:spcPts val="0"/>
                        </a:spcBef>
                        <a:spcAft>
                          <a:spcPts val="0"/>
                        </a:spcAft>
                      </a:pPr>
                      <a:r>
                        <a:rPr lang="en-US" sz="2400" kern="1200" dirty="0">
                          <a:solidFill>
                            <a:srgbClr val="000000"/>
                          </a:solidFill>
                          <a:effectLst/>
                          <a:latin typeface="Times New Roman"/>
                          <a:ea typeface="Times New Roman"/>
                          <a:cs typeface="Times New Roman"/>
                        </a:rPr>
                        <a:t>chi </a:t>
                      </a:r>
                      <a:r>
                        <a:rPr lang="en-US" sz="2400" kern="1200" dirty="0" err="1">
                          <a:solidFill>
                            <a:srgbClr val="000000"/>
                          </a:solidFill>
                          <a:effectLst/>
                          <a:latin typeface="Times New Roman"/>
                          <a:ea typeface="Times New Roman"/>
                          <a:cs typeface="Times New Roman"/>
                        </a:rPr>
                        <a:t>phí</a:t>
                      </a:r>
                      <a:r>
                        <a:rPr lang="en-US" sz="2400" kern="1200" dirty="0">
                          <a:solidFill>
                            <a:srgbClr val="000000"/>
                          </a:solidFill>
                          <a:effectLst/>
                          <a:latin typeface="Times New Roman"/>
                          <a:ea typeface="Times New Roman"/>
                          <a:cs typeface="Times New Roman"/>
                        </a:rPr>
                        <a:t> </a:t>
                      </a:r>
                      <a:r>
                        <a:rPr lang="en-US" sz="2400" kern="1200" dirty="0" err="1">
                          <a:solidFill>
                            <a:srgbClr val="000000"/>
                          </a:solidFill>
                          <a:effectLst/>
                          <a:latin typeface="Times New Roman"/>
                          <a:ea typeface="Times New Roman"/>
                          <a:cs typeface="Times New Roman"/>
                        </a:rPr>
                        <a:t>nền</a:t>
                      </a:r>
                      <a:endParaRPr lang="en-US" sz="2400" dirty="0">
                        <a:effectLst/>
                        <a:latin typeface="Calibri"/>
                        <a:ea typeface="Calibri"/>
                        <a:cs typeface="Times New Roman"/>
                      </a:endParaRPr>
                    </a:p>
                  </a:txBody>
                  <a:tcPr marL="68580" marR="68580" marT="9525" marB="0">
                    <a:lnL>
                      <a:noFill/>
                    </a:lnL>
                    <a:lnR>
                      <a:noFill/>
                    </a:lnR>
                    <a:lnT>
                      <a:noFill/>
                    </a:lnT>
                    <a:lnB>
                      <a:noFill/>
                    </a:lnB>
                  </a:tcPr>
                </a:tc>
                <a:tc>
                  <a:txBody>
                    <a:bodyPr/>
                    <a:lstStyle/>
                    <a:p>
                      <a:pPr marL="0" marR="0" algn="just">
                        <a:lnSpc>
                          <a:spcPct val="115000"/>
                        </a:lnSpc>
                        <a:spcBef>
                          <a:spcPts val="0"/>
                        </a:spcBef>
                        <a:spcAft>
                          <a:spcPts val="0"/>
                        </a:spcAft>
                      </a:pPr>
                      <a:r>
                        <a:rPr lang="en-US" sz="2400" kern="1200">
                          <a:solidFill>
                            <a:srgbClr val="000000"/>
                          </a:solidFill>
                          <a:effectLst/>
                          <a:latin typeface="Times New Roman"/>
                          <a:ea typeface="Times New Roman"/>
                          <a:cs typeface="Times New Roman"/>
                        </a:rPr>
                        <a:t> </a:t>
                      </a:r>
                      <a:endParaRPr lang="en-US" sz="2400">
                        <a:effectLst/>
                        <a:latin typeface="Calibri"/>
                        <a:ea typeface="Calibri"/>
                        <a:cs typeface="Times New Roman"/>
                      </a:endParaRPr>
                    </a:p>
                    <a:p>
                      <a:pPr marL="0" marR="0" algn="just">
                        <a:lnSpc>
                          <a:spcPct val="115000"/>
                        </a:lnSpc>
                        <a:spcBef>
                          <a:spcPts val="0"/>
                        </a:spcBef>
                        <a:spcAft>
                          <a:spcPts val="0"/>
                        </a:spcAft>
                      </a:pPr>
                      <a:r>
                        <a:rPr lang="en-US" sz="2400" kern="1200">
                          <a:solidFill>
                            <a:srgbClr val="000000"/>
                          </a:solidFill>
                          <a:effectLst/>
                          <a:latin typeface="Times New Roman"/>
                          <a:ea typeface="Times New Roman"/>
                          <a:cs typeface="Times New Roman"/>
                        </a:rPr>
                        <a:t> =</a:t>
                      </a:r>
                      <a:endParaRPr lang="en-US" sz="2400">
                        <a:effectLst/>
                        <a:latin typeface="Calibri"/>
                        <a:ea typeface="Calibri"/>
                        <a:cs typeface="Times New Roman"/>
                      </a:endParaRPr>
                    </a:p>
                  </a:txBody>
                  <a:tcPr marL="68580" marR="68580" marT="9525" marB="0">
                    <a:lnL>
                      <a:noFill/>
                    </a:lnL>
                    <a:lnR>
                      <a:noFill/>
                    </a:lnR>
                    <a:lnT>
                      <a:noFill/>
                    </a:lnT>
                    <a:lnB>
                      <a:noFill/>
                    </a:lnB>
                  </a:tcPr>
                </a:tc>
                <a:tc>
                  <a:txBody>
                    <a:bodyPr/>
                    <a:lstStyle/>
                    <a:p>
                      <a:pPr marL="0" marR="0">
                        <a:lnSpc>
                          <a:spcPct val="150000"/>
                        </a:lnSpc>
                        <a:spcBef>
                          <a:spcPts val="0"/>
                        </a:spcBef>
                        <a:spcAft>
                          <a:spcPts val="0"/>
                        </a:spcAft>
                      </a:pPr>
                      <a:r>
                        <a:rPr lang="en-US" sz="2400" dirty="0">
                          <a:effectLst/>
                          <a:latin typeface="Times New Roman"/>
                          <a:ea typeface="Times New Roman"/>
                          <a:cs typeface="Times New Roman"/>
                        </a:rPr>
                        <a:t>[(4.400.000.000x20%) + (12.000 x 40.000)] x 100</a:t>
                      </a:r>
                      <a:endParaRPr lang="en-US" sz="2400" dirty="0">
                        <a:effectLst/>
                        <a:latin typeface="Calibri"/>
                        <a:ea typeface="Calibri"/>
                        <a:cs typeface="Times New Roman"/>
                      </a:endParaRPr>
                    </a:p>
                    <a:p>
                      <a:pPr marL="0" marR="0" algn="ctr">
                        <a:lnSpc>
                          <a:spcPct val="115000"/>
                        </a:lnSpc>
                        <a:spcBef>
                          <a:spcPts val="0"/>
                        </a:spcBef>
                        <a:spcAft>
                          <a:spcPts val="0"/>
                        </a:spcAft>
                      </a:pPr>
                      <a:r>
                        <a:rPr lang="en-US" sz="2400" kern="1200" dirty="0">
                          <a:solidFill>
                            <a:srgbClr val="000000"/>
                          </a:solidFill>
                          <a:effectLst/>
                          <a:latin typeface="Times New Roman"/>
                          <a:ea typeface="Calibri"/>
                          <a:cs typeface="Times New Roman"/>
                        </a:rPr>
                        <a:t>------------------------------------------------------------</a:t>
                      </a:r>
                      <a:endParaRPr lang="en-US" sz="2400" dirty="0">
                        <a:effectLst/>
                        <a:latin typeface="Calibri"/>
                        <a:ea typeface="Calibri"/>
                        <a:cs typeface="Times New Roman"/>
                      </a:endParaRPr>
                    </a:p>
                    <a:p>
                      <a:pPr marL="0" marR="0" algn="ctr">
                        <a:lnSpc>
                          <a:spcPct val="150000"/>
                        </a:lnSpc>
                        <a:spcBef>
                          <a:spcPts val="0"/>
                        </a:spcBef>
                        <a:spcAft>
                          <a:spcPts val="0"/>
                        </a:spcAft>
                      </a:pPr>
                      <a:r>
                        <a:rPr lang="en-US" sz="2400" dirty="0">
                          <a:effectLst/>
                          <a:latin typeface="Times New Roman"/>
                          <a:ea typeface="Times New Roman"/>
                          <a:cs typeface="Times New Roman"/>
                        </a:rPr>
                        <a:t>40.000 x 112.000</a:t>
                      </a:r>
                      <a:endParaRPr lang="en-US" sz="2400" dirty="0">
                        <a:effectLst/>
                        <a:latin typeface="Calibri"/>
                        <a:ea typeface="Calibri"/>
                        <a:cs typeface="Times New Roman"/>
                      </a:endParaRPr>
                    </a:p>
                  </a:txBody>
                  <a:tcPr marL="68580" marR="68580" marT="9525"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7" name="Rectangle 6"/>
          <p:cNvSpPr/>
          <p:nvPr/>
        </p:nvSpPr>
        <p:spPr>
          <a:xfrm>
            <a:off x="3276600" y="4746853"/>
            <a:ext cx="1590500" cy="646331"/>
          </a:xfrm>
          <a:prstGeom prst="rect">
            <a:avLst/>
          </a:prstGeom>
        </p:spPr>
        <p:txBody>
          <a:bodyPr wrap="none">
            <a:spAutoFit/>
          </a:bodyPr>
          <a:lstStyle/>
          <a:p>
            <a:pPr marL="228600" algn="just">
              <a:lnSpc>
                <a:spcPct val="150000"/>
              </a:lnSpc>
            </a:pPr>
            <a:r>
              <a:rPr lang="en-US" sz="2400" b="1" u="sng" dirty="0">
                <a:latin typeface="Times New Roman"/>
                <a:ea typeface="Times New Roman"/>
                <a:cs typeface="Times New Roman"/>
              </a:rPr>
              <a:t>=30,36%</a:t>
            </a:r>
            <a:endParaRPr lang="en-US" sz="2400" b="1" u="sng" dirty="0">
              <a:latin typeface="Calibri"/>
              <a:ea typeface="Calibri"/>
              <a:cs typeface="Times New Roman"/>
            </a:endParaRPr>
          </a:p>
        </p:txBody>
      </p:sp>
      <p:sp>
        <p:nvSpPr>
          <p:cNvPr id="8" name="Rectangle 7"/>
          <p:cNvSpPr/>
          <p:nvPr/>
        </p:nvSpPr>
        <p:spPr>
          <a:xfrm>
            <a:off x="2133600" y="5429072"/>
            <a:ext cx="8077200" cy="1200329"/>
          </a:xfrm>
          <a:prstGeom prst="rect">
            <a:avLst/>
          </a:prstGeom>
        </p:spPr>
        <p:txBody>
          <a:bodyPr wrap="square">
            <a:spAutoFit/>
          </a:bodyPr>
          <a:lstStyle/>
          <a:p>
            <a:pPr marL="228600" algn="just">
              <a:lnSpc>
                <a:spcPct val="150000"/>
              </a:lnSpc>
            </a:pP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tăng</a:t>
            </a:r>
            <a:r>
              <a:rPr lang="en-US" sz="2400" dirty="0">
                <a:latin typeface="Times New Roman"/>
                <a:ea typeface="Times New Roman"/>
                <a:cs typeface="Times New Roman"/>
              </a:rPr>
              <a:t> </a:t>
            </a:r>
            <a:r>
              <a:rPr lang="en-US" sz="2400" dirty="0" err="1">
                <a:latin typeface="Times New Roman"/>
                <a:ea typeface="Times New Roman"/>
                <a:cs typeface="Times New Roman"/>
              </a:rPr>
              <a:t>thêm</a:t>
            </a:r>
            <a:r>
              <a:rPr lang="en-US" sz="2400" dirty="0">
                <a:latin typeface="Times New Roman"/>
                <a:ea typeface="Times New Roman"/>
                <a:cs typeface="Times New Roman"/>
              </a:rPr>
              <a:t> = 112..000 x 30,36% = 34.000</a:t>
            </a:r>
            <a:endParaRPr lang="en-US" sz="2400" dirty="0">
              <a:latin typeface="Calibri"/>
              <a:ea typeface="Calibri"/>
              <a:cs typeface="Times New Roman"/>
            </a:endParaRPr>
          </a:p>
          <a:p>
            <a:pPr marL="228600" algn="just">
              <a:lnSpc>
                <a:spcPct val="150000"/>
              </a:lnSpc>
            </a:pPr>
            <a:r>
              <a:rPr lang="en-US" sz="2400" dirty="0">
                <a:latin typeface="Times New Roman"/>
                <a:ea typeface="Times New Roman"/>
                <a:cs typeface="Times New Roman"/>
              </a:rPr>
              <a:t>- </a:t>
            </a:r>
            <a:r>
              <a:rPr lang="en-US" sz="2400" dirty="0" err="1">
                <a:latin typeface="Times New Roman"/>
                <a:ea typeface="Times New Roman"/>
                <a:cs typeface="Times New Roman"/>
              </a:rPr>
              <a:t>Vậy</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a:t>
            </a:r>
            <a:r>
              <a:rPr lang="en-US" sz="2400" dirty="0" err="1">
                <a:latin typeface="Times New Roman"/>
                <a:ea typeface="Times New Roman"/>
                <a:cs typeface="Times New Roman"/>
              </a:rPr>
              <a:t>bán</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 112.000 + 34.000 = 146.000</a:t>
            </a:r>
            <a:endParaRPr lang="en-US" sz="2400" dirty="0">
              <a:latin typeface="Calibri"/>
              <a:ea typeface="Calibri"/>
              <a:cs typeface="Times New Roman"/>
            </a:endParaRPr>
          </a:p>
        </p:txBody>
      </p:sp>
    </p:spTree>
    <p:extLst>
      <p:ext uri="{BB962C8B-B14F-4D97-AF65-F5344CB8AC3E}">
        <p14:creationId xmlns:p14="http://schemas.microsoft.com/office/powerpoint/2010/main" val="208208338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1"/>
          <p:cNvSpPr>
            <a:spLocks noChangeArrowheads="1"/>
          </p:cNvSpPr>
          <p:nvPr/>
        </p:nvSpPr>
        <p:spPr bwMode="auto">
          <a:xfrm>
            <a:off x="2135189" y="1557338"/>
            <a:ext cx="8023225" cy="6477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300" b="1">
                <a:solidFill>
                  <a:prstClr val="black"/>
                </a:solidFill>
                <a:latin typeface="Times New Roman" pitchFamily="18" charset="0"/>
                <a:cs typeface="Times New Roman" pitchFamily="18" charset="0"/>
              </a:rPr>
              <a:t>ĐỊNH GIÁ BÁN SP THEO CP NC VÀ NVL TRỰC TIẾP</a:t>
            </a:r>
          </a:p>
        </p:txBody>
      </p:sp>
      <p:sp>
        <p:nvSpPr>
          <p:cNvPr id="1638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4.3. ĐỊNH GIÁ BÁN SẢN PHẨM</a:t>
            </a:r>
          </a:p>
        </p:txBody>
      </p:sp>
      <p:sp>
        <p:nvSpPr>
          <p:cNvPr id="6" name="Slide Number Placeholder 5"/>
          <p:cNvSpPr>
            <a:spLocks noGrp="1"/>
          </p:cNvSpPr>
          <p:nvPr>
            <p:ph type="sldNum" sz="quarter" idx="12"/>
          </p:nvPr>
        </p:nvSpPr>
        <p:spPr/>
        <p:txBody>
          <a:bodyPr>
            <a:normAutofit fontScale="85000" lnSpcReduction="20000"/>
          </a:bodyPr>
          <a:lstStyle/>
          <a:p>
            <a:pPr>
              <a:defRPr/>
            </a:pPr>
            <a:fld id="{A288BF01-2BB3-4D04-9B6B-3ACA92B0519C}" type="slidenum">
              <a:rPr lang="en-IN" smtClean="0"/>
              <a:pPr>
                <a:defRPr/>
              </a:pPr>
              <a:t>154</a:t>
            </a:fld>
            <a:endParaRPr lang="en-IN"/>
          </a:p>
        </p:txBody>
      </p:sp>
      <p:sp>
        <p:nvSpPr>
          <p:cNvPr id="7" name="Text Box 28"/>
          <p:cNvSpPr txBox="1">
            <a:spLocks noChangeArrowheads="1"/>
          </p:cNvSpPr>
          <p:nvPr/>
        </p:nvSpPr>
        <p:spPr bwMode="auto">
          <a:xfrm>
            <a:off x="1752600" y="2209800"/>
            <a:ext cx="8134350"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50000"/>
              </a:spcBef>
              <a:spcAft>
                <a:spcPct val="0"/>
              </a:spcAft>
            </a:pPr>
            <a:r>
              <a:rPr lang="en-US" altLang="vi-VN" sz="2200" b="1" i="1" u="sng" dirty="0">
                <a:solidFill>
                  <a:prstClr val="black"/>
                </a:solidFill>
                <a:latin typeface="Times New Roman" pitchFamily="18" charset="0"/>
                <a:cs typeface="Times New Roman" pitchFamily="18" charset="0"/>
              </a:rPr>
              <a:t>- </a:t>
            </a:r>
            <a:r>
              <a:rPr lang="en-US" altLang="vi-VN" sz="2200" b="1" i="1" u="sng" dirty="0" err="1">
                <a:solidFill>
                  <a:prstClr val="black"/>
                </a:solidFill>
                <a:latin typeface="Times New Roman" pitchFamily="18" charset="0"/>
                <a:cs typeface="Times New Roman" pitchFamily="18" charset="0"/>
              </a:rPr>
              <a:t>Xác</a:t>
            </a:r>
            <a:r>
              <a:rPr lang="en-US" altLang="vi-VN" sz="2200" b="1" i="1" u="sng" dirty="0">
                <a:solidFill>
                  <a:prstClr val="black"/>
                </a:solidFill>
                <a:latin typeface="Times New Roman" pitchFamily="18" charset="0"/>
                <a:cs typeface="Times New Roman" pitchFamily="18" charset="0"/>
              </a:rPr>
              <a:t> </a:t>
            </a:r>
            <a:r>
              <a:rPr lang="en-US" altLang="vi-VN" sz="2200" b="1" i="1" u="sng" dirty="0" err="1">
                <a:solidFill>
                  <a:prstClr val="black"/>
                </a:solidFill>
                <a:latin typeface="Times New Roman" pitchFamily="18" charset="0"/>
                <a:cs typeface="Times New Roman" pitchFamily="18" charset="0"/>
              </a:rPr>
              <a:t>định</a:t>
            </a:r>
            <a:r>
              <a:rPr lang="en-US" altLang="vi-VN" sz="2200" b="1" i="1" u="sng" dirty="0">
                <a:solidFill>
                  <a:prstClr val="black"/>
                </a:solidFill>
                <a:latin typeface="Times New Roman" pitchFamily="18" charset="0"/>
                <a:cs typeface="Times New Roman" pitchFamily="18" charset="0"/>
              </a:rPr>
              <a:t> chi </a:t>
            </a:r>
            <a:r>
              <a:rPr lang="en-US" altLang="vi-VN" sz="2200" b="1" i="1" u="sng" dirty="0" err="1">
                <a:solidFill>
                  <a:prstClr val="black"/>
                </a:solidFill>
                <a:latin typeface="Times New Roman" pitchFamily="18" charset="0"/>
                <a:cs typeface="Times New Roman" pitchFamily="18" charset="0"/>
              </a:rPr>
              <a:t>phí</a:t>
            </a:r>
            <a:r>
              <a:rPr lang="en-US" altLang="vi-VN" sz="2200" b="1" i="1" u="sng" dirty="0">
                <a:solidFill>
                  <a:prstClr val="black"/>
                </a:solidFill>
                <a:latin typeface="Times New Roman" pitchFamily="18" charset="0"/>
                <a:cs typeface="Times New Roman" pitchFamily="18" charset="0"/>
              </a:rPr>
              <a:t> </a:t>
            </a:r>
            <a:r>
              <a:rPr lang="en-US" altLang="vi-VN" sz="2200" b="1" i="1" u="sng" dirty="0" err="1">
                <a:solidFill>
                  <a:prstClr val="black"/>
                </a:solidFill>
                <a:latin typeface="Times New Roman" pitchFamily="18" charset="0"/>
                <a:cs typeface="Times New Roman" pitchFamily="18" charset="0"/>
              </a:rPr>
              <a:t>nguyên</a:t>
            </a:r>
            <a:r>
              <a:rPr lang="en-US" altLang="vi-VN" sz="2200" b="1" i="1" u="sng" dirty="0">
                <a:solidFill>
                  <a:prstClr val="black"/>
                </a:solidFill>
                <a:latin typeface="Times New Roman" pitchFamily="18" charset="0"/>
                <a:cs typeface="Times New Roman" pitchFamily="18" charset="0"/>
              </a:rPr>
              <a:t> </a:t>
            </a:r>
            <a:r>
              <a:rPr lang="en-US" altLang="vi-VN" sz="2200" b="1" i="1" u="sng" dirty="0" err="1">
                <a:solidFill>
                  <a:prstClr val="black"/>
                </a:solidFill>
                <a:latin typeface="Times New Roman" pitchFamily="18" charset="0"/>
                <a:cs typeface="Times New Roman" pitchFamily="18" charset="0"/>
              </a:rPr>
              <a:t>vật</a:t>
            </a:r>
            <a:r>
              <a:rPr lang="en-US" altLang="vi-VN" sz="2200" b="1" i="1" u="sng" dirty="0">
                <a:solidFill>
                  <a:prstClr val="black"/>
                </a:solidFill>
                <a:latin typeface="Times New Roman" pitchFamily="18" charset="0"/>
                <a:cs typeface="Times New Roman" pitchFamily="18" charset="0"/>
              </a:rPr>
              <a:t> </a:t>
            </a:r>
            <a:r>
              <a:rPr lang="en-US" altLang="vi-VN" sz="2200" b="1" i="1" u="sng" dirty="0" err="1">
                <a:solidFill>
                  <a:prstClr val="black"/>
                </a:solidFill>
                <a:latin typeface="Times New Roman" pitchFamily="18" charset="0"/>
                <a:cs typeface="Times New Roman" pitchFamily="18" charset="0"/>
              </a:rPr>
              <a:t>liệu</a:t>
            </a:r>
            <a:endParaRPr lang="en-US" altLang="vi-VN" sz="2200" b="1" i="1" u="sng" dirty="0">
              <a:solidFill>
                <a:prstClr val="black"/>
              </a:solidFill>
              <a:latin typeface="Times New Roman" pitchFamily="18" charset="0"/>
              <a:cs typeface="Times New Roman" pitchFamily="18" charset="0"/>
            </a:endParaRPr>
          </a:p>
          <a:p>
            <a:pPr eaLnBrk="0" fontAlgn="base" hangingPunct="0">
              <a:spcBef>
                <a:spcPct val="0"/>
              </a:spcBef>
              <a:spcAft>
                <a:spcPct val="0"/>
              </a:spcAft>
            </a:pPr>
            <a:r>
              <a:rPr lang="en-US" altLang="vi-VN" sz="2200" b="1" dirty="0">
                <a:solidFill>
                  <a:prstClr val="black"/>
                </a:solidFill>
                <a:latin typeface="Times New Roman" pitchFamily="18" charset="0"/>
                <a:cs typeface="Times New Roman" pitchFamily="18" charset="0"/>
              </a:rPr>
              <a:t>	</a:t>
            </a:r>
            <a:r>
              <a:rPr lang="vi-VN" altLang="vi-VN" sz="2200" b="1" dirty="0">
                <a:latin typeface="Times New Roman" pitchFamily="18" charset="0"/>
                <a:cs typeface="Times New Roman" pitchFamily="18" charset="0"/>
              </a:rPr>
              <a:t>Chi phí nguyên vật liệu = Giá nguyên vật liệu theo hóa đơn + Chi phí tăng thêm</a:t>
            </a:r>
            <a:endParaRPr lang="en-US" altLang="vi-VN" sz="2200" b="1" dirty="0">
              <a:latin typeface="Times New Roman" pitchFamily="18" charset="0"/>
              <a:cs typeface="Times New Roman" pitchFamily="18" charset="0"/>
            </a:endParaRPr>
          </a:p>
          <a:p>
            <a:pPr eaLnBrk="0" fontAlgn="base" hangingPunct="0">
              <a:spcBef>
                <a:spcPct val="0"/>
              </a:spcBef>
              <a:spcAft>
                <a:spcPct val="0"/>
              </a:spcAft>
            </a:pPr>
            <a:r>
              <a:rPr lang="en-US" altLang="vi-VN" sz="2200" b="1" dirty="0">
                <a:latin typeface="Times New Roman" pitchFamily="18" charset="0"/>
                <a:cs typeface="Times New Roman" pitchFamily="18" charset="0"/>
              </a:rPr>
              <a:t>	</a:t>
            </a:r>
            <a:r>
              <a:rPr lang="vi-VN" altLang="vi-VN" sz="2200" b="1" dirty="0">
                <a:latin typeface="Times New Roman" pitchFamily="18" charset="0"/>
                <a:cs typeface="Times New Roman" pitchFamily="18" charset="0"/>
              </a:rPr>
              <a:t>Chi phí tăng thêm = Giá nguyên vật liệu theo hóa đơn x Tỷ lệ % tăng thêm</a:t>
            </a:r>
            <a:r>
              <a:rPr lang="vi-VN" altLang="vi-VN" sz="2200" b="1" dirty="0">
                <a:solidFill>
                  <a:srgbClr val="7030A0"/>
                </a:solidFill>
                <a:latin typeface="Times New Roman" pitchFamily="18" charset="0"/>
                <a:cs typeface="Times New Roman" pitchFamily="18" charset="0"/>
              </a:rPr>
              <a:t>.</a:t>
            </a:r>
          </a:p>
          <a:p>
            <a:pPr algn="just" fontAlgn="base">
              <a:spcBef>
                <a:spcPct val="50000"/>
              </a:spcBef>
              <a:spcAft>
                <a:spcPct val="0"/>
              </a:spcAft>
            </a:pPr>
            <a:endParaRPr lang="en-US" altLang="vi-VN" sz="2400" b="1" dirty="0">
              <a:solidFill>
                <a:prstClr val="black"/>
              </a:solidFill>
              <a:latin typeface="Times New Roman" pitchFamily="18" charset="0"/>
              <a:cs typeface="Times New Roman" pitchFamily="18" charset="0"/>
            </a:endParaRPr>
          </a:p>
        </p:txBody>
      </p:sp>
      <p:sp>
        <p:nvSpPr>
          <p:cNvPr id="8" name="Text Box 28"/>
          <p:cNvSpPr txBox="1">
            <a:spLocks noChangeArrowheads="1"/>
          </p:cNvSpPr>
          <p:nvPr/>
        </p:nvSpPr>
        <p:spPr bwMode="auto">
          <a:xfrm>
            <a:off x="1631950" y="4070391"/>
            <a:ext cx="9036050"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ts val="600"/>
              </a:spcBef>
              <a:spcAft>
                <a:spcPts val="600"/>
              </a:spcAft>
            </a:pPr>
            <a:r>
              <a:rPr lang="en-US" altLang="vi-VN" sz="2200" b="1" i="1" u="sng" dirty="0">
                <a:latin typeface="Times New Roman" pitchFamily="18" charset="0"/>
                <a:cs typeface="Times New Roman" pitchFamily="18" charset="0"/>
              </a:rPr>
              <a:t>- </a:t>
            </a:r>
            <a:r>
              <a:rPr lang="en-US" altLang="vi-VN" sz="2200" b="1" i="1" u="sng" dirty="0" err="1">
                <a:latin typeface="Times New Roman" pitchFamily="18" charset="0"/>
                <a:cs typeface="Times New Roman" pitchFamily="18" charset="0"/>
              </a:rPr>
              <a:t>Xác</a:t>
            </a:r>
            <a:r>
              <a:rPr lang="en-US" altLang="vi-VN" sz="2200" b="1" i="1" u="sng" dirty="0">
                <a:latin typeface="Times New Roman" pitchFamily="18" charset="0"/>
                <a:cs typeface="Times New Roman" pitchFamily="18" charset="0"/>
              </a:rPr>
              <a:t> </a:t>
            </a:r>
            <a:r>
              <a:rPr lang="en-US" altLang="vi-VN" sz="2200" b="1" i="1" u="sng" dirty="0" err="1">
                <a:latin typeface="Times New Roman" pitchFamily="18" charset="0"/>
                <a:cs typeface="Times New Roman" pitchFamily="18" charset="0"/>
              </a:rPr>
              <a:t>định</a:t>
            </a:r>
            <a:r>
              <a:rPr lang="en-US" altLang="vi-VN" sz="2200" b="1" i="1" u="sng" dirty="0">
                <a:latin typeface="Times New Roman" pitchFamily="18" charset="0"/>
                <a:cs typeface="Times New Roman" pitchFamily="18" charset="0"/>
              </a:rPr>
              <a:t> chi </a:t>
            </a:r>
            <a:r>
              <a:rPr lang="en-US" altLang="vi-VN" sz="2200" b="1" i="1" u="sng" dirty="0" err="1">
                <a:latin typeface="Times New Roman" pitchFamily="18" charset="0"/>
                <a:cs typeface="Times New Roman" pitchFamily="18" charset="0"/>
              </a:rPr>
              <a:t>phí</a:t>
            </a:r>
            <a:r>
              <a:rPr lang="en-US" altLang="vi-VN" sz="2200" b="1" i="1" u="sng" dirty="0">
                <a:latin typeface="Times New Roman" pitchFamily="18" charset="0"/>
                <a:cs typeface="Times New Roman" pitchFamily="18" charset="0"/>
              </a:rPr>
              <a:t> </a:t>
            </a:r>
            <a:r>
              <a:rPr lang="en-US" altLang="vi-VN" sz="2200" b="1" i="1" u="sng" dirty="0" err="1">
                <a:latin typeface="Times New Roman" pitchFamily="18" charset="0"/>
                <a:cs typeface="Times New Roman" pitchFamily="18" charset="0"/>
              </a:rPr>
              <a:t>nhân</a:t>
            </a:r>
            <a:r>
              <a:rPr lang="en-US" altLang="vi-VN" sz="2200" b="1" i="1" u="sng" dirty="0">
                <a:latin typeface="Times New Roman" pitchFamily="18" charset="0"/>
                <a:cs typeface="Times New Roman" pitchFamily="18" charset="0"/>
              </a:rPr>
              <a:t> </a:t>
            </a:r>
            <a:r>
              <a:rPr lang="en-US" altLang="vi-VN" sz="2200" b="1" i="1" u="sng" dirty="0" err="1">
                <a:latin typeface="Times New Roman" pitchFamily="18" charset="0"/>
                <a:cs typeface="Times New Roman" pitchFamily="18" charset="0"/>
              </a:rPr>
              <a:t>công</a:t>
            </a:r>
            <a:endParaRPr lang="en-US" altLang="vi-VN" sz="2200" b="1" i="1" u="sng" dirty="0">
              <a:latin typeface="Times New Roman" pitchFamily="18" charset="0"/>
              <a:cs typeface="Times New Roman" pitchFamily="18" charset="0"/>
            </a:endParaRPr>
          </a:p>
          <a:p>
            <a:pPr algn="just" eaLnBrk="0" fontAlgn="base" hangingPunct="0">
              <a:spcBef>
                <a:spcPts val="600"/>
              </a:spcBef>
              <a:spcAft>
                <a:spcPts val="600"/>
              </a:spcAft>
            </a:pPr>
            <a:r>
              <a:rPr lang="vi-VN" altLang="vi-VN" sz="2200" b="1" dirty="0">
                <a:latin typeface="Times New Roman" pitchFamily="18" charset="0"/>
                <a:cs typeface="Times New Roman" pitchFamily="18" charset="0"/>
              </a:rPr>
              <a:t>Chi phí nhân công  = Giá nhân công theo định mức + Chi phí tăng thêm</a:t>
            </a:r>
            <a:endParaRPr lang="en-US" altLang="vi-VN" sz="2200" b="1" dirty="0">
              <a:latin typeface="Times New Roman" pitchFamily="18" charset="0"/>
              <a:cs typeface="Times New Roman" pitchFamily="18" charset="0"/>
            </a:endParaRPr>
          </a:p>
          <a:p>
            <a:pPr algn="just" eaLnBrk="0" fontAlgn="base" hangingPunct="0">
              <a:spcBef>
                <a:spcPts val="600"/>
              </a:spcBef>
              <a:spcAft>
                <a:spcPts val="600"/>
              </a:spcAft>
            </a:pPr>
            <a:r>
              <a:rPr lang="vi-VN" altLang="vi-VN" sz="2200" b="1" dirty="0">
                <a:latin typeface="Times New Roman" pitchFamily="18" charset="0"/>
                <a:cs typeface="Times New Roman" pitchFamily="18" charset="0"/>
              </a:rPr>
              <a:t>Chi phí tăng thêm = Giá nhân công theo định mức x Tỷ lệ % tăng thêm . </a:t>
            </a:r>
          </a:p>
          <a:p>
            <a:pPr marL="342900" indent="-342900" algn="just" eaLnBrk="0" fontAlgn="base" hangingPunct="0">
              <a:spcBef>
                <a:spcPts val="600"/>
              </a:spcBef>
              <a:spcAft>
                <a:spcPts val="600"/>
              </a:spcAft>
              <a:buFontTx/>
              <a:buChar char="-"/>
            </a:pPr>
            <a:r>
              <a:rPr lang="vi-VN" altLang="vi-VN" sz="2200" b="1" dirty="0">
                <a:latin typeface="Times New Roman" pitchFamily="18" charset="0"/>
                <a:cs typeface="Times New Roman" pitchFamily="18" charset="0"/>
              </a:rPr>
              <a:t>Định giá bán SP mới (giá cao</a:t>
            </a:r>
            <a:r>
              <a:rPr lang="vi-VN" altLang="vi-VN" sz="2200" b="1" dirty="0">
                <a:latin typeface="Times New Roman" pitchFamily="18" charset="0"/>
                <a:cs typeface="Times New Roman" pitchFamily="18" charset="0"/>
                <a:sym typeface="Wingdings" pitchFamily="2" charset="2"/>
              </a:rPr>
              <a:t> giảm dần; giá thấp  tăng dần)</a:t>
            </a:r>
            <a:endParaRPr lang="en-US" altLang="vi-VN" sz="2200" b="1" dirty="0">
              <a:latin typeface="Times New Roman" pitchFamily="18" charset="0"/>
              <a:cs typeface="Times New Roman" pitchFamily="18" charset="0"/>
              <a:sym typeface="Wingdings" pitchFamily="2" charset="2"/>
            </a:endParaRPr>
          </a:p>
          <a:p>
            <a:pPr marL="342900" indent="-342900" algn="just" eaLnBrk="0" fontAlgn="base" hangingPunct="0">
              <a:spcBef>
                <a:spcPts val="600"/>
              </a:spcBef>
              <a:spcAft>
                <a:spcPts val="600"/>
              </a:spcAft>
              <a:buFontTx/>
              <a:buChar char="-"/>
            </a:pPr>
            <a:r>
              <a:rPr lang="vi-VN" altLang="vi-VN" sz="2200" b="1" dirty="0">
                <a:latin typeface="Times New Roman" pitchFamily="18" charset="0"/>
                <a:cs typeface="Times New Roman" pitchFamily="18" charset="0"/>
                <a:sym typeface="Wingdings" pitchFamily="2" charset="2"/>
              </a:rPr>
              <a:t>Định giá bán SP theo chu kỳ sống của nó (</a:t>
            </a:r>
            <a:r>
              <a:rPr lang="vi-VN" altLang="vi-VN" sz="2200" dirty="0">
                <a:latin typeface="Times New Roman" pitchFamily="18" charset="0"/>
                <a:cs typeface="Times New Roman" pitchFamily="18" charset="0"/>
                <a:sym typeface="Wingdings" pitchFamily="2" charset="2"/>
              </a:rPr>
              <a:t>Thâm nhập; giai đoạn tăng trưởng; giai đoạn bão hòa; giai đoạn suy thoái. </a:t>
            </a:r>
            <a:endParaRPr lang="en-US" altLang="vi-VN"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60494514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
                                        <p:tgtEl>
                                          <p:spTgt spid="7"/>
                                        </p:tgtEl>
                                      </p:cBhvr>
                                    </p:animEffect>
                                    <p:anim calcmode="lin" valueType="num">
                                      <p:cBhvr>
                                        <p:cTn id="8" dur="400" fill="hold"/>
                                        <p:tgtEl>
                                          <p:spTgt spid="7"/>
                                        </p:tgtEl>
                                        <p:attrNameLst>
                                          <p:attrName>ppt_x</p:attrName>
                                        </p:attrNameLst>
                                      </p:cBhvr>
                                      <p:tavLst>
                                        <p:tav tm="0">
                                          <p:val>
                                            <p:strVal val="#ppt_x"/>
                                          </p:val>
                                        </p:tav>
                                        <p:tav tm="100000">
                                          <p:val>
                                            <p:strVal val="#ppt_x"/>
                                          </p:val>
                                        </p:tav>
                                      </p:tavLst>
                                    </p:anim>
                                    <p:anim calcmode="lin" valueType="num">
                                      <p:cBhvr>
                                        <p:cTn id="9" dur="400" fill="hold"/>
                                        <p:tgtEl>
                                          <p:spTgt spid="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
                                        <p:tgtEl>
                                          <p:spTgt spid="8"/>
                                        </p:tgtEl>
                                      </p:cBhvr>
                                    </p:animEffect>
                                    <p:anim calcmode="lin" valueType="num">
                                      <p:cBhvr>
                                        <p:cTn id="17" dur="400" fill="hold"/>
                                        <p:tgtEl>
                                          <p:spTgt spid="8"/>
                                        </p:tgtEl>
                                        <p:attrNameLst>
                                          <p:attrName>ppt_x</p:attrName>
                                        </p:attrNameLst>
                                      </p:cBhvr>
                                      <p:tavLst>
                                        <p:tav tm="0">
                                          <p:val>
                                            <p:strVal val="#ppt_x"/>
                                          </p:val>
                                        </p:tav>
                                        <p:tav tm="100000">
                                          <p:val>
                                            <p:strVal val="#ppt_x"/>
                                          </p:val>
                                        </p:tav>
                                      </p:tavLst>
                                    </p:anim>
                                    <p:anim calcmode="lin" valueType="num">
                                      <p:cBhvr>
                                        <p:cTn id="18" dur="400" fill="hold"/>
                                        <p:tgtEl>
                                          <p:spTgt spid="8"/>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434A81AE-CA21-42EC-AAD9-F4E4EB5423AD}" type="slidenum">
              <a:rPr lang="en-IN" smtClean="0"/>
              <a:pPr>
                <a:defRPr/>
              </a:pPr>
              <a:t>155</a:t>
            </a:fld>
            <a:endParaRPr lang="en-IN"/>
          </a:p>
        </p:txBody>
      </p:sp>
      <p:sp>
        <p:nvSpPr>
          <p:cNvPr id="5" name="Rectangle 4"/>
          <p:cNvSpPr/>
          <p:nvPr/>
        </p:nvSpPr>
        <p:spPr>
          <a:xfrm>
            <a:off x="2057400" y="838201"/>
            <a:ext cx="7924800" cy="5262979"/>
          </a:xfrm>
          <a:prstGeom prst="rect">
            <a:avLst/>
          </a:prstGeom>
        </p:spPr>
        <p:txBody>
          <a:bodyPr wrap="square">
            <a:spAutoFit/>
          </a:bodyPr>
          <a:lstStyle/>
          <a:p>
            <a:pPr marL="228600" algn="just"/>
            <a:r>
              <a:rPr lang="vi-VN" sz="2400" b="1" u="sng" dirty="0">
                <a:latin typeface="Times New Roman"/>
                <a:ea typeface="Times New Roman"/>
                <a:cs typeface="Times New Roman"/>
              </a:rPr>
              <a:t>Ví dụ </a:t>
            </a:r>
            <a:r>
              <a:rPr lang="vi-VN" sz="2400" dirty="0">
                <a:latin typeface="Times New Roman"/>
                <a:ea typeface="Times New Roman"/>
                <a:cs typeface="Times New Roman"/>
              </a:rPr>
              <a:t>: </a:t>
            </a:r>
            <a:endParaRPr lang="en-US" sz="2400" dirty="0">
              <a:latin typeface="Times New Roman"/>
              <a:ea typeface="Times New Roman"/>
              <a:cs typeface="Times New Roman"/>
            </a:endParaRPr>
          </a:p>
          <a:p>
            <a:pPr marL="228600" algn="just"/>
            <a:r>
              <a:rPr lang="en-US" sz="2400" dirty="0">
                <a:latin typeface="Times New Roman"/>
                <a:ea typeface="Times New Roman"/>
                <a:cs typeface="Times New Roman"/>
              </a:rPr>
              <a:t>       </a:t>
            </a:r>
            <a:r>
              <a:rPr lang="vi-VN" sz="2400" dirty="0">
                <a:latin typeface="Times New Roman"/>
                <a:ea typeface="Times New Roman"/>
                <a:cs typeface="Times New Roman"/>
              </a:rPr>
              <a:t>Công ty Hoàng Anh  chuyên sửa chữa ô tô. Trong tháng 10/N có đơn đặt hàng  với khách hàng A, các tài liệu về chi phí sản xuất theo dự toán của đơn đặt hàng như sau:</a:t>
            </a:r>
            <a:r>
              <a:rPr lang="en-US" sz="2400" dirty="0">
                <a:latin typeface="Times New Roman"/>
                <a:ea typeface="Times New Roman"/>
                <a:cs typeface="Times New Roman"/>
              </a:rPr>
              <a:t> </a:t>
            </a:r>
          </a:p>
          <a:p>
            <a:pPr marL="228600" algn="just"/>
            <a:r>
              <a:rPr lang="en-US" sz="2400" dirty="0">
                <a:latin typeface="Times New Roman"/>
                <a:ea typeface="Times New Roman"/>
                <a:cs typeface="Times New Roman"/>
              </a:rPr>
              <a:t>					(</a:t>
            </a:r>
            <a:r>
              <a:rPr lang="en-US" sz="2400" dirty="0" err="1">
                <a:latin typeface="Times New Roman"/>
                <a:ea typeface="Times New Roman"/>
                <a:cs typeface="Times New Roman"/>
              </a:rPr>
              <a:t>Đvt</a:t>
            </a:r>
            <a:r>
              <a:rPr lang="en-US" sz="2400" dirty="0">
                <a:latin typeface="Times New Roman"/>
                <a:ea typeface="Times New Roman"/>
                <a:cs typeface="Times New Roman"/>
              </a:rPr>
              <a:t>: 1.000 đ).</a:t>
            </a:r>
          </a:p>
          <a:p>
            <a:pPr marL="228600" algn="just"/>
            <a:endParaRPr lang="en-US" sz="2400" dirty="0">
              <a:latin typeface="Calibri"/>
              <a:ea typeface="Calibri"/>
              <a:cs typeface="Times New Roman"/>
            </a:endParaRPr>
          </a:p>
          <a:p>
            <a:pPr marL="342900" indent="-342900" algn="just">
              <a:buFont typeface="Times New Roman"/>
              <a:buChar char="-"/>
            </a:pPr>
            <a:r>
              <a:rPr lang="vi-VN" sz="2400" dirty="0">
                <a:latin typeface="Times New Roman"/>
                <a:ea typeface="Times New Roman"/>
              </a:rPr>
              <a:t>Chi phí nguyên vật liệu : 24.000</a:t>
            </a:r>
            <a:endParaRPr lang="en-US" sz="2400" dirty="0">
              <a:ea typeface="Arial"/>
            </a:endParaRPr>
          </a:p>
          <a:p>
            <a:pPr marL="342900" indent="-342900" algn="just">
              <a:buFont typeface="Times New Roman"/>
              <a:buChar char="-"/>
            </a:pPr>
            <a:r>
              <a:rPr lang="vi-VN" sz="2400" dirty="0">
                <a:latin typeface="Times New Roman"/>
                <a:ea typeface="Times New Roman"/>
              </a:rPr>
              <a:t>Tỷ lệ tăng thêm của nguyên vật liệu : 30%</a:t>
            </a:r>
            <a:endParaRPr lang="en-US" sz="2400" dirty="0">
              <a:ea typeface="Arial"/>
            </a:endParaRPr>
          </a:p>
          <a:p>
            <a:pPr marL="342900" indent="-342900" algn="just">
              <a:buFont typeface="Times New Roman"/>
              <a:buChar char="-"/>
            </a:pPr>
            <a:r>
              <a:rPr lang="vi-VN" sz="2400" dirty="0">
                <a:latin typeface="Times New Roman"/>
                <a:ea typeface="Times New Roman"/>
              </a:rPr>
              <a:t>Tỷ lệ lợi nhuận của nguyên vật liệu : 20%</a:t>
            </a:r>
            <a:endParaRPr lang="en-US" sz="2400" dirty="0">
              <a:ea typeface="Arial"/>
            </a:endParaRPr>
          </a:p>
          <a:p>
            <a:pPr marL="342900" indent="-342900" algn="just">
              <a:buFont typeface="Times New Roman"/>
              <a:buChar char="-"/>
            </a:pPr>
            <a:r>
              <a:rPr lang="vi-VN" sz="2400" dirty="0">
                <a:latin typeface="Times New Roman"/>
                <a:ea typeface="Times New Roman"/>
              </a:rPr>
              <a:t>Chi phí nhân công theo dự toán : 64.000</a:t>
            </a:r>
            <a:endParaRPr lang="en-US" sz="2400" dirty="0">
              <a:ea typeface="Arial"/>
            </a:endParaRPr>
          </a:p>
          <a:p>
            <a:pPr marL="342900" indent="-342900" algn="just">
              <a:buFont typeface="Times New Roman"/>
              <a:buChar char="-"/>
            </a:pPr>
            <a:r>
              <a:rPr lang="vi-VN" sz="2400" dirty="0">
                <a:latin typeface="Times New Roman"/>
                <a:ea typeface="Times New Roman"/>
              </a:rPr>
              <a:t>Tỷ lệ tăng thêm chi phí khác và lợi nhuận mong muốn là 30%.</a:t>
            </a:r>
            <a:endParaRPr lang="en-US" sz="2400" dirty="0">
              <a:latin typeface="Times New Roman"/>
              <a:ea typeface="Times New Roman"/>
            </a:endParaRPr>
          </a:p>
          <a:p>
            <a:pPr marL="342900" indent="-342900" algn="just">
              <a:buFont typeface="Times New Roman"/>
              <a:buChar char="-"/>
            </a:pPr>
            <a:endParaRPr lang="en-US" sz="2400" dirty="0">
              <a:ea typeface="Arial"/>
            </a:endParaRPr>
          </a:p>
          <a:p>
            <a:pPr marL="228600" algn="just"/>
            <a:r>
              <a:rPr lang="vi-VN" sz="2400" b="1" dirty="0">
                <a:latin typeface="Times New Roman"/>
                <a:ea typeface="Times New Roman"/>
                <a:cs typeface="Times New Roman"/>
              </a:rPr>
              <a:t>Yêu cầu : Hãy xác định giá bán của đơn đặt hàng </a:t>
            </a:r>
            <a:endParaRPr lang="en-US" sz="2400" b="1" dirty="0">
              <a:latin typeface="Calibri"/>
              <a:ea typeface="Calibri"/>
              <a:cs typeface="Times New Roman"/>
            </a:endParaRPr>
          </a:p>
        </p:txBody>
      </p:sp>
    </p:spTree>
    <p:extLst>
      <p:ext uri="{BB962C8B-B14F-4D97-AF65-F5344CB8AC3E}">
        <p14:creationId xmlns:p14="http://schemas.microsoft.com/office/powerpoint/2010/main" val="210544733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CE065A7-372F-4897-9409-E49709D70C5B}" type="slidenum">
              <a:rPr lang="en-IN" smtClean="0">
                <a:solidFill>
                  <a:srgbClr val="775F55"/>
                </a:solidFill>
              </a:rPr>
              <a:pPr>
                <a:defRPr/>
              </a:pPr>
              <a:t>156</a:t>
            </a:fld>
            <a:endParaRPr lang="en-IN">
              <a:solidFill>
                <a:srgbClr val="775F55"/>
              </a:solidFill>
            </a:endParaRPr>
          </a:p>
        </p:txBody>
      </p:sp>
      <p:sp>
        <p:nvSpPr>
          <p:cNvPr id="3" name="Rectangle 2"/>
          <p:cNvSpPr/>
          <p:nvPr/>
        </p:nvSpPr>
        <p:spPr>
          <a:xfrm>
            <a:off x="2057400" y="1460480"/>
            <a:ext cx="8229600" cy="3416320"/>
          </a:xfrm>
          <a:prstGeom prst="rect">
            <a:avLst/>
          </a:prstGeom>
        </p:spPr>
        <p:txBody>
          <a:bodyPr wrap="square">
            <a:spAutoFit/>
          </a:bodyPr>
          <a:lstStyle/>
          <a:p>
            <a:pPr marL="228600" algn="just">
              <a:lnSpc>
                <a:spcPct val="150000"/>
              </a:lnSpc>
            </a:pPr>
            <a:r>
              <a:rPr lang="vi-VN" sz="2400" b="1" dirty="0">
                <a:latin typeface="Times New Roman"/>
                <a:ea typeface="Times New Roman"/>
                <a:cs typeface="Times New Roman"/>
              </a:rPr>
              <a:t>Xác định chi phí nguyên vật liệu</a:t>
            </a:r>
            <a:r>
              <a:rPr lang="en-US" sz="2400" b="1" dirty="0">
                <a:latin typeface="Times New Roman"/>
                <a:ea typeface="Times New Roman"/>
                <a:cs typeface="Times New Roman"/>
              </a:rPr>
              <a:t>:</a:t>
            </a:r>
          </a:p>
          <a:p>
            <a:pPr marL="228600" algn="just">
              <a:lnSpc>
                <a:spcPct val="150000"/>
              </a:lnSpc>
            </a:pPr>
            <a:r>
              <a:rPr lang="en-US" sz="2400" dirty="0">
                <a:latin typeface="Times New Roman"/>
                <a:ea typeface="Times New Roman"/>
                <a:cs typeface="Times New Roman"/>
              </a:rPr>
              <a:t>	</a:t>
            </a:r>
            <a:r>
              <a:rPr lang="vi-VN" sz="2400" dirty="0">
                <a:latin typeface="Times New Roman"/>
                <a:ea typeface="Times New Roman"/>
                <a:cs typeface="Times New Roman"/>
              </a:rPr>
              <a:t> </a:t>
            </a:r>
            <a:r>
              <a:rPr lang="en-US" sz="2400" dirty="0">
                <a:latin typeface="Times New Roman"/>
                <a:ea typeface="Times New Roman"/>
                <a:cs typeface="Times New Roman"/>
              </a:rPr>
              <a:t>	</a:t>
            </a:r>
            <a:r>
              <a:rPr lang="vi-VN" sz="2400" dirty="0">
                <a:latin typeface="Times New Roman"/>
                <a:ea typeface="Times New Roman"/>
                <a:cs typeface="Times New Roman"/>
              </a:rPr>
              <a:t>24.000 + 24.000 x 30% + 24.000 x 20% = 36.000</a:t>
            </a:r>
            <a:endParaRPr lang="en-US" sz="2400" dirty="0">
              <a:latin typeface="Calibri"/>
              <a:ea typeface="Calibri"/>
              <a:cs typeface="Times New Roman"/>
            </a:endParaRPr>
          </a:p>
          <a:p>
            <a:pPr marL="228600" algn="just">
              <a:lnSpc>
                <a:spcPct val="150000"/>
              </a:lnSpc>
            </a:pPr>
            <a:r>
              <a:rPr lang="vi-VN" sz="2400" b="1" dirty="0">
                <a:latin typeface="Times New Roman"/>
                <a:ea typeface="Times New Roman"/>
                <a:cs typeface="Times New Roman"/>
              </a:rPr>
              <a:t>Xác định chi phí nhân công</a:t>
            </a:r>
            <a:r>
              <a:rPr lang="en-US" sz="2400" b="1" dirty="0">
                <a:latin typeface="Times New Roman"/>
                <a:ea typeface="Times New Roman"/>
                <a:cs typeface="Times New Roman"/>
              </a:rPr>
              <a:t>:</a:t>
            </a:r>
          </a:p>
          <a:p>
            <a:pPr marL="228600" algn="just">
              <a:lnSpc>
                <a:spcPct val="150000"/>
              </a:lnSpc>
            </a:pPr>
            <a:r>
              <a:rPr lang="en-US" sz="2400" dirty="0">
                <a:latin typeface="Times New Roman"/>
                <a:ea typeface="Times New Roman"/>
                <a:cs typeface="Times New Roman"/>
              </a:rPr>
              <a:t>		</a:t>
            </a:r>
            <a:r>
              <a:rPr lang="vi-VN" sz="2400" dirty="0">
                <a:latin typeface="Times New Roman"/>
                <a:ea typeface="Times New Roman"/>
                <a:cs typeface="Times New Roman"/>
              </a:rPr>
              <a:t>64.000 + 64.000 x 30% = 83.200</a:t>
            </a:r>
            <a:endParaRPr lang="en-US" sz="2400" dirty="0">
              <a:latin typeface="Calibri"/>
              <a:ea typeface="Calibri"/>
              <a:cs typeface="Times New Roman"/>
            </a:endParaRPr>
          </a:p>
          <a:p>
            <a:pPr marL="228600" algn="just">
              <a:lnSpc>
                <a:spcPct val="150000"/>
              </a:lnSpc>
            </a:pPr>
            <a:r>
              <a:rPr lang="vi-VN" sz="2400" b="1" dirty="0">
                <a:latin typeface="Times New Roman"/>
                <a:ea typeface="Times New Roman"/>
                <a:cs typeface="Times New Roman"/>
              </a:rPr>
              <a:t>Vậy giá bán của sản phẩm</a:t>
            </a:r>
            <a:r>
              <a:rPr lang="en-US" sz="2400" b="1" dirty="0">
                <a:latin typeface="Times New Roman"/>
                <a:ea typeface="Times New Roman"/>
                <a:cs typeface="Times New Roman"/>
              </a:rPr>
              <a:t>:</a:t>
            </a:r>
          </a:p>
          <a:p>
            <a:pPr marL="228600" algn="just">
              <a:lnSpc>
                <a:spcPct val="150000"/>
              </a:lnSpc>
            </a:pPr>
            <a:r>
              <a:rPr lang="en-US" sz="2400" dirty="0">
                <a:latin typeface="Times New Roman"/>
                <a:ea typeface="Times New Roman"/>
                <a:cs typeface="Times New Roman"/>
              </a:rPr>
              <a:t> 		</a:t>
            </a:r>
            <a:r>
              <a:rPr lang="vi-VN" sz="2400" dirty="0">
                <a:latin typeface="Times New Roman"/>
                <a:ea typeface="Times New Roman"/>
                <a:cs typeface="Times New Roman"/>
              </a:rPr>
              <a:t>36.000 + 83.200 = 119.200</a:t>
            </a:r>
            <a:endParaRPr lang="en-US" sz="2400" dirty="0">
              <a:latin typeface="Calibri"/>
              <a:ea typeface="Calibri"/>
              <a:cs typeface="Times New Roman"/>
            </a:endParaRPr>
          </a:p>
        </p:txBody>
      </p:sp>
    </p:spTree>
    <p:extLst>
      <p:ext uri="{BB962C8B-B14F-4D97-AF65-F5344CB8AC3E}">
        <p14:creationId xmlns:p14="http://schemas.microsoft.com/office/powerpoint/2010/main" val="114538208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2464F6C-169E-4679-9A1E-67A1395472DB}" type="slidenum">
              <a:rPr lang="en-IN" smtClean="0">
                <a:solidFill>
                  <a:srgbClr val="775F55"/>
                </a:solidFill>
              </a:rPr>
              <a:pPr>
                <a:defRPr/>
              </a:pPr>
              <a:t>157</a:t>
            </a:fld>
            <a:endParaRPr lang="en-IN">
              <a:solidFill>
                <a:srgbClr val="775F55"/>
              </a:solidFill>
            </a:endParaRPr>
          </a:p>
        </p:txBody>
      </p:sp>
      <p:sp>
        <p:nvSpPr>
          <p:cNvPr id="3" name="Rectangle 2"/>
          <p:cNvSpPr/>
          <p:nvPr/>
        </p:nvSpPr>
        <p:spPr>
          <a:xfrm>
            <a:off x="2057400" y="533400"/>
            <a:ext cx="8382000" cy="5909310"/>
          </a:xfrm>
          <a:prstGeom prst="rect">
            <a:avLst/>
          </a:prstGeom>
        </p:spPr>
        <p:txBody>
          <a:bodyPr wrap="square">
            <a:spAutoFit/>
          </a:bodyPr>
          <a:lstStyle/>
          <a:p>
            <a:pPr algn="just"/>
            <a:r>
              <a:rPr lang="en-US" sz="2000" dirty="0">
                <a:latin typeface="Times New Roman" pitchFamily="18" charset="0"/>
                <a:cs typeface="Times New Roman" pitchFamily="18" charset="0"/>
              </a:rPr>
              <a:t> </a:t>
            </a:r>
            <a:r>
              <a:rPr lang="en-US" sz="2100" dirty="0">
                <a:latin typeface="Times New Roman" pitchFamily="18" charset="0"/>
                <a:cs typeface="Times New Roman" pitchFamily="18" charset="0"/>
              </a:rPr>
              <a:t>Qua </a:t>
            </a:r>
            <a:r>
              <a:rPr lang="en-US" sz="2100" dirty="0" err="1">
                <a:latin typeface="Times New Roman" pitchFamily="18" charset="0"/>
                <a:cs typeface="Times New Roman" pitchFamily="18" charset="0"/>
              </a:rPr>
              <a:t>số</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liệu</a:t>
            </a:r>
            <a:r>
              <a:rPr lang="en-US" sz="2100" dirty="0">
                <a:latin typeface="Times New Roman" pitchFamily="18" charset="0"/>
                <a:cs typeface="Times New Roman" pitchFamily="18" charset="0"/>
              </a:rPr>
              <a:t> ở </a:t>
            </a:r>
            <a:r>
              <a:rPr lang="en-US" sz="2100" dirty="0" err="1">
                <a:latin typeface="Times New Roman" pitchFamily="18" charset="0"/>
                <a:cs typeface="Times New Roman" pitchFamily="18" charset="0"/>
              </a:rPr>
              <a:t>bảng</a:t>
            </a:r>
            <a:r>
              <a:rPr lang="en-US" sz="2100" dirty="0">
                <a:latin typeface="Times New Roman" pitchFamily="18" charset="0"/>
                <a:cs typeface="Times New Roman" pitchFamily="18" charset="0"/>
              </a:rPr>
              <a:t> ta </a:t>
            </a:r>
            <a:r>
              <a:rPr lang="en-US" sz="2100" dirty="0" err="1">
                <a:latin typeface="Times New Roman" pitchFamily="18" charset="0"/>
                <a:cs typeface="Times New Roman" pitchFamily="18" charset="0"/>
              </a:rPr>
              <a:t>thấy</a:t>
            </a:r>
            <a:r>
              <a:rPr lang="en-US" sz="2100" dirty="0">
                <a:latin typeface="Times New Roman" pitchFamily="18" charset="0"/>
                <a:cs typeface="Times New Roman" pitchFamily="18" charset="0"/>
              </a:rPr>
              <a:t>: </a:t>
            </a:r>
          </a:p>
          <a:p>
            <a:pPr algn="just"/>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Doanh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bán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năm</a:t>
            </a:r>
            <a:r>
              <a:rPr lang="en-US" sz="2100" dirty="0">
                <a:latin typeface="Times New Roman" pitchFamily="18" charset="0"/>
                <a:cs typeface="Times New Roman" pitchFamily="18" charset="0"/>
              </a:rPr>
              <a:t> N+1 </a:t>
            </a:r>
            <a:r>
              <a:rPr lang="en-US" sz="2100" dirty="0" err="1">
                <a:latin typeface="Times New Roman" pitchFamily="18" charset="0"/>
                <a:cs typeface="Times New Roman" pitchFamily="18" charset="0"/>
              </a:rPr>
              <a:t>cũng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là</a:t>
            </a:r>
            <a:r>
              <a:rPr lang="en-US" sz="2100" dirty="0">
                <a:latin typeface="Times New Roman" pitchFamily="18" charset="0"/>
                <a:cs typeface="Times New Roman" pitchFamily="18" charset="0"/>
              </a:rPr>
              <a:t> 10.000.000.000 đ </a:t>
            </a:r>
            <a:r>
              <a:rPr lang="en-US" sz="2100" dirty="0" err="1">
                <a:latin typeface="Times New Roman" pitchFamily="18" charset="0"/>
                <a:cs typeface="Times New Roman" pitchFamily="18" charset="0"/>
              </a:rPr>
              <a:t>bằng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năm</a:t>
            </a:r>
            <a:r>
              <a:rPr lang="en-US" sz="2100" dirty="0">
                <a:latin typeface="Times New Roman" pitchFamily="18" charset="0"/>
                <a:cs typeface="Times New Roman" pitchFamily="18" charset="0"/>
              </a:rPr>
              <a:t> N; </a:t>
            </a:r>
            <a:r>
              <a:rPr lang="en-US" sz="2100" dirty="0" err="1">
                <a:latin typeface="Times New Roman" pitchFamily="18" charset="0"/>
                <a:cs typeface="Times New Roman" pitchFamily="18" charset="0"/>
              </a:rPr>
              <a:t>nhưng</a:t>
            </a:r>
            <a:r>
              <a:rPr lang="en-US" sz="2100" dirty="0">
                <a:latin typeface="Times New Roman" pitchFamily="18" charset="0"/>
                <a:cs typeface="Times New Roman" pitchFamily="18" charset="0"/>
              </a:rPr>
              <a:t> do </a:t>
            </a:r>
            <a:r>
              <a:rPr lang="en-US" sz="2100" dirty="0" err="1">
                <a:latin typeface="Times New Roman" pitchFamily="18" charset="0"/>
                <a:cs typeface="Times New Roman" pitchFamily="18" charset="0"/>
              </a:rPr>
              <a:t>công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ty</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đã</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điều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chỉnh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kết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cấu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bán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A </a:t>
            </a:r>
            <a:r>
              <a:rPr lang="en-US" sz="2100" dirty="0" err="1">
                <a:latin typeface="Times New Roman" pitchFamily="18" charset="0"/>
                <a:cs typeface="Times New Roman" pitchFamily="18" charset="0"/>
              </a:rPr>
              <a:t>có</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tỷ</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suất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giới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cao</a:t>
            </a:r>
            <a:r>
              <a:rPr lang="en-US" sz="2100" dirty="0">
                <a:latin typeface="Times New Roman" pitchFamily="18" charset="0"/>
                <a:cs typeface="Times New Roman" pitchFamily="18" charset="0"/>
              </a:rPr>
              <a:t> (55%) </a:t>
            </a:r>
            <a:r>
              <a:rPr lang="en-US" sz="2100" dirty="0" err="1">
                <a:latin typeface="Times New Roman" pitchFamily="18" charset="0"/>
                <a:cs typeface="Times New Roman" pitchFamily="18" charset="0"/>
              </a:rPr>
              <a:t>từ</a:t>
            </a:r>
            <a:r>
              <a:rPr lang="en-US" sz="2100" dirty="0">
                <a:latin typeface="Times New Roman" pitchFamily="18" charset="0"/>
                <a:cs typeface="Times New Roman" pitchFamily="18" charset="0"/>
              </a:rPr>
              <a:t> 40% </a:t>
            </a:r>
            <a:r>
              <a:rPr lang="en-US" sz="2100" dirty="0" err="1">
                <a:latin typeface="Times New Roman" pitchFamily="18" charset="0"/>
                <a:cs typeface="Times New Roman" pitchFamily="18" charset="0"/>
              </a:rPr>
              <a:t>tăng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lên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thành</a:t>
            </a:r>
            <a:r>
              <a:rPr lang="en-US" sz="2100" dirty="0">
                <a:latin typeface="Times New Roman" pitchFamily="18" charset="0"/>
                <a:cs typeface="Times New Roman" pitchFamily="18" charset="0"/>
              </a:rPr>
              <a:t> 60%, </a:t>
            </a:r>
            <a:r>
              <a:rPr lang="en-US" sz="2100" dirty="0" err="1">
                <a:latin typeface="Times New Roman" pitchFamily="18" charset="0"/>
                <a:cs typeface="Times New Roman" pitchFamily="18" charset="0"/>
              </a:rPr>
              <a:t>còn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kết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cấu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B </a:t>
            </a:r>
            <a:r>
              <a:rPr lang="en-US" sz="2100" dirty="0" err="1">
                <a:latin typeface="Times New Roman" pitchFamily="18" charset="0"/>
                <a:cs typeface="Times New Roman" pitchFamily="18" charset="0"/>
              </a:rPr>
              <a:t>có</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tỷ</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suất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giới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thấp</a:t>
            </a:r>
            <a:r>
              <a:rPr lang="en-US" sz="2100" dirty="0">
                <a:latin typeface="Times New Roman" pitchFamily="18" charset="0"/>
                <a:cs typeface="Times New Roman" pitchFamily="18" charset="0"/>
              </a:rPr>
              <a:t> (42,5%) </a:t>
            </a:r>
            <a:r>
              <a:rPr lang="en-US" sz="2100" dirty="0" err="1">
                <a:latin typeface="Times New Roman" pitchFamily="18" charset="0"/>
                <a:cs typeface="Times New Roman" pitchFamily="18" charset="0"/>
              </a:rPr>
              <a:t>giảm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xuống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chỉ</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còn</a:t>
            </a:r>
            <a:r>
              <a:rPr lang="en-US" sz="2100" dirty="0">
                <a:latin typeface="Times New Roman" pitchFamily="18" charset="0"/>
                <a:cs typeface="Times New Roman" pitchFamily="18" charset="0"/>
              </a:rPr>
              <a:t> 40% </a:t>
            </a:r>
            <a:r>
              <a:rPr lang="en-US" sz="2100" dirty="0" err="1">
                <a:latin typeface="Times New Roman" pitchFamily="18" charset="0"/>
                <a:cs typeface="Times New Roman" pitchFamily="18" charset="0"/>
              </a:rPr>
              <a:t>nên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đã</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làm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cho</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tỷ</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suất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giới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bình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quân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của</a:t>
            </a:r>
            <a:r>
              <a:rPr lang="en-US" sz="2100" dirty="0">
                <a:latin typeface="Times New Roman" pitchFamily="18" charset="0"/>
                <a:cs typeface="Times New Roman" pitchFamily="18" charset="0"/>
              </a:rPr>
              <a:t> 2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từ</a:t>
            </a:r>
            <a:r>
              <a:rPr lang="en-US" sz="2100" dirty="0">
                <a:latin typeface="Times New Roman" pitchFamily="18" charset="0"/>
                <a:cs typeface="Times New Roman" pitchFamily="18" charset="0"/>
              </a:rPr>
              <a:t> 47,5% </a:t>
            </a:r>
            <a:r>
              <a:rPr lang="en-US" sz="2100" dirty="0" err="1">
                <a:latin typeface="Times New Roman" pitchFamily="18" charset="0"/>
                <a:cs typeface="Times New Roman" pitchFamily="18" charset="0"/>
              </a:rPr>
              <a:t>tăng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lên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thành</a:t>
            </a:r>
            <a:r>
              <a:rPr lang="en-US" sz="2100" dirty="0">
                <a:latin typeface="Times New Roman" pitchFamily="18" charset="0"/>
                <a:cs typeface="Times New Roman" pitchFamily="18" charset="0"/>
              </a:rPr>
              <a:t> 50%, </a:t>
            </a:r>
            <a:r>
              <a:rPr lang="en-US" sz="2100" dirty="0" err="1">
                <a:latin typeface="Times New Roman" pitchFamily="18" charset="0"/>
                <a:cs typeface="Times New Roman" pitchFamily="18" charset="0"/>
              </a:rPr>
              <a:t>nhờ</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đó</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mà</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nhuận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của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công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ty</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cũng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tăng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từ</a:t>
            </a:r>
            <a:r>
              <a:rPr lang="en-US" sz="2100" dirty="0">
                <a:latin typeface="Times New Roman" pitchFamily="18" charset="0"/>
                <a:cs typeface="Times New Roman" pitchFamily="18" charset="0"/>
              </a:rPr>
              <a:t> 1.187.500.000 đ </a:t>
            </a:r>
            <a:r>
              <a:rPr lang="en-US" sz="2100" dirty="0" err="1">
                <a:latin typeface="Times New Roman" pitchFamily="18" charset="0"/>
                <a:cs typeface="Times New Roman" pitchFamily="18" charset="0"/>
              </a:rPr>
              <a:t>lên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thành</a:t>
            </a:r>
            <a:r>
              <a:rPr lang="en-US" sz="2100" dirty="0">
                <a:latin typeface="Times New Roman" pitchFamily="18" charset="0"/>
                <a:cs typeface="Times New Roman" pitchFamily="18" charset="0"/>
              </a:rPr>
              <a:t> 1.437.500.000 đ.  </a:t>
            </a:r>
          </a:p>
          <a:p>
            <a:pPr algn="just"/>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Doanh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hoà</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vốn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của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năm</a:t>
            </a:r>
            <a:r>
              <a:rPr lang="en-US" sz="2100" dirty="0">
                <a:latin typeface="Times New Roman" pitchFamily="18" charset="0"/>
                <a:cs typeface="Times New Roman" pitchFamily="18" charset="0"/>
              </a:rPr>
              <a:t> N+1 </a:t>
            </a:r>
            <a:r>
              <a:rPr lang="en-US" sz="2100" dirty="0" err="1">
                <a:latin typeface="Times New Roman" pitchFamily="18" charset="0"/>
                <a:cs typeface="Times New Roman" pitchFamily="18" charset="0"/>
              </a:rPr>
              <a:t>là</a:t>
            </a:r>
            <a:r>
              <a:rPr lang="en-US" sz="2100" dirty="0">
                <a:latin typeface="Times New Roman" pitchFamily="18" charset="0"/>
                <a:cs typeface="Times New Roman" pitchFamily="18" charset="0"/>
              </a:rPr>
              <a:t> :</a:t>
            </a:r>
          </a:p>
          <a:p>
            <a:pPr algn="just"/>
            <a:r>
              <a:rPr lang="en-US" sz="2100" dirty="0">
                <a:latin typeface="Times New Roman" pitchFamily="18" charset="0"/>
                <a:cs typeface="Times New Roman" pitchFamily="18" charset="0"/>
              </a:rPr>
              <a:t>                                      3.562.500.000 đ</a:t>
            </a:r>
          </a:p>
          <a:p>
            <a:pPr algn="just"/>
            <a:r>
              <a:rPr lang="en-US" sz="2100" dirty="0">
                <a:latin typeface="Times New Roman" pitchFamily="18" charset="0"/>
                <a:cs typeface="Times New Roman" pitchFamily="18" charset="0"/>
              </a:rPr>
              <a:t>                    D</a:t>
            </a:r>
            <a:r>
              <a:rPr lang="en-US" sz="2100" baseline="-25000" dirty="0">
                <a:latin typeface="Times New Roman" pitchFamily="18" charset="0"/>
                <a:cs typeface="Times New Roman" pitchFamily="18" charset="0"/>
              </a:rPr>
              <a:t>h</a:t>
            </a:r>
            <a:r>
              <a:rPr lang="en-US" sz="2100" dirty="0">
                <a:latin typeface="Times New Roman" pitchFamily="18" charset="0"/>
                <a:cs typeface="Times New Roman" pitchFamily="18" charset="0"/>
              </a:rPr>
              <a:t>   =    ----------------------   =   7.125.000.000 đ       </a:t>
            </a:r>
          </a:p>
          <a:p>
            <a:pPr algn="just"/>
            <a:r>
              <a:rPr lang="en-US" sz="2100" dirty="0">
                <a:latin typeface="Times New Roman" pitchFamily="18" charset="0"/>
                <a:cs typeface="Times New Roman" pitchFamily="18" charset="0"/>
              </a:rPr>
              <a:t>                                             50%</a:t>
            </a:r>
          </a:p>
          <a:p>
            <a:pPr algn="just"/>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Doanh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hoà</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vốn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của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năm</a:t>
            </a:r>
            <a:r>
              <a:rPr lang="en-US" sz="2100" dirty="0">
                <a:latin typeface="Times New Roman" pitchFamily="18" charset="0"/>
                <a:cs typeface="Times New Roman" pitchFamily="18" charset="0"/>
              </a:rPr>
              <a:t> N </a:t>
            </a:r>
            <a:r>
              <a:rPr lang="en-US" sz="2100" dirty="0" err="1">
                <a:latin typeface="Times New Roman" pitchFamily="18" charset="0"/>
                <a:cs typeface="Times New Roman" pitchFamily="18" charset="0"/>
              </a:rPr>
              <a:t>là</a:t>
            </a:r>
            <a:r>
              <a:rPr lang="en-US" sz="2100" dirty="0">
                <a:latin typeface="Times New Roman" pitchFamily="18" charset="0"/>
                <a:cs typeface="Times New Roman" pitchFamily="18" charset="0"/>
              </a:rPr>
              <a:t> 7.500.000.000 đ, </a:t>
            </a:r>
            <a:r>
              <a:rPr lang="en-US" sz="2100" dirty="0" err="1">
                <a:latin typeface="Times New Roman" pitchFamily="18" charset="0"/>
                <a:cs typeface="Times New Roman" pitchFamily="18" charset="0"/>
              </a:rPr>
              <a:t>năm</a:t>
            </a:r>
            <a:r>
              <a:rPr lang="en-US" sz="2100" dirty="0">
                <a:latin typeface="Times New Roman" pitchFamily="18" charset="0"/>
                <a:cs typeface="Times New Roman" pitchFamily="18" charset="0"/>
              </a:rPr>
              <a:t> N+1 </a:t>
            </a:r>
            <a:r>
              <a:rPr lang="en-US" sz="2100" dirty="0" err="1">
                <a:latin typeface="Times New Roman" pitchFamily="18" charset="0"/>
                <a:cs typeface="Times New Roman" pitchFamily="18" charset="0"/>
              </a:rPr>
              <a:t>giảm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xuống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chỉ</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còn</a:t>
            </a:r>
            <a:r>
              <a:rPr lang="en-US" sz="2100" dirty="0">
                <a:latin typeface="Times New Roman" pitchFamily="18" charset="0"/>
                <a:cs typeface="Times New Roman" pitchFamily="18" charset="0"/>
              </a:rPr>
              <a:t> 7.125.000.000 đ.</a:t>
            </a:r>
          </a:p>
          <a:p>
            <a:pPr algn="just"/>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Rõ</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ràng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việc</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điều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chỉnh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kết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cấu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bán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theo</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hướng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tăng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tỷ</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trọng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kết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cấu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có</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tỷ</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suất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giới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cao</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giảm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tỷ</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trọng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hàng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có</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tỷ</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suất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giới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hạn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thấp</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một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sẽ</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tăng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nhuận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cho</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doanh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nghiệp</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khác</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làm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giảm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doanh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thu</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hoà</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vốn</a:t>
            </a:r>
            <a:r>
              <a:rPr lang="en-US" sz="2100" dirty="0">
                <a:latin typeface="Times New Roman" pitchFamily="18" charset="0"/>
                <a:cs typeface="Times New Roman" pitchFamily="18" charset="0"/>
              </a:rPr>
              <a:t>. </a:t>
            </a:r>
          </a:p>
        </p:txBody>
      </p:sp>
    </p:spTree>
    <p:extLst>
      <p:ext uri="{BB962C8B-B14F-4D97-AF65-F5344CB8AC3E}">
        <p14:creationId xmlns:p14="http://schemas.microsoft.com/office/powerpoint/2010/main" val="303253081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WordArt 9"/>
          <p:cNvSpPr>
            <a:spLocks noChangeArrowheads="1" noChangeShapeType="1" noTextEdit="1"/>
          </p:cNvSpPr>
          <p:nvPr/>
        </p:nvSpPr>
        <p:spPr bwMode="auto">
          <a:xfrm>
            <a:off x="1828800" y="313510"/>
            <a:ext cx="8286750" cy="781594"/>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CH</a:t>
            </a:r>
            <a:r>
              <a:rPr lang="vi-VN"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Ư</a:t>
            </a:r>
            <a:r>
              <a:rPr lang="en-US" sz="2400" b="1" kern="10" dirty="0" err="1">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ƠNG</a:t>
            </a:r>
            <a:r>
              <a:rPr lang="en-US"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 5</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DỰ</a:t>
            </a:r>
            <a:r>
              <a:rPr lang="en-US"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400" b="1" kern="10" dirty="0" err="1">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TOÁN</a:t>
            </a:r>
            <a:r>
              <a:rPr lang="en-US" sz="2400" b="1" kern="10" dirty="0">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400" b="1" kern="10" dirty="0" err="1">
                <a:ln w="9525">
                  <a:solidFill>
                    <a:prstClr val="black"/>
                  </a:solidFill>
                  <a:round/>
                  <a:headEnd/>
                  <a:tailEnd/>
                </a:ln>
                <a:solidFill>
                  <a:srgbClr val="00B05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SXKD</a:t>
            </a:r>
            <a:endParaRPr lang="en-US" dirty="0">
              <a:solidFill>
                <a:srgbClr val="00B050"/>
              </a:solidFill>
              <a:latin typeface="Times New Roman" panose="02020603050405020304" pitchFamily="18" charset="0"/>
              <a:cs typeface="Times New Roman" panose="02020603050405020304" pitchFamily="18" charset="0"/>
            </a:endParaRPr>
          </a:p>
        </p:txBody>
      </p:sp>
      <p:grpSp>
        <p:nvGrpSpPr>
          <p:cNvPr id="9222" name="Group 41"/>
          <p:cNvGrpSpPr>
            <a:grpSpLocks/>
          </p:cNvGrpSpPr>
          <p:nvPr/>
        </p:nvGrpSpPr>
        <p:grpSpPr bwMode="auto">
          <a:xfrm>
            <a:off x="2516189" y="1981200"/>
            <a:ext cx="7151687" cy="928688"/>
            <a:chOff x="1296" y="1824"/>
            <a:chExt cx="2976" cy="432"/>
          </a:xfrm>
        </p:grpSpPr>
        <p:sp>
          <p:nvSpPr>
            <p:cNvPr id="9234"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5"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6" name="Text Box 44"/>
            <p:cNvSpPr txBox="1">
              <a:spLocks noChangeArrowheads="1"/>
            </p:cNvSpPr>
            <p:nvPr/>
          </p:nvSpPr>
          <p:spPr bwMode="gray">
            <a:xfrm>
              <a:off x="1742" y="1890"/>
              <a:ext cx="253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endParaRPr lang="en-US" altLang="vi-VN" sz="2000" b="1" dirty="0">
                <a:solidFill>
                  <a:prstClr val="black"/>
                </a:solidFill>
                <a:latin typeface="Times New Roman" pitchFamily="18" charset="0"/>
                <a:cs typeface="Times New Roman" pitchFamily="18" charset="0"/>
              </a:endParaRPr>
            </a:p>
          </p:txBody>
        </p:sp>
        <p:sp>
          <p:nvSpPr>
            <p:cNvPr id="9237" name="Text Box 45"/>
            <p:cNvSpPr txBox="1">
              <a:spLocks noChangeArrowheads="1"/>
            </p:cNvSpPr>
            <p:nvPr/>
          </p:nvSpPr>
          <p:spPr bwMode="gray">
            <a:xfrm>
              <a:off x="1404" y="1951"/>
              <a:ext cx="225"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5.1</a:t>
              </a:r>
            </a:p>
          </p:txBody>
        </p:sp>
      </p:grpSp>
      <p:grpSp>
        <p:nvGrpSpPr>
          <p:cNvPr id="9223" name="Group 41"/>
          <p:cNvGrpSpPr>
            <a:grpSpLocks/>
          </p:cNvGrpSpPr>
          <p:nvPr/>
        </p:nvGrpSpPr>
        <p:grpSpPr bwMode="auto">
          <a:xfrm>
            <a:off x="2524125" y="3200400"/>
            <a:ext cx="7151688" cy="1143000"/>
            <a:chOff x="1296" y="1824"/>
            <a:chExt cx="2976" cy="432"/>
          </a:xfrm>
        </p:grpSpPr>
        <p:sp>
          <p:nvSpPr>
            <p:cNvPr id="9230"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1"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2" name="Text Box 44"/>
            <p:cNvSpPr txBox="1">
              <a:spLocks noChangeArrowheads="1"/>
            </p:cNvSpPr>
            <p:nvPr/>
          </p:nvSpPr>
          <p:spPr bwMode="gray">
            <a:xfrm>
              <a:off x="1742" y="1913"/>
              <a:ext cx="2530"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endParaRPr lang="en-US" altLang="vi-VN" sz="2000" b="1" dirty="0">
                <a:solidFill>
                  <a:prstClr val="black"/>
                </a:solidFill>
                <a:latin typeface="Times New Roman" pitchFamily="18" charset="0"/>
                <a:cs typeface="Times New Roman" pitchFamily="18" charset="0"/>
              </a:endParaRPr>
            </a:p>
          </p:txBody>
        </p:sp>
        <p:sp>
          <p:nvSpPr>
            <p:cNvPr id="9233" name="Text Box 45"/>
            <p:cNvSpPr txBox="1">
              <a:spLocks noChangeArrowheads="1"/>
            </p:cNvSpPr>
            <p:nvPr/>
          </p:nvSpPr>
          <p:spPr bwMode="gray">
            <a:xfrm>
              <a:off x="1400" y="1933"/>
              <a:ext cx="225"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4.2</a:t>
              </a:r>
            </a:p>
          </p:txBody>
        </p:sp>
      </p:grpSp>
      <p:sp>
        <p:nvSpPr>
          <p:cNvPr id="16" name="Slide Number Placeholder 15"/>
          <p:cNvSpPr>
            <a:spLocks noGrp="1"/>
          </p:cNvSpPr>
          <p:nvPr>
            <p:ph type="sldNum" sz="quarter" idx="12"/>
          </p:nvPr>
        </p:nvSpPr>
        <p:spPr/>
        <p:txBody>
          <a:bodyPr>
            <a:normAutofit fontScale="85000" lnSpcReduction="20000"/>
          </a:bodyPr>
          <a:lstStyle/>
          <a:p>
            <a:pPr>
              <a:defRPr/>
            </a:pPr>
            <a:fld id="{0D0F7472-1421-47E1-9260-B51F2AE5C7C2}" type="slidenum">
              <a:rPr lang="en-IN" smtClean="0"/>
              <a:pPr>
                <a:defRPr/>
              </a:pPr>
              <a:t>158</a:t>
            </a:fld>
            <a:endParaRPr lang="en-IN"/>
          </a:p>
        </p:txBody>
      </p:sp>
      <p:grpSp>
        <p:nvGrpSpPr>
          <p:cNvPr id="9225" name="Group 41"/>
          <p:cNvGrpSpPr>
            <a:grpSpLocks/>
          </p:cNvGrpSpPr>
          <p:nvPr/>
        </p:nvGrpSpPr>
        <p:grpSpPr bwMode="auto">
          <a:xfrm>
            <a:off x="2544764" y="4648200"/>
            <a:ext cx="7151687" cy="1143000"/>
            <a:chOff x="1296" y="1824"/>
            <a:chExt cx="2976" cy="432"/>
          </a:xfrm>
        </p:grpSpPr>
        <p:sp>
          <p:nvSpPr>
            <p:cNvPr id="9226"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27"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28" name="Text Box 44"/>
            <p:cNvSpPr txBox="1">
              <a:spLocks noChangeArrowheads="1"/>
            </p:cNvSpPr>
            <p:nvPr/>
          </p:nvSpPr>
          <p:spPr bwMode="gray">
            <a:xfrm>
              <a:off x="1742" y="1913"/>
              <a:ext cx="2530"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endParaRPr lang="en-US" altLang="vi-VN" sz="2000" b="1" dirty="0">
                <a:solidFill>
                  <a:prstClr val="black"/>
                </a:solidFill>
                <a:latin typeface="Times New Roman" pitchFamily="18" charset="0"/>
                <a:cs typeface="Times New Roman" pitchFamily="18" charset="0"/>
              </a:endParaRPr>
            </a:p>
          </p:txBody>
        </p:sp>
        <p:sp>
          <p:nvSpPr>
            <p:cNvPr id="9229" name="Text Box 45"/>
            <p:cNvSpPr txBox="1">
              <a:spLocks noChangeArrowheads="1"/>
            </p:cNvSpPr>
            <p:nvPr/>
          </p:nvSpPr>
          <p:spPr bwMode="gray">
            <a:xfrm>
              <a:off x="1401" y="1933"/>
              <a:ext cx="225"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4.3</a:t>
              </a:r>
            </a:p>
          </p:txBody>
        </p:sp>
      </p:grpSp>
      <p:sp>
        <p:nvSpPr>
          <p:cNvPr id="2" name="Rectangle 1">
            <a:extLst>
              <a:ext uri="{FF2B5EF4-FFF2-40B4-BE49-F238E27FC236}">
                <a16:creationId xmlns:a16="http://schemas.microsoft.com/office/drawing/2014/main" id="{13A35235-835A-40AF-AE0E-0DF40629FE14}"/>
              </a:ext>
            </a:extLst>
          </p:cNvPr>
          <p:cNvSpPr/>
          <p:nvPr/>
        </p:nvSpPr>
        <p:spPr>
          <a:xfrm>
            <a:off x="3749630" y="2286000"/>
            <a:ext cx="4403770" cy="461665"/>
          </a:xfrm>
          <a:prstGeom prst="rect">
            <a:avLst/>
          </a:prstGeom>
        </p:spPr>
        <p:txBody>
          <a:bodyPr wrap="none">
            <a:spAutoFit/>
          </a:bodyPr>
          <a:lstStyle/>
          <a:p>
            <a:pPr algn="just">
              <a:spcBef>
                <a:spcPts val="600"/>
              </a:spcBef>
              <a:spcAft>
                <a:spcPts val="0"/>
              </a:spcAft>
            </a:pPr>
            <a:r>
              <a:rPr lang="en-US" sz="2400" b="1" dirty="0" err="1">
                <a:latin typeface="Times New Roman" panose="02020603050405020304" pitchFamily="18" charset="0"/>
                <a:cs typeface="Times New Roman" panose="02020603050405020304" pitchFamily="18" charset="0"/>
              </a:rPr>
              <a:t>Những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luận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12A3C9A-BB29-4E5C-93F2-58A739DF6486}"/>
              </a:ext>
            </a:extLst>
          </p:cNvPr>
          <p:cNvSpPr/>
          <p:nvPr/>
        </p:nvSpPr>
        <p:spPr>
          <a:xfrm>
            <a:off x="3733800" y="3500735"/>
            <a:ext cx="2464136" cy="461665"/>
          </a:xfrm>
          <a:prstGeom prst="rect">
            <a:avLst/>
          </a:prstGeom>
        </p:spPr>
        <p:txBody>
          <a:bodyPr wrap="none">
            <a:spAutoFit/>
          </a:bodyPr>
          <a:lstStyle/>
          <a:p>
            <a:pPr algn="just">
              <a:spcBef>
                <a:spcPts val="600"/>
              </a:spcBef>
              <a:spcAft>
                <a:spcPts val="0"/>
              </a:spcAft>
            </a:pPr>
            <a:r>
              <a:rPr lang="en-US" sz="2400" b="1" dirty="0" err="1">
                <a:latin typeface="Times New Roman" panose="02020603050405020304" pitchFamily="18" charset="0"/>
                <a:ea typeface="Times New Roman" panose="02020603050405020304" pitchFamily="18" charset="0"/>
                <a:cs typeface="Arial" panose="020B0604020202020204" pitchFamily="34" charset="0"/>
              </a:rPr>
              <a:t>Đị</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a:t>
            </a:r>
            <a:r>
              <a:rPr lang="en-US" sz="2400" b="1" dirty="0" err="1">
                <a:latin typeface="Times New Roman" panose="02020603050405020304" pitchFamily="18" charset="0"/>
                <a:ea typeface="Times New Roman" panose="02020603050405020304" pitchFamily="18" charset="0"/>
                <a:cs typeface="Arial" panose="020B0604020202020204" pitchFamily="34" charset="0"/>
              </a:rPr>
              <a:t>ứ</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phí</a:t>
            </a:r>
            <a:endParaRPr lang="en-US" sz="2400" dirty="0">
              <a:latin typeface=".VnTime"/>
              <a:ea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CEE7475-AFBF-48E7-AAE1-34544D025E46}"/>
              </a:ext>
            </a:extLst>
          </p:cNvPr>
          <p:cNvSpPr/>
          <p:nvPr/>
        </p:nvSpPr>
        <p:spPr>
          <a:xfrm>
            <a:off x="3813965" y="4964668"/>
            <a:ext cx="4564070" cy="461665"/>
          </a:xfrm>
          <a:prstGeom prst="rect">
            <a:avLst/>
          </a:prstGeom>
        </p:spPr>
        <p:txBody>
          <a:bodyPr wrap="none">
            <a:spAutoFit/>
          </a:bodyPr>
          <a:lstStyle/>
          <a:p>
            <a:pPr algn="just">
              <a:spcBef>
                <a:spcPts val="600"/>
              </a:spcBef>
              <a:spcAft>
                <a:spcPts val="0"/>
              </a:spcAft>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a:t>
            </a:r>
            <a:r>
              <a:rPr lang="en-US" sz="2400" b="1" dirty="0" err="1">
                <a:latin typeface="Times New Roman" panose="02020603050405020304" pitchFamily="18" charset="0"/>
                <a:ea typeface="Times New Roman" panose="02020603050405020304" pitchFamily="18" charset="0"/>
                <a:cs typeface="Arial" panose="020B0604020202020204" pitchFamily="34" charset="0"/>
              </a:rPr>
              <a:t>ậ</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p</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a:t>
            </a:r>
            <a:r>
              <a:rPr lang="en-US" sz="2400" b="1" dirty="0" err="1">
                <a:latin typeface="Times New Roman" panose="02020603050405020304" pitchFamily="18" charset="0"/>
                <a:ea typeface="Times New Roman" panose="02020603050405020304" pitchFamily="18" charset="0"/>
                <a:cs typeface="Arial" panose="020B0604020202020204" pitchFamily="34" charset="0"/>
              </a:rPr>
              <a:t>ự</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a:t>
            </a:r>
            <a:r>
              <a:rPr lang="en-US" sz="2400" b="1" dirty="0" err="1">
                <a:latin typeface="Times New Roman" panose="02020603050405020304" pitchFamily="18" charset="0"/>
                <a:ea typeface="Times New Roman" panose="02020603050405020304" pitchFamily="18" charset="0"/>
                <a:cs typeface="Arial" panose="020B0604020202020204" pitchFamily="34" charset="0"/>
              </a:rPr>
              <a:t>ả</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xu</a:t>
            </a:r>
            <a:r>
              <a:rPr lang="en-US" sz="2400" b="1" dirty="0" err="1">
                <a:latin typeface="Times New Roman" panose="02020603050405020304" pitchFamily="18" charset="0"/>
                <a:ea typeface="Times New Roman" panose="02020603050405020304" pitchFamily="18" charset="0"/>
                <a:cs typeface="Arial" panose="020B0604020202020204" pitchFamily="34" charset="0"/>
              </a:rPr>
              <a:t>ấ</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kinh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doanh</a:t>
            </a:r>
            <a:endParaRPr lang="en-US" sz="2400" dirty="0">
              <a:latin typeface=".VnTime"/>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5824874"/>
      </p:ext>
    </p:extLst>
  </p:cSld>
  <p:clrMapOvr>
    <a:masterClrMapping/>
  </p:clrMapOvr>
  <p:transition spd="slow"/>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1"/>
          <p:cNvSpPr>
            <a:spLocks noChangeArrowheads="1"/>
          </p:cNvSpPr>
          <p:nvPr/>
        </p:nvSpPr>
        <p:spPr bwMode="auto">
          <a:xfrm>
            <a:off x="2881313" y="16002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 Ý </a:t>
            </a:r>
            <a:r>
              <a:rPr lang="en-US" altLang="vi-VN" sz="2800" b="1" dirty="0" err="1">
                <a:solidFill>
                  <a:prstClr val="black"/>
                </a:solidFill>
                <a:latin typeface="Times New Roman" pitchFamily="18" charset="0"/>
                <a:cs typeface="Times New Roman" pitchFamily="18" charset="0"/>
              </a:rPr>
              <a:t>nghĩa</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của</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dự</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toán</a:t>
            </a:r>
            <a:r>
              <a:rPr lang="en-US" altLang="vi-VN" sz="2800" b="1" dirty="0">
                <a:solidFill>
                  <a:prstClr val="black"/>
                </a:solidFill>
                <a:latin typeface="Times New Roman" pitchFamily="18" charset="0"/>
                <a:cs typeface="Times New Roman" pitchFamily="18" charset="0"/>
              </a:rPr>
              <a:t> SXKD?</a:t>
            </a:r>
          </a:p>
        </p:txBody>
      </p:sp>
      <p:sp>
        <p:nvSpPr>
          <p:cNvPr id="10243"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5.1.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NHỮNG</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LÝ</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LUẬN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CHUNG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VỀ</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DỰ</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TOÁN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SXKD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0244" name="Text Box 28"/>
          <p:cNvSpPr txBox="1">
            <a:spLocks noChangeArrowheads="1"/>
          </p:cNvSpPr>
          <p:nvPr/>
        </p:nvSpPr>
        <p:spPr bwMode="auto">
          <a:xfrm>
            <a:off x="1774826" y="2286000"/>
            <a:ext cx="85693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Giúp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nghiệp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đồng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nhịp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liên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tục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mạnh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những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mặt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yếu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nhằm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nhuận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nhất</a:t>
            </a:r>
            <a:endParaRPr lang="en-US" altLang="vi-VN" sz="2400" dirty="0">
              <a:solidFill>
                <a:prstClr val="black"/>
              </a:solidFill>
              <a:latin typeface="Times New Roman" pitchFamily="18" charset="0"/>
              <a:cs typeface="Times New Roman" pitchFamily="18" charset="0"/>
            </a:endParaRPr>
          </a:p>
        </p:txBody>
      </p:sp>
      <p:sp>
        <p:nvSpPr>
          <p:cNvPr id="10245" name="Text Box 28"/>
          <p:cNvSpPr txBox="1">
            <a:spLocks noChangeArrowheads="1"/>
          </p:cNvSpPr>
          <p:nvPr/>
        </p:nvSpPr>
        <p:spPr bwMode="auto">
          <a:xfrm>
            <a:off x="1922463" y="4038600"/>
            <a:ext cx="8134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căn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cứ</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đánh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chỉ</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kiến</a:t>
            </a:r>
            <a:endParaRPr lang="en-US" altLang="vi-VN" sz="2400" dirty="0">
              <a:solidFill>
                <a:prstClr val="black"/>
              </a:solidFill>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4BEB9CC3-352D-4E2C-A7E1-9660D657EC9F}" type="slidenum">
              <a:rPr lang="en-IN" smtClean="0"/>
              <a:pPr>
                <a:defRPr/>
              </a:pPr>
              <a:t>159</a:t>
            </a:fld>
            <a:endParaRPr lang="en-IN"/>
          </a:p>
        </p:txBody>
      </p:sp>
      <p:sp>
        <p:nvSpPr>
          <p:cNvPr id="10247" name="Text Box 28"/>
          <p:cNvSpPr txBox="1">
            <a:spLocks noChangeArrowheads="1"/>
          </p:cNvSpPr>
          <p:nvPr/>
        </p:nvSpPr>
        <p:spPr bwMode="auto">
          <a:xfrm>
            <a:off x="1922463" y="5105401"/>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căn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cứ</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tiềm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nguồn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nhằm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huy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nội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cạnh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DN.</a:t>
            </a:r>
          </a:p>
        </p:txBody>
      </p:sp>
    </p:spTree>
    <p:extLst>
      <p:ext uri="{BB962C8B-B14F-4D97-AF65-F5344CB8AC3E}">
        <p14:creationId xmlns:p14="http://schemas.microsoft.com/office/powerpoint/2010/main" val="17860491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58"/>
          <p:cNvGrpSpPr>
            <a:grpSpLocks/>
          </p:cNvGrpSpPr>
          <p:nvPr/>
        </p:nvGrpSpPr>
        <p:grpSpPr bwMode="auto">
          <a:xfrm>
            <a:off x="1809750" y="2743201"/>
            <a:ext cx="4057650" cy="2212975"/>
            <a:chOff x="709" y="1282"/>
            <a:chExt cx="975" cy="918"/>
          </a:xfrm>
        </p:grpSpPr>
        <p:sp>
          <p:nvSpPr>
            <p:cNvPr id="13" name="AutoShape 5"/>
            <p:cNvSpPr>
              <a:spLocks noChangeArrowheads="1"/>
            </p:cNvSpPr>
            <p:nvPr/>
          </p:nvSpPr>
          <p:spPr bwMode="gray">
            <a:xfrm>
              <a:off x="709" y="1282"/>
              <a:ext cx="975"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24815"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24579" name="Text Box 28"/>
          <p:cNvSpPr txBox="1">
            <a:spLocks noChangeArrowheads="1"/>
          </p:cNvSpPr>
          <p:nvPr/>
        </p:nvSpPr>
        <p:spPr bwMode="auto">
          <a:xfrm>
            <a:off x="1885950" y="2891136"/>
            <a:ext cx="39052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400" b="1" u="sng" dirty="0">
                <a:solidFill>
                  <a:prstClr val="black"/>
                </a:solidFill>
                <a:latin typeface="Times New Roman" pitchFamily="18" charset="0"/>
                <a:cs typeface="Times New Roman" pitchFamily="18" charset="0"/>
              </a:rPr>
              <a:t>(1) </a:t>
            </a:r>
          </a:p>
          <a:p>
            <a:pPr algn="ctr" fontAlgn="base">
              <a:spcBef>
                <a:spcPct val="50000"/>
              </a:spcBef>
              <a:spcAft>
                <a:spcPct val="0"/>
              </a:spcAft>
            </a:pPr>
            <a:r>
              <a:rPr lang="en-US" altLang="vi-VN" sz="2400" b="1" u="sng" dirty="0">
                <a:solidFill>
                  <a:prstClr val="black"/>
                </a:solidFill>
                <a:latin typeface="Times New Roman" pitchFamily="18" charset="0"/>
                <a:cs typeface="Times New Roman" pitchFamily="18" charset="0"/>
              </a:rPr>
              <a:t>NHÀ QUẢN TRỊ CẤP CAO</a:t>
            </a:r>
          </a:p>
        </p:txBody>
      </p:sp>
      <p:sp>
        <p:nvSpPr>
          <p:cNvPr id="24580" name="Text Box 28"/>
          <p:cNvSpPr txBox="1">
            <a:spLocks noChangeArrowheads="1"/>
          </p:cNvSpPr>
          <p:nvPr/>
        </p:nvSpPr>
        <p:spPr bwMode="auto">
          <a:xfrm>
            <a:off x="1881188" y="3937338"/>
            <a:ext cx="3429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buFontTx/>
              <a:buChar char="-"/>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Tổng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đốc</a:t>
            </a:r>
            <a:r>
              <a:rPr lang="en-US" altLang="vi-VN" sz="2400" b="1" dirty="0">
                <a:solidFill>
                  <a:prstClr val="black"/>
                </a:solidFill>
                <a:latin typeface="Times New Roman" pitchFamily="18" charset="0"/>
                <a:cs typeface="Times New Roman" pitchFamily="18" charset="0"/>
              </a:rPr>
              <a:t>. </a:t>
            </a:r>
          </a:p>
          <a:p>
            <a:pPr algn="ctr" fontAlgn="base">
              <a:spcBef>
                <a:spcPct val="50000"/>
              </a:spcBef>
              <a:spcAft>
                <a:spcPct val="0"/>
              </a:spcAft>
              <a:buFontTx/>
              <a:buChar char="-"/>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đốc</a:t>
            </a:r>
            <a:r>
              <a:rPr lang="en-US" altLang="vi-VN" sz="2400" b="1" dirty="0">
                <a:solidFill>
                  <a:prstClr val="black"/>
                </a:solidFill>
                <a:latin typeface="Times New Roman" pitchFamily="18" charset="0"/>
                <a:cs typeface="Times New Roman" pitchFamily="18" charset="0"/>
              </a:rPr>
              <a:t>.</a:t>
            </a:r>
          </a:p>
        </p:txBody>
      </p:sp>
      <p:sp>
        <p:nvSpPr>
          <p:cNvPr id="24581" name="Text Box 28"/>
          <p:cNvSpPr txBox="1">
            <a:spLocks noChangeArrowheads="1"/>
          </p:cNvSpPr>
          <p:nvPr/>
        </p:nvSpPr>
        <p:spPr bwMode="auto">
          <a:xfrm>
            <a:off x="2005012" y="5410201"/>
            <a:ext cx="83581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Họ</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cần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thông</a:t>
            </a:r>
            <a:r>
              <a:rPr lang="en-US" altLang="vi-VN" sz="2400" b="1" dirty="0">
                <a:solidFill>
                  <a:prstClr val="black"/>
                </a:solidFill>
                <a:latin typeface="Times New Roman" pitchFamily="18" charset="0"/>
                <a:cs typeface="Times New Roman" pitchFamily="18" charset="0"/>
              </a:rPr>
              <a:t> tin </a:t>
            </a:r>
            <a:r>
              <a:rPr lang="en-US" altLang="vi-VN" sz="2400" b="1" dirty="0" err="1">
                <a:solidFill>
                  <a:prstClr val="black"/>
                </a:solidFill>
                <a:latin typeface="Times New Roman" pitchFamily="18" charset="0"/>
                <a:cs typeface="Times New Roman" pitchFamily="18" charset="0"/>
              </a:rPr>
              <a:t>để</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đánh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hoạt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động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xây</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dựng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mục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xây</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dựng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hoạch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để</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thực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hiện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mục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đó</a:t>
            </a:r>
            <a:r>
              <a:rPr lang="en-US" altLang="vi-VN" sz="2400" b="1" dirty="0">
                <a:solidFill>
                  <a:prstClr val="black"/>
                </a:solidFill>
                <a:latin typeface="Times New Roman" pitchFamily="18" charset="0"/>
                <a:cs typeface="Times New Roman" pitchFamily="18" charset="0"/>
              </a:rPr>
              <a:t>.</a:t>
            </a:r>
          </a:p>
        </p:txBody>
      </p:sp>
      <p:sp>
        <p:nvSpPr>
          <p:cNvPr id="24582" name="AutoShape 21"/>
          <p:cNvSpPr>
            <a:spLocks noChangeArrowheads="1"/>
          </p:cNvSpPr>
          <p:nvPr/>
        </p:nvSpPr>
        <p:spPr bwMode="auto">
          <a:xfrm>
            <a:off x="1905000" y="1928814"/>
            <a:ext cx="8458200" cy="428625"/>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ĐỐI TƯỢNG SỬ DỤNG VÀ NHU CẦU THÔNG TIN KTQT?</a:t>
            </a:r>
          </a:p>
        </p:txBody>
      </p:sp>
      <p:grpSp>
        <p:nvGrpSpPr>
          <p:cNvPr id="24583" name="Group 4"/>
          <p:cNvGrpSpPr>
            <a:grpSpLocks/>
          </p:cNvGrpSpPr>
          <p:nvPr/>
        </p:nvGrpSpPr>
        <p:grpSpPr bwMode="auto">
          <a:xfrm>
            <a:off x="6096001" y="3044825"/>
            <a:ext cx="3529013" cy="2241550"/>
            <a:chOff x="3264" y="1312"/>
            <a:chExt cx="2293" cy="1279"/>
          </a:xfrm>
        </p:grpSpPr>
        <p:grpSp>
          <p:nvGrpSpPr>
            <p:cNvPr id="24587" name="Group 5"/>
            <p:cNvGrpSpPr>
              <a:grpSpLocks/>
            </p:cNvGrpSpPr>
            <p:nvPr/>
          </p:nvGrpSpPr>
          <p:grpSpPr bwMode="auto">
            <a:xfrm>
              <a:off x="3264" y="1331"/>
              <a:ext cx="2293" cy="1260"/>
              <a:chOff x="3264" y="1331"/>
              <a:chExt cx="2293" cy="1260"/>
            </a:xfrm>
          </p:grpSpPr>
          <p:sp>
            <p:nvSpPr>
              <p:cNvPr id="24614" name="Freeform 6"/>
              <p:cNvSpPr>
                <a:spLocks/>
              </p:cNvSpPr>
              <p:nvPr/>
            </p:nvSpPr>
            <p:spPr bwMode="auto">
              <a:xfrm>
                <a:off x="3264" y="2169"/>
                <a:ext cx="2178" cy="419"/>
              </a:xfrm>
              <a:custGeom>
                <a:avLst/>
                <a:gdLst>
                  <a:gd name="T0" fmla="*/ 0 w 17423"/>
                  <a:gd name="T1" fmla="*/ 0 h 3357"/>
                  <a:gd name="T2" fmla="*/ 0 w 17423"/>
                  <a:gd name="T3" fmla="*/ 0 h 3357"/>
                  <a:gd name="T4" fmla="*/ 0 w 17423"/>
                  <a:gd name="T5" fmla="*/ 0 h 3357"/>
                  <a:gd name="T6" fmla="*/ 0 w 17423"/>
                  <a:gd name="T7" fmla="*/ 0 h 3357"/>
                  <a:gd name="T8" fmla="*/ 0 w 17423"/>
                  <a:gd name="T9" fmla="*/ 0 h 3357"/>
                  <a:gd name="T10" fmla="*/ 0 w 17423"/>
                  <a:gd name="T11" fmla="*/ 0 h 3357"/>
                  <a:gd name="T12" fmla="*/ 0 w 17423"/>
                  <a:gd name="T13" fmla="*/ 0 h 3357"/>
                  <a:gd name="T14" fmla="*/ 0 w 17423"/>
                  <a:gd name="T15" fmla="*/ 0 h 3357"/>
                  <a:gd name="T16" fmla="*/ 0 w 17423"/>
                  <a:gd name="T17" fmla="*/ 0 h 3357"/>
                  <a:gd name="T18" fmla="*/ 0 w 17423"/>
                  <a:gd name="T19" fmla="*/ 0 h 3357"/>
                  <a:gd name="T20" fmla="*/ 0 w 17423"/>
                  <a:gd name="T21" fmla="*/ 0 h 3357"/>
                  <a:gd name="T22" fmla="*/ 0 w 17423"/>
                  <a:gd name="T23" fmla="*/ 0 h 33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423"/>
                  <a:gd name="T37" fmla="*/ 0 h 3357"/>
                  <a:gd name="T38" fmla="*/ 17423 w 17423"/>
                  <a:gd name="T39" fmla="*/ 3357 h 33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423" h="3357">
                    <a:moveTo>
                      <a:pt x="17423" y="3357"/>
                    </a:moveTo>
                    <a:lnTo>
                      <a:pt x="6470" y="3357"/>
                    </a:lnTo>
                    <a:lnTo>
                      <a:pt x="4757" y="2490"/>
                    </a:lnTo>
                    <a:lnTo>
                      <a:pt x="3700" y="3357"/>
                    </a:lnTo>
                    <a:lnTo>
                      <a:pt x="867" y="3144"/>
                    </a:lnTo>
                    <a:lnTo>
                      <a:pt x="0" y="1815"/>
                    </a:lnTo>
                    <a:lnTo>
                      <a:pt x="1902" y="1119"/>
                    </a:lnTo>
                    <a:lnTo>
                      <a:pt x="5244" y="0"/>
                    </a:lnTo>
                    <a:lnTo>
                      <a:pt x="6766" y="63"/>
                    </a:lnTo>
                    <a:lnTo>
                      <a:pt x="9451" y="633"/>
                    </a:lnTo>
                    <a:lnTo>
                      <a:pt x="17400" y="1963"/>
                    </a:lnTo>
                    <a:lnTo>
                      <a:pt x="17423" y="3357"/>
                    </a:lnTo>
                    <a:close/>
                  </a:path>
                </a:pathLst>
              </a:custGeom>
              <a:solidFill>
                <a:srgbClr val="F0DC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5" name="Freeform 7"/>
              <p:cNvSpPr>
                <a:spLocks/>
              </p:cNvSpPr>
              <p:nvPr/>
            </p:nvSpPr>
            <p:spPr bwMode="auto">
              <a:xfrm>
                <a:off x="3965" y="2157"/>
                <a:ext cx="381" cy="215"/>
              </a:xfrm>
              <a:custGeom>
                <a:avLst/>
                <a:gdLst>
                  <a:gd name="T0" fmla="*/ 0 w 3054"/>
                  <a:gd name="T1" fmla="*/ 0 h 1726"/>
                  <a:gd name="T2" fmla="*/ 0 w 3054"/>
                  <a:gd name="T3" fmla="*/ 0 h 1726"/>
                  <a:gd name="T4" fmla="*/ 0 w 3054"/>
                  <a:gd name="T5" fmla="*/ 0 h 1726"/>
                  <a:gd name="T6" fmla="*/ 0 w 3054"/>
                  <a:gd name="T7" fmla="*/ 0 h 1726"/>
                  <a:gd name="T8" fmla="*/ 0 w 3054"/>
                  <a:gd name="T9" fmla="*/ 0 h 1726"/>
                  <a:gd name="T10" fmla="*/ 0 w 3054"/>
                  <a:gd name="T11" fmla="*/ 0 h 1726"/>
                  <a:gd name="T12" fmla="*/ 0 w 3054"/>
                  <a:gd name="T13" fmla="*/ 0 h 1726"/>
                  <a:gd name="T14" fmla="*/ 0 w 3054"/>
                  <a:gd name="T15" fmla="*/ 0 h 1726"/>
                  <a:gd name="T16" fmla="*/ 0 w 3054"/>
                  <a:gd name="T17" fmla="*/ 0 h 17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54"/>
                  <a:gd name="T28" fmla="*/ 0 h 1726"/>
                  <a:gd name="T29" fmla="*/ 3054 w 3054"/>
                  <a:gd name="T30" fmla="*/ 1726 h 17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54" h="1726">
                    <a:moveTo>
                      <a:pt x="367" y="256"/>
                    </a:moveTo>
                    <a:lnTo>
                      <a:pt x="0" y="319"/>
                    </a:lnTo>
                    <a:lnTo>
                      <a:pt x="331" y="1247"/>
                    </a:lnTo>
                    <a:lnTo>
                      <a:pt x="843" y="1657"/>
                    </a:lnTo>
                    <a:lnTo>
                      <a:pt x="1477" y="1726"/>
                    </a:lnTo>
                    <a:lnTo>
                      <a:pt x="3054" y="1512"/>
                    </a:lnTo>
                    <a:lnTo>
                      <a:pt x="2417" y="1193"/>
                    </a:lnTo>
                    <a:lnTo>
                      <a:pt x="1798" y="0"/>
                    </a:lnTo>
                    <a:lnTo>
                      <a:pt x="367" y="256"/>
                    </a:lnTo>
                    <a:close/>
                  </a:path>
                </a:pathLst>
              </a:custGeom>
              <a:solidFill>
                <a:srgbClr val="E0F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6" name="Freeform 8"/>
              <p:cNvSpPr>
                <a:spLocks/>
              </p:cNvSpPr>
              <p:nvPr/>
            </p:nvSpPr>
            <p:spPr bwMode="auto">
              <a:xfrm>
                <a:off x="3498" y="2419"/>
                <a:ext cx="220" cy="132"/>
              </a:xfrm>
              <a:custGeom>
                <a:avLst/>
                <a:gdLst>
                  <a:gd name="T0" fmla="*/ 0 w 1756"/>
                  <a:gd name="T1" fmla="*/ 0 h 1058"/>
                  <a:gd name="T2" fmla="*/ 0 w 1756"/>
                  <a:gd name="T3" fmla="*/ 0 h 1058"/>
                  <a:gd name="T4" fmla="*/ 0 w 1756"/>
                  <a:gd name="T5" fmla="*/ 0 h 1058"/>
                  <a:gd name="T6" fmla="*/ 0 w 1756"/>
                  <a:gd name="T7" fmla="*/ 0 h 1058"/>
                  <a:gd name="T8" fmla="*/ 0 w 1756"/>
                  <a:gd name="T9" fmla="*/ 0 h 1058"/>
                  <a:gd name="T10" fmla="*/ 0 60000 65536"/>
                  <a:gd name="T11" fmla="*/ 0 60000 65536"/>
                  <a:gd name="T12" fmla="*/ 0 60000 65536"/>
                  <a:gd name="T13" fmla="*/ 0 60000 65536"/>
                  <a:gd name="T14" fmla="*/ 0 60000 65536"/>
                  <a:gd name="T15" fmla="*/ 0 w 1756"/>
                  <a:gd name="T16" fmla="*/ 0 h 1058"/>
                  <a:gd name="T17" fmla="*/ 1756 w 1756"/>
                  <a:gd name="T18" fmla="*/ 1058 h 1058"/>
                </a:gdLst>
                <a:ahLst/>
                <a:cxnLst>
                  <a:cxn ang="T10">
                    <a:pos x="T0" y="T1"/>
                  </a:cxn>
                  <a:cxn ang="T11">
                    <a:pos x="T2" y="T3"/>
                  </a:cxn>
                  <a:cxn ang="T12">
                    <a:pos x="T4" y="T5"/>
                  </a:cxn>
                  <a:cxn ang="T13">
                    <a:pos x="T6" y="T7"/>
                  </a:cxn>
                  <a:cxn ang="T14">
                    <a:pos x="T8" y="T9"/>
                  </a:cxn>
                </a:cxnLst>
                <a:rect l="T15" t="T16" r="T17" b="T18"/>
                <a:pathLst>
                  <a:path w="1756" h="1058">
                    <a:moveTo>
                      <a:pt x="0" y="0"/>
                    </a:moveTo>
                    <a:lnTo>
                      <a:pt x="173" y="1058"/>
                    </a:lnTo>
                    <a:lnTo>
                      <a:pt x="1756" y="851"/>
                    </a:lnTo>
                    <a:lnTo>
                      <a:pt x="1741" y="421"/>
                    </a:lnTo>
                    <a:lnTo>
                      <a:pt x="0" y="0"/>
                    </a:lnTo>
                    <a:close/>
                  </a:path>
                </a:pathLst>
              </a:custGeom>
              <a:solidFill>
                <a:srgbClr val="E0F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7" name="Freeform 9"/>
              <p:cNvSpPr>
                <a:spLocks/>
              </p:cNvSpPr>
              <p:nvPr/>
            </p:nvSpPr>
            <p:spPr bwMode="auto">
              <a:xfrm>
                <a:off x="3471" y="2302"/>
                <a:ext cx="307" cy="240"/>
              </a:xfrm>
              <a:custGeom>
                <a:avLst/>
                <a:gdLst>
                  <a:gd name="T0" fmla="*/ 0 w 2457"/>
                  <a:gd name="T1" fmla="*/ 0 h 1923"/>
                  <a:gd name="T2" fmla="*/ 0 w 2457"/>
                  <a:gd name="T3" fmla="*/ 0 h 1923"/>
                  <a:gd name="T4" fmla="*/ 0 w 2457"/>
                  <a:gd name="T5" fmla="*/ 0 h 1923"/>
                  <a:gd name="T6" fmla="*/ 0 w 2457"/>
                  <a:gd name="T7" fmla="*/ 0 h 1923"/>
                  <a:gd name="T8" fmla="*/ 0 w 2457"/>
                  <a:gd name="T9" fmla="*/ 0 h 1923"/>
                  <a:gd name="T10" fmla="*/ 0 w 2457"/>
                  <a:gd name="T11" fmla="*/ 0 h 1923"/>
                  <a:gd name="T12" fmla="*/ 0 60000 65536"/>
                  <a:gd name="T13" fmla="*/ 0 60000 65536"/>
                  <a:gd name="T14" fmla="*/ 0 60000 65536"/>
                  <a:gd name="T15" fmla="*/ 0 60000 65536"/>
                  <a:gd name="T16" fmla="*/ 0 60000 65536"/>
                  <a:gd name="T17" fmla="*/ 0 60000 65536"/>
                  <a:gd name="T18" fmla="*/ 0 w 2457"/>
                  <a:gd name="T19" fmla="*/ 0 h 1923"/>
                  <a:gd name="T20" fmla="*/ 2457 w 2457"/>
                  <a:gd name="T21" fmla="*/ 1923 h 1923"/>
                </a:gdLst>
                <a:ahLst/>
                <a:cxnLst>
                  <a:cxn ang="T12">
                    <a:pos x="T0" y="T1"/>
                  </a:cxn>
                  <a:cxn ang="T13">
                    <a:pos x="T2" y="T3"/>
                  </a:cxn>
                  <a:cxn ang="T14">
                    <a:pos x="T4" y="T5"/>
                  </a:cxn>
                  <a:cxn ang="T15">
                    <a:pos x="T6" y="T7"/>
                  </a:cxn>
                  <a:cxn ang="T16">
                    <a:pos x="T8" y="T9"/>
                  </a:cxn>
                  <a:cxn ang="T17">
                    <a:pos x="T10" y="T11"/>
                  </a:cxn>
                </a:cxnLst>
                <a:rect l="T18" t="T19" r="T20" b="T21"/>
                <a:pathLst>
                  <a:path w="2457" h="1923">
                    <a:moveTo>
                      <a:pt x="0" y="842"/>
                    </a:moveTo>
                    <a:lnTo>
                      <a:pt x="925" y="1923"/>
                    </a:lnTo>
                    <a:lnTo>
                      <a:pt x="2457" y="1137"/>
                    </a:lnTo>
                    <a:lnTo>
                      <a:pt x="1324" y="0"/>
                    </a:lnTo>
                    <a:lnTo>
                      <a:pt x="236" y="328"/>
                    </a:lnTo>
                    <a:lnTo>
                      <a:pt x="0" y="842"/>
                    </a:lnTo>
                    <a:close/>
                  </a:path>
                </a:pathLst>
              </a:custGeom>
              <a:solidFill>
                <a:srgbClr val="FFF5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8" name="Freeform 10"/>
              <p:cNvSpPr>
                <a:spLocks/>
              </p:cNvSpPr>
              <p:nvPr/>
            </p:nvSpPr>
            <p:spPr bwMode="auto">
              <a:xfrm>
                <a:off x="4304" y="2328"/>
                <a:ext cx="464" cy="247"/>
              </a:xfrm>
              <a:custGeom>
                <a:avLst/>
                <a:gdLst>
                  <a:gd name="T0" fmla="*/ 0 w 3711"/>
                  <a:gd name="T1" fmla="*/ 0 h 1973"/>
                  <a:gd name="T2" fmla="*/ 0 w 3711"/>
                  <a:gd name="T3" fmla="*/ 0 h 1973"/>
                  <a:gd name="T4" fmla="*/ 0 w 3711"/>
                  <a:gd name="T5" fmla="*/ 0 h 1973"/>
                  <a:gd name="T6" fmla="*/ 0 w 3711"/>
                  <a:gd name="T7" fmla="*/ 0 h 1973"/>
                  <a:gd name="T8" fmla="*/ 0 w 3711"/>
                  <a:gd name="T9" fmla="*/ 0 h 1973"/>
                  <a:gd name="T10" fmla="*/ 0 w 3711"/>
                  <a:gd name="T11" fmla="*/ 0 h 1973"/>
                  <a:gd name="T12" fmla="*/ 0 60000 65536"/>
                  <a:gd name="T13" fmla="*/ 0 60000 65536"/>
                  <a:gd name="T14" fmla="*/ 0 60000 65536"/>
                  <a:gd name="T15" fmla="*/ 0 60000 65536"/>
                  <a:gd name="T16" fmla="*/ 0 60000 65536"/>
                  <a:gd name="T17" fmla="*/ 0 60000 65536"/>
                  <a:gd name="T18" fmla="*/ 0 w 3711"/>
                  <a:gd name="T19" fmla="*/ 0 h 1973"/>
                  <a:gd name="T20" fmla="*/ 3711 w 3711"/>
                  <a:gd name="T21" fmla="*/ 1973 h 1973"/>
                </a:gdLst>
                <a:ahLst/>
                <a:cxnLst>
                  <a:cxn ang="T12">
                    <a:pos x="T0" y="T1"/>
                  </a:cxn>
                  <a:cxn ang="T13">
                    <a:pos x="T2" y="T3"/>
                  </a:cxn>
                  <a:cxn ang="T14">
                    <a:pos x="T4" y="T5"/>
                  </a:cxn>
                  <a:cxn ang="T15">
                    <a:pos x="T6" y="T7"/>
                  </a:cxn>
                  <a:cxn ang="T16">
                    <a:pos x="T8" y="T9"/>
                  </a:cxn>
                  <a:cxn ang="T17">
                    <a:pos x="T10" y="T11"/>
                  </a:cxn>
                </a:cxnLst>
                <a:rect l="T18" t="T19" r="T20" b="T21"/>
                <a:pathLst>
                  <a:path w="3711" h="1973">
                    <a:moveTo>
                      <a:pt x="1404" y="7"/>
                    </a:moveTo>
                    <a:lnTo>
                      <a:pt x="838" y="0"/>
                    </a:lnTo>
                    <a:lnTo>
                      <a:pt x="0" y="1823"/>
                    </a:lnTo>
                    <a:lnTo>
                      <a:pt x="3388" y="1973"/>
                    </a:lnTo>
                    <a:lnTo>
                      <a:pt x="3711" y="300"/>
                    </a:lnTo>
                    <a:lnTo>
                      <a:pt x="1404" y="7"/>
                    </a:lnTo>
                    <a:close/>
                  </a:path>
                </a:pathLst>
              </a:custGeom>
              <a:solidFill>
                <a:srgbClr val="FFF5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9" name="Freeform 11"/>
              <p:cNvSpPr>
                <a:spLocks/>
              </p:cNvSpPr>
              <p:nvPr/>
            </p:nvSpPr>
            <p:spPr bwMode="auto">
              <a:xfrm>
                <a:off x="4838" y="1948"/>
                <a:ext cx="679" cy="545"/>
              </a:xfrm>
              <a:custGeom>
                <a:avLst/>
                <a:gdLst>
                  <a:gd name="T0" fmla="*/ 0 w 5434"/>
                  <a:gd name="T1" fmla="*/ 0 h 4358"/>
                  <a:gd name="T2" fmla="*/ 0 w 5434"/>
                  <a:gd name="T3" fmla="*/ 0 h 4358"/>
                  <a:gd name="T4" fmla="*/ 0 w 5434"/>
                  <a:gd name="T5" fmla="*/ 0 h 4358"/>
                  <a:gd name="T6" fmla="*/ 0 w 5434"/>
                  <a:gd name="T7" fmla="*/ 0 h 4358"/>
                  <a:gd name="T8" fmla="*/ 0 w 5434"/>
                  <a:gd name="T9" fmla="*/ 0 h 4358"/>
                  <a:gd name="T10" fmla="*/ 0 w 5434"/>
                  <a:gd name="T11" fmla="*/ 0 h 4358"/>
                  <a:gd name="T12" fmla="*/ 0 w 5434"/>
                  <a:gd name="T13" fmla="*/ 0 h 4358"/>
                  <a:gd name="T14" fmla="*/ 0 w 5434"/>
                  <a:gd name="T15" fmla="*/ 0 h 4358"/>
                  <a:gd name="T16" fmla="*/ 0 w 5434"/>
                  <a:gd name="T17" fmla="*/ 0 h 4358"/>
                  <a:gd name="T18" fmla="*/ 0 w 5434"/>
                  <a:gd name="T19" fmla="*/ 0 h 4358"/>
                  <a:gd name="T20" fmla="*/ 0 w 5434"/>
                  <a:gd name="T21" fmla="*/ 0 h 4358"/>
                  <a:gd name="T22" fmla="*/ 0 w 5434"/>
                  <a:gd name="T23" fmla="*/ 0 h 4358"/>
                  <a:gd name="T24" fmla="*/ 0 w 5434"/>
                  <a:gd name="T25" fmla="*/ 0 h 4358"/>
                  <a:gd name="T26" fmla="*/ 0 w 5434"/>
                  <a:gd name="T27" fmla="*/ 0 h 4358"/>
                  <a:gd name="T28" fmla="*/ 0 w 5434"/>
                  <a:gd name="T29" fmla="*/ 0 h 4358"/>
                  <a:gd name="T30" fmla="*/ 0 w 5434"/>
                  <a:gd name="T31" fmla="*/ 0 h 4358"/>
                  <a:gd name="T32" fmla="*/ 0 w 5434"/>
                  <a:gd name="T33" fmla="*/ 0 h 4358"/>
                  <a:gd name="T34" fmla="*/ 0 w 5434"/>
                  <a:gd name="T35" fmla="*/ 0 h 4358"/>
                  <a:gd name="T36" fmla="*/ 0 w 5434"/>
                  <a:gd name="T37" fmla="*/ 0 h 43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4"/>
                  <a:gd name="T58" fmla="*/ 0 h 4358"/>
                  <a:gd name="T59" fmla="*/ 5434 w 5434"/>
                  <a:gd name="T60" fmla="*/ 4358 h 43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4" h="4358">
                    <a:moveTo>
                      <a:pt x="1876" y="30"/>
                    </a:moveTo>
                    <a:lnTo>
                      <a:pt x="1127" y="375"/>
                    </a:lnTo>
                    <a:lnTo>
                      <a:pt x="880" y="1015"/>
                    </a:lnTo>
                    <a:lnTo>
                      <a:pt x="0" y="2779"/>
                    </a:lnTo>
                    <a:lnTo>
                      <a:pt x="316" y="3255"/>
                    </a:lnTo>
                    <a:lnTo>
                      <a:pt x="1225" y="3529"/>
                    </a:lnTo>
                    <a:lnTo>
                      <a:pt x="1037" y="3619"/>
                    </a:lnTo>
                    <a:lnTo>
                      <a:pt x="1264" y="4132"/>
                    </a:lnTo>
                    <a:lnTo>
                      <a:pt x="1264" y="4338"/>
                    </a:lnTo>
                    <a:lnTo>
                      <a:pt x="1511" y="4358"/>
                    </a:lnTo>
                    <a:lnTo>
                      <a:pt x="2568" y="4072"/>
                    </a:lnTo>
                    <a:lnTo>
                      <a:pt x="3755" y="3599"/>
                    </a:lnTo>
                    <a:lnTo>
                      <a:pt x="4782" y="3807"/>
                    </a:lnTo>
                    <a:lnTo>
                      <a:pt x="4791" y="4052"/>
                    </a:lnTo>
                    <a:lnTo>
                      <a:pt x="5434" y="3481"/>
                    </a:lnTo>
                    <a:lnTo>
                      <a:pt x="5157" y="651"/>
                    </a:lnTo>
                    <a:lnTo>
                      <a:pt x="4890" y="364"/>
                    </a:lnTo>
                    <a:lnTo>
                      <a:pt x="4209" y="0"/>
                    </a:lnTo>
                    <a:lnTo>
                      <a:pt x="1876" y="30"/>
                    </a:lnTo>
                    <a:close/>
                  </a:path>
                </a:pathLst>
              </a:custGeom>
              <a:solidFill>
                <a:srgbClr val="6684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0" name="Freeform 12"/>
              <p:cNvSpPr>
                <a:spLocks/>
              </p:cNvSpPr>
              <p:nvPr/>
            </p:nvSpPr>
            <p:spPr bwMode="auto">
              <a:xfrm>
                <a:off x="5107" y="1891"/>
                <a:ext cx="158" cy="412"/>
              </a:xfrm>
              <a:custGeom>
                <a:avLst/>
                <a:gdLst>
                  <a:gd name="T0" fmla="*/ 0 w 1265"/>
                  <a:gd name="T1" fmla="*/ 0 h 3294"/>
                  <a:gd name="T2" fmla="*/ 0 w 1265"/>
                  <a:gd name="T3" fmla="*/ 0 h 3294"/>
                  <a:gd name="T4" fmla="*/ 0 w 1265"/>
                  <a:gd name="T5" fmla="*/ 0 h 3294"/>
                  <a:gd name="T6" fmla="*/ 0 w 1265"/>
                  <a:gd name="T7" fmla="*/ 0 h 3294"/>
                  <a:gd name="T8" fmla="*/ 0 w 1265"/>
                  <a:gd name="T9" fmla="*/ 0 h 3294"/>
                  <a:gd name="T10" fmla="*/ 0 w 1265"/>
                  <a:gd name="T11" fmla="*/ 0 h 3294"/>
                  <a:gd name="T12" fmla="*/ 0 w 1265"/>
                  <a:gd name="T13" fmla="*/ 0 h 3294"/>
                  <a:gd name="T14" fmla="*/ 0 w 1265"/>
                  <a:gd name="T15" fmla="*/ 0 h 3294"/>
                  <a:gd name="T16" fmla="*/ 0 w 1265"/>
                  <a:gd name="T17" fmla="*/ 0 h 3294"/>
                  <a:gd name="T18" fmla="*/ 0 w 1265"/>
                  <a:gd name="T19" fmla="*/ 0 h 3294"/>
                  <a:gd name="T20" fmla="*/ 0 w 1265"/>
                  <a:gd name="T21" fmla="*/ 0 h 32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65"/>
                  <a:gd name="T34" fmla="*/ 0 h 3294"/>
                  <a:gd name="T35" fmla="*/ 1265 w 1265"/>
                  <a:gd name="T36" fmla="*/ 3294 h 32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65" h="3294">
                    <a:moveTo>
                      <a:pt x="19" y="809"/>
                    </a:moveTo>
                    <a:lnTo>
                      <a:pt x="0" y="1953"/>
                    </a:lnTo>
                    <a:lnTo>
                      <a:pt x="127" y="3245"/>
                    </a:lnTo>
                    <a:lnTo>
                      <a:pt x="296" y="3294"/>
                    </a:lnTo>
                    <a:lnTo>
                      <a:pt x="553" y="3146"/>
                    </a:lnTo>
                    <a:lnTo>
                      <a:pt x="493" y="2052"/>
                    </a:lnTo>
                    <a:lnTo>
                      <a:pt x="800" y="1223"/>
                    </a:lnTo>
                    <a:lnTo>
                      <a:pt x="1265" y="395"/>
                    </a:lnTo>
                    <a:lnTo>
                      <a:pt x="1214" y="198"/>
                    </a:lnTo>
                    <a:lnTo>
                      <a:pt x="1087" y="0"/>
                    </a:lnTo>
                    <a:lnTo>
                      <a:pt x="19" y="809"/>
                    </a:lnTo>
                    <a:close/>
                  </a:path>
                </a:pathLst>
              </a:custGeom>
              <a:solidFill>
                <a:srgbClr val="C1F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1" name="Freeform 13"/>
              <p:cNvSpPr>
                <a:spLocks/>
              </p:cNvSpPr>
              <p:nvPr/>
            </p:nvSpPr>
            <p:spPr bwMode="auto">
              <a:xfrm>
                <a:off x="5111" y="2026"/>
                <a:ext cx="67" cy="278"/>
              </a:xfrm>
              <a:custGeom>
                <a:avLst/>
                <a:gdLst>
                  <a:gd name="T0" fmla="*/ 0 w 533"/>
                  <a:gd name="T1" fmla="*/ 0 h 2228"/>
                  <a:gd name="T2" fmla="*/ 0 w 533"/>
                  <a:gd name="T3" fmla="*/ 0 h 2228"/>
                  <a:gd name="T4" fmla="*/ 0 w 533"/>
                  <a:gd name="T5" fmla="*/ 0 h 2228"/>
                  <a:gd name="T6" fmla="*/ 0 w 533"/>
                  <a:gd name="T7" fmla="*/ 0 h 2228"/>
                  <a:gd name="T8" fmla="*/ 0 w 533"/>
                  <a:gd name="T9" fmla="*/ 0 h 2228"/>
                  <a:gd name="T10" fmla="*/ 0 w 533"/>
                  <a:gd name="T11" fmla="*/ 0 h 2228"/>
                  <a:gd name="T12" fmla="*/ 0 w 533"/>
                  <a:gd name="T13" fmla="*/ 0 h 2228"/>
                  <a:gd name="T14" fmla="*/ 0 w 533"/>
                  <a:gd name="T15" fmla="*/ 0 h 2228"/>
                  <a:gd name="T16" fmla="*/ 0 w 533"/>
                  <a:gd name="T17" fmla="*/ 0 h 2228"/>
                  <a:gd name="T18" fmla="*/ 0 w 533"/>
                  <a:gd name="T19" fmla="*/ 0 h 2228"/>
                  <a:gd name="T20" fmla="*/ 0 w 533"/>
                  <a:gd name="T21" fmla="*/ 0 h 2228"/>
                  <a:gd name="T22" fmla="*/ 0 w 533"/>
                  <a:gd name="T23" fmla="*/ 0 h 22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33"/>
                  <a:gd name="T37" fmla="*/ 0 h 2228"/>
                  <a:gd name="T38" fmla="*/ 533 w 533"/>
                  <a:gd name="T39" fmla="*/ 2228 h 22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33" h="2228">
                    <a:moveTo>
                      <a:pt x="306" y="0"/>
                    </a:moveTo>
                    <a:lnTo>
                      <a:pt x="176" y="177"/>
                    </a:lnTo>
                    <a:lnTo>
                      <a:pt x="275" y="385"/>
                    </a:lnTo>
                    <a:lnTo>
                      <a:pt x="0" y="967"/>
                    </a:lnTo>
                    <a:lnTo>
                      <a:pt x="58" y="2130"/>
                    </a:lnTo>
                    <a:lnTo>
                      <a:pt x="266" y="2228"/>
                    </a:lnTo>
                    <a:lnTo>
                      <a:pt x="533" y="2051"/>
                    </a:lnTo>
                    <a:lnTo>
                      <a:pt x="514" y="996"/>
                    </a:lnTo>
                    <a:lnTo>
                      <a:pt x="523" y="828"/>
                    </a:lnTo>
                    <a:lnTo>
                      <a:pt x="375" y="365"/>
                    </a:lnTo>
                    <a:lnTo>
                      <a:pt x="365" y="138"/>
                    </a:lnTo>
                    <a:lnTo>
                      <a:pt x="306" y="0"/>
                    </a:lnTo>
                    <a:close/>
                  </a:path>
                </a:pathLst>
              </a:custGeom>
              <a:solidFill>
                <a:srgbClr val="FFF2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2" name="Freeform 14"/>
              <p:cNvSpPr>
                <a:spLocks/>
              </p:cNvSpPr>
              <p:nvPr/>
            </p:nvSpPr>
            <p:spPr bwMode="auto">
              <a:xfrm>
                <a:off x="4760" y="2380"/>
                <a:ext cx="234" cy="144"/>
              </a:xfrm>
              <a:custGeom>
                <a:avLst/>
                <a:gdLst>
                  <a:gd name="T0" fmla="*/ 0 w 1871"/>
                  <a:gd name="T1" fmla="*/ 0 h 1148"/>
                  <a:gd name="T2" fmla="*/ 0 w 1871"/>
                  <a:gd name="T3" fmla="*/ 0 h 1148"/>
                  <a:gd name="T4" fmla="*/ 0 w 1871"/>
                  <a:gd name="T5" fmla="*/ 0 h 1148"/>
                  <a:gd name="T6" fmla="*/ 0 w 1871"/>
                  <a:gd name="T7" fmla="*/ 0 h 1148"/>
                  <a:gd name="T8" fmla="*/ 0 w 1871"/>
                  <a:gd name="T9" fmla="*/ 0 h 1148"/>
                  <a:gd name="T10" fmla="*/ 0 w 1871"/>
                  <a:gd name="T11" fmla="*/ 0 h 1148"/>
                  <a:gd name="T12" fmla="*/ 0 w 1871"/>
                  <a:gd name="T13" fmla="*/ 0 h 1148"/>
                  <a:gd name="T14" fmla="*/ 0 w 1871"/>
                  <a:gd name="T15" fmla="*/ 0 h 1148"/>
                  <a:gd name="T16" fmla="*/ 0 w 1871"/>
                  <a:gd name="T17" fmla="*/ 0 h 1148"/>
                  <a:gd name="T18" fmla="*/ 0 w 1871"/>
                  <a:gd name="T19" fmla="*/ 0 h 1148"/>
                  <a:gd name="T20" fmla="*/ 0 w 1871"/>
                  <a:gd name="T21" fmla="*/ 0 h 1148"/>
                  <a:gd name="T22" fmla="*/ 0 w 1871"/>
                  <a:gd name="T23" fmla="*/ 0 h 1148"/>
                  <a:gd name="T24" fmla="*/ 0 w 1871"/>
                  <a:gd name="T25" fmla="*/ 0 h 1148"/>
                  <a:gd name="T26" fmla="*/ 0 w 1871"/>
                  <a:gd name="T27" fmla="*/ 0 h 1148"/>
                  <a:gd name="T28" fmla="*/ 0 w 1871"/>
                  <a:gd name="T29" fmla="*/ 0 h 1148"/>
                  <a:gd name="T30" fmla="*/ 0 w 1871"/>
                  <a:gd name="T31" fmla="*/ 0 h 1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71"/>
                  <a:gd name="T49" fmla="*/ 0 h 1148"/>
                  <a:gd name="T50" fmla="*/ 1871 w 1871"/>
                  <a:gd name="T51" fmla="*/ 1148 h 1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71" h="1148">
                    <a:moveTo>
                      <a:pt x="184" y="91"/>
                    </a:moveTo>
                    <a:lnTo>
                      <a:pt x="197" y="162"/>
                    </a:lnTo>
                    <a:lnTo>
                      <a:pt x="504" y="211"/>
                    </a:lnTo>
                    <a:lnTo>
                      <a:pt x="683" y="357"/>
                    </a:lnTo>
                    <a:lnTo>
                      <a:pt x="492" y="590"/>
                    </a:lnTo>
                    <a:lnTo>
                      <a:pt x="283" y="902"/>
                    </a:lnTo>
                    <a:lnTo>
                      <a:pt x="0" y="1007"/>
                    </a:lnTo>
                    <a:lnTo>
                      <a:pt x="0" y="1093"/>
                    </a:lnTo>
                    <a:lnTo>
                      <a:pt x="192" y="1148"/>
                    </a:lnTo>
                    <a:lnTo>
                      <a:pt x="1200" y="1019"/>
                    </a:lnTo>
                    <a:lnTo>
                      <a:pt x="1871" y="681"/>
                    </a:lnTo>
                    <a:lnTo>
                      <a:pt x="1701" y="215"/>
                    </a:lnTo>
                    <a:lnTo>
                      <a:pt x="1542" y="132"/>
                    </a:lnTo>
                    <a:lnTo>
                      <a:pt x="800" y="0"/>
                    </a:lnTo>
                    <a:lnTo>
                      <a:pt x="476" y="10"/>
                    </a:lnTo>
                    <a:lnTo>
                      <a:pt x="184" y="91"/>
                    </a:lnTo>
                    <a:close/>
                  </a:path>
                </a:pathLst>
              </a:custGeom>
              <a:solidFill>
                <a:srgbClr val="FFC4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3" name="Freeform 15"/>
              <p:cNvSpPr>
                <a:spLocks/>
              </p:cNvSpPr>
              <p:nvPr/>
            </p:nvSpPr>
            <p:spPr bwMode="auto">
              <a:xfrm>
                <a:off x="5000" y="1778"/>
                <a:ext cx="247" cy="222"/>
              </a:xfrm>
              <a:custGeom>
                <a:avLst/>
                <a:gdLst>
                  <a:gd name="T0" fmla="*/ 0 w 1976"/>
                  <a:gd name="T1" fmla="*/ 0 h 1775"/>
                  <a:gd name="T2" fmla="*/ 0 w 1976"/>
                  <a:gd name="T3" fmla="*/ 0 h 1775"/>
                  <a:gd name="T4" fmla="*/ 0 w 1976"/>
                  <a:gd name="T5" fmla="*/ 0 h 1775"/>
                  <a:gd name="T6" fmla="*/ 0 w 1976"/>
                  <a:gd name="T7" fmla="*/ 0 h 1775"/>
                  <a:gd name="T8" fmla="*/ 0 w 1976"/>
                  <a:gd name="T9" fmla="*/ 0 h 1775"/>
                  <a:gd name="T10" fmla="*/ 0 w 1976"/>
                  <a:gd name="T11" fmla="*/ 0 h 1775"/>
                  <a:gd name="T12" fmla="*/ 0 w 1976"/>
                  <a:gd name="T13" fmla="*/ 0 h 1775"/>
                  <a:gd name="T14" fmla="*/ 0 w 1976"/>
                  <a:gd name="T15" fmla="*/ 0 h 1775"/>
                  <a:gd name="T16" fmla="*/ 0 w 1976"/>
                  <a:gd name="T17" fmla="*/ 0 h 1775"/>
                  <a:gd name="T18" fmla="*/ 0 w 1976"/>
                  <a:gd name="T19" fmla="*/ 0 h 1775"/>
                  <a:gd name="T20" fmla="*/ 0 w 1976"/>
                  <a:gd name="T21" fmla="*/ 0 h 1775"/>
                  <a:gd name="T22" fmla="*/ 0 w 1976"/>
                  <a:gd name="T23" fmla="*/ 0 h 1775"/>
                  <a:gd name="T24" fmla="*/ 0 w 1976"/>
                  <a:gd name="T25" fmla="*/ 0 h 1775"/>
                  <a:gd name="T26" fmla="*/ 0 w 1976"/>
                  <a:gd name="T27" fmla="*/ 0 h 1775"/>
                  <a:gd name="T28" fmla="*/ 0 w 1976"/>
                  <a:gd name="T29" fmla="*/ 0 h 1775"/>
                  <a:gd name="T30" fmla="*/ 0 w 1976"/>
                  <a:gd name="T31" fmla="*/ 0 h 1775"/>
                  <a:gd name="T32" fmla="*/ 0 w 1976"/>
                  <a:gd name="T33" fmla="*/ 0 h 1775"/>
                  <a:gd name="T34" fmla="*/ 0 w 1976"/>
                  <a:gd name="T35" fmla="*/ 0 h 1775"/>
                  <a:gd name="T36" fmla="*/ 0 w 1976"/>
                  <a:gd name="T37" fmla="*/ 0 h 17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76"/>
                  <a:gd name="T58" fmla="*/ 0 h 1775"/>
                  <a:gd name="T59" fmla="*/ 1976 w 1976"/>
                  <a:gd name="T60" fmla="*/ 1775 h 17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76" h="1775">
                    <a:moveTo>
                      <a:pt x="62" y="0"/>
                    </a:moveTo>
                    <a:lnTo>
                      <a:pt x="62" y="177"/>
                    </a:lnTo>
                    <a:lnTo>
                      <a:pt x="62" y="568"/>
                    </a:lnTo>
                    <a:lnTo>
                      <a:pt x="100" y="636"/>
                    </a:lnTo>
                    <a:lnTo>
                      <a:pt x="0" y="685"/>
                    </a:lnTo>
                    <a:lnTo>
                      <a:pt x="57" y="892"/>
                    </a:lnTo>
                    <a:lnTo>
                      <a:pt x="117" y="986"/>
                    </a:lnTo>
                    <a:lnTo>
                      <a:pt x="142" y="1070"/>
                    </a:lnTo>
                    <a:lnTo>
                      <a:pt x="339" y="1425"/>
                    </a:lnTo>
                    <a:lnTo>
                      <a:pt x="424" y="1658"/>
                    </a:lnTo>
                    <a:lnTo>
                      <a:pt x="566" y="1775"/>
                    </a:lnTo>
                    <a:lnTo>
                      <a:pt x="995" y="1775"/>
                    </a:lnTo>
                    <a:lnTo>
                      <a:pt x="1503" y="1682"/>
                    </a:lnTo>
                    <a:lnTo>
                      <a:pt x="1798" y="1377"/>
                    </a:lnTo>
                    <a:lnTo>
                      <a:pt x="1963" y="996"/>
                    </a:lnTo>
                    <a:lnTo>
                      <a:pt x="1915" y="899"/>
                    </a:lnTo>
                    <a:lnTo>
                      <a:pt x="1976" y="391"/>
                    </a:lnTo>
                    <a:lnTo>
                      <a:pt x="1934" y="110"/>
                    </a:lnTo>
                    <a:lnTo>
                      <a:pt x="62" y="0"/>
                    </a:lnTo>
                    <a:close/>
                  </a:path>
                </a:pathLst>
              </a:custGeom>
              <a:solidFill>
                <a:srgbClr val="FFC4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4" name="Freeform 16"/>
              <p:cNvSpPr>
                <a:spLocks/>
              </p:cNvSpPr>
              <p:nvPr/>
            </p:nvSpPr>
            <p:spPr bwMode="auto">
              <a:xfrm>
                <a:off x="4993" y="1675"/>
                <a:ext cx="225" cy="126"/>
              </a:xfrm>
              <a:custGeom>
                <a:avLst/>
                <a:gdLst>
                  <a:gd name="T0" fmla="*/ 0 w 1795"/>
                  <a:gd name="T1" fmla="*/ 0 h 1008"/>
                  <a:gd name="T2" fmla="*/ 0 w 1795"/>
                  <a:gd name="T3" fmla="*/ 0 h 1008"/>
                  <a:gd name="T4" fmla="*/ 0 w 1795"/>
                  <a:gd name="T5" fmla="*/ 0 h 1008"/>
                  <a:gd name="T6" fmla="*/ 0 w 1795"/>
                  <a:gd name="T7" fmla="*/ 0 h 1008"/>
                  <a:gd name="T8" fmla="*/ 0 w 1795"/>
                  <a:gd name="T9" fmla="*/ 0 h 1008"/>
                  <a:gd name="T10" fmla="*/ 0 w 1795"/>
                  <a:gd name="T11" fmla="*/ 0 h 1008"/>
                  <a:gd name="T12" fmla="*/ 0 w 1795"/>
                  <a:gd name="T13" fmla="*/ 0 h 1008"/>
                  <a:gd name="T14" fmla="*/ 0 w 1795"/>
                  <a:gd name="T15" fmla="*/ 0 h 1008"/>
                  <a:gd name="T16" fmla="*/ 0 w 1795"/>
                  <a:gd name="T17" fmla="*/ 0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95"/>
                  <a:gd name="T28" fmla="*/ 0 h 1008"/>
                  <a:gd name="T29" fmla="*/ 1795 w 1795"/>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95" h="1008">
                    <a:moveTo>
                      <a:pt x="0" y="734"/>
                    </a:moveTo>
                    <a:lnTo>
                      <a:pt x="25" y="431"/>
                    </a:lnTo>
                    <a:lnTo>
                      <a:pt x="385" y="134"/>
                    </a:lnTo>
                    <a:lnTo>
                      <a:pt x="1217" y="0"/>
                    </a:lnTo>
                    <a:lnTo>
                      <a:pt x="1795" y="237"/>
                    </a:lnTo>
                    <a:lnTo>
                      <a:pt x="1298" y="863"/>
                    </a:lnTo>
                    <a:lnTo>
                      <a:pt x="182" y="886"/>
                    </a:lnTo>
                    <a:lnTo>
                      <a:pt x="122" y="1008"/>
                    </a:lnTo>
                    <a:lnTo>
                      <a:pt x="0" y="734"/>
                    </a:lnTo>
                    <a:close/>
                  </a:path>
                </a:pathLst>
              </a:custGeom>
              <a:solidFill>
                <a:srgbClr val="B24C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5" name="Freeform 17"/>
              <p:cNvSpPr>
                <a:spLocks/>
              </p:cNvSpPr>
              <p:nvPr/>
            </p:nvSpPr>
            <p:spPr bwMode="auto">
              <a:xfrm>
                <a:off x="4473" y="1883"/>
                <a:ext cx="503" cy="433"/>
              </a:xfrm>
              <a:custGeom>
                <a:avLst/>
                <a:gdLst>
                  <a:gd name="T0" fmla="*/ 0 w 4025"/>
                  <a:gd name="T1" fmla="*/ 0 h 3462"/>
                  <a:gd name="T2" fmla="*/ 0 w 4025"/>
                  <a:gd name="T3" fmla="*/ 0 h 3462"/>
                  <a:gd name="T4" fmla="*/ 0 w 4025"/>
                  <a:gd name="T5" fmla="*/ 0 h 3462"/>
                  <a:gd name="T6" fmla="*/ 0 w 4025"/>
                  <a:gd name="T7" fmla="*/ 0 h 3462"/>
                  <a:gd name="T8" fmla="*/ 0 w 4025"/>
                  <a:gd name="T9" fmla="*/ 0 h 3462"/>
                  <a:gd name="T10" fmla="*/ 0 w 4025"/>
                  <a:gd name="T11" fmla="*/ 0 h 3462"/>
                  <a:gd name="T12" fmla="*/ 0 w 4025"/>
                  <a:gd name="T13" fmla="*/ 0 h 3462"/>
                  <a:gd name="T14" fmla="*/ 0 w 4025"/>
                  <a:gd name="T15" fmla="*/ 0 h 3462"/>
                  <a:gd name="T16" fmla="*/ 0 w 4025"/>
                  <a:gd name="T17" fmla="*/ 0 h 3462"/>
                  <a:gd name="T18" fmla="*/ 0 w 4025"/>
                  <a:gd name="T19" fmla="*/ 0 h 3462"/>
                  <a:gd name="T20" fmla="*/ 0 w 4025"/>
                  <a:gd name="T21" fmla="*/ 0 h 3462"/>
                  <a:gd name="T22" fmla="*/ 0 w 4025"/>
                  <a:gd name="T23" fmla="*/ 0 h 3462"/>
                  <a:gd name="T24" fmla="*/ 0 w 4025"/>
                  <a:gd name="T25" fmla="*/ 0 h 3462"/>
                  <a:gd name="T26" fmla="*/ 0 w 4025"/>
                  <a:gd name="T27" fmla="*/ 0 h 3462"/>
                  <a:gd name="T28" fmla="*/ 0 w 4025"/>
                  <a:gd name="T29" fmla="*/ 0 h 3462"/>
                  <a:gd name="T30" fmla="*/ 0 w 4025"/>
                  <a:gd name="T31" fmla="*/ 0 h 3462"/>
                  <a:gd name="T32" fmla="*/ 0 w 4025"/>
                  <a:gd name="T33" fmla="*/ 0 h 3462"/>
                  <a:gd name="T34" fmla="*/ 0 w 4025"/>
                  <a:gd name="T35" fmla="*/ 0 h 3462"/>
                  <a:gd name="T36" fmla="*/ 0 w 4025"/>
                  <a:gd name="T37" fmla="*/ 0 h 3462"/>
                  <a:gd name="T38" fmla="*/ 0 w 4025"/>
                  <a:gd name="T39" fmla="*/ 0 h 3462"/>
                  <a:gd name="T40" fmla="*/ 0 w 4025"/>
                  <a:gd name="T41" fmla="*/ 0 h 3462"/>
                  <a:gd name="T42" fmla="*/ 0 w 4025"/>
                  <a:gd name="T43" fmla="*/ 0 h 3462"/>
                  <a:gd name="T44" fmla="*/ 0 w 4025"/>
                  <a:gd name="T45" fmla="*/ 0 h 3462"/>
                  <a:gd name="T46" fmla="*/ 0 w 4025"/>
                  <a:gd name="T47" fmla="*/ 0 h 34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025"/>
                  <a:gd name="T73" fmla="*/ 0 h 3462"/>
                  <a:gd name="T74" fmla="*/ 4025 w 4025"/>
                  <a:gd name="T75" fmla="*/ 3462 h 34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025" h="3462">
                    <a:moveTo>
                      <a:pt x="1490" y="160"/>
                    </a:moveTo>
                    <a:lnTo>
                      <a:pt x="1213" y="313"/>
                    </a:lnTo>
                    <a:lnTo>
                      <a:pt x="657" y="495"/>
                    </a:lnTo>
                    <a:lnTo>
                      <a:pt x="671" y="970"/>
                    </a:lnTo>
                    <a:lnTo>
                      <a:pt x="606" y="1313"/>
                    </a:lnTo>
                    <a:lnTo>
                      <a:pt x="657" y="1465"/>
                    </a:lnTo>
                    <a:lnTo>
                      <a:pt x="562" y="1924"/>
                    </a:lnTo>
                    <a:lnTo>
                      <a:pt x="371" y="2392"/>
                    </a:lnTo>
                    <a:lnTo>
                      <a:pt x="197" y="2516"/>
                    </a:lnTo>
                    <a:lnTo>
                      <a:pt x="0" y="2945"/>
                    </a:lnTo>
                    <a:lnTo>
                      <a:pt x="795" y="3083"/>
                    </a:lnTo>
                    <a:lnTo>
                      <a:pt x="1205" y="2441"/>
                    </a:lnTo>
                    <a:lnTo>
                      <a:pt x="1227" y="3158"/>
                    </a:lnTo>
                    <a:lnTo>
                      <a:pt x="2972" y="3462"/>
                    </a:lnTo>
                    <a:lnTo>
                      <a:pt x="3103" y="3033"/>
                    </a:lnTo>
                    <a:lnTo>
                      <a:pt x="3463" y="2559"/>
                    </a:lnTo>
                    <a:lnTo>
                      <a:pt x="3762" y="1955"/>
                    </a:lnTo>
                    <a:lnTo>
                      <a:pt x="4025" y="926"/>
                    </a:lnTo>
                    <a:lnTo>
                      <a:pt x="3973" y="591"/>
                    </a:lnTo>
                    <a:lnTo>
                      <a:pt x="3776" y="423"/>
                    </a:lnTo>
                    <a:lnTo>
                      <a:pt x="2936" y="204"/>
                    </a:lnTo>
                    <a:lnTo>
                      <a:pt x="2790" y="139"/>
                    </a:lnTo>
                    <a:lnTo>
                      <a:pt x="2621" y="0"/>
                    </a:lnTo>
                    <a:lnTo>
                      <a:pt x="1490" y="160"/>
                    </a:lnTo>
                    <a:close/>
                  </a:path>
                </a:pathLst>
              </a:custGeom>
              <a:solidFill>
                <a:srgbClr val="FFF2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6" name="Freeform 18"/>
              <p:cNvSpPr>
                <a:spLocks/>
              </p:cNvSpPr>
              <p:nvPr/>
            </p:nvSpPr>
            <p:spPr bwMode="auto">
              <a:xfrm>
                <a:off x="4653" y="1882"/>
                <a:ext cx="182" cy="224"/>
              </a:xfrm>
              <a:custGeom>
                <a:avLst/>
                <a:gdLst>
                  <a:gd name="T0" fmla="*/ 0 w 1454"/>
                  <a:gd name="T1" fmla="*/ 0 h 1793"/>
                  <a:gd name="T2" fmla="*/ 0 w 1454"/>
                  <a:gd name="T3" fmla="*/ 0 h 1793"/>
                  <a:gd name="T4" fmla="*/ 0 w 1454"/>
                  <a:gd name="T5" fmla="*/ 0 h 1793"/>
                  <a:gd name="T6" fmla="*/ 0 w 1454"/>
                  <a:gd name="T7" fmla="*/ 0 h 1793"/>
                  <a:gd name="T8" fmla="*/ 0 w 1454"/>
                  <a:gd name="T9" fmla="*/ 0 h 1793"/>
                  <a:gd name="T10" fmla="*/ 0 w 1454"/>
                  <a:gd name="T11" fmla="*/ 0 h 1793"/>
                  <a:gd name="T12" fmla="*/ 0 w 1454"/>
                  <a:gd name="T13" fmla="*/ 0 h 1793"/>
                  <a:gd name="T14" fmla="*/ 0 w 1454"/>
                  <a:gd name="T15" fmla="*/ 0 h 1793"/>
                  <a:gd name="T16" fmla="*/ 0 w 1454"/>
                  <a:gd name="T17" fmla="*/ 0 h 1793"/>
                  <a:gd name="T18" fmla="*/ 0 w 1454"/>
                  <a:gd name="T19" fmla="*/ 0 h 1793"/>
                  <a:gd name="T20" fmla="*/ 0 w 1454"/>
                  <a:gd name="T21" fmla="*/ 0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54"/>
                  <a:gd name="T34" fmla="*/ 0 h 1793"/>
                  <a:gd name="T35" fmla="*/ 1454 w 1454"/>
                  <a:gd name="T36" fmla="*/ 1793 h 179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54" h="1793">
                    <a:moveTo>
                      <a:pt x="234" y="481"/>
                    </a:moveTo>
                    <a:lnTo>
                      <a:pt x="0" y="861"/>
                    </a:lnTo>
                    <a:lnTo>
                      <a:pt x="452" y="1006"/>
                    </a:lnTo>
                    <a:lnTo>
                      <a:pt x="219" y="1429"/>
                    </a:lnTo>
                    <a:lnTo>
                      <a:pt x="518" y="1793"/>
                    </a:lnTo>
                    <a:lnTo>
                      <a:pt x="693" y="1472"/>
                    </a:lnTo>
                    <a:lnTo>
                      <a:pt x="1030" y="933"/>
                    </a:lnTo>
                    <a:lnTo>
                      <a:pt x="1454" y="933"/>
                    </a:lnTo>
                    <a:lnTo>
                      <a:pt x="1336" y="342"/>
                    </a:lnTo>
                    <a:lnTo>
                      <a:pt x="1045" y="0"/>
                    </a:lnTo>
                    <a:lnTo>
                      <a:pt x="234" y="48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7" name="Freeform 19"/>
              <p:cNvSpPr>
                <a:spLocks/>
              </p:cNvSpPr>
              <p:nvPr/>
            </p:nvSpPr>
            <p:spPr bwMode="auto">
              <a:xfrm>
                <a:off x="4625" y="1773"/>
                <a:ext cx="171" cy="296"/>
              </a:xfrm>
              <a:custGeom>
                <a:avLst/>
                <a:gdLst>
                  <a:gd name="T0" fmla="*/ 0 w 1361"/>
                  <a:gd name="T1" fmla="*/ 0 h 2374"/>
                  <a:gd name="T2" fmla="*/ 0 w 1361"/>
                  <a:gd name="T3" fmla="*/ 0 h 2374"/>
                  <a:gd name="T4" fmla="*/ 0 w 1361"/>
                  <a:gd name="T5" fmla="*/ 0 h 2374"/>
                  <a:gd name="T6" fmla="*/ 0 w 1361"/>
                  <a:gd name="T7" fmla="*/ 0 h 2374"/>
                  <a:gd name="T8" fmla="*/ 0 w 1361"/>
                  <a:gd name="T9" fmla="*/ 0 h 2374"/>
                  <a:gd name="T10" fmla="*/ 0 w 1361"/>
                  <a:gd name="T11" fmla="*/ 0 h 2374"/>
                  <a:gd name="T12" fmla="*/ 0 w 1361"/>
                  <a:gd name="T13" fmla="*/ 0 h 2374"/>
                  <a:gd name="T14" fmla="*/ 0 w 1361"/>
                  <a:gd name="T15" fmla="*/ 0 h 2374"/>
                  <a:gd name="T16" fmla="*/ 0 w 1361"/>
                  <a:gd name="T17" fmla="*/ 0 h 2374"/>
                  <a:gd name="T18" fmla="*/ 0 w 1361"/>
                  <a:gd name="T19" fmla="*/ 0 h 2374"/>
                  <a:gd name="T20" fmla="*/ 0 w 1361"/>
                  <a:gd name="T21" fmla="*/ 0 h 2374"/>
                  <a:gd name="T22" fmla="*/ 0 w 1361"/>
                  <a:gd name="T23" fmla="*/ 0 h 2374"/>
                  <a:gd name="T24" fmla="*/ 0 w 1361"/>
                  <a:gd name="T25" fmla="*/ 0 h 2374"/>
                  <a:gd name="T26" fmla="*/ 0 w 1361"/>
                  <a:gd name="T27" fmla="*/ 0 h 23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1"/>
                  <a:gd name="T43" fmla="*/ 0 h 2374"/>
                  <a:gd name="T44" fmla="*/ 1361 w 1361"/>
                  <a:gd name="T45" fmla="*/ 2374 h 23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1" h="2374">
                    <a:moveTo>
                      <a:pt x="0" y="171"/>
                    </a:moveTo>
                    <a:lnTo>
                      <a:pt x="0" y="614"/>
                    </a:lnTo>
                    <a:lnTo>
                      <a:pt x="93" y="850"/>
                    </a:lnTo>
                    <a:lnTo>
                      <a:pt x="299" y="1186"/>
                    </a:lnTo>
                    <a:lnTo>
                      <a:pt x="586" y="1465"/>
                    </a:lnTo>
                    <a:lnTo>
                      <a:pt x="673" y="1880"/>
                    </a:lnTo>
                    <a:lnTo>
                      <a:pt x="901" y="2374"/>
                    </a:lnTo>
                    <a:lnTo>
                      <a:pt x="1196" y="1801"/>
                    </a:lnTo>
                    <a:lnTo>
                      <a:pt x="1281" y="1630"/>
                    </a:lnTo>
                    <a:lnTo>
                      <a:pt x="1274" y="822"/>
                    </a:lnTo>
                    <a:lnTo>
                      <a:pt x="1361" y="665"/>
                    </a:lnTo>
                    <a:lnTo>
                      <a:pt x="1297" y="350"/>
                    </a:lnTo>
                    <a:lnTo>
                      <a:pt x="215" y="0"/>
                    </a:lnTo>
                    <a:lnTo>
                      <a:pt x="0" y="171"/>
                    </a:lnTo>
                    <a:close/>
                  </a:path>
                </a:pathLst>
              </a:custGeom>
              <a:solidFill>
                <a:srgbClr val="FFD6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8" name="Freeform 20"/>
              <p:cNvSpPr>
                <a:spLocks/>
              </p:cNvSpPr>
              <p:nvPr/>
            </p:nvSpPr>
            <p:spPr bwMode="auto">
              <a:xfrm>
                <a:off x="4708" y="1908"/>
                <a:ext cx="40" cy="20"/>
              </a:xfrm>
              <a:custGeom>
                <a:avLst/>
                <a:gdLst>
                  <a:gd name="T0" fmla="*/ 0 w 323"/>
                  <a:gd name="T1" fmla="*/ 0 h 166"/>
                  <a:gd name="T2" fmla="*/ 0 w 323"/>
                  <a:gd name="T3" fmla="*/ 0 h 166"/>
                  <a:gd name="T4" fmla="*/ 0 w 323"/>
                  <a:gd name="T5" fmla="*/ 0 h 166"/>
                  <a:gd name="T6" fmla="*/ 0 w 323"/>
                  <a:gd name="T7" fmla="*/ 0 h 166"/>
                  <a:gd name="T8" fmla="*/ 0 w 323"/>
                  <a:gd name="T9" fmla="*/ 0 h 166"/>
                  <a:gd name="T10" fmla="*/ 0 w 323"/>
                  <a:gd name="T11" fmla="*/ 0 h 166"/>
                  <a:gd name="T12" fmla="*/ 0 w 323"/>
                  <a:gd name="T13" fmla="*/ 0 h 166"/>
                  <a:gd name="T14" fmla="*/ 0 w 323"/>
                  <a:gd name="T15" fmla="*/ 0 h 166"/>
                  <a:gd name="T16" fmla="*/ 0 60000 65536"/>
                  <a:gd name="T17" fmla="*/ 0 60000 65536"/>
                  <a:gd name="T18" fmla="*/ 0 60000 65536"/>
                  <a:gd name="T19" fmla="*/ 0 60000 65536"/>
                  <a:gd name="T20" fmla="*/ 0 60000 65536"/>
                  <a:gd name="T21" fmla="*/ 0 60000 65536"/>
                  <a:gd name="T22" fmla="*/ 0 60000 65536"/>
                  <a:gd name="T23" fmla="*/ 0 60000 65536"/>
                  <a:gd name="T24" fmla="*/ 0 w 323"/>
                  <a:gd name="T25" fmla="*/ 0 h 166"/>
                  <a:gd name="T26" fmla="*/ 323 w 323"/>
                  <a:gd name="T27" fmla="*/ 166 h 1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3" h="166">
                    <a:moveTo>
                      <a:pt x="0" y="115"/>
                    </a:moveTo>
                    <a:lnTo>
                      <a:pt x="84" y="158"/>
                    </a:lnTo>
                    <a:lnTo>
                      <a:pt x="179" y="166"/>
                    </a:lnTo>
                    <a:lnTo>
                      <a:pt x="293" y="64"/>
                    </a:lnTo>
                    <a:lnTo>
                      <a:pt x="323" y="0"/>
                    </a:lnTo>
                    <a:lnTo>
                      <a:pt x="250" y="0"/>
                    </a:lnTo>
                    <a:lnTo>
                      <a:pt x="129" y="72"/>
                    </a:lnTo>
                    <a:lnTo>
                      <a:pt x="0" y="115"/>
                    </a:lnTo>
                    <a:close/>
                  </a:path>
                </a:pathLst>
              </a:custGeom>
              <a:solidFill>
                <a:srgbClr val="FF4D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29" name="Freeform 21"/>
              <p:cNvSpPr>
                <a:spLocks/>
              </p:cNvSpPr>
              <p:nvPr/>
            </p:nvSpPr>
            <p:spPr bwMode="auto">
              <a:xfrm>
                <a:off x="4598" y="1710"/>
                <a:ext cx="197" cy="170"/>
              </a:xfrm>
              <a:custGeom>
                <a:avLst/>
                <a:gdLst>
                  <a:gd name="T0" fmla="*/ 0 w 1575"/>
                  <a:gd name="T1" fmla="*/ 0 h 1360"/>
                  <a:gd name="T2" fmla="*/ 0 w 1575"/>
                  <a:gd name="T3" fmla="*/ 0 h 1360"/>
                  <a:gd name="T4" fmla="*/ 0 w 1575"/>
                  <a:gd name="T5" fmla="*/ 0 h 1360"/>
                  <a:gd name="T6" fmla="*/ 0 w 1575"/>
                  <a:gd name="T7" fmla="*/ 0 h 1360"/>
                  <a:gd name="T8" fmla="*/ 0 w 1575"/>
                  <a:gd name="T9" fmla="*/ 0 h 1360"/>
                  <a:gd name="T10" fmla="*/ 0 w 1575"/>
                  <a:gd name="T11" fmla="*/ 0 h 1360"/>
                  <a:gd name="T12" fmla="*/ 0 w 1575"/>
                  <a:gd name="T13" fmla="*/ 0 h 1360"/>
                  <a:gd name="T14" fmla="*/ 0 w 1575"/>
                  <a:gd name="T15" fmla="*/ 0 h 1360"/>
                  <a:gd name="T16" fmla="*/ 0 w 1575"/>
                  <a:gd name="T17" fmla="*/ 0 h 1360"/>
                  <a:gd name="T18" fmla="*/ 0 w 1575"/>
                  <a:gd name="T19" fmla="*/ 0 h 1360"/>
                  <a:gd name="T20" fmla="*/ 0 w 1575"/>
                  <a:gd name="T21" fmla="*/ 0 h 1360"/>
                  <a:gd name="T22" fmla="*/ 0 w 1575"/>
                  <a:gd name="T23" fmla="*/ 0 h 1360"/>
                  <a:gd name="T24" fmla="*/ 0 w 1575"/>
                  <a:gd name="T25" fmla="*/ 0 h 1360"/>
                  <a:gd name="T26" fmla="*/ 0 w 1575"/>
                  <a:gd name="T27" fmla="*/ 0 h 1360"/>
                  <a:gd name="T28" fmla="*/ 0 w 1575"/>
                  <a:gd name="T29" fmla="*/ 0 h 1360"/>
                  <a:gd name="T30" fmla="*/ 0 w 1575"/>
                  <a:gd name="T31" fmla="*/ 0 h 1360"/>
                  <a:gd name="T32" fmla="*/ 0 w 1575"/>
                  <a:gd name="T33" fmla="*/ 0 h 1360"/>
                  <a:gd name="T34" fmla="*/ 0 w 1575"/>
                  <a:gd name="T35" fmla="*/ 0 h 1360"/>
                  <a:gd name="T36" fmla="*/ 0 w 1575"/>
                  <a:gd name="T37" fmla="*/ 0 h 1360"/>
                  <a:gd name="T38" fmla="*/ 0 w 1575"/>
                  <a:gd name="T39" fmla="*/ 0 h 1360"/>
                  <a:gd name="T40" fmla="*/ 0 w 1575"/>
                  <a:gd name="T41" fmla="*/ 0 h 1360"/>
                  <a:gd name="T42" fmla="*/ 0 w 1575"/>
                  <a:gd name="T43" fmla="*/ 0 h 1360"/>
                  <a:gd name="T44" fmla="*/ 0 w 1575"/>
                  <a:gd name="T45" fmla="*/ 0 h 13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75"/>
                  <a:gd name="T70" fmla="*/ 0 h 1360"/>
                  <a:gd name="T71" fmla="*/ 1575 w 1575"/>
                  <a:gd name="T72" fmla="*/ 1360 h 136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75" h="1360">
                    <a:moveTo>
                      <a:pt x="315" y="1360"/>
                    </a:moveTo>
                    <a:lnTo>
                      <a:pt x="158" y="1182"/>
                    </a:lnTo>
                    <a:lnTo>
                      <a:pt x="71" y="1145"/>
                    </a:lnTo>
                    <a:lnTo>
                      <a:pt x="0" y="997"/>
                    </a:lnTo>
                    <a:lnTo>
                      <a:pt x="63" y="659"/>
                    </a:lnTo>
                    <a:lnTo>
                      <a:pt x="127" y="659"/>
                    </a:lnTo>
                    <a:lnTo>
                      <a:pt x="94" y="458"/>
                    </a:lnTo>
                    <a:lnTo>
                      <a:pt x="114" y="310"/>
                    </a:lnTo>
                    <a:lnTo>
                      <a:pt x="364" y="102"/>
                    </a:lnTo>
                    <a:lnTo>
                      <a:pt x="744" y="0"/>
                    </a:lnTo>
                    <a:lnTo>
                      <a:pt x="1217" y="130"/>
                    </a:lnTo>
                    <a:lnTo>
                      <a:pt x="1418" y="395"/>
                    </a:lnTo>
                    <a:lnTo>
                      <a:pt x="1575" y="882"/>
                    </a:lnTo>
                    <a:lnTo>
                      <a:pt x="1483" y="981"/>
                    </a:lnTo>
                    <a:lnTo>
                      <a:pt x="1447" y="1096"/>
                    </a:lnTo>
                    <a:lnTo>
                      <a:pt x="1288" y="837"/>
                    </a:lnTo>
                    <a:lnTo>
                      <a:pt x="1204" y="837"/>
                    </a:lnTo>
                    <a:lnTo>
                      <a:pt x="1016" y="874"/>
                    </a:lnTo>
                    <a:lnTo>
                      <a:pt x="343" y="631"/>
                    </a:lnTo>
                    <a:lnTo>
                      <a:pt x="271" y="753"/>
                    </a:lnTo>
                    <a:lnTo>
                      <a:pt x="257" y="910"/>
                    </a:lnTo>
                    <a:lnTo>
                      <a:pt x="251" y="1075"/>
                    </a:lnTo>
                    <a:lnTo>
                      <a:pt x="315" y="1360"/>
                    </a:lnTo>
                    <a:close/>
                  </a:path>
                </a:pathLst>
              </a:custGeom>
              <a:solidFill>
                <a:srgbClr val="E57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0" name="Freeform 22"/>
              <p:cNvSpPr>
                <a:spLocks/>
              </p:cNvSpPr>
              <p:nvPr/>
            </p:nvSpPr>
            <p:spPr bwMode="auto">
              <a:xfrm>
                <a:off x="3906" y="1811"/>
                <a:ext cx="582" cy="438"/>
              </a:xfrm>
              <a:custGeom>
                <a:avLst/>
                <a:gdLst>
                  <a:gd name="T0" fmla="*/ 0 w 4658"/>
                  <a:gd name="T1" fmla="*/ 0 h 3512"/>
                  <a:gd name="T2" fmla="*/ 0 w 4658"/>
                  <a:gd name="T3" fmla="*/ 0 h 3512"/>
                  <a:gd name="T4" fmla="*/ 0 w 4658"/>
                  <a:gd name="T5" fmla="*/ 0 h 3512"/>
                  <a:gd name="T6" fmla="*/ 0 w 4658"/>
                  <a:gd name="T7" fmla="*/ 0 h 3512"/>
                  <a:gd name="T8" fmla="*/ 0 w 4658"/>
                  <a:gd name="T9" fmla="*/ 0 h 3512"/>
                  <a:gd name="T10" fmla="*/ 0 w 4658"/>
                  <a:gd name="T11" fmla="*/ 0 h 3512"/>
                  <a:gd name="T12" fmla="*/ 0 w 4658"/>
                  <a:gd name="T13" fmla="*/ 0 h 3512"/>
                  <a:gd name="T14" fmla="*/ 0 w 4658"/>
                  <a:gd name="T15" fmla="*/ 0 h 3512"/>
                  <a:gd name="T16" fmla="*/ 0 w 4658"/>
                  <a:gd name="T17" fmla="*/ 0 h 3512"/>
                  <a:gd name="T18" fmla="*/ 0 w 4658"/>
                  <a:gd name="T19" fmla="*/ 0 h 3512"/>
                  <a:gd name="T20" fmla="*/ 0 w 4658"/>
                  <a:gd name="T21" fmla="*/ 0 h 3512"/>
                  <a:gd name="T22" fmla="*/ 0 w 4658"/>
                  <a:gd name="T23" fmla="*/ 0 h 3512"/>
                  <a:gd name="T24" fmla="*/ 0 w 4658"/>
                  <a:gd name="T25" fmla="*/ 0 h 3512"/>
                  <a:gd name="T26" fmla="*/ 0 w 4658"/>
                  <a:gd name="T27" fmla="*/ 0 h 3512"/>
                  <a:gd name="T28" fmla="*/ 0 w 4658"/>
                  <a:gd name="T29" fmla="*/ 0 h 3512"/>
                  <a:gd name="T30" fmla="*/ 0 w 4658"/>
                  <a:gd name="T31" fmla="*/ 0 h 3512"/>
                  <a:gd name="T32" fmla="*/ 0 w 4658"/>
                  <a:gd name="T33" fmla="*/ 0 h 3512"/>
                  <a:gd name="T34" fmla="*/ 0 w 4658"/>
                  <a:gd name="T35" fmla="*/ 0 h 3512"/>
                  <a:gd name="T36" fmla="*/ 0 w 4658"/>
                  <a:gd name="T37" fmla="*/ 0 h 3512"/>
                  <a:gd name="T38" fmla="*/ 0 w 4658"/>
                  <a:gd name="T39" fmla="*/ 0 h 3512"/>
                  <a:gd name="T40" fmla="*/ 0 w 4658"/>
                  <a:gd name="T41" fmla="*/ 0 h 3512"/>
                  <a:gd name="T42" fmla="*/ 0 w 4658"/>
                  <a:gd name="T43" fmla="*/ 0 h 3512"/>
                  <a:gd name="T44" fmla="*/ 0 w 4658"/>
                  <a:gd name="T45" fmla="*/ 0 h 35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658"/>
                  <a:gd name="T70" fmla="*/ 0 h 3512"/>
                  <a:gd name="T71" fmla="*/ 4658 w 4658"/>
                  <a:gd name="T72" fmla="*/ 3512 h 35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658" h="3512">
                    <a:moveTo>
                      <a:pt x="551" y="565"/>
                    </a:moveTo>
                    <a:lnTo>
                      <a:pt x="331" y="1224"/>
                    </a:lnTo>
                    <a:lnTo>
                      <a:pt x="280" y="1803"/>
                    </a:lnTo>
                    <a:lnTo>
                      <a:pt x="0" y="2403"/>
                    </a:lnTo>
                    <a:lnTo>
                      <a:pt x="87" y="2741"/>
                    </a:lnTo>
                    <a:lnTo>
                      <a:pt x="388" y="2926"/>
                    </a:lnTo>
                    <a:lnTo>
                      <a:pt x="767" y="2897"/>
                    </a:lnTo>
                    <a:lnTo>
                      <a:pt x="1692" y="2868"/>
                    </a:lnTo>
                    <a:lnTo>
                      <a:pt x="2258" y="2746"/>
                    </a:lnTo>
                    <a:lnTo>
                      <a:pt x="2530" y="3148"/>
                    </a:lnTo>
                    <a:lnTo>
                      <a:pt x="4551" y="3512"/>
                    </a:lnTo>
                    <a:lnTo>
                      <a:pt x="4658" y="3246"/>
                    </a:lnTo>
                    <a:lnTo>
                      <a:pt x="4514" y="2159"/>
                    </a:lnTo>
                    <a:lnTo>
                      <a:pt x="4264" y="1696"/>
                    </a:lnTo>
                    <a:lnTo>
                      <a:pt x="4272" y="1467"/>
                    </a:lnTo>
                    <a:lnTo>
                      <a:pt x="4171" y="1317"/>
                    </a:lnTo>
                    <a:lnTo>
                      <a:pt x="4028" y="545"/>
                    </a:lnTo>
                    <a:lnTo>
                      <a:pt x="3383" y="302"/>
                    </a:lnTo>
                    <a:lnTo>
                      <a:pt x="3054" y="279"/>
                    </a:lnTo>
                    <a:lnTo>
                      <a:pt x="2695" y="0"/>
                    </a:lnTo>
                    <a:lnTo>
                      <a:pt x="1463" y="194"/>
                    </a:lnTo>
                    <a:lnTo>
                      <a:pt x="940" y="473"/>
                    </a:lnTo>
                    <a:lnTo>
                      <a:pt x="551" y="565"/>
                    </a:lnTo>
                    <a:close/>
                  </a:path>
                </a:pathLst>
              </a:custGeom>
              <a:solidFill>
                <a:srgbClr val="A394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1" name="Freeform 23"/>
              <p:cNvSpPr>
                <a:spLocks/>
              </p:cNvSpPr>
              <p:nvPr/>
            </p:nvSpPr>
            <p:spPr bwMode="auto">
              <a:xfrm>
                <a:off x="4108" y="1850"/>
                <a:ext cx="179" cy="365"/>
              </a:xfrm>
              <a:custGeom>
                <a:avLst/>
                <a:gdLst>
                  <a:gd name="T0" fmla="*/ 0 w 1432"/>
                  <a:gd name="T1" fmla="*/ 0 h 2925"/>
                  <a:gd name="T2" fmla="*/ 0 w 1432"/>
                  <a:gd name="T3" fmla="*/ 0 h 2925"/>
                  <a:gd name="T4" fmla="*/ 0 w 1432"/>
                  <a:gd name="T5" fmla="*/ 0 h 2925"/>
                  <a:gd name="T6" fmla="*/ 0 w 1432"/>
                  <a:gd name="T7" fmla="*/ 0 h 2925"/>
                  <a:gd name="T8" fmla="*/ 0 w 1432"/>
                  <a:gd name="T9" fmla="*/ 0 h 2925"/>
                  <a:gd name="T10" fmla="*/ 0 w 1432"/>
                  <a:gd name="T11" fmla="*/ 0 h 2925"/>
                  <a:gd name="T12" fmla="*/ 0 w 1432"/>
                  <a:gd name="T13" fmla="*/ 0 h 2925"/>
                  <a:gd name="T14" fmla="*/ 0 w 1432"/>
                  <a:gd name="T15" fmla="*/ 0 h 2925"/>
                  <a:gd name="T16" fmla="*/ 0 w 1432"/>
                  <a:gd name="T17" fmla="*/ 0 h 29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32"/>
                  <a:gd name="T28" fmla="*/ 0 h 2925"/>
                  <a:gd name="T29" fmla="*/ 1432 w 1432"/>
                  <a:gd name="T30" fmla="*/ 2925 h 29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32" h="2925">
                    <a:moveTo>
                      <a:pt x="85" y="0"/>
                    </a:moveTo>
                    <a:lnTo>
                      <a:pt x="1181" y="214"/>
                    </a:lnTo>
                    <a:lnTo>
                      <a:pt x="1432" y="1724"/>
                    </a:lnTo>
                    <a:lnTo>
                      <a:pt x="1339" y="2925"/>
                    </a:lnTo>
                    <a:lnTo>
                      <a:pt x="816" y="2825"/>
                    </a:lnTo>
                    <a:lnTo>
                      <a:pt x="636" y="2454"/>
                    </a:lnTo>
                    <a:lnTo>
                      <a:pt x="128" y="2532"/>
                    </a:lnTo>
                    <a:lnTo>
                      <a:pt x="0" y="593"/>
                    </a:lnTo>
                    <a:lnTo>
                      <a:pt x="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2" name="Freeform 24"/>
              <p:cNvSpPr>
                <a:spLocks/>
              </p:cNvSpPr>
              <p:nvPr/>
            </p:nvSpPr>
            <p:spPr bwMode="auto">
              <a:xfrm>
                <a:off x="4110" y="1844"/>
                <a:ext cx="34" cy="321"/>
              </a:xfrm>
              <a:custGeom>
                <a:avLst/>
                <a:gdLst>
                  <a:gd name="T0" fmla="*/ 0 w 271"/>
                  <a:gd name="T1" fmla="*/ 0 h 2568"/>
                  <a:gd name="T2" fmla="*/ 0 w 271"/>
                  <a:gd name="T3" fmla="*/ 0 h 2568"/>
                  <a:gd name="T4" fmla="*/ 0 w 271"/>
                  <a:gd name="T5" fmla="*/ 0 h 2568"/>
                  <a:gd name="T6" fmla="*/ 0 w 271"/>
                  <a:gd name="T7" fmla="*/ 0 h 2568"/>
                  <a:gd name="T8" fmla="*/ 0 w 271"/>
                  <a:gd name="T9" fmla="*/ 0 h 2568"/>
                  <a:gd name="T10" fmla="*/ 0 w 271"/>
                  <a:gd name="T11" fmla="*/ 0 h 2568"/>
                  <a:gd name="T12" fmla="*/ 0 w 271"/>
                  <a:gd name="T13" fmla="*/ 0 h 2568"/>
                  <a:gd name="T14" fmla="*/ 0 w 271"/>
                  <a:gd name="T15" fmla="*/ 0 h 2568"/>
                  <a:gd name="T16" fmla="*/ 0 w 271"/>
                  <a:gd name="T17" fmla="*/ 0 h 25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1"/>
                  <a:gd name="T28" fmla="*/ 0 h 2568"/>
                  <a:gd name="T29" fmla="*/ 271 w 271"/>
                  <a:gd name="T30" fmla="*/ 2568 h 25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1" h="2568">
                    <a:moveTo>
                      <a:pt x="163" y="129"/>
                    </a:moveTo>
                    <a:lnTo>
                      <a:pt x="71" y="421"/>
                    </a:lnTo>
                    <a:lnTo>
                      <a:pt x="271" y="895"/>
                    </a:lnTo>
                    <a:lnTo>
                      <a:pt x="135" y="836"/>
                    </a:lnTo>
                    <a:lnTo>
                      <a:pt x="186" y="2568"/>
                    </a:lnTo>
                    <a:lnTo>
                      <a:pt x="79" y="2209"/>
                    </a:lnTo>
                    <a:lnTo>
                      <a:pt x="0" y="587"/>
                    </a:lnTo>
                    <a:lnTo>
                      <a:pt x="56" y="0"/>
                    </a:lnTo>
                    <a:lnTo>
                      <a:pt x="163" y="1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3" name="Freeform 25"/>
              <p:cNvSpPr>
                <a:spLocks/>
              </p:cNvSpPr>
              <p:nvPr/>
            </p:nvSpPr>
            <p:spPr bwMode="auto">
              <a:xfrm>
                <a:off x="4254" y="1903"/>
                <a:ext cx="32" cy="311"/>
              </a:xfrm>
              <a:custGeom>
                <a:avLst/>
                <a:gdLst>
                  <a:gd name="T0" fmla="*/ 0 w 257"/>
                  <a:gd name="T1" fmla="*/ 0 h 2489"/>
                  <a:gd name="T2" fmla="*/ 0 w 257"/>
                  <a:gd name="T3" fmla="*/ 0 h 2489"/>
                  <a:gd name="T4" fmla="*/ 0 w 257"/>
                  <a:gd name="T5" fmla="*/ 0 h 2489"/>
                  <a:gd name="T6" fmla="*/ 0 w 257"/>
                  <a:gd name="T7" fmla="*/ 0 h 2489"/>
                  <a:gd name="T8" fmla="*/ 0 60000 65536"/>
                  <a:gd name="T9" fmla="*/ 0 60000 65536"/>
                  <a:gd name="T10" fmla="*/ 0 60000 65536"/>
                  <a:gd name="T11" fmla="*/ 0 60000 65536"/>
                  <a:gd name="T12" fmla="*/ 0 w 257"/>
                  <a:gd name="T13" fmla="*/ 0 h 2489"/>
                  <a:gd name="T14" fmla="*/ 257 w 257"/>
                  <a:gd name="T15" fmla="*/ 2489 h 2489"/>
                </a:gdLst>
                <a:ahLst/>
                <a:cxnLst>
                  <a:cxn ang="T8">
                    <a:pos x="T0" y="T1"/>
                  </a:cxn>
                  <a:cxn ang="T9">
                    <a:pos x="T2" y="T3"/>
                  </a:cxn>
                  <a:cxn ang="T10">
                    <a:pos x="T4" y="T5"/>
                  </a:cxn>
                  <a:cxn ang="T11">
                    <a:pos x="T6" y="T7"/>
                  </a:cxn>
                </a:cxnLst>
                <a:rect l="T12" t="T13" r="T14" b="T15"/>
                <a:pathLst>
                  <a:path w="257" h="2489">
                    <a:moveTo>
                      <a:pt x="0" y="0"/>
                    </a:moveTo>
                    <a:lnTo>
                      <a:pt x="135" y="2489"/>
                    </a:lnTo>
                    <a:lnTo>
                      <a:pt x="257" y="1373"/>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4" name="Freeform 26"/>
              <p:cNvSpPr>
                <a:spLocks/>
              </p:cNvSpPr>
              <p:nvPr/>
            </p:nvSpPr>
            <p:spPr bwMode="auto">
              <a:xfrm>
                <a:off x="4155" y="1905"/>
                <a:ext cx="44" cy="254"/>
              </a:xfrm>
              <a:custGeom>
                <a:avLst/>
                <a:gdLst>
                  <a:gd name="T0" fmla="*/ 0 w 350"/>
                  <a:gd name="T1" fmla="*/ 0 h 2031"/>
                  <a:gd name="T2" fmla="*/ 0 w 350"/>
                  <a:gd name="T3" fmla="*/ 0 h 2031"/>
                  <a:gd name="T4" fmla="*/ 0 w 350"/>
                  <a:gd name="T5" fmla="*/ 0 h 2031"/>
                  <a:gd name="T6" fmla="*/ 0 w 350"/>
                  <a:gd name="T7" fmla="*/ 0 h 2031"/>
                  <a:gd name="T8" fmla="*/ 0 w 350"/>
                  <a:gd name="T9" fmla="*/ 0 h 2031"/>
                  <a:gd name="T10" fmla="*/ 0 w 350"/>
                  <a:gd name="T11" fmla="*/ 0 h 2031"/>
                  <a:gd name="T12" fmla="*/ 0 w 350"/>
                  <a:gd name="T13" fmla="*/ 0 h 2031"/>
                  <a:gd name="T14" fmla="*/ 0 w 350"/>
                  <a:gd name="T15" fmla="*/ 0 h 2031"/>
                  <a:gd name="T16" fmla="*/ 0 60000 65536"/>
                  <a:gd name="T17" fmla="*/ 0 60000 65536"/>
                  <a:gd name="T18" fmla="*/ 0 60000 65536"/>
                  <a:gd name="T19" fmla="*/ 0 60000 65536"/>
                  <a:gd name="T20" fmla="*/ 0 60000 65536"/>
                  <a:gd name="T21" fmla="*/ 0 60000 65536"/>
                  <a:gd name="T22" fmla="*/ 0 60000 65536"/>
                  <a:gd name="T23" fmla="*/ 0 60000 65536"/>
                  <a:gd name="T24" fmla="*/ 0 w 350"/>
                  <a:gd name="T25" fmla="*/ 0 h 2031"/>
                  <a:gd name="T26" fmla="*/ 350 w 350"/>
                  <a:gd name="T27" fmla="*/ 2031 h 20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0" h="2031">
                    <a:moveTo>
                      <a:pt x="0" y="408"/>
                    </a:moveTo>
                    <a:lnTo>
                      <a:pt x="163" y="294"/>
                    </a:lnTo>
                    <a:lnTo>
                      <a:pt x="107" y="894"/>
                    </a:lnTo>
                    <a:lnTo>
                      <a:pt x="20" y="2031"/>
                    </a:lnTo>
                    <a:lnTo>
                      <a:pt x="228" y="2016"/>
                    </a:lnTo>
                    <a:lnTo>
                      <a:pt x="350" y="180"/>
                    </a:lnTo>
                    <a:lnTo>
                      <a:pt x="157" y="0"/>
                    </a:lnTo>
                    <a:lnTo>
                      <a:pt x="0" y="408"/>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5" name="Freeform 27"/>
              <p:cNvSpPr>
                <a:spLocks/>
              </p:cNvSpPr>
              <p:nvPr/>
            </p:nvSpPr>
            <p:spPr bwMode="auto">
              <a:xfrm>
                <a:off x="4176" y="1897"/>
                <a:ext cx="77" cy="313"/>
              </a:xfrm>
              <a:custGeom>
                <a:avLst/>
                <a:gdLst>
                  <a:gd name="T0" fmla="*/ 0 w 616"/>
                  <a:gd name="T1" fmla="*/ 0 h 2503"/>
                  <a:gd name="T2" fmla="*/ 0 w 616"/>
                  <a:gd name="T3" fmla="*/ 0 h 2503"/>
                  <a:gd name="T4" fmla="*/ 0 w 616"/>
                  <a:gd name="T5" fmla="*/ 0 h 2503"/>
                  <a:gd name="T6" fmla="*/ 0 w 616"/>
                  <a:gd name="T7" fmla="*/ 0 h 2503"/>
                  <a:gd name="T8" fmla="*/ 0 w 616"/>
                  <a:gd name="T9" fmla="*/ 0 h 2503"/>
                  <a:gd name="T10" fmla="*/ 0 w 616"/>
                  <a:gd name="T11" fmla="*/ 0 h 2503"/>
                  <a:gd name="T12" fmla="*/ 0 w 616"/>
                  <a:gd name="T13" fmla="*/ 0 h 2503"/>
                  <a:gd name="T14" fmla="*/ 0 w 616"/>
                  <a:gd name="T15" fmla="*/ 0 h 2503"/>
                  <a:gd name="T16" fmla="*/ 0 w 616"/>
                  <a:gd name="T17" fmla="*/ 0 h 2503"/>
                  <a:gd name="T18" fmla="*/ 0 w 616"/>
                  <a:gd name="T19" fmla="*/ 0 h 2503"/>
                  <a:gd name="T20" fmla="*/ 0 w 616"/>
                  <a:gd name="T21" fmla="*/ 0 h 2503"/>
                  <a:gd name="T22" fmla="*/ 0 w 616"/>
                  <a:gd name="T23" fmla="*/ 0 h 25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6"/>
                  <a:gd name="T37" fmla="*/ 0 h 2503"/>
                  <a:gd name="T38" fmla="*/ 616 w 616"/>
                  <a:gd name="T39" fmla="*/ 2503 h 25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6" h="2503">
                    <a:moveTo>
                      <a:pt x="0" y="0"/>
                    </a:moveTo>
                    <a:lnTo>
                      <a:pt x="108" y="293"/>
                    </a:lnTo>
                    <a:lnTo>
                      <a:pt x="22" y="930"/>
                    </a:lnTo>
                    <a:lnTo>
                      <a:pt x="73" y="2067"/>
                    </a:lnTo>
                    <a:lnTo>
                      <a:pt x="116" y="2103"/>
                    </a:lnTo>
                    <a:lnTo>
                      <a:pt x="259" y="2439"/>
                    </a:lnTo>
                    <a:lnTo>
                      <a:pt x="616" y="2503"/>
                    </a:lnTo>
                    <a:lnTo>
                      <a:pt x="495" y="1673"/>
                    </a:lnTo>
                    <a:lnTo>
                      <a:pt x="452" y="745"/>
                    </a:lnTo>
                    <a:lnTo>
                      <a:pt x="279" y="200"/>
                    </a:lnTo>
                    <a:lnTo>
                      <a:pt x="309" y="51"/>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6" name="Freeform 28"/>
              <p:cNvSpPr>
                <a:spLocks/>
              </p:cNvSpPr>
              <p:nvPr/>
            </p:nvSpPr>
            <p:spPr bwMode="auto">
              <a:xfrm>
                <a:off x="4008" y="2090"/>
                <a:ext cx="116" cy="129"/>
              </a:xfrm>
              <a:custGeom>
                <a:avLst/>
                <a:gdLst>
                  <a:gd name="T0" fmla="*/ 0 w 933"/>
                  <a:gd name="T1" fmla="*/ 0 h 1033"/>
                  <a:gd name="T2" fmla="*/ 0 w 933"/>
                  <a:gd name="T3" fmla="*/ 0 h 1033"/>
                  <a:gd name="T4" fmla="*/ 0 w 933"/>
                  <a:gd name="T5" fmla="*/ 0 h 1033"/>
                  <a:gd name="T6" fmla="*/ 0 w 933"/>
                  <a:gd name="T7" fmla="*/ 0 h 1033"/>
                  <a:gd name="T8" fmla="*/ 0 w 933"/>
                  <a:gd name="T9" fmla="*/ 0 h 1033"/>
                  <a:gd name="T10" fmla="*/ 0 w 933"/>
                  <a:gd name="T11" fmla="*/ 0 h 1033"/>
                  <a:gd name="T12" fmla="*/ 0 w 933"/>
                  <a:gd name="T13" fmla="*/ 0 h 1033"/>
                  <a:gd name="T14" fmla="*/ 0 w 933"/>
                  <a:gd name="T15" fmla="*/ 0 h 1033"/>
                  <a:gd name="T16" fmla="*/ 0 w 933"/>
                  <a:gd name="T17" fmla="*/ 0 h 1033"/>
                  <a:gd name="T18" fmla="*/ 0 w 933"/>
                  <a:gd name="T19" fmla="*/ 0 h 1033"/>
                  <a:gd name="T20" fmla="*/ 0 w 933"/>
                  <a:gd name="T21" fmla="*/ 0 h 1033"/>
                  <a:gd name="T22" fmla="*/ 0 w 933"/>
                  <a:gd name="T23" fmla="*/ 0 h 1033"/>
                  <a:gd name="T24" fmla="*/ 0 w 933"/>
                  <a:gd name="T25" fmla="*/ 0 h 1033"/>
                  <a:gd name="T26" fmla="*/ 0 w 933"/>
                  <a:gd name="T27" fmla="*/ 0 h 10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33"/>
                  <a:gd name="T43" fmla="*/ 0 h 1033"/>
                  <a:gd name="T44" fmla="*/ 933 w 933"/>
                  <a:gd name="T45" fmla="*/ 1033 h 10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33" h="1033">
                    <a:moveTo>
                      <a:pt x="453" y="0"/>
                    </a:moveTo>
                    <a:lnTo>
                      <a:pt x="157" y="186"/>
                    </a:lnTo>
                    <a:lnTo>
                      <a:pt x="0" y="556"/>
                    </a:lnTo>
                    <a:lnTo>
                      <a:pt x="26" y="800"/>
                    </a:lnTo>
                    <a:lnTo>
                      <a:pt x="54" y="836"/>
                    </a:lnTo>
                    <a:lnTo>
                      <a:pt x="459" y="974"/>
                    </a:lnTo>
                    <a:lnTo>
                      <a:pt x="542" y="1033"/>
                    </a:lnTo>
                    <a:lnTo>
                      <a:pt x="663" y="986"/>
                    </a:lnTo>
                    <a:lnTo>
                      <a:pt x="650" y="827"/>
                    </a:lnTo>
                    <a:lnTo>
                      <a:pt x="768" y="794"/>
                    </a:lnTo>
                    <a:lnTo>
                      <a:pt x="933" y="563"/>
                    </a:lnTo>
                    <a:lnTo>
                      <a:pt x="902" y="354"/>
                    </a:lnTo>
                    <a:lnTo>
                      <a:pt x="612" y="67"/>
                    </a:lnTo>
                    <a:lnTo>
                      <a:pt x="453" y="0"/>
                    </a:lnTo>
                    <a:close/>
                  </a:path>
                </a:pathLst>
              </a:custGeom>
              <a:solidFill>
                <a:srgbClr val="FFD6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7" name="Freeform 29"/>
              <p:cNvSpPr>
                <a:spLocks/>
              </p:cNvSpPr>
              <p:nvPr/>
            </p:nvSpPr>
            <p:spPr bwMode="auto">
              <a:xfrm>
                <a:off x="4082" y="1716"/>
                <a:ext cx="178" cy="190"/>
              </a:xfrm>
              <a:custGeom>
                <a:avLst/>
                <a:gdLst>
                  <a:gd name="T0" fmla="*/ 0 w 1421"/>
                  <a:gd name="T1" fmla="*/ 0 h 1517"/>
                  <a:gd name="T2" fmla="*/ 0 w 1421"/>
                  <a:gd name="T3" fmla="*/ 0 h 1517"/>
                  <a:gd name="T4" fmla="*/ 0 w 1421"/>
                  <a:gd name="T5" fmla="*/ 0 h 1517"/>
                  <a:gd name="T6" fmla="*/ 0 w 1421"/>
                  <a:gd name="T7" fmla="*/ 0 h 1517"/>
                  <a:gd name="T8" fmla="*/ 0 w 1421"/>
                  <a:gd name="T9" fmla="*/ 0 h 1517"/>
                  <a:gd name="T10" fmla="*/ 0 w 1421"/>
                  <a:gd name="T11" fmla="*/ 0 h 1517"/>
                  <a:gd name="T12" fmla="*/ 0 w 1421"/>
                  <a:gd name="T13" fmla="*/ 0 h 1517"/>
                  <a:gd name="T14" fmla="*/ 0 w 1421"/>
                  <a:gd name="T15" fmla="*/ 0 h 1517"/>
                  <a:gd name="T16" fmla="*/ 0 w 1421"/>
                  <a:gd name="T17" fmla="*/ 0 h 1517"/>
                  <a:gd name="T18" fmla="*/ 0 w 1421"/>
                  <a:gd name="T19" fmla="*/ 0 h 1517"/>
                  <a:gd name="T20" fmla="*/ 0 w 1421"/>
                  <a:gd name="T21" fmla="*/ 0 h 1517"/>
                  <a:gd name="T22" fmla="*/ 0 w 1421"/>
                  <a:gd name="T23" fmla="*/ 0 h 15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21"/>
                  <a:gd name="T37" fmla="*/ 0 h 1517"/>
                  <a:gd name="T38" fmla="*/ 1421 w 1421"/>
                  <a:gd name="T39" fmla="*/ 1517 h 15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21" h="1517">
                    <a:moveTo>
                      <a:pt x="0" y="545"/>
                    </a:moveTo>
                    <a:lnTo>
                      <a:pt x="58" y="814"/>
                    </a:lnTo>
                    <a:lnTo>
                      <a:pt x="197" y="980"/>
                    </a:lnTo>
                    <a:lnTo>
                      <a:pt x="292" y="1028"/>
                    </a:lnTo>
                    <a:lnTo>
                      <a:pt x="625" y="1382"/>
                    </a:lnTo>
                    <a:lnTo>
                      <a:pt x="988" y="1517"/>
                    </a:lnTo>
                    <a:lnTo>
                      <a:pt x="1327" y="1412"/>
                    </a:lnTo>
                    <a:lnTo>
                      <a:pt x="1421" y="1231"/>
                    </a:lnTo>
                    <a:lnTo>
                      <a:pt x="1358" y="643"/>
                    </a:lnTo>
                    <a:lnTo>
                      <a:pt x="1187" y="81"/>
                    </a:lnTo>
                    <a:lnTo>
                      <a:pt x="53" y="0"/>
                    </a:lnTo>
                    <a:lnTo>
                      <a:pt x="0" y="545"/>
                    </a:lnTo>
                    <a:close/>
                  </a:path>
                </a:pathLst>
              </a:custGeom>
              <a:solidFill>
                <a:srgbClr val="FFD6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8" name="Freeform 30"/>
              <p:cNvSpPr>
                <a:spLocks/>
              </p:cNvSpPr>
              <p:nvPr/>
            </p:nvSpPr>
            <p:spPr bwMode="auto">
              <a:xfrm>
                <a:off x="4051" y="1663"/>
                <a:ext cx="179" cy="149"/>
              </a:xfrm>
              <a:custGeom>
                <a:avLst/>
                <a:gdLst>
                  <a:gd name="T0" fmla="*/ 0 w 1432"/>
                  <a:gd name="T1" fmla="*/ 0 h 1195"/>
                  <a:gd name="T2" fmla="*/ 0 w 1432"/>
                  <a:gd name="T3" fmla="*/ 0 h 1195"/>
                  <a:gd name="T4" fmla="*/ 0 w 1432"/>
                  <a:gd name="T5" fmla="*/ 0 h 1195"/>
                  <a:gd name="T6" fmla="*/ 0 w 1432"/>
                  <a:gd name="T7" fmla="*/ 0 h 1195"/>
                  <a:gd name="T8" fmla="*/ 0 w 1432"/>
                  <a:gd name="T9" fmla="*/ 0 h 1195"/>
                  <a:gd name="T10" fmla="*/ 0 w 1432"/>
                  <a:gd name="T11" fmla="*/ 0 h 1195"/>
                  <a:gd name="T12" fmla="*/ 0 w 1432"/>
                  <a:gd name="T13" fmla="*/ 0 h 1195"/>
                  <a:gd name="T14" fmla="*/ 0 w 1432"/>
                  <a:gd name="T15" fmla="*/ 0 h 1195"/>
                  <a:gd name="T16" fmla="*/ 0 w 1432"/>
                  <a:gd name="T17" fmla="*/ 0 h 1195"/>
                  <a:gd name="T18" fmla="*/ 0 w 1432"/>
                  <a:gd name="T19" fmla="*/ 0 h 1195"/>
                  <a:gd name="T20" fmla="*/ 0 w 1432"/>
                  <a:gd name="T21" fmla="*/ 0 h 1195"/>
                  <a:gd name="T22" fmla="*/ 0 w 1432"/>
                  <a:gd name="T23" fmla="*/ 0 h 1195"/>
                  <a:gd name="T24" fmla="*/ 0 w 1432"/>
                  <a:gd name="T25" fmla="*/ 0 h 1195"/>
                  <a:gd name="T26" fmla="*/ 0 w 1432"/>
                  <a:gd name="T27" fmla="*/ 0 h 1195"/>
                  <a:gd name="T28" fmla="*/ 0 w 1432"/>
                  <a:gd name="T29" fmla="*/ 0 h 119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32"/>
                  <a:gd name="T46" fmla="*/ 0 h 1195"/>
                  <a:gd name="T47" fmla="*/ 1432 w 1432"/>
                  <a:gd name="T48" fmla="*/ 1195 h 119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32" h="1195">
                    <a:moveTo>
                      <a:pt x="314" y="0"/>
                    </a:moveTo>
                    <a:lnTo>
                      <a:pt x="162" y="222"/>
                    </a:lnTo>
                    <a:lnTo>
                      <a:pt x="59" y="300"/>
                    </a:lnTo>
                    <a:lnTo>
                      <a:pt x="0" y="538"/>
                    </a:lnTo>
                    <a:lnTo>
                      <a:pt x="178" y="940"/>
                    </a:lnTo>
                    <a:lnTo>
                      <a:pt x="458" y="1195"/>
                    </a:lnTo>
                    <a:lnTo>
                      <a:pt x="479" y="1080"/>
                    </a:lnTo>
                    <a:lnTo>
                      <a:pt x="323" y="627"/>
                    </a:lnTo>
                    <a:lnTo>
                      <a:pt x="479" y="478"/>
                    </a:lnTo>
                    <a:lnTo>
                      <a:pt x="913" y="643"/>
                    </a:lnTo>
                    <a:lnTo>
                      <a:pt x="969" y="591"/>
                    </a:lnTo>
                    <a:lnTo>
                      <a:pt x="1229" y="591"/>
                    </a:lnTo>
                    <a:lnTo>
                      <a:pt x="1432" y="435"/>
                    </a:lnTo>
                    <a:lnTo>
                      <a:pt x="1021" y="20"/>
                    </a:lnTo>
                    <a:lnTo>
                      <a:pt x="314"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39" name="Freeform 31"/>
              <p:cNvSpPr>
                <a:spLocks/>
              </p:cNvSpPr>
              <p:nvPr/>
            </p:nvSpPr>
            <p:spPr bwMode="auto">
              <a:xfrm>
                <a:off x="3289" y="1905"/>
                <a:ext cx="300" cy="405"/>
              </a:xfrm>
              <a:custGeom>
                <a:avLst/>
                <a:gdLst>
                  <a:gd name="T0" fmla="*/ 0 w 2405"/>
                  <a:gd name="T1" fmla="*/ 0 h 3240"/>
                  <a:gd name="T2" fmla="*/ 0 w 2405"/>
                  <a:gd name="T3" fmla="*/ 0 h 3240"/>
                  <a:gd name="T4" fmla="*/ 0 w 2405"/>
                  <a:gd name="T5" fmla="*/ 0 h 3240"/>
                  <a:gd name="T6" fmla="*/ 0 w 2405"/>
                  <a:gd name="T7" fmla="*/ 0 h 3240"/>
                  <a:gd name="T8" fmla="*/ 0 w 2405"/>
                  <a:gd name="T9" fmla="*/ 0 h 3240"/>
                  <a:gd name="T10" fmla="*/ 0 w 2405"/>
                  <a:gd name="T11" fmla="*/ 0 h 3240"/>
                  <a:gd name="T12" fmla="*/ 0 w 2405"/>
                  <a:gd name="T13" fmla="*/ 0 h 3240"/>
                  <a:gd name="T14" fmla="*/ 0 w 2405"/>
                  <a:gd name="T15" fmla="*/ 0 h 3240"/>
                  <a:gd name="T16" fmla="*/ 0 60000 65536"/>
                  <a:gd name="T17" fmla="*/ 0 60000 65536"/>
                  <a:gd name="T18" fmla="*/ 0 60000 65536"/>
                  <a:gd name="T19" fmla="*/ 0 60000 65536"/>
                  <a:gd name="T20" fmla="*/ 0 60000 65536"/>
                  <a:gd name="T21" fmla="*/ 0 60000 65536"/>
                  <a:gd name="T22" fmla="*/ 0 60000 65536"/>
                  <a:gd name="T23" fmla="*/ 0 60000 65536"/>
                  <a:gd name="T24" fmla="*/ 0 w 2405"/>
                  <a:gd name="T25" fmla="*/ 0 h 3240"/>
                  <a:gd name="T26" fmla="*/ 2405 w 2405"/>
                  <a:gd name="T27" fmla="*/ 3240 h 32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05" h="3240">
                    <a:moveTo>
                      <a:pt x="2225" y="0"/>
                    </a:moveTo>
                    <a:lnTo>
                      <a:pt x="252" y="36"/>
                    </a:lnTo>
                    <a:lnTo>
                      <a:pt x="108" y="107"/>
                    </a:lnTo>
                    <a:lnTo>
                      <a:pt x="53" y="376"/>
                    </a:lnTo>
                    <a:lnTo>
                      <a:pt x="0" y="3240"/>
                    </a:lnTo>
                    <a:lnTo>
                      <a:pt x="376" y="2651"/>
                    </a:lnTo>
                    <a:lnTo>
                      <a:pt x="2405" y="180"/>
                    </a:lnTo>
                    <a:lnTo>
                      <a:pt x="2225" y="0"/>
                    </a:lnTo>
                    <a:close/>
                  </a:path>
                </a:pathLst>
              </a:custGeom>
              <a:solidFill>
                <a:srgbClr val="A394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0" name="Freeform 32"/>
              <p:cNvSpPr>
                <a:spLocks/>
              </p:cNvSpPr>
              <p:nvPr/>
            </p:nvSpPr>
            <p:spPr bwMode="auto">
              <a:xfrm>
                <a:off x="3322" y="1916"/>
                <a:ext cx="597" cy="495"/>
              </a:xfrm>
              <a:custGeom>
                <a:avLst/>
                <a:gdLst>
                  <a:gd name="T0" fmla="*/ 0 w 4774"/>
                  <a:gd name="T1" fmla="*/ 0 h 3957"/>
                  <a:gd name="T2" fmla="*/ 0 w 4774"/>
                  <a:gd name="T3" fmla="*/ 0 h 3957"/>
                  <a:gd name="T4" fmla="*/ 0 w 4774"/>
                  <a:gd name="T5" fmla="*/ 0 h 3957"/>
                  <a:gd name="T6" fmla="*/ 0 w 4774"/>
                  <a:gd name="T7" fmla="*/ 0 h 3957"/>
                  <a:gd name="T8" fmla="*/ 0 w 4774"/>
                  <a:gd name="T9" fmla="*/ 0 h 3957"/>
                  <a:gd name="T10" fmla="*/ 0 w 4774"/>
                  <a:gd name="T11" fmla="*/ 0 h 3957"/>
                  <a:gd name="T12" fmla="*/ 0 w 4774"/>
                  <a:gd name="T13" fmla="*/ 0 h 3957"/>
                  <a:gd name="T14" fmla="*/ 0 w 4774"/>
                  <a:gd name="T15" fmla="*/ 0 h 3957"/>
                  <a:gd name="T16" fmla="*/ 0 w 4774"/>
                  <a:gd name="T17" fmla="*/ 0 h 3957"/>
                  <a:gd name="T18" fmla="*/ 0 w 4774"/>
                  <a:gd name="T19" fmla="*/ 0 h 3957"/>
                  <a:gd name="T20" fmla="*/ 0 w 4774"/>
                  <a:gd name="T21" fmla="*/ 0 h 3957"/>
                  <a:gd name="T22" fmla="*/ 0 w 4774"/>
                  <a:gd name="T23" fmla="*/ 0 h 3957"/>
                  <a:gd name="T24" fmla="*/ 0 w 4774"/>
                  <a:gd name="T25" fmla="*/ 0 h 3957"/>
                  <a:gd name="T26" fmla="*/ 0 w 4774"/>
                  <a:gd name="T27" fmla="*/ 0 h 3957"/>
                  <a:gd name="T28" fmla="*/ 0 w 4774"/>
                  <a:gd name="T29" fmla="*/ 0 h 3957"/>
                  <a:gd name="T30" fmla="*/ 0 w 4774"/>
                  <a:gd name="T31" fmla="*/ 0 h 3957"/>
                  <a:gd name="T32" fmla="*/ 0 w 4774"/>
                  <a:gd name="T33" fmla="*/ 0 h 3957"/>
                  <a:gd name="T34" fmla="*/ 0 w 4774"/>
                  <a:gd name="T35" fmla="*/ 0 h 39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74"/>
                  <a:gd name="T55" fmla="*/ 0 h 3957"/>
                  <a:gd name="T56" fmla="*/ 4774 w 4774"/>
                  <a:gd name="T57" fmla="*/ 3957 h 39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74" h="3957">
                    <a:moveTo>
                      <a:pt x="772" y="3957"/>
                    </a:moveTo>
                    <a:lnTo>
                      <a:pt x="0" y="2740"/>
                    </a:lnTo>
                    <a:lnTo>
                      <a:pt x="449" y="1718"/>
                    </a:lnTo>
                    <a:lnTo>
                      <a:pt x="933" y="751"/>
                    </a:lnTo>
                    <a:lnTo>
                      <a:pt x="1652" y="375"/>
                    </a:lnTo>
                    <a:lnTo>
                      <a:pt x="1974" y="179"/>
                    </a:lnTo>
                    <a:lnTo>
                      <a:pt x="3392" y="0"/>
                    </a:lnTo>
                    <a:lnTo>
                      <a:pt x="4074" y="644"/>
                    </a:lnTo>
                    <a:lnTo>
                      <a:pt x="4199" y="1183"/>
                    </a:lnTo>
                    <a:lnTo>
                      <a:pt x="4738" y="2076"/>
                    </a:lnTo>
                    <a:lnTo>
                      <a:pt x="4774" y="2722"/>
                    </a:lnTo>
                    <a:lnTo>
                      <a:pt x="3966" y="3169"/>
                    </a:lnTo>
                    <a:lnTo>
                      <a:pt x="3338" y="2758"/>
                    </a:lnTo>
                    <a:lnTo>
                      <a:pt x="3751" y="2328"/>
                    </a:lnTo>
                    <a:lnTo>
                      <a:pt x="3553" y="2399"/>
                    </a:lnTo>
                    <a:lnTo>
                      <a:pt x="1455" y="3150"/>
                    </a:lnTo>
                    <a:lnTo>
                      <a:pt x="1614" y="3420"/>
                    </a:lnTo>
                    <a:lnTo>
                      <a:pt x="772" y="3957"/>
                    </a:lnTo>
                    <a:close/>
                  </a:path>
                </a:pathLst>
              </a:custGeom>
              <a:solidFill>
                <a:srgbClr val="5973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1" name="Freeform 33"/>
              <p:cNvSpPr>
                <a:spLocks/>
              </p:cNvSpPr>
              <p:nvPr/>
            </p:nvSpPr>
            <p:spPr bwMode="auto">
              <a:xfrm>
                <a:off x="3582" y="1677"/>
                <a:ext cx="160" cy="108"/>
              </a:xfrm>
              <a:custGeom>
                <a:avLst/>
                <a:gdLst>
                  <a:gd name="T0" fmla="*/ 0 w 1279"/>
                  <a:gd name="T1" fmla="*/ 0 h 868"/>
                  <a:gd name="T2" fmla="*/ 0 w 1279"/>
                  <a:gd name="T3" fmla="*/ 0 h 868"/>
                  <a:gd name="T4" fmla="*/ 0 w 1279"/>
                  <a:gd name="T5" fmla="*/ 0 h 868"/>
                  <a:gd name="T6" fmla="*/ 0 w 1279"/>
                  <a:gd name="T7" fmla="*/ 0 h 868"/>
                  <a:gd name="T8" fmla="*/ 0 w 1279"/>
                  <a:gd name="T9" fmla="*/ 0 h 868"/>
                  <a:gd name="T10" fmla="*/ 0 w 1279"/>
                  <a:gd name="T11" fmla="*/ 0 h 868"/>
                  <a:gd name="T12" fmla="*/ 0 w 1279"/>
                  <a:gd name="T13" fmla="*/ 0 h 868"/>
                  <a:gd name="T14" fmla="*/ 0 60000 65536"/>
                  <a:gd name="T15" fmla="*/ 0 60000 65536"/>
                  <a:gd name="T16" fmla="*/ 0 60000 65536"/>
                  <a:gd name="T17" fmla="*/ 0 60000 65536"/>
                  <a:gd name="T18" fmla="*/ 0 60000 65536"/>
                  <a:gd name="T19" fmla="*/ 0 60000 65536"/>
                  <a:gd name="T20" fmla="*/ 0 60000 65536"/>
                  <a:gd name="T21" fmla="*/ 0 w 1279"/>
                  <a:gd name="T22" fmla="*/ 0 h 868"/>
                  <a:gd name="T23" fmla="*/ 1279 w 1279"/>
                  <a:gd name="T24" fmla="*/ 868 h 8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9" h="868">
                    <a:moveTo>
                      <a:pt x="176" y="101"/>
                    </a:moveTo>
                    <a:lnTo>
                      <a:pt x="0" y="474"/>
                    </a:lnTo>
                    <a:lnTo>
                      <a:pt x="45" y="868"/>
                    </a:lnTo>
                    <a:lnTo>
                      <a:pt x="1127" y="622"/>
                    </a:lnTo>
                    <a:lnTo>
                      <a:pt x="1279" y="201"/>
                    </a:lnTo>
                    <a:lnTo>
                      <a:pt x="540" y="0"/>
                    </a:lnTo>
                    <a:lnTo>
                      <a:pt x="176" y="101"/>
                    </a:lnTo>
                    <a:close/>
                  </a:path>
                </a:pathLst>
              </a:custGeom>
              <a:solidFill>
                <a:srgbClr val="2E2E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2" name="Freeform 34"/>
              <p:cNvSpPr>
                <a:spLocks/>
              </p:cNvSpPr>
              <p:nvPr/>
            </p:nvSpPr>
            <p:spPr bwMode="auto">
              <a:xfrm>
                <a:off x="3658" y="2258"/>
                <a:ext cx="151" cy="90"/>
              </a:xfrm>
              <a:custGeom>
                <a:avLst/>
                <a:gdLst>
                  <a:gd name="T0" fmla="*/ 0 w 1205"/>
                  <a:gd name="T1" fmla="*/ 0 h 718"/>
                  <a:gd name="T2" fmla="*/ 0 w 1205"/>
                  <a:gd name="T3" fmla="*/ 0 h 718"/>
                  <a:gd name="T4" fmla="*/ 0 w 1205"/>
                  <a:gd name="T5" fmla="*/ 0 h 718"/>
                  <a:gd name="T6" fmla="*/ 0 w 1205"/>
                  <a:gd name="T7" fmla="*/ 0 h 718"/>
                  <a:gd name="T8" fmla="*/ 0 w 1205"/>
                  <a:gd name="T9" fmla="*/ 0 h 718"/>
                  <a:gd name="T10" fmla="*/ 0 w 1205"/>
                  <a:gd name="T11" fmla="*/ 0 h 718"/>
                  <a:gd name="T12" fmla="*/ 0 w 1205"/>
                  <a:gd name="T13" fmla="*/ 0 h 718"/>
                  <a:gd name="T14" fmla="*/ 0 w 1205"/>
                  <a:gd name="T15" fmla="*/ 0 h 718"/>
                  <a:gd name="T16" fmla="*/ 0 w 1205"/>
                  <a:gd name="T17" fmla="*/ 0 h 718"/>
                  <a:gd name="T18" fmla="*/ 0 w 1205"/>
                  <a:gd name="T19" fmla="*/ 0 h 718"/>
                  <a:gd name="T20" fmla="*/ 0 w 1205"/>
                  <a:gd name="T21" fmla="*/ 0 h 718"/>
                  <a:gd name="T22" fmla="*/ 0 w 1205"/>
                  <a:gd name="T23" fmla="*/ 0 h 718"/>
                  <a:gd name="T24" fmla="*/ 0 w 1205"/>
                  <a:gd name="T25" fmla="*/ 0 h 718"/>
                  <a:gd name="T26" fmla="*/ 0 w 1205"/>
                  <a:gd name="T27" fmla="*/ 0 h 718"/>
                  <a:gd name="T28" fmla="*/ 0 w 1205"/>
                  <a:gd name="T29" fmla="*/ 0 h 718"/>
                  <a:gd name="T30" fmla="*/ 0 w 1205"/>
                  <a:gd name="T31" fmla="*/ 0 h 718"/>
                  <a:gd name="T32" fmla="*/ 0 w 1205"/>
                  <a:gd name="T33" fmla="*/ 0 h 718"/>
                  <a:gd name="T34" fmla="*/ 0 w 1205"/>
                  <a:gd name="T35" fmla="*/ 0 h 7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5"/>
                  <a:gd name="T55" fmla="*/ 0 h 718"/>
                  <a:gd name="T56" fmla="*/ 1205 w 1205"/>
                  <a:gd name="T57" fmla="*/ 718 h 7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5" h="718">
                    <a:moveTo>
                      <a:pt x="0" y="567"/>
                    </a:moveTo>
                    <a:lnTo>
                      <a:pt x="67" y="348"/>
                    </a:lnTo>
                    <a:lnTo>
                      <a:pt x="388" y="0"/>
                    </a:lnTo>
                    <a:lnTo>
                      <a:pt x="737" y="2"/>
                    </a:lnTo>
                    <a:lnTo>
                      <a:pt x="903" y="70"/>
                    </a:lnTo>
                    <a:lnTo>
                      <a:pt x="1205" y="158"/>
                    </a:lnTo>
                    <a:lnTo>
                      <a:pt x="1175" y="305"/>
                    </a:lnTo>
                    <a:lnTo>
                      <a:pt x="855" y="494"/>
                    </a:lnTo>
                    <a:lnTo>
                      <a:pt x="692" y="617"/>
                    </a:lnTo>
                    <a:lnTo>
                      <a:pt x="535" y="617"/>
                    </a:lnTo>
                    <a:lnTo>
                      <a:pt x="451" y="688"/>
                    </a:lnTo>
                    <a:lnTo>
                      <a:pt x="350" y="718"/>
                    </a:lnTo>
                    <a:lnTo>
                      <a:pt x="211" y="718"/>
                    </a:lnTo>
                    <a:lnTo>
                      <a:pt x="181" y="663"/>
                    </a:lnTo>
                    <a:lnTo>
                      <a:pt x="248" y="368"/>
                    </a:lnTo>
                    <a:lnTo>
                      <a:pt x="189" y="381"/>
                    </a:lnTo>
                    <a:lnTo>
                      <a:pt x="101" y="554"/>
                    </a:lnTo>
                    <a:lnTo>
                      <a:pt x="0" y="567"/>
                    </a:lnTo>
                    <a:close/>
                  </a:path>
                </a:pathLst>
              </a:custGeom>
              <a:solidFill>
                <a:srgbClr val="F2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3" name="Freeform 35"/>
              <p:cNvSpPr>
                <a:spLocks/>
              </p:cNvSpPr>
              <p:nvPr/>
            </p:nvSpPr>
            <p:spPr bwMode="auto">
              <a:xfrm>
                <a:off x="3486" y="2341"/>
                <a:ext cx="176" cy="93"/>
              </a:xfrm>
              <a:custGeom>
                <a:avLst/>
                <a:gdLst>
                  <a:gd name="T0" fmla="*/ 0 w 1409"/>
                  <a:gd name="T1" fmla="*/ 0 h 748"/>
                  <a:gd name="T2" fmla="*/ 0 w 1409"/>
                  <a:gd name="T3" fmla="*/ 0 h 748"/>
                  <a:gd name="T4" fmla="*/ 0 w 1409"/>
                  <a:gd name="T5" fmla="*/ 0 h 748"/>
                  <a:gd name="T6" fmla="*/ 0 w 1409"/>
                  <a:gd name="T7" fmla="*/ 0 h 748"/>
                  <a:gd name="T8" fmla="*/ 0 w 1409"/>
                  <a:gd name="T9" fmla="*/ 0 h 748"/>
                  <a:gd name="T10" fmla="*/ 0 w 1409"/>
                  <a:gd name="T11" fmla="*/ 0 h 748"/>
                  <a:gd name="T12" fmla="*/ 0 w 1409"/>
                  <a:gd name="T13" fmla="*/ 0 h 748"/>
                  <a:gd name="T14" fmla="*/ 0 w 1409"/>
                  <a:gd name="T15" fmla="*/ 0 h 748"/>
                  <a:gd name="T16" fmla="*/ 0 w 1409"/>
                  <a:gd name="T17" fmla="*/ 0 h 748"/>
                  <a:gd name="T18" fmla="*/ 0 w 1409"/>
                  <a:gd name="T19" fmla="*/ 0 h 748"/>
                  <a:gd name="T20" fmla="*/ 0 w 1409"/>
                  <a:gd name="T21" fmla="*/ 0 h 748"/>
                  <a:gd name="T22" fmla="*/ 0 w 1409"/>
                  <a:gd name="T23" fmla="*/ 0 h 748"/>
                  <a:gd name="T24" fmla="*/ 0 w 1409"/>
                  <a:gd name="T25" fmla="*/ 0 h 748"/>
                  <a:gd name="T26" fmla="*/ 0 w 1409"/>
                  <a:gd name="T27" fmla="*/ 0 h 748"/>
                  <a:gd name="T28" fmla="*/ 0 w 1409"/>
                  <a:gd name="T29" fmla="*/ 0 h 748"/>
                  <a:gd name="T30" fmla="*/ 0 w 1409"/>
                  <a:gd name="T31" fmla="*/ 0 h 748"/>
                  <a:gd name="T32" fmla="*/ 0 w 1409"/>
                  <a:gd name="T33" fmla="*/ 0 h 748"/>
                  <a:gd name="T34" fmla="*/ 0 w 1409"/>
                  <a:gd name="T35" fmla="*/ 0 h 748"/>
                  <a:gd name="T36" fmla="*/ 0 w 1409"/>
                  <a:gd name="T37" fmla="*/ 0 h 7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09"/>
                  <a:gd name="T58" fmla="*/ 0 h 748"/>
                  <a:gd name="T59" fmla="*/ 1409 w 1409"/>
                  <a:gd name="T60" fmla="*/ 748 h 7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09" h="748">
                    <a:moveTo>
                      <a:pt x="923" y="667"/>
                    </a:moveTo>
                    <a:lnTo>
                      <a:pt x="921" y="462"/>
                    </a:lnTo>
                    <a:lnTo>
                      <a:pt x="1024" y="470"/>
                    </a:lnTo>
                    <a:lnTo>
                      <a:pt x="1029" y="597"/>
                    </a:lnTo>
                    <a:lnTo>
                      <a:pt x="1122" y="508"/>
                    </a:lnTo>
                    <a:lnTo>
                      <a:pt x="1409" y="520"/>
                    </a:lnTo>
                    <a:lnTo>
                      <a:pt x="1403" y="454"/>
                    </a:lnTo>
                    <a:lnTo>
                      <a:pt x="1055" y="323"/>
                    </a:lnTo>
                    <a:lnTo>
                      <a:pt x="923" y="196"/>
                    </a:lnTo>
                    <a:lnTo>
                      <a:pt x="929" y="28"/>
                    </a:lnTo>
                    <a:lnTo>
                      <a:pt x="823" y="0"/>
                    </a:lnTo>
                    <a:lnTo>
                      <a:pt x="359" y="46"/>
                    </a:lnTo>
                    <a:lnTo>
                      <a:pt x="266" y="46"/>
                    </a:lnTo>
                    <a:lnTo>
                      <a:pt x="0" y="311"/>
                    </a:lnTo>
                    <a:lnTo>
                      <a:pt x="209" y="462"/>
                    </a:lnTo>
                    <a:lnTo>
                      <a:pt x="287" y="537"/>
                    </a:lnTo>
                    <a:lnTo>
                      <a:pt x="469" y="743"/>
                    </a:lnTo>
                    <a:lnTo>
                      <a:pt x="811" y="748"/>
                    </a:lnTo>
                    <a:lnTo>
                      <a:pt x="923" y="667"/>
                    </a:lnTo>
                    <a:close/>
                  </a:path>
                </a:pathLst>
              </a:custGeom>
              <a:solidFill>
                <a:srgbClr val="F2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4" name="Freeform 36"/>
              <p:cNvSpPr>
                <a:spLocks/>
              </p:cNvSpPr>
              <p:nvPr/>
            </p:nvSpPr>
            <p:spPr bwMode="auto">
              <a:xfrm>
                <a:off x="3601" y="1721"/>
                <a:ext cx="198" cy="272"/>
              </a:xfrm>
              <a:custGeom>
                <a:avLst/>
                <a:gdLst>
                  <a:gd name="T0" fmla="*/ 0 w 1583"/>
                  <a:gd name="T1" fmla="*/ 0 h 2172"/>
                  <a:gd name="T2" fmla="*/ 0 w 1583"/>
                  <a:gd name="T3" fmla="*/ 0 h 2172"/>
                  <a:gd name="T4" fmla="*/ 0 w 1583"/>
                  <a:gd name="T5" fmla="*/ 0 h 2172"/>
                  <a:gd name="T6" fmla="*/ 0 w 1583"/>
                  <a:gd name="T7" fmla="*/ 0 h 2172"/>
                  <a:gd name="T8" fmla="*/ 0 w 1583"/>
                  <a:gd name="T9" fmla="*/ 0 h 2172"/>
                  <a:gd name="T10" fmla="*/ 0 w 1583"/>
                  <a:gd name="T11" fmla="*/ 0 h 2172"/>
                  <a:gd name="T12" fmla="*/ 0 w 1583"/>
                  <a:gd name="T13" fmla="*/ 0 h 2172"/>
                  <a:gd name="T14" fmla="*/ 0 w 1583"/>
                  <a:gd name="T15" fmla="*/ 0 h 2172"/>
                  <a:gd name="T16" fmla="*/ 0 w 1583"/>
                  <a:gd name="T17" fmla="*/ 0 h 2172"/>
                  <a:gd name="T18" fmla="*/ 0 w 1583"/>
                  <a:gd name="T19" fmla="*/ 0 h 2172"/>
                  <a:gd name="T20" fmla="*/ 0 w 1583"/>
                  <a:gd name="T21" fmla="*/ 0 h 2172"/>
                  <a:gd name="T22" fmla="*/ 0 w 1583"/>
                  <a:gd name="T23" fmla="*/ 0 h 2172"/>
                  <a:gd name="T24" fmla="*/ 0 w 1583"/>
                  <a:gd name="T25" fmla="*/ 0 h 2172"/>
                  <a:gd name="T26" fmla="*/ 0 w 1583"/>
                  <a:gd name="T27" fmla="*/ 0 h 2172"/>
                  <a:gd name="T28" fmla="*/ 0 w 1583"/>
                  <a:gd name="T29" fmla="*/ 0 h 21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83"/>
                  <a:gd name="T46" fmla="*/ 0 h 2172"/>
                  <a:gd name="T47" fmla="*/ 1583 w 1583"/>
                  <a:gd name="T48" fmla="*/ 2172 h 21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83" h="2172">
                    <a:moveTo>
                      <a:pt x="946" y="115"/>
                    </a:moveTo>
                    <a:lnTo>
                      <a:pt x="793" y="248"/>
                    </a:lnTo>
                    <a:lnTo>
                      <a:pt x="0" y="733"/>
                    </a:lnTo>
                    <a:lnTo>
                      <a:pt x="81" y="1587"/>
                    </a:lnTo>
                    <a:lnTo>
                      <a:pt x="316" y="1806"/>
                    </a:lnTo>
                    <a:lnTo>
                      <a:pt x="875" y="2172"/>
                    </a:lnTo>
                    <a:lnTo>
                      <a:pt x="935" y="1850"/>
                    </a:lnTo>
                    <a:lnTo>
                      <a:pt x="1100" y="1706"/>
                    </a:lnTo>
                    <a:lnTo>
                      <a:pt x="1379" y="1646"/>
                    </a:lnTo>
                    <a:lnTo>
                      <a:pt x="1479" y="1510"/>
                    </a:lnTo>
                    <a:lnTo>
                      <a:pt x="1516" y="1117"/>
                    </a:lnTo>
                    <a:lnTo>
                      <a:pt x="1583" y="745"/>
                    </a:lnTo>
                    <a:lnTo>
                      <a:pt x="1488" y="329"/>
                    </a:lnTo>
                    <a:lnTo>
                      <a:pt x="1313" y="0"/>
                    </a:lnTo>
                    <a:lnTo>
                      <a:pt x="946" y="115"/>
                    </a:lnTo>
                    <a:close/>
                  </a:path>
                </a:pathLst>
              </a:custGeom>
              <a:solidFill>
                <a:srgbClr val="F2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5" name="Freeform 37"/>
              <p:cNvSpPr>
                <a:spLocks/>
              </p:cNvSpPr>
              <p:nvPr/>
            </p:nvSpPr>
            <p:spPr bwMode="auto">
              <a:xfrm>
                <a:off x="3624" y="1872"/>
                <a:ext cx="31" cy="26"/>
              </a:xfrm>
              <a:custGeom>
                <a:avLst/>
                <a:gdLst>
                  <a:gd name="T0" fmla="*/ 0 w 246"/>
                  <a:gd name="T1" fmla="*/ 0 h 208"/>
                  <a:gd name="T2" fmla="*/ 0 w 246"/>
                  <a:gd name="T3" fmla="*/ 0 h 208"/>
                  <a:gd name="T4" fmla="*/ 0 w 246"/>
                  <a:gd name="T5" fmla="*/ 0 h 208"/>
                  <a:gd name="T6" fmla="*/ 0 w 246"/>
                  <a:gd name="T7" fmla="*/ 0 h 208"/>
                  <a:gd name="T8" fmla="*/ 0 w 246"/>
                  <a:gd name="T9" fmla="*/ 0 h 208"/>
                  <a:gd name="T10" fmla="*/ 0 w 246"/>
                  <a:gd name="T11" fmla="*/ 0 h 208"/>
                  <a:gd name="T12" fmla="*/ 0 w 246"/>
                  <a:gd name="T13" fmla="*/ 0 h 208"/>
                  <a:gd name="T14" fmla="*/ 0 60000 65536"/>
                  <a:gd name="T15" fmla="*/ 0 60000 65536"/>
                  <a:gd name="T16" fmla="*/ 0 60000 65536"/>
                  <a:gd name="T17" fmla="*/ 0 60000 65536"/>
                  <a:gd name="T18" fmla="*/ 0 60000 65536"/>
                  <a:gd name="T19" fmla="*/ 0 60000 65536"/>
                  <a:gd name="T20" fmla="*/ 0 60000 65536"/>
                  <a:gd name="T21" fmla="*/ 0 w 246"/>
                  <a:gd name="T22" fmla="*/ 0 h 208"/>
                  <a:gd name="T23" fmla="*/ 246 w 246"/>
                  <a:gd name="T24" fmla="*/ 208 h 2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6" h="208">
                    <a:moveTo>
                      <a:pt x="98" y="0"/>
                    </a:moveTo>
                    <a:lnTo>
                      <a:pt x="197" y="0"/>
                    </a:lnTo>
                    <a:lnTo>
                      <a:pt x="246" y="61"/>
                    </a:lnTo>
                    <a:lnTo>
                      <a:pt x="230" y="181"/>
                    </a:lnTo>
                    <a:lnTo>
                      <a:pt x="93" y="208"/>
                    </a:lnTo>
                    <a:lnTo>
                      <a:pt x="0" y="83"/>
                    </a:lnTo>
                    <a:lnTo>
                      <a:pt x="98"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6" name="Freeform 38"/>
              <p:cNvSpPr>
                <a:spLocks/>
              </p:cNvSpPr>
              <p:nvPr/>
            </p:nvSpPr>
            <p:spPr bwMode="auto">
              <a:xfrm>
                <a:off x="3754" y="1880"/>
                <a:ext cx="28" cy="14"/>
              </a:xfrm>
              <a:custGeom>
                <a:avLst/>
                <a:gdLst>
                  <a:gd name="T0" fmla="*/ 0 w 220"/>
                  <a:gd name="T1" fmla="*/ 0 h 114"/>
                  <a:gd name="T2" fmla="*/ 0 w 220"/>
                  <a:gd name="T3" fmla="*/ 0 h 114"/>
                  <a:gd name="T4" fmla="*/ 0 w 220"/>
                  <a:gd name="T5" fmla="*/ 0 h 114"/>
                  <a:gd name="T6" fmla="*/ 0 w 220"/>
                  <a:gd name="T7" fmla="*/ 0 h 114"/>
                  <a:gd name="T8" fmla="*/ 0 w 220"/>
                  <a:gd name="T9" fmla="*/ 0 h 114"/>
                  <a:gd name="T10" fmla="*/ 0 w 220"/>
                  <a:gd name="T11" fmla="*/ 0 h 114"/>
                  <a:gd name="T12" fmla="*/ 0 w 220"/>
                  <a:gd name="T13" fmla="*/ 0 h 114"/>
                  <a:gd name="T14" fmla="*/ 0 w 220"/>
                  <a:gd name="T15" fmla="*/ 0 h 114"/>
                  <a:gd name="T16" fmla="*/ 0 60000 65536"/>
                  <a:gd name="T17" fmla="*/ 0 60000 65536"/>
                  <a:gd name="T18" fmla="*/ 0 60000 65536"/>
                  <a:gd name="T19" fmla="*/ 0 60000 65536"/>
                  <a:gd name="T20" fmla="*/ 0 60000 65536"/>
                  <a:gd name="T21" fmla="*/ 0 60000 65536"/>
                  <a:gd name="T22" fmla="*/ 0 60000 65536"/>
                  <a:gd name="T23" fmla="*/ 0 60000 65536"/>
                  <a:gd name="T24" fmla="*/ 0 w 220"/>
                  <a:gd name="T25" fmla="*/ 0 h 114"/>
                  <a:gd name="T26" fmla="*/ 220 w 220"/>
                  <a:gd name="T27" fmla="*/ 114 h 1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0" h="114">
                    <a:moveTo>
                      <a:pt x="0" y="92"/>
                    </a:moveTo>
                    <a:lnTo>
                      <a:pt x="71" y="114"/>
                    </a:lnTo>
                    <a:lnTo>
                      <a:pt x="169" y="110"/>
                    </a:lnTo>
                    <a:lnTo>
                      <a:pt x="220" y="48"/>
                    </a:lnTo>
                    <a:lnTo>
                      <a:pt x="214" y="0"/>
                    </a:lnTo>
                    <a:lnTo>
                      <a:pt x="169" y="21"/>
                    </a:lnTo>
                    <a:lnTo>
                      <a:pt x="120" y="26"/>
                    </a:lnTo>
                    <a:lnTo>
                      <a:pt x="0" y="92"/>
                    </a:lnTo>
                    <a:close/>
                  </a:path>
                </a:pathLst>
              </a:custGeom>
              <a:solidFill>
                <a:srgbClr val="B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7" name="Freeform 39"/>
              <p:cNvSpPr>
                <a:spLocks/>
              </p:cNvSpPr>
              <p:nvPr/>
            </p:nvSpPr>
            <p:spPr bwMode="auto">
              <a:xfrm>
                <a:off x="3373" y="1453"/>
                <a:ext cx="689" cy="573"/>
              </a:xfrm>
              <a:custGeom>
                <a:avLst/>
                <a:gdLst>
                  <a:gd name="T0" fmla="*/ 0 w 5507"/>
                  <a:gd name="T1" fmla="*/ 0 h 4580"/>
                  <a:gd name="T2" fmla="*/ 0 w 5507"/>
                  <a:gd name="T3" fmla="*/ 0 h 4580"/>
                  <a:gd name="T4" fmla="*/ 0 w 5507"/>
                  <a:gd name="T5" fmla="*/ 0 h 4580"/>
                  <a:gd name="T6" fmla="*/ 0 w 5507"/>
                  <a:gd name="T7" fmla="*/ 0 h 4580"/>
                  <a:gd name="T8" fmla="*/ 0 w 5507"/>
                  <a:gd name="T9" fmla="*/ 0 h 4580"/>
                  <a:gd name="T10" fmla="*/ 0 w 5507"/>
                  <a:gd name="T11" fmla="*/ 0 h 4580"/>
                  <a:gd name="T12" fmla="*/ 0 w 5507"/>
                  <a:gd name="T13" fmla="*/ 0 h 4580"/>
                  <a:gd name="T14" fmla="*/ 0 w 5507"/>
                  <a:gd name="T15" fmla="*/ 0 h 4580"/>
                  <a:gd name="T16" fmla="*/ 0 w 5507"/>
                  <a:gd name="T17" fmla="*/ 0 h 4580"/>
                  <a:gd name="T18" fmla="*/ 0 w 5507"/>
                  <a:gd name="T19" fmla="*/ 0 h 4580"/>
                  <a:gd name="T20" fmla="*/ 0 w 5507"/>
                  <a:gd name="T21" fmla="*/ 0 h 4580"/>
                  <a:gd name="T22" fmla="*/ 0 w 5507"/>
                  <a:gd name="T23" fmla="*/ 0 h 4580"/>
                  <a:gd name="T24" fmla="*/ 0 w 5507"/>
                  <a:gd name="T25" fmla="*/ 0 h 4580"/>
                  <a:gd name="T26" fmla="*/ 0 w 5507"/>
                  <a:gd name="T27" fmla="*/ 0 h 4580"/>
                  <a:gd name="T28" fmla="*/ 0 w 5507"/>
                  <a:gd name="T29" fmla="*/ 0 h 4580"/>
                  <a:gd name="T30" fmla="*/ 0 w 5507"/>
                  <a:gd name="T31" fmla="*/ 0 h 4580"/>
                  <a:gd name="T32" fmla="*/ 0 w 5507"/>
                  <a:gd name="T33" fmla="*/ 0 h 4580"/>
                  <a:gd name="T34" fmla="*/ 0 w 5507"/>
                  <a:gd name="T35" fmla="*/ 0 h 4580"/>
                  <a:gd name="T36" fmla="*/ 0 w 5507"/>
                  <a:gd name="T37" fmla="*/ 0 h 4580"/>
                  <a:gd name="T38" fmla="*/ 0 w 5507"/>
                  <a:gd name="T39" fmla="*/ 0 h 4580"/>
                  <a:gd name="T40" fmla="*/ 0 w 5507"/>
                  <a:gd name="T41" fmla="*/ 0 h 4580"/>
                  <a:gd name="T42" fmla="*/ 0 w 5507"/>
                  <a:gd name="T43" fmla="*/ 0 h 4580"/>
                  <a:gd name="T44" fmla="*/ 0 w 5507"/>
                  <a:gd name="T45" fmla="*/ 0 h 4580"/>
                  <a:gd name="T46" fmla="*/ 0 w 5507"/>
                  <a:gd name="T47" fmla="*/ 0 h 4580"/>
                  <a:gd name="T48" fmla="*/ 0 w 5507"/>
                  <a:gd name="T49" fmla="*/ 0 h 4580"/>
                  <a:gd name="T50" fmla="*/ 0 w 5507"/>
                  <a:gd name="T51" fmla="*/ 0 h 4580"/>
                  <a:gd name="T52" fmla="*/ 0 w 5507"/>
                  <a:gd name="T53" fmla="*/ 0 h 4580"/>
                  <a:gd name="T54" fmla="*/ 0 w 5507"/>
                  <a:gd name="T55" fmla="*/ 0 h 4580"/>
                  <a:gd name="T56" fmla="*/ 0 w 5507"/>
                  <a:gd name="T57" fmla="*/ 0 h 4580"/>
                  <a:gd name="T58" fmla="*/ 0 w 5507"/>
                  <a:gd name="T59" fmla="*/ 0 h 4580"/>
                  <a:gd name="T60" fmla="*/ 0 w 5507"/>
                  <a:gd name="T61" fmla="*/ 0 h 4580"/>
                  <a:gd name="T62" fmla="*/ 0 w 5507"/>
                  <a:gd name="T63" fmla="*/ 0 h 4580"/>
                  <a:gd name="T64" fmla="*/ 0 w 5507"/>
                  <a:gd name="T65" fmla="*/ 0 h 4580"/>
                  <a:gd name="T66" fmla="*/ 0 w 5507"/>
                  <a:gd name="T67" fmla="*/ 0 h 4580"/>
                  <a:gd name="T68" fmla="*/ 0 w 5507"/>
                  <a:gd name="T69" fmla="*/ 0 h 4580"/>
                  <a:gd name="T70" fmla="*/ 0 w 5507"/>
                  <a:gd name="T71" fmla="*/ 0 h 45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507"/>
                  <a:gd name="T109" fmla="*/ 0 h 4580"/>
                  <a:gd name="T110" fmla="*/ 5507 w 5507"/>
                  <a:gd name="T111" fmla="*/ 4580 h 458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507" h="4580">
                    <a:moveTo>
                      <a:pt x="0" y="3215"/>
                    </a:moveTo>
                    <a:lnTo>
                      <a:pt x="221" y="2528"/>
                    </a:lnTo>
                    <a:lnTo>
                      <a:pt x="660" y="2078"/>
                    </a:lnTo>
                    <a:lnTo>
                      <a:pt x="1148" y="1164"/>
                    </a:lnTo>
                    <a:lnTo>
                      <a:pt x="1699" y="980"/>
                    </a:lnTo>
                    <a:lnTo>
                      <a:pt x="1910" y="723"/>
                    </a:lnTo>
                    <a:lnTo>
                      <a:pt x="1910" y="513"/>
                    </a:lnTo>
                    <a:lnTo>
                      <a:pt x="2625" y="18"/>
                    </a:lnTo>
                    <a:lnTo>
                      <a:pt x="2927" y="9"/>
                    </a:lnTo>
                    <a:lnTo>
                      <a:pt x="3461" y="81"/>
                    </a:lnTo>
                    <a:lnTo>
                      <a:pt x="3928" y="0"/>
                    </a:lnTo>
                    <a:lnTo>
                      <a:pt x="4811" y="385"/>
                    </a:lnTo>
                    <a:lnTo>
                      <a:pt x="5507" y="1154"/>
                    </a:lnTo>
                    <a:lnTo>
                      <a:pt x="5315" y="1896"/>
                    </a:lnTo>
                    <a:lnTo>
                      <a:pt x="5434" y="2345"/>
                    </a:lnTo>
                    <a:lnTo>
                      <a:pt x="5444" y="3242"/>
                    </a:lnTo>
                    <a:lnTo>
                      <a:pt x="4929" y="3398"/>
                    </a:lnTo>
                    <a:lnTo>
                      <a:pt x="4929" y="2510"/>
                    </a:lnTo>
                    <a:lnTo>
                      <a:pt x="4756" y="2162"/>
                    </a:lnTo>
                    <a:lnTo>
                      <a:pt x="4379" y="2693"/>
                    </a:lnTo>
                    <a:lnTo>
                      <a:pt x="3892" y="3242"/>
                    </a:lnTo>
                    <a:lnTo>
                      <a:pt x="3736" y="4580"/>
                    </a:lnTo>
                    <a:lnTo>
                      <a:pt x="3450" y="4136"/>
                    </a:lnTo>
                    <a:lnTo>
                      <a:pt x="3115" y="3829"/>
                    </a:lnTo>
                    <a:lnTo>
                      <a:pt x="3203" y="3802"/>
                    </a:lnTo>
                    <a:lnTo>
                      <a:pt x="3288" y="3654"/>
                    </a:lnTo>
                    <a:lnTo>
                      <a:pt x="3379" y="3069"/>
                    </a:lnTo>
                    <a:lnTo>
                      <a:pt x="3406" y="2885"/>
                    </a:lnTo>
                    <a:lnTo>
                      <a:pt x="3333" y="2619"/>
                    </a:lnTo>
                    <a:lnTo>
                      <a:pt x="3258" y="2207"/>
                    </a:lnTo>
                    <a:lnTo>
                      <a:pt x="2589" y="1273"/>
                    </a:lnTo>
                    <a:lnTo>
                      <a:pt x="2304" y="1750"/>
                    </a:lnTo>
                    <a:lnTo>
                      <a:pt x="1790" y="1906"/>
                    </a:lnTo>
                    <a:lnTo>
                      <a:pt x="982" y="2684"/>
                    </a:lnTo>
                    <a:lnTo>
                      <a:pt x="377" y="3398"/>
                    </a:lnTo>
                    <a:lnTo>
                      <a:pt x="0" y="3215"/>
                    </a:lnTo>
                    <a:close/>
                  </a:path>
                </a:pathLst>
              </a:custGeom>
              <a:solidFill>
                <a:srgbClr val="5C5C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8" name="Freeform 40"/>
              <p:cNvSpPr>
                <a:spLocks/>
              </p:cNvSpPr>
              <p:nvPr/>
            </p:nvSpPr>
            <p:spPr bwMode="auto">
              <a:xfrm>
                <a:off x="3366" y="1851"/>
                <a:ext cx="61" cy="47"/>
              </a:xfrm>
              <a:custGeom>
                <a:avLst/>
                <a:gdLst>
                  <a:gd name="T0" fmla="*/ 0 w 485"/>
                  <a:gd name="T1" fmla="*/ 0 h 372"/>
                  <a:gd name="T2" fmla="*/ 0 w 485"/>
                  <a:gd name="T3" fmla="*/ 0 h 372"/>
                  <a:gd name="T4" fmla="*/ 0 w 485"/>
                  <a:gd name="T5" fmla="*/ 0 h 372"/>
                  <a:gd name="T6" fmla="*/ 0 w 485"/>
                  <a:gd name="T7" fmla="*/ 0 h 372"/>
                  <a:gd name="T8" fmla="*/ 0 w 485"/>
                  <a:gd name="T9" fmla="*/ 0 h 372"/>
                  <a:gd name="T10" fmla="*/ 0 w 485"/>
                  <a:gd name="T11" fmla="*/ 0 h 372"/>
                  <a:gd name="T12" fmla="*/ 0 w 485"/>
                  <a:gd name="T13" fmla="*/ 0 h 372"/>
                  <a:gd name="T14" fmla="*/ 0 60000 65536"/>
                  <a:gd name="T15" fmla="*/ 0 60000 65536"/>
                  <a:gd name="T16" fmla="*/ 0 60000 65536"/>
                  <a:gd name="T17" fmla="*/ 0 60000 65536"/>
                  <a:gd name="T18" fmla="*/ 0 60000 65536"/>
                  <a:gd name="T19" fmla="*/ 0 60000 65536"/>
                  <a:gd name="T20" fmla="*/ 0 60000 65536"/>
                  <a:gd name="T21" fmla="*/ 0 w 485"/>
                  <a:gd name="T22" fmla="*/ 0 h 372"/>
                  <a:gd name="T23" fmla="*/ 485 w 485"/>
                  <a:gd name="T24" fmla="*/ 372 h 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5" h="372">
                    <a:moveTo>
                      <a:pt x="0" y="149"/>
                    </a:moveTo>
                    <a:lnTo>
                      <a:pt x="62" y="0"/>
                    </a:lnTo>
                    <a:lnTo>
                      <a:pt x="149" y="32"/>
                    </a:lnTo>
                    <a:lnTo>
                      <a:pt x="464" y="182"/>
                    </a:lnTo>
                    <a:lnTo>
                      <a:pt x="485" y="275"/>
                    </a:lnTo>
                    <a:lnTo>
                      <a:pt x="434" y="372"/>
                    </a:lnTo>
                    <a:lnTo>
                      <a:pt x="0" y="149"/>
                    </a:lnTo>
                    <a:close/>
                  </a:path>
                </a:pathLst>
              </a:custGeom>
              <a:solidFill>
                <a:srgbClr val="FF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49" name="Freeform 41"/>
              <p:cNvSpPr>
                <a:spLocks/>
              </p:cNvSpPr>
              <p:nvPr/>
            </p:nvSpPr>
            <p:spPr bwMode="auto">
              <a:xfrm>
                <a:off x="3285" y="1871"/>
                <a:ext cx="115" cy="73"/>
              </a:xfrm>
              <a:custGeom>
                <a:avLst/>
                <a:gdLst>
                  <a:gd name="T0" fmla="*/ 0 w 927"/>
                  <a:gd name="T1" fmla="*/ 0 h 591"/>
                  <a:gd name="T2" fmla="*/ 0 w 927"/>
                  <a:gd name="T3" fmla="*/ 0 h 591"/>
                  <a:gd name="T4" fmla="*/ 0 w 927"/>
                  <a:gd name="T5" fmla="*/ 0 h 591"/>
                  <a:gd name="T6" fmla="*/ 0 w 927"/>
                  <a:gd name="T7" fmla="*/ 0 h 591"/>
                  <a:gd name="T8" fmla="*/ 0 w 927"/>
                  <a:gd name="T9" fmla="*/ 0 h 591"/>
                  <a:gd name="T10" fmla="*/ 0 w 927"/>
                  <a:gd name="T11" fmla="*/ 0 h 591"/>
                  <a:gd name="T12" fmla="*/ 0 w 927"/>
                  <a:gd name="T13" fmla="*/ 0 h 591"/>
                  <a:gd name="T14" fmla="*/ 0 w 927"/>
                  <a:gd name="T15" fmla="*/ 0 h 591"/>
                  <a:gd name="T16" fmla="*/ 0 w 927"/>
                  <a:gd name="T17" fmla="*/ 0 h 591"/>
                  <a:gd name="T18" fmla="*/ 0 w 927"/>
                  <a:gd name="T19" fmla="*/ 0 h 591"/>
                  <a:gd name="T20" fmla="*/ 0 w 927"/>
                  <a:gd name="T21" fmla="*/ 0 h 591"/>
                  <a:gd name="T22" fmla="*/ 0 w 927"/>
                  <a:gd name="T23" fmla="*/ 0 h 591"/>
                  <a:gd name="T24" fmla="*/ 0 w 927"/>
                  <a:gd name="T25" fmla="*/ 0 h 591"/>
                  <a:gd name="T26" fmla="*/ 0 w 927"/>
                  <a:gd name="T27" fmla="*/ 0 h 591"/>
                  <a:gd name="T28" fmla="*/ 0 w 927"/>
                  <a:gd name="T29" fmla="*/ 0 h 591"/>
                  <a:gd name="T30" fmla="*/ 0 w 927"/>
                  <a:gd name="T31" fmla="*/ 0 h 591"/>
                  <a:gd name="T32" fmla="*/ 0 w 927"/>
                  <a:gd name="T33" fmla="*/ 0 h 59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27"/>
                  <a:gd name="T52" fmla="*/ 0 h 591"/>
                  <a:gd name="T53" fmla="*/ 927 w 927"/>
                  <a:gd name="T54" fmla="*/ 591 h 59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27" h="591">
                    <a:moveTo>
                      <a:pt x="0" y="405"/>
                    </a:moveTo>
                    <a:lnTo>
                      <a:pt x="44" y="588"/>
                    </a:lnTo>
                    <a:lnTo>
                      <a:pt x="79" y="591"/>
                    </a:lnTo>
                    <a:lnTo>
                      <a:pt x="144" y="422"/>
                    </a:lnTo>
                    <a:lnTo>
                      <a:pt x="184" y="390"/>
                    </a:lnTo>
                    <a:lnTo>
                      <a:pt x="229" y="304"/>
                    </a:lnTo>
                    <a:lnTo>
                      <a:pt x="467" y="296"/>
                    </a:lnTo>
                    <a:lnTo>
                      <a:pt x="472" y="443"/>
                    </a:lnTo>
                    <a:lnTo>
                      <a:pt x="517" y="470"/>
                    </a:lnTo>
                    <a:lnTo>
                      <a:pt x="621" y="426"/>
                    </a:lnTo>
                    <a:lnTo>
                      <a:pt x="862" y="268"/>
                    </a:lnTo>
                    <a:lnTo>
                      <a:pt x="927" y="127"/>
                    </a:lnTo>
                    <a:lnTo>
                      <a:pt x="662" y="0"/>
                    </a:lnTo>
                    <a:lnTo>
                      <a:pt x="481" y="30"/>
                    </a:lnTo>
                    <a:lnTo>
                      <a:pt x="338" y="46"/>
                    </a:lnTo>
                    <a:lnTo>
                      <a:pt x="176" y="76"/>
                    </a:lnTo>
                    <a:lnTo>
                      <a:pt x="0" y="405"/>
                    </a:lnTo>
                    <a:close/>
                  </a:path>
                </a:pathLst>
              </a:custGeom>
              <a:solidFill>
                <a:srgbClr val="A84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0" name="Freeform 42"/>
              <p:cNvSpPr>
                <a:spLocks/>
              </p:cNvSpPr>
              <p:nvPr/>
            </p:nvSpPr>
            <p:spPr bwMode="auto">
              <a:xfrm>
                <a:off x="3824" y="1436"/>
                <a:ext cx="156" cy="350"/>
              </a:xfrm>
              <a:custGeom>
                <a:avLst/>
                <a:gdLst>
                  <a:gd name="T0" fmla="*/ 0 w 1254"/>
                  <a:gd name="T1" fmla="*/ 0 h 2800"/>
                  <a:gd name="T2" fmla="*/ 0 w 1254"/>
                  <a:gd name="T3" fmla="*/ 0 h 2800"/>
                  <a:gd name="T4" fmla="*/ 0 w 1254"/>
                  <a:gd name="T5" fmla="*/ 0 h 2800"/>
                  <a:gd name="T6" fmla="*/ 0 w 1254"/>
                  <a:gd name="T7" fmla="*/ 0 h 2800"/>
                  <a:gd name="T8" fmla="*/ 0 w 1254"/>
                  <a:gd name="T9" fmla="*/ 0 h 2800"/>
                  <a:gd name="T10" fmla="*/ 0 w 1254"/>
                  <a:gd name="T11" fmla="*/ 0 h 2800"/>
                  <a:gd name="T12" fmla="*/ 0 w 1254"/>
                  <a:gd name="T13" fmla="*/ 0 h 2800"/>
                  <a:gd name="T14" fmla="*/ 0 w 1254"/>
                  <a:gd name="T15" fmla="*/ 0 h 2800"/>
                  <a:gd name="T16" fmla="*/ 0 w 1254"/>
                  <a:gd name="T17" fmla="*/ 0 h 2800"/>
                  <a:gd name="T18" fmla="*/ 0 w 1254"/>
                  <a:gd name="T19" fmla="*/ 0 h 2800"/>
                  <a:gd name="T20" fmla="*/ 0 w 1254"/>
                  <a:gd name="T21" fmla="*/ 0 h 2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4"/>
                  <a:gd name="T34" fmla="*/ 0 h 2800"/>
                  <a:gd name="T35" fmla="*/ 1254 w 1254"/>
                  <a:gd name="T36" fmla="*/ 2800 h 28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4" h="2800">
                    <a:moveTo>
                      <a:pt x="364" y="57"/>
                    </a:moveTo>
                    <a:lnTo>
                      <a:pt x="315" y="148"/>
                    </a:lnTo>
                    <a:lnTo>
                      <a:pt x="173" y="532"/>
                    </a:lnTo>
                    <a:lnTo>
                      <a:pt x="154" y="1518"/>
                    </a:lnTo>
                    <a:lnTo>
                      <a:pt x="0" y="2800"/>
                    </a:lnTo>
                    <a:lnTo>
                      <a:pt x="364" y="2431"/>
                    </a:lnTo>
                    <a:lnTo>
                      <a:pt x="674" y="2072"/>
                    </a:lnTo>
                    <a:lnTo>
                      <a:pt x="1163" y="1042"/>
                    </a:lnTo>
                    <a:lnTo>
                      <a:pt x="1254" y="568"/>
                    </a:lnTo>
                    <a:lnTo>
                      <a:pt x="555" y="0"/>
                    </a:lnTo>
                    <a:lnTo>
                      <a:pt x="364" y="57"/>
                    </a:lnTo>
                    <a:close/>
                  </a:path>
                </a:pathLst>
              </a:custGeom>
              <a:solidFill>
                <a:srgbClr val="FF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1" name="Freeform 43"/>
              <p:cNvSpPr>
                <a:spLocks/>
              </p:cNvSpPr>
              <p:nvPr/>
            </p:nvSpPr>
            <p:spPr bwMode="auto">
              <a:xfrm>
                <a:off x="3824" y="1571"/>
                <a:ext cx="81" cy="218"/>
              </a:xfrm>
              <a:custGeom>
                <a:avLst/>
                <a:gdLst>
                  <a:gd name="T0" fmla="*/ 0 w 644"/>
                  <a:gd name="T1" fmla="*/ 0 h 1749"/>
                  <a:gd name="T2" fmla="*/ 0 w 644"/>
                  <a:gd name="T3" fmla="*/ 0 h 1749"/>
                  <a:gd name="T4" fmla="*/ 0 w 644"/>
                  <a:gd name="T5" fmla="*/ 0 h 1749"/>
                  <a:gd name="T6" fmla="*/ 0 w 644"/>
                  <a:gd name="T7" fmla="*/ 0 h 1749"/>
                  <a:gd name="T8" fmla="*/ 0 w 644"/>
                  <a:gd name="T9" fmla="*/ 0 h 1749"/>
                  <a:gd name="T10" fmla="*/ 0 w 644"/>
                  <a:gd name="T11" fmla="*/ 0 h 1749"/>
                  <a:gd name="T12" fmla="*/ 0 w 644"/>
                  <a:gd name="T13" fmla="*/ 0 h 1749"/>
                  <a:gd name="T14" fmla="*/ 0 w 644"/>
                  <a:gd name="T15" fmla="*/ 0 h 1749"/>
                  <a:gd name="T16" fmla="*/ 0 w 644"/>
                  <a:gd name="T17" fmla="*/ 0 h 1749"/>
                  <a:gd name="T18" fmla="*/ 0 w 644"/>
                  <a:gd name="T19" fmla="*/ 0 h 1749"/>
                  <a:gd name="T20" fmla="*/ 0 w 644"/>
                  <a:gd name="T21" fmla="*/ 0 h 17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4"/>
                  <a:gd name="T34" fmla="*/ 0 h 1749"/>
                  <a:gd name="T35" fmla="*/ 644 w 644"/>
                  <a:gd name="T36" fmla="*/ 1749 h 17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4" h="1749">
                    <a:moveTo>
                      <a:pt x="563" y="23"/>
                    </a:moveTo>
                    <a:lnTo>
                      <a:pt x="457" y="413"/>
                    </a:lnTo>
                    <a:lnTo>
                      <a:pt x="30" y="1333"/>
                    </a:lnTo>
                    <a:lnTo>
                      <a:pt x="0" y="1749"/>
                    </a:lnTo>
                    <a:lnTo>
                      <a:pt x="189" y="1464"/>
                    </a:lnTo>
                    <a:lnTo>
                      <a:pt x="378" y="1026"/>
                    </a:lnTo>
                    <a:lnTo>
                      <a:pt x="597" y="339"/>
                    </a:lnTo>
                    <a:lnTo>
                      <a:pt x="583" y="154"/>
                    </a:lnTo>
                    <a:lnTo>
                      <a:pt x="642" y="138"/>
                    </a:lnTo>
                    <a:lnTo>
                      <a:pt x="644" y="0"/>
                    </a:lnTo>
                    <a:lnTo>
                      <a:pt x="563" y="23"/>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2" name="Freeform 44"/>
              <p:cNvSpPr>
                <a:spLocks/>
              </p:cNvSpPr>
              <p:nvPr/>
            </p:nvSpPr>
            <p:spPr bwMode="auto">
              <a:xfrm>
                <a:off x="3858" y="1331"/>
                <a:ext cx="143" cy="219"/>
              </a:xfrm>
              <a:custGeom>
                <a:avLst/>
                <a:gdLst>
                  <a:gd name="T0" fmla="*/ 0 w 1144"/>
                  <a:gd name="T1" fmla="*/ 0 h 1747"/>
                  <a:gd name="T2" fmla="*/ 0 w 1144"/>
                  <a:gd name="T3" fmla="*/ 0 h 1747"/>
                  <a:gd name="T4" fmla="*/ 0 w 1144"/>
                  <a:gd name="T5" fmla="*/ 0 h 1747"/>
                  <a:gd name="T6" fmla="*/ 0 w 1144"/>
                  <a:gd name="T7" fmla="*/ 0 h 1747"/>
                  <a:gd name="T8" fmla="*/ 0 w 1144"/>
                  <a:gd name="T9" fmla="*/ 0 h 1747"/>
                  <a:gd name="T10" fmla="*/ 0 w 1144"/>
                  <a:gd name="T11" fmla="*/ 0 h 1747"/>
                  <a:gd name="T12" fmla="*/ 0 w 1144"/>
                  <a:gd name="T13" fmla="*/ 0 h 1747"/>
                  <a:gd name="T14" fmla="*/ 0 w 1144"/>
                  <a:gd name="T15" fmla="*/ 0 h 1747"/>
                  <a:gd name="T16" fmla="*/ 0 w 1144"/>
                  <a:gd name="T17" fmla="*/ 0 h 1747"/>
                  <a:gd name="T18" fmla="*/ 0 w 1144"/>
                  <a:gd name="T19" fmla="*/ 0 h 1747"/>
                  <a:gd name="T20" fmla="*/ 0 w 1144"/>
                  <a:gd name="T21" fmla="*/ 0 h 17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4"/>
                  <a:gd name="T34" fmla="*/ 0 h 1747"/>
                  <a:gd name="T35" fmla="*/ 1144 w 1144"/>
                  <a:gd name="T36" fmla="*/ 1747 h 17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4" h="1747">
                    <a:moveTo>
                      <a:pt x="31" y="491"/>
                    </a:moveTo>
                    <a:lnTo>
                      <a:pt x="0" y="651"/>
                    </a:lnTo>
                    <a:lnTo>
                      <a:pt x="219" y="926"/>
                    </a:lnTo>
                    <a:lnTo>
                      <a:pt x="491" y="1747"/>
                    </a:lnTo>
                    <a:lnTo>
                      <a:pt x="606" y="1605"/>
                    </a:lnTo>
                    <a:lnTo>
                      <a:pt x="902" y="1430"/>
                    </a:lnTo>
                    <a:lnTo>
                      <a:pt x="1144" y="429"/>
                    </a:lnTo>
                    <a:lnTo>
                      <a:pt x="1059" y="103"/>
                    </a:lnTo>
                    <a:lnTo>
                      <a:pt x="384" y="0"/>
                    </a:lnTo>
                    <a:lnTo>
                      <a:pt x="135" y="470"/>
                    </a:lnTo>
                    <a:lnTo>
                      <a:pt x="31" y="491"/>
                    </a:lnTo>
                    <a:close/>
                  </a:path>
                </a:pathLst>
              </a:custGeom>
              <a:solidFill>
                <a:srgbClr val="A84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3" name="Freeform 45"/>
              <p:cNvSpPr>
                <a:spLocks/>
              </p:cNvSpPr>
              <p:nvPr/>
            </p:nvSpPr>
            <p:spPr bwMode="auto">
              <a:xfrm>
                <a:off x="3891" y="1352"/>
                <a:ext cx="71" cy="51"/>
              </a:xfrm>
              <a:custGeom>
                <a:avLst/>
                <a:gdLst>
                  <a:gd name="T0" fmla="*/ 0 w 564"/>
                  <a:gd name="T1" fmla="*/ 0 h 406"/>
                  <a:gd name="T2" fmla="*/ 0 w 564"/>
                  <a:gd name="T3" fmla="*/ 0 h 406"/>
                  <a:gd name="T4" fmla="*/ 0 w 564"/>
                  <a:gd name="T5" fmla="*/ 0 h 406"/>
                  <a:gd name="T6" fmla="*/ 0 w 564"/>
                  <a:gd name="T7" fmla="*/ 0 h 406"/>
                  <a:gd name="T8" fmla="*/ 0 w 564"/>
                  <a:gd name="T9" fmla="*/ 0 h 406"/>
                  <a:gd name="T10" fmla="*/ 0 w 564"/>
                  <a:gd name="T11" fmla="*/ 0 h 406"/>
                  <a:gd name="T12" fmla="*/ 0 w 564"/>
                  <a:gd name="T13" fmla="*/ 0 h 406"/>
                  <a:gd name="T14" fmla="*/ 0 w 564"/>
                  <a:gd name="T15" fmla="*/ 0 h 406"/>
                  <a:gd name="T16" fmla="*/ 0 w 564"/>
                  <a:gd name="T17" fmla="*/ 0 h 406"/>
                  <a:gd name="T18" fmla="*/ 0 w 564"/>
                  <a:gd name="T19" fmla="*/ 0 h 406"/>
                  <a:gd name="T20" fmla="*/ 0 w 564"/>
                  <a:gd name="T21" fmla="*/ 0 h 4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4"/>
                  <a:gd name="T34" fmla="*/ 0 h 406"/>
                  <a:gd name="T35" fmla="*/ 564 w 564"/>
                  <a:gd name="T36" fmla="*/ 406 h 4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4" h="406">
                    <a:moveTo>
                      <a:pt x="564" y="0"/>
                    </a:moveTo>
                    <a:lnTo>
                      <a:pt x="192" y="0"/>
                    </a:lnTo>
                    <a:lnTo>
                      <a:pt x="134" y="62"/>
                    </a:lnTo>
                    <a:lnTo>
                      <a:pt x="134" y="219"/>
                    </a:lnTo>
                    <a:lnTo>
                      <a:pt x="0" y="315"/>
                    </a:lnTo>
                    <a:lnTo>
                      <a:pt x="0" y="406"/>
                    </a:lnTo>
                    <a:lnTo>
                      <a:pt x="361" y="261"/>
                    </a:lnTo>
                    <a:lnTo>
                      <a:pt x="227" y="221"/>
                    </a:lnTo>
                    <a:lnTo>
                      <a:pt x="307" y="123"/>
                    </a:lnTo>
                    <a:lnTo>
                      <a:pt x="518" y="57"/>
                    </a:lnTo>
                    <a:lnTo>
                      <a:pt x="564" y="0"/>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4" name="Freeform 46"/>
              <p:cNvSpPr>
                <a:spLocks/>
              </p:cNvSpPr>
              <p:nvPr/>
            </p:nvSpPr>
            <p:spPr bwMode="auto">
              <a:xfrm>
                <a:off x="3923" y="1406"/>
                <a:ext cx="11" cy="11"/>
              </a:xfrm>
              <a:custGeom>
                <a:avLst/>
                <a:gdLst>
                  <a:gd name="T0" fmla="*/ 0 w 91"/>
                  <a:gd name="T1" fmla="*/ 0 h 88"/>
                  <a:gd name="T2" fmla="*/ 0 w 91"/>
                  <a:gd name="T3" fmla="*/ 0 h 88"/>
                  <a:gd name="T4" fmla="*/ 0 w 91"/>
                  <a:gd name="T5" fmla="*/ 0 h 88"/>
                  <a:gd name="T6" fmla="*/ 0 w 91"/>
                  <a:gd name="T7" fmla="*/ 0 h 88"/>
                  <a:gd name="T8" fmla="*/ 0 w 91"/>
                  <a:gd name="T9" fmla="*/ 0 h 88"/>
                  <a:gd name="T10" fmla="*/ 0 60000 65536"/>
                  <a:gd name="T11" fmla="*/ 0 60000 65536"/>
                  <a:gd name="T12" fmla="*/ 0 60000 65536"/>
                  <a:gd name="T13" fmla="*/ 0 60000 65536"/>
                  <a:gd name="T14" fmla="*/ 0 60000 65536"/>
                  <a:gd name="T15" fmla="*/ 0 w 91"/>
                  <a:gd name="T16" fmla="*/ 0 h 88"/>
                  <a:gd name="T17" fmla="*/ 91 w 91"/>
                  <a:gd name="T18" fmla="*/ 88 h 88"/>
                </a:gdLst>
                <a:ahLst/>
                <a:cxnLst>
                  <a:cxn ang="T10">
                    <a:pos x="T0" y="T1"/>
                  </a:cxn>
                  <a:cxn ang="T11">
                    <a:pos x="T2" y="T3"/>
                  </a:cxn>
                  <a:cxn ang="T12">
                    <a:pos x="T4" y="T5"/>
                  </a:cxn>
                  <a:cxn ang="T13">
                    <a:pos x="T6" y="T7"/>
                  </a:cxn>
                  <a:cxn ang="T14">
                    <a:pos x="T8" y="T9"/>
                  </a:cxn>
                </a:cxnLst>
                <a:rect l="T15" t="T16" r="T17" b="T18"/>
                <a:pathLst>
                  <a:path w="91" h="88">
                    <a:moveTo>
                      <a:pt x="19" y="0"/>
                    </a:moveTo>
                    <a:lnTo>
                      <a:pt x="0" y="88"/>
                    </a:lnTo>
                    <a:lnTo>
                      <a:pt x="91" y="88"/>
                    </a:lnTo>
                    <a:lnTo>
                      <a:pt x="80" y="16"/>
                    </a:lnTo>
                    <a:lnTo>
                      <a:pt x="19" y="0"/>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5" name="Freeform 47"/>
              <p:cNvSpPr>
                <a:spLocks/>
              </p:cNvSpPr>
              <p:nvPr/>
            </p:nvSpPr>
            <p:spPr bwMode="auto">
              <a:xfrm>
                <a:off x="3943" y="1429"/>
                <a:ext cx="25" cy="23"/>
              </a:xfrm>
              <a:custGeom>
                <a:avLst/>
                <a:gdLst>
                  <a:gd name="T0" fmla="*/ 0 w 200"/>
                  <a:gd name="T1" fmla="*/ 0 h 185"/>
                  <a:gd name="T2" fmla="*/ 0 w 200"/>
                  <a:gd name="T3" fmla="*/ 0 h 185"/>
                  <a:gd name="T4" fmla="*/ 0 w 200"/>
                  <a:gd name="T5" fmla="*/ 0 h 185"/>
                  <a:gd name="T6" fmla="*/ 0 w 200"/>
                  <a:gd name="T7" fmla="*/ 0 h 185"/>
                  <a:gd name="T8" fmla="*/ 0 w 200"/>
                  <a:gd name="T9" fmla="*/ 0 h 185"/>
                  <a:gd name="T10" fmla="*/ 0 w 200"/>
                  <a:gd name="T11" fmla="*/ 0 h 185"/>
                  <a:gd name="T12" fmla="*/ 0 60000 65536"/>
                  <a:gd name="T13" fmla="*/ 0 60000 65536"/>
                  <a:gd name="T14" fmla="*/ 0 60000 65536"/>
                  <a:gd name="T15" fmla="*/ 0 60000 65536"/>
                  <a:gd name="T16" fmla="*/ 0 60000 65536"/>
                  <a:gd name="T17" fmla="*/ 0 60000 65536"/>
                  <a:gd name="T18" fmla="*/ 0 w 200"/>
                  <a:gd name="T19" fmla="*/ 0 h 185"/>
                  <a:gd name="T20" fmla="*/ 200 w 200"/>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200" h="185">
                    <a:moveTo>
                      <a:pt x="119" y="0"/>
                    </a:moveTo>
                    <a:lnTo>
                      <a:pt x="0" y="173"/>
                    </a:lnTo>
                    <a:lnTo>
                      <a:pt x="88" y="147"/>
                    </a:lnTo>
                    <a:lnTo>
                      <a:pt x="157" y="185"/>
                    </a:lnTo>
                    <a:lnTo>
                      <a:pt x="200" y="128"/>
                    </a:lnTo>
                    <a:lnTo>
                      <a:pt x="119" y="0"/>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6" name="Freeform 48"/>
              <p:cNvSpPr>
                <a:spLocks/>
              </p:cNvSpPr>
              <p:nvPr/>
            </p:nvSpPr>
            <p:spPr bwMode="auto">
              <a:xfrm>
                <a:off x="3898" y="1417"/>
                <a:ext cx="23" cy="21"/>
              </a:xfrm>
              <a:custGeom>
                <a:avLst/>
                <a:gdLst>
                  <a:gd name="T0" fmla="*/ 0 w 180"/>
                  <a:gd name="T1" fmla="*/ 0 h 165"/>
                  <a:gd name="T2" fmla="*/ 0 w 180"/>
                  <a:gd name="T3" fmla="*/ 0 h 165"/>
                  <a:gd name="T4" fmla="*/ 0 w 180"/>
                  <a:gd name="T5" fmla="*/ 0 h 165"/>
                  <a:gd name="T6" fmla="*/ 0 w 180"/>
                  <a:gd name="T7" fmla="*/ 0 h 165"/>
                  <a:gd name="T8" fmla="*/ 0 w 180"/>
                  <a:gd name="T9" fmla="*/ 0 h 165"/>
                  <a:gd name="T10" fmla="*/ 0 60000 65536"/>
                  <a:gd name="T11" fmla="*/ 0 60000 65536"/>
                  <a:gd name="T12" fmla="*/ 0 60000 65536"/>
                  <a:gd name="T13" fmla="*/ 0 60000 65536"/>
                  <a:gd name="T14" fmla="*/ 0 60000 65536"/>
                  <a:gd name="T15" fmla="*/ 0 w 180"/>
                  <a:gd name="T16" fmla="*/ 0 h 165"/>
                  <a:gd name="T17" fmla="*/ 180 w 180"/>
                  <a:gd name="T18" fmla="*/ 165 h 165"/>
                </a:gdLst>
                <a:ahLst/>
                <a:cxnLst>
                  <a:cxn ang="T10">
                    <a:pos x="T0" y="T1"/>
                  </a:cxn>
                  <a:cxn ang="T11">
                    <a:pos x="T2" y="T3"/>
                  </a:cxn>
                  <a:cxn ang="T12">
                    <a:pos x="T4" y="T5"/>
                  </a:cxn>
                  <a:cxn ang="T13">
                    <a:pos x="T6" y="T7"/>
                  </a:cxn>
                  <a:cxn ang="T14">
                    <a:pos x="T8" y="T9"/>
                  </a:cxn>
                </a:cxnLst>
                <a:rect l="T15" t="T16" r="T17" b="T18"/>
                <a:pathLst>
                  <a:path w="180" h="165">
                    <a:moveTo>
                      <a:pt x="0" y="0"/>
                    </a:moveTo>
                    <a:lnTo>
                      <a:pt x="180" y="141"/>
                    </a:lnTo>
                    <a:lnTo>
                      <a:pt x="76" y="165"/>
                    </a:lnTo>
                    <a:lnTo>
                      <a:pt x="15" y="95"/>
                    </a:lnTo>
                    <a:lnTo>
                      <a:pt x="0" y="0"/>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7" name="Freeform 49"/>
              <p:cNvSpPr>
                <a:spLocks/>
              </p:cNvSpPr>
              <p:nvPr/>
            </p:nvSpPr>
            <p:spPr bwMode="auto">
              <a:xfrm>
                <a:off x="3924" y="1485"/>
                <a:ext cx="22" cy="24"/>
              </a:xfrm>
              <a:custGeom>
                <a:avLst/>
                <a:gdLst>
                  <a:gd name="T0" fmla="*/ 0 w 176"/>
                  <a:gd name="T1" fmla="*/ 0 h 192"/>
                  <a:gd name="T2" fmla="*/ 0 w 176"/>
                  <a:gd name="T3" fmla="*/ 0 h 192"/>
                  <a:gd name="T4" fmla="*/ 0 w 176"/>
                  <a:gd name="T5" fmla="*/ 0 h 192"/>
                  <a:gd name="T6" fmla="*/ 0 w 176"/>
                  <a:gd name="T7" fmla="*/ 0 h 192"/>
                  <a:gd name="T8" fmla="*/ 0 w 176"/>
                  <a:gd name="T9" fmla="*/ 0 h 192"/>
                  <a:gd name="T10" fmla="*/ 0 60000 65536"/>
                  <a:gd name="T11" fmla="*/ 0 60000 65536"/>
                  <a:gd name="T12" fmla="*/ 0 60000 65536"/>
                  <a:gd name="T13" fmla="*/ 0 60000 65536"/>
                  <a:gd name="T14" fmla="*/ 0 60000 65536"/>
                  <a:gd name="T15" fmla="*/ 0 w 176"/>
                  <a:gd name="T16" fmla="*/ 0 h 192"/>
                  <a:gd name="T17" fmla="*/ 176 w 176"/>
                  <a:gd name="T18" fmla="*/ 192 h 192"/>
                </a:gdLst>
                <a:ahLst/>
                <a:cxnLst>
                  <a:cxn ang="T10">
                    <a:pos x="T0" y="T1"/>
                  </a:cxn>
                  <a:cxn ang="T11">
                    <a:pos x="T2" y="T3"/>
                  </a:cxn>
                  <a:cxn ang="T12">
                    <a:pos x="T4" y="T5"/>
                  </a:cxn>
                  <a:cxn ang="T13">
                    <a:pos x="T6" y="T7"/>
                  </a:cxn>
                  <a:cxn ang="T14">
                    <a:pos x="T8" y="T9"/>
                  </a:cxn>
                </a:cxnLst>
                <a:rect l="T15" t="T16" r="T17" b="T18"/>
                <a:pathLst>
                  <a:path w="176" h="192">
                    <a:moveTo>
                      <a:pt x="102" y="0"/>
                    </a:moveTo>
                    <a:lnTo>
                      <a:pt x="0" y="184"/>
                    </a:lnTo>
                    <a:lnTo>
                      <a:pt x="176" y="192"/>
                    </a:lnTo>
                    <a:lnTo>
                      <a:pt x="107" y="87"/>
                    </a:lnTo>
                    <a:lnTo>
                      <a:pt x="102" y="0"/>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8" name="Freeform 50"/>
              <p:cNvSpPr>
                <a:spLocks/>
              </p:cNvSpPr>
              <p:nvPr/>
            </p:nvSpPr>
            <p:spPr bwMode="auto">
              <a:xfrm>
                <a:off x="3932" y="1463"/>
                <a:ext cx="29" cy="12"/>
              </a:xfrm>
              <a:custGeom>
                <a:avLst/>
                <a:gdLst>
                  <a:gd name="T0" fmla="*/ 0 w 231"/>
                  <a:gd name="T1" fmla="*/ 0 h 94"/>
                  <a:gd name="T2" fmla="*/ 0 w 231"/>
                  <a:gd name="T3" fmla="*/ 0 h 94"/>
                  <a:gd name="T4" fmla="*/ 0 w 231"/>
                  <a:gd name="T5" fmla="*/ 0 h 94"/>
                  <a:gd name="T6" fmla="*/ 0 w 231"/>
                  <a:gd name="T7" fmla="*/ 0 h 94"/>
                  <a:gd name="T8" fmla="*/ 0 w 231"/>
                  <a:gd name="T9" fmla="*/ 0 h 94"/>
                  <a:gd name="T10" fmla="*/ 0 60000 65536"/>
                  <a:gd name="T11" fmla="*/ 0 60000 65536"/>
                  <a:gd name="T12" fmla="*/ 0 60000 65536"/>
                  <a:gd name="T13" fmla="*/ 0 60000 65536"/>
                  <a:gd name="T14" fmla="*/ 0 60000 65536"/>
                  <a:gd name="T15" fmla="*/ 0 w 231"/>
                  <a:gd name="T16" fmla="*/ 0 h 94"/>
                  <a:gd name="T17" fmla="*/ 231 w 231"/>
                  <a:gd name="T18" fmla="*/ 94 h 94"/>
                </a:gdLst>
                <a:ahLst/>
                <a:cxnLst>
                  <a:cxn ang="T10">
                    <a:pos x="T0" y="T1"/>
                  </a:cxn>
                  <a:cxn ang="T11">
                    <a:pos x="T2" y="T3"/>
                  </a:cxn>
                  <a:cxn ang="T12">
                    <a:pos x="T4" y="T5"/>
                  </a:cxn>
                  <a:cxn ang="T13">
                    <a:pos x="T6" y="T7"/>
                  </a:cxn>
                  <a:cxn ang="T14">
                    <a:pos x="T8" y="T9"/>
                  </a:cxn>
                </a:cxnLst>
                <a:rect l="T15" t="T16" r="T17" b="T18"/>
                <a:pathLst>
                  <a:path w="231" h="94">
                    <a:moveTo>
                      <a:pt x="0" y="74"/>
                    </a:moveTo>
                    <a:lnTo>
                      <a:pt x="184" y="0"/>
                    </a:lnTo>
                    <a:lnTo>
                      <a:pt x="231" y="78"/>
                    </a:lnTo>
                    <a:lnTo>
                      <a:pt x="93" y="94"/>
                    </a:lnTo>
                    <a:lnTo>
                      <a:pt x="0" y="74"/>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59" name="Freeform 51"/>
              <p:cNvSpPr>
                <a:spLocks/>
              </p:cNvSpPr>
              <p:nvPr/>
            </p:nvSpPr>
            <p:spPr bwMode="auto">
              <a:xfrm>
                <a:off x="3942" y="1482"/>
                <a:ext cx="25" cy="7"/>
              </a:xfrm>
              <a:custGeom>
                <a:avLst/>
                <a:gdLst>
                  <a:gd name="T0" fmla="*/ 0 w 202"/>
                  <a:gd name="T1" fmla="*/ 0 h 58"/>
                  <a:gd name="T2" fmla="*/ 0 w 202"/>
                  <a:gd name="T3" fmla="*/ 0 h 58"/>
                  <a:gd name="T4" fmla="*/ 0 w 202"/>
                  <a:gd name="T5" fmla="*/ 0 h 58"/>
                  <a:gd name="T6" fmla="*/ 0 w 202"/>
                  <a:gd name="T7" fmla="*/ 0 h 58"/>
                  <a:gd name="T8" fmla="*/ 0 w 202"/>
                  <a:gd name="T9" fmla="*/ 0 h 58"/>
                  <a:gd name="T10" fmla="*/ 0 60000 65536"/>
                  <a:gd name="T11" fmla="*/ 0 60000 65536"/>
                  <a:gd name="T12" fmla="*/ 0 60000 65536"/>
                  <a:gd name="T13" fmla="*/ 0 60000 65536"/>
                  <a:gd name="T14" fmla="*/ 0 60000 65536"/>
                  <a:gd name="T15" fmla="*/ 0 w 202"/>
                  <a:gd name="T16" fmla="*/ 0 h 58"/>
                  <a:gd name="T17" fmla="*/ 202 w 202"/>
                  <a:gd name="T18" fmla="*/ 58 h 58"/>
                </a:gdLst>
                <a:ahLst/>
                <a:cxnLst>
                  <a:cxn ang="T10">
                    <a:pos x="T0" y="T1"/>
                  </a:cxn>
                  <a:cxn ang="T11">
                    <a:pos x="T2" y="T3"/>
                  </a:cxn>
                  <a:cxn ang="T12">
                    <a:pos x="T4" y="T5"/>
                  </a:cxn>
                  <a:cxn ang="T13">
                    <a:pos x="T6" y="T7"/>
                  </a:cxn>
                  <a:cxn ang="T14">
                    <a:pos x="T8" y="T9"/>
                  </a:cxn>
                </a:cxnLst>
                <a:rect l="T15" t="T16" r="T17" b="T18"/>
                <a:pathLst>
                  <a:path w="202" h="58">
                    <a:moveTo>
                      <a:pt x="192" y="0"/>
                    </a:moveTo>
                    <a:lnTo>
                      <a:pt x="3" y="8"/>
                    </a:lnTo>
                    <a:lnTo>
                      <a:pt x="0" y="47"/>
                    </a:lnTo>
                    <a:lnTo>
                      <a:pt x="202" y="58"/>
                    </a:lnTo>
                    <a:lnTo>
                      <a:pt x="192" y="0"/>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0" name="Freeform 52"/>
              <p:cNvSpPr>
                <a:spLocks/>
              </p:cNvSpPr>
              <p:nvPr/>
            </p:nvSpPr>
            <p:spPr bwMode="auto">
              <a:xfrm>
                <a:off x="3827" y="1620"/>
                <a:ext cx="64" cy="164"/>
              </a:xfrm>
              <a:custGeom>
                <a:avLst/>
                <a:gdLst>
                  <a:gd name="T0" fmla="*/ 0 w 514"/>
                  <a:gd name="T1" fmla="*/ 0 h 1314"/>
                  <a:gd name="T2" fmla="*/ 0 w 514"/>
                  <a:gd name="T3" fmla="*/ 0 h 1314"/>
                  <a:gd name="T4" fmla="*/ 0 w 514"/>
                  <a:gd name="T5" fmla="*/ 0 h 1314"/>
                  <a:gd name="T6" fmla="*/ 0 w 514"/>
                  <a:gd name="T7" fmla="*/ 0 h 1314"/>
                  <a:gd name="T8" fmla="*/ 0 w 514"/>
                  <a:gd name="T9" fmla="*/ 0 h 1314"/>
                  <a:gd name="T10" fmla="*/ 0 60000 65536"/>
                  <a:gd name="T11" fmla="*/ 0 60000 65536"/>
                  <a:gd name="T12" fmla="*/ 0 60000 65536"/>
                  <a:gd name="T13" fmla="*/ 0 60000 65536"/>
                  <a:gd name="T14" fmla="*/ 0 60000 65536"/>
                  <a:gd name="T15" fmla="*/ 0 w 514"/>
                  <a:gd name="T16" fmla="*/ 0 h 1314"/>
                  <a:gd name="T17" fmla="*/ 514 w 514"/>
                  <a:gd name="T18" fmla="*/ 1314 h 1314"/>
                </a:gdLst>
                <a:ahLst/>
                <a:cxnLst>
                  <a:cxn ang="T10">
                    <a:pos x="T0" y="T1"/>
                  </a:cxn>
                  <a:cxn ang="T11">
                    <a:pos x="T2" y="T3"/>
                  </a:cxn>
                  <a:cxn ang="T12">
                    <a:pos x="T4" y="T5"/>
                  </a:cxn>
                  <a:cxn ang="T13">
                    <a:pos x="T6" y="T7"/>
                  </a:cxn>
                  <a:cxn ang="T14">
                    <a:pos x="T8" y="T9"/>
                  </a:cxn>
                </a:cxnLst>
                <a:rect l="T15" t="T16" r="T17" b="T18"/>
                <a:pathLst>
                  <a:path w="514" h="1314">
                    <a:moveTo>
                      <a:pt x="49" y="942"/>
                    </a:moveTo>
                    <a:lnTo>
                      <a:pt x="514" y="0"/>
                    </a:lnTo>
                    <a:lnTo>
                      <a:pt x="280" y="670"/>
                    </a:lnTo>
                    <a:lnTo>
                      <a:pt x="0" y="1314"/>
                    </a:lnTo>
                    <a:lnTo>
                      <a:pt x="49" y="942"/>
                    </a:lnTo>
                    <a:close/>
                  </a:path>
                </a:pathLst>
              </a:custGeom>
              <a:solidFill>
                <a:srgbClr val="FFF2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1" name="Freeform 53"/>
              <p:cNvSpPr>
                <a:spLocks/>
              </p:cNvSpPr>
              <p:nvPr/>
            </p:nvSpPr>
            <p:spPr bwMode="auto">
              <a:xfrm>
                <a:off x="3295" y="1870"/>
                <a:ext cx="92" cy="34"/>
              </a:xfrm>
              <a:custGeom>
                <a:avLst/>
                <a:gdLst>
                  <a:gd name="T0" fmla="*/ 0 w 730"/>
                  <a:gd name="T1" fmla="*/ 0 h 275"/>
                  <a:gd name="T2" fmla="*/ 0 w 730"/>
                  <a:gd name="T3" fmla="*/ 0 h 275"/>
                  <a:gd name="T4" fmla="*/ 0 w 730"/>
                  <a:gd name="T5" fmla="*/ 0 h 275"/>
                  <a:gd name="T6" fmla="*/ 0 w 730"/>
                  <a:gd name="T7" fmla="*/ 0 h 275"/>
                  <a:gd name="T8" fmla="*/ 0 w 730"/>
                  <a:gd name="T9" fmla="*/ 0 h 275"/>
                  <a:gd name="T10" fmla="*/ 0 w 730"/>
                  <a:gd name="T11" fmla="*/ 0 h 275"/>
                  <a:gd name="T12" fmla="*/ 0 w 730"/>
                  <a:gd name="T13" fmla="*/ 0 h 275"/>
                  <a:gd name="T14" fmla="*/ 0 w 730"/>
                  <a:gd name="T15" fmla="*/ 0 h 275"/>
                  <a:gd name="T16" fmla="*/ 0 w 730"/>
                  <a:gd name="T17" fmla="*/ 0 h 275"/>
                  <a:gd name="T18" fmla="*/ 0 w 730"/>
                  <a:gd name="T19" fmla="*/ 0 h 275"/>
                  <a:gd name="T20" fmla="*/ 0 w 730"/>
                  <a:gd name="T21" fmla="*/ 0 h 275"/>
                  <a:gd name="T22" fmla="*/ 0 w 730"/>
                  <a:gd name="T23" fmla="*/ 0 h 2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0"/>
                  <a:gd name="T37" fmla="*/ 0 h 275"/>
                  <a:gd name="T38" fmla="*/ 730 w 730"/>
                  <a:gd name="T39" fmla="*/ 275 h 2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0" h="275">
                    <a:moveTo>
                      <a:pt x="8" y="275"/>
                    </a:moveTo>
                    <a:lnTo>
                      <a:pt x="161" y="169"/>
                    </a:lnTo>
                    <a:lnTo>
                      <a:pt x="134" y="113"/>
                    </a:lnTo>
                    <a:lnTo>
                      <a:pt x="451" y="68"/>
                    </a:lnTo>
                    <a:lnTo>
                      <a:pt x="691" y="105"/>
                    </a:lnTo>
                    <a:lnTo>
                      <a:pt x="730" y="94"/>
                    </a:lnTo>
                    <a:lnTo>
                      <a:pt x="570" y="0"/>
                    </a:lnTo>
                    <a:lnTo>
                      <a:pt x="397" y="38"/>
                    </a:lnTo>
                    <a:lnTo>
                      <a:pt x="217" y="54"/>
                    </a:lnTo>
                    <a:lnTo>
                      <a:pt x="75" y="94"/>
                    </a:lnTo>
                    <a:lnTo>
                      <a:pt x="0" y="252"/>
                    </a:lnTo>
                    <a:lnTo>
                      <a:pt x="8" y="275"/>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2" name="Freeform 54"/>
              <p:cNvSpPr>
                <a:spLocks/>
              </p:cNvSpPr>
              <p:nvPr/>
            </p:nvSpPr>
            <p:spPr bwMode="auto">
              <a:xfrm>
                <a:off x="3344" y="1888"/>
                <a:ext cx="34" cy="40"/>
              </a:xfrm>
              <a:custGeom>
                <a:avLst/>
                <a:gdLst>
                  <a:gd name="T0" fmla="*/ 0 w 274"/>
                  <a:gd name="T1" fmla="*/ 0 h 316"/>
                  <a:gd name="T2" fmla="*/ 0 w 274"/>
                  <a:gd name="T3" fmla="*/ 0 h 316"/>
                  <a:gd name="T4" fmla="*/ 0 w 274"/>
                  <a:gd name="T5" fmla="*/ 0 h 316"/>
                  <a:gd name="T6" fmla="*/ 0 w 274"/>
                  <a:gd name="T7" fmla="*/ 0 h 316"/>
                  <a:gd name="T8" fmla="*/ 0 w 274"/>
                  <a:gd name="T9" fmla="*/ 0 h 316"/>
                  <a:gd name="T10" fmla="*/ 0 w 274"/>
                  <a:gd name="T11" fmla="*/ 0 h 316"/>
                  <a:gd name="T12" fmla="*/ 0 60000 65536"/>
                  <a:gd name="T13" fmla="*/ 0 60000 65536"/>
                  <a:gd name="T14" fmla="*/ 0 60000 65536"/>
                  <a:gd name="T15" fmla="*/ 0 60000 65536"/>
                  <a:gd name="T16" fmla="*/ 0 60000 65536"/>
                  <a:gd name="T17" fmla="*/ 0 60000 65536"/>
                  <a:gd name="T18" fmla="*/ 0 w 274"/>
                  <a:gd name="T19" fmla="*/ 0 h 316"/>
                  <a:gd name="T20" fmla="*/ 274 w 274"/>
                  <a:gd name="T21" fmla="*/ 316 h 316"/>
                </a:gdLst>
                <a:ahLst/>
                <a:cxnLst>
                  <a:cxn ang="T12">
                    <a:pos x="T0" y="T1"/>
                  </a:cxn>
                  <a:cxn ang="T13">
                    <a:pos x="T2" y="T3"/>
                  </a:cxn>
                  <a:cxn ang="T14">
                    <a:pos x="T4" y="T5"/>
                  </a:cxn>
                  <a:cxn ang="T15">
                    <a:pos x="T6" y="T7"/>
                  </a:cxn>
                  <a:cxn ang="T16">
                    <a:pos x="T8" y="T9"/>
                  </a:cxn>
                  <a:cxn ang="T17">
                    <a:pos x="T10" y="T11"/>
                  </a:cxn>
                </a:cxnLst>
                <a:rect l="T18" t="T19" r="T20" b="T21"/>
                <a:pathLst>
                  <a:path w="274" h="316">
                    <a:moveTo>
                      <a:pt x="63" y="316"/>
                    </a:moveTo>
                    <a:lnTo>
                      <a:pt x="274" y="60"/>
                    </a:lnTo>
                    <a:lnTo>
                      <a:pt x="179" y="0"/>
                    </a:lnTo>
                    <a:lnTo>
                      <a:pt x="23" y="153"/>
                    </a:lnTo>
                    <a:lnTo>
                      <a:pt x="0" y="280"/>
                    </a:lnTo>
                    <a:lnTo>
                      <a:pt x="63" y="316"/>
                    </a:lnTo>
                    <a:close/>
                  </a:path>
                </a:pathLst>
              </a:custGeom>
              <a:solidFill>
                <a:srgbClr val="C769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3" name="Freeform 55"/>
              <p:cNvSpPr>
                <a:spLocks/>
              </p:cNvSpPr>
              <p:nvPr/>
            </p:nvSpPr>
            <p:spPr bwMode="auto">
              <a:xfrm>
                <a:off x="3373" y="1552"/>
                <a:ext cx="253" cy="301"/>
              </a:xfrm>
              <a:custGeom>
                <a:avLst/>
                <a:gdLst>
                  <a:gd name="T0" fmla="*/ 0 w 2021"/>
                  <a:gd name="T1" fmla="*/ 0 h 2410"/>
                  <a:gd name="T2" fmla="*/ 0 w 2021"/>
                  <a:gd name="T3" fmla="*/ 0 h 2410"/>
                  <a:gd name="T4" fmla="*/ 0 w 2021"/>
                  <a:gd name="T5" fmla="*/ 0 h 2410"/>
                  <a:gd name="T6" fmla="*/ 0 w 2021"/>
                  <a:gd name="T7" fmla="*/ 0 h 2410"/>
                  <a:gd name="T8" fmla="*/ 0 w 2021"/>
                  <a:gd name="T9" fmla="*/ 0 h 2410"/>
                  <a:gd name="T10" fmla="*/ 0 w 2021"/>
                  <a:gd name="T11" fmla="*/ 0 h 2410"/>
                  <a:gd name="T12" fmla="*/ 0 w 2021"/>
                  <a:gd name="T13" fmla="*/ 0 h 2410"/>
                  <a:gd name="T14" fmla="*/ 0 w 2021"/>
                  <a:gd name="T15" fmla="*/ 0 h 2410"/>
                  <a:gd name="T16" fmla="*/ 0 w 2021"/>
                  <a:gd name="T17" fmla="*/ 0 h 2410"/>
                  <a:gd name="T18" fmla="*/ 0 w 2021"/>
                  <a:gd name="T19" fmla="*/ 0 h 2410"/>
                  <a:gd name="T20" fmla="*/ 0 w 2021"/>
                  <a:gd name="T21" fmla="*/ 0 h 2410"/>
                  <a:gd name="T22" fmla="*/ 0 w 2021"/>
                  <a:gd name="T23" fmla="*/ 0 h 2410"/>
                  <a:gd name="T24" fmla="*/ 0 w 2021"/>
                  <a:gd name="T25" fmla="*/ 0 h 2410"/>
                  <a:gd name="T26" fmla="*/ 0 w 2021"/>
                  <a:gd name="T27" fmla="*/ 0 h 2410"/>
                  <a:gd name="T28" fmla="*/ 0 w 2021"/>
                  <a:gd name="T29" fmla="*/ 0 h 2410"/>
                  <a:gd name="T30" fmla="*/ 0 w 2021"/>
                  <a:gd name="T31" fmla="*/ 0 h 2410"/>
                  <a:gd name="T32" fmla="*/ 0 w 2021"/>
                  <a:gd name="T33" fmla="*/ 0 h 2410"/>
                  <a:gd name="T34" fmla="*/ 0 w 2021"/>
                  <a:gd name="T35" fmla="*/ 0 h 2410"/>
                  <a:gd name="T36" fmla="*/ 0 w 2021"/>
                  <a:gd name="T37" fmla="*/ 0 h 24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21"/>
                  <a:gd name="T58" fmla="*/ 0 h 2410"/>
                  <a:gd name="T59" fmla="*/ 2021 w 2021"/>
                  <a:gd name="T60" fmla="*/ 2410 h 24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21" h="2410">
                    <a:moveTo>
                      <a:pt x="120" y="2410"/>
                    </a:moveTo>
                    <a:lnTo>
                      <a:pt x="349" y="2016"/>
                    </a:lnTo>
                    <a:lnTo>
                      <a:pt x="660" y="1796"/>
                    </a:lnTo>
                    <a:lnTo>
                      <a:pt x="624" y="1586"/>
                    </a:lnTo>
                    <a:lnTo>
                      <a:pt x="919" y="1384"/>
                    </a:lnTo>
                    <a:lnTo>
                      <a:pt x="909" y="1219"/>
                    </a:lnTo>
                    <a:lnTo>
                      <a:pt x="1580" y="990"/>
                    </a:lnTo>
                    <a:lnTo>
                      <a:pt x="1157" y="797"/>
                    </a:lnTo>
                    <a:lnTo>
                      <a:pt x="1222" y="623"/>
                    </a:lnTo>
                    <a:lnTo>
                      <a:pt x="1826" y="706"/>
                    </a:lnTo>
                    <a:lnTo>
                      <a:pt x="1487" y="578"/>
                    </a:lnTo>
                    <a:lnTo>
                      <a:pt x="2021" y="395"/>
                    </a:lnTo>
                    <a:lnTo>
                      <a:pt x="1927" y="0"/>
                    </a:lnTo>
                    <a:lnTo>
                      <a:pt x="1680" y="221"/>
                    </a:lnTo>
                    <a:lnTo>
                      <a:pt x="1137" y="386"/>
                    </a:lnTo>
                    <a:lnTo>
                      <a:pt x="624" y="1338"/>
                    </a:lnTo>
                    <a:lnTo>
                      <a:pt x="231" y="1787"/>
                    </a:lnTo>
                    <a:lnTo>
                      <a:pt x="0" y="2410"/>
                    </a:lnTo>
                    <a:lnTo>
                      <a:pt x="120" y="2410"/>
                    </a:lnTo>
                    <a:close/>
                  </a:path>
                </a:pathLst>
              </a:custGeom>
              <a:solidFill>
                <a:srgbClr val="898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4" name="Freeform 56"/>
              <p:cNvSpPr>
                <a:spLocks/>
              </p:cNvSpPr>
              <p:nvPr/>
            </p:nvSpPr>
            <p:spPr bwMode="auto">
              <a:xfrm>
                <a:off x="3621" y="1454"/>
                <a:ext cx="122" cy="111"/>
              </a:xfrm>
              <a:custGeom>
                <a:avLst/>
                <a:gdLst>
                  <a:gd name="T0" fmla="*/ 0 w 974"/>
                  <a:gd name="T1" fmla="*/ 0 h 889"/>
                  <a:gd name="T2" fmla="*/ 0 w 974"/>
                  <a:gd name="T3" fmla="*/ 0 h 889"/>
                  <a:gd name="T4" fmla="*/ 0 w 974"/>
                  <a:gd name="T5" fmla="*/ 0 h 889"/>
                  <a:gd name="T6" fmla="*/ 0 w 974"/>
                  <a:gd name="T7" fmla="*/ 0 h 889"/>
                  <a:gd name="T8" fmla="*/ 0 w 974"/>
                  <a:gd name="T9" fmla="*/ 0 h 889"/>
                  <a:gd name="T10" fmla="*/ 0 w 974"/>
                  <a:gd name="T11" fmla="*/ 0 h 889"/>
                  <a:gd name="T12" fmla="*/ 0 w 974"/>
                  <a:gd name="T13" fmla="*/ 0 h 889"/>
                  <a:gd name="T14" fmla="*/ 0 w 974"/>
                  <a:gd name="T15" fmla="*/ 0 h 889"/>
                  <a:gd name="T16" fmla="*/ 0 w 974"/>
                  <a:gd name="T17" fmla="*/ 0 h 889"/>
                  <a:gd name="T18" fmla="*/ 0 w 974"/>
                  <a:gd name="T19" fmla="*/ 0 h 889"/>
                  <a:gd name="T20" fmla="*/ 0 w 974"/>
                  <a:gd name="T21" fmla="*/ 0 h 889"/>
                  <a:gd name="T22" fmla="*/ 0 w 974"/>
                  <a:gd name="T23" fmla="*/ 0 h 8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4"/>
                  <a:gd name="T37" fmla="*/ 0 h 889"/>
                  <a:gd name="T38" fmla="*/ 974 w 974"/>
                  <a:gd name="T39" fmla="*/ 889 h 8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4" h="889">
                    <a:moveTo>
                      <a:pt x="20" y="587"/>
                    </a:moveTo>
                    <a:lnTo>
                      <a:pt x="257" y="889"/>
                    </a:lnTo>
                    <a:lnTo>
                      <a:pt x="304" y="549"/>
                    </a:lnTo>
                    <a:lnTo>
                      <a:pt x="461" y="449"/>
                    </a:lnTo>
                    <a:lnTo>
                      <a:pt x="461" y="276"/>
                    </a:lnTo>
                    <a:lnTo>
                      <a:pt x="607" y="266"/>
                    </a:lnTo>
                    <a:lnTo>
                      <a:pt x="717" y="613"/>
                    </a:lnTo>
                    <a:lnTo>
                      <a:pt x="790" y="146"/>
                    </a:lnTo>
                    <a:lnTo>
                      <a:pt x="974" y="0"/>
                    </a:lnTo>
                    <a:lnTo>
                      <a:pt x="643" y="0"/>
                    </a:lnTo>
                    <a:lnTo>
                      <a:pt x="0" y="522"/>
                    </a:lnTo>
                    <a:lnTo>
                      <a:pt x="20" y="587"/>
                    </a:lnTo>
                    <a:close/>
                  </a:path>
                </a:pathLst>
              </a:custGeom>
              <a:solidFill>
                <a:srgbClr val="898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5" name="Freeform 57"/>
              <p:cNvSpPr>
                <a:spLocks/>
              </p:cNvSpPr>
              <p:nvPr/>
            </p:nvSpPr>
            <p:spPr bwMode="auto">
              <a:xfrm>
                <a:off x="3789" y="1462"/>
                <a:ext cx="58" cy="52"/>
              </a:xfrm>
              <a:custGeom>
                <a:avLst/>
                <a:gdLst>
                  <a:gd name="T0" fmla="*/ 0 w 468"/>
                  <a:gd name="T1" fmla="*/ 0 h 413"/>
                  <a:gd name="T2" fmla="*/ 0 w 468"/>
                  <a:gd name="T3" fmla="*/ 0 h 413"/>
                  <a:gd name="T4" fmla="*/ 0 w 468"/>
                  <a:gd name="T5" fmla="*/ 0 h 413"/>
                  <a:gd name="T6" fmla="*/ 0 w 468"/>
                  <a:gd name="T7" fmla="*/ 0 h 413"/>
                  <a:gd name="T8" fmla="*/ 0 60000 65536"/>
                  <a:gd name="T9" fmla="*/ 0 60000 65536"/>
                  <a:gd name="T10" fmla="*/ 0 60000 65536"/>
                  <a:gd name="T11" fmla="*/ 0 60000 65536"/>
                  <a:gd name="T12" fmla="*/ 0 w 468"/>
                  <a:gd name="T13" fmla="*/ 0 h 413"/>
                  <a:gd name="T14" fmla="*/ 468 w 468"/>
                  <a:gd name="T15" fmla="*/ 413 h 413"/>
                </a:gdLst>
                <a:ahLst/>
                <a:cxnLst>
                  <a:cxn ang="T8">
                    <a:pos x="T0" y="T1"/>
                  </a:cxn>
                  <a:cxn ang="T9">
                    <a:pos x="T2" y="T3"/>
                  </a:cxn>
                  <a:cxn ang="T10">
                    <a:pos x="T4" y="T5"/>
                  </a:cxn>
                  <a:cxn ang="T11">
                    <a:pos x="T6" y="T7"/>
                  </a:cxn>
                </a:cxnLst>
                <a:rect l="T12" t="T13" r="T14" b="T15"/>
                <a:pathLst>
                  <a:path w="468" h="413">
                    <a:moveTo>
                      <a:pt x="320" y="0"/>
                    </a:moveTo>
                    <a:lnTo>
                      <a:pt x="0" y="413"/>
                    </a:lnTo>
                    <a:lnTo>
                      <a:pt x="468" y="27"/>
                    </a:lnTo>
                    <a:lnTo>
                      <a:pt x="320" y="0"/>
                    </a:lnTo>
                    <a:close/>
                  </a:path>
                </a:pathLst>
              </a:custGeom>
              <a:solidFill>
                <a:srgbClr val="898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6" name="Freeform 58"/>
              <p:cNvSpPr>
                <a:spLocks/>
              </p:cNvSpPr>
              <p:nvPr/>
            </p:nvSpPr>
            <p:spPr bwMode="auto">
              <a:xfrm>
                <a:off x="3787" y="1550"/>
                <a:ext cx="27" cy="143"/>
              </a:xfrm>
              <a:custGeom>
                <a:avLst/>
                <a:gdLst>
                  <a:gd name="T0" fmla="*/ 0 w 212"/>
                  <a:gd name="T1" fmla="*/ 0 h 1137"/>
                  <a:gd name="T2" fmla="*/ 0 w 212"/>
                  <a:gd name="T3" fmla="*/ 0 h 1137"/>
                  <a:gd name="T4" fmla="*/ 0 w 212"/>
                  <a:gd name="T5" fmla="*/ 0 h 1137"/>
                  <a:gd name="T6" fmla="*/ 0 w 212"/>
                  <a:gd name="T7" fmla="*/ 0 h 1137"/>
                  <a:gd name="T8" fmla="*/ 0 w 212"/>
                  <a:gd name="T9" fmla="*/ 0 h 1137"/>
                  <a:gd name="T10" fmla="*/ 0 60000 65536"/>
                  <a:gd name="T11" fmla="*/ 0 60000 65536"/>
                  <a:gd name="T12" fmla="*/ 0 60000 65536"/>
                  <a:gd name="T13" fmla="*/ 0 60000 65536"/>
                  <a:gd name="T14" fmla="*/ 0 60000 65536"/>
                  <a:gd name="T15" fmla="*/ 0 w 212"/>
                  <a:gd name="T16" fmla="*/ 0 h 1137"/>
                  <a:gd name="T17" fmla="*/ 212 w 212"/>
                  <a:gd name="T18" fmla="*/ 1137 h 1137"/>
                </a:gdLst>
                <a:ahLst/>
                <a:cxnLst>
                  <a:cxn ang="T10">
                    <a:pos x="T0" y="T1"/>
                  </a:cxn>
                  <a:cxn ang="T11">
                    <a:pos x="T2" y="T3"/>
                  </a:cxn>
                  <a:cxn ang="T12">
                    <a:pos x="T4" y="T5"/>
                  </a:cxn>
                  <a:cxn ang="T13">
                    <a:pos x="T6" y="T7"/>
                  </a:cxn>
                  <a:cxn ang="T14">
                    <a:pos x="T8" y="T9"/>
                  </a:cxn>
                </a:cxnLst>
                <a:rect l="T15" t="T16" r="T17" b="T18"/>
                <a:pathLst>
                  <a:path w="212" h="1137">
                    <a:moveTo>
                      <a:pt x="212" y="0"/>
                    </a:moveTo>
                    <a:lnTo>
                      <a:pt x="56" y="249"/>
                    </a:lnTo>
                    <a:lnTo>
                      <a:pt x="11" y="1137"/>
                    </a:lnTo>
                    <a:lnTo>
                      <a:pt x="0" y="130"/>
                    </a:lnTo>
                    <a:lnTo>
                      <a:pt x="212" y="0"/>
                    </a:lnTo>
                    <a:close/>
                  </a:path>
                </a:pathLst>
              </a:custGeom>
              <a:solidFill>
                <a:srgbClr val="898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7" name="Freeform 59"/>
              <p:cNvSpPr>
                <a:spLocks/>
              </p:cNvSpPr>
              <p:nvPr/>
            </p:nvSpPr>
            <p:spPr bwMode="auto">
              <a:xfrm>
                <a:off x="3890" y="1628"/>
                <a:ext cx="63" cy="110"/>
              </a:xfrm>
              <a:custGeom>
                <a:avLst/>
                <a:gdLst>
                  <a:gd name="T0" fmla="*/ 0 w 504"/>
                  <a:gd name="T1" fmla="*/ 0 h 881"/>
                  <a:gd name="T2" fmla="*/ 0 w 504"/>
                  <a:gd name="T3" fmla="*/ 0 h 881"/>
                  <a:gd name="T4" fmla="*/ 0 w 504"/>
                  <a:gd name="T5" fmla="*/ 0 h 881"/>
                  <a:gd name="T6" fmla="*/ 0 w 504"/>
                  <a:gd name="T7" fmla="*/ 0 h 881"/>
                  <a:gd name="T8" fmla="*/ 0 w 504"/>
                  <a:gd name="T9" fmla="*/ 0 h 881"/>
                  <a:gd name="T10" fmla="*/ 0 60000 65536"/>
                  <a:gd name="T11" fmla="*/ 0 60000 65536"/>
                  <a:gd name="T12" fmla="*/ 0 60000 65536"/>
                  <a:gd name="T13" fmla="*/ 0 60000 65536"/>
                  <a:gd name="T14" fmla="*/ 0 60000 65536"/>
                  <a:gd name="T15" fmla="*/ 0 w 504"/>
                  <a:gd name="T16" fmla="*/ 0 h 881"/>
                  <a:gd name="T17" fmla="*/ 504 w 504"/>
                  <a:gd name="T18" fmla="*/ 881 h 881"/>
                </a:gdLst>
                <a:ahLst/>
                <a:cxnLst>
                  <a:cxn ang="T10">
                    <a:pos x="T0" y="T1"/>
                  </a:cxn>
                  <a:cxn ang="T11">
                    <a:pos x="T2" y="T3"/>
                  </a:cxn>
                  <a:cxn ang="T12">
                    <a:pos x="T4" y="T5"/>
                  </a:cxn>
                  <a:cxn ang="T13">
                    <a:pos x="T6" y="T7"/>
                  </a:cxn>
                  <a:cxn ang="T14">
                    <a:pos x="T8" y="T9"/>
                  </a:cxn>
                </a:cxnLst>
                <a:rect l="T15" t="T16" r="T17" b="T18"/>
                <a:pathLst>
                  <a:path w="504" h="881">
                    <a:moveTo>
                      <a:pt x="504" y="0"/>
                    </a:moveTo>
                    <a:lnTo>
                      <a:pt x="0" y="881"/>
                    </a:lnTo>
                    <a:lnTo>
                      <a:pt x="202" y="660"/>
                    </a:lnTo>
                    <a:lnTo>
                      <a:pt x="485" y="174"/>
                    </a:lnTo>
                    <a:lnTo>
                      <a:pt x="504" y="0"/>
                    </a:lnTo>
                    <a:close/>
                  </a:path>
                </a:pathLst>
              </a:custGeom>
              <a:solidFill>
                <a:srgbClr val="898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8" name="Freeform 60"/>
              <p:cNvSpPr>
                <a:spLocks/>
              </p:cNvSpPr>
              <p:nvPr/>
            </p:nvSpPr>
            <p:spPr bwMode="auto">
              <a:xfrm>
                <a:off x="3904" y="1561"/>
                <a:ext cx="124" cy="211"/>
              </a:xfrm>
              <a:custGeom>
                <a:avLst/>
                <a:gdLst>
                  <a:gd name="T0" fmla="*/ 0 w 992"/>
                  <a:gd name="T1" fmla="*/ 0 h 1693"/>
                  <a:gd name="T2" fmla="*/ 0 w 992"/>
                  <a:gd name="T3" fmla="*/ 0 h 1693"/>
                  <a:gd name="T4" fmla="*/ 0 w 992"/>
                  <a:gd name="T5" fmla="*/ 0 h 1693"/>
                  <a:gd name="T6" fmla="*/ 0 w 992"/>
                  <a:gd name="T7" fmla="*/ 0 h 1693"/>
                  <a:gd name="T8" fmla="*/ 0 w 992"/>
                  <a:gd name="T9" fmla="*/ 0 h 1693"/>
                  <a:gd name="T10" fmla="*/ 0 w 992"/>
                  <a:gd name="T11" fmla="*/ 0 h 1693"/>
                  <a:gd name="T12" fmla="*/ 0 60000 65536"/>
                  <a:gd name="T13" fmla="*/ 0 60000 65536"/>
                  <a:gd name="T14" fmla="*/ 0 60000 65536"/>
                  <a:gd name="T15" fmla="*/ 0 60000 65536"/>
                  <a:gd name="T16" fmla="*/ 0 60000 65536"/>
                  <a:gd name="T17" fmla="*/ 0 60000 65536"/>
                  <a:gd name="T18" fmla="*/ 0 w 992"/>
                  <a:gd name="T19" fmla="*/ 0 h 1693"/>
                  <a:gd name="T20" fmla="*/ 992 w 992"/>
                  <a:gd name="T21" fmla="*/ 1693 h 1693"/>
                </a:gdLst>
                <a:ahLst/>
                <a:cxnLst>
                  <a:cxn ang="T12">
                    <a:pos x="T0" y="T1"/>
                  </a:cxn>
                  <a:cxn ang="T13">
                    <a:pos x="T2" y="T3"/>
                  </a:cxn>
                  <a:cxn ang="T14">
                    <a:pos x="T4" y="T5"/>
                  </a:cxn>
                  <a:cxn ang="T15">
                    <a:pos x="T6" y="T7"/>
                  </a:cxn>
                  <a:cxn ang="T16">
                    <a:pos x="T8" y="T9"/>
                  </a:cxn>
                  <a:cxn ang="T17">
                    <a:pos x="T10" y="T11"/>
                  </a:cxn>
                </a:cxnLst>
                <a:rect l="T18" t="T19" r="T20" b="T21"/>
                <a:pathLst>
                  <a:path w="992" h="1693">
                    <a:moveTo>
                      <a:pt x="799" y="0"/>
                    </a:moveTo>
                    <a:lnTo>
                      <a:pt x="799" y="429"/>
                    </a:lnTo>
                    <a:lnTo>
                      <a:pt x="0" y="1693"/>
                    </a:lnTo>
                    <a:lnTo>
                      <a:pt x="341" y="1420"/>
                    </a:lnTo>
                    <a:lnTo>
                      <a:pt x="992" y="347"/>
                    </a:lnTo>
                    <a:lnTo>
                      <a:pt x="799" y="0"/>
                    </a:lnTo>
                    <a:close/>
                  </a:path>
                </a:pathLst>
              </a:custGeom>
              <a:solidFill>
                <a:srgbClr val="898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69" name="Freeform 61"/>
              <p:cNvSpPr>
                <a:spLocks/>
              </p:cNvSpPr>
              <p:nvPr/>
            </p:nvSpPr>
            <p:spPr bwMode="auto">
              <a:xfrm>
                <a:off x="3993" y="1818"/>
                <a:ext cx="31" cy="55"/>
              </a:xfrm>
              <a:custGeom>
                <a:avLst/>
                <a:gdLst>
                  <a:gd name="T0" fmla="*/ 0 w 248"/>
                  <a:gd name="T1" fmla="*/ 0 h 441"/>
                  <a:gd name="T2" fmla="*/ 0 w 248"/>
                  <a:gd name="T3" fmla="*/ 0 h 441"/>
                  <a:gd name="T4" fmla="*/ 0 w 248"/>
                  <a:gd name="T5" fmla="*/ 0 h 441"/>
                  <a:gd name="T6" fmla="*/ 0 w 248"/>
                  <a:gd name="T7" fmla="*/ 0 h 441"/>
                  <a:gd name="T8" fmla="*/ 0 60000 65536"/>
                  <a:gd name="T9" fmla="*/ 0 60000 65536"/>
                  <a:gd name="T10" fmla="*/ 0 60000 65536"/>
                  <a:gd name="T11" fmla="*/ 0 60000 65536"/>
                  <a:gd name="T12" fmla="*/ 0 w 248"/>
                  <a:gd name="T13" fmla="*/ 0 h 441"/>
                  <a:gd name="T14" fmla="*/ 248 w 248"/>
                  <a:gd name="T15" fmla="*/ 441 h 441"/>
                </a:gdLst>
                <a:ahLst/>
                <a:cxnLst>
                  <a:cxn ang="T8">
                    <a:pos x="T0" y="T1"/>
                  </a:cxn>
                  <a:cxn ang="T9">
                    <a:pos x="T2" y="T3"/>
                  </a:cxn>
                  <a:cxn ang="T10">
                    <a:pos x="T4" y="T5"/>
                  </a:cxn>
                  <a:cxn ang="T11">
                    <a:pos x="T6" y="T7"/>
                  </a:cxn>
                </a:cxnLst>
                <a:rect l="T12" t="T13" r="T14" b="T15"/>
                <a:pathLst>
                  <a:path w="248" h="441">
                    <a:moveTo>
                      <a:pt x="0" y="441"/>
                    </a:moveTo>
                    <a:lnTo>
                      <a:pt x="248" y="0"/>
                    </a:lnTo>
                    <a:lnTo>
                      <a:pt x="174" y="431"/>
                    </a:lnTo>
                    <a:lnTo>
                      <a:pt x="0" y="441"/>
                    </a:lnTo>
                    <a:close/>
                  </a:path>
                </a:pathLst>
              </a:custGeom>
              <a:solidFill>
                <a:srgbClr val="898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0" name="Freeform 62"/>
              <p:cNvSpPr>
                <a:spLocks/>
              </p:cNvSpPr>
              <p:nvPr/>
            </p:nvSpPr>
            <p:spPr bwMode="auto">
              <a:xfrm>
                <a:off x="3632" y="1879"/>
                <a:ext cx="22" cy="18"/>
              </a:xfrm>
              <a:custGeom>
                <a:avLst/>
                <a:gdLst>
                  <a:gd name="T0" fmla="*/ 0 w 181"/>
                  <a:gd name="T1" fmla="*/ 0 h 142"/>
                  <a:gd name="T2" fmla="*/ 0 w 181"/>
                  <a:gd name="T3" fmla="*/ 0 h 142"/>
                  <a:gd name="T4" fmla="*/ 0 w 181"/>
                  <a:gd name="T5" fmla="*/ 0 h 142"/>
                  <a:gd name="T6" fmla="*/ 0 w 181"/>
                  <a:gd name="T7" fmla="*/ 0 h 142"/>
                  <a:gd name="T8" fmla="*/ 0 w 181"/>
                  <a:gd name="T9" fmla="*/ 0 h 142"/>
                  <a:gd name="T10" fmla="*/ 0 w 181"/>
                  <a:gd name="T11" fmla="*/ 0 h 142"/>
                  <a:gd name="T12" fmla="*/ 0 60000 65536"/>
                  <a:gd name="T13" fmla="*/ 0 60000 65536"/>
                  <a:gd name="T14" fmla="*/ 0 60000 65536"/>
                  <a:gd name="T15" fmla="*/ 0 60000 65536"/>
                  <a:gd name="T16" fmla="*/ 0 60000 65536"/>
                  <a:gd name="T17" fmla="*/ 0 60000 65536"/>
                  <a:gd name="T18" fmla="*/ 0 w 181"/>
                  <a:gd name="T19" fmla="*/ 0 h 142"/>
                  <a:gd name="T20" fmla="*/ 181 w 181"/>
                  <a:gd name="T21" fmla="*/ 142 h 142"/>
                </a:gdLst>
                <a:ahLst/>
                <a:cxnLst>
                  <a:cxn ang="T12">
                    <a:pos x="T0" y="T1"/>
                  </a:cxn>
                  <a:cxn ang="T13">
                    <a:pos x="T2" y="T3"/>
                  </a:cxn>
                  <a:cxn ang="T14">
                    <a:pos x="T4" y="T5"/>
                  </a:cxn>
                  <a:cxn ang="T15">
                    <a:pos x="T6" y="T7"/>
                  </a:cxn>
                  <a:cxn ang="T16">
                    <a:pos x="T8" y="T9"/>
                  </a:cxn>
                  <a:cxn ang="T17">
                    <a:pos x="T10" y="T11"/>
                  </a:cxn>
                </a:cxnLst>
                <a:rect l="T18" t="T19" r="T20" b="T21"/>
                <a:pathLst>
                  <a:path w="181" h="142">
                    <a:moveTo>
                      <a:pt x="7" y="10"/>
                    </a:moveTo>
                    <a:lnTo>
                      <a:pt x="149" y="0"/>
                    </a:lnTo>
                    <a:lnTo>
                      <a:pt x="181" y="109"/>
                    </a:lnTo>
                    <a:lnTo>
                      <a:pt x="126" y="142"/>
                    </a:lnTo>
                    <a:lnTo>
                      <a:pt x="0" y="77"/>
                    </a:lnTo>
                    <a:lnTo>
                      <a:pt x="7" y="10"/>
                    </a:lnTo>
                    <a:close/>
                  </a:path>
                </a:pathLst>
              </a:custGeom>
              <a:solidFill>
                <a:srgbClr val="FFF2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1" name="Freeform 63"/>
              <p:cNvSpPr>
                <a:spLocks/>
              </p:cNvSpPr>
              <p:nvPr/>
            </p:nvSpPr>
            <p:spPr bwMode="auto">
              <a:xfrm>
                <a:off x="3625" y="1938"/>
                <a:ext cx="123" cy="327"/>
              </a:xfrm>
              <a:custGeom>
                <a:avLst/>
                <a:gdLst>
                  <a:gd name="T0" fmla="*/ 0 w 986"/>
                  <a:gd name="T1" fmla="*/ 0 h 2615"/>
                  <a:gd name="T2" fmla="*/ 0 w 986"/>
                  <a:gd name="T3" fmla="*/ 0 h 2615"/>
                  <a:gd name="T4" fmla="*/ 0 w 986"/>
                  <a:gd name="T5" fmla="*/ 0 h 2615"/>
                  <a:gd name="T6" fmla="*/ 0 w 986"/>
                  <a:gd name="T7" fmla="*/ 0 h 2615"/>
                  <a:gd name="T8" fmla="*/ 0 w 986"/>
                  <a:gd name="T9" fmla="*/ 0 h 2615"/>
                  <a:gd name="T10" fmla="*/ 0 w 986"/>
                  <a:gd name="T11" fmla="*/ 0 h 2615"/>
                  <a:gd name="T12" fmla="*/ 0 w 986"/>
                  <a:gd name="T13" fmla="*/ 0 h 2615"/>
                  <a:gd name="T14" fmla="*/ 0 w 986"/>
                  <a:gd name="T15" fmla="*/ 0 h 2615"/>
                  <a:gd name="T16" fmla="*/ 0 w 986"/>
                  <a:gd name="T17" fmla="*/ 0 h 2615"/>
                  <a:gd name="T18" fmla="*/ 0 w 986"/>
                  <a:gd name="T19" fmla="*/ 0 h 26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6"/>
                  <a:gd name="T31" fmla="*/ 0 h 2615"/>
                  <a:gd name="T32" fmla="*/ 986 w 986"/>
                  <a:gd name="T33" fmla="*/ 2615 h 26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6" h="2615">
                    <a:moveTo>
                      <a:pt x="0" y="0"/>
                    </a:moveTo>
                    <a:lnTo>
                      <a:pt x="71" y="734"/>
                    </a:lnTo>
                    <a:lnTo>
                      <a:pt x="53" y="1755"/>
                    </a:lnTo>
                    <a:lnTo>
                      <a:pt x="0" y="2615"/>
                    </a:lnTo>
                    <a:lnTo>
                      <a:pt x="682" y="2399"/>
                    </a:lnTo>
                    <a:lnTo>
                      <a:pt x="986" y="662"/>
                    </a:lnTo>
                    <a:lnTo>
                      <a:pt x="826" y="0"/>
                    </a:lnTo>
                    <a:lnTo>
                      <a:pt x="717" y="232"/>
                    </a:lnTo>
                    <a:lnTo>
                      <a:pt x="682" y="502"/>
                    </a:lnTo>
                    <a:lnTo>
                      <a:pt x="0" y="0"/>
                    </a:lnTo>
                    <a:close/>
                  </a:path>
                </a:pathLst>
              </a:custGeom>
              <a:solidFill>
                <a:srgbClr val="FFF5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2" name="Freeform 64"/>
              <p:cNvSpPr>
                <a:spLocks/>
              </p:cNvSpPr>
              <p:nvPr/>
            </p:nvSpPr>
            <p:spPr bwMode="auto">
              <a:xfrm>
                <a:off x="3504" y="1950"/>
                <a:ext cx="119" cy="326"/>
              </a:xfrm>
              <a:custGeom>
                <a:avLst/>
                <a:gdLst>
                  <a:gd name="T0" fmla="*/ 0 w 949"/>
                  <a:gd name="T1" fmla="*/ 0 h 2616"/>
                  <a:gd name="T2" fmla="*/ 0 w 949"/>
                  <a:gd name="T3" fmla="*/ 0 h 2616"/>
                  <a:gd name="T4" fmla="*/ 0 w 949"/>
                  <a:gd name="T5" fmla="*/ 0 h 2616"/>
                  <a:gd name="T6" fmla="*/ 0 w 949"/>
                  <a:gd name="T7" fmla="*/ 0 h 2616"/>
                  <a:gd name="T8" fmla="*/ 0 w 949"/>
                  <a:gd name="T9" fmla="*/ 0 h 2616"/>
                  <a:gd name="T10" fmla="*/ 0 w 949"/>
                  <a:gd name="T11" fmla="*/ 0 h 2616"/>
                  <a:gd name="T12" fmla="*/ 0 w 949"/>
                  <a:gd name="T13" fmla="*/ 0 h 2616"/>
                  <a:gd name="T14" fmla="*/ 0 w 949"/>
                  <a:gd name="T15" fmla="*/ 0 h 2616"/>
                  <a:gd name="T16" fmla="*/ 0 w 949"/>
                  <a:gd name="T17" fmla="*/ 0 h 2616"/>
                  <a:gd name="T18" fmla="*/ 0 w 949"/>
                  <a:gd name="T19" fmla="*/ 0 h 26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9"/>
                  <a:gd name="T31" fmla="*/ 0 h 2616"/>
                  <a:gd name="T32" fmla="*/ 949 w 949"/>
                  <a:gd name="T33" fmla="*/ 2616 h 26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9" h="2616">
                    <a:moveTo>
                      <a:pt x="465" y="0"/>
                    </a:moveTo>
                    <a:lnTo>
                      <a:pt x="0" y="556"/>
                    </a:lnTo>
                    <a:lnTo>
                      <a:pt x="213" y="1290"/>
                    </a:lnTo>
                    <a:lnTo>
                      <a:pt x="106" y="1882"/>
                    </a:lnTo>
                    <a:lnTo>
                      <a:pt x="536" y="2616"/>
                    </a:lnTo>
                    <a:lnTo>
                      <a:pt x="645" y="1092"/>
                    </a:lnTo>
                    <a:lnTo>
                      <a:pt x="555" y="287"/>
                    </a:lnTo>
                    <a:lnTo>
                      <a:pt x="949" y="1021"/>
                    </a:lnTo>
                    <a:lnTo>
                      <a:pt x="824" y="161"/>
                    </a:lnTo>
                    <a:lnTo>
                      <a:pt x="465" y="0"/>
                    </a:lnTo>
                    <a:close/>
                  </a:path>
                </a:pathLst>
              </a:custGeom>
              <a:solidFill>
                <a:srgbClr val="6A81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3" name="Freeform 65"/>
              <p:cNvSpPr>
                <a:spLocks/>
              </p:cNvSpPr>
              <p:nvPr/>
            </p:nvSpPr>
            <p:spPr bwMode="auto">
              <a:xfrm>
                <a:off x="3363" y="2068"/>
                <a:ext cx="143" cy="323"/>
              </a:xfrm>
              <a:custGeom>
                <a:avLst/>
                <a:gdLst>
                  <a:gd name="T0" fmla="*/ 0 w 1148"/>
                  <a:gd name="T1" fmla="*/ 0 h 2581"/>
                  <a:gd name="T2" fmla="*/ 0 w 1148"/>
                  <a:gd name="T3" fmla="*/ 0 h 2581"/>
                  <a:gd name="T4" fmla="*/ 0 w 1148"/>
                  <a:gd name="T5" fmla="*/ 0 h 2581"/>
                  <a:gd name="T6" fmla="*/ 0 w 1148"/>
                  <a:gd name="T7" fmla="*/ 0 h 2581"/>
                  <a:gd name="T8" fmla="*/ 0 w 1148"/>
                  <a:gd name="T9" fmla="*/ 0 h 2581"/>
                  <a:gd name="T10" fmla="*/ 0 w 1148"/>
                  <a:gd name="T11" fmla="*/ 0 h 2581"/>
                  <a:gd name="T12" fmla="*/ 0 w 1148"/>
                  <a:gd name="T13" fmla="*/ 0 h 2581"/>
                  <a:gd name="T14" fmla="*/ 0 w 1148"/>
                  <a:gd name="T15" fmla="*/ 0 h 2581"/>
                  <a:gd name="T16" fmla="*/ 0 w 1148"/>
                  <a:gd name="T17" fmla="*/ 0 h 25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8"/>
                  <a:gd name="T28" fmla="*/ 0 h 2581"/>
                  <a:gd name="T29" fmla="*/ 1148 w 1148"/>
                  <a:gd name="T30" fmla="*/ 2581 h 25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8" h="2581">
                    <a:moveTo>
                      <a:pt x="556" y="0"/>
                    </a:moveTo>
                    <a:lnTo>
                      <a:pt x="790" y="1183"/>
                    </a:lnTo>
                    <a:lnTo>
                      <a:pt x="485" y="1237"/>
                    </a:lnTo>
                    <a:lnTo>
                      <a:pt x="1148" y="2259"/>
                    </a:lnTo>
                    <a:lnTo>
                      <a:pt x="665" y="2581"/>
                    </a:lnTo>
                    <a:lnTo>
                      <a:pt x="0" y="1559"/>
                    </a:lnTo>
                    <a:lnTo>
                      <a:pt x="252" y="556"/>
                    </a:lnTo>
                    <a:lnTo>
                      <a:pt x="467" y="824"/>
                    </a:lnTo>
                    <a:lnTo>
                      <a:pt x="556" y="0"/>
                    </a:lnTo>
                    <a:close/>
                  </a:path>
                </a:pathLst>
              </a:custGeom>
              <a:solidFill>
                <a:srgbClr val="6A81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4" name="Freeform 66"/>
              <p:cNvSpPr>
                <a:spLocks/>
              </p:cNvSpPr>
              <p:nvPr/>
            </p:nvSpPr>
            <p:spPr bwMode="auto">
              <a:xfrm>
                <a:off x="3726" y="2037"/>
                <a:ext cx="43" cy="161"/>
              </a:xfrm>
              <a:custGeom>
                <a:avLst/>
                <a:gdLst>
                  <a:gd name="T0" fmla="*/ 0 w 342"/>
                  <a:gd name="T1" fmla="*/ 0 h 1289"/>
                  <a:gd name="T2" fmla="*/ 0 w 342"/>
                  <a:gd name="T3" fmla="*/ 0 h 1289"/>
                  <a:gd name="T4" fmla="*/ 0 w 342"/>
                  <a:gd name="T5" fmla="*/ 0 h 1289"/>
                  <a:gd name="T6" fmla="*/ 0 w 342"/>
                  <a:gd name="T7" fmla="*/ 0 h 1289"/>
                  <a:gd name="T8" fmla="*/ 0 60000 65536"/>
                  <a:gd name="T9" fmla="*/ 0 60000 65536"/>
                  <a:gd name="T10" fmla="*/ 0 60000 65536"/>
                  <a:gd name="T11" fmla="*/ 0 60000 65536"/>
                  <a:gd name="T12" fmla="*/ 0 w 342"/>
                  <a:gd name="T13" fmla="*/ 0 h 1289"/>
                  <a:gd name="T14" fmla="*/ 342 w 342"/>
                  <a:gd name="T15" fmla="*/ 1289 h 1289"/>
                </a:gdLst>
                <a:ahLst/>
                <a:cxnLst>
                  <a:cxn ang="T8">
                    <a:pos x="T0" y="T1"/>
                  </a:cxn>
                  <a:cxn ang="T9">
                    <a:pos x="T2" y="T3"/>
                  </a:cxn>
                  <a:cxn ang="T10">
                    <a:pos x="T4" y="T5"/>
                  </a:cxn>
                  <a:cxn ang="T11">
                    <a:pos x="T6" y="T7"/>
                  </a:cxn>
                </a:cxnLst>
                <a:rect l="T12" t="T13" r="T14" b="T15"/>
                <a:pathLst>
                  <a:path w="342" h="1289">
                    <a:moveTo>
                      <a:pt x="323" y="0"/>
                    </a:moveTo>
                    <a:lnTo>
                      <a:pt x="0" y="1289"/>
                    </a:lnTo>
                    <a:lnTo>
                      <a:pt x="342" y="1093"/>
                    </a:lnTo>
                    <a:lnTo>
                      <a:pt x="323" y="0"/>
                    </a:lnTo>
                    <a:close/>
                  </a:path>
                </a:pathLst>
              </a:custGeom>
              <a:solidFill>
                <a:srgbClr val="6A81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5" name="Freeform 67"/>
              <p:cNvSpPr>
                <a:spLocks/>
              </p:cNvSpPr>
              <p:nvPr/>
            </p:nvSpPr>
            <p:spPr bwMode="auto">
              <a:xfrm>
                <a:off x="3793" y="1999"/>
                <a:ext cx="74" cy="172"/>
              </a:xfrm>
              <a:custGeom>
                <a:avLst/>
                <a:gdLst>
                  <a:gd name="T0" fmla="*/ 0 w 592"/>
                  <a:gd name="T1" fmla="*/ 0 h 1378"/>
                  <a:gd name="T2" fmla="*/ 0 w 592"/>
                  <a:gd name="T3" fmla="*/ 0 h 1378"/>
                  <a:gd name="T4" fmla="*/ 0 w 592"/>
                  <a:gd name="T5" fmla="*/ 0 h 1378"/>
                  <a:gd name="T6" fmla="*/ 0 w 592"/>
                  <a:gd name="T7" fmla="*/ 0 h 1378"/>
                  <a:gd name="T8" fmla="*/ 0 w 592"/>
                  <a:gd name="T9" fmla="*/ 0 h 1378"/>
                  <a:gd name="T10" fmla="*/ 0 w 592"/>
                  <a:gd name="T11" fmla="*/ 0 h 1378"/>
                  <a:gd name="T12" fmla="*/ 0 w 592"/>
                  <a:gd name="T13" fmla="*/ 0 h 1378"/>
                  <a:gd name="T14" fmla="*/ 0 60000 65536"/>
                  <a:gd name="T15" fmla="*/ 0 60000 65536"/>
                  <a:gd name="T16" fmla="*/ 0 60000 65536"/>
                  <a:gd name="T17" fmla="*/ 0 60000 65536"/>
                  <a:gd name="T18" fmla="*/ 0 60000 65536"/>
                  <a:gd name="T19" fmla="*/ 0 60000 65536"/>
                  <a:gd name="T20" fmla="*/ 0 60000 65536"/>
                  <a:gd name="T21" fmla="*/ 0 w 592"/>
                  <a:gd name="T22" fmla="*/ 0 h 1378"/>
                  <a:gd name="T23" fmla="*/ 592 w 592"/>
                  <a:gd name="T24" fmla="*/ 1378 h 13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378">
                    <a:moveTo>
                      <a:pt x="0" y="0"/>
                    </a:moveTo>
                    <a:lnTo>
                      <a:pt x="143" y="913"/>
                    </a:lnTo>
                    <a:lnTo>
                      <a:pt x="359" y="663"/>
                    </a:lnTo>
                    <a:lnTo>
                      <a:pt x="197" y="1378"/>
                    </a:lnTo>
                    <a:lnTo>
                      <a:pt x="592" y="967"/>
                    </a:lnTo>
                    <a:lnTo>
                      <a:pt x="126" y="36"/>
                    </a:lnTo>
                    <a:lnTo>
                      <a:pt x="0" y="0"/>
                    </a:lnTo>
                    <a:close/>
                  </a:path>
                </a:pathLst>
              </a:custGeom>
              <a:solidFill>
                <a:srgbClr val="6A81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6" name="Freeform 68"/>
              <p:cNvSpPr>
                <a:spLocks/>
              </p:cNvSpPr>
              <p:nvPr/>
            </p:nvSpPr>
            <p:spPr bwMode="auto">
              <a:xfrm>
                <a:off x="3764" y="2156"/>
                <a:ext cx="130" cy="98"/>
              </a:xfrm>
              <a:custGeom>
                <a:avLst/>
                <a:gdLst>
                  <a:gd name="T0" fmla="*/ 0 w 1042"/>
                  <a:gd name="T1" fmla="*/ 0 h 787"/>
                  <a:gd name="T2" fmla="*/ 0 w 1042"/>
                  <a:gd name="T3" fmla="*/ 0 h 787"/>
                  <a:gd name="T4" fmla="*/ 0 w 1042"/>
                  <a:gd name="T5" fmla="*/ 0 h 787"/>
                  <a:gd name="T6" fmla="*/ 0 w 1042"/>
                  <a:gd name="T7" fmla="*/ 0 h 787"/>
                  <a:gd name="T8" fmla="*/ 0 w 1042"/>
                  <a:gd name="T9" fmla="*/ 0 h 787"/>
                  <a:gd name="T10" fmla="*/ 0 w 1042"/>
                  <a:gd name="T11" fmla="*/ 0 h 787"/>
                  <a:gd name="T12" fmla="*/ 0 w 1042"/>
                  <a:gd name="T13" fmla="*/ 0 h 787"/>
                  <a:gd name="T14" fmla="*/ 0 w 1042"/>
                  <a:gd name="T15" fmla="*/ 0 h 787"/>
                  <a:gd name="T16" fmla="*/ 0 60000 65536"/>
                  <a:gd name="T17" fmla="*/ 0 60000 65536"/>
                  <a:gd name="T18" fmla="*/ 0 60000 65536"/>
                  <a:gd name="T19" fmla="*/ 0 60000 65536"/>
                  <a:gd name="T20" fmla="*/ 0 60000 65536"/>
                  <a:gd name="T21" fmla="*/ 0 60000 65536"/>
                  <a:gd name="T22" fmla="*/ 0 60000 65536"/>
                  <a:gd name="T23" fmla="*/ 0 60000 65536"/>
                  <a:gd name="T24" fmla="*/ 0 w 1042"/>
                  <a:gd name="T25" fmla="*/ 0 h 787"/>
                  <a:gd name="T26" fmla="*/ 1042 w 1042"/>
                  <a:gd name="T27" fmla="*/ 787 h 7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2" h="787">
                    <a:moveTo>
                      <a:pt x="826" y="0"/>
                    </a:moveTo>
                    <a:lnTo>
                      <a:pt x="521" y="159"/>
                    </a:lnTo>
                    <a:lnTo>
                      <a:pt x="736" y="428"/>
                    </a:lnTo>
                    <a:lnTo>
                      <a:pt x="306" y="482"/>
                    </a:lnTo>
                    <a:lnTo>
                      <a:pt x="0" y="787"/>
                    </a:lnTo>
                    <a:lnTo>
                      <a:pt x="970" y="589"/>
                    </a:lnTo>
                    <a:lnTo>
                      <a:pt x="1042" y="159"/>
                    </a:lnTo>
                    <a:lnTo>
                      <a:pt x="826" y="0"/>
                    </a:lnTo>
                    <a:close/>
                  </a:path>
                </a:pathLst>
              </a:custGeom>
              <a:solidFill>
                <a:srgbClr val="6A81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7" name="Freeform 69"/>
              <p:cNvSpPr>
                <a:spLocks/>
              </p:cNvSpPr>
              <p:nvPr/>
            </p:nvSpPr>
            <p:spPr bwMode="auto">
              <a:xfrm>
                <a:off x="4070" y="1689"/>
                <a:ext cx="117" cy="35"/>
              </a:xfrm>
              <a:custGeom>
                <a:avLst/>
                <a:gdLst>
                  <a:gd name="T0" fmla="*/ 0 w 943"/>
                  <a:gd name="T1" fmla="*/ 0 h 280"/>
                  <a:gd name="T2" fmla="*/ 0 w 943"/>
                  <a:gd name="T3" fmla="*/ 0 h 280"/>
                  <a:gd name="T4" fmla="*/ 0 w 943"/>
                  <a:gd name="T5" fmla="*/ 0 h 280"/>
                  <a:gd name="T6" fmla="*/ 0 w 943"/>
                  <a:gd name="T7" fmla="*/ 0 h 280"/>
                  <a:gd name="T8" fmla="*/ 0 w 943"/>
                  <a:gd name="T9" fmla="*/ 0 h 280"/>
                  <a:gd name="T10" fmla="*/ 0 w 943"/>
                  <a:gd name="T11" fmla="*/ 0 h 280"/>
                  <a:gd name="T12" fmla="*/ 0 w 943"/>
                  <a:gd name="T13" fmla="*/ 0 h 280"/>
                  <a:gd name="T14" fmla="*/ 0 w 943"/>
                  <a:gd name="T15" fmla="*/ 0 h 280"/>
                  <a:gd name="T16" fmla="*/ 0 60000 65536"/>
                  <a:gd name="T17" fmla="*/ 0 60000 65536"/>
                  <a:gd name="T18" fmla="*/ 0 60000 65536"/>
                  <a:gd name="T19" fmla="*/ 0 60000 65536"/>
                  <a:gd name="T20" fmla="*/ 0 60000 65536"/>
                  <a:gd name="T21" fmla="*/ 0 60000 65536"/>
                  <a:gd name="T22" fmla="*/ 0 60000 65536"/>
                  <a:gd name="T23" fmla="*/ 0 60000 65536"/>
                  <a:gd name="T24" fmla="*/ 0 w 943"/>
                  <a:gd name="T25" fmla="*/ 0 h 280"/>
                  <a:gd name="T26" fmla="*/ 943 w 943"/>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3" h="280">
                    <a:moveTo>
                      <a:pt x="0" y="68"/>
                    </a:moveTo>
                    <a:lnTo>
                      <a:pt x="265" y="0"/>
                    </a:lnTo>
                    <a:lnTo>
                      <a:pt x="428" y="120"/>
                    </a:lnTo>
                    <a:lnTo>
                      <a:pt x="943" y="280"/>
                    </a:lnTo>
                    <a:lnTo>
                      <a:pt x="417" y="181"/>
                    </a:lnTo>
                    <a:lnTo>
                      <a:pt x="233" y="196"/>
                    </a:lnTo>
                    <a:lnTo>
                      <a:pt x="197" y="93"/>
                    </a:lnTo>
                    <a:lnTo>
                      <a:pt x="0" y="6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8" name="Freeform 70"/>
              <p:cNvSpPr>
                <a:spLocks/>
              </p:cNvSpPr>
              <p:nvPr/>
            </p:nvSpPr>
            <p:spPr bwMode="auto">
              <a:xfrm>
                <a:off x="4076" y="1741"/>
                <a:ext cx="27" cy="59"/>
              </a:xfrm>
              <a:custGeom>
                <a:avLst/>
                <a:gdLst>
                  <a:gd name="T0" fmla="*/ 0 w 213"/>
                  <a:gd name="T1" fmla="*/ 0 h 478"/>
                  <a:gd name="T2" fmla="*/ 0 w 213"/>
                  <a:gd name="T3" fmla="*/ 0 h 478"/>
                  <a:gd name="T4" fmla="*/ 0 w 213"/>
                  <a:gd name="T5" fmla="*/ 0 h 478"/>
                  <a:gd name="T6" fmla="*/ 0 w 213"/>
                  <a:gd name="T7" fmla="*/ 0 h 478"/>
                  <a:gd name="T8" fmla="*/ 0 w 213"/>
                  <a:gd name="T9" fmla="*/ 0 h 478"/>
                  <a:gd name="T10" fmla="*/ 0 60000 65536"/>
                  <a:gd name="T11" fmla="*/ 0 60000 65536"/>
                  <a:gd name="T12" fmla="*/ 0 60000 65536"/>
                  <a:gd name="T13" fmla="*/ 0 60000 65536"/>
                  <a:gd name="T14" fmla="*/ 0 60000 65536"/>
                  <a:gd name="T15" fmla="*/ 0 w 213"/>
                  <a:gd name="T16" fmla="*/ 0 h 478"/>
                  <a:gd name="T17" fmla="*/ 213 w 213"/>
                  <a:gd name="T18" fmla="*/ 478 h 478"/>
                </a:gdLst>
                <a:ahLst/>
                <a:cxnLst>
                  <a:cxn ang="T10">
                    <a:pos x="T0" y="T1"/>
                  </a:cxn>
                  <a:cxn ang="T11">
                    <a:pos x="T2" y="T3"/>
                  </a:cxn>
                  <a:cxn ang="T12">
                    <a:pos x="T4" y="T5"/>
                  </a:cxn>
                  <a:cxn ang="T13">
                    <a:pos x="T6" y="T7"/>
                  </a:cxn>
                  <a:cxn ang="T14">
                    <a:pos x="T8" y="T9"/>
                  </a:cxn>
                </a:cxnLst>
                <a:rect l="T15" t="T16" r="T17" b="T18"/>
                <a:pathLst>
                  <a:path w="213" h="478">
                    <a:moveTo>
                      <a:pt x="37" y="0"/>
                    </a:moveTo>
                    <a:lnTo>
                      <a:pt x="0" y="270"/>
                    </a:lnTo>
                    <a:lnTo>
                      <a:pt x="213" y="478"/>
                    </a:lnTo>
                    <a:lnTo>
                      <a:pt x="89" y="186"/>
                    </a:lnTo>
                    <a:lnTo>
                      <a:pt x="37" y="0"/>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79" name="Freeform 71"/>
              <p:cNvSpPr>
                <a:spLocks/>
              </p:cNvSpPr>
              <p:nvPr/>
            </p:nvSpPr>
            <p:spPr bwMode="auto">
              <a:xfrm>
                <a:off x="4008" y="1852"/>
                <a:ext cx="101" cy="239"/>
              </a:xfrm>
              <a:custGeom>
                <a:avLst/>
                <a:gdLst>
                  <a:gd name="T0" fmla="*/ 0 w 810"/>
                  <a:gd name="T1" fmla="*/ 0 h 1916"/>
                  <a:gd name="T2" fmla="*/ 0 w 810"/>
                  <a:gd name="T3" fmla="*/ 0 h 1916"/>
                  <a:gd name="T4" fmla="*/ 0 w 810"/>
                  <a:gd name="T5" fmla="*/ 0 h 1916"/>
                  <a:gd name="T6" fmla="*/ 0 w 810"/>
                  <a:gd name="T7" fmla="*/ 0 h 1916"/>
                  <a:gd name="T8" fmla="*/ 0 w 810"/>
                  <a:gd name="T9" fmla="*/ 0 h 1916"/>
                  <a:gd name="T10" fmla="*/ 0 w 810"/>
                  <a:gd name="T11" fmla="*/ 0 h 1916"/>
                  <a:gd name="T12" fmla="*/ 0 w 810"/>
                  <a:gd name="T13" fmla="*/ 0 h 1916"/>
                  <a:gd name="T14" fmla="*/ 0 w 810"/>
                  <a:gd name="T15" fmla="*/ 0 h 1916"/>
                  <a:gd name="T16" fmla="*/ 0 w 810"/>
                  <a:gd name="T17" fmla="*/ 0 h 1916"/>
                  <a:gd name="T18" fmla="*/ 0 w 810"/>
                  <a:gd name="T19" fmla="*/ 0 h 1916"/>
                  <a:gd name="T20" fmla="*/ 0 w 810"/>
                  <a:gd name="T21" fmla="*/ 0 h 19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0"/>
                  <a:gd name="T34" fmla="*/ 0 h 1916"/>
                  <a:gd name="T35" fmla="*/ 810 w 810"/>
                  <a:gd name="T36" fmla="*/ 1916 h 19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0" h="1916">
                    <a:moveTo>
                      <a:pt x="703" y="21"/>
                    </a:moveTo>
                    <a:lnTo>
                      <a:pt x="438" y="387"/>
                    </a:lnTo>
                    <a:lnTo>
                      <a:pt x="287" y="308"/>
                    </a:lnTo>
                    <a:lnTo>
                      <a:pt x="0" y="465"/>
                    </a:lnTo>
                    <a:lnTo>
                      <a:pt x="230" y="1773"/>
                    </a:lnTo>
                    <a:lnTo>
                      <a:pt x="265" y="672"/>
                    </a:lnTo>
                    <a:lnTo>
                      <a:pt x="602" y="1874"/>
                    </a:lnTo>
                    <a:lnTo>
                      <a:pt x="760" y="1916"/>
                    </a:lnTo>
                    <a:lnTo>
                      <a:pt x="681" y="436"/>
                    </a:lnTo>
                    <a:lnTo>
                      <a:pt x="810" y="0"/>
                    </a:lnTo>
                    <a:lnTo>
                      <a:pt x="703" y="21"/>
                    </a:lnTo>
                    <a:close/>
                  </a:path>
                </a:pathLst>
              </a:custGeom>
              <a:solidFill>
                <a:srgbClr val="B5A9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0" name="Freeform 72"/>
              <p:cNvSpPr>
                <a:spLocks/>
              </p:cNvSpPr>
              <p:nvPr/>
            </p:nvSpPr>
            <p:spPr bwMode="auto">
              <a:xfrm>
                <a:off x="3923" y="2006"/>
                <a:ext cx="100" cy="129"/>
              </a:xfrm>
              <a:custGeom>
                <a:avLst/>
                <a:gdLst>
                  <a:gd name="T0" fmla="*/ 0 w 796"/>
                  <a:gd name="T1" fmla="*/ 0 h 1030"/>
                  <a:gd name="T2" fmla="*/ 0 w 796"/>
                  <a:gd name="T3" fmla="*/ 0 h 1030"/>
                  <a:gd name="T4" fmla="*/ 0 w 796"/>
                  <a:gd name="T5" fmla="*/ 0 h 1030"/>
                  <a:gd name="T6" fmla="*/ 0 w 796"/>
                  <a:gd name="T7" fmla="*/ 0 h 1030"/>
                  <a:gd name="T8" fmla="*/ 0 w 796"/>
                  <a:gd name="T9" fmla="*/ 0 h 1030"/>
                  <a:gd name="T10" fmla="*/ 0 w 796"/>
                  <a:gd name="T11" fmla="*/ 0 h 1030"/>
                  <a:gd name="T12" fmla="*/ 0 w 796"/>
                  <a:gd name="T13" fmla="*/ 0 h 1030"/>
                  <a:gd name="T14" fmla="*/ 0 w 796"/>
                  <a:gd name="T15" fmla="*/ 0 h 1030"/>
                  <a:gd name="T16" fmla="*/ 0 60000 65536"/>
                  <a:gd name="T17" fmla="*/ 0 60000 65536"/>
                  <a:gd name="T18" fmla="*/ 0 60000 65536"/>
                  <a:gd name="T19" fmla="*/ 0 60000 65536"/>
                  <a:gd name="T20" fmla="*/ 0 60000 65536"/>
                  <a:gd name="T21" fmla="*/ 0 60000 65536"/>
                  <a:gd name="T22" fmla="*/ 0 60000 65536"/>
                  <a:gd name="T23" fmla="*/ 0 60000 65536"/>
                  <a:gd name="T24" fmla="*/ 0 w 796"/>
                  <a:gd name="T25" fmla="*/ 0 h 1030"/>
                  <a:gd name="T26" fmla="*/ 796 w 796"/>
                  <a:gd name="T27" fmla="*/ 1030 h 10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96" h="1030">
                    <a:moveTo>
                      <a:pt x="257" y="0"/>
                    </a:moveTo>
                    <a:lnTo>
                      <a:pt x="630" y="592"/>
                    </a:lnTo>
                    <a:lnTo>
                      <a:pt x="386" y="729"/>
                    </a:lnTo>
                    <a:lnTo>
                      <a:pt x="796" y="843"/>
                    </a:lnTo>
                    <a:lnTo>
                      <a:pt x="696" y="1030"/>
                    </a:lnTo>
                    <a:lnTo>
                      <a:pt x="0" y="979"/>
                    </a:lnTo>
                    <a:lnTo>
                      <a:pt x="301" y="393"/>
                    </a:lnTo>
                    <a:lnTo>
                      <a:pt x="257" y="0"/>
                    </a:lnTo>
                    <a:close/>
                  </a:path>
                </a:pathLst>
              </a:custGeom>
              <a:solidFill>
                <a:srgbClr val="B5A9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1" name="Freeform 73"/>
              <p:cNvSpPr>
                <a:spLocks/>
              </p:cNvSpPr>
              <p:nvPr/>
            </p:nvSpPr>
            <p:spPr bwMode="auto">
              <a:xfrm>
                <a:off x="4263" y="1845"/>
                <a:ext cx="106" cy="384"/>
              </a:xfrm>
              <a:custGeom>
                <a:avLst/>
                <a:gdLst>
                  <a:gd name="T0" fmla="*/ 0 w 846"/>
                  <a:gd name="T1" fmla="*/ 0 h 3074"/>
                  <a:gd name="T2" fmla="*/ 0 w 846"/>
                  <a:gd name="T3" fmla="*/ 0 h 3074"/>
                  <a:gd name="T4" fmla="*/ 0 w 846"/>
                  <a:gd name="T5" fmla="*/ 0 h 3074"/>
                  <a:gd name="T6" fmla="*/ 0 w 846"/>
                  <a:gd name="T7" fmla="*/ 0 h 3074"/>
                  <a:gd name="T8" fmla="*/ 0 w 846"/>
                  <a:gd name="T9" fmla="*/ 0 h 3074"/>
                  <a:gd name="T10" fmla="*/ 0 w 846"/>
                  <a:gd name="T11" fmla="*/ 0 h 3074"/>
                  <a:gd name="T12" fmla="*/ 0 w 846"/>
                  <a:gd name="T13" fmla="*/ 0 h 3074"/>
                  <a:gd name="T14" fmla="*/ 0 w 846"/>
                  <a:gd name="T15" fmla="*/ 0 h 3074"/>
                  <a:gd name="T16" fmla="*/ 0 w 846"/>
                  <a:gd name="T17" fmla="*/ 0 h 3074"/>
                  <a:gd name="T18" fmla="*/ 0 w 846"/>
                  <a:gd name="T19" fmla="*/ 0 h 3074"/>
                  <a:gd name="T20" fmla="*/ 0 w 846"/>
                  <a:gd name="T21" fmla="*/ 0 h 30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46"/>
                  <a:gd name="T34" fmla="*/ 0 h 3074"/>
                  <a:gd name="T35" fmla="*/ 846 w 846"/>
                  <a:gd name="T36" fmla="*/ 3074 h 30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46" h="3074">
                    <a:moveTo>
                      <a:pt x="0" y="0"/>
                    </a:moveTo>
                    <a:lnTo>
                      <a:pt x="259" y="264"/>
                    </a:lnTo>
                    <a:lnTo>
                      <a:pt x="151" y="444"/>
                    </a:lnTo>
                    <a:lnTo>
                      <a:pt x="430" y="1008"/>
                    </a:lnTo>
                    <a:lnTo>
                      <a:pt x="473" y="2122"/>
                    </a:lnTo>
                    <a:lnTo>
                      <a:pt x="753" y="307"/>
                    </a:lnTo>
                    <a:lnTo>
                      <a:pt x="846" y="536"/>
                    </a:lnTo>
                    <a:lnTo>
                      <a:pt x="610" y="3074"/>
                    </a:lnTo>
                    <a:lnTo>
                      <a:pt x="216" y="2981"/>
                    </a:lnTo>
                    <a:lnTo>
                      <a:pt x="301" y="1522"/>
                    </a:lnTo>
                    <a:lnTo>
                      <a:pt x="0" y="0"/>
                    </a:lnTo>
                    <a:close/>
                  </a:path>
                </a:pathLst>
              </a:custGeom>
              <a:solidFill>
                <a:srgbClr val="B5A9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2" name="Freeform 74"/>
              <p:cNvSpPr>
                <a:spLocks/>
              </p:cNvSpPr>
              <p:nvPr/>
            </p:nvSpPr>
            <p:spPr bwMode="auto">
              <a:xfrm>
                <a:off x="4384" y="1950"/>
                <a:ext cx="104" cy="272"/>
              </a:xfrm>
              <a:custGeom>
                <a:avLst/>
                <a:gdLst>
                  <a:gd name="T0" fmla="*/ 0 w 838"/>
                  <a:gd name="T1" fmla="*/ 0 h 2174"/>
                  <a:gd name="T2" fmla="*/ 0 w 838"/>
                  <a:gd name="T3" fmla="*/ 0 h 2174"/>
                  <a:gd name="T4" fmla="*/ 0 w 838"/>
                  <a:gd name="T5" fmla="*/ 0 h 2174"/>
                  <a:gd name="T6" fmla="*/ 0 w 838"/>
                  <a:gd name="T7" fmla="*/ 0 h 2174"/>
                  <a:gd name="T8" fmla="*/ 0 w 838"/>
                  <a:gd name="T9" fmla="*/ 0 h 2174"/>
                  <a:gd name="T10" fmla="*/ 0 w 838"/>
                  <a:gd name="T11" fmla="*/ 0 h 2174"/>
                  <a:gd name="T12" fmla="*/ 0 w 838"/>
                  <a:gd name="T13" fmla="*/ 0 h 2174"/>
                  <a:gd name="T14" fmla="*/ 0 w 838"/>
                  <a:gd name="T15" fmla="*/ 0 h 2174"/>
                  <a:gd name="T16" fmla="*/ 0 w 838"/>
                  <a:gd name="T17" fmla="*/ 0 h 2174"/>
                  <a:gd name="T18" fmla="*/ 0 w 838"/>
                  <a:gd name="T19" fmla="*/ 0 h 2174"/>
                  <a:gd name="T20" fmla="*/ 0 w 838"/>
                  <a:gd name="T21" fmla="*/ 0 h 21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38"/>
                  <a:gd name="T34" fmla="*/ 0 h 2174"/>
                  <a:gd name="T35" fmla="*/ 838 w 838"/>
                  <a:gd name="T36" fmla="*/ 2174 h 21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38" h="2174">
                    <a:moveTo>
                      <a:pt x="179" y="0"/>
                    </a:moveTo>
                    <a:lnTo>
                      <a:pt x="0" y="1574"/>
                    </a:lnTo>
                    <a:lnTo>
                      <a:pt x="328" y="1167"/>
                    </a:lnTo>
                    <a:lnTo>
                      <a:pt x="587" y="1144"/>
                    </a:lnTo>
                    <a:lnTo>
                      <a:pt x="458" y="1694"/>
                    </a:lnTo>
                    <a:lnTo>
                      <a:pt x="838" y="2174"/>
                    </a:lnTo>
                    <a:lnTo>
                      <a:pt x="694" y="1058"/>
                    </a:lnTo>
                    <a:lnTo>
                      <a:pt x="458" y="636"/>
                    </a:lnTo>
                    <a:lnTo>
                      <a:pt x="257" y="1058"/>
                    </a:lnTo>
                    <a:lnTo>
                      <a:pt x="279" y="143"/>
                    </a:lnTo>
                    <a:lnTo>
                      <a:pt x="179" y="0"/>
                    </a:lnTo>
                    <a:close/>
                  </a:path>
                </a:pathLst>
              </a:custGeom>
              <a:solidFill>
                <a:srgbClr val="B5A9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3" name="Freeform 75"/>
              <p:cNvSpPr>
                <a:spLocks/>
              </p:cNvSpPr>
              <p:nvPr/>
            </p:nvSpPr>
            <p:spPr bwMode="auto">
              <a:xfrm>
                <a:off x="4610" y="1714"/>
                <a:ext cx="140" cy="93"/>
              </a:xfrm>
              <a:custGeom>
                <a:avLst/>
                <a:gdLst>
                  <a:gd name="T0" fmla="*/ 0 w 1118"/>
                  <a:gd name="T1" fmla="*/ 0 h 743"/>
                  <a:gd name="T2" fmla="*/ 0 w 1118"/>
                  <a:gd name="T3" fmla="*/ 0 h 743"/>
                  <a:gd name="T4" fmla="*/ 0 w 1118"/>
                  <a:gd name="T5" fmla="*/ 0 h 743"/>
                  <a:gd name="T6" fmla="*/ 0 w 1118"/>
                  <a:gd name="T7" fmla="*/ 0 h 743"/>
                  <a:gd name="T8" fmla="*/ 0 w 1118"/>
                  <a:gd name="T9" fmla="*/ 0 h 743"/>
                  <a:gd name="T10" fmla="*/ 0 w 1118"/>
                  <a:gd name="T11" fmla="*/ 0 h 743"/>
                  <a:gd name="T12" fmla="*/ 0 w 1118"/>
                  <a:gd name="T13" fmla="*/ 0 h 743"/>
                  <a:gd name="T14" fmla="*/ 0 w 1118"/>
                  <a:gd name="T15" fmla="*/ 0 h 743"/>
                  <a:gd name="T16" fmla="*/ 0 w 1118"/>
                  <a:gd name="T17" fmla="*/ 0 h 743"/>
                  <a:gd name="T18" fmla="*/ 0 w 1118"/>
                  <a:gd name="T19" fmla="*/ 0 h 743"/>
                  <a:gd name="T20" fmla="*/ 0 w 1118"/>
                  <a:gd name="T21" fmla="*/ 0 h 743"/>
                  <a:gd name="T22" fmla="*/ 0 w 1118"/>
                  <a:gd name="T23" fmla="*/ 0 h 743"/>
                  <a:gd name="T24" fmla="*/ 0 w 1118"/>
                  <a:gd name="T25" fmla="*/ 0 h 743"/>
                  <a:gd name="T26" fmla="*/ 0 w 1118"/>
                  <a:gd name="T27" fmla="*/ 0 h 743"/>
                  <a:gd name="T28" fmla="*/ 0 w 1118"/>
                  <a:gd name="T29" fmla="*/ 0 h 743"/>
                  <a:gd name="T30" fmla="*/ 0 w 1118"/>
                  <a:gd name="T31" fmla="*/ 0 h 743"/>
                  <a:gd name="T32" fmla="*/ 0 w 1118"/>
                  <a:gd name="T33" fmla="*/ 0 h 743"/>
                  <a:gd name="T34" fmla="*/ 0 w 1118"/>
                  <a:gd name="T35" fmla="*/ 0 h 7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8"/>
                  <a:gd name="T55" fmla="*/ 0 h 743"/>
                  <a:gd name="T56" fmla="*/ 1118 w 1118"/>
                  <a:gd name="T57" fmla="*/ 743 h 7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8" h="743">
                    <a:moveTo>
                      <a:pt x="925" y="121"/>
                    </a:moveTo>
                    <a:lnTo>
                      <a:pt x="653" y="93"/>
                    </a:lnTo>
                    <a:lnTo>
                      <a:pt x="968" y="264"/>
                    </a:lnTo>
                    <a:lnTo>
                      <a:pt x="380" y="185"/>
                    </a:lnTo>
                    <a:lnTo>
                      <a:pt x="746" y="435"/>
                    </a:lnTo>
                    <a:lnTo>
                      <a:pt x="416" y="399"/>
                    </a:lnTo>
                    <a:lnTo>
                      <a:pt x="1118" y="650"/>
                    </a:lnTo>
                    <a:lnTo>
                      <a:pt x="897" y="743"/>
                    </a:lnTo>
                    <a:lnTo>
                      <a:pt x="788" y="694"/>
                    </a:lnTo>
                    <a:lnTo>
                      <a:pt x="853" y="628"/>
                    </a:lnTo>
                    <a:lnTo>
                      <a:pt x="703" y="550"/>
                    </a:lnTo>
                    <a:lnTo>
                      <a:pt x="402" y="522"/>
                    </a:lnTo>
                    <a:lnTo>
                      <a:pt x="180" y="435"/>
                    </a:lnTo>
                    <a:lnTo>
                      <a:pt x="15" y="607"/>
                    </a:lnTo>
                    <a:lnTo>
                      <a:pt x="0" y="328"/>
                    </a:lnTo>
                    <a:lnTo>
                      <a:pt x="265" y="79"/>
                    </a:lnTo>
                    <a:lnTo>
                      <a:pt x="625" y="0"/>
                    </a:lnTo>
                    <a:lnTo>
                      <a:pt x="925" y="121"/>
                    </a:lnTo>
                    <a:close/>
                  </a:path>
                </a:pathLst>
              </a:custGeom>
              <a:solidFill>
                <a:srgbClr val="FFA6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4" name="Freeform 76"/>
              <p:cNvSpPr>
                <a:spLocks/>
              </p:cNvSpPr>
              <p:nvPr/>
            </p:nvSpPr>
            <p:spPr bwMode="auto">
              <a:xfrm>
                <a:off x="4603" y="1794"/>
                <a:ext cx="13" cy="62"/>
              </a:xfrm>
              <a:custGeom>
                <a:avLst/>
                <a:gdLst>
                  <a:gd name="T0" fmla="*/ 0 w 107"/>
                  <a:gd name="T1" fmla="*/ 0 h 494"/>
                  <a:gd name="T2" fmla="*/ 0 w 107"/>
                  <a:gd name="T3" fmla="*/ 0 h 494"/>
                  <a:gd name="T4" fmla="*/ 0 w 107"/>
                  <a:gd name="T5" fmla="*/ 0 h 494"/>
                  <a:gd name="T6" fmla="*/ 0 w 107"/>
                  <a:gd name="T7" fmla="*/ 0 h 494"/>
                  <a:gd name="T8" fmla="*/ 0 w 107"/>
                  <a:gd name="T9" fmla="*/ 0 h 494"/>
                  <a:gd name="T10" fmla="*/ 0 w 107"/>
                  <a:gd name="T11" fmla="*/ 0 h 494"/>
                  <a:gd name="T12" fmla="*/ 0 60000 65536"/>
                  <a:gd name="T13" fmla="*/ 0 60000 65536"/>
                  <a:gd name="T14" fmla="*/ 0 60000 65536"/>
                  <a:gd name="T15" fmla="*/ 0 60000 65536"/>
                  <a:gd name="T16" fmla="*/ 0 60000 65536"/>
                  <a:gd name="T17" fmla="*/ 0 60000 65536"/>
                  <a:gd name="T18" fmla="*/ 0 w 107"/>
                  <a:gd name="T19" fmla="*/ 0 h 494"/>
                  <a:gd name="T20" fmla="*/ 107 w 107"/>
                  <a:gd name="T21" fmla="*/ 494 h 494"/>
                </a:gdLst>
                <a:ahLst/>
                <a:cxnLst>
                  <a:cxn ang="T12">
                    <a:pos x="T0" y="T1"/>
                  </a:cxn>
                  <a:cxn ang="T13">
                    <a:pos x="T2" y="T3"/>
                  </a:cxn>
                  <a:cxn ang="T14">
                    <a:pos x="T4" y="T5"/>
                  </a:cxn>
                  <a:cxn ang="T15">
                    <a:pos x="T6" y="T7"/>
                  </a:cxn>
                  <a:cxn ang="T16">
                    <a:pos x="T8" y="T9"/>
                  </a:cxn>
                  <a:cxn ang="T17">
                    <a:pos x="T10" y="T11"/>
                  </a:cxn>
                </a:cxnLst>
                <a:rect l="T18" t="T19" r="T20" b="T21"/>
                <a:pathLst>
                  <a:path w="107" h="494">
                    <a:moveTo>
                      <a:pt x="107" y="0"/>
                    </a:moveTo>
                    <a:lnTo>
                      <a:pt x="84" y="171"/>
                    </a:lnTo>
                    <a:lnTo>
                      <a:pt x="99" y="401"/>
                    </a:lnTo>
                    <a:lnTo>
                      <a:pt x="56" y="494"/>
                    </a:lnTo>
                    <a:lnTo>
                      <a:pt x="0" y="351"/>
                    </a:lnTo>
                    <a:lnTo>
                      <a:pt x="107" y="0"/>
                    </a:lnTo>
                    <a:close/>
                  </a:path>
                </a:pathLst>
              </a:custGeom>
              <a:solidFill>
                <a:srgbClr val="FFA6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5" name="Freeform 77"/>
              <p:cNvSpPr>
                <a:spLocks/>
              </p:cNvSpPr>
              <p:nvPr/>
            </p:nvSpPr>
            <p:spPr bwMode="auto">
              <a:xfrm>
                <a:off x="4623" y="1721"/>
                <a:ext cx="59" cy="52"/>
              </a:xfrm>
              <a:custGeom>
                <a:avLst/>
                <a:gdLst>
                  <a:gd name="T0" fmla="*/ 0 w 473"/>
                  <a:gd name="T1" fmla="*/ 0 h 416"/>
                  <a:gd name="T2" fmla="*/ 0 w 473"/>
                  <a:gd name="T3" fmla="*/ 0 h 416"/>
                  <a:gd name="T4" fmla="*/ 0 w 473"/>
                  <a:gd name="T5" fmla="*/ 0 h 416"/>
                  <a:gd name="T6" fmla="*/ 0 w 473"/>
                  <a:gd name="T7" fmla="*/ 0 h 416"/>
                  <a:gd name="T8" fmla="*/ 0 w 473"/>
                  <a:gd name="T9" fmla="*/ 0 h 416"/>
                  <a:gd name="T10" fmla="*/ 0 w 473"/>
                  <a:gd name="T11" fmla="*/ 0 h 416"/>
                  <a:gd name="T12" fmla="*/ 0 w 473"/>
                  <a:gd name="T13" fmla="*/ 0 h 416"/>
                  <a:gd name="T14" fmla="*/ 0 w 473"/>
                  <a:gd name="T15" fmla="*/ 0 h 416"/>
                  <a:gd name="T16" fmla="*/ 0 w 473"/>
                  <a:gd name="T17" fmla="*/ 0 h 416"/>
                  <a:gd name="T18" fmla="*/ 0 w 473"/>
                  <a:gd name="T19" fmla="*/ 0 h 416"/>
                  <a:gd name="T20" fmla="*/ 0 w 473"/>
                  <a:gd name="T21" fmla="*/ 0 h 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3"/>
                  <a:gd name="T34" fmla="*/ 0 h 416"/>
                  <a:gd name="T35" fmla="*/ 473 w 473"/>
                  <a:gd name="T36" fmla="*/ 416 h 4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3" h="416">
                    <a:moveTo>
                      <a:pt x="473" y="0"/>
                    </a:moveTo>
                    <a:lnTo>
                      <a:pt x="473" y="79"/>
                    </a:lnTo>
                    <a:lnTo>
                      <a:pt x="258" y="79"/>
                    </a:lnTo>
                    <a:lnTo>
                      <a:pt x="287" y="272"/>
                    </a:lnTo>
                    <a:lnTo>
                      <a:pt x="179" y="272"/>
                    </a:lnTo>
                    <a:lnTo>
                      <a:pt x="293" y="416"/>
                    </a:lnTo>
                    <a:lnTo>
                      <a:pt x="0" y="323"/>
                    </a:lnTo>
                    <a:lnTo>
                      <a:pt x="101" y="279"/>
                    </a:lnTo>
                    <a:lnTo>
                      <a:pt x="85" y="157"/>
                    </a:lnTo>
                    <a:lnTo>
                      <a:pt x="242" y="29"/>
                    </a:lnTo>
                    <a:lnTo>
                      <a:pt x="473"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6" name="Freeform 78"/>
              <p:cNvSpPr>
                <a:spLocks/>
              </p:cNvSpPr>
              <p:nvPr/>
            </p:nvSpPr>
            <p:spPr bwMode="auto">
              <a:xfrm>
                <a:off x="4648" y="1900"/>
                <a:ext cx="17" cy="26"/>
              </a:xfrm>
              <a:custGeom>
                <a:avLst/>
                <a:gdLst>
                  <a:gd name="T0" fmla="*/ 0 w 136"/>
                  <a:gd name="T1" fmla="*/ 0 h 214"/>
                  <a:gd name="T2" fmla="*/ 0 w 136"/>
                  <a:gd name="T3" fmla="*/ 0 h 214"/>
                  <a:gd name="T4" fmla="*/ 0 w 136"/>
                  <a:gd name="T5" fmla="*/ 0 h 214"/>
                  <a:gd name="T6" fmla="*/ 0 w 136"/>
                  <a:gd name="T7" fmla="*/ 0 h 214"/>
                  <a:gd name="T8" fmla="*/ 0 60000 65536"/>
                  <a:gd name="T9" fmla="*/ 0 60000 65536"/>
                  <a:gd name="T10" fmla="*/ 0 60000 65536"/>
                  <a:gd name="T11" fmla="*/ 0 60000 65536"/>
                  <a:gd name="T12" fmla="*/ 0 w 136"/>
                  <a:gd name="T13" fmla="*/ 0 h 214"/>
                  <a:gd name="T14" fmla="*/ 136 w 136"/>
                  <a:gd name="T15" fmla="*/ 214 h 214"/>
                </a:gdLst>
                <a:ahLst/>
                <a:cxnLst>
                  <a:cxn ang="T8">
                    <a:pos x="T0" y="T1"/>
                  </a:cxn>
                  <a:cxn ang="T9">
                    <a:pos x="T2" y="T3"/>
                  </a:cxn>
                  <a:cxn ang="T10">
                    <a:pos x="T4" y="T5"/>
                  </a:cxn>
                  <a:cxn ang="T11">
                    <a:pos x="T6" y="T7"/>
                  </a:cxn>
                </a:cxnLst>
                <a:rect l="T12" t="T13" r="T14" b="T15"/>
                <a:pathLst>
                  <a:path w="136" h="214">
                    <a:moveTo>
                      <a:pt x="0" y="0"/>
                    </a:moveTo>
                    <a:lnTo>
                      <a:pt x="0" y="214"/>
                    </a:lnTo>
                    <a:lnTo>
                      <a:pt x="136" y="206"/>
                    </a:lnTo>
                    <a:lnTo>
                      <a:pt x="0" y="0"/>
                    </a:lnTo>
                    <a:close/>
                  </a:path>
                </a:pathLst>
              </a:custGeom>
              <a:solidFill>
                <a:srgbClr val="FF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7" name="Freeform 79"/>
              <p:cNvSpPr>
                <a:spLocks/>
              </p:cNvSpPr>
              <p:nvPr/>
            </p:nvSpPr>
            <p:spPr bwMode="auto">
              <a:xfrm>
                <a:off x="4784" y="1860"/>
                <a:ext cx="16" cy="39"/>
              </a:xfrm>
              <a:custGeom>
                <a:avLst/>
                <a:gdLst>
                  <a:gd name="T0" fmla="*/ 0 w 129"/>
                  <a:gd name="T1" fmla="*/ 0 h 308"/>
                  <a:gd name="T2" fmla="*/ 0 w 129"/>
                  <a:gd name="T3" fmla="*/ 0 h 308"/>
                  <a:gd name="T4" fmla="*/ 0 w 129"/>
                  <a:gd name="T5" fmla="*/ 0 h 308"/>
                  <a:gd name="T6" fmla="*/ 0 w 129"/>
                  <a:gd name="T7" fmla="*/ 0 h 308"/>
                  <a:gd name="T8" fmla="*/ 0 w 129"/>
                  <a:gd name="T9" fmla="*/ 0 h 308"/>
                  <a:gd name="T10" fmla="*/ 0 60000 65536"/>
                  <a:gd name="T11" fmla="*/ 0 60000 65536"/>
                  <a:gd name="T12" fmla="*/ 0 60000 65536"/>
                  <a:gd name="T13" fmla="*/ 0 60000 65536"/>
                  <a:gd name="T14" fmla="*/ 0 60000 65536"/>
                  <a:gd name="T15" fmla="*/ 0 w 129"/>
                  <a:gd name="T16" fmla="*/ 0 h 308"/>
                  <a:gd name="T17" fmla="*/ 129 w 129"/>
                  <a:gd name="T18" fmla="*/ 308 h 308"/>
                </a:gdLst>
                <a:ahLst/>
                <a:cxnLst>
                  <a:cxn ang="T10">
                    <a:pos x="T0" y="T1"/>
                  </a:cxn>
                  <a:cxn ang="T11">
                    <a:pos x="T2" y="T3"/>
                  </a:cxn>
                  <a:cxn ang="T12">
                    <a:pos x="T4" y="T5"/>
                  </a:cxn>
                  <a:cxn ang="T13">
                    <a:pos x="T6" y="T7"/>
                  </a:cxn>
                  <a:cxn ang="T14">
                    <a:pos x="T8" y="T9"/>
                  </a:cxn>
                </a:cxnLst>
                <a:rect l="T15" t="T16" r="T17" b="T18"/>
                <a:pathLst>
                  <a:path w="129" h="308">
                    <a:moveTo>
                      <a:pt x="7" y="0"/>
                    </a:moveTo>
                    <a:lnTo>
                      <a:pt x="129" y="194"/>
                    </a:lnTo>
                    <a:lnTo>
                      <a:pt x="94" y="308"/>
                    </a:lnTo>
                    <a:lnTo>
                      <a:pt x="0" y="272"/>
                    </a:lnTo>
                    <a:lnTo>
                      <a:pt x="7" y="0"/>
                    </a:lnTo>
                    <a:close/>
                  </a:path>
                </a:pathLst>
              </a:custGeom>
              <a:solidFill>
                <a:srgbClr val="FF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8" name="Freeform 80"/>
              <p:cNvSpPr>
                <a:spLocks/>
              </p:cNvSpPr>
              <p:nvPr/>
            </p:nvSpPr>
            <p:spPr bwMode="auto">
              <a:xfrm>
                <a:off x="4647" y="1911"/>
                <a:ext cx="13" cy="17"/>
              </a:xfrm>
              <a:custGeom>
                <a:avLst/>
                <a:gdLst>
                  <a:gd name="T0" fmla="*/ 0 w 107"/>
                  <a:gd name="T1" fmla="*/ 0 h 136"/>
                  <a:gd name="T2" fmla="*/ 0 w 107"/>
                  <a:gd name="T3" fmla="*/ 0 h 136"/>
                  <a:gd name="T4" fmla="*/ 0 w 107"/>
                  <a:gd name="T5" fmla="*/ 0 h 136"/>
                  <a:gd name="T6" fmla="*/ 0 w 107"/>
                  <a:gd name="T7" fmla="*/ 0 h 136"/>
                  <a:gd name="T8" fmla="*/ 0 w 107"/>
                  <a:gd name="T9" fmla="*/ 0 h 136"/>
                  <a:gd name="T10" fmla="*/ 0 w 107"/>
                  <a:gd name="T11" fmla="*/ 0 h 136"/>
                  <a:gd name="T12" fmla="*/ 0 60000 65536"/>
                  <a:gd name="T13" fmla="*/ 0 60000 65536"/>
                  <a:gd name="T14" fmla="*/ 0 60000 65536"/>
                  <a:gd name="T15" fmla="*/ 0 60000 65536"/>
                  <a:gd name="T16" fmla="*/ 0 60000 65536"/>
                  <a:gd name="T17" fmla="*/ 0 60000 65536"/>
                  <a:gd name="T18" fmla="*/ 0 w 107"/>
                  <a:gd name="T19" fmla="*/ 0 h 136"/>
                  <a:gd name="T20" fmla="*/ 107 w 107"/>
                  <a:gd name="T21" fmla="*/ 136 h 136"/>
                </a:gdLst>
                <a:ahLst/>
                <a:cxnLst>
                  <a:cxn ang="T12">
                    <a:pos x="T0" y="T1"/>
                  </a:cxn>
                  <a:cxn ang="T13">
                    <a:pos x="T2" y="T3"/>
                  </a:cxn>
                  <a:cxn ang="T14">
                    <a:pos x="T4" y="T5"/>
                  </a:cxn>
                  <a:cxn ang="T15">
                    <a:pos x="T6" y="T7"/>
                  </a:cxn>
                  <a:cxn ang="T16">
                    <a:pos x="T8" y="T9"/>
                  </a:cxn>
                  <a:cxn ang="T17">
                    <a:pos x="T10" y="T11"/>
                  </a:cxn>
                </a:cxnLst>
                <a:rect l="T18" t="T19" r="T20" b="T21"/>
                <a:pathLst>
                  <a:path w="107" h="136">
                    <a:moveTo>
                      <a:pt x="71" y="0"/>
                    </a:moveTo>
                    <a:lnTo>
                      <a:pt x="71" y="65"/>
                    </a:lnTo>
                    <a:lnTo>
                      <a:pt x="0" y="136"/>
                    </a:lnTo>
                    <a:lnTo>
                      <a:pt x="99" y="121"/>
                    </a:lnTo>
                    <a:lnTo>
                      <a:pt x="107" y="49"/>
                    </a:lnTo>
                    <a:lnTo>
                      <a:pt x="71" y="0"/>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89" name="Freeform 81"/>
              <p:cNvSpPr>
                <a:spLocks/>
              </p:cNvSpPr>
              <p:nvPr/>
            </p:nvSpPr>
            <p:spPr bwMode="auto">
              <a:xfrm>
                <a:off x="4784" y="1859"/>
                <a:ext cx="17" cy="40"/>
              </a:xfrm>
              <a:custGeom>
                <a:avLst/>
                <a:gdLst>
                  <a:gd name="T0" fmla="*/ 0 w 137"/>
                  <a:gd name="T1" fmla="*/ 0 h 314"/>
                  <a:gd name="T2" fmla="*/ 0 w 137"/>
                  <a:gd name="T3" fmla="*/ 0 h 314"/>
                  <a:gd name="T4" fmla="*/ 0 w 137"/>
                  <a:gd name="T5" fmla="*/ 0 h 314"/>
                  <a:gd name="T6" fmla="*/ 0 w 137"/>
                  <a:gd name="T7" fmla="*/ 0 h 314"/>
                  <a:gd name="T8" fmla="*/ 0 w 137"/>
                  <a:gd name="T9" fmla="*/ 0 h 314"/>
                  <a:gd name="T10" fmla="*/ 0 w 137"/>
                  <a:gd name="T11" fmla="*/ 0 h 314"/>
                  <a:gd name="T12" fmla="*/ 0 w 137"/>
                  <a:gd name="T13" fmla="*/ 0 h 314"/>
                  <a:gd name="T14" fmla="*/ 0 60000 65536"/>
                  <a:gd name="T15" fmla="*/ 0 60000 65536"/>
                  <a:gd name="T16" fmla="*/ 0 60000 65536"/>
                  <a:gd name="T17" fmla="*/ 0 60000 65536"/>
                  <a:gd name="T18" fmla="*/ 0 60000 65536"/>
                  <a:gd name="T19" fmla="*/ 0 60000 65536"/>
                  <a:gd name="T20" fmla="*/ 0 60000 65536"/>
                  <a:gd name="T21" fmla="*/ 0 w 137"/>
                  <a:gd name="T22" fmla="*/ 0 h 314"/>
                  <a:gd name="T23" fmla="*/ 137 w 137"/>
                  <a:gd name="T24" fmla="*/ 314 h 3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7" h="314">
                    <a:moveTo>
                      <a:pt x="86" y="314"/>
                    </a:moveTo>
                    <a:lnTo>
                      <a:pt x="50" y="242"/>
                    </a:lnTo>
                    <a:lnTo>
                      <a:pt x="86" y="208"/>
                    </a:lnTo>
                    <a:lnTo>
                      <a:pt x="0" y="0"/>
                    </a:lnTo>
                    <a:lnTo>
                      <a:pt x="50" y="65"/>
                    </a:lnTo>
                    <a:lnTo>
                      <a:pt x="137" y="213"/>
                    </a:lnTo>
                    <a:lnTo>
                      <a:pt x="86" y="314"/>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0" name="Freeform 82"/>
              <p:cNvSpPr>
                <a:spLocks/>
              </p:cNvSpPr>
              <p:nvPr/>
            </p:nvSpPr>
            <p:spPr bwMode="auto">
              <a:xfrm>
                <a:off x="4541" y="1930"/>
                <a:ext cx="143" cy="355"/>
              </a:xfrm>
              <a:custGeom>
                <a:avLst/>
                <a:gdLst>
                  <a:gd name="T0" fmla="*/ 0 w 1140"/>
                  <a:gd name="T1" fmla="*/ 0 h 2836"/>
                  <a:gd name="T2" fmla="*/ 0 w 1140"/>
                  <a:gd name="T3" fmla="*/ 0 h 2836"/>
                  <a:gd name="T4" fmla="*/ 0 w 1140"/>
                  <a:gd name="T5" fmla="*/ 0 h 2836"/>
                  <a:gd name="T6" fmla="*/ 0 w 1140"/>
                  <a:gd name="T7" fmla="*/ 0 h 2836"/>
                  <a:gd name="T8" fmla="*/ 0 w 1140"/>
                  <a:gd name="T9" fmla="*/ 0 h 2836"/>
                  <a:gd name="T10" fmla="*/ 0 w 1140"/>
                  <a:gd name="T11" fmla="*/ 0 h 2836"/>
                  <a:gd name="T12" fmla="*/ 0 w 1140"/>
                  <a:gd name="T13" fmla="*/ 0 h 2836"/>
                  <a:gd name="T14" fmla="*/ 0 w 1140"/>
                  <a:gd name="T15" fmla="*/ 0 h 2836"/>
                  <a:gd name="T16" fmla="*/ 0 w 1140"/>
                  <a:gd name="T17" fmla="*/ 0 h 2836"/>
                  <a:gd name="T18" fmla="*/ 0 w 1140"/>
                  <a:gd name="T19" fmla="*/ 0 h 2836"/>
                  <a:gd name="T20" fmla="*/ 0 w 1140"/>
                  <a:gd name="T21" fmla="*/ 0 h 2836"/>
                  <a:gd name="T22" fmla="*/ 0 w 1140"/>
                  <a:gd name="T23" fmla="*/ 0 h 2836"/>
                  <a:gd name="T24" fmla="*/ 0 w 1140"/>
                  <a:gd name="T25" fmla="*/ 0 h 2836"/>
                  <a:gd name="T26" fmla="*/ 0 w 1140"/>
                  <a:gd name="T27" fmla="*/ 0 h 2836"/>
                  <a:gd name="T28" fmla="*/ 0 w 1140"/>
                  <a:gd name="T29" fmla="*/ 0 h 2836"/>
                  <a:gd name="T30" fmla="*/ 0 w 1140"/>
                  <a:gd name="T31" fmla="*/ 0 h 2836"/>
                  <a:gd name="T32" fmla="*/ 0 w 1140"/>
                  <a:gd name="T33" fmla="*/ 0 h 2836"/>
                  <a:gd name="T34" fmla="*/ 0 w 1140"/>
                  <a:gd name="T35" fmla="*/ 0 h 2836"/>
                  <a:gd name="T36" fmla="*/ 0 w 1140"/>
                  <a:gd name="T37" fmla="*/ 0 h 28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0"/>
                  <a:gd name="T58" fmla="*/ 0 h 2836"/>
                  <a:gd name="T59" fmla="*/ 1140 w 1140"/>
                  <a:gd name="T60" fmla="*/ 2836 h 28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0" h="2836">
                    <a:moveTo>
                      <a:pt x="102" y="774"/>
                    </a:moveTo>
                    <a:lnTo>
                      <a:pt x="402" y="1319"/>
                    </a:lnTo>
                    <a:lnTo>
                      <a:pt x="182" y="1451"/>
                    </a:lnTo>
                    <a:lnTo>
                      <a:pt x="36" y="1852"/>
                    </a:lnTo>
                    <a:lnTo>
                      <a:pt x="123" y="2195"/>
                    </a:lnTo>
                    <a:lnTo>
                      <a:pt x="0" y="2640"/>
                    </a:lnTo>
                    <a:lnTo>
                      <a:pt x="189" y="2690"/>
                    </a:lnTo>
                    <a:lnTo>
                      <a:pt x="642" y="2151"/>
                    </a:lnTo>
                    <a:lnTo>
                      <a:pt x="679" y="2779"/>
                    </a:lnTo>
                    <a:lnTo>
                      <a:pt x="1000" y="2836"/>
                    </a:lnTo>
                    <a:lnTo>
                      <a:pt x="854" y="2494"/>
                    </a:lnTo>
                    <a:lnTo>
                      <a:pt x="1140" y="2457"/>
                    </a:lnTo>
                    <a:lnTo>
                      <a:pt x="679" y="1501"/>
                    </a:lnTo>
                    <a:lnTo>
                      <a:pt x="496" y="730"/>
                    </a:lnTo>
                    <a:lnTo>
                      <a:pt x="350" y="262"/>
                    </a:lnTo>
                    <a:lnTo>
                      <a:pt x="532" y="0"/>
                    </a:lnTo>
                    <a:lnTo>
                      <a:pt x="153" y="110"/>
                    </a:lnTo>
                    <a:lnTo>
                      <a:pt x="138" y="518"/>
                    </a:lnTo>
                    <a:lnTo>
                      <a:pt x="102" y="774"/>
                    </a:lnTo>
                    <a:close/>
                  </a:path>
                </a:pathLst>
              </a:custGeom>
              <a:solidFill>
                <a:srgbClr val="E6CD1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1" name="Freeform 83"/>
              <p:cNvSpPr>
                <a:spLocks/>
              </p:cNvSpPr>
              <p:nvPr/>
            </p:nvSpPr>
            <p:spPr bwMode="auto">
              <a:xfrm>
                <a:off x="4662" y="2108"/>
                <a:ext cx="56" cy="74"/>
              </a:xfrm>
              <a:custGeom>
                <a:avLst/>
                <a:gdLst>
                  <a:gd name="T0" fmla="*/ 0 w 452"/>
                  <a:gd name="T1" fmla="*/ 0 h 592"/>
                  <a:gd name="T2" fmla="*/ 0 w 452"/>
                  <a:gd name="T3" fmla="*/ 0 h 592"/>
                  <a:gd name="T4" fmla="*/ 0 w 452"/>
                  <a:gd name="T5" fmla="*/ 0 h 592"/>
                  <a:gd name="T6" fmla="*/ 0 w 452"/>
                  <a:gd name="T7" fmla="*/ 0 h 592"/>
                  <a:gd name="T8" fmla="*/ 0 60000 65536"/>
                  <a:gd name="T9" fmla="*/ 0 60000 65536"/>
                  <a:gd name="T10" fmla="*/ 0 60000 65536"/>
                  <a:gd name="T11" fmla="*/ 0 60000 65536"/>
                  <a:gd name="T12" fmla="*/ 0 w 452"/>
                  <a:gd name="T13" fmla="*/ 0 h 592"/>
                  <a:gd name="T14" fmla="*/ 452 w 452"/>
                  <a:gd name="T15" fmla="*/ 592 h 592"/>
                </a:gdLst>
                <a:ahLst/>
                <a:cxnLst>
                  <a:cxn ang="T8">
                    <a:pos x="T0" y="T1"/>
                  </a:cxn>
                  <a:cxn ang="T9">
                    <a:pos x="T2" y="T3"/>
                  </a:cxn>
                  <a:cxn ang="T10">
                    <a:pos x="T4" y="T5"/>
                  </a:cxn>
                  <a:cxn ang="T11">
                    <a:pos x="T6" y="T7"/>
                  </a:cxn>
                </a:cxnLst>
                <a:rect l="T12" t="T13" r="T14" b="T15"/>
                <a:pathLst>
                  <a:path w="452" h="592">
                    <a:moveTo>
                      <a:pt x="452" y="592"/>
                    </a:moveTo>
                    <a:lnTo>
                      <a:pt x="327" y="337"/>
                    </a:lnTo>
                    <a:lnTo>
                      <a:pt x="0" y="0"/>
                    </a:lnTo>
                    <a:lnTo>
                      <a:pt x="452" y="592"/>
                    </a:lnTo>
                    <a:close/>
                  </a:path>
                </a:pathLst>
              </a:custGeom>
              <a:solidFill>
                <a:srgbClr val="E6CD1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2" name="Freeform 84"/>
              <p:cNvSpPr>
                <a:spLocks/>
              </p:cNvSpPr>
              <p:nvPr/>
            </p:nvSpPr>
            <p:spPr bwMode="auto">
              <a:xfrm>
                <a:off x="4747" y="2049"/>
                <a:ext cx="103" cy="132"/>
              </a:xfrm>
              <a:custGeom>
                <a:avLst/>
                <a:gdLst>
                  <a:gd name="T0" fmla="*/ 0 w 824"/>
                  <a:gd name="T1" fmla="*/ 0 h 1057"/>
                  <a:gd name="T2" fmla="*/ 0 w 824"/>
                  <a:gd name="T3" fmla="*/ 0 h 1057"/>
                  <a:gd name="T4" fmla="*/ 0 w 824"/>
                  <a:gd name="T5" fmla="*/ 0 h 1057"/>
                  <a:gd name="T6" fmla="*/ 0 w 824"/>
                  <a:gd name="T7" fmla="*/ 0 h 1057"/>
                  <a:gd name="T8" fmla="*/ 0 w 824"/>
                  <a:gd name="T9" fmla="*/ 0 h 1057"/>
                  <a:gd name="T10" fmla="*/ 0 w 824"/>
                  <a:gd name="T11" fmla="*/ 0 h 1057"/>
                  <a:gd name="T12" fmla="*/ 0 w 824"/>
                  <a:gd name="T13" fmla="*/ 0 h 1057"/>
                  <a:gd name="T14" fmla="*/ 0 w 824"/>
                  <a:gd name="T15" fmla="*/ 0 h 1057"/>
                  <a:gd name="T16" fmla="*/ 0 w 824"/>
                  <a:gd name="T17" fmla="*/ 0 h 10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24"/>
                  <a:gd name="T28" fmla="*/ 0 h 1057"/>
                  <a:gd name="T29" fmla="*/ 824 w 824"/>
                  <a:gd name="T30" fmla="*/ 1057 h 10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24" h="1057">
                    <a:moveTo>
                      <a:pt x="0" y="1057"/>
                    </a:moveTo>
                    <a:lnTo>
                      <a:pt x="540" y="540"/>
                    </a:lnTo>
                    <a:lnTo>
                      <a:pt x="737" y="445"/>
                    </a:lnTo>
                    <a:lnTo>
                      <a:pt x="620" y="197"/>
                    </a:lnTo>
                    <a:lnTo>
                      <a:pt x="824" y="0"/>
                    </a:lnTo>
                    <a:lnTo>
                      <a:pt x="460" y="108"/>
                    </a:lnTo>
                    <a:lnTo>
                      <a:pt x="576" y="335"/>
                    </a:lnTo>
                    <a:lnTo>
                      <a:pt x="189" y="670"/>
                    </a:lnTo>
                    <a:lnTo>
                      <a:pt x="0" y="1057"/>
                    </a:lnTo>
                    <a:close/>
                  </a:path>
                </a:pathLst>
              </a:custGeom>
              <a:solidFill>
                <a:srgbClr val="E6CD1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3" name="Freeform 85"/>
              <p:cNvSpPr>
                <a:spLocks/>
              </p:cNvSpPr>
              <p:nvPr/>
            </p:nvSpPr>
            <p:spPr bwMode="auto">
              <a:xfrm>
                <a:off x="4737" y="2025"/>
                <a:ext cx="218" cy="293"/>
              </a:xfrm>
              <a:custGeom>
                <a:avLst/>
                <a:gdLst>
                  <a:gd name="T0" fmla="*/ 0 w 1740"/>
                  <a:gd name="T1" fmla="*/ 0 h 2341"/>
                  <a:gd name="T2" fmla="*/ 0 w 1740"/>
                  <a:gd name="T3" fmla="*/ 0 h 2341"/>
                  <a:gd name="T4" fmla="*/ 0 w 1740"/>
                  <a:gd name="T5" fmla="*/ 0 h 2341"/>
                  <a:gd name="T6" fmla="*/ 0 w 1740"/>
                  <a:gd name="T7" fmla="*/ 0 h 2341"/>
                  <a:gd name="T8" fmla="*/ 0 w 1740"/>
                  <a:gd name="T9" fmla="*/ 0 h 2341"/>
                  <a:gd name="T10" fmla="*/ 0 w 1740"/>
                  <a:gd name="T11" fmla="*/ 0 h 2341"/>
                  <a:gd name="T12" fmla="*/ 0 w 1740"/>
                  <a:gd name="T13" fmla="*/ 0 h 2341"/>
                  <a:gd name="T14" fmla="*/ 0 w 1740"/>
                  <a:gd name="T15" fmla="*/ 0 h 2341"/>
                  <a:gd name="T16" fmla="*/ 0 w 1740"/>
                  <a:gd name="T17" fmla="*/ 0 h 2341"/>
                  <a:gd name="T18" fmla="*/ 0 w 1740"/>
                  <a:gd name="T19" fmla="*/ 0 h 2341"/>
                  <a:gd name="T20" fmla="*/ 0 w 1740"/>
                  <a:gd name="T21" fmla="*/ 0 h 2341"/>
                  <a:gd name="T22" fmla="*/ 0 w 1740"/>
                  <a:gd name="T23" fmla="*/ 0 h 2341"/>
                  <a:gd name="T24" fmla="*/ 0 w 1740"/>
                  <a:gd name="T25" fmla="*/ 0 h 2341"/>
                  <a:gd name="T26" fmla="*/ 0 w 1740"/>
                  <a:gd name="T27" fmla="*/ 0 h 2341"/>
                  <a:gd name="T28" fmla="*/ 0 w 1740"/>
                  <a:gd name="T29" fmla="*/ 0 h 2341"/>
                  <a:gd name="T30" fmla="*/ 0 w 1740"/>
                  <a:gd name="T31" fmla="*/ 0 h 23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40"/>
                  <a:gd name="T49" fmla="*/ 0 h 2341"/>
                  <a:gd name="T50" fmla="*/ 1740 w 1740"/>
                  <a:gd name="T51" fmla="*/ 2341 h 234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40" h="2341">
                    <a:moveTo>
                      <a:pt x="1192" y="154"/>
                    </a:moveTo>
                    <a:lnTo>
                      <a:pt x="659" y="1443"/>
                    </a:lnTo>
                    <a:lnTo>
                      <a:pt x="944" y="1255"/>
                    </a:lnTo>
                    <a:lnTo>
                      <a:pt x="878" y="1458"/>
                    </a:lnTo>
                    <a:lnTo>
                      <a:pt x="0" y="1750"/>
                    </a:lnTo>
                    <a:lnTo>
                      <a:pt x="476" y="2005"/>
                    </a:lnTo>
                    <a:lnTo>
                      <a:pt x="476" y="2245"/>
                    </a:lnTo>
                    <a:lnTo>
                      <a:pt x="878" y="2341"/>
                    </a:lnTo>
                    <a:lnTo>
                      <a:pt x="994" y="1940"/>
                    </a:lnTo>
                    <a:lnTo>
                      <a:pt x="1410" y="1320"/>
                    </a:lnTo>
                    <a:lnTo>
                      <a:pt x="1667" y="663"/>
                    </a:lnTo>
                    <a:lnTo>
                      <a:pt x="1740" y="372"/>
                    </a:lnTo>
                    <a:lnTo>
                      <a:pt x="1389" y="685"/>
                    </a:lnTo>
                    <a:lnTo>
                      <a:pt x="1426" y="298"/>
                    </a:lnTo>
                    <a:lnTo>
                      <a:pt x="1520" y="0"/>
                    </a:lnTo>
                    <a:lnTo>
                      <a:pt x="1192" y="154"/>
                    </a:lnTo>
                    <a:close/>
                  </a:path>
                </a:pathLst>
              </a:custGeom>
              <a:solidFill>
                <a:srgbClr val="E6CD1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4" name="Freeform 86"/>
              <p:cNvSpPr>
                <a:spLocks/>
              </p:cNvSpPr>
              <p:nvPr/>
            </p:nvSpPr>
            <p:spPr bwMode="auto">
              <a:xfrm>
                <a:off x="4851" y="1931"/>
                <a:ext cx="64" cy="64"/>
              </a:xfrm>
              <a:custGeom>
                <a:avLst/>
                <a:gdLst>
                  <a:gd name="T0" fmla="*/ 0 w 512"/>
                  <a:gd name="T1" fmla="*/ 0 h 510"/>
                  <a:gd name="T2" fmla="*/ 0 w 512"/>
                  <a:gd name="T3" fmla="*/ 0 h 510"/>
                  <a:gd name="T4" fmla="*/ 0 w 512"/>
                  <a:gd name="T5" fmla="*/ 0 h 510"/>
                  <a:gd name="T6" fmla="*/ 0 w 512"/>
                  <a:gd name="T7" fmla="*/ 0 h 510"/>
                  <a:gd name="T8" fmla="*/ 0 w 512"/>
                  <a:gd name="T9" fmla="*/ 0 h 510"/>
                  <a:gd name="T10" fmla="*/ 0 w 512"/>
                  <a:gd name="T11" fmla="*/ 0 h 510"/>
                  <a:gd name="T12" fmla="*/ 0 60000 65536"/>
                  <a:gd name="T13" fmla="*/ 0 60000 65536"/>
                  <a:gd name="T14" fmla="*/ 0 60000 65536"/>
                  <a:gd name="T15" fmla="*/ 0 60000 65536"/>
                  <a:gd name="T16" fmla="*/ 0 60000 65536"/>
                  <a:gd name="T17" fmla="*/ 0 60000 65536"/>
                  <a:gd name="T18" fmla="*/ 0 w 512"/>
                  <a:gd name="T19" fmla="*/ 0 h 510"/>
                  <a:gd name="T20" fmla="*/ 512 w 512"/>
                  <a:gd name="T21" fmla="*/ 510 h 510"/>
                </a:gdLst>
                <a:ahLst/>
                <a:cxnLst>
                  <a:cxn ang="T12">
                    <a:pos x="T0" y="T1"/>
                  </a:cxn>
                  <a:cxn ang="T13">
                    <a:pos x="T2" y="T3"/>
                  </a:cxn>
                  <a:cxn ang="T14">
                    <a:pos x="T4" y="T5"/>
                  </a:cxn>
                  <a:cxn ang="T15">
                    <a:pos x="T6" y="T7"/>
                  </a:cxn>
                  <a:cxn ang="T16">
                    <a:pos x="T8" y="T9"/>
                  </a:cxn>
                  <a:cxn ang="T17">
                    <a:pos x="T10" y="T11"/>
                  </a:cxn>
                </a:cxnLst>
                <a:rect l="T18" t="T19" r="T20" b="T21"/>
                <a:pathLst>
                  <a:path w="512" h="510">
                    <a:moveTo>
                      <a:pt x="8" y="510"/>
                    </a:moveTo>
                    <a:lnTo>
                      <a:pt x="154" y="131"/>
                    </a:lnTo>
                    <a:lnTo>
                      <a:pt x="512" y="14"/>
                    </a:lnTo>
                    <a:lnTo>
                      <a:pt x="146" y="0"/>
                    </a:lnTo>
                    <a:lnTo>
                      <a:pt x="0" y="50"/>
                    </a:lnTo>
                    <a:lnTo>
                      <a:pt x="8" y="510"/>
                    </a:lnTo>
                    <a:close/>
                  </a:path>
                </a:pathLst>
              </a:custGeom>
              <a:solidFill>
                <a:srgbClr val="E6CD1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5" name="Freeform 87"/>
              <p:cNvSpPr>
                <a:spLocks/>
              </p:cNvSpPr>
              <p:nvPr/>
            </p:nvSpPr>
            <p:spPr bwMode="auto">
              <a:xfrm>
                <a:off x="4996" y="1689"/>
                <a:ext cx="158" cy="66"/>
              </a:xfrm>
              <a:custGeom>
                <a:avLst/>
                <a:gdLst>
                  <a:gd name="T0" fmla="*/ 0 w 1264"/>
                  <a:gd name="T1" fmla="*/ 0 h 525"/>
                  <a:gd name="T2" fmla="*/ 0 w 1264"/>
                  <a:gd name="T3" fmla="*/ 0 h 525"/>
                  <a:gd name="T4" fmla="*/ 0 w 1264"/>
                  <a:gd name="T5" fmla="*/ 0 h 525"/>
                  <a:gd name="T6" fmla="*/ 0 w 1264"/>
                  <a:gd name="T7" fmla="*/ 0 h 525"/>
                  <a:gd name="T8" fmla="*/ 0 w 1264"/>
                  <a:gd name="T9" fmla="*/ 0 h 525"/>
                  <a:gd name="T10" fmla="*/ 0 w 1264"/>
                  <a:gd name="T11" fmla="*/ 0 h 525"/>
                  <a:gd name="T12" fmla="*/ 0 w 1264"/>
                  <a:gd name="T13" fmla="*/ 0 h 525"/>
                  <a:gd name="T14" fmla="*/ 0 w 1264"/>
                  <a:gd name="T15" fmla="*/ 0 h 525"/>
                  <a:gd name="T16" fmla="*/ 0 w 1264"/>
                  <a:gd name="T17" fmla="*/ 0 h 525"/>
                  <a:gd name="T18" fmla="*/ 0 w 1264"/>
                  <a:gd name="T19" fmla="*/ 0 h 525"/>
                  <a:gd name="T20" fmla="*/ 0 w 1264"/>
                  <a:gd name="T21" fmla="*/ 0 h 525"/>
                  <a:gd name="T22" fmla="*/ 0 w 1264"/>
                  <a:gd name="T23" fmla="*/ 0 h 5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64"/>
                  <a:gd name="T37" fmla="*/ 0 h 525"/>
                  <a:gd name="T38" fmla="*/ 1264 w 1264"/>
                  <a:gd name="T39" fmla="*/ 525 h 5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64" h="525">
                    <a:moveTo>
                      <a:pt x="9" y="368"/>
                    </a:moveTo>
                    <a:lnTo>
                      <a:pt x="175" y="438"/>
                    </a:lnTo>
                    <a:lnTo>
                      <a:pt x="506" y="525"/>
                    </a:lnTo>
                    <a:lnTo>
                      <a:pt x="370" y="320"/>
                    </a:lnTo>
                    <a:lnTo>
                      <a:pt x="1140" y="355"/>
                    </a:lnTo>
                    <a:lnTo>
                      <a:pt x="1071" y="234"/>
                    </a:lnTo>
                    <a:lnTo>
                      <a:pt x="657" y="111"/>
                    </a:lnTo>
                    <a:lnTo>
                      <a:pt x="1264" y="43"/>
                    </a:lnTo>
                    <a:lnTo>
                      <a:pt x="915" y="0"/>
                    </a:lnTo>
                    <a:lnTo>
                      <a:pt x="357" y="25"/>
                    </a:lnTo>
                    <a:lnTo>
                      <a:pt x="0" y="312"/>
                    </a:lnTo>
                    <a:lnTo>
                      <a:pt x="9" y="368"/>
                    </a:lnTo>
                    <a:close/>
                  </a:path>
                </a:pathLst>
              </a:custGeom>
              <a:solidFill>
                <a:srgbClr val="BF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6" name="Freeform 88"/>
              <p:cNvSpPr>
                <a:spLocks/>
              </p:cNvSpPr>
              <p:nvPr/>
            </p:nvSpPr>
            <p:spPr bwMode="auto">
              <a:xfrm>
                <a:off x="5328" y="2061"/>
                <a:ext cx="124" cy="119"/>
              </a:xfrm>
              <a:custGeom>
                <a:avLst/>
                <a:gdLst>
                  <a:gd name="T0" fmla="*/ 0 w 989"/>
                  <a:gd name="T1" fmla="*/ 0 h 947"/>
                  <a:gd name="T2" fmla="*/ 0 w 989"/>
                  <a:gd name="T3" fmla="*/ 0 h 947"/>
                  <a:gd name="T4" fmla="*/ 0 w 989"/>
                  <a:gd name="T5" fmla="*/ 0 h 947"/>
                  <a:gd name="T6" fmla="*/ 0 w 989"/>
                  <a:gd name="T7" fmla="*/ 0 h 947"/>
                  <a:gd name="T8" fmla="*/ 0 w 989"/>
                  <a:gd name="T9" fmla="*/ 0 h 947"/>
                  <a:gd name="T10" fmla="*/ 0 w 989"/>
                  <a:gd name="T11" fmla="*/ 0 h 947"/>
                  <a:gd name="T12" fmla="*/ 0 60000 65536"/>
                  <a:gd name="T13" fmla="*/ 0 60000 65536"/>
                  <a:gd name="T14" fmla="*/ 0 60000 65536"/>
                  <a:gd name="T15" fmla="*/ 0 60000 65536"/>
                  <a:gd name="T16" fmla="*/ 0 60000 65536"/>
                  <a:gd name="T17" fmla="*/ 0 60000 65536"/>
                  <a:gd name="T18" fmla="*/ 0 w 989"/>
                  <a:gd name="T19" fmla="*/ 0 h 947"/>
                  <a:gd name="T20" fmla="*/ 989 w 989"/>
                  <a:gd name="T21" fmla="*/ 947 h 947"/>
                </a:gdLst>
                <a:ahLst/>
                <a:cxnLst>
                  <a:cxn ang="T12">
                    <a:pos x="T0" y="T1"/>
                  </a:cxn>
                  <a:cxn ang="T13">
                    <a:pos x="T2" y="T3"/>
                  </a:cxn>
                  <a:cxn ang="T14">
                    <a:pos x="T4" y="T5"/>
                  </a:cxn>
                  <a:cxn ang="T15">
                    <a:pos x="T6" y="T7"/>
                  </a:cxn>
                  <a:cxn ang="T16">
                    <a:pos x="T8" y="T9"/>
                  </a:cxn>
                  <a:cxn ang="T17">
                    <a:pos x="T10" y="T11"/>
                  </a:cxn>
                </a:cxnLst>
                <a:rect l="T18" t="T19" r="T20" b="T21"/>
                <a:pathLst>
                  <a:path w="989" h="947">
                    <a:moveTo>
                      <a:pt x="890" y="0"/>
                    </a:moveTo>
                    <a:lnTo>
                      <a:pt x="365" y="385"/>
                    </a:lnTo>
                    <a:lnTo>
                      <a:pt x="989" y="385"/>
                    </a:lnTo>
                    <a:lnTo>
                      <a:pt x="0" y="947"/>
                    </a:lnTo>
                    <a:lnTo>
                      <a:pt x="59" y="305"/>
                    </a:lnTo>
                    <a:lnTo>
                      <a:pt x="890" y="0"/>
                    </a:lnTo>
                    <a:close/>
                  </a:path>
                </a:pathLst>
              </a:custGeom>
              <a:solidFill>
                <a:srgbClr val="7F99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7" name="Freeform 89"/>
              <p:cNvSpPr>
                <a:spLocks/>
              </p:cNvSpPr>
              <p:nvPr/>
            </p:nvSpPr>
            <p:spPr bwMode="auto">
              <a:xfrm>
                <a:off x="5030" y="2211"/>
                <a:ext cx="355" cy="197"/>
              </a:xfrm>
              <a:custGeom>
                <a:avLst/>
                <a:gdLst>
                  <a:gd name="T0" fmla="*/ 0 w 2845"/>
                  <a:gd name="T1" fmla="*/ 0 h 1578"/>
                  <a:gd name="T2" fmla="*/ 0 w 2845"/>
                  <a:gd name="T3" fmla="*/ 0 h 1578"/>
                  <a:gd name="T4" fmla="*/ 0 w 2845"/>
                  <a:gd name="T5" fmla="*/ 0 h 1578"/>
                  <a:gd name="T6" fmla="*/ 0 w 2845"/>
                  <a:gd name="T7" fmla="*/ 0 h 1578"/>
                  <a:gd name="T8" fmla="*/ 0 w 2845"/>
                  <a:gd name="T9" fmla="*/ 0 h 1578"/>
                  <a:gd name="T10" fmla="*/ 0 w 2845"/>
                  <a:gd name="T11" fmla="*/ 0 h 1578"/>
                  <a:gd name="T12" fmla="*/ 0 w 2845"/>
                  <a:gd name="T13" fmla="*/ 0 h 1578"/>
                  <a:gd name="T14" fmla="*/ 0 w 2845"/>
                  <a:gd name="T15" fmla="*/ 0 h 1578"/>
                  <a:gd name="T16" fmla="*/ 0 w 2845"/>
                  <a:gd name="T17" fmla="*/ 0 h 1578"/>
                  <a:gd name="T18" fmla="*/ 0 w 2845"/>
                  <a:gd name="T19" fmla="*/ 0 h 1578"/>
                  <a:gd name="T20" fmla="*/ 0 w 2845"/>
                  <a:gd name="T21" fmla="*/ 0 h 1578"/>
                  <a:gd name="T22" fmla="*/ 0 w 2845"/>
                  <a:gd name="T23" fmla="*/ 0 h 1578"/>
                  <a:gd name="T24" fmla="*/ 0 w 2845"/>
                  <a:gd name="T25" fmla="*/ 0 h 15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45"/>
                  <a:gd name="T40" fmla="*/ 0 h 1578"/>
                  <a:gd name="T41" fmla="*/ 2845 w 2845"/>
                  <a:gd name="T42" fmla="*/ 1578 h 15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45" h="1578">
                    <a:moveTo>
                      <a:pt x="2845" y="0"/>
                    </a:moveTo>
                    <a:lnTo>
                      <a:pt x="2123" y="257"/>
                    </a:lnTo>
                    <a:lnTo>
                      <a:pt x="2223" y="513"/>
                    </a:lnTo>
                    <a:lnTo>
                      <a:pt x="1728" y="513"/>
                    </a:lnTo>
                    <a:lnTo>
                      <a:pt x="1718" y="1026"/>
                    </a:lnTo>
                    <a:lnTo>
                      <a:pt x="859" y="1144"/>
                    </a:lnTo>
                    <a:lnTo>
                      <a:pt x="602" y="1330"/>
                    </a:lnTo>
                    <a:lnTo>
                      <a:pt x="1264" y="1578"/>
                    </a:lnTo>
                    <a:lnTo>
                      <a:pt x="97" y="1530"/>
                    </a:lnTo>
                    <a:lnTo>
                      <a:pt x="0" y="1370"/>
                    </a:lnTo>
                    <a:lnTo>
                      <a:pt x="1275" y="552"/>
                    </a:lnTo>
                    <a:lnTo>
                      <a:pt x="1858" y="31"/>
                    </a:lnTo>
                    <a:lnTo>
                      <a:pt x="2845" y="0"/>
                    </a:lnTo>
                    <a:close/>
                  </a:path>
                </a:pathLst>
              </a:custGeom>
              <a:solidFill>
                <a:srgbClr val="7F99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8" name="Freeform 90"/>
              <p:cNvSpPr>
                <a:spLocks/>
              </p:cNvSpPr>
              <p:nvPr/>
            </p:nvSpPr>
            <p:spPr bwMode="auto">
              <a:xfrm>
                <a:off x="5181" y="2080"/>
                <a:ext cx="34" cy="194"/>
              </a:xfrm>
              <a:custGeom>
                <a:avLst/>
                <a:gdLst>
                  <a:gd name="T0" fmla="*/ 0 w 267"/>
                  <a:gd name="T1" fmla="*/ 0 h 1549"/>
                  <a:gd name="T2" fmla="*/ 0 w 267"/>
                  <a:gd name="T3" fmla="*/ 0 h 1549"/>
                  <a:gd name="T4" fmla="*/ 0 w 267"/>
                  <a:gd name="T5" fmla="*/ 0 h 1549"/>
                  <a:gd name="T6" fmla="*/ 0 w 267"/>
                  <a:gd name="T7" fmla="*/ 0 h 1549"/>
                  <a:gd name="T8" fmla="*/ 0 60000 65536"/>
                  <a:gd name="T9" fmla="*/ 0 60000 65536"/>
                  <a:gd name="T10" fmla="*/ 0 60000 65536"/>
                  <a:gd name="T11" fmla="*/ 0 60000 65536"/>
                  <a:gd name="T12" fmla="*/ 0 w 267"/>
                  <a:gd name="T13" fmla="*/ 0 h 1549"/>
                  <a:gd name="T14" fmla="*/ 267 w 267"/>
                  <a:gd name="T15" fmla="*/ 1549 h 1549"/>
                </a:gdLst>
                <a:ahLst/>
                <a:cxnLst>
                  <a:cxn ang="T8">
                    <a:pos x="T0" y="T1"/>
                  </a:cxn>
                  <a:cxn ang="T9">
                    <a:pos x="T2" y="T3"/>
                  </a:cxn>
                  <a:cxn ang="T10">
                    <a:pos x="T4" y="T5"/>
                  </a:cxn>
                  <a:cxn ang="T11">
                    <a:pos x="T6" y="T7"/>
                  </a:cxn>
                </a:cxnLst>
                <a:rect l="T12" t="T13" r="T14" b="T15"/>
                <a:pathLst>
                  <a:path w="267" h="1549">
                    <a:moveTo>
                      <a:pt x="267" y="0"/>
                    </a:moveTo>
                    <a:lnTo>
                      <a:pt x="10" y="1549"/>
                    </a:lnTo>
                    <a:lnTo>
                      <a:pt x="0" y="690"/>
                    </a:lnTo>
                    <a:lnTo>
                      <a:pt x="267" y="0"/>
                    </a:lnTo>
                    <a:close/>
                  </a:path>
                </a:pathLst>
              </a:custGeom>
              <a:solidFill>
                <a:srgbClr val="7F99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99" name="Freeform 91"/>
              <p:cNvSpPr>
                <a:spLocks/>
              </p:cNvSpPr>
              <p:nvPr/>
            </p:nvSpPr>
            <p:spPr bwMode="auto">
              <a:xfrm>
                <a:off x="4969" y="1989"/>
                <a:ext cx="79" cy="86"/>
              </a:xfrm>
              <a:custGeom>
                <a:avLst/>
                <a:gdLst>
                  <a:gd name="T0" fmla="*/ 0 w 633"/>
                  <a:gd name="T1" fmla="*/ 0 h 690"/>
                  <a:gd name="T2" fmla="*/ 0 w 633"/>
                  <a:gd name="T3" fmla="*/ 0 h 690"/>
                  <a:gd name="T4" fmla="*/ 0 w 633"/>
                  <a:gd name="T5" fmla="*/ 0 h 690"/>
                  <a:gd name="T6" fmla="*/ 0 w 633"/>
                  <a:gd name="T7" fmla="*/ 0 h 690"/>
                  <a:gd name="T8" fmla="*/ 0 60000 65536"/>
                  <a:gd name="T9" fmla="*/ 0 60000 65536"/>
                  <a:gd name="T10" fmla="*/ 0 60000 65536"/>
                  <a:gd name="T11" fmla="*/ 0 60000 65536"/>
                  <a:gd name="T12" fmla="*/ 0 w 633"/>
                  <a:gd name="T13" fmla="*/ 0 h 690"/>
                  <a:gd name="T14" fmla="*/ 633 w 633"/>
                  <a:gd name="T15" fmla="*/ 690 h 690"/>
                </a:gdLst>
                <a:ahLst/>
                <a:cxnLst>
                  <a:cxn ang="T8">
                    <a:pos x="T0" y="T1"/>
                  </a:cxn>
                  <a:cxn ang="T9">
                    <a:pos x="T2" y="T3"/>
                  </a:cxn>
                  <a:cxn ang="T10">
                    <a:pos x="T4" y="T5"/>
                  </a:cxn>
                  <a:cxn ang="T11">
                    <a:pos x="T6" y="T7"/>
                  </a:cxn>
                </a:cxnLst>
                <a:rect l="T12" t="T13" r="T14" b="T15"/>
                <a:pathLst>
                  <a:path w="633" h="690">
                    <a:moveTo>
                      <a:pt x="633" y="0"/>
                    </a:moveTo>
                    <a:lnTo>
                      <a:pt x="0" y="690"/>
                    </a:lnTo>
                    <a:lnTo>
                      <a:pt x="90" y="128"/>
                    </a:lnTo>
                    <a:lnTo>
                      <a:pt x="633" y="0"/>
                    </a:lnTo>
                    <a:close/>
                  </a:path>
                </a:pathLst>
              </a:custGeom>
              <a:solidFill>
                <a:srgbClr val="7F99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0" name="Freeform 92"/>
              <p:cNvSpPr>
                <a:spLocks/>
              </p:cNvSpPr>
              <p:nvPr/>
            </p:nvSpPr>
            <p:spPr bwMode="auto">
              <a:xfrm>
                <a:off x="4868" y="2135"/>
                <a:ext cx="144" cy="152"/>
              </a:xfrm>
              <a:custGeom>
                <a:avLst/>
                <a:gdLst>
                  <a:gd name="T0" fmla="*/ 0 w 1157"/>
                  <a:gd name="T1" fmla="*/ 0 h 1213"/>
                  <a:gd name="T2" fmla="*/ 0 w 1157"/>
                  <a:gd name="T3" fmla="*/ 0 h 1213"/>
                  <a:gd name="T4" fmla="*/ 0 w 1157"/>
                  <a:gd name="T5" fmla="*/ 0 h 1213"/>
                  <a:gd name="T6" fmla="*/ 0 w 1157"/>
                  <a:gd name="T7" fmla="*/ 0 h 1213"/>
                  <a:gd name="T8" fmla="*/ 0 w 1157"/>
                  <a:gd name="T9" fmla="*/ 0 h 1213"/>
                  <a:gd name="T10" fmla="*/ 0 w 1157"/>
                  <a:gd name="T11" fmla="*/ 0 h 1213"/>
                  <a:gd name="T12" fmla="*/ 0 w 1157"/>
                  <a:gd name="T13" fmla="*/ 0 h 1213"/>
                  <a:gd name="T14" fmla="*/ 0 w 1157"/>
                  <a:gd name="T15" fmla="*/ 0 h 1213"/>
                  <a:gd name="T16" fmla="*/ 0 w 1157"/>
                  <a:gd name="T17" fmla="*/ 0 h 12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57"/>
                  <a:gd name="T28" fmla="*/ 0 h 1213"/>
                  <a:gd name="T29" fmla="*/ 1157 w 1157"/>
                  <a:gd name="T30" fmla="*/ 1213 h 12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57" h="1213">
                    <a:moveTo>
                      <a:pt x="1108" y="316"/>
                    </a:moveTo>
                    <a:lnTo>
                      <a:pt x="633" y="0"/>
                    </a:lnTo>
                    <a:lnTo>
                      <a:pt x="514" y="779"/>
                    </a:lnTo>
                    <a:lnTo>
                      <a:pt x="0" y="1066"/>
                    </a:lnTo>
                    <a:lnTo>
                      <a:pt x="396" y="1213"/>
                    </a:lnTo>
                    <a:lnTo>
                      <a:pt x="970" y="907"/>
                    </a:lnTo>
                    <a:lnTo>
                      <a:pt x="782" y="424"/>
                    </a:lnTo>
                    <a:lnTo>
                      <a:pt x="1157" y="612"/>
                    </a:lnTo>
                    <a:lnTo>
                      <a:pt x="1108" y="316"/>
                    </a:lnTo>
                    <a:close/>
                  </a:path>
                </a:pathLst>
              </a:custGeom>
              <a:solidFill>
                <a:srgbClr val="7F99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1" name="Freeform 93"/>
              <p:cNvSpPr>
                <a:spLocks/>
              </p:cNvSpPr>
              <p:nvPr/>
            </p:nvSpPr>
            <p:spPr bwMode="auto">
              <a:xfrm>
                <a:off x="4952" y="2275"/>
                <a:ext cx="145" cy="63"/>
              </a:xfrm>
              <a:custGeom>
                <a:avLst/>
                <a:gdLst>
                  <a:gd name="T0" fmla="*/ 0 w 1167"/>
                  <a:gd name="T1" fmla="*/ 0 h 504"/>
                  <a:gd name="T2" fmla="*/ 0 w 1167"/>
                  <a:gd name="T3" fmla="*/ 0 h 504"/>
                  <a:gd name="T4" fmla="*/ 0 w 1167"/>
                  <a:gd name="T5" fmla="*/ 0 h 504"/>
                  <a:gd name="T6" fmla="*/ 0 w 1167"/>
                  <a:gd name="T7" fmla="*/ 0 h 504"/>
                  <a:gd name="T8" fmla="*/ 0 w 1167"/>
                  <a:gd name="T9" fmla="*/ 0 h 504"/>
                  <a:gd name="T10" fmla="*/ 0 w 1167"/>
                  <a:gd name="T11" fmla="*/ 0 h 504"/>
                  <a:gd name="T12" fmla="*/ 0 w 1167"/>
                  <a:gd name="T13" fmla="*/ 0 h 504"/>
                  <a:gd name="T14" fmla="*/ 0 60000 65536"/>
                  <a:gd name="T15" fmla="*/ 0 60000 65536"/>
                  <a:gd name="T16" fmla="*/ 0 60000 65536"/>
                  <a:gd name="T17" fmla="*/ 0 60000 65536"/>
                  <a:gd name="T18" fmla="*/ 0 60000 65536"/>
                  <a:gd name="T19" fmla="*/ 0 60000 65536"/>
                  <a:gd name="T20" fmla="*/ 0 60000 65536"/>
                  <a:gd name="T21" fmla="*/ 0 w 1167"/>
                  <a:gd name="T22" fmla="*/ 0 h 504"/>
                  <a:gd name="T23" fmla="*/ 1167 w 1167"/>
                  <a:gd name="T24" fmla="*/ 504 h 5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67" h="504">
                    <a:moveTo>
                      <a:pt x="0" y="149"/>
                    </a:moveTo>
                    <a:lnTo>
                      <a:pt x="118" y="504"/>
                    </a:lnTo>
                    <a:lnTo>
                      <a:pt x="385" y="305"/>
                    </a:lnTo>
                    <a:lnTo>
                      <a:pt x="623" y="453"/>
                    </a:lnTo>
                    <a:lnTo>
                      <a:pt x="1167" y="326"/>
                    </a:lnTo>
                    <a:lnTo>
                      <a:pt x="218" y="0"/>
                    </a:lnTo>
                    <a:lnTo>
                      <a:pt x="0" y="149"/>
                    </a:lnTo>
                    <a:close/>
                  </a:path>
                </a:pathLst>
              </a:custGeom>
              <a:solidFill>
                <a:srgbClr val="7F99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2" name="Freeform 94"/>
              <p:cNvSpPr>
                <a:spLocks/>
              </p:cNvSpPr>
              <p:nvPr/>
            </p:nvSpPr>
            <p:spPr bwMode="auto">
              <a:xfrm>
                <a:off x="4966" y="2387"/>
                <a:ext cx="116" cy="106"/>
              </a:xfrm>
              <a:custGeom>
                <a:avLst/>
                <a:gdLst>
                  <a:gd name="T0" fmla="*/ 0 w 928"/>
                  <a:gd name="T1" fmla="*/ 0 h 847"/>
                  <a:gd name="T2" fmla="*/ 0 w 928"/>
                  <a:gd name="T3" fmla="*/ 0 h 847"/>
                  <a:gd name="T4" fmla="*/ 0 w 928"/>
                  <a:gd name="T5" fmla="*/ 0 h 847"/>
                  <a:gd name="T6" fmla="*/ 0 w 928"/>
                  <a:gd name="T7" fmla="*/ 0 h 847"/>
                  <a:gd name="T8" fmla="*/ 0 w 928"/>
                  <a:gd name="T9" fmla="*/ 0 h 847"/>
                  <a:gd name="T10" fmla="*/ 0 w 928"/>
                  <a:gd name="T11" fmla="*/ 0 h 847"/>
                  <a:gd name="T12" fmla="*/ 0 w 928"/>
                  <a:gd name="T13" fmla="*/ 0 h 847"/>
                  <a:gd name="T14" fmla="*/ 0 w 928"/>
                  <a:gd name="T15" fmla="*/ 0 h 847"/>
                  <a:gd name="T16" fmla="*/ 0 60000 65536"/>
                  <a:gd name="T17" fmla="*/ 0 60000 65536"/>
                  <a:gd name="T18" fmla="*/ 0 60000 65536"/>
                  <a:gd name="T19" fmla="*/ 0 60000 65536"/>
                  <a:gd name="T20" fmla="*/ 0 60000 65536"/>
                  <a:gd name="T21" fmla="*/ 0 60000 65536"/>
                  <a:gd name="T22" fmla="*/ 0 60000 65536"/>
                  <a:gd name="T23" fmla="*/ 0 60000 65536"/>
                  <a:gd name="T24" fmla="*/ 0 w 928"/>
                  <a:gd name="T25" fmla="*/ 0 h 847"/>
                  <a:gd name="T26" fmla="*/ 928 w 928"/>
                  <a:gd name="T27" fmla="*/ 847 h 8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8" h="847">
                    <a:moveTo>
                      <a:pt x="0" y="119"/>
                    </a:moveTo>
                    <a:lnTo>
                      <a:pt x="237" y="591"/>
                    </a:lnTo>
                    <a:lnTo>
                      <a:pt x="198" y="818"/>
                    </a:lnTo>
                    <a:lnTo>
                      <a:pt x="523" y="847"/>
                    </a:lnTo>
                    <a:lnTo>
                      <a:pt x="928" y="739"/>
                    </a:lnTo>
                    <a:lnTo>
                      <a:pt x="711" y="257"/>
                    </a:lnTo>
                    <a:lnTo>
                      <a:pt x="366" y="0"/>
                    </a:lnTo>
                    <a:lnTo>
                      <a:pt x="0" y="119"/>
                    </a:lnTo>
                    <a:close/>
                  </a:path>
                </a:pathLst>
              </a:custGeom>
              <a:solidFill>
                <a:srgbClr val="C1F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3" name="Freeform 95"/>
              <p:cNvSpPr>
                <a:spLocks/>
              </p:cNvSpPr>
              <p:nvPr/>
            </p:nvSpPr>
            <p:spPr bwMode="auto">
              <a:xfrm>
                <a:off x="3600" y="2297"/>
                <a:ext cx="16" cy="83"/>
              </a:xfrm>
              <a:custGeom>
                <a:avLst/>
                <a:gdLst>
                  <a:gd name="T0" fmla="*/ 0 w 124"/>
                  <a:gd name="T1" fmla="*/ 0 h 664"/>
                  <a:gd name="T2" fmla="*/ 0 w 124"/>
                  <a:gd name="T3" fmla="*/ 0 h 664"/>
                  <a:gd name="T4" fmla="*/ 0 w 124"/>
                  <a:gd name="T5" fmla="*/ 0 h 664"/>
                  <a:gd name="T6" fmla="*/ 0 w 124"/>
                  <a:gd name="T7" fmla="*/ 0 h 664"/>
                  <a:gd name="T8" fmla="*/ 0 w 124"/>
                  <a:gd name="T9" fmla="*/ 0 h 664"/>
                  <a:gd name="T10" fmla="*/ 0 60000 65536"/>
                  <a:gd name="T11" fmla="*/ 0 60000 65536"/>
                  <a:gd name="T12" fmla="*/ 0 60000 65536"/>
                  <a:gd name="T13" fmla="*/ 0 60000 65536"/>
                  <a:gd name="T14" fmla="*/ 0 60000 65536"/>
                  <a:gd name="T15" fmla="*/ 0 w 124"/>
                  <a:gd name="T16" fmla="*/ 0 h 664"/>
                  <a:gd name="T17" fmla="*/ 124 w 124"/>
                  <a:gd name="T18" fmla="*/ 664 h 664"/>
                </a:gdLst>
                <a:ahLst/>
                <a:cxnLst>
                  <a:cxn ang="T10">
                    <a:pos x="T0" y="T1"/>
                  </a:cxn>
                  <a:cxn ang="T11">
                    <a:pos x="T2" y="T3"/>
                  </a:cxn>
                  <a:cxn ang="T12">
                    <a:pos x="T4" y="T5"/>
                  </a:cxn>
                  <a:cxn ang="T13">
                    <a:pos x="T6" y="T7"/>
                  </a:cxn>
                  <a:cxn ang="T14">
                    <a:pos x="T8" y="T9"/>
                  </a:cxn>
                </a:cxnLst>
                <a:rect l="T15" t="T16" r="T17" b="T18"/>
                <a:pathLst>
                  <a:path w="124" h="664">
                    <a:moveTo>
                      <a:pt x="65" y="0"/>
                    </a:moveTo>
                    <a:lnTo>
                      <a:pt x="101" y="8"/>
                    </a:lnTo>
                    <a:lnTo>
                      <a:pt x="124" y="664"/>
                    </a:lnTo>
                    <a:lnTo>
                      <a:pt x="0" y="543"/>
                    </a:lnTo>
                    <a:lnTo>
                      <a:pt x="65" y="0"/>
                    </a:lnTo>
                    <a:close/>
                  </a:path>
                </a:pathLst>
              </a:custGeom>
              <a:solidFill>
                <a:srgbClr val="0073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4" name="Freeform 96"/>
              <p:cNvSpPr>
                <a:spLocks/>
              </p:cNvSpPr>
              <p:nvPr/>
            </p:nvSpPr>
            <p:spPr bwMode="auto">
              <a:xfrm>
                <a:off x="3601" y="2399"/>
                <a:ext cx="16" cy="73"/>
              </a:xfrm>
              <a:custGeom>
                <a:avLst/>
                <a:gdLst>
                  <a:gd name="T0" fmla="*/ 0 w 122"/>
                  <a:gd name="T1" fmla="*/ 0 h 586"/>
                  <a:gd name="T2" fmla="*/ 0 w 122"/>
                  <a:gd name="T3" fmla="*/ 0 h 586"/>
                  <a:gd name="T4" fmla="*/ 0 w 122"/>
                  <a:gd name="T5" fmla="*/ 0 h 586"/>
                  <a:gd name="T6" fmla="*/ 0 w 122"/>
                  <a:gd name="T7" fmla="*/ 0 h 586"/>
                  <a:gd name="T8" fmla="*/ 0 w 122"/>
                  <a:gd name="T9" fmla="*/ 0 h 586"/>
                  <a:gd name="T10" fmla="*/ 0 w 122"/>
                  <a:gd name="T11" fmla="*/ 0 h 586"/>
                  <a:gd name="T12" fmla="*/ 0 60000 65536"/>
                  <a:gd name="T13" fmla="*/ 0 60000 65536"/>
                  <a:gd name="T14" fmla="*/ 0 60000 65536"/>
                  <a:gd name="T15" fmla="*/ 0 60000 65536"/>
                  <a:gd name="T16" fmla="*/ 0 60000 65536"/>
                  <a:gd name="T17" fmla="*/ 0 60000 65536"/>
                  <a:gd name="T18" fmla="*/ 0 w 122"/>
                  <a:gd name="T19" fmla="*/ 0 h 586"/>
                  <a:gd name="T20" fmla="*/ 122 w 122"/>
                  <a:gd name="T21" fmla="*/ 586 h 586"/>
                </a:gdLst>
                <a:ahLst/>
                <a:cxnLst>
                  <a:cxn ang="T12">
                    <a:pos x="T0" y="T1"/>
                  </a:cxn>
                  <a:cxn ang="T13">
                    <a:pos x="T2" y="T3"/>
                  </a:cxn>
                  <a:cxn ang="T14">
                    <a:pos x="T4" y="T5"/>
                  </a:cxn>
                  <a:cxn ang="T15">
                    <a:pos x="T6" y="T7"/>
                  </a:cxn>
                  <a:cxn ang="T16">
                    <a:pos x="T8" y="T9"/>
                  </a:cxn>
                  <a:cxn ang="T17">
                    <a:pos x="T10" y="T11"/>
                  </a:cxn>
                </a:cxnLst>
                <a:rect l="T18" t="T19" r="T20" b="T21"/>
                <a:pathLst>
                  <a:path w="122" h="586">
                    <a:moveTo>
                      <a:pt x="0" y="0"/>
                    </a:moveTo>
                    <a:lnTo>
                      <a:pt x="15" y="493"/>
                    </a:lnTo>
                    <a:lnTo>
                      <a:pt x="51" y="586"/>
                    </a:lnTo>
                    <a:lnTo>
                      <a:pt x="86" y="436"/>
                    </a:lnTo>
                    <a:lnTo>
                      <a:pt x="122" y="7"/>
                    </a:lnTo>
                    <a:lnTo>
                      <a:pt x="0" y="0"/>
                    </a:lnTo>
                    <a:close/>
                  </a:path>
                </a:pathLst>
              </a:custGeom>
              <a:solidFill>
                <a:srgbClr val="0073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5" name="Freeform 97"/>
              <p:cNvSpPr>
                <a:spLocks/>
              </p:cNvSpPr>
              <p:nvPr/>
            </p:nvSpPr>
            <p:spPr bwMode="auto">
              <a:xfrm>
                <a:off x="4255" y="2316"/>
                <a:ext cx="596" cy="263"/>
              </a:xfrm>
              <a:custGeom>
                <a:avLst/>
                <a:gdLst>
                  <a:gd name="T0" fmla="*/ 0 w 4766"/>
                  <a:gd name="T1" fmla="*/ 0 h 2104"/>
                  <a:gd name="T2" fmla="*/ 0 w 4766"/>
                  <a:gd name="T3" fmla="*/ 0 h 2104"/>
                  <a:gd name="T4" fmla="*/ 0 w 4766"/>
                  <a:gd name="T5" fmla="*/ 0 h 2104"/>
                  <a:gd name="T6" fmla="*/ 0 w 4766"/>
                  <a:gd name="T7" fmla="*/ 0 h 2104"/>
                  <a:gd name="T8" fmla="*/ 0 w 4766"/>
                  <a:gd name="T9" fmla="*/ 0 h 2104"/>
                  <a:gd name="T10" fmla="*/ 0 w 4766"/>
                  <a:gd name="T11" fmla="*/ 0 h 2104"/>
                  <a:gd name="T12" fmla="*/ 0 w 4766"/>
                  <a:gd name="T13" fmla="*/ 0 h 2104"/>
                  <a:gd name="T14" fmla="*/ 0 w 4766"/>
                  <a:gd name="T15" fmla="*/ 0 h 2104"/>
                  <a:gd name="T16" fmla="*/ 0 w 4766"/>
                  <a:gd name="T17" fmla="*/ 0 h 2104"/>
                  <a:gd name="T18" fmla="*/ 0 w 4766"/>
                  <a:gd name="T19" fmla="*/ 0 h 2104"/>
                  <a:gd name="T20" fmla="*/ 0 w 4766"/>
                  <a:gd name="T21" fmla="*/ 0 h 2104"/>
                  <a:gd name="T22" fmla="*/ 0 w 4766"/>
                  <a:gd name="T23" fmla="*/ 0 h 2104"/>
                  <a:gd name="T24" fmla="*/ 0 w 4766"/>
                  <a:gd name="T25" fmla="*/ 0 h 21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66"/>
                  <a:gd name="T40" fmla="*/ 0 h 2104"/>
                  <a:gd name="T41" fmla="*/ 4766 w 4766"/>
                  <a:gd name="T42" fmla="*/ 2104 h 21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66" h="2104">
                    <a:moveTo>
                      <a:pt x="0" y="1204"/>
                    </a:moveTo>
                    <a:lnTo>
                      <a:pt x="1992" y="0"/>
                    </a:lnTo>
                    <a:lnTo>
                      <a:pt x="3502" y="295"/>
                    </a:lnTo>
                    <a:lnTo>
                      <a:pt x="4766" y="510"/>
                    </a:lnTo>
                    <a:lnTo>
                      <a:pt x="4233" y="607"/>
                    </a:lnTo>
                    <a:lnTo>
                      <a:pt x="4300" y="716"/>
                    </a:lnTo>
                    <a:lnTo>
                      <a:pt x="4551" y="724"/>
                    </a:lnTo>
                    <a:lnTo>
                      <a:pt x="4743" y="872"/>
                    </a:lnTo>
                    <a:lnTo>
                      <a:pt x="4352" y="1322"/>
                    </a:lnTo>
                    <a:lnTo>
                      <a:pt x="3398" y="2104"/>
                    </a:lnTo>
                    <a:lnTo>
                      <a:pt x="1955" y="1713"/>
                    </a:lnTo>
                    <a:lnTo>
                      <a:pt x="1200" y="1595"/>
                    </a:lnTo>
                    <a:lnTo>
                      <a:pt x="0" y="12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6" name="Freeform 98"/>
              <p:cNvSpPr>
                <a:spLocks/>
              </p:cNvSpPr>
              <p:nvPr/>
            </p:nvSpPr>
            <p:spPr bwMode="auto">
              <a:xfrm>
                <a:off x="3496" y="2435"/>
                <a:ext cx="231" cy="124"/>
              </a:xfrm>
              <a:custGeom>
                <a:avLst/>
                <a:gdLst>
                  <a:gd name="T0" fmla="*/ 0 w 1841"/>
                  <a:gd name="T1" fmla="*/ 0 h 993"/>
                  <a:gd name="T2" fmla="*/ 0 w 1841"/>
                  <a:gd name="T3" fmla="*/ 0 h 993"/>
                  <a:gd name="T4" fmla="*/ 0 w 1841"/>
                  <a:gd name="T5" fmla="*/ 0 h 993"/>
                  <a:gd name="T6" fmla="*/ 0 w 1841"/>
                  <a:gd name="T7" fmla="*/ 0 h 993"/>
                  <a:gd name="T8" fmla="*/ 0 w 1841"/>
                  <a:gd name="T9" fmla="*/ 0 h 993"/>
                  <a:gd name="T10" fmla="*/ 0 w 1841"/>
                  <a:gd name="T11" fmla="*/ 0 h 993"/>
                  <a:gd name="T12" fmla="*/ 0 w 1841"/>
                  <a:gd name="T13" fmla="*/ 0 h 993"/>
                  <a:gd name="T14" fmla="*/ 0 w 1841"/>
                  <a:gd name="T15" fmla="*/ 0 h 993"/>
                  <a:gd name="T16" fmla="*/ 0 w 1841"/>
                  <a:gd name="T17" fmla="*/ 0 h 9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41"/>
                  <a:gd name="T28" fmla="*/ 0 h 993"/>
                  <a:gd name="T29" fmla="*/ 1841 w 1841"/>
                  <a:gd name="T30" fmla="*/ 993 h 9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41" h="993">
                    <a:moveTo>
                      <a:pt x="0" y="0"/>
                    </a:moveTo>
                    <a:lnTo>
                      <a:pt x="148" y="993"/>
                    </a:lnTo>
                    <a:lnTo>
                      <a:pt x="1841" y="741"/>
                    </a:lnTo>
                    <a:lnTo>
                      <a:pt x="1794" y="331"/>
                    </a:lnTo>
                    <a:lnTo>
                      <a:pt x="1717" y="363"/>
                    </a:lnTo>
                    <a:lnTo>
                      <a:pt x="1759" y="675"/>
                    </a:lnTo>
                    <a:lnTo>
                      <a:pt x="220" y="903"/>
                    </a:lnTo>
                    <a:lnTo>
                      <a:pt x="95" y="12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7" name="Freeform 99"/>
              <p:cNvSpPr>
                <a:spLocks/>
              </p:cNvSpPr>
              <p:nvPr/>
            </p:nvSpPr>
            <p:spPr bwMode="auto">
              <a:xfrm>
                <a:off x="4996" y="1666"/>
                <a:ext cx="271" cy="228"/>
              </a:xfrm>
              <a:custGeom>
                <a:avLst/>
                <a:gdLst>
                  <a:gd name="T0" fmla="*/ 0 w 2168"/>
                  <a:gd name="T1" fmla="*/ 0 h 1825"/>
                  <a:gd name="T2" fmla="*/ 0 w 2168"/>
                  <a:gd name="T3" fmla="*/ 0 h 1825"/>
                  <a:gd name="T4" fmla="*/ 0 w 2168"/>
                  <a:gd name="T5" fmla="*/ 0 h 1825"/>
                  <a:gd name="T6" fmla="*/ 0 w 2168"/>
                  <a:gd name="T7" fmla="*/ 0 h 1825"/>
                  <a:gd name="T8" fmla="*/ 0 w 2168"/>
                  <a:gd name="T9" fmla="*/ 0 h 1825"/>
                  <a:gd name="T10" fmla="*/ 0 w 2168"/>
                  <a:gd name="T11" fmla="*/ 0 h 1825"/>
                  <a:gd name="T12" fmla="*/ 0 w 2168"/>
                  <a:gd name="T13" fmla="*/ 0 h 1825"/>
                  <a:gd name="T14" fmla="*/ 0 w 2168"/>
                  <a:gd name="T15" fmla="*/ 0 h 1825"/>
                  <a:gd name="T16" fmla="*/ 0 w 2168"/>
                  <a:gd name="T17" fmla="*/ 0 h 1825"/>
                  <a:gd name="T18" fmla="*/ 0 w 2168"/>
                  <a:gd name="T19" fmla="*/ 0 h 1825"/>
                  <a:gd name="T20" fmla="*/ 0 w 2168"/>
                  <a:gd name="T21" fmla="*/ 0 h 1825"/>
                  <a:gd name="T22" fmla="*/ 0 w 2168"/>
                  <a:gd name="T23" fmla="*/ 0 h 1825"/>
                  <a:gd name="T24" fmla="*/ 0 w 2168"/>
                  <a:gd name="T25" fmla="*/ 0 h 1825"/>
                  <a:gd name="T26" fmla="*/ 0 w 2168"/>
                  <a:gd name="T27" fmla="*/ 0 h 1825"/>
                  <a:gd name="T28" fmla="*/ 0 w 2168"/>
                  <a:gd name="T29" fmla="*/ 0 h 1825"/>
                  <a:gd name="T30" fmla="*/ 0 w 2168"/>
                  <a:gd name="T31" fmla="*/ 0 h 1825"/>
                  <a:gd name="T32" fmla="*/ 0 w 2168"/>
                  <a:gd name="T33" fmla="*/ 0 h 1825"/>
                  <a:gd name="T34" fmla="*/ 0 w 2168"/>
                  <a:gd name="T35" fmla="*/ 0 h 1825"/>
                  <a:gd name="T36" fmla="*/ 0 w 2168"/>
                  <a:gd name="T37" fmla="*/ 0 h 1825"/>
                  <a:gd name="T38" fmla="*/ 0 w 2168"/>
                  <a:gd name="T39" fmla="*/ 0 h 1825"/>
                  <a:gd name="T40" fmla="*/ 0 w 2168"/>
                  <a:gd name="T41" fmla="*/ 0 h 1825"/>
                  <a:gd name="T42" fmla="*/ 0 w 2168"/>
                  <a:gd name="T43" fmla="*/ 0 h 1825"/>
                  <a:gd name="T44" fmla="*/ 0 w 2168"/>
                  <a:gd name="T45" fmla="*/ 0 h 1825"/>
                  <a:gd name="T46" fmla="*/ 0 w 2168"/>
                  <a:gd name="T47" fmla="*/ 0 h 1825"/>
                  <a:gd name="T48" fmla="*/ 0 w 2168"/>
                  <a:gd name="T49" fmla="*/ 0 h 1825"/>
                  <a:gd name="T50" fmla="*/ 0 w 2168"/>
                  <a:gd name="T51" fmla="*/ 0 h 1825"/>
                  <a:gd name="T52" fmla="*/ 0 w 2168"/>
                  <a:gd name="T53" fmla="*/ 0 h 1825"/>
                  <a:gd name="T54" fmla="*/ 0 w 2168"/>
                  <a:gd name="T55" fmla="*/ 0 h 1825"/>
                  <a:gd name="T56" fmla="*/ 0 w 2168"/>
                  <a:gd name="T57" fmla="*/ 0 h 1825"/>
                  <a:gd name="T58" fmla="*/ 0 w 2168"/>
                  <a:gd name="T59" fmla="*/ 0 h 1825"/>
                  <a:gd name="T60" fmla="*/ 0 w 2168"/>
                  <a:gd name="T61" fmla="*/ 0 h 1825"/>
                  <a:gd name="T62" fmla="*/ 0 w 2168"/>
                  <a:gd name="T63" fmla="*/ 0 h 1825"/>
                  <a:gd name="T64" fmla="*/ 0 w 2168"/>
                  <a:gd name="T65" fmla="*/ 0 h 1825"/>
                  <a:gd name="T66" fmla="*/ 0 w 2168"/>
                  <a:gd name="T67" fmla="*/ 0 h 1825"/>
                  <a:gd name="T68" fmla="*/ 0 w 2168"/>
                  <a:gd name="T69" fmla="*/ 0 h 1825"/>
                  <a:gd name="T70" fmla="*/ 0 w 2168"/>
                  <a:gd name="T71" fmla="*/ 0 h 1825"/>
                  <a:gd name="T72" fmla="*/ 0 w 2168"/>
                  <a:gd name="T73" fmla="*/ 0 h 1825"/>
                  <a:gd name="T74" fmla="*/ 0 w 2168"/>
                  <a:gd name="T75" fmla="*/ 0 h 1825"/>
                  <a:gd name="T76" fmla="*/ 0 w 2168"/>
                  <a:gd name="T77" fmla="*/ 0 h 18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168"/>
                  <a:gd name="T118" fmla="*/ 0 h 1825"/>
                  <a:gd name="T119" fmla="*/ 2168 w 2168"/>
                  <a:gd name="T120" fmla="*/ 1825 h 182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168" h="1825">
                    <a:moveTo>
                      <a:pt x="37" y="802"/>
                    </a:moveTo>
                    <a:lnTo>
                      <a:pt x="130" y="994"/>
                    </a:lnTo>
                    <a:lnTo>
                      <a:pt x="346" y="1156"/>
                    </a:lnTo>
                    <a:lnTo>
                      <a:pt x="555" y="1233"/>
                    </a:lnTo>
                    <a:lnTo>
                      <a:pt x="764" y="1217"/>
                    </a:lnTo>
                    <a:lnTo>
                      <a:pt x="524" y="1125"/>
                    </a:lnTo>
                    <a:lnTo>
                      <a:pt x="339" y="1047"/>
                    </a:lnTo>
                    <a:lnTo>
                      <a:pt x="740" y="1133"/>
                    </a:lnTo>
                    <a:lnTo>
                      <a:pt x="1157" y="1079"/>
                    </a:lnTo>
                    <a:lnTo>
                      <a:pt x="1233" y="1209"/>
                    </a:lnTo>
                    <a:lnTo>
                      <a:pt x="1403" y="1347"/>
                    </a:lnTo>
                    <a:lnTo>
                      <a:pt x="1419" y="1464"/>
                    </a:lnTo>
                    <a:lnTo>
                      <a:pt x="1658" y="1355"/>
                    </a:lnTo>
                    <a:lnTo>
                      <a:pt x="1782" y="1133"/>
                    </a:lnTo>
                    <a:lnTo>
                      <a:pt x="1976" y="1193"/>
                    </a:lnTo>
                    <a:lnTo>
                      <a:pt x="1976" y="1433"/>
                    </a:lnTo>
                    <a:lnTo>
                      <a:pt x="1814" y="1741"/>
                    </a:lnTo>
                    <a:lnTo>
                      <a:pt x="1603" y="1725"/>
                    </a:lnTo>
                    <a:lnTo>
                      <a:pt x="1574" y="1825"/>
                    </a:lnTo>
                    <a:lnTo>
                      <a:pt x="1851" y="1794"/>
                    </a:lnTo>
                    <a:lnTo>
                      <a:pt x="1905" y="1702"/>
                    </a:lnTo>
                    <a:lnTo>
                      <a:pt x="1976" y="1817"/>
                    </a:lnTo>
                    <a:lnTo>
                      <a:pt x="2005" y="1517"/>
                    </a:lnTo>
                    <a:lnTo>
                      <a:pt x="2090" y="1248"/>
                    </a:lnTo>
                    <a:lnTo>
                      <a:pt x="2168" y="817"/>
                    </a:lnTo>
                    <a:lnTo>
                      <a:pt x="1944" y="431"/>
                    </a:lnTo>
                    <a:lnTo>
                      <a:pt x="1821" y="108"/>
                    </a:lnTo>
                    <a:lnTo>
                      <a:pt x="980" y="0"/>
                    </a:lnTo>
                    <a:lnTo>
                      <a:pt x="346" y="215"/>
                    </a:lnTo>
                    <a:lnTo>
                      <a:pt x="1087" y="139"/>
                    </a:lnTo>
                    <a:lnTo>
                      <a:pt x="1574" y="301"/>
                    </a:lnTo>
                    <a:lnTo>
                      <a:pt x="1064" y="340"/>
                    </a:lnTo>
                    <a:lnTo>
                      <a:pt x="1411" y="609"/>
                    </a:lnTo>
                    <a:lnTo>
                      <a:pt x="1110" y="701"/>
                    </a:lnTo>
                    <a:lnTo>
                      <a:pt x="509" y="593"/>
                    </a:lnTo>
                    <a:lnTo>
                      <a:pt x="701" y="794"/>
                    </a:lnTo>
                    <a:lnTo>
                      <a:pt x="277" y="731"/>
                    </a:lnTo>
                    <a:lnTo>
                      <a:pt x="0" y="609"/>
                    </a:lnTo>
                    <a:lnTo>
                      <a:pt x="37" y="8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8" name="Freeform 100"/>
              <p:cNvSpPr>
                <a:spLocks/>
              </p:cNvSpPr>
              <p:nvPr/>
            </p:nvSpPr>
            <p:spPr bwMode="auto">
              <a:xfrm>
                <a:off x="4993" y="1764"/>
                <a:ext cx="17" cy="71"/>
              </a:xfrm>
              <a:custGeom>
                <a:avLst/>
                <a:gdLst>
                  <a:gd name="T0" fmla="*/ 0 w 139"/>
                  <a:gd name="T1" fmla="*/ 0 h 569"/>
                  <a:gd name="T2" fmla="*/ 0 w 139"/>
                  <a:gd name="T3" fmla="*/ 0 h 569"/>
                  <a:gd name="T4" fmla="*/ 0 w 139"/>
                  <a:gd name="T5" fmla="*/ 0 h 569"/>
                  <a:gd name="T6" fmla="*/ 0 w 139"/>
                  <a:gd name="T7" fmla="*/ 0 h 569"/>
                  <a:gd name="T8" fmla="*/ 0 w 139"/>
                  <a:gd name="T9" fmla="*/ 0 h 569"/>
                  <a:gd name="T10" fmla="*/ 0 60000 65536"/>
                  <a:gd name="T11" fmla="*/ 0 60000 65536"/>
                  <a:gd name="T12" fmla="*/ 0 60000 65536"/>
                  <a:gd name="T13" fmla="*/ 0 60000 65536"/>
                  <a:gd name="T14" fmla="*/ 0 60000 65536"/>
                  <a:gd name="T15" fmla="*/ 0 w 139"/>
                  <a:gd name="T16" fmla="*/ 0 h 569"/>
                  <a:gd name="T17" fmla="*/ 139 w 139"/>
                  <a:gd name="T18" fmla="*/ 569 h 569"/>
                </a:gdLst>
                <a:ahLst/>
                <a:cxnLst>
                  <a:cxn ang="T10">
                    <a:pos x="T0" y="T1"/>
                  </a:cxn>
                  <a:cxn ang="T11">
                    <a:pos x="T2" y="T3"/>
                  </a:cxn>
                  <a:cxn ang="T12">
                    <a:pos x="T4" y="T5"/>
                  </a:cxn>
                  <a:cxn ang="T13">
                    <a:pos x="T6" y="T7"/>
                  </a:cxn>
                  <a:cxn ang="T14">
                    <a:pos x="T8" y="T9"/>
                  </a:cxn>
                </a:cxnLst>
                <a:rect l="T15" t="T16" r="T17" b="T18"/>
                <a:pathLst>
                  <a:path w="139" h="569">
                    <a:moveTo>
                      <a:pt x="0" y="0"/>
                    </a:moveTo>
                    <a:lnTo>
                      <a:pt x="0" y="339"/>
                    </a:lnTo>
                    <a:lnTo>
                      <a:pt x="139" y="569"/>
                    </a:lnTo>
                    <a:lnTo>
                      <a:pt x="139" y="26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09" name="Freeform 101"/>
              <p:cNvSpPr>
                <a:spLocks/>
              </p:cNvSpPr>
              <p:nvPr/>
            </p:nvSpPr>
            <p:spPr bwMode="auto">
              <a:xfrm>
                <a:off x="4995" y="1694"/>
                <a:ext cx="44" cy="36"/>
              </a:xfrm>
              <a:custGeom>
                <a:avLst/>
                <a:gdLst>
                  <a:gd name="T0" fmla="*/ 0 w 354"/>
                  <a:gd name="T1" fmla="*/ 0 h 292"/>
                  <a:gd name="T2" fmla="*/ 0 w 354"/>
                  <a:gd name="T3" fmla="*/ 0 h 292"/>
                  <a:gd name="T4" fmla="*/ 0 w 354"/>
                  <a:gd name="T5" fmla="*/ 0 h 292"/>
                  <a:gd name="T6" fmla="*/ 0 w 354"/>
                  <a:gd name="T7" fmla="*/ 0 h 292"/>
                  <a:gd name="T8" fmla="*/ 0 60000 65536"/>
                  <a:gd name="T9" fmla="*/ 0 60000 65536"/>
                  <a:gd name="T10" fmla="*/ 0 60000 65536"/>
                  <a:gd name="T11" fmla="*/ 0 60000 65536"/>
                  <a:gd name="T12" fmla="*/ 0 w 354"/>
                  <a:gd name="T13" fmla="*/ 0 h 292"/>
                  <a:gd name="T14" fmla="*/ 354 w 354"/>
                  <a:gd name="T15" fmla="*/ 292 h 292"/>
                </a:gdLst>
                <a:ahLst/>
                <a:cxnLst>
                  <a:cxn ang="T8">
                    <a:pos x="T0" y="T1"/>
                  </a:cxn>
                  <a:cxn ang="T9">
                    <a:pos x="T2" y="T3"/>
                  </a:cxn>
                  <a:cxn ang="T10">
                    <a:pos x="T4" y="T5"/>
                  </a:cxn>
                  <a:cxn ang="T11">
                    <a:pos x="T6" y="T7"/>
                  </a:cxn>
                </a:cxnLst>
                <a:rect l="T12" t="T13" r="T14" b="T15"/>
                <a:pathLst>
                  <a:path w="354" h="292">
                    <a:moveTo>
                      <a:pt x="0" y="292"/>
                    </a:moveTo>
                    <a:lnTo>
                      <a:pt x="69" y="146"/>
                    </a:lnTo>
                    <a:lnTo>
                      <a:pt x="354" y="0"/>
                    </a:lnTo>
                    <a:lnTo>
                      <a:pt x="0" y="2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0" name="Freeform 102"/>
              <p:cNvSpPr>
                <a:spLocks/>
              </p:cNvSpPr>
              <p:nvPr/>
            </p:nvSpPr>
            <p:spPr bwMode="auto">
              <a:xfrm>
                <a:off x="5013" y="1884"/>
                <a:ext cx="213" cy="136"/>
              </a:xfrm>
              <a:custGeom>
                <a:avLst/>
                <a:gdLst>
                  <a:gd name="T0" fmla="*/ 0 w 1703"/>
                  <a:gd name="T1" fmla="*/ 0 h 1087"/>
                  <a:gd name="T2" fmla="*/ 0 w 1703"/>
                  <a:gd name="T3" fmla="*/ 0 h 1087"/>
                  <a:gd name="T4" fmla="*/ 0 w 1703"/>
                  <a:gd name="T5" fmla="*/ 0 h 1087"/>
                  <a:gd name="T6" fmla="*/ 0 w 1703"/>
                  <a:gd name="T7" fmla="*/ 0 h 1087"/>
                  <a:gd name="T8" fmla="*/ 0 w 1703"/>
                  <a:gd name="T9" fmla="*/ 0 h 1087"/>
                  <a:gd name="T10" fmla="*/ 0 w 1703"/>
                  <a:gd name="T11" fmla="*/ 0 h 1087"/>
                  <a:gd name="T12" fmla="*/ 0 w 1703"/>
                  <a:gd name="T13" fmla="*/ 0 h 1087"/>
                  <a:gd name="T14" fmla="*/ 0 w 1703"/>
                  <a:gd name="T15" fmla="*/ 0 h 1087"/>
                  <a:gd name="T16" fmla="*/ 0 w 1703"/>
                  <a:gd name="T17" fmla="*/ 0 h 1087"/>
                  <a:gd name="T18" fmla="*/ 0 w 1703"/>
                  <a:gd name="T19" fmla="*/ 0 h 1087"/>
                  <a:gd name="T20" fmla="*/ 0 w 1703"/>
                  <a:gd name="T21" fmla="*/ 0 h 1087"/>
                  <a:gd name="T22" fmla="*/ 0 w 1703"/>
                  <a:gd name="T23" fmla="*/ 0 h 1087"/>
                  <a:gd name="T24" fmla="*/ 0 w 1703"/>
                  <a:gd name="T25" fmla="*/ 0 h 1087"/>
                  <a:gd name="T26" fmla="*/ 0 w 1703"/>
                  <a:gd name="T27" fmla="*/ 0 h 1087"/>
                  <a:gd name="T28" fmla="*/ 0 w 1703"/>
                  <a:gd name="T29" fmla="*/ 0 h 1087"/>
                  <a:gd name="T30" fmla="*/ 0 w 1703"/>
                  <a:gd name="T31" fmla="*/ 0 h 1087"/>
                  <a:gd name="T32" fmla="*/ 0 w 1703"/>
                  <a:gd name="T33" fmla="*/ 0 h 1087"/>
                  <a:gd name="T34" fmla="*/ 0 w 1703"/>
                  <a:gd name="T35" fmla="*/ 0 h 1087"/>
                  <a:gd name="T36" fmla="*/ 0 w 1703"/>
                  <a:gd name="T37" fmla="*/ 0 h 1087"/>
                  <a:gd name="T38" fmla="*/ 0 w 1703"/>
                  <a:gd name="T39" fmla="*/ 0 h 1087"/>
                  <a:gd name="T40" fmla="*/ 0 w 1703"/>
                  <a:gd name="T41" fmla="*/ 0 h 10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03"/>
                  <a:gd name="T64" fmla="*/ 0 h 1087"/>
                  <a:gd name="T65" fmla="*/ 1703 w 1703"/>
                  <a:gd name="T66" fmla="*/ 1087 h 10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03" h="1087">
                    <a:moveTo>
                      <a:pt x="13" y="0"/>
                    </a:moveTo>
                    <a:lnTo>
                      <a:pt x="0" y="211"/>
                    </a:lnTo>
                    <a:lnTo>
                      <a:pt x="213" y="579"/>
                    </a:lnTo>
                    <a:lnTo>
                      <a:pt x="307" y="816"/>
                    </a:lnTo>
                    <a:lnTo>
                      <a:pt x="423" y="941"/>
                    </a:lnTo>
                    <a:lnTo>
                      <a:pt x="885" y="956"/>
                    </a:lnTo>
                    <a:lnTo>
                      <a:pt x="1079" y="1087"/>
                    </a:lnTo>
                    <a:lnTo>
                      <a:pt x="1372" y="917"/>
                    </a:lnTo>
                    <a:lnTo>
                      <a:pt x="1703" y="523"/>
                    </a:lnTo>
                    <a:lnTo>
                      <a:pt x="1396" y="802"/>
                    </a:lnTo>
                    <a:lnTo>
                      <a:pt x="1233" y="816"/>
                    </a:lnTo>
                    <a:lnTo>
                      <a:pt x="1417" y="486"/>
                    </a:lnTo>
                    <a:lnTo>
                      <a:pt x="1417" y="124"/>
                    </a:lnTo>
                    <a:lnTo>
                      <a:pt x="1017" y="771"/>
                    </a:lnTo>
                    <a:lnTo>
                      <a:pt x="775" y="897"/>
                    </a:lnTo>
                    <a:lnTo>
                      <a:pt x="485" y="893"/>
                    </a:lnTo>
                    <a:lnTo>
                      <a:pt x="346" y="794"/>
                    </a:lnTo>
                    <a:lnTo>
                      <a:pt x="237" y="547"/>
                    </a:lnTo>
                    <a:lnTo>
                      <a:pt x="190" y="448"/>
                    </a:lnTo>
                    <a:lnTo>
                      <a:pt x="40" y="169"/>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1" name="Freeform 103"/>
              <p:cNvSpPr>
                <a:spLocks/>
              </p:cNvSpPr>
              <p:nvPr/>
            </p:nvSpPr>
            <p:spPr bwMode="auto">
              <a:xfrm>
                <a:off x="5046" y="1940"/>
                <a:ext cx="61" cy="11"/>
              </a:xfrm>
              <a:custGeom>
                <a:avLst/>
                <a:gdLst>
                  <a:gd name="T0" fmla="*/ 0 w 492"/>
                  <a:gd name="T1" fmla="*/ 0 h 86"/>
                  <a:gd name="T2" fmla="*/ 0 w 492"/>
                  <a:gd name="T3" fmla="*/ 0 h 86"/>
                  <a:gd name="T4" fmla="*/ 0 w 492"/>
                  <a:gd name="T5" fmla="*/ 0 h 86"/>
                  <a:gd name="T6" fmla="*/ 0 w 492"/>
                  <a:gd name="T7" fmla="*/ 0 h 86"/>
                  <a:gd name="T8" fmla="*/ 0 w 492"/>
                  <a:gd name="T9" fmla="*/ 0 h 86"/>
                  <a:gd name="T10" fmla="*/ 0 w 492"/>
                  <a:gd name="T11" fmla="*/ 0 h 86"/>
                  <a:gd name="T12" fmla="*/ 0 w 492"/>
                  <a:gd name="T13" fmla="*/ 0 h 86"/>
                  <a:gd name="T14" fmla="*/ 0 w 492"/>
                  <a:gd name="T15" fmla="*/ 0 h 86"/>
                  <a:gd name="T16" fmla="*/ 0 60000 65536"/>
                  <a:gd name="T17" fmla="*/ 0 60000 65536"/>
                  <a:gd name="T18" fmla="*/ 0 60000 65536"/>
                  <a:gd name="T19" fmla="*/ 0 60000 65536"/>
                  <a:gd name="T20" fmla="*/ 0 60000 65536"/>
                  <a:gd name="T21" fmla="*/ 0 60000 65536"/>
                  <a:gd name="T22" fmla="*/ 0 60000 65536"/>
                  <a:gd name="T23" fmla="*/ 0 60000 65536"/>
                  <a:gd name="T24" fmla="*/ 0 w 492"/>
                  <a:gd name="T25" fmla="*/ 0 h 86"/>
                  <a:gd name="T26" fmla="*/ 492 w 492"/>
                  <a:gd name="T27" fmla="*/ 86 h 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2" h="86">
                    <a:moveTo>
                      <a:pt x="0" y="0"/>
                    </a:moveTo>
                    <a:lnTo>
                      <a:pt x="99" y="24"/>
                    </a:lnTo>
                    <a:lnTo>
                      <a:pt x="261" y="8"/>
                    </a:lnTo>
                    <a:lnTo>
                      <a:pt x="492" y="24"/>
                    </a:lnTo>
                    <a:lnTo>
                      <a:pt x="377" y="54"/>
                    </a:lnTo>
                    <a:lnTo>
                      <a:pt x="253" y="54"/>
                    </a:lnTo>
                    <a:lnTo>
                      <a:pt x="99" y="86"/>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2" name="Freeform 104"/>
              <p:cNvSpPr>
                <a:spLocks/>
              </p:cNvSpPr>
              <p:nvPr/>
            </p:nvSpPr>
            <p:spPr bwMode="auto">
              <a:xfrm>
                <a:off x="5053" y="1956"/>
                <a:ext cx="29" cy="15"/>
              </a:xfrm>
              <a:custGeom>
                <a:avLst/>
                <a:gdLst>
                  <a:gd name="T0" fmla="*/ 0 w 232"/>
                  <a:gd name="T1" fmla="*/ 0 h 116"/>
                  <a:gd name="T2" fmla="*/ 0 w 232"/>
                  <a:gd name="T3" fmla="*/ 0 h 116"/>
                  <a:gd name="T4" fmla="*/ 0 w 232"/>
                  <a:gd name="T5" fmla="*/ 0 h 116"/>
                  <a:gd name="T6" fmla="*/ 0 w 232"/>
                  <a:gd name="T7" fmla="*/ 0 h 116"/>
                  <a:gd name="T8" fmla="*/ 0 60000 65536"/>
                  <a:gd name="T9" fmla="*/ 0 60000 65536"/>
                  <a:gd name="T10" fmla="*/ 0 60000 65536"/>
                  <a:gd name="T11" fmla="*/ 0 60000 65536"/>
                  <a:gd name="T12" fmla="*/ 0 w 232"/>
                  <a:gd name="T13" fmla="*/ 0 h 116"/>
                  <a:gd name="T14" fmla="*/ 232 w 232"/>
                  <a:gd name="T15" fmla="*/ 116 h 116"/>
                </a:gdLst>
                <a:ahLst/>
                <a:cxnLst>
                  <a:cxn ang="T8">
                    <a:pos x="T0" y="T1"/>
                  </a:cxn>
                  <a:cxn ang="T9">
                    <a:pos x="T2" y="T3"/>
                  </a:cxn>
                  <a:cxn ang="T10">
                    <a:pos x="T4" y="T5"/>
                  </a:cxn>
                  <a:cxn ang="T11">
                    <a:pos x="T6" y="T7"/>
                  </a:cxn>
                </a:cxnLst>
                <a:rect l="T12" t="T13" r="T14" b="T15"/>
                <a:pathLst>
                  <a:path w="232" h="116">
                    <a:moveTo>
                      <a:pt x="0" y="7"/>
                    </a:moveTo>
                    <a:lnTo>
                      <a:pt x="232" y="0"/>
                    </a:lnTo>
                    <a:lnTo>
                      <a:pt x="232" y="116"/>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3" name="Freeform 105"/>
              <p:cNvSpPr>
                <a:spLocks/>
              </p:cNvSpPr>
              <p:nvPr/>
            </p:nvSpPr>
            <p:spPr bwMode="auto">
              <a:xfrm>
                <a:off x="5059" y="1834"/>
                <a:ext cx="77" cy="21"/>
              </a:xfrm>
              <a:custGeom>
                <a:avLst/>
                <a:gdLst>
                  <a:gd name="T0" fmla="*/ 0 w 617"/>
                  <a:gd name="T1" fmla="*/ 0 h 170"/>
                  <a:gd name="T2" fmla="*/ 0 w 617"/>
                  <a:gd name="T3" fmla="*/ 0 h 170"/>
                  <a:gd name="T4" fmla="*/ 0 w 617"/>
                  <a:gd name="T5" fmla="*/ 0 h 170"/>
                  <a:gd name="T6" fmla="*/ 0 w 617"/>
                  <a:gd name="T7" fmla="*/ 0 h 170"/>
                  <a:gd name="T8" fmla="*/ 0 w 617"/>
                  <a:gd name="T9" fmla="*/ 0 h 170"/>
                  <a:gd name="T10" fmla="*/ 0 w 617"/>
                  <a:gd name="T11" fmla="*/ 0 h 170"/>
                  <a:gd name="T12" fmla="*/ 0 w 617"/>
                  <a:gd name="T13" fmla="*/ 0 h 170"/>
                  <a:gd name="T14" fmla="*/ 0 w 617"/>
                  <a:gd name="T15" fmla="*/ 0 h 170"/>
                  <a:gd name="T16" fmla="*/ 0 w 617"/>
                  <a:gd name="T17" fmla="*/ 0 h 170"/>
                  <a:gd name="T18" fmla="*/ 0 w 617"/>
                  <a:gd name="T19" fmla="*/ 0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7"/>
                  <a:gd name="T31" fmla="*/ 0 h 170"/>
                  <a:gd name="T32" fmla="*/ 617 w 617"/>
                  <a:gd name="T33" fmla="*/ 170 h 1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7" h="170">
                    <a:moveTo>
                      <a:pt x="0" y="139"/>
                    </a:moveTo>
                    <a:lnTo>
                      <a:pt x="85" y="32"/>
                    </a:lnTo>
                    <a:lnTo>
                      <a:pt x="239" y="32"/>
                    </a:lnTo>
                    <a:lnTo>
                      <a:pt x="409" y="0"/>
                    </a:lnTo>
                    <a:lnTo>
                      <a:pt x="617" y="102"/>
                    </a:lnTo>
                    <a:lnTo>
                      <a:pt x="432" y="48"/>
                    </a:lnTo>
                    <a:lnTo>
                      <a:pt x="333" y="109"/>
                    </a:lnTo>
                    <a:lnTo>
                      <a:pt x="169" y="117"/>
                    </a:lnTo>
                    <a:lnTo>
                      <a:pt x="54" y="170"/>
                    </a:lnTo>
                    <a:lnTo>
                      <a:pt x="0" y="1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4" name="Freeform 106"/>
              <p:cNvSpPr>
                <a:spLocks/>
              </p:cNvSpPr>
              <p:nvPr/>
            </p:nvSpPr>
            <p:spPr bwMode="auto">
              <a:xfrm>
                <a:off x="5002" y="1834"/>
                <a:ext cx="33" cy="17"/>
              </a:xfrm>
              <a:custGeom>
                <a:avLst/>
                <a:gdLst>
                  <a:gd name="T0" fmla="*/ 0 w 263"/>
                  <a:gd name="T1" fmla="*/ 0 h 139"/>
                  <a:gd name="T2" fmla="*/ 0 w 263"/>
                  <a:gd name="T3" fmla="*/ 0 h 139"/>
                  <a:gd name="T4" fmla="*/ 0 w 263"/>
                  <a:gd name="T5" fmla="*/ 0 h 139"/>
                  <a:gd name="T6" fmla="*/ 0 w 263"/>
                  <a:gd name="T7" fmla="*/ 0 h 139"/>
                  <a:gd name="T8" fmla="*/ 0 w 263"/>
                  <a:gd name="T9" fmla="*/ 0 h 139"/>
                  <a:gd name="T10" fmla="*/ 0 60000 65536"/>
                  <a:gd name="T11" fmla="*/ 0 60000 65536"/>
                  <a:gd name="T12" fmla="*/ 0 60000 65536"/>
                  <a:gd name="T13" fmla="*/ 0 60000 65536"/>
                  <a:gd name="T14" fmla="*/ 0 60000 65536"/>
                  <a:gd name="T15" fmla="*/ 0 w 263"/>
                  <a:gd name="T16" fmla="*/ 0 h 139"/>
                  <a:gd name="T17" fmla="*/ 263 w 263"/>
                  <a:gd name="T18" fmla="*/ 139 h 139"/>
                </a:gdLst>
                <a:ahLst/>
                <a:cxnLst>
                  <a:cxn ang="T10">
                    <a:pos x="T0" y="T1"/>
                  </a:cxn>
                  <a:cxn ang="T11">
                    <a:pos x="T2" y="T3"/>
                  </a:cxn>
                  <a:cxn ang="T12">
                    <a:pos x="T4" y="T5"/>
                  </a:cxn>
                  <a:cxn ang="T13">
                    <a:pos x="T6" y="T7"/>
                  </a:cxn>
                  <a:cxn ang="T14">
                    <a:pos x="T8" y="T9"/>
                  </a:cxn>
                </a:cxnLst>
                <a:rect l="T15" t="T16" r="T17" b="T18"/>
                <a:pathLst>
                  <a:path w="263" h="139">
                    <a:moveTo>
                      <a:pt x="263" y="139"/>
                    </a:moveTo>
                    <a:lnTo>
                      <a:pt x="62" y="0"/>
                    </a:lnTo>
                    <a:lnTo>
                      <a:pt x="0" y="86"/>
                    </a:lnTo>
                    <a:lnTo>
                      <a:pt x="54" y="125"/>
                    </a:lnTo>
                    <a:lnTo>
                      <a:pt x="263" y="1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5" name="Freeform 107"/>
              <p:cNvSpPr>
                <a:spLocks/>
              </p:cNvSpPr>
              <p:nvPr/>
            </p:nvSpPr>
            <p:spPr bwMode="auto">
              <a:xfrm>
                <a:off x="5028" y="1910"/>
                <a:ext cx="59" cy="23"/>
              </a:xfrm>
              <a:custGeom>
                <a:avLst/>
                <a:gdLst>
                  <a:gd name="T0" fmla="*/ 0 w 471"/>
                  <a:gd name="T1" fmla="*/ 0 h 185"/>
                  <a:gd name="T2" fmla="*/ 0 w 471"/>
                  <a:gd name="T3" fmla="*/ 0 h 185"/>
                  <a:gd name="T4" fmla="*/ 0 w 471"/>
                  <a:gd name="T5" fmla="*/ 0 h 185"/>
                  <a:gd name="T6" fmla="*/ 0 w 471"/>
                  <a:gd name="T7" fmla="*/ 0 h 185"/>
                  <a:gd name="T8" fmla="*/ 0 w 471"/>
                  <a:gd name="T9" fmla="*/ 0 h 185"/>
                  <a:gd name="T10" fmla="*/ 0 w 471"/>
                  <a:gd name="T11" fmla="*/ 0 h 185"/>
                  <a:gd name="T12" fmla="*/ 0 w 471"/>
                  <a:gd name="T13" fmla="*/ 0 h 185"/>
                  <a:gd name="T14" fmla="*/ 0 w 471"/>
                  <a:gd name="T15" fmla="*/ 0 h 185"/>
                  <a:gd name="T16" fmla="*/ 0 w 471"/>
                  <a:gd name="T17" fmla="*/ 0 h 185"/>
                  <a:gd name="T18" fmla="*/ 0 w 471"/>
                  <a:gd name="T19" fmla="*/ 0 h 185"/>
                  <a:gd name="T20" fmla="*/ 0 w 471"/>
                  <a:gd name="T21" fmla="*/ 0 h 1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1"/>
                  <a:gd name="T34" fmla="*/ 0 h 185"/>
                  <a:gd name="T35" fmla="*/ 471 w 471"/>
                  <a:gd name="T36" fmla="*/ 185 h 1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1" h="185">
                    <a:moveTo>
                      <a:pt x="0" y="23"/>
                    </a:moveTo>
                    <a:lnTo>
                      <a:pt x="133" y="93"/>
                    </a:lnTo>
                    <a:lnTo>
                      <a:pt x="271" y="39"/>
                    </a:lnTo>
                    <a:lnTo>
                      <a:pt x="417" y="69"/>
                    </a:lnTo>
                    <a:lnTo>
                      <a:pt x="417" y="0"/>
                    </a:lnTo>
                    <a:lnTo>
                      <a:pt x="471" y="39"/>
                    </a:lnTo>
                    <a:lnTo>
                      <a:pt x="425" y="109"/>
                    </a:lnTo>
                    <a:lnTo>
                      <a:pt x="325" y="101"/>
                    </a:lnTo>
                    <a:lnTo>
                      <a:pt x="201" y="185"/>
                    </a:lnTo>
                    <a:lnTo>
                      <a:pt x="39" y="101"/>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6" name="Freeform 108"/>
              <p:cNvSpPr>
                <a:spLocks/>
              </p:cNvSpPr>
              <p:nvPr/>
            </p:nvSpPr>
            <p:spPr bwMode="auto">
              <a:xfrm>
                <a:off x="5195" y="1817"/>
                <a:ext cx="49" cy="57"/>
              </a:xfrm>
              <a:custGeom>
                <a:avLst/>
                <a:gdLst>
                  <a:gd name="T0" fmla="*/ 0 w 391"/>
                  <a:gd name="T1" fmla="*/ 0 h 454"/>
                  <a:gd name="T2" fmla="*/ 0 w 391"/>
                  <a:gd name="T3" fmla="*/ 0 h 454"/>
                  <a:gd name="T4" fmla="*/ 0 w 391"/>
                  <a:gd name="T5" fmla="*/ 0 h 454"/>
                  <a:gd name="T6" fmla="*/ 0 w 391"/>
                  <a:gd name="T7" fmla="*/ 0 h 454"/>
                  <a:gd name="T8" fmla="*/ 0 w 391"/>
                  <a:gd name="T9" fmla="*/ 0 h 454"/>
                  <a:gd name="T10" fmla="*/ 0 w 391"/>
                  <a:gd name="T11" fmla="*/ 0 h 454"/>
                  <a:gd name="T12" fmla="*/ 0 w 391"/>
                  <a:gd name="T13" fmla="*/ 0 h 454"/>
                  <a:gd name="T14" fmla="*/ 0 w 391"/>
                  <a:gd name="T15" fmla="*/ 0 h 454"/>
                  <a:gd name="T16" fmla="*/ 0 w 391"/>
                  <a:gd name="T17" fmla="*/ 0 h 454"/>
                  <a:gd name="T18" fmla="*/ 0 w 391"/>
                  <a:gd name="T19" fmla="*/ 0 h 454"/>
                  <a:gd name="T20" fmla="*/ 0 w 391"/>
                  <a:gd name="T21" fmla="*/ 0 h 4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1"/>
                  <a:gd name="T34" fmla="*/ 0 h 454"/>
                  <a:gd name="T35" fmla="*/ 391 w 391"/>
                  <a:gd name="T36" fmla="*/ 454 h 4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1" h="454">
                    <a:moveTo>
                      <a:pt x="5" y="154"/>
                    </a:moveTo>
                    <a:lnTo>
                      <a:pt x="106" y="186"/>
                    </a:lnTo>
                    <a:lnTo>
                      <a:pt x="391" y="0"/>
                    </a:lnTo>
                    <a:lnTo>
                      <a:pt x="284" y="146"/>
                    </a:lnTo>
                    <a:lnTo>
                      <a:pt x="284" y="269"/>
                    </a:lnTo>
                    <a:lnTo>
                      <a:pt x="216" y="186"/>
                    </a:lnTo>
                    <a:lnTo>
                      <a:pt x="216" y="324"/>
                    </a:lnTo>
                    <a:lnTo>
                      <a:pt x="21" y="454"/>
                    </a:lnTo>
                    <a:lnTo>
                      <a:pt x="91" y="346"/>
                    </a:lnTo>
                    <a:lnTo>
                      <a:pt x="0" y="263"/>
                    </a:lnTo>
                    <a:lnTo>
                      <a:pt x="5" y="1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7" name="Freeform 109"/>
              <p:cNvSpPr>
                <a:spLocks/>
              </p:cNvSpPr>
              <p:nvPr/>
            </p:nvSpPr>
            <p:spPr bwMode="auto">
              <a:xfrm>
                <a:off x="5103" y="1999"/>
                <a:ext cx="51" cy="295"/>
              </a:xfrm>
              <a:custGeom>
                <a:avLst/>
                <a:gdLst>
                  <a:gd name="T0" fmla="*/ 0 w 409"/>
                  <a:gd name="T1" fmla="*/ 0 h 2356"/>
                  <a:gd name="T2" fmla="*/ 0 w 409"/>
                  <a:gd name="T3" fmla="*/ 0 h 2356"/>
                  <a:gd name="T4" fmla="*/ 0 w 409"/>
                  <a:gd name="T5" fmla="*/ 0 h 2356"/>
                  <a:gd name="T6" fmla="*/ 0 w 409"/>
                  <a:gd name="T7" fmla="*/ 0 h 2356"/>
                  <a:gd name="T8" fmla="*/ 0 w 409"/>
                  <a:gd name="T9" fmla="*/ 0 h 2356"/>
                  <a:gd name="T10" fmla="*/ 0 w 409"/>
                  <a:gd name="T11" fmla="*/ 0 h 2356"/>
                  <a:gd name="T12" fmla="*/ 0 w 409"/>
                  <a:gd name="T13" fmla="*/ 0 h 2356"/>
                  <a:gd name="T14" fmla="*/ 0 w 409"/>
                  <a:gd name="T15" fmla="*/ 0 h 2356"/>
                  <a:gd name="T16" fmla="*/ 0 w 409"/>
                  <a:gd name="T17" fmla="*/ 0 h 2356"/>
                  <a:gd name="T18" fmla="*/ 0 w 409"/>
                  <a:gd name="T19" fmla="*/ 0 h 2356"/>
                  <a:gd name="T20" fmla="*/ 0 w 409"/>
                  <a:gd name="T21" fmla="*/ 0 h 2356"/>
                  <a:gd name="T22" fmla="*/ 0 w 409"/>
                  <a:gd name="T23" fmla="*/ 0 h 2356"/>
                  <a:gd name="T24" fmla="*/ 0 w 409"/>
                  <a:gd name="T25" fmla="*/ 0 h 2356"/>
                  <a:gd name="T26" fmla="*/ 0 w 409"/>
                  <a:gd name="T27" fmla="*/ 0 h 23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9"/>
                  <a:gd name="T43" fmla="*/ 0 h 2356"/>
                  <a:gd name="T44" fmla="*/ 409 w 409"/>
                  <a:gd name="T45" fmla="*/ 2356 h 23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9" h="2356">
                    <a:moveTo>
                      <a:pt x="104" y="13"/>
                    </a:moveTo>
                    <a:lnTo>
                      <a:pt x="104" y="1036"/>
                    </a:lnTo>
                    <a:lnTo>
                      <a:pt x="303" y="605"/>
                    </a:lnTo>
                    <a:lnTo>
                      <a:pt x="222" y="373"/>
                    </a:lnTo>
                    <a:lnTo>
                      <a:pt x="339" y="222"/>
                    </a:lnTo>
                    <a:lnTo>
                      <a:pt x="281" y="420"/>
                    </a:lnTo>
                    <a:lnTo>
                      <a:pt x="409" y="605"/>
                    </a:lnTo>
                    <a:lnTo>
                      <a:pt x="104" y="1200"/>
                    </a:lnTo>
                    <a:lnTo>
                      <a:pt x="186" y="2144"/>
                    </a:lnTo>
                    <a:lnTo>
                      <a:pt x="212" y="2356"/>
                    </a:lnTo>
                    <a:lnTo>
                      <a:pt x="83" y="2317"/>
                    </a:lnTo>
                    <a:lnTo>
                      <a:pt x="0" y="991"/>
                    </a:lnTo>
                    <a:lnTo>
                      <a:pt x="35" y="0"/>
                    </a:lnTo>
                    <a:lnTo>
                      <a:pt x="104"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8" name="Freeform 110"/>
              <p:cNvSpPr>
                <a:spLocks/>
              </p:cNvSpPr>
              <p:nvPr/>
            </p:nvSpPr>
            <p:spPr bwMode="auto">
              <a:xfrm>
                <a:off x="4992" y="1959"/>
                <a:ext cx="59" cy="31"/>
              </a:xfrm>
              <a:custGeom>
                <a:avLst/>
                <a:gdLst>
                  <a:gd name="T0" fmla="*/ 0 w 468"/>
                  <a:gd name="T1" fmla="*/ 0 h 248"/>
                  <a:gd name="T2" fmla="*/ 0 w 468"/>
                  <a:gd name="T3" fmla="*/ 0 h 248"/>
                  <a:gd name="T4" fmla="*/ 0 w 468"/>
                  <a:gd name="T5" fmla="*/ 0 h 248"/>
                  <a:gd name="T6" fmla="*/ 0 w 468"/>
                  <a:gd name="T7" fmla="*/ 0 h 248"/>
                  <a:gd name="T8" fmla="*/ 0 60000 65536"/>
                  <a:gd name="T9" fmla="*/ 0 60000 65536"/>
                  <a:gd name="T10" fmla="*/ 0 60000 65536"/>
                  <a:gd name="T11" fmla="*/ 0 60000 65536"/>
                  <a:gd name="T12" fmla="*/ 0 w 468"/>
                  <a:gd name="T13" fmla="*/ 0 h 248"/>
                  <a:gd name="T14" fmla="*/ 468 w 468"/>
                  <a:gd name="T15" fmla="*/ 248 h 248"/>
                </a:gdLst>
                <a:ahLst/>
                <a:cxnLst>
                  <a:cxn ang="T8">
                    <a:pos x="T0" y="T1"/>
                  </a:cxn>
                  <a:cxn ang="T9">
                    <a:pos x="T2" y="T3"/>
                  </a:cxn>
                  <a:cxn ang="T10">
                    <a:pos x="T4" y="T5"/>
                  </a:cxn>
                  <a:cxn ang="T11">
                    <a:pos x="T6" y="T7"/>
                  </a:cxn>
                </a:cxnLst>
                <a:rect l="T12" t="T13" r="T14" b="T15"/>
                <a:pathLst>
                  <a:path w="468" h="248">
                    <a:moveTo>
                      <a:pt x="429" y="0"/>
                    </a:moveTo>
                    <a:lnTo>
                      <a:pt x="0" y="248"/>
                    </a:lnTo>
                    <a:lnTo>
                      <a:pt x="468" y="130"/>
                    </a:lnTo>
                    <a:lnTo>
                      <a:pt x="4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19" name="Freeform 111"/>
              <p:cNvSpPr>
                <a:spLocks/>
              </p:cNvSpPr>
              <p:nvPr/>
            </p:nvSpPr>
            <p:spPr bwMode="auto">
              <a:xfrm>
                <a:off x="4841" y="2003"/>
                <a:ext cx="175" cy="392"/>
              </a:xfrm>
              <a:custGeom>
                <a:avLst/>
                <a:gdLst>
                  <a:gd name="T0" fmla="*/ 0 w 1396"/>
                  <a:gd name="T1" fmla="*/ 0 h 3135"/>
                  <a:gd name="T2" fmla="*/ 0 w 1396"/>
                  <a:gd name="T3" fmla="*/ 0 h 3135"/>
                  <a:gd name="T4" fmla="*/ 0 w 1396"/>
                  <a:gd name="T5" fmla="*/ 0 h 3135"/>
                  <a:gd name="T6" fmla="*/ 0 w 1396"/>
                  <a:gd name="T7" fmla="*/ 0 h 3135"/>
                  <a:gd name="T8" fmla="*/ 0 w 1396"/>
                  <a:gd name="T9" fmla="*/ 0 h 3135"/>
                  <a:gd name="T10" fmla="*/ 0 w 1396"/>
                  <a:gd name="T11" fmla="*/ 0 h 3135"/>
                  <a:gd name="T12" fmla="*/ 0 w 1396"/>
                  <a:gd name="T13" fmla="*/ 0 h 3135"/>
                  <a:gd name="T14" fmla="*/ 0 w 1396"/>
                  <a:gd name="T15" fmla="*/ 0 h 3135"/>
                  <a:gd name="T16" fmla="*/ 0 w 1396"/>
                  <a:gd name="T17" fmla="*/ 0 h 3135"/>
                  <a:gd name="T18" fmla="*/ 0 w 1396"/>
                  <a:gd name="T19" fmla="*/ 0 h 3135"/>
                  <a:gd name="T20" fmla="*/ 0 w 1396"/>
                  <a:gd name="T21" fmla="*/ 0 h 3135"/>
                  <a:gd name="T22" fmla="*/ 0 w 1396"/>
                  <a:gd name="T23" fmla="*/ 0 h 3135"/>
                  <a:gd name="T24" fmla="*/ 0 w 1396"/>
                  <a:gd name="T25" fmla="*/ 0 h 3135"/>
                  <a:gd name="T26" fmla="*/ 0 w 1396"/>
                  <a:gd name="T27" fmla="*/ 0 h 3135"/>
                  <a:gd name="T28" fmla="*/ 0 w 1396"/>
                  <a:gd name="T29" fmla="*/ 0 h 3135"/>
                  <a:gd name="T30" fmla="*/ 0 w 1396"/>
                  <a:gd name="T31" fmla="*/ 0 h 3135"/>
                  <a:gd name="T32" fmla="*/ 0 w 1396"/>
                  <a:gd name="T33" fmla="*/ 0 h 3135"/>
                  <a:gd name="T34" fmla="*/ 0 w 1396"/>
                  <a:gd name="T35" fmla="*/ 0 h 3135"/>
                  <a:gd name="T36" fmla="*/ 0 w 1396"/>
                  <a:gd name="T37" fmla="*/ 0 h 31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96"/>
                  <a:gd name="T58" fmla="*/ 0 h 3135"/>
                  <a:gd name="T59" fmla="*/ 1396 w 1396"/>
                  <a:gd name="T60" fmla="*/ 3135 h 31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96" h="3135">
                    <a:moveTo>
                      <a:pt x="1066" y="0"/>
                    </a:moveTo>
                    <a:lnTo>
                      <a:pt x="778" y="667"/>
                    </a:lnTo>
                    <a:lnTo>
                      <a:pt x="688" y="1115"/>
                    </a:lnTo>
                    <a:lnTo>
                      <a:pt x="369" y="1691"/>
                    </a:lnTo>
                    <a:lnTo>
                      <a:pt x="50" y="2101"/>
                    </a:lnTo>
                    <a:lnTo>
                      <a:pt x="0" y="2567"/>
                    </a:lnTo>
                    <a:lnTo>
                      <a:pt x="260" y="2866"/>
                    </a:lnTo>
                    <a:lnTo>
                      <a:pt x="1207" y="3135"/>
                    </a:lnTo>
                    <a:lnTo>
                      <a:pt x="1366" y="3055"/>
                    </a:lnTo>
                    <a:lnTo>
                      <a:pt x="389" y="2737"/>
                    </a:lnTo>
                    <a:lnTo>
                      <a:pt x="827" y="2290"/>
                    </a:lnTo>
                    <a:lnTo>
                      <a:pt x="1396" y="2081"/>
                    </a:lnTo>
                    <a:lnTo>
                      <a:pt x="767" y="2170"/>
                    </a:lnTo>
                    <a:lnTo>
                      <a:pt x="189" y="2528"/>
                    </a:lnTo>
                    <a:lnTo>
                      <a:pt x="219" y="2120"/>
                    </a:lnTo>
                    <a:lnTo>
                      <a:pt x="758" y="1982"/>
                    </a:lnTo>
                    <a:lnTo>
                      <a:pt x="509" y="1722"/>
                    </a:lnTo>
                    <a:lnTo>
                      <a:pt x="848" y="996"/>
                    </a:lnTo>
                    <a:lnTo>
                      <a:pt x="106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0" name="Freeform 112"/>
              <p:cNvSpPr>
                <a:spLocks/>
              </p:cNvSpPr>
              <p:nvPr/>
            </p:nvSpPr>
            <p:spPr bwMode="auto">
              <a:xfrm>
                <a:off x="4951" y="2082"/>
                <a:ext cx="203" cy="224"/>
              </a:xfrm>
              <a:custGeom>
                <a:avLst/>
                <a:gdLst>
                  <a:gd name="T0" fmla="*/ 0 w 1626"/>
                  <a:gd name="T1" fmla="*/ 0 h 1791"/>
                  <a:gd name="T2" fmla="*/ 0 w 1626"/>
                  <a:gd name="T3" fmla="*/ 0 h 1791"/>
                  <a:gd name="T4" fmla="*/ 0 w 1626"/>
                  <a:gd name="T5" fmla="*/ 0 h 1791"/>
                  <a:gd name="T6" fmla="*/ 0 w 1626"/>
                  <a:gd name="T7" fmla="*/ 0 h 1791"/>
                  <a:gd name="T8" fmla="*/ 0 w 1626"/>
                  <a:gd name="T9" fmla="*/ 0 h 1791"/>
                  <a:gd name="T10" fmla="*/ 0 w 1626"/>
                  <a:gd name="T11" fmla="*/ 0 h 1791"/>
                  <a:gd name="T12" fmla="*/ 0 w 1626"/>
                  <a:gd name="T13" fmla="*/ 0 h 1791"/>
                  <a:gd name="T14" fmla="*/ 0 w 1626"/>
                  <a:gd name="T15" fmla="*/ 0 h 1791"/>
                  <a:gd name="T16" fmla="*/ 0 w 1626"/>
                  <a:gd name="T17" fmla="*/ 0 h 1791"/>
                  <a:gd name="T18" fmla="*/ 0 w 1626"/>
                  <a:gd name="T19" fmla="*/ 0 h 1791"/>
                  <a:gd name="T20" fmla="*/ 0 w 1626"/>
                  <a:gd name="T21" fmla="*/ 0 h 1791"/>
                  <a:gd name="T22" fmla="*/ 0 w 1626"/>
                  <a:gd name="T23" fmla="*/ 0 h 1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26"/>
                  <a:gd name="T37" fmla="*/ 0 h 1791"/>
                  <a:gd name="T38" fmla="*/ 1626 w 1626"/>
                  <a:gd name="T39" fmla="*/ 1791 h 17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26" h="1791">
                    <a:moveTo>
                      <a:pt x="609" y="706"/>
                    </a:moveTo>
                    <a:lnTo>
                      <a:pt x="0" y="398"/>
                    </a:lnTo>
                    <a:lnTo>
                      <a:pt x="599" y="975"/>
                    </a:lnTo>
                    <a:lnTo>
                      <a:pt x="638" y="1404"/>
                    </a:lnTo>
                    <a:lnTo>
                      <a:pt x="21" y="587"/>
                    </a:lnTo>
                    <a:lnTo>
                      <a:pt x="360" y="1404"/>
                    </a:lnTo>
                    <a:lnTo>
                      <a:pt x="1467" y="1791"/>
                    </a:lnTo>
                    <a:lnTo>
                      <a:pt x="1626" y="1731"/>
                    </a:lnTo>
                    <a:lnTo>
                      <a:pt x="1366" y="1653"/>
                    </a:lnTo>
                    <a:lnTo>
                      <a:pt x="770" y="1015"/>
                    </a:lnTo>
                    <a:lnTo>
                      <a:pt x="539" y="0"/>
                    </a:lnTo>
                    <a:lnTo>
                      <a:pt x="609" y="7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1" name="Freeform 113"/>
              <p:cNvSpPr>
                <a:spLocks/>
              </p:cNvSpPr>
              <p:nvPr/>
            </p:nvSpPr>
            <p:spPr bwMode="auto">
              <a:xfrm>
                <a:off x="5149" y="1907"/>
                <a:ext cx="301" cy="266"/>
              </a:xfrm>
              <a:custGeom>
                <a:avLst/>
                <a:gdLst>
                  <a:gd name="T0" fmla="*/ 0 w 2403"/>
                  <a:gd name="T1" fmla="*/ 0 h 2130"/>
                  <a:gd name="T2" fmla="*/ 0 w 2403"/>
                  <a:gd name="T3" fmla="*/ 0 h 2130"/>
                  <a:gd name="T4" fmla="*/ 0 w 2403"/>
                  <a:gd name="T5" fmla="*/ 0 h 2130"/>
                  <a:gd name="T6" fmla="*/ 0 w 2403"/>
                  <a:gd name="T7" fmla="*/ 0 h 2130"/>
                  <a:gd name="T8" fmla="*/ 0 w 2403"/>
                  <a:gd name="T9" fmla="*/ 0 h 2130"/>
                  <a:gd name="T10" fmla="*/ 0 w 2403"/>
                  <a:gd name="T11" fmla="*/ 0 h 2130"/>
                  <a:gd name="T12" fmla="*/ 0 w 2403"/>
                  <a:gd name="T13" fmla="*/ 0 h 2130"/>
                  <a:gd name="T14" fmla="*/ 0 w 2403"/>
                  <a:gd name="T15" fmla="*/ 0 h 2130"/>
                  <a:gd name="T16" fmla="*/ 0 w 2403"/>
                  <a:gd name="T17" fmla="*/ 0 h 2130"/>
                  <a:gd name="T18" fmla="*/ 0 w 2403"/>
                  <a:gd name="T19" fmla="*/ 0 h 2130"/>
                  <a:gd name="T20" fmla="*/ 0 w 2403"/>
                  <a:gd name="T21" fmla="*/ 0 h 2130"/>
                  <a:gd name="T22" fmla="*/ 0 w 2403"/>
                  <a:gd name="T23" fmla="*/ 0 h 2130"/>
                  <a:gd name="T24" fmla="*/ 0 w 2403"/>
                  <a:gd name="T25" fmla="*/ 0 h 2130"/>
                  <a:gd name="T26" fmla="*/ 0 w 2403"/>
                  <a:gd name="T27" fmla="*/ 0 h 2130"/>
                  <a:gd name="T28" fmla="*/ 0 w 2403"/>
                  <a:gd name="T29" fmla="*/ 0 h 2130"/>
                  <a:gd name="T30" fmla="*/ 0 w 2403"/>
                  <a:gd name="T31" fmla="*/ 0 h 2130"/>
                  <a:gd name="T32" fmla="*/ 0 w 2403"/>
                  <a:gd name="T33" fmla="*/ 0 h 2130"/>
                  <a:gd name="T34" fmla="*/ 0 w 2403"/>
                  <a:gd name="T35" fmla="*/ 0 h 2130"/>
                  <a:gd name="T36" fmla="*/ 0 w 2403"/>
                  <a:gd name="T37" fmla="*/ 0 h 2130"/>
                  <a:gd name="T38" fmla="*/ 0 w 2403"/>
                  <a:gd name="T39" fmla="*/ 0 h 2130"/>
                  <a:gd name="T40" fmla="*/ 0 w 2403"/>
                  <a:gd name="T41" fmla="*/ 0 h 2130"/>
                  <a:gd name="T42" fmla="*/ 0 w 2403"/>
                  <a:gd name="T43" fmla="*/ 0 h 2130"/>
                  <a:gd name="T44" fmla="*/ 0 w 2403"/>
                  <a:gd name="T45" fmla="*/ 0 h 2130"/>
                  <a:gd name="T46" fmla="*/ 0 w 2403"/>
                  <a:gd name="T47" fmla="*/ 0 h 2130"/>
                  <a:gd name="T48" fmla="*/ 0 w 2403"/>
                  <a:gd name="T49" fmla="*/ 0 h 2130"/>
                  <a:gd name="T50" fmla="*/ 0 w 2403"/>
                  <a:gd name="T51" fmla="*/ 0 h 2130"/>
                  <a:gd name="T52" fmla="*/ 0 w 2403"/>
                  <a:gd name="T53" fmla="*/ 0 h 2130"/>
                  <a:gd name="T54" fmla="*/ 0 w 2403"/>
                  <a:gd name="T55" fmla="*/ 0 h 2130"/>
                  <a:gd name="T56" fmla="*/ 0 w 2403"/>
                  <a:gd name="T57" fmla="*/ 0 h 2130"/>
                  <a:gd name="T58" fmla="*/ 0 w 2403"/>
                  <a:gd name="T59" fmla="*/ 0 h 2130"/>
                  <a:gd name="T60" fmla="*/ 0 w 2403"/>
                  <a:gd name="T61" fmla="*/ 0 h 2130"/>
                  <a:gd name="T62" fmla="*/ 0 w 2403"/>
                  <a:gd name="T63" fmla="*/ 0 h 2130"/>
                  <a:gd name="T64" fmla="*/ 0 w 2403"/>
                  <a:gd name="T65" fmla="*/ 0 h 2130"/>
                  <a:gd name="T66" fmla="*/ 0 w 2403"/>
                  <a:gd name="T67" fmla="*/ 0 h 2130"/>
                  <a:gd name="T68" fmla="*/ 0 w 2403"/>
                  <a:gd name="T69" fmla="*/ 0 h 2130"/>
                  <a:gd name="T70" fmla="*/ 0 w 2403"/>
                  <a:gd name="T71" fmla="*/ 0 h 2130"/>
                  <a:gd name="T72" fmla="*/ 0 w 2403"/>
                  <a:gd name="T73" fmla="*/ 0 h 2130"/>
                  <a:gd name="T74" fmla="*/ 0 w 2403"/>
                  <a:gd name="T75" fmla="*/ 0 h 2130"/>
                  <a:gd name="T76" fmla="*/ 0 w 2403"/>
                  <a:gd name="T77" fmla="*/ 0 h 2130"/>
                  <a:gd name="T78" fmla="*/ 0 w 2403"/>
                  <a:gd name="T79" fmla="*/ 0 h 2130"/>
                  <a:gd name="T80" fmla="*/ 0 w 2403"/>
                  <a:gd name="T81" fmla="*/ 0 h 2130"/>
                  <a:gd name="T82" fmla="*/ 0 w 2403"/>
                  <a:gd name="T83" fmla="*/ 0 h 2130"/>
                  <a:gd name="T84" fmla="*/ 0 w 2403"/>
                  <a:gd name="T85" fmla="*/ 0 h 2130"/>
                  <a:gd name="T86" fmla="*/ 0 w 2403"/>
                  <a:gd name="T87" fmla="*/ 0 h 2130"/>
                  <a:gd name="T88" fmla="*/ 0 w 2403"/>
                  <a:gd name="T89" fmla="*/ 0 h 2130"/>
                  <a:gd name="T90" fmla="*/ 0 w 2403"/>
                  <a:gd name="T91" fmla="*/ 0 h 21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03"/>
                  <a:gd name="T139" fmla="*/ 0 h 2130"/>
                  <a:gd name="T140" fmla="*/ 2403 w 2403"/>
                  <a:gd name="T141" fmla="*/ 2130 h 213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03" h="2130">
                    <a:moveTo>
                      <a:pt x="0" y="946"/>
                    </a:moveTo>
                    <a:lnTo>
                      <a:pt x="289" y="1335"/>
                    </a:lnTo>
                    <a:lnTo>
                      <a:pt x="767" y="349"/>
                    </a:lnTo>
                    <a:lnTo>
                      <a:pt x="867" y="0"/>
                    </a:lnTo>
                    <a:lnTo>
                      <a:pt x="947" y="110"/>
                    </a:lnTo>
                    <a:lnTo>
                      <a:pt x="1875" y="349"/>
                    </a:lnTo>
                    <a:lnTo>
                      <a:pt x="2403" y="697"/>
                    </a:lnTo>
                    <a:lnTo>
                      <a:pt x="1714" y="358"/>
                    </a:lnTo>
                    <a:lnTo>
                      <a:pt x="1136" y="576"/>
                    </a:lnTo>
                    <a:lnTo>
                      <a:pt x="1122" y="594"/>
                    </a:lnTo>
                    <a:lnTo>
                      <a:pt x="1107" y="610"/>
                    </a:lnTo>
                    <a:lnTo>
                      <a:pt x="1092" y="626"/>
                    </a:lnTo>
                    <a:lnTo>
                      <a:pt x="1076" y="642"/>
                    </a:lnTo>
                    <a:lnTo>
                      <a:pt x="1061" y="657"/>
                    </a:lnTo>
                    <a:lnTo>
                      <a:pt x="1046" y="674"/>
                    </a:lnTo>
                    <a:lnTo>
                      <a:pt x="1030" y="690"/>
                    </a:lnTo>
                    <a:lnTo>
                      <a:pt x="1014" y="706"/>
                    </a:lnTo>
                    <a:lnTo>
                      <a:pt x="1001" y="724"/>
                    </a:lnTo>
                    <a:lnTo>
                      <a:pt x="985" y="739"/>
                    </a:lnTo>
                    <a:lnTo>
                      <a:pt x="969" y="755"/>
                    </a:lnTo>
                    <a:lnTo>
                      <a:pt x="954" y="772"/>
                    </a:lnTo>
                    <a:lnTo>
                      <a:pt x="939" y="788"/>
                    </a:lnTo>
                    <a:lnTo>
                      <a:pt x="923" y="803"/>
                    </a:lnTo>
                    <a:lnTo>
                      <a:pt x="908" y="820"/>
                    </a:lnTo>
                    <a:lnTo>
                      <a:pt x="892" y="836"/>
                    </a:lnTo>
                    <a:lnTo>
                      <a:pt x="876" y="852"/>
                    </a:lnTo>
                    <a:lnTo>
                      <a:pt x="861" y="870"/>
                    </a:lnTo>
                    <a:lnTo>
                      <a:pt x="846" y="886"/>
                    </a:lnTo>
                    <a:lnTo>
                      <a:pt x="830" y="902"/>
                    </a:lnTo>
                    <a:lnTo>
                      <a:pt x="814" y="918"/>
                    </a:lnTo>
                    <a:lnTo>
                      <a:pt x="801" y="934"/>
                    </a:lnTo>
                    <a:lnTo>
                      <a:pt x="785" y="951"/>
                    </a:lnTo>
                    <a:lnTo>
                      <a:pt x="769" y="966"/>
                    </a:lnTo>
                    <a:lnTo>
                      <a:pt x="753" y="982"/>
                    </a:lnTo>
                    <a:lnTo>
                      <a:pt x="739" y="1000"/>
                    </a:lnTo>
                    <a:lnTo>
                      <a:pt x="723" y="1016"/>
                    </a:lnTo>
                    <a:lnTo>
                      <a:pt x="707" y="1032"/>
                    </a:lnTo>
                    <a:lnTo>
                      <a:pt x="694" y="1047"/>
                    </a:lnTo>
                    <a:lnTo>
                      <a:pt x="678" y="1063"/>
                    </a:lnTo>
                    <a:lnTo>
                      <a:pt x="663" y="1080"/>
                    </a:lnTo>
                    <a:lnTo>
                      <a:pt x="648" y="1096"/>
                    </a:lnTo>
                    <a:lnTo>
                      <a:pt x="413" y="1434"/>
                    </a:lnTo>
                    <a:lnTo>
                      <a:pt x="199" y="2130"/>
                    </a:lnTo>
                    <a:lnTo>
                      <a:pt x="180" y="1901"/>
                    </a:lnTo>
                    <a:lnTo>
                      <a:pt x="255" y="1484"/>
                    </a:lnTo>
                    <a:lnTo>
                      <a:pt x="0" y="9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2" name="Freeform 114"/>
              <p:cNvSpPr>
                <a:spLocks/>
              </p:cNvSpPr>
              <p:nvPr/>
            </p:nvSpPr>
            <p:spPr bwMode="auto">
              <a:xfrm>
                <a:off x="5152" y="2032"/>
                <a:ext cx="26" cy="109"/>
              </a:xfrm>
              <a:custGeom>
                <a:avLst/>
                <a:gdLst>
                  <a:gd name="T0" fmla="*/ 0 w 210"/>
                  <a:gd name="T1" fmla="*/ 0 h 864"/>
                  <a:gd name="T2" fmla="*/ 0 w 210"/>
                  <a:gd name="T3" fmla="*/ 0 h 864"/>
                  <a:gd name="T4" fmla="*/ 0 w 210"/>
                  <a:gd name="T5" fmla="*/ 0 h 864"/>
                  <a:gd name="T6" fmla="*/ 0 w 210"/>
                  <a:gd name="T7" fmla="*/ 0 h 864"/>
                  <a:gd name="T8" fmla="*/ 0 w 210"/>
                  <a:gd name="T9" fmla="*/ 0 h 864"/>
                  <a:gd name="T10" fmla="*/ 0 w 210"/>
                  <a:gd name="T11" fmla="*/ 0 h 864"/>
                  <a:gd name="T12" fmla="*/ 0 w 210"/>
                  <a:gd name="T13" fmla="*/ 0 h 864"/>
                  <a:gd name="T14" fmla="*/ 0 60000 65536"/>
                  <a:gd name="T15" fmla="*/ 0 60000 65536"/>
                  <a:gd name="T16" fmla="*/ 0 60000 65536"/>
                  <a:gd name="T17" fmla="*/ 0 60000 65536"/>
                  <a:gd name="T18" fmla="*/ 0 60000 65536"/>
                  <a:gd name="T19" fmla="*/ 0 60000 65536"/>
                  <a:gd name="T20" fmla="*/ 0 60000 65536"/>
                  <a:gd name="T21" fmla="*/ 0 w 210"/>
                  <a:gd name="T22" fmla="*/ 0 h 864"/>
                  <a:gd name="T23" fmla="*/ 210 w 210"/>
                  <a:gd name="T24" fmla="*/ 864 h 8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0" h="864">
                    <a:moveTo>
                      <a:pt x="0" y="0"/>
                    </a:moveTo>
                    <a:lnTo>
                      <a:pt x="30" y="318"/>
                    </a:lnTo>
                    <a:lnTo>
                      <a:pt x="191" y="864"/>
                    </a:lnTo>
                    <a:lnTo>
                      <a:pt x="210" y="667"/>
                    </a:lnTo>
                    <a:lnTo>
                      <a:pt x="81" y="308"/>
                    </a:lnTo>
                    <a:lnTo>
                      <a:pt x="90" y="12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3" name="Freeform 115"/>
              <p:cNvSpPr>
                <a:spLocks/>
              </p:cNvSpPr>
              <p:nvPr/>
            </p:nvSpPr>
            <p:spPr bwMode="auto">
              <a:xfrm>
                <a:off x="5167" y="2188"/>
                <a:ext cx="17" cy="106"/>
              </a:xfrm>
              <a:custGeom>
                <a:avLst/>
                <a:gdLst>
                  <a:gd name="T0" fmla="*/ 0 w 140"/>
                  <a:gd name="T1" fmla="*/ 0 h 847"/>
                  <a:gd name="T2" fmla="*/ 0 w 140"/>
                  <a:gd name="T3" fmla="*/ 0 h 847"/>
                  <a:gd name="T4" fmla="*/ 0 w 140"/>
                  <a:gd name="T5" fmla="*/ 0 h 847"/>
                  <a:gd name="T6" fmla="*/ 0 w 140"/>
                  <a:gd name="T7" fmla="*/ 0 h 847"/>
                  <a:gd name="T8" fmla="*/ 0 60000 65536"/>
                  <a:gd name="T9" fmla="*/ 0 60000 65536"/>
                  <a:gd name="T10" fmla="*/ 0 60000 65536"/>
                  <a:gd name="T11" fmla="*/ 0 60000 65536"/>
                  <a:gd name="T12" fmla="*/ 0 w 140"/>
                  <a:gd name="T13" fmla="*/ 0 h 847"/>
                  <a:gd name="T14" fmla="*/ 140 w 140"/>
                  <a:gd name="T15" fmla="*/ 847 h 847"/>
                </a:gdLst>
                <a:ahLst/>
                <a:cxnLst>
                  <a:cxn ang="T8">
                    <a:pos x="T0" y="T1"/>
                  </a:cxn>
                  <a:cxn ang="T9">
                    <a:pos x="T2" y="T3"/>
                  </a:cxn>
                  <a:cxn ang="T10">
                    <a:pos x="T4" y="T5"/>
                  </a:cxn>
                  <a:cxn ang="T11">
                    <a:pos x="T6" y="T7"/>
                  </a:cxn>
                </a:cxnLst>
                <a:rect l="T12" t="T13" r="T14" b="T15"/>
                <a:pathLst>
                  <a:path w="140" h="847">
                    <a:moveTo>
                      <a:pt x="71" y="0"/>
                    </a:moveTo>
                    <a:lnTo>
                      <a:pt x="140" y="757"/>
                    </a:lnTo>
                    <a:lnTo>
                      <a:pt x="0" y="847"/>
                    </a:lnTo>
                    <a:lnTo>
                      <a:pt x="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4" name="Freeform 116"/>
              <p:cNvSpPr>
                <a:spLocks/>
              </p:cNvSpPr>
              <p:nvPr/>
            </p:nvSpPr>
            <p:spPr bwMode="auto">
              <a:xfrm>
                <a:off x="5213" y="2031"/>
                <a:ext cx="73" cy="230"/>
              </a:xfrm>
              <a:custGeom>
                <a:avLst/>
                <a:gdLst>
                  <a:gd name="T0" fmla="*/ 0 w 590"/>
                  <a:gd name="T1" fmla="*/ 0 h 1842"/>
                  <a:gd name="T2" fmla="*/ 0 w 590"/>
                  <a:gd name="T3" fmla="*/ 0 h 1842"/>
                  <a:gd name="T4" fmla="*/ 0 w 590"/>
                  <a:gd name="T5" fmla="*/ 0 h 1842"/>
                  <a:gd name="T6" fmla="*/ 0 w 590"/>
                  <a:gd name="T7" fmla="*/ 0 h 1842"/>
                  <a:gd name="T8" fmla="*/ 0 w 590"/>
                  <a:gd name="T9" fmla="*/ 0 h 1842"/>
                  <a:gd name="T10" fmla="*/ 0 w 590"/>
                  <a:gd name="T11" fmla="*/ 0 h 1842"/>
                  <a:gd name="T12" fmla="*/ 0 w 590"/>
                  <a:gd name="T13" fmla="*/ 0 h 1842"/>
                  <a:gd name="T14" fmla="*/ 0 w 590"/>
                  <a:gd name="T15" fmla="*/ 0 h 1842"/>
                  <a:gd name="T16" fmla="*/ 0 w 590"/>
                  <a:gd name="T17" fmla="*/ 0 h 1842"/>
                  <a:gd name="T18" fmla="*/ 0 w 590"/>
                  <a:gd name="T19" fmla="*/ 0 h 18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0"/>
                  <a:gd name="T31" fmla="*/ 0 h 1842"/>
                  <a:gd name="T32" fmla="*/ 590 w 590"/>
                  <a:gd name="T33" fmla="*/ 1842 h 18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0" h="1842">
                    <a:moveTo>
                      <a:pt x="431" y="0"/>
                    </a:moveTo>
                    <a:lnTo>
                      <a:pt x="90" y="378"/>
                    </a:lnTo>
                    <a:lnTo>
                      <a:pt x="410" y="259"/>
                    </a:lnTo>
                    <a:lnTo>
                      <a:pt x="161" y="1234"/>
                    </a:lnTo>
                    <a:lnTo>
                      <a:pt x="0" y="1842"/>
                    </a:lnTo>
                    <a:lnTo>
                      <a:pt x="251" y="1584"/>
                    </a:lnTo>
                    <a:lnTo>
                      <a:pt x="191" y="1315"/>
                    </a:lnTo>
                    <a:lnTo>
                      <a:pt x="590" y="179"/>
                    </a:lnTo>
                    <a:lnTo>
                      <a:pt x="370" y="170"/>
                    </a:lnTo>
                    <a:lnTo>
                      <a:pt x="43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5" name="Freeform 117"/>
              <p:cNvSpPr>
                <a:spLocks/>
              </p:cNvSpPr>
              <p:nvPr/>
            </p:nvSpPr>
            <p:spPr bwMode="auto">
              <a:xfrm>
                <a:off x="5036" y="2014"/>
                <a:ext cx="45" cy="160"/>
              </a:xfrm>
              <a:custGeom>
                <a:avLst/>
                <a:gdLst>
                  <a:gd name="T0" fmla="*/ 0 w 358"/>
                  <a:gd name="T1" fmla="*/ 0 h 1284"/>
                  <a:gd name="T2" fmla="*/ 0 w 358"/>
                  <a:gd name="T3" fmla="*/ 0 h 1284"/>
                  <a:gd name="T4" fmla="*/ 0 w 358"/>
                  <a:gd name="T5" fmla="*/ 0 h 1284"/>
                  <a:gd name="T6" fmla="*/ 0 w 358"/>
                  <a:gd name="T7" fmla="*/ 0 h 1284"/>
                  <a:gd name="T8" fmla="*/ 0 w 358"/>
                  <a:gd name="T9" fmla="*/ 0 h 1284"/>
                  <a:gd name="T10" fmla="*/ 0 w 358"/>
                  <a:gd name="T11" fmla="*/ 0 h 1284"/>
                  <a:gd name="T12" fmla="*/ 0 w 358"/>
                  <a:gd name="T13" fmla="*/ 0 h 1284"/>
                  <a:gd name="T14" fmla="*/ 0 60000 65536"/>
                  <a:gd name="T15" fmla="*/ 0 60000 65536"/>
                  <a:gd name="T16" fmla="*/ 0 60000 65536"/>
                  <a:gd name="T17" fmla="*/ 0 60000 65536"/>
                  <a:gd name="T18" fmla="*/ 0 60000 65536"/>
                  <a:gd name="T19" fmla="*/ 0 60000 65536"/>
                  <a:gd name="T20" fmla="*/ 0 60000 65536"/>
                  <a:gd name="T21" fmla="*/ 0 w 358"/>
                  <a:gd name="T22" fmla="*/ 0 h 1284"/>
                  <a:gd name="T23" fmla="*/ 358 w 358"/>
                  <a:gd name="T24" fmla="*/ 1284 h 12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8" h="1284">
                    <a:moveTo>
                      <a:pt x="358" y="0"/>
                    </a:moveTo>
                    <a:lnTo>
                      <a:pt x="258" y="240"/>
                    </a:lnTo>
                    <a:lnTo>
                      <a:pt x="0" y="429"/>
                    </a:lnTo>
                    <a:lnTo>
                      <a:pt x="258" y="1284"/>
                    </a:lnTo>
                    <a:lnTo>
                      <a:pt x="108" y="479"/>
                    </a:lnTo>
                    <a:lnTo>
                      <a:pt x="308" y="339"/>
                    </a:lnTo>
                    <a:lnTo>
                      <a:pt x="3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6" name="Freeform 118"/>
              <p:cNvSpPr>
                <a:spLocks/>
              </p:cNvSpPr>
              <p:nvPr/>
            </p:nvSpPr>
            <p:spPr bwMode="auto">
              <a:xfrm>
                <a:off x="5259" y="2013"/>
                <a:ext cx="208" cy="202"/>
              </a:xfrm>
              <a:custGeom>
                <a:avLst/>
                <a:gdLst>
                  <a:gd name="T0" fmla="*/ 0 w 1666"/>
                  <a:gd name="T1" fmla="*/ 0 h 1623"/>
                  <a:gd name="T2" fmla="*/ 0 w 1666"/>
                  <a:gd name="T3" fmla="*/ 0 h 1623"/>
                  <a:gd name="T4" fmla="*/ 0 w 1666"/>
                  <a:gd name="T5" fmla="*/ 0 h 1623"/>
                  <a:gd name="T6" fmla="*/ 0 w 1666"/>
                  <a:gd name="T7" fmla="*/ 0 h 1623"/>
                  <a:gd name="T8" fmla="*/ 0 w 1666"/>
                  <a:gd name="T9" fmla="*/ 0 h 1623"/>
                  <a:gd name="T10" fmla="*/ 0 w 1666"/>
                  <a:gd name="T11" fmla="*/ 0 h 1623"/>
                  <a:gd name="T12" fmla="*/ 0 w 1666"/>
                  <a:gd name="T13" fmla="*/ 0 h 1623"/>
                  <a:gd name="T14" fmla="*/ 0 w 1666"/>
                  <a:gd name="T15" fmla="*/ 0 h 1623"/>
                  <a:gd name="T16" fmla="*/ 0 w 1666"/>
                  <a:gd name="T17" fmla="*/ 0 h 1623"/>
                  <a:gd name="T18" fmla="*/ 0 w 1666"/>
                  <a:gd name="T19" fmla="*/ 0 h 1623"/>
                  <a:gd name="T20" fmla="*/ 0 w 1666"/>
                  <a:gd name="T21" fmla="*/ 0 h 1623"/>
                  <a:gd name="T22" fmla="*/ 0 w 1666"/>
                  <a:gd name="T23" fmla="*/ 0 h 16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66"/>
                  <a:gd name="T37" fmla="*/ 0 h 1623"/>
                  <a:gd name="T38" fmla="*/ 1666 w 1666"/>
                  <a:gd name="T39" fmla="*/ 1623 h 16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66" h="1623">
                    <a:moveTo>
                      <a:pt x="0" y="1623"/>
                    </a:moveTo>
                    <a:lnTo>
                      <a:pt x="439" y="1374"/>
                    </a:lnTo>
                    <a:lnTo>
                      <a:pt x="510" y="877"/>
                    </a:lnTo>
                    <a:lnTo>
                      <a:pt x="858" y="408"/>
                    </a:lnTo>
                    <a:lnTo>
                      <a:pt x="1526" y="239"/>
                    </a:lnTo>
                    <a:lnTo>
                      <a:pt x="1666" y="60"/>
                    </a:lnTo>
                    <a:lnTo>
                      <a:pt x="1486" y="0"/>
                    </a:lnTo>
                    <a:lnTo>
                      <a:pt x="798" y="328"/>
                    </a:lnTo>
                    <a:lnTo>
                      <a:pt x="490" y="677"/>
                    </a:lnTo>
                    <a:lnTo>
                      <a:pt x="360" y="588"/>
                    </a:lnTo>
                    <a:lnTo>
                      <a:pt x="211" y="1364"/>
                    </a:lnTo>
                    <a:lnTo>
                      <a:pt x="0" y="16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7" name="Freeform 119"/>
              <p:cNvSpPr>
                <a:spLocks/>
              </p:cNvSpPr>
              <p:nvPr/>
            </p:nvSpPr>
            <p:spPr bwMode="auto">
              <a:xfrm>
                <a:off x="5022" y="2027"/>
                <a:ext cx="535" cy="564"/>
              </a:xfrm>
              <a:custGeom>
                <a:avLst/>
                <a:gdLst>
                  <a:gd name="T0" fmla="*/ 0 w 4278"/>
                  <a:gd name="T1" fmla="*/ 0 h 4510"/>
                  <a:gd name="T2" fmla="*/ 0 w 4278"/>
                  <a:gd name="T3" fmla="*/ 0 h 4510"/>
                  <a:gd name="T4" fmla="*/ 0 w 4278"/>
                  <a:gd name="T5" fmla="*/ 0 h 4510"/>
                  <a:gd name="T6" fmla="*/ 0 w 4278"/>
                  <a:gd name="T7" fmla="*/ 0 h 4510"/>
                  <a:gd name="T8" fmla="*/ 0 w 4278"/>
                  <a:gd name="T9" fmla="*/ 0 h 4510"/>
                  <a:gd name="T10" fmla="*/ 0 w 4278"/>
                  <a:gd name="T11" fmla="*/ 0 h 4510"/>
                  <a:gd name="T12" fmla="*/ 0 w 4278"/>
                  <a:gd name="T13" fmla="*/ 0 h 4510"/>
                  <a:gd name="T14" fmla="*/ 0 w 4278"/>
                  <a:gd name="T15" fmla="*/ 0 h 4510"/>
                  <a:gd name="T16" fmla="*/ 0 w 4278"/>
                  <a:gd name="T17" fmla="*/ 0 h 4510"/>
                  <a:gd name="T18" fmla="*/ 0 w 4278"/>
                  <a:gd name="T19" fmla="*/ 0 h 4510"/>
                  <a:gd name="T20" fmla="*/ 0 w 4278"/>
                  <a:gd name="T21" fmla="*/ 0 h 4510"/>
                  <a:gd name="T22" fmla="*/ 0 w 4278"/>
                  <a:gd name="T23" fmla="*/ 0 h 4510"/>
                  <a:gd name="T24" fmla="*/ 0 w 4278"/>
                  <a:gd name="T25" fmla="*/ 0 h 4510"/>
                  <a:gd name="T26" fmla="*/ 0 w 4278"/>
                  <a:gd name="T27" fmla="*/ 0 h 4510"/>
                  <a:gd name="T28" fmla="*/ 0 w 4278"/>
                  <a:gd name="T29" fmla="*/ 0 h 4510"/>
                  <a:gd name="T30" fmla="*/ 0 w 4278"/>
                  <a:gd name="T31" fmla="*/ 0 h 4510"/>
                  <a:gd name="T32" fmla="*/ 0 w 4278"/>
                  <a:gd name="T33" fmla="*/ 0 h 4510"/>
                  <a:gd name="T34" fmla="*/ 0 w 4278"/>
                  <a:gd name="T35" fmla="*/ 0 h 4510"/>
                  <a:gd name="T36" fmla="*/ 0 w 4278"/>
                  <a:gd name="T37" fmla="*/ 0 h 4510"/>
                  <a:gd name="T38" fmla="*/ 0 w 4278"/>
                  <a:gd name="T39" fmla="*/ 0 h 4510"/>
                  <a:gd name="T40" fmla="*/ 0 w 4278"/>
                  <a:gd name="T41" fmla="*/ 0 h 4510"/>
                  <a:gd name="T42" fmla="*/ 0 w 4278"/>
                  <a:gd name="T43" fmla="*/ 0 h 4510"/>
                  <a:gd name="T44" fmla="*/ 0 w 4278"/>
                  <a:gd name="T45" fmla="*/ 0 h 4510"/>
                  <a:gd name="T46" fmla="*/ 0 w 4278"/>
                  <a:gd name="T47" fmla="*/ 0 h 4510"/>
                  <a:gd name="T48" fmla="*/ 0 w 4278"/>
                  <a:gd name="T49" fmla="*/ 0 h 4510"/>
                  <a:gd name="T50" fmla="*/ 0 w 4278"/>
                  <a:gd name="T51" fmla="*/ 0 h 4510"/>
                  <a:gd name="T52" fmla="*/ 0 w 4278"/>
                  <a:gd name="T53" fmla="*/ 0 h 4510"/>
                  <a:gd name="T54" fmla="*/ 0 w 4278"/>
                  <a:gd name="T55" fmla="*/ 0 h 4510"/>
                  <a:gd name="T56" fmla="*/ 0 w 4278"/>
                  <a:gd name="T57" fmla="*/ 0 h 4510"/>
                  <a:gd name="T58" fmla="*/ 0 w 4278"/>
                  <a:gd name="T59" fmla="*/ 0 h 4510"/>
                  <a:gd name="T60" fmla="*/ 0 w 4278"/>
                  <a:gd name="T61" fmla="*/ 0 h 4510"/>
                  <a:gd name="T62" fmla="*/ 0 w 4278"/>
                  <a:gd name="T63" fmla="*/ 0 h 4510"/>
                  <a:gd name="T64" fmla="*/ 0 w 4278"/>
                  <a:gd name="T65" fmla="*/ 0 h 4510"/>
                  <a:gd name="T66" fmla="*/ 0 w 4278"/>
                  <a:gd name="T67" fmla="*/ 0 h 4510"/>
                  <a:gd name="T68" fmla="*/ 0 w 4278"/>
                  <a:gd name="T69" fmla="*/ 0 h 4510"/>
                  <a:gd name="T70" fmla="*/ 0 w 4278"/>
                  <a:gd name="T71" fmla="*/ 0 h 4510"/>
                  <a:gd name="T72" fmla="*/ 0 w 4278"/>
                  <a:gd name="T73" fmla="*/ 0 h 4510"/>
                  <a:gd name="T74" fmla="*/ 0 w 4278"/>
                  <a:gd name="T75" fmla="*/ 0 h 4510"/>
                  <a:gd name="T76" fmla="*/ 0 w 4278"/>
                  <a:gd name="T77" fmla="*/ 0 h 4510"/>
                  <a:gd name="T78" fmla="*/ 0 w 4278"/>
                  <a:gd name="T79" fmla="*/ 0 h 451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278"/>
                  <a:gd name="T121" fmla="*/ 0 h 4510"/>
                  <a:gd name="T122" fmla="*/ 4278 w 4278"/>
                  <a:gd name="T123" fmla="*/ 4510 h 451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278" h="4510">
                    <a:moveTo>
                      <a:pt x="3680" y="0"/>
                    </a:moveTo>
                    <a:lnTo>
                      <a:pt x="3521" y="260"/>
                    </a:lnTo>
                    <a:lnTo>
                      <a:pt x="3081" y="579"/>
                    </a:lnTo>
                    <a:lnTo>
                      <a:pt x="3610" y="558"/>
                    </a:lnTo>
                    <a:lnTo>
                      <a:pt x="3371" y="1007"/>
                    </a:lnTo>
                    <a:lnTo>
                      <a:pt x="2393" y="1374"/>
                    </a:lnTo>
                    <a:lnTo>
                      <a:pt x="3061" y="1395"/>
                    </a:lnTo>
                    <a:lnTo>
                      <a:pt x="3510" y="1097"/>
                    </a:lnTo>
                    <a:lnTo>
                      <a:pt x="3112" y="1583"/>
                    </a:lnTo>
                    <a:lnTo>
                      <a:pt x="2662" y="1763"/>
                    </a:lnTo>
                    <a:lnTo>
                      <a:pt x="2971" y="2071"/>
                    </a:lnTo>
                    <a:lnTo>
                      <a:pt x="2213" y="2140"/>
                    </a:lnTo>
                    <a:lnTo>
                      <a:pt x="2554" y="2558"/>
                    </a:lnTo>
                    <a:lnTo>
                      <a:pt x="1913" y="2738"/>
                    </a:lnTo>
                    <a:lnTo>
                      <a:pt x="818" y="2668"/>
                    </a:lnTo>
                    <a:lnTo>
                      <a:pt x="818" y="2758"/>
                    </a:lnTo>
                    <a:lnTo>
                      <a:pt x="1874" y="3107"/>
                    </a:lnTo>
                    <a:lnTo>
                      <a:pt x="1326" y="3197"/>
                    </a:lnTo>
                    <a:lnTo>
                      <a:pt x="607" y="3475"/>
                    </a:lnTo>
                    <a:lnTo>
                      <a:pt x="437" y="3177"/>
                    </a:lnTo>
                    <a:lnTo>
                      <a:pt x="119" y="3056"/>
                    </a:lnTo>
                    <a:lnTo>
                      <a:pt x="328" y="3395"/>
                    </a:lnTo>
                    <a:lnTo>
                      <a:pt x="248" y="3634"/>
                    </a:lnTo>
                    <a:lnTo>
                      <a:pt x="0" y="3714"/>
                    </a:lnTo>
                    <a:lnTo>
                      <a:pt x="488" y="3813"/>
                    </a:lnTo>
                    <a:lnTo>
                      <a:pt x="1644" y="3355"/>
                    </a:lnTo>
                    <a:lnTo>
                      <a:pt x="2303" y="3007"/>
                    </a:lnTo>
                    <a:lnTo>
                      <a:pt x="3290" y="3167"/>
                    </a:lnTo>
                    <a:lnTo>
                      <a:pt x="2752" y="2728"/>
                    </a:lnTo>
                    <a:lnTo>
                      <a:pt x="3321" y="2719"/>
                    </a:lnTo>
                    <a:lnTo>
                      <a:pt x="3121" y="2429"/>
                    </a:lnTo>
                    <a:lnTo>
                      <a:pt x="3371" y="2111"/>
                    </a:lnTo>
                    <a:lnTo>
                      <a:pt x="3671" y="2968"/>
                    </a:lnTo>
                    <a:lnTo>
                      <a:pt x="3321" y="3355"/>
                    </a:lnTo>
                    <a:lnTo>
                      <a:pt x="3321" y="4510"/>
                    </a:lnTo>
                    <a:lnTo>
                      <a:pt x="4058" y="4510"/>
                    </a:lnTo>
                    <a:lnTo>
                      <a:pt x="4129" y="4042"/>
                    </a:lnTo>
                    <a:lnTo>
                      <a:pt x="4278" y="3852"/>
                    </a:lnTo>
                    <a:lnTo>
                      <a:pt x="4188" y="2480"/>
                    </a:lnTo>
                    <a:lnTo>
                      <a:pt x="368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8" name="Freeform 120"/>
              <p:cNvSpPr>
                <a:spLocks/>
              </p:cNvSpPr>
              <p:nvPr/>
            </p:nvSpPr>
            <p:spPr bwMode="auto">
              <a:xfrm>
                <a:off x="4954" y="2255"/>
                <a:ext cx="265" cy="238"/>
              </a:xfrm>
              <a:custGeom>
                <a:avLst/>
                <a:gdLst>
                  <a:gd name="T0" fmla="*/ 0 w 2124"/>
                  <a:gd name="T1" fmla="*/ 0 h 1900"/>
                  <a:gd name="T2" fmla="*/ 0 w 2124"/>
                  <a:gd name="T3" fmla="*/ 0 h 1900"/>
                  <a:gd name="T4" fmla="*/ 0 w 2124"/>
                  <a:gd name="T5" fmla="*/ 0 h 1900"/>
                  <a:gd name="T6" fmla="*/ 0 w 2124"/>
                  <a:gd name="T7" fmla="*/ 0 h 1900"/>
                  <a:gd name="T8" fmla="*/ 0 w 2124"/>
                  <a:gd name="T9" fmla="*/ 0 h 1900"/>
                  <a:gd name="T10" fmla="*/ 0 w 2124"/>
                  <a:gd name="T11" fmla="*/ 0 h 1900"/>
                  <a:gd name="T12" fmla="*/ 0 w 2124"/>
                  <a:gd name="T13" fmla="*/ 0 h 1900"/>
                  <a:gd name="T14" fmla="*/ 0 w 2124"/>
                  <a:gd name="T15" fmla="*/ 0 h 1900"/>
                  <a:gd name="T16" fmla="*/ 0 w 2124"/>
                  <a:gd name="T17" fmla="*/ 0 h 1900"/>
                  <a:gd name="T18" fmla="*/ 0 w 2124"/>
                  <a:gd name="T19" fmla="*/ 0 h 1900"/>
                  <a:gd name="T20" fmla="*/ 0 w 2124"/>
                  <a:gd name="T21" fmla="*/ 0 h 1900"/>
                  <a:gd name="T22" fmla="*/ 0 w 2124"/>
                  <a:gd name="T23" fmla="*/ 0 h 1900"/>
                  <a:gd name="T24" fmla="*/ 0 w 2124"/>
                  <a:gd name="T25" fmla="*/ 0 h 1900"/>
                  <a:gd name="T26" fmla="*/ 0 w 2124"/>
                  <a:gd name="T27" fmla="*/ 0 h 19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24"/>
                  <a:gd name="T43" fmla="*/ 0 h 1900"/>
                  <a:gd name="T44" fmla="*/ 2124 w 2124"/>
                  <a:gd name="T45" fmla="*/ 1900 h 19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24" h="1900">
                    <a:moveTo>
                      <a:pt x="0" y="1145"/>
                    </a:moveTo>
                    <a:lnTo>
                      <a:pt x="707" y="815"/>
                    </a:lnTo>
                    <a:lnTo>
                      <a:pt x="1845" y="170"/>
                    </a:lnTo>
                    <a:lnTo>
                      <a:pt x="2124" y="0"/>
                    </a:lnTo>
                    <a:lnTo>
                      <a:pt x="1845" y="257"/>
                    </a:lnTo>
                    <a:lnTo>
                      <a:pt x="668" y="1024"/>
                    </a:lnTo>
                    <a:lnTo>
                      <a:pt x="199" y="1204"/>
                    </a:lnTo>
                    <a:lnTo>
                      <a:pt x="389" y="1631"/>
                    </a:lnTo>
                    <a:lnTo>
                      <a:pt x="369" y="1900"/>
                    </a:lnTo>
                    <a:lnTo>
                      <a:pt x="270" y="1891"/>
                    </a:lnTo>
                    <a:lnTo>
                      <a:pt x="159" y="1752"/>
                    </a:lnTo>
                    <a:lnTo>
                      <a:pt x="289" y="1662"/>
                    </a:lnTo>
                    <a:lnTo>
                      <a:pt x="109" y="1243"/>
                    </a:lnTo>
                    <a:lnTo>
                      <a:pt x="0" y="11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29" name="Freeform 121"/>
              <p:cNvSpPr>
                <a:spLocks/>
              </p:cNvSpPr>
              <p:nvPr/>
            </p:nvSpPr>
            <p:spPr bwMode="auto">
              <a:xfrm>
                <a:off x="4961" y="2266"/>
                <a:ext cx="38" cy="79"/>
              </a:xfrm>
              <a:custGeom>
                <a:avLst/>
                <a:gdLst>
                  <a:gd name="T0" fmla="*/ 0 w 300"/>
                  <a:gd name="T1" fmla="*/ 0 h 627"/>
                  <a:gd name="T2" fmla="*/ 0 w 300"/>
                  <a:gd name="T3" fmla="*/ 0 h 627"/>
                  <a:gd name="T4" fmla="*/ 0 w 300"/>
                  <a:gd name="T5" fmla="*/ 0 h 627"/>
                  <a:gd name="T6" fmla="*/ 0 w 300"/>
                  <a:gd name="T7" fmla="*/ 0 h 627"/>
                  <a:gd name="T8" fmla="*/ 0 60000 65536"/>
                  <a:gd name="T9" fmla="*/ 0 60000 65536"/>
                  <a:gd name="T10" fmla="*/ 0 60000 65536"/>
                  <a:gd name="T11" fmla="*/ 0 60000 65536"/>
                  <a:gd name="T12" fmla="*/ 0 w 300"/>
                  <a:gd name="T13" fmla="*/ 0 h 627"/>
                  <a:gd name="T14" fmla="*/ 300 w 300"/>
                  <a:gd name="T15" fmla="*/ 627 h 627"/>
                </a:gdLst>
                <a:ahLst/>
                <a:cxnLst>
                  <a:cxn ang="T8">
                    <a:pos x="T0" y="T1"/>
                  </a:cxn>
                  <a:cxn ang="T9">
                    <a:pos x="T2" y="T3"/>
                  </a:cxn>
                  <a:cxn ang="T10">
                    <a:pos x="T4" y="T5"/>
                  </a:cxn>
                  <a:cxn ang="T11">
                    <a:pos x="T6" y="T7"/>
                  </a:cxn>
                </a:cxnLst>
                <a:rect l="T12" t="T13" r="T14" b="T15"/>
                <a:pathLst>
                  <a:path w="300" h="627">
                    <a:moveTo>
                      <a:pt x="300" y="0"/>
                    </a:moveTo>
                    <a:lnTo>
                      <a:pt x="30" y="627"/>
                    </a:lnTo>
                    <a:lnTo>
                      <a:pt x="0" y="288"/>
                    </a:lnTo>
                    <a:lnTo>
                      <a:pt x="3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0" name="Freeform 122"/>
              <p:cNvSpPr>
                <a:spLocks/>
              </p:cNvSpPr>
              <p:nvPr/>
            </p:nvSpPr>
            <p:spPr bwMode="auto">
              <a:xfrm>
                <a:off x="3953" y="2156"/>
                <a:ext cx="893" cy="221"/>
              </a:xfrm>
              <a:custGeom>
                <a:avLst/>
                <a:gdLst>
                  <a:gd name="T0" fmla="*/ 0 w 7146"/>
                  <a:gd name="T1" fmla="*/ 0 h 1763"/>
                  <a:gd name="T2" fmla="*/ 0 w 7146"/>
                  <a:gd name="T3" fmla="*/ 0 h 1763"/>
                  <a:gd name="T4" fmla="*/ 0 w 7146"/>
                  <a:gd name="T5" fmla="*/ 0 h 1763"/>
                  <a:gd name="T6" fmla="*/ 0 w 7146"/>
                  <a:gd name="T7" fmla="*/ 0 h 1763"/>
                  <a:gd name="T8" fmla="*/ 0 w 7146"/>
                  <a:gd name="T9" fmla="*/ 0 h 1763"/>
                  <a:gd name="T10" fmla="*/ 0 w 7146"/>
                  <a:gd name="T11" fmla="*/ 0 h 1763"/>
                  <a:gd name="T12" fmla="*/ 0 w 7146"/>
                  <a:gd name="T13" fmla="*/ 0 h 1763"/>
                  <a:gd name="T14" fmla="*/ 0 w 7146"/>
                  <a:gd name="T15" fmla="*/ 0 h 1763"/>
                  <a:gd name="T16" fmla="*/ 0 w 7146"/>
                  <a:gd name="T17" fmla="*/ 0 h 1763"/>
                  <a:gd name="T18" fmla="*/ 0 w 7146"/>
                  <a:gd name="T19" fmla="*/ 0 h 1763"/>
                  <a:gd name="T20" fmla="*/ 0 w 7146"/>
                  <a:gd name="T21" fmla="*/ 0 h 1763"/>
                  <a:gd name="T22" fmla="*/ 0 w 7146"/>
                  <a:gd name="T23" fmla="*/ 0 h 1763"/>
                  <a:gd name="T24" fmla="*/ 0 w 7146"/>
                  <a:gd name="T25" fmla="*/ 0 h 1763"/>
                  <a:gd name="T26" fmla="*/ 0 w 7146"/>
                  <a:gd name="T27" fmla="*/ 0 h 1763"/>
                  <a:gd name="T28" fmla="*/ 0 w 7146"/>
                  <a:gd name="T29" fmla="*/ 0 h 1763"/>
                  <a:gd name="T30" fmla="*/ 0 w 7146"/>
                  <a:gd name="T31" fmla="*/ 0 h 1763"/>
                  <a:gd name="T32" fmla="*/ 0 w 7146"/>
                  <a:gd name="T33" fmla="*/ 0 h 1763"/>
                  <a:gd name="T34" fmla="*/ 0 w 7146"/>
                  <a:gd name="T35" fmla="*/ 0 h 17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146"/>
                  <a:gd name="T55" fmla="*/ 0 h 1763"/>
                  <a:gd name="T56" fmla="*/ 7146 w 7146"/>
                  <a:gd name="T57" fmla="*/ 1763 h 176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146" h="1763">
                    <a:moveTo>
                      <a:pt x="7146" y="1281"/>
                    </a:moveTo>
                    <a:lnTo>
                      <a:pt x="2144" y="462"/>
                    </a:lnTo>
                    <a:lnTo>
                      <a:pt x="2542" y="1175"/>
                    </a:lnTo>
                    <a:lnTo>
                      <a:pt x="3258" y="1532"/>
                    </a:lnTo>
                    <a:lnTo>
                      <a:pt x="1555" y="1763"/>
                    </a:lnTo>
                    <a:lnTo>
                      <a:pt x="819" y="1721"/>
                    </a:lnTo>
                    <a:lnTo>
                      <a:pt x="0" y="1133"/>
                    </a:lnTo>
                    <a:lnTo>
                      <a:pt x="294" y="1049"/>
                    </a:lnTo>
                    <a:lnTo>
                      <a:pt x="146" y="462"/>
                    </a:lnTo>
                    <a:lnTo>
                      <a:pt x="504" y="1238"/>
                    </a:lnTo>
                    <a:lnTo>
                      <a:pt x="925" y="1595"/>
                    </a:lnTo>
                    <a:lnTo>
                      <a:pt x="1555" y="1700"/>
                    </a:lnTo>
                    <a:lnTo>
                      <a:pt x="3069" y="1512"/>
                    </a:lnTo>
                    <a:lnTo>
                      <a:pt x="2522" y="1281"/>
                    </a:lnTo>
                    <a:lnTo>
                      <a:pt x="2081" y="588"/>
                    </a:lnTo>
                    <a:lnTo>
                      <a:pt x="1892" y="0"/>
                    </a:lnTo>
                    <a:lnTo>
                      <a:pt x="2101" y="338"/>
                    </a:lnTo>
                    <a:lnTo>
                      <a:pt x="7146" y="12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1" name="Freeform 123"/>
              <p:cNvSpPr>
                <a:spLocks/>
              </p:cNvSpPr>
              <p:nvPr/>
            </p:nvSpPr>
            <p:spPr bwMode="auto">
              <a:xfrm>
                <a:off x="4703" y="1826"/>
                <a:ext cx="23" cy="40"/>
              </a:xfrm>
              <a:custGeom>
                <a:avLst/>
                <a:gdLst>
                  <a:gd name="T0" fmla="*/ 0 w 185"/>
                  <a:gd name="T1" fmla="*/ 0 h 320"/>
                  <a:gd name="T2" fmla="*/ 0 w 185"/>
                  <a:gd name="T3" fmla="*/ 0 h 320"/>
                  <a:gd name="T4" fmla="*/ 0 w 185"/>
                  <a:gd name="T5" fmla="*/ 0 h 320"/>
                  <a:gd name="T6" fmla="*/ 0 w 185"/>
                  <a:gd name="T7" fmla="*/ 0 h 320"/>
                  <a:gd name="T8" fmla="*/ 0 w 185"/>
                  <a:gd name="T9" fmla="*/ 0 h 320"/>
                  <a:gd name="T10" fmla="*/ 0 w 185"/>
                  <a:gd name="T11" fmla="*/ 0 h 320"/>
                  <a:gd name="T12" fmla="*/ 0 w 185"/>
                  <a:gd name="T13" fmla="*/ 0 h 320"/>
                  <a:gd name="T14" fmla="*/ 0 60000 65536"/>
                  <a:gd name="T15" fmla="*/ 0 60000 65536"/>
                  <a:gd name="T16" fmla="*/ 0 60000 65536"/>
                  <a:gd name="T17" fmla="*/ 0 60000 65536"/>
                  <a:gd name="T18" fmla="*/ 0 60000 65536"/>
                  <a:gd name="T19" fmla="*/ 0 60000 65536"/>
                  <a:gd name="T20" fmla="*/ 0 60000 65536"/>
                  <a:gd name="T21" fmla="*/ 0 w 185"/>
                  <a:gd name="T22" fmla="*/ 0 h 320"/>
                  <a:gd name="T23" fmla="*/ 185 w 185"/>
                  <a:gd name="T24" fmla="*/ 320 h 3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5" h="320">
                    <a:moveTo>
                      <a:pt x="26" y="262"/>
                    </a:moveTo>
                    <a:lnTo>
                      <a:pt x="0" y="145"/>
                    </a:lnTo>
                    <a:lnTo>
                      <a:pt x="57" y="36"/>
                    </a:lnTo>
                    <a:lnTo>
                      <a:pt x="185" y="0"/>
                    </a:lnTo>
                    <a:lnTo>
                      <a:pt x="67" y="166"/>
                    </a:lnTo>
                    <a:lnTo>
                      <a:pt x="67" y="320"/>
                    </a:lnTo>
                    <a:lnTo>
                      <a:pt x="26" y="2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2" name="Freeform 124"/>
              <p:cNvSpPr>
                <a:spLocks/>
              </p:cNvSpPr>
              <p:nvPr/>
            </p:nvSpPr>
            <p:spPr bwMode="auto">
              <a:xfrm>
                <a:off x="4741" y="1820"/>
                <a:ext cx="18" cy="9"/>
              </a:xfrm>
              <a:custGeom>
                <a:avLst/>
                <a:gdLst>
                  <a:gd name="T0" fmla="*/ 0 w 145"/>
                  <a:gd name="T1" fmla="*/ 0 h 72"/>
                  <a:gd name="T2" fmla="*/ 0 w 145"/>
                  <a:gd name="T3" fmla="*/ 0 h 72"/>
                  <a:gd name="T4" fmla="*/ 0 w 145"/>
                  <a:gd name="T5" fmla="*/ 0 h 72"/>
                  <a:gd name="T6" fmla="*/ 0 w 145"/>
                  <a:gd name="T7" fmla="*/ 0 h 72"/>
                  <a:gd name="T8" fmla="*/ 0 60000 65536"/>
                  <a:gd name="T9" fmla="*/ 0 60000 65536"/>
                  <a:gd name="T10" fmla="*/ 0 60000 65536"/>
                  <a:gd name="T11" fmla="*/ 0 60000 65536"/>
                  <a:gd name="T12" fmla="*/ 0 w 145"/>
                  <a:gd name="T13" fmla="*/ 0 h 72"/>
                  <a:gd name="T14" fmla="*/ 145 w 145"/>
                  <a:gd name="T15" fmla="*/ 72 h 72"/>
                </a:gdLst>
                <a:ahLst/>
                <a:cxnLst>
                  <a:cxn ang="T8">
                    <a:pos x="T0" y="T1"/>
                  </a:cxn>
                  <a:cxn ang="T9">
                    <a:pos x="T2" y="T3"/>
                  </a:cxn>
                  <a:cxn ang="T10">
                    <a:pos x="T4" y="T5"/>
                  </a:cxn>
                  <a:cxn ang="T11">
                    <a:pos x="T6" y="T7"/>
                  </a:cxn>
                </a:cxnLst>
                <a:rect l="T12" t="T13" r="T14" b="T15"/>
                <a:pathLst>
                  <a:path w="145" h="72">
                    <a:moveTo>
                      <a:pt x="0" y="27"/>
                    </a:moveTo>
                    <a:lnTo>
                      <a:pt x="145" y="72"/>
                    </a:lnTo>
                    <a:lnTo>
                      <a:pt x="105" y="0"/>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3" name="Freeform 125"/>
              <p:cNvSpPr>
                <a:spLocks/>
              </p:cNvSpPr>
              <p:nvPr/>
            </p:nvSpPr>
            <p:spPr bwMode="auto">
              <a:xfrm>
                <a:off x="4641" y="1853"/>
                <a:ext cx="22" cy="22"/>
              </a:xfrm>
              <a:custGeom>
                <a:avLst/>
                <a:gdLst>
                  <a:gd name="T0" fmla="*/ 0 w 176"/>
                  <a:gd name="T1" fmla="*/ 0 h 175"/>
                  <a:gd name="T2" fmla="*/ 0 w 176"/>
                  <a:gd name="T3" fmla="*/ 0 h 175"/>
                  <a:gd name="T4" fmla="*/ 0 w 176"/>
                  <a:gd name="T5" fmla="*/ 0 h 175"/>
                  <a:gd name="T6" fmla="*/ 0 w 176"/>
                  <a:gd name="T7" fmla="*/ 0 h 175"/>
                  <a:gd name="T8" fmla="*/ 0 w 176"/>
                  <a:gd name="T9" fmla="*/ 0 h 175"/>
                  <a:gd name="T10" fmla="*/ 0 60000 65536"/>
                  <a:gd name="T11" fmla="*/ 0 60000 65536"/>
                  <a:gd name="T12" fmla="*/ 0 60000 65536"/>
                  <a:gd name="T13" fmla="*/ 0 60000 65536"/>
                  <a:gd name="T14" fmla="*/ 0 60000 65536"/>
                  <a:gd name="T15" fmla="*/ 0 w 176"/>
                  <a:gd name="T16" fmla="*/ 0 h 175"/>
                  <a:gd name="T17" fmla="*/ 176 w 176"/>
                  <a:gd name="T18" fmla="*/ 175 h 175"/>
                </a:gdLst>
                <a:ahLst/>
                <a:cxnLst>
                  <a:cxn ang="T10">
                    <a:pos x="T0" y="T1"/>
                  </a:cxn>
                  <a:cxn ang="T11">
                    <a:pos x="T2" y="T3"/>
                  </a:cxn>
                  <a:cxn ang="T12">
                    <a:pos x="T4" y="T5"/>
                  </a:cxn>
                  <a:cxn ang="T13">
                    <a:pos x="T6" y="T7"/>
                  </a:cxn>
                  <a:cxn ang="T14">
                    <a:pos x="T8" y="T9"/>
                  </a:cxn>
                </a:cxnLst>
                <a:rect l="T15" t="T16" r="T17" b="T18"/>
                <a:pathLst>
                  <a:path w="176" h="175">
                    <a:moveTo>
                      <a:pt x="176" y="0"/>
                    </a:moveTo>
                    <a:lnTo>
                      <a:pt x="0" y="82"/>
                    </a:lnTo>
                    <a:lnTo>
                      <a:pt x="0" y="175"/>
                    </a:lnTo>
                    <a:lnTo>
                      <a:pt x="72" y="71"/>
                    </a:lnTo>
                    <a:lnTo>
                      <a:pt x="17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4" name="Freeform 126"/>
              <p:cNvSpPr>
                <a:spLocks/>
              </p:cNvSpPr>
              <p:nvPr/>
            </p:nvSpPr>
            <p:spPr bwMode="auto">
              <a:xfrm>
                <a:off x="4668" y="1852"/>
                <a:ext cx="16" cy="14"/>
              </a:xfrm>
              <a:custGeom>
                <a:avLst/>
                <a:gdLst>
                  <a:gd name="T0" fmla="*/ 0 w 125"/>
                  <a:gd name="T1" fmla="*/ 0 h 109"/>
                  <a:gd name="T2" fmla="*/ 0 w 125"/>
                  <a:gd name="T3" fmla="*/ 0 h 109"/>
                  <a:gd name="T4" fmla="*/ 0 w 125"/>
                  <a:gd name="T5" fmla="*/ 0 h 109"/>
                  <a:gd name="T6" fmla="*/ 0 w 125"/>
                  <a:gd name="T7" fmla="*/ 0 h 109"/>
                  <a:gd name="T8" fmla="*/ 0 60000 65536"/>
                  <a:gd name="T9" fmla="*/ 0 60000 65536"/>
                  <a:gd name="T10" fmla="*/ 0 60000 65536"/>
                  <a:gd name="T11" fmla="*/ 0 60000 65536"/>
                  <a:gd name="T12" fmla="*/ 0 w 125"/>
                  <a:gd name="T13" fmla="*/ 0 h 109"/>
                  <a:gd name="T14" fmla="*/ 125 w 125"/>
                  <a:gd name="T15" fmla="*/ 109 h 109"/>
                </a:gdLst>
                <a:ahLst/>
                <a:cxnLst>
                  <a:cxn ang="T8">
                    <a:pos x="T0" y="T1"/>
                  </a:cxn>
                  <a:cxn ang="T9">
                    <a:pos x="T2" y="T3"/>
                  </a:cxn>
                  <a:cxn ang="T10">
                    <a:pos x="T4" y="T5"/>
                  </a:cxn>
                  <a:cxn ang="T11">
                    <a:pos x="T6" y="T7"/>
                  </a:cxn>
                </a:cxnLst>
                <a:rect l="T12" t="T13" r="T14" b="T15"/>
                <a:pathLst>
                  <a:path w="125" h="109">
                    <a:moveTo>
                      <a:pt x="0" y="0"/>
                    </a:moveTo>
                    <a:lnTo>
                      <a:pt x="93" y="109"/>
                    </a:lnTo>
                    <a:lnTo>
                      <a:pt x="125" y="3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5" name="Freeform 127"/>
              <p:cNvSpPr>
                <a:spLocks/>
              </p:cNvSpPr>
              <p:nvPr/>
            </p:nvSpPr>
            <p:spPr bwMode="auto">
              <a:xfrm>
                <a:off x="4654" y="1857"/>
                <a:ext cx="25" cy="19"/>
              </a:xfrm>
              <a:custGeom>
                <a:avLst/>
                <a:gdLst>
                  <a:gd name="T0" fmla="*/ 0 w 203"/>
                  <a:gd name="T1" fmla="*/ 0 h 156"/>
                  <a:gd name="T2" fmla="*/ 0 w 203"/>
                  <a:gd name="T3" fmla="*/ 0 h 156"/>
                  <a:gd name="T4" fmla="*/ 0 w 203"/>
                  <a:gd name="T5" fmla="*/ 0 h 156"/>
                  <a:gd name="T6" fmla="*/ 0 w 203"/>
                  <a:gd name="T7" fmla="*/ 0 h 156"/>
                  <a:gd name="T8" fmla="*/ 0 w 203"/>
                  <a:gd name="T9" fmla="*/ 0 h 156"/>
                  <a:gd name="T10" fmla="*/ 0 w 203"/>
                  <a:gd name="T11" fmla="*/ 0 h 156"/>
                  <a:gd name="T12" fmla="*/ 0 w 203"/>
                  <a:gd name="T13" fmla="*/ 0 h 156"/>
                  <a:gd name="T14" fmla="*/ 0 60000 65536"/>
                  <a:gd name="T15" fmla="*/ 0 60000 65536"/>
                  <a:gd name="T16" fmla="*/ 0 60000 65536"/>
                  <a:gd name="T17" fmla="*/ 0 60000 65536"/>
                  <a:gd name="T18" fmla="*/ 0 60000 65536"/>
                  <a:gd name="T19" fmla="*/ 0 60000 65536"/>
                  <a:gd name="T20" fmla="*/ 0 60000 65536"/>
                  <a:gd name="T21" fmla="*/ 0 w 203"/>
                  <a:gd name="T22" fmla="*/ 0 h 156"/>
                  <a:gd name="T23" fmla="*/ 203 w 203"/>
                  <a:gd name="T24" fmla="*/ 156 h 1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3" h="156">
                    <a:moveTo>
                      <a:pt x="203" y="0"/>
                    </a:moveTo>
                    <a:lnTo>
                      <a:pt x="0" y="104"/>
                    </a:lnTo>
                    <a:lnTo>
                      <a:pt x="0" y="156"/>
                    </a:lnTo>
                    <a:lnTo>
                      <a:pt x="67" y="156"/>
                    </a:lnTo>
                    <a:lnTo>
                      <a:pt x="94" y="120"/>
                    </a:lnTo>
                    <a:lnTo>
                      <a:pt x="171" y="109"/>
                    </a:lnTo>
                    <a:lnTo>
                      <a:pt x="20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6" name="Freeform 128"/>
              <p:cNvSpPr>
                <a:spLocks/>
              </p:cNvSpPr>
              <p:nvPr/>
            </p:nvSpPr>
            <p:spPr bwMode="auto">
              <a:xfrm>
                <a:off x="4714" y="1834"/>
                <a:ext cx="42" cy="16"/>
              </a:xfrm>
              <a:custGeom>
                <a:avLst/>
                <a:gdLst>
                  <a:gd name="T0" fmla="*/ 0 w 336"/>
                  <a:gd name="T1" fmla="*/ 0 h 128"/>
                  <a:gd name="T2" fmla="*/ 0 w 336"/>
                  <a:gd name="T3" fmla="*/ 0 h 128"/>
                  <a:gd name="T4" fmla="*/ 0 w 336"/>
                  <a:gd name="T5" fmla="*/ 0 h 128"/>
                  <a:gd name="T6" fmla="*/ 0 w 336"/>
                  <a:gd name="T7" fmla="*/ 0 h 128"/>
                  <a:gd name="T8" fmla="*/ 0 w 336"/>
                  <a:gd name="T9" fmla="*/ 0 h 128"/>
                  <a:gd name="T10" fmla="*/ 0 w 336"/>
                  <a:gd name="T11" fmla="*/ 0 h 128"/>
                  <a:gd name="T12" fmla="*/ 0 w 336"/>
                  <a:gd name="T13" fmla="*/ 0 h 128"/>
                  <a:gd name="T14" fmla="*/ 0 w 336"/>
                  <a:gd name="T15" fmla="*/ 0 h 128"/>
                  <a:gd name="T16" fmla="*/ 0 w 336"/>
                  <a:gd name="T17" fmla="*/ 0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6"/>
                  <a:gd name="T28" fmla="*/ 0 h 128"/>
                  <a:gd name="T29" fmla="*/ 336 w 336"/>
                  <a:gd name="T30" fmla="*/ 128 h 1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6" h="128">
                    <a:moveTo>
                      <a:pt x="26" y="51"/>
                    </a:moveTo>
                    <a:lnTo>
                      <a:pt x="98" y="41"/>
                    </a:lnTo>
                    <a:lnTo>
                      <a:pt x="263" y="0"/>
                    </a:lnTo>
                    <a:lnTo>
                      <a:pt x="336" y="5"/>
                    </a:lnTo>
                    <a:lnTo>
                      <a:pt x="187" y="114"/>
                    </a:lnTo>
                    <a:lnTo>
                      <a:pt x="102" y="83"/>
                    </a:lnTo>
                    <a:lnTo>
                      <a:pt x="78" y="128"/>
                    </a:lnTo>
                    <a:lnTo>
                      <a:pt x="0" y="56"/>
                    </a:lnTo>
                    <a:lnTo>
                      <a:pt x="26"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7" name="Freeform 129"/>
              <p:cNvSpPr>
                <a:spLocks/>
              </p:cNvSpPr>
              <p:nvPr/>
            </p:nvSpPr>
            <p:spPr bwMode="auto">
              <a:xfrm>
                <a:off x="4706" y="1905"/>
                <a:ext cx="48" cy="18"/>
              </a:xfrm>
              <a:custGeom>
                <a:avLst/>
                <a:gdLst>
                  <a:gd name="T0" fmla="*/ 0 w 382"/>
                  <a:gd name="T1" fmla="*/ 0 h 145"/>
                  <a:gd name="T2" fmla="*/ 0 w 382"/>
                  <a:gd name="T3" fmla="*/ 0 h 145"/>
                  <a:gd name="T4" fmla="*/ 0 w 382"/>
                  <a:gd name="T5" fmla="*/ 0 h 145"/>
                  <a:gd name="T6" fmla="*/ 0 w 382"/>
                  <a:gd name="T7" fmla="*/ 0 h 145"/>
                  <a:gd name="T8" fmla="*/ 0 w 382"/>
                  <a:gd name="T9" fmla="*/ 0 h 145"/>
                  <a:gd name="T10" fmla="*/ 0 w 382"/>
                  <a:gd name="T11" fmla="*/ 0 h 145"/>
                  <a:gd name="T12" fmla="*/ 0 w 382"/>
                  <a:gd name="T13" fmla="*/ 0 h 145"/>
                  <a:gd name="T14" fmla="*/ 0 w 382"/>
                  <a:gd name="T15" fmla="*/ 0 h 145"/>
                  <a:gd name="T16" fmla="*/ 0 w 382"/>
                  <a:gd name="T17" fmla="*/ 0 h 1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2"/>
                  <a:gd name="T28" fmla="*/ 0 h 145"/>
                  <a:gd name="T29" fmla="*/ 382 w 382"/>
                  <a:gd name="T30" fmla="*/ 145 h 1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2" h="145">
                    <a:moveTo>
                      <a:pt x="0" y="145"/>
                    </a:moveTo>
                    <a:lnTo>
                      <a:pt x="57" y="94"/>
                    </a:lnTo>
                    <a:lnTo>
                      <a:pt x="155" y="63"/>
                    </a:lnTo>
                    <a:lnTo>
                      <a:pt x="237" y="12"/>
                    </a:lnTo>
                    <a:lnTo>
                      <a:pt x="382" y="0"/>
                    </a:lnTo>
                    <a:lnTo>
                      <a:pt x="248" y="53"/>
                    </a:lnTo>
                    <a:lnTo>
                      <a:pt x="155" y="114"/>
                    </a:lnTo>
                    <a:lnTo>
                      <a:pt x="78" y="125"/>
                    </a:lnTo>
                    <a:lnTo>
                      <a:pt x="0" y="1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8" name="Freeform 130"/>
              <p:cNvSpPr>
                <a:spLocks/>
              </p:cNvSpPr>
              <p:nvPr/>
            </p:nvSpPr>
            <p:spPr bwMode="auto">
              <a:xfrm>
                <a:off x="4719" y="1914"/>
                <a:ext cx="28" cy="18"/>
              </a:xfrm>
              <a:custGeom>
                <a:avLst/>
                <a:gdLst>
                  <a:gd name="T0" fmla="*/ 0 w 222"/>
                  <a:gd name="T1" fmla="*/ 0 h 144"/>
                  <a:gd name="T2" fmla="*/ 0 w 222"/>
                  <a:gd name="T3" fmla="*/ 0 h 144"/>
                  <a:gd name="T4" fmla="*/ 0 w 222"/>
                  <a:gd name="T5" fmla="*/ 0 h 144"/>
                  <a:gd name="T6" fmla="*/ 0 w 222"/>
                  <a:gd name="T7" fmla="*/ 0 h 144"/>
                  <a:gd name="T8" fmla="*/ 0 w 222"/>
                  <a:gd name="T9" fmla="*/ 0 h 144"/>
                  <a:gd name="T10" fmla="*/ 0 w 222"/>
                  <a:gd name="T11" fmla="*/ 0 h 144"/>
                  <a:gd name="T12" fmla="*/ 0 60000 65536"/>
                  <a:gd name="T13" fmla="*/ 0 60000 65536"/>
                  <a:gd name="T14" fmla="*/ 0 60000 65536"/>
                  <a:gd name="T15" fmla="*/ 0 60000 65536"/>
                  <a:gd name="T16" fmla="*/ 0 60000 65536"/>
                  <a:gd name="T17" fmla="*/ 0 60000 65536"/>
                  <a:gd name="T18" fmla="*/ 0 w 222"/>
                  <a:gd name="T19" fmla="*/ 0 h 144"/>
                  <a:gd name="T20" fmla="*/ 222 w 222"/>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222" h="144">
                    <a:moveTo>
                      <a:pt x="0" y="124"/>
                    </a:moveTo>
                    <a:lnTo>
                      <a:pt x="83" y="102"/>
                    </a:lnTo>
                    <a:lnTo>
                      <a:pt x="222" y="0"/>
                    </a:lnTo>
                    <a:lnTo>
                      <a:pt x="197" y="102"/>
                    </a:lnTo>
                    <a:lnTo>
                      <a:pt x="68" y="144"/>
                    </a:lnTo>
                    <a:lnTo>
                      <a:pt x="0" y="1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39" name="Freeform 131"/>
              <p:cNvSpPr>
                <a:spLocks/>
              </p:cNvSpPr>
              <p:nvPr/>
            </p:nvSpPr>
            <p:spPr bwMode="auto">
              <a:xfrm>
                <a:off x="4705" y="1875"/>
                <a:ext cx="32" cy="29"/>
              </a:xfrm>
              <a:custGeom>
                <a:avLst/>
                <a:gdLst>
                  <a:gd name="T0" fmla="*/ 0 w 258"/>
                  <a:gd name="T1" fmla="*/ 0 h 237"/>
                  <a:gd name="T2" fmla="*/ 0 w 258"/>
                  <a:gd name="T3" fmla="*/ 0 h 237"/>
                  <a:gd name="T4" fmla="*/ 0 w 258"/>
                  <a:gd name="T5" fmla="*/ 0 h 237"/>
                  <a:gd name="T6" fmla="*/ 0 w 258"/>
                  <a:gd name="T7" fmla="*/ 0 h 237"/>
                  <a:gd name="T8" fmla="*/ 0 w 258"/>
                  <a:gd name="T9" fmla="*/ 0 h 237"/>
                  <a:gd name="T10" fmla="*/ 0 w 258"/>
                  <a:gd name="T11" fmla="*/ 0 h 237"/>
                  <a:gd name="T12" fmla="*/ 0 w 258"/>
                  <a:gd name="T13" fmla="*/ 0 h 237"/>
                  <a:gd name="T14" fmla="*/ 0 w 258"/>
                  <a:gd name="T15" fmla="*/ 0 h 237"/>
                  <a:gd name="T16" fmla="*/ 0 w 258"/>
                  <a:gd name="T17" fmla="*/ 0 h 237"/>
                  <a:gd name="T18" fmla="*/ 0 w 258"/>
                  <a:gd name="T19" fmla="*/ 0 h 2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8"/>
                  <a:gd name="T31" fmla="*/ 0 h 237"/>
                  <a:gd name="T32" fmla="*/ 258 w 258"/>
                  <a:gd name="T33" fmla="*/ 237 h 2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8" h="237">
                    <a:moveTo>
                      <a:pt x="82" y="0"/>
                    </a:moveTo>
                    <a:lnTo>
                      <a:pt x="138" y="82"/>
                    </a:lnTo>
                    <a:lnTo>
                      <a:pt x="118" y="170"/>
                    </a:lnTo>
                    <a:lnTo>
                      <a:pt x="0" y="206"/>
                    </a:lnTo>
                    <a:lnTo>
                      <a:pt x="113" y="237"/>
                    </a:lnTo>
                    <a:lnTo>
                      <a:pt x="175" y="138"/>
                    </a:lnTo>
                    <a:lnTo>
                      <a:pt x="258" y="98"/>
                    </a:lnTo>
                    <a:lnTo>
                      <a:pt x="222" y="66"/>
                    </a:lnTo>
                    <a:lnTo>
                      <a:pt x="169" y="66"/>
                    </a:lnTo>
                    <a:lnTo>
                      <a:pt x="8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0" name="Freeform 132"/>
              <p:cNvSpPr>
                <a:spLocks/>
              </p:cNvSpPr>
              <p:nvPr/>
            </p:nvSpPr>
            <p:spPr bwMode="auto">
              <a:xfrm>
                <a:off x="4627" y="1780"/>
                <a:ext cx="148" cy="50"/>
              </a:xfrm>
              <a:custGeom>
                <a:avLst/>
                <a:gdLst>
                  <a:gd name="T0" fmla="*/ 0 w 1188"/>
                  <a:gd name="T1" fmla="*/ 0 h 401"/>
                  <a:gd name="T2" fmla="*/ 0 w 1188"/>
                  <a:gd name="T3" fmla="*/ 0 h 401"/>
                  <a:gd name="T4" fmla="*/ 0 w 1188"/>
                  <a:gd name="T5" fmla="*/ 0 h 401"/>
                  <a:gd name="T6" fmla="*/ 0 w 1188"/>
                  <a:gd name="T7" fmla="*/ 0 h 401"/>
                  <a:gd name="T8" fmla="*/ 0 w 1188"/>
                  <a:gd name="T9" fmla="*/ 0 h 401"/>
                  <a:gd name="T10" fmla="*/ 0 w 1188"/>
                  <a:gd name="T11" fmla="*/ 0 h 401"/>
                  <a:gd name="T12" fmla="*/ 0 w 1188"/>
                  <a:gd name="T13" fmla="*/ 0 h 401"/>
                  <a:gd name="T14" fmla="*/ 0 w 1188"/>
                  <a:gd name="T15" fmla="*/ 0 h 401"/>
                  <a:gd name="T16" fmla="*/ 0 w 1188"/>
                  <a:gd name="T17" fmla="*/ 0 h 401"/>
                  <a:gd name="T18" fmla="*/ 0 w 1188"/>
                  <a:gd name="T19" fmla="*/ 0 h 401"/>
                  <a:gd name="T20" fmla="*/ 0 w 1188"/>
                  <a:gd name="T21" fmla="*/ 0 h 401"/>
                  <a:gd name="T22" fmla="*/ 0 w 1188"/>
                  <a:gd name="T23" fmla="*/ 0 h 401"/>
                  <a:gd name="T24" fmla="*/ 0 w 1188"/>
                  <a:gd name="T25" fmla="*/ 0 h 401"/>
                  <a:gd name="T26" fmla="*/ 0 w 1188"/>
                  <a:gd name="T27" fmla="*/ 0 h 401"/>
                  <a:gd name="T28" fmla="*/ 0 w 1188"/>
                  <a:gd name="T29" fmla="*/ 0 h 401"/>
                  <a:gd name="T30" fmla="*/ 0 w 1188"/>
                  <a:gd name="T31" fmla="*/ 0 h 401"/>
                  <a:gd name="T32" fmla="*/ 0 w 1188"/>
                  <a:gd name="T33" fmla="*/ 0 h 401"/>
                  <a:gd name="T34" fmla="*/ 0 w 1188"/>
                  <a:gd name="T35" fmla="*/ 0 h 401"/>
                  <a:gd name="T36" fmla="*/ 0 w 1188"/>
                  <a:gd name="T37" fmla="*/ 0 h 401"/>
                  <a:gd name="T38" fmla="*/ 0 w 1188"/>
                  <a:gd name="T39" fmla="*/ 0 h 401"/>
                  <a:gd name="T40" fmla="*/ 0 w 1188"/>
                  <a:gd name="T41" fmla="*/ 0 h 401"/>
                  <a:gd name="T42" fmla="*/ 0 w 1188"/>
                  <a:gd name="T43" fmla="*/ 0 h 401"/>
                  <a:gd name="T44" fmla="*/ 0 w 1188"/>
                  <a:gd name="T45" fmla="*/ 0 h 401"/>
                  <a:gd name="T46" fmla="*/ 0 w 1188"/>
                  <a:gd name="T47" fmla="*/ 0 h 401"/>
                  <a:gd name="T48" fmla="*/ 0 w 1188"/>
                  <a:gd name="T49" fmla="*/ 0 h 4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88"/>
                  <a:gd name="T76" fmla="*/ 0 h 401"/>
                  <a:gd name="T77" fmla="*/ 1188 w 1188"/>
                  <a:gd name="T78" fmla="*/ 401 h 4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88" h="401">
                    <a:moveTo>
                      <a:pt x="52" y="206"/>
                    </a:moveTo>
                    <a:lnTo>
                      <a:pt x="57" y="150"/>
                    </a:lnTo>
                    <a:lnTo>
                      <a:pt x="134" y="190"/>
                    </a:lnTo>
                    <a:lnTo>
                      <a:pt x="129" y="118"/>
                    </a:lnTo>
                    <a:lnTo>
                      <a:pt x="290" y="170"/>
                    </a:lnTo>
                    <a:lnTo>
                      <a:pt x="565" y="262"/>
                    </a:lnTo>
                    <a:lnTo>
                      <a:pt x="636" y="401"/>
                    </a:lnTo>
                    <a:lnTo>
                      <a:pt x="699" y="320"/>
                    </a:lnTo>
                    <a:lnTo>
                      <a:pt x="750" y="365"/>
                    </a:lnTo>
                    <a:lnTo>
                      <a:pt x="1034" y="284"/>
                    </a:lnTo>
                    <a:lnTo>
                      <a:pt x="1188" y="331"/>
                    </a:lnTo>
                    <a:lnTo>
                      <a:pt x="1168" y="272"/>
                    </a:lnTo>
                    <a:lnTo>
                      <a:pt x="1059" y="195"/>
                    </a:lnTo>
                    <a:lnTo>
                      <a:pt x="1059" y="258"/>
                    </a:lnTo>
                    <a:lnTo>
                      <a:pt x="929" y="195"/>
                    </a:lnTo>
                    <a:lnTo>
                      <a:pt x="961" y="262"/>
                    </a:lnTo>
                    <a:lnTo>
                      <a:pt x="864" y="294"/>
                    </a:lnTo>
                    <a:lnTo>
                      <a:pt x="599" y="186"/>
                    </a:lnTo>
                    <a:lnTo>
                      <a:pt x="326" y="134"/>
                    </a:lnTo>
                    <a:lnTo>
                      <a:pt x="651" y="114"/>
                    </a:lnTo>
                    <a:lnTo>
                      <a:pt x="290" y="67"/>
                    </a:lnTo>
                    <a:lnTo>
                      <a:pt x="68" y="0"/>
                    </a:lnTo>
                    <a:lnTo>
                      <a:pt x="5" y="51"/>
                    </a:lnTo>
                    <a:lnTo>
                      <a:pt x="0" y="134"/>
                    </a:lnTo>
                    <a:lnTo>
                      <a:pt x="52" y="2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1" name="Freeform 133"/>
              <p:cNvSpPr>
                <a:spLocks/>
              </p:cNvSpPr>
              <p:nvPr/>
            </p:nvSpPr>
            <p:spPr bwMode="auto">
              <a:xfrm>
                <a:off x="4593" y="1792"/>
                <a:ext cx="46" cy="92"/>
              </a:xfrm>
              <a:custGeom>
                <a:avLst/>
                <a:gdLst>
                  <a:gd name="T0" fmla="*/ 0 w 371"/>
                  <a:gd name="T1" fmla="*/ 0 h 737"/>
                  <a:gd name="T2" fmla="*/ 0 w 371"/>
                  <a:gd name="T3" fmla="*/ 0 h 737"/>
                  <a:gd name="T4" fmla="*/ 0 w 371"/>
                  <a:gd name="T5" fmla="*/ 0 h 737"/>
                  <a:gd name="T6" fmla="*/ 0 w 371"/>
                  <a:gd name="T7" fmla="*/ 0 h 737"/>
                  <a:gd name="T8" fmla="*/ 0 w 371"/>
                  <a:gd name="T9" fmla="*/ 0 h 737"/>
                  <a:gd name="T10" fmla="*/ 0 w 371"/>
                  <a:gd name="T11" fmla="*/ 0 h 737"/>
                  <a:gd name="T12" fmla="*/ 0 w 371"/>
                  <a:gd name="T13" fmla="*/ 0 h 737"/>
                  <a:gd name="T14" fmla="*/ 0 w 371"/>
                  <a:gd name="T15" fmla="*/ 0 h 737"/>
                  <a:gd name="T16" fmla="*/ 0 w 371"/>
                  <a:gd name="T17" fmla="*/ 0 h 737"/>
                  <a:gd name="T18" fmla="*/ 0 w 371"/>
                  <a:gd name="T19" fmla="*/ 0 h 737"/>
                  <a:gd name="T20" fmla="*/ 0 w 371"/>
                  <a:gd name="T21" fmla="*/ 0 h 737"/>
                  <a:gd name="T22" fmla="*/ 0 w 371"/>
                  <a:gd name="T23" fmla="*/ 0 h 737"/>
                  <a:gd name="T24" fmla="*/ 0 w 371"/>
                  <a:gd name="T25" fmla="*/ 0 h 737"/>
                  <a:gd name="T26" fmla="*/ 0 w 371"/>
                  <a:gd name="T27" fmla="*/ 0 h 737"/>
                  <a:gd name="T28" fmla="*/ 0 w 371"/>
                  <a:gd name="T29" fmla="*/ 0 h 737"/>
                  <a:gd name="T30" fmla="*/ 0 w 371"/>
                  <a:gd name="T31" fmla="*/ 0 h 737"/>
                  <a:gd name="T32" fmla="*/ 0 w 371"/>
                  <a:gd name="T33" fmla="*/ 0 h 737"/>
                  <a:gd name="T34" fmla="*/ 0 w 371"/>
                  <a:gd name="T35" fmla="*/ 0 h 737"/>
                  <a:gd name="T36" fmla="*/ 0 w 371"/>
                  <a:gd name="T37" fmla="*/ 0 h 737"/>
                  <a:gd name="T38" fmla="*/ 0 w 371"/>
                  <a:gd name="T39" fmla="*/ 0 h 737"/>
                  <a:gd name="T40" fmla="*/ 0 w 371"/>
                  <a:gd name="T41" fmla="*/ 0 h 737"/>
                  <a:gd name="T42" fmla="*/ 0 w 371"/>
                  <a:gd name="T43" fmla="*/ 0 h 737"/>
                  <a:gd name="T44" fmla="*/ 0 w 371"/>
                  <a:gd name="T45" fmla="*/ 0 h 737"/>
                  <a:gd name="T46" fmla="*/ 0 w 371"/>
                  <a:gd name="T47" fmla="*/ 0 h 73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71"/>
                  <a:gd name="T73" fmla="*/ 0 h 737"/>
                  <a:gd name="T74" fmla="*/ 371 w 371"/>
                  <a:gd name="T75" fmla="*/ 737 h 73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71" h="737">
                    <a:moveTo>
                      <a:pt x="315" y="128"/>
                    </a:moveTo>
                    <a:lnTo>
                      <a:pt x="273" y="97"/>
                    </a:lnTo>
                    <a:lnTo>
                      <a:pt x="206" y="124"/>
                    </a:lnTo>
                    <a:lnTo>
                      <a:pt x="212" y="273"/>
                    </a:lnTo>
                    <a:lnTo>
                      <a:pt x="123" y="407"/>
                    </a:lnTo>
                    <a:lnTo>
                      <a:pt x="123" y="479"/>
                    </a:lnTo>
                    <a:lnTo>
                      <a:pt x="67" y="340"/>
                    </a:lnTo>
                    <a:lnTo>
                      <a:pt x="123" y="180"/>
                    </a:lnTo>
                    <a:lnTo>
                      <a:pt x="123" y="68"/>
                    </a:lnTo>
                    <a:lnTo>
                      <a:pt x="175" y="5"/>
                    </a:lnTo>
                    <a:lnTo>
                      <a:pt x="63" y="0"/>
                    </a:lnTo>
                    <a:lnTo>
                      <a:pt x="0" y="170"/>
                    </a:lnTo>
                    <a:lnTo>
                      <a:pt x="36" y="371"/>
                    </a:lnTo>
                    <a:lnTo>
                      <a:pt x="103" y="504"/>
                    </a:lnTo>
                    <a:lnTo>
                      <a:pt x="191" y="557"/>
                    </a:lnTo>
                    <a:lnTo>
                      <a:pt x="273" y="665"/>
                    </a:lnTo>
                    <a:lnTo>
                      <a:pt x="371" y="737"/>
                    </a:lnTo>
                    <a:lnTo>
                      <a:pt x="305" y="495"/>
                    </a:lnTo>
                    <a:lnTo>
                      <a:pt x="273" y="567"/>
                    </a:lnTo>
                    <a:lnTo>
                      <a:pt x="242" y="454"/>
                    </a:lnTo>
                    <a:lnTo>
                      <a:pt x="278" y="340"/>
                    </a:lnTo>
                    <a:lnTo>
                      <a:pt x="248" y="206"/>
                    </a:lnTo>
                    <a:lnTo>
                      <a:pt x="309" y="180"/>
                    </a:lnTo>
                    <a:lnTo>
                      <a:pt x="315" y="1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2" name="Freeform 134"/>
              <p:cNvSpPr>
                <a:spLocks/>
              </p:cNvSpPr>
              <p:nvPr/>
            </p:nvSpPr>
            <p:spPr bwMode="auto">
              <a:xfrm>
                <a:off x="4627" y="1815"/>
                <a:ext cx="136" cy="157"/>
              </a:xfrm>
              <a:custGeom>
                <a:avLst/>
                <a:gdLst>
                  <a:gd name="T0" fmla="*/ 0 w 1086"/>
                  <a:gd name="T1" fmla="*/ 0 h 1257"/>
                  <a:gd name="T2" fmla="*/ 0 w 1086"/>
                  <a:gd name="T3" fmla="*/ 0 h 1257"/>
                  <a:gd name="T4" fmla="*/ 0 w 1086"/>
                  <a:gd name="T5" fmla="*/ 0 h 1257"/>
                  <a:gd name="T6" fmla="*/ 0 w 1086"/>
                  <a:gd name="T7" fmla="*/ 0 h 1257"/>
                  <a:gd name="T8" fmla="*/ 0 w 1086"/>
                  <a:gd name="T9" fmla="*/ 0 h 1257"/>
                  <a:gd name="T10" fmla="*/ 0 w 1086"/>
                  <a:gd name="T11" fmla="*/ 0 h 1257"/>
                  <a:gd name="T12" fmla="*/ 0 w 1086"/>
                  <a:gd name="T13" fmla="*/ 0 h 1257"/>
                  <a:gd name="T14" fmla="*/ 0 w 1086"/>
                  <a:gd name="T15" fmla="*/ 0 h 1257"/>
                  <a:gd name="T16" fmla="*/ 0 w 1086"/>
                  <a:gd name="T17" fmla="*/ 0 h 1257"/>
                  <a:gd name="T18" fmla="*/ 0 w 1086"/>
                  <a:gd name="T19" fmla="*/ 0 h 1257"/>
                  <a:gd name="T20" fmla="*/ 0 w 1086"/>
                  <a:gd name="T21" fmla="*/ 0 h 1257"/>
                  <a:gd name="T22" fmla="*/ 0 w 1086"/>
                  <a:gd name="T23" fmla="*/ 0 h 1257"/>
                  <a:gd name="T24" fmla="*/ 0 w 1086"/>
                  <a:gd name="T25" fmla="*/ 0 h 12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86"/>
                  <a:gd name="T40" fmla="*/ 0 h 1257"/>
                  <a:gd name="T41" fmla="*/ 1086 w 1086"/>
                  <a:gd name="T42" fmla="*/ 1257 h 12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86" h="1257">
                    <a:moveTo>
                      <a:pt x="32" y="0"/>
                    </a:moveTo>
                    <a:lnTo>
                      <a:pt x="32" y="210"/>
                    </a:lnTo>
                    <a:lnTo>
                      <a:pt x="98" y="494"/>
                    </a:lnTo>
                    <a:lnTo>
                      <a:pt x="290" y="818"/>
                    </a:lnTo>
                    <a:lnTo>
                      <a:pt x="554" y="1077"/>
                    </a:lnTo>
                    <a:lnTo>
                      <a:pt x="807" y="1149"/>
                    </a:lnTo>
                    <a:lnTo>
                      <a:pt x="1086" y="1035"/>
                    </a:lnTo>
                    <a:lnTo>
                      <a:pt x="925" y="1257"/>
                    </a:lnTo>
                    <a:lnTo>
                      <a:pt x="476" y="1082"/>
                    </a:lnTo>
                    <a:lnTo>
                      <a:pt x="239" y="805"/>
                    </a:lnTo>
                    <a:lnTo>
                      <a:pt x="98" y="551"/>
                    </a:lnTo>
                    <a:lnTo>
                      <a:pt x="0" y="241"/>
                    </a:lnTo>
                    <a:lnTo>
                      <a:pt x="3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3" name="Freeform 135"/>
              <p:cNvSpPr>
                <a:spLocks/>
              </p:cNvSpPr>
              <p:nvPr/>
            </p:nvSpPr>
            <p:spPr bwMode="auto">
              <a:xfrm>
                <a:off x="4644" y="1903"/>
                <a:ext cx="18" cy="30"/>
              </a:xfrm>
              <a:custGeom>
                <a:avLst/>
                <a:gdLst>
                  <a:gd name="T0" fmla="*/ 0 w 145"/>
                  <a:gd name="T1" fmla="*/ 0 h 238"/>
                  <a:gd name="T2" fmla="*/ 0 w 145"/>
                  <a:gd name="T3" fmla="*/ 0 h 238"/>
                  <a:gd name="T4" fmla="*/ 0 w 145"/>
                  <a:gd name="T5" fmla="*/ 0 h 238"/>
                  <a:gd name="T6" fmla="*/ 0 w 145"/>
                  <a:gd name="T7" fmla="*/ 0 h 238"/>
                  <a:gd name="T8" fmla="*/ 0 w 145"/>
                  <a:gd name="T9" fmla="*/ 0 h 238"/>
                  <a:gd name="T10" fmla="*/ 0 w 145"/>
                  <a:gd name="T11" fmla="*/ 0 h 238"/>
                  <a:gd name="T12" fmla="*/ 0 60000 65536"/>
                  <a:gd name="T13" fmla="*/ 0 60000 65536"/>
                  <a:gd name="T14" fmla="*/ 0 60000 65536"/>
                  <a:gd name="T15" fmla="*/ 0 60000 65536"/>
                  <a:gd name="T16" fmla="*/ 0 60000 65536"/>
                  <a:gd name="T17" fmla="*/ 0 60000 65536"/>
                  <a:gd name="T18" fmla="*/ 0 w 145"/>
                  <a:gd name="T19" fmla="*/ 0 h 238"/>
                  <a:gd name="T20" fmla="*/ 145 w 145"/>
                  <a:gd name="T21" fmla="*/ 238 h 238"/>
                </a:gdLst>
                <a:ahLst/>
                <a:cxnLst>
                  <a:cxn ang="T12">
                    <a:pos x="T0" y="T1"/>
                  </a:cxn>
                  <a:cxn ang="T13">
                    <a:pos x="T2" y="T3"/>
                  </a:cxn>
                  <a:cxn ang="T14">
                    <a:pos x="T4" y="T5"/>
                  </a:cxn>
                  <a:cxn ang="T15">
                    <a:pos x="T6" y="T7"/>
                  </a:cxn>
                  <a:cxn ang="T16">
                    <a:pos x="T8" y="T9"/>
                  </a:cxn>
                  <a:cxn ang="T17">
                    <a:pos x="T10" y="T11"/>
                  </a:cxn>
                </a:cxnLst>
                <a:rect l="T18" t="T19" r="T20" b="T21"/>
                <a:pathLst>
                  <a:path w="145" h="238">
                    <a:moveTo>
                      <a:pt x="31" y="0"/>
                    </a:moveTo>
                    <a:lnTo>
                      <a:pt x="0" y="176"/>
                    </a:lnTo>
                    <a:lnTo>
                      <a:pt x="67" y="238"/>
                    </a:lnTo>
                    <a:lnTo>
                      <a:pt x="145" y="172"/>
                    </a:lnTo>
                    <a:lnTo>
                      <a:pt x="52" y="172"/>
                    </a:lnTo>
                    <a:lnTo>
                      <a:pt x="3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4" name="Freeform 136"/>
              <p:cNvSpPr>
                <a:spLocks/>
              </p:cNvSpPr>
              <p:nvPr/>
            </p:nvSpPr>
            <p:spPr bwMode="auto">
              <a:xfrm>
                <a:off x="4779" y="1860"/>
                <a:ext cx="24" cy="40"/>
              </a:xfrm>
              <a:custGeom>
                <a:avLst/>
                <a:gdLst>
                  <a:gd name="T0" fmla="*/ 0 w 185"/>
                  <a:gd name="T1" fmla="*/ 0 h 314"/>
                  <a:gd name="T2" fmla="*/ 0 w 185"/>
                  <a:gd name="T3" fmla="*/ 0 h 314"/>
                  <a:gd name="T4" fmla="*/ 0 w 185"/>
                  <a:gd name="T5" fmla="*/ 0 h 314"/>
                  <a:gd name="T6" fmla="*/ 0 w 185"/>
                  <a:gd name="T7" fmla="*/ 0 h 314"/>
                  <a:gd name="T8" fmla="*/ 0 w 185"/>
                  <a:gd name="T9" fmla="*/ 0 h 314"/>
                  <a:gd name="T10" fmla="*/ 0 w 185"/>
                  <a:gd name="T11" fmla="*/ 0 h 314"/>
                  <a:gd name="T12" fmla="*/ 0 w 185"/>
                  <a:gd name="T13" fmla="*/ 0 h 314"/>
                  <a:gd name="T14" fmla="*/ 0 w 185"/>
                  <a:gd name="T15" fmla="*/ 0 h 314"/>
                  <a:gd name="T16" fmla="*/ 0 w 185"/>
                  <a:gd name="T17" fmla="*/ 0 h 314"/>
                  <a:gd name="T18" fmla="*/ 0 w 185"/>
                  <a:gd name="T19" fmla="*/ 0 h 3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5"/>
                  <a:gd name="T31" fmla="*/ 0 h 314"/>
                  <a:gd name="T32" fmla="*/ 185 w 185"/>
                  <a:gd name="T33" fmla="*/ 314 h 3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5" h="314">
                    <a:moveTo>
                      <a:pt x="47" y="0"/>
                    </a:moveTo>
                    <a:lnTo>
                      <a:pt x="0" y="299"/>
                    </a:lnTo>
                    <a:lnTo>
                      <a:pt x="129" y="314"/>
                    </a:lnTo>
                    <a:lnTo>
                      <a:pt x="185" y="205"/>
                    </a:lnTo>
                    <a:lnTo>
                      <a:pt x="97" y="70"/>
                    </a:lnTo>
                    <a:lnTo>
                      <a:pt x="160" y="200"/>
                    </a:lnTo>
                    <a:lnTo>
                      <a:pt x="93" y="242"/>
                    </a:lnTo>
                    <a:lnTo>
                      <a:pt x="118" y="294"/>
                    </a:lnTo>
                    <a:lnTo>
                      <a:pt x="47" y="247"/>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5" name="Freeform 137"/>
              <p:cNvSpPr>
                <a:spLocks/>
              </p:cNvSpPr>
              <p:nvPr/>
            </p:nvSpPr>
            <p:spPr bwMode="auto">
              <a:xfrm>
                <a:off x="4603" y="1706"/>
                <a:ext cx="194" cy="161"/>
              </a:xfrm>
              <a:custGeom>
                <a:avLst/>
                <a:gdLst>
                  <a:gd name="T0" fmla="*/ 0 w 1555"/>
                  <a:gd name="T1" fmla="*/ 0 h 1283"/>
                  <a:gd name="T2" fmla="*/ 0 w 1555"/>
                  <a:gd name="T3" fmla="*/ 0 h 1283"/>
                  <a:gd name="T4" fmla="*/ 0 w 1555"/>
                  <a:gd name="T5" fmla="*/ 0 h 1283"/>
                  <a:gd name="T6" fmla="*/ 0 w 1555"/>
                  <a:gd name="T7" fmla="*/ 0 h 1283"/>
                  <a:gd name="T8" fmla="*/ 0 w 1555"/>
                  <a:gd name="T9" fmla="*/ 0 h 1283"/>
                  <a:gd name="T10" fmla="*/ 0 w 1555"/>
                  <a:gd name="T11" fmla="*/ 0 h 1283"/>
                  <a:gd name="T12" fmla="*/ 0 w 1555"/>
                  <a:gd name="T13" fmla="*/ 0 h 1283"/>
                  <a:gd name="T14" fmla="*/ 0 w 1555"/>
                  <a:gd name="T15" fmla="*/ 0 h 1283"/>
                  <a:gd name="T16" fmla="*/ 0 w 1555"/>
                  <a:gd name="T17" fmla="*/ 0 h 1283"/>
                  <a:gd name="T18" fmla="*/ 0 w 1555"/>
                  <a:gd name="T19" fmla="*/ 0 h 1283"/>
                  <a:gd name="T20" fmla="*/ 0 w 1555"/>
                  <a:gd name="T21" fmla="*/ 0 h 1283"/>
                  <a:gd name="T22" fmla="*/ 0 w 1555"/>
                  <a:gd name="T23" fmla="*/ 0 h 1283"/>
                  <a:gd name="T24" fmla="*/ 0 w 1555"/>
                  <a:gd name="T25" fmla="*/ 0 h 1283"/>
                  <a:gd name="T26" fmla="*/ 0 w 1555"/>
                  <a:gd name="T27" fmla="*/ 0 h 1283"/>
                  <a:gd name="T28" fmla="*/ 0 w 1555"/>
                  <a:gd name="T29" fmla="*/ 0 h 1283"/>
                  <a:gd name="T30" fmla="*/ 0 w 1555"/>
                  <a:gd name="T31" fmla="*/ 0 h 1283"/>
                  <a:gd name="T32" fmla="*/ 0 w 1555"/>
                  <a:gd name="T33" fmla="*/ 0 h 1283"/>
                  <a:gd name="T34" fmla="*/ 0 w 1555"/>
                  <a:gd name="T35" fmla="*/ 0 h 1283"/>
                  <a:gd name="T36" fmla="*/ 0 w 1555"/>
                  <a:gd name="T37" fmla="*/ 0 h 1283"/>
                  <a:gd name="T38" fmla="*/ 0 w 1555"/>
                  <a:gd name="T39" fmla="*/ 0 h 1283"/>
                  <a:gd name="T40" fmla="*/ 0 w 1555"/>
                  <a:gd name="T41" fmla="*/ 0 h 1283"/>
                  <a:gd name="T42" fmla="*/ 0 w 1555"/>
                  <a:gd name="T43" fmla="*/ 0 h 1283"/>
                  <a:gd name="T44" fmla="*/ 0 w 1555"/>
                  <a:gd name="T45" fmla="*/ 0 h 1283"/>
                  <a:gd name="T46" fmla="*/ 0 w 1555"/>
                  <a:gd name="T47" fmla="*/ 0 h 1283"/>
                  <a:gd name="T48" fmla="*/ 0 w 1555"/>
                  <a:gd name="T49" fmla="*/ 0 h 1283"/>
                  <a:gd name="T50" fmla="*/ 0 w 1555"/>
                  <a:gd name="T51" fmla="*/ 0 h 1283"/>
                  <a:gd name="T52" fmla="*/ 0 w 1555"/>
                  <a:gd name="T53" fmla="*/ 0 h 1283"/>
                  <a:gd name="T54" fmla="*/ 0 w 1555"/>
                  <a:gd name="T55" fmla="*/ 0 h 1283"/>
                  <a:gd name="T56" fmla="*/ 0 w 1555"/>
                  <a:gd name="T57" fmla="*/ 0 h 1283"/>
                  <a:gd name="T58" fmla="*/ 0 w 1555"/>
                  <a:gd name="T59" fmla="*/ 0 h 1283"/>
                  <a:gd name="T60" fmla="*/ 0 w 1555"/>
                  <a:gd name="T61" fmla="*/ 0 h 1283"/>
                  <a:gd name="T62" fmla="*/ 0 w 1555"/>
                  <a:gd name="T63" fmla="*/ 0 h 12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55"/>
                  <a:gd name="T97" fmla="*/ 0 h 1283"/>
                  <a:gd name="T98" fmla="*/ 1555 w 1555"/>
                  <a:gd name="T99" fmla="*/ 1283 h 12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55" h="1283">
                    <a:moveTo>
                      <a:pt x="1255" y="887"/>
                    </a:moveTo>
                    <a:lnTo>
                      <a:pt x="1332" y="1051"/>
                    </a:lnTo>
                    <a:lnTo>
                      <a:pt x="1410" y="1233"/>
                    </a:lnTo>
                    <a:lnTo>
                      <a:pt x="1451" y="1031"/>
                    </a:lnTo>
                    <a:lnTo>
                      <a:pt x="1514" y="1145"/>
                    </a:lnTo>
                    <a:lnTo>
                      <a:pt x="1498" y="1283"/>
                    </a:lnTo>
                    <a:lnTo>
                      <a:pt x="1550" y="1181"/>
                    </a:lnTo>
                    <a:lnTo>
                      <a:pt x="1555" y="892"/>
                    </a:lnTo>
                    <a:lnTo>
                      <a:pt x="1405" y="412"/>
                    </a:lnTo>
                    <a:lnTo>
                      <a:pt x="1083" y="20"/>
                    </a:lnTo>
                    <a:lnTo>
                      <a:pt x="505" y="0"/>
                    </a:lnTo>
                    <a:lnTo>
                      <a:pt x="82" y="268"/>
                    </a:lnTo>
                    <a:lnTo>
                      <a:pt x="0" y="532"/>
                    </a:lnTo>
                    <a:lnTo>
                      <a:pt x="82" y="670"/>
                    </a:lnTo>
                    <a:lnTo>
                      <a:pt x="82" y="391"/>
                    </a:lnTo>
                    <a:lnTo>
                      <a:pt x="315" y="159"/>
                    </a:lnTo>
                    <a:lnTo>
                      <a:pt x="692" y="56"/>
                    </a:lnTo>
                    <a:lnTo>
                      <a:pt x="1182" y="190"/>
                    </a:lnTo>
                    <a:lnTo>
                      <a:pt x="1332" y="380"/>
                    </a:lnTo>
                    <a:lnTo>
                      <a:pt x="1070" y="262"/>
                    </a:lnTo>
                    <a:lnTo>
                      <a:pt x="1348" y="501"/>
                    </a:lnTo>
                    <a:lnTo>
                      <a:pt x="1441" y="702"/>
                    </a:lnTo>
                    <a:lnTo>
                      <a:pt x="1204" y="474"/>
                    </a:lnTo>
                    <a:lnTo>
                      <a:pt x="836" y="371"/>
                    </a:lnTo>
                    <a:lnTo>
                      <a:pt x="521" y="278"/>
                    </a:lnTo>
                    <a:lnTo>
                      <a:pt x="841" y="439"/>
                    </a:lnTo>
                    <a:lnTo>
                      <a:pt x="1167" y="557"/>
                    </a:lnTo>
                    <a:lnTo>
                      <a:pt x="826" y="577"/>
                    </a:lnTo>
                    <a:lnTo>
                      <a:pt x="1235" y="665"/>
                    </a:lnTo>
                    <a:lnTo>
                      <a:pt x="1414" y="984"/>
                    </a:lnTo>
                    <a:lnTo>
                      <a:pt x="1398" y="1067"/>
                    </a:lnTo>
                    <a:lnTo>
                      <a:pt x="1255" y="8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6" name="Freeform 138"/>
              <p:cNvSpPr>
                <a:spLocks/>
              </p:cNvSpPr>
              <p:nvPr/>
            </p:nvSpPr>
            <p:spPr bwMode="auto">
              <a:xfrm>
                <a:off x="4773" y="1894"/>
                <a:ext cx="18" cy="44"/>
              </a:xfrm>
              <a:custGeom>
                <a:avLst/>
                <a:gdLst>
                  <a:gd name="T0" fmla="*/ 0 w 145"/>
                  <a:gd name="T1" fmla="*/ 0 h 350"/>
                  <a:gd name="T2" fmla="*/ 0 w 145"/>
                  <a:gd name="T3" fmla="*/ 0 h 350"/>
                  <a:gd name="T4" fmla="*/ 0 w 145"/>
                  <a:gd name="T5" fmla="*/ 0 h 350"/>
                  <a:gd name="T6" fmla="*/ 0 w 145"/>
                  <a:gd name="T7" fmla="*/ 0 h 350"/>
                  <a:gd name="T8" fmla="*/ 0 60000 65536"/>
                  <a:gd name="T9" fmla="*/ 0 60000 65536"/>
                  <a:gd name="T10" fmla="*/ 0 60000 65536"/>
                  <a:gd name="T11" fmla="*/ 0 60000 65536"/>
                  <a:gd name="T12" fmla="*/ 0 w 145"/>
                  <a:gd name="T13" fmla="*/ 0 h 350"/>
                  <a:gd name="T14" fmla="*/ 145 w 145"/>
                  <a:gd name="T15" fmla="*/ 350 h 350"/>
                </a:gdLst>
                <a:ahLst/>
                <a:cxnLst>
                  <a:cxn ang="T8">
                    <a:pos x="T0" y="T1"/>
                  </a:cxn>
                  <a:cxn ang="T9">
                    <a:pos x="T2" y="T3"/>
                  </a:cxn>
                  <a:cxn ang="T10">
                    <a:pos x="T4" y="T5"/>
                  </a:cxn>
                  <a:cxn ang="T11">
                    <a:pos x="T6" y="T7"/>
                  </a:cxn>
                </a:cxnLst>
                <a:rect l="T12" t="T13" r="T14" b="T15"/>
                <a:pathLst>
                  <a:path w="145" h="350">
                    <a:moveTo>
                      <a:pt x="0" y="350"/>
                    </a:moveTo>
                    <a:lnTo>
                      <a:pt x="93" y="0"/>
                    </a:lnTo>
                    <a:lnTo>
                      <a:pt x="145" y="31"/>
                    </a:lnTo>
                    <a:lnTo>
                      <a:pt x="0" y="3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7" name="Freeform 139"/>
              <p:cNvSpPr>
                <a:spLocks/>
              </p:cNvSpPr>
              <p:nvPr/>
            </p:nvSpPr>
            <p:spPr bwMode="auto">
              <a:xfrm>
                <a:off x="4782" y="1901"/>
                <a:ext cx="7" cy="85"/>
              </a:xfrm>
              <a:custGeom>
                <a:avLst/>
                <a:gdLst>
                  <a:gd name="T0" fmla="*/ 0 w 57"/>
                  <a:gd name="T1" fmla="*/ 0 h 682"/>
                  <a:gd name="T2" fmla="*/ 0 w 57"/>
                  <a:gd name="T3" fmla="*/ 0 h 682"/>
                  <a:gd name="T4" fmla="*/ 0 w 57"/>
                  <a:gd name="T5" fmla="*/ 0 h 682"/>
                  <a:gd name="T6" fmla="*/ 0 w 57"/>
                  <a:gd name="T7" fmla="*/ 0 h 682"/>
                  <a:gd name="T8" fmla="*/ 0 60000 65536"/>
                  <a:gd name="T9" fmla="*/ 0 60000 65536"/>
                  <a:gd name="T10" fmla="*/ 0 60000 65536"/>
                  <a:gd name="T11" fmla="*/ 0 60000 65536"/>
                  <a:gd name="T12" fmla="*/ 0 w 57"/>
                  <a:gd name="T13" fmla="*/ 0 h 682"/>
                  <a:gd name="T14" fmla="*/ 57 w 57"/>
                  <a:gd name="T15" fmla="*/ 682 h 682"/>
                </a:gdLst>
                <a:ahLst/>
                <a:cxnLst>
                  <a:cxn ang="T8">
                    <a:pos x="T0" y="T1"/>
                  </a:cxn>
                  <a:cxn ang="T9">
                    <a:pos x="T2" y="T3"/>
                  </a:cxn>
                  <a:cxn ang="T10">
                    <a:pos x="T4" y="T5"/>
                  </a:cxn>
                  <a:cxn ang="T11">
                    <a:pos x="T6" y="T7"/>
                  </a:cxn>
                </a:cxnLst>
                <a:rect l="T12" t="T13" r="T14" b="T15"/>
                <a:pathLst>
                  <a:path w="57" h="682">
                    <a:moveTo>
                      <a:pt x="57" y="0"/>
                    </a:moveTo>
                    <a:lnTo>
                      <a:pt x="31" y="682"/>
                    </a:lnTo>
                    <a:lnTo>
                      <a:pt x="0" y="89"/>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8" name="Freeform 140"/>
              <p:cNvSpPr>
                <a:spLocks/>
              </p:cNvSpPr>
              <p:nvPr/>
            </p:nvSpPr>
            <p:spPr bwMode="auto">
              <a:xfrm>
                <a:off x="4805" y="1885"/>
                <a:ext cx="144" cy="112"/>
              </a:xfrm>
              <a:custGeom>
                <a:avLst/>
                <a:gdLst>
                  <a:gd name="T0" fmla="*/ 0 w 1159"/>
                  <a:gd name="T1" fmla="*/ 0 h 891"/>
                  <a:gd name="T2" fmla="*/ 0 w 1159"/>
                  <a:gd name="T3" fmla="*/ 0 h 891"/>
                  <a:gd name="T4" fmla="*/ 0 w 1159"/>
                  <a:gd name="T5" fmla="*/ 0 h 891"/>
                  <a:gd name="T6" fmla="*/ 0 w 1159"/>
                  <a:gd name="T7" fmla="*/ 0 h 891"/>
                  <a:gd name="T8" fmla="*/ 0 w 1159"/>
                  <a:gd name="T9" fmla="*/ 0 h 891"/>
                  <a:gd name="T10" fmla="*/ 0 w 1159"/>
                  <a:gd name="T11" fmla="*/ 0 h 891"/>
                  <a:gd name="T12" fmla="*/ 0 w 1159"/>
                  <a:gd name="T13" fmla="*/ 0 h 891"/>
                  <a:gd name="T14" fmla="*/ 0 w 1159"/>
                  <a:gd name="T15" fmla="*/ 0 h 891"/>
                  <a:gd name="T16" fmla="*/ 0 w 1159"/>
                  <a:gd name="T17" fmla="*/ 0 h 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59"/>
                  <a:gd name="T28" fmla="*/ 0 h 891"/>
                  <a:gd name="T29" fmla="*/ 1159 w 1159"/>
                  <a:gd name="T30" fmla="*/ 891 h 8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59" h="891">
                    <a:moveTo>
                      <a:pt x="0" y="0"/>
                    </a:moveTo>
                    <a:lnTo>
                      <a:pt x="204" y="125"/>
                    </a:lnTo>
                    <a:lnTo>
                      <a:pt x="752" y="283"/>
                    </a:lnTo>
                    <a:lnTo>
                      <a:pt x="1159" y="406"/>
                    </a:lnTo>
                    <a:lnTo>
                      <a:pt x="699" y="379"/>
                    </a:lnTo>
                    <a:lnTo>
                      <a:pt x="389" y="450"/>
                    </a:lnTo>
                    <a:lnTo>
                      <a:pt x="372" y="891"/>
                    </a:lnTo>
                    <a:lnTo>
                      <a:pt x="275" y="247"/>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49" name="Freeform 141"/>
              <p:cNvSpPr>
                <a:spLocks/>
              </p:cNvSpPr>
              <p:nvPr/>
            </p:nvSpPr>
            <p:spPr bwMode="auto">
              <a:xfrm>
                <a:off x="4742" y="2061"/>
                <a:ext cx="89" cy="123"/>
              </a:xfrm>
              <a:custGeom>
                <a:avLst/>
                <a:gdLst>
                  <a:gd name="T0" fmla="*/ 0 w 708"/>
                  <a:gd name="T1" fmla="*/ 0 h 987"/>
                  <a:gd name="T2" fmla="*/ 0 w 708"/>
                  <a:gd name="T3" fmla="*/ 0 h 987"/>
                  <a:gd name="T4" fmla="*/ 0 w 708"/>
                  <a:gd name="T5" fmla="*/ 0 h 987"/>
                  <a:gd name="T6" fmla="*/ 0 w 708"/>
                  <a:gd name="T7" fmla="*/ 0 h 987"/>
                  <a:gd name="T8" fmla="*/ 0 w 708"/>
                  <a:gd name="T9" fmla="*/ 0 h 987"/>
                  <a:gd name="T10" fmla="*/ 0 w 708"/>
                  <a:gd name="T11" fmla="*/ 0 h 987"/>
                  <a:gd name="T12" fmla="*/ 0 w 708"/>
                  <a:gd name="T13" fmla="*/ 0 h 987"/>
                  <a:gd name="T14" fmla="*/ 0 60000 65536"/>
                  <a:gd name="T15" fmla="*/ 0 60000 65536"/>
                  <a:gd name="T16" fmla="*/ 0 60000 65536"/>
                  <a:gd name="T17" fmla="*/ 0 60000 65536"/>
                  <a:gd name="T18" fmla="*/ 0 60000 65536"/>
                  <a:gd name="T19" fmla="*/ 0 60000 65536"/>
                  <a:gd name="T20" fmla="*/ 0 60000 65536"/>
                  <a:gd name="T21" fmla="*/ 0 w 708"/>
                  <a:gd name="T22" fmla="*/ 0 h 987"/>
                  <a:gd name="T23" fmla="*/ 708 w 708"/>
                  <a:gd name="T24" fmla="*/ 987 h 9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8" h="987">
                    <a:moveTo>
                      <a:pt x="504" y="0"/>
                    </a:moveTo>
                    <a:lnTo>
                      <a:pt x="575" y="247"/>
                    </a:lnTo>
                    <a:lnTo>
                      <a:pt x="212" y="573"/>
                    </a:lnTo>
                    <a:lnTo>
                      <a:pt x="0" y="987"/>
                    </a:lnTo>
                    <a:lnTo>
                      <a:pt x="389" y="467"/>
                    </a:lnTo>
                    <a:lnTo>
                      <a:pt x="708" y="291"/>
                    </a:lnTo>
                    <a:lnTo>
                      <a:pt x="50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0" name="Freeform 142"/>
              <p:cNvSpPr>
                <a:spLocks/>
              </p:cNvSpPr>
              <p:nvPr/>
            </p:nvSpPr>
            <p:spPr bwMode="auto">
              <a:xfrm>
                <a:off x="4727" y="1887"/>
                <a:ext cx="113" cy="203"/>
              </a:xfrm>
              <a:custGeom>
                <a:avLst/>
                <a:gdLst>
                  <a:gd name="T0" fmla="*/ 0 w 901"/>
                  <a:gd name="T1" fmla="*/ 0 h 1623"/>
                  <a:gd name="T2" fmla="*/ 0 w 901"/>
                  <a:gd name="T3" fmla="*/ 0 h 1623"/>
                  <a:gd name="T4" fmla="*/ 0 w 901"/>
                  <a:gd name="T5" fmla="*/ 0 h 1623"/>
                  <a:gd name="T6" fmla="*/ 0 w 901"/>
                  <a:gd name="T7" fmla="*/ 0 h 1623"/>
                  <a:gd name="T8" fmla="*/ 0 w 901"/>
                  <a:gd name="T9" fmla="*/ 0 h 1623"/>
                  <a:gd name="T10" fmla="*/ 0 w 901"/>
                  <a:gd name="T11" fmla="*/ 0 h 1623"/>
                  <a:gd name="T12" fmla="*/ 0 w 901"/>
                  <a:gd name="T13" fmla="*/ 0 h 1623"/>
                  <a:gd name="T14" fmla="*/ 0 w 901"/>
                  <a:gd name="T15" fmla="*/ 0 h 1623"/>
                  <a:gd name="T16" fmla="*/ 0 w 901"/>
                  <a:gd name="T17" fmla="*/ 0 h 1623"/>
                  <a:gd name="T18" fmla="*/ 0 w 901"/>
                  <a:gd name="T19" fmla="*/ 0 h 1623"/>
                  <a:gd name="T20" fmla="*/ 0 w 901"/>
                  <a:gd name="T21" fmla="*/ 0 h 1623"/>
                  <a:gd name="T22" fmla="*/ 0 w 901"/>
                  <a:gd name="T23" fmla="*/ 0 h 16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1"/>
                  <a:gd name="T37" fmla="*/ 0 h 1623"/>
                  <a:gd name="T38" fmla="*/ 901 w 901"/>
                  <a:gd name="T39" fmla="*/ 1623 h 16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1" h="1623">
                    <a:moveTo>
                      <a:pt x="531" y="95"/>
                    </a:moveTo>
                    <a:lnTo>
                      <a:pt x="735" y="344"/>
                    </a:lnTo>
                    <a:lnTo>
                      <a:pt x="823" y="881"/>
                    </a:lnTo>
                    <a:lnTo>
                      <a:pt x="371" y="881"/>
                    </a:lnTo>
                    <a:lnTo>
                      <a:pt x="0" y="1623"/>
                    </a:lnTo>
                    <a:lnTo>
                      <a:pt x="177" y="1385"/>
                    </a:lnTo>
                    <a:lnTo>
                      <a:pt x="451" y="1252"/>
                    </a:lnTo>
                    <a:lnTo>
                      <a:pt x="451" y="925"/>
                    </a:lnTo>
                    <a:lnTo>
                      <a:pt x="901" y="925"/>
                    </a:lnTo>
                    <a:lnTo>
                      <a:pt x="761" y="264"/>
                    </a:lnTo>
                    <a:lnTo>
                      <a:pt x="593" y="0"/>
                    </a:lnTo>
                    <a:lnTo>
                      <a:pt x="531"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1" name="Freeform 143"/>
              <p:cNvSpPr>
                <a:spLocks/>
              </p:cNvSpPr>
              <p:nvPr/>
            </p:nvSpPr>
            <p:spPr bwMode="auto">
              <a:xfrm>
                <a:off x="4653" y="1941"/>
                <a:ext cx="86" cy="212"/>
              </a:xfrm>
              <a:custGeom>
                <a:avLst/>
                <a:gdLst>
                  <a:gd name="T0" fmla="*/ 0 w 689"/>
                  <a:gd name="T1" fmla="*/ 0 h 1695"/>
                  <a:gd name="T2" fmla="*/ 0 w 689"/>
                  <a:gd name="T3" fmla="*/ 0 h 1695"/>
                  <a:gd name="T4" fmla="*/ 0 w 689"/>
                  <a:gd name="T5" fmla="*/ 0 h 1695"/>
                  <a:gd name="T6" fmla="*/ 0 w 689"/>
                  <a:gd name="T7" fmla="*/ 0 h 1695"/>
                  <a:gd name="T8" fmla="*/ 0 w 689"/>
                  <a:gd name="T9" fmla="*/ 0 h 1695"/>
                  <a:gd name="T10" fmla="*/ 0 w 689"/>
                  <a:gd name="T11" fmla="*/ 0 h 1695"/>
                  <a:gd name="T12" fmla="*/ 0 w 689"/>
                  <a:gd name="T13" fmla="*/ 0 h 1695"/>
                  <a:gd name="T14" fmla="*/ 0 w 689"/>
                  <a:gd name="T15" fmla="*/ 0 h 1695"/>
                  <a:gd name="T16" fmla="*/ 0 w 689"/>
                  <a:gd name="T17" fmla="*/ 0 h 1695"/>
                  <a:gd name="T18" fmla="*/ 0 w 689"/>
                  <a:gd name="T19" fmla="*/ 0 h 1695"/>
                  <a:gd name="T20" fmla="*/ 0 w 689"/>
                  <a:gd name="T21" fmla="*/ 0 h 1695"/>
                  <a:gd name="T22" fmla="*/ 0 w 689"/>
                  <a:gd name="T23" fmla="*/ 0 h 1695"/>
                  <a:gd name="T24" fmla="*/ 0 w 689"/>
                  <a:gd name="T25" fmla="*/ 0 h 1695"/>
                  <a:gd name="T26" fmla="*/ 0 w 689"/>
                  <a:gd name="T27" fmla="*/ 0 h 1695"/>
                  <a:gd name="T28" fmla="*/ 0 w 689"/>
                  <a:gd name="T29" fmla="*/ 0 h 1695"/>
                  <a:gd name="T30" fmla="*/ 0 w 689"/>
                  <a:gd name="T31" fmla="*/ 0 h 1695"/>
                  <a:gd name="T32" fmla="*/ 0 w 689"/>
                  <a:gd name="T33" fmla="*/ 0 h 1695"/>
                  <a:gd name="T34" fmla="*/ 0 w 689"/>
                  <a:gd name="T35" fmla="*/ 0 h 1695"/>
                  <a:gd name="T36" fmla="*/ 0 w 689"/>
                  <a:gd name="T37" fmla="*/ 0 h 16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9"/>
                  <a:gd name="T58" fmla="*/ 0 h 1695"/>
                  <a:gd name="T59" fmla="*/ 689 w 689"/>
                  <a:gd name="T60" fmla="*/ 1695 h 16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9" h="1695">
                    <a:moveTo>
                      <a:pt x="495" y="149"/>
                    </a:moveTo>
                    <a:lnTo>
                      <a:pt x="645" y="555"/>
                    </a:lnTo>
                    <a:lnTo>
                      <a:pt x="451" y="379"/>
                    </a:lnTo>
                    <a:lnTo>
                      <a:pt x="689" y="1024"/>
                    </a:lnTo>
                    <a:lnTo>
                      <a:pt x="664" y="1077"/>
                    </a:lnTo>
                    <a:lnTo>
                      <a:pt x="460" y="608"/>
                    </a:lnTo>
                    <a:lnTo>
                      <a:pt x="283" y="926"/>
                    </a:lnTo>
                    <a:lnTo>
                      <a:pt x="530" y="1297"/>
                    </a:lnTo>
                    <a:lnTo>
                      <a:pt x="530" y="1695"/>
                    </a:lnTo>
                    <a:lnTo>
                      <a:pt x="478" y="1324"/>
                    </a:lnTo>
                    <a:lnTo>
                      <a:pt x="177" y="970"/>
                    </a:lnTo>
                    <a:lnTo>
                      <a:pt x="408" y="564"/>
                    </a:lnTo>
                    <a:lnTo>
                      <a:pt x="0" y="389"/>
                    </a:lnTo>
                    <a:lnTo>
                      <a:pt x="435" y="503"/>
                    </a:lnTo>
                    <a:lnTo>
                      <a:pt x="354" y="166"/>
                    </a:lnTo>
                    <a:lnTo>
                      <a:pt x="89" y="229"/>
                    </a:lnTo>
                    <a:lnTo>
                      <a:pt x="222" y="0"/>
                    </a:lnTo>
                    <a:lnTo>
                      <a:pt x="346" y="97"/>
                    </a:lnTo>
                    <a:lnTo>
                      <a:pt x="495" y="1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2" name="Freeform 144"/>
              <p:cNvSpPr>
                <a:spLocks/>
              </p:cNvSpPr>
              <p:nvPr/>
            </p:nvSpPr>
            <p:spPr bwMode="auto">
              <a:xfrm>
                <a:off x="4862" y="1964"/>
                <a:ext cx="87" cy="263"/>
              </a:xfrm>
              <a:custGeom>
                <a:avLst/>
                <a:gdLst>
                  <a:gd name="T0" fmla="*/ 0 w 699"/>
                  <a:gd name="T1" fmla="*/ 0 h 2102"/>
                  <a:gd name="T2" fmla="*/ 0 w 699"/>
                  <a:gd name="T3" fmla="*/ 0 h 2102"/>
                  <a:gd name="T4" fmla="*/ 0 w 699"/>
                  <a:gd name="T5" fmla="*/ 0 h 2102"/>
                  <a:gd name="T6" fmla="*/ 0 w 699"/>
                  <a:gd name="T7" fmla="*/ 0 h 2102"/>
                  <a:gd name="T8" fmla="*/ 0 w 699"/>
                  <a:gd name="T9" fmla="*/ 0 h 2102"/>
                  <a:gd name="T10" fmla="*/ 0 w 699"/>
                  <a:gd name="T11" fmla="*/ 0 h 2102"/>
                  <a:gd name="T12" fmla="*/ 0 w 699"/>
                  <a:gd name="T13" fmla="*/ 0 h 2102"/>
                  <a:gd name="T14" fmla="*/ 0 w 699"/>
                  <a:gd name="T15" fmla="*/ 0 h 2102"/>
                  <a:gd name="T16" fmla="*/ 0 w 699"/>
                  <a:gd name="T17" fmla="*/ 0 h 2102"/>
                  <a:gd name="T18" fmla="*/ 0 w 699"/>
                  <a:gd name="T19" fmla="*/ 0 h 2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9"/>
                  <a:gd name="T31" fmla="*/ 0 h 2102"/>
                  <a:gd name="T32" fmla="*/ 699 w 699"/>
                  <a:gd name="T33" fmla="*/ 2102 h 2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9" h="2102">
                    <a:moveTo>
                      <a:pt x="699" y="0"/>
                    </a:moveTo>
                    <a:lnTo>
                      <a:pt x="495" y="335"/>
                    </a:lnTo>
                    <a:lnTo>
                      <a:pt x="195" y="619"/>
                    </a:lnTo>
                    <a:lnTo>
                      <a:pt x="0" y="1368"/>
                    </a:lnTo>
                    <a:lnTo>
                      <a:pt x="168" y="2102"/>
                    </a:lnTo>
                    <a:lnTo>
                      <a:pt x="346" y="1791"/>
                    </a:lnTo>
                    <a:lnTo>
                      <a:pt x="141" y="1183"/>
                    </a:lnTo>
                    <a:lnTo>
                      <a:pt x="256" y="653"/>
                    </a:lnTo>
                    <a:lnTo>
                      <a:pt x="522" y="512"/>
                    </a:lnTo>
                    <a:lnTo>
                      <a:pt x="69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3" name="Freeform 145"/>
              <p:cNvSpPr>
                <a:spLocks/>
              </p:cNvSpPr>
              <p:nvPr/>
            </p:nvSpPr>
            <p:spPr bwMode="auto">
              <a:xfrm>
                <a:off x="4969" y="1956"/>
                <a:ext cx="22" cy="45"/>
              </a:xfrm>
              <a:custGeom>
                <a:avLst/>
                <a:gdLst>
                  <a:gd name="T0" fmla="*/ 0 w 178"/>
                  <a:gd name="T1" fmla="*/ 0 h 363"/>
                  <a:gd name="T2" fmla="*/ 0 w 178"/>
                  <a:gd name="T3" fmla="*/ 0 h 363"/>
                  <a:gd name="T4" fmla="*/ 0 w 178"/>
                  <a:gd name="T5" fmla="*/ 0 h 363"/>
                  <a:gd name="T6" fmla="*/ 0 w 178"/>
                  <a:gd name="T7" fmla="*/ 0 h 363"/>
                  <a:gd name="T8" fmla="*/ 0 60000 65536"/>
                  <a:gd name="T9" fmla="*/ 0 60000 65536"/>
                  <a:gd name="T10" fmla="*/ 0 60000 65536"/>
                  <a:gd name="T11" fmla="*/ 0 60000 65536"/>
                  <a:gd name="T12" fmla="*/ 0 w 178"/>
                  <a:gd name="T13" fmla="*/ 0 h 363"/>
                  <a:gd name="T14" fmla="*/ 178 w 178"/>
                  <a:gd name="T15" fmla="*/ 363 h 363"/>
                </a:gdLst>
                <a:ahLst/>
                <a:cxnLst>
                  <a:cxn ang="T8">
                    <a:pos x="T0" y="T1"/>
                  </a:cxn>
                  <a:cxn ang="T9">
                    <a:pos x="T2" y="T3"/>
                  </a:cxn>
                  <a:cxn ang="T10">
                    <a:pos x="T4" y="T5"/>
                  </a:cxn>
                  <a:cxn ang="T11">
                    <a:pos x="T6" y="T7"/>
                  </a:cxn>
                </a:cxnLst>
                <a:rect l="T12" t="T13" r="T14" b="T15"/>
                <a:pathLst>
                  <a:path w="178" h="363">
                    <a:moveTo>
                      <a:pt x="178" y="275"/>
                    </a:moveTo>
                    <a:lnTo>
                      <a:pt x="0" y="0"/>
                    </a:lnTo>
                    <a:lnTo>
                      <a:pt x="54" y="363"/>
                    </a:lnTo>
                    <a:lnTo>
                      <a:pt x="178" y="2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4" name="Freeform 146"/>
              <p:cNvSpPr>
                <a:spLocks/>
              </p:cNvSpPr>
              <p:nvPr/>
            </p:nvSpPr>
            <p:spPr bwMode="auto">
              <a:xfrm>
                <a:off x="4751" y="2205"/>
                <a:ext cx="136" cy="35"/>
              </a:xfrm>
              <a:custGeom>
                <a:avLst/>
                <a:gdLst>
                  <a:gd name="T0" fmla="*/ 0 w 1089"/>
                  <a:gd name="T1" fmla="*/ 0 h 281"/>
                  <a:gd name="T2" fmla="*/ 0 w 1089"/>
                  <a:gd name="T3" fmla="*/ 0 h 281"/>
                  <a:gd name="T4" fmla="*/ 0 w 1089"/>
                  <a:gd name="T5" fmla="*/ 0 h 281"/>
                  <a:gd name="T6" fmla="*/ 0 w 1089"/>
                  <a:gd name="T7" fmla="*/ 0 h 281"/>
                  <a:gd name="T8" fmla="*/ 0 w 1089"/>
                  <a:gd name="T9" fmla="*/ 0 h 281"/>
                  <a:gd name="T10" fmla="*/ 0 w 1089"/>
                  <a:gd name="T11" fmla="*/ 0 h 281"/>
                  <a:gd name="T12" fmla="*/ 0 w 1089"/>
                  <a:gd name="T13" fmla="*/ 0 h 281"/>
                  <a:gd name="T14" fmla="*/ 0 60000 65536"/>
                  <a:gd name="T15" fmla="*/ 0 60000 65536"/>
                  <a:gd name="T16" fmla="*/ 0 60000 65536"/>
                  <a:gd name="T17" fmla="*/ 0 60000 65536"/>
                  <a:gd name="T18" fmla="*/ 0 60000 65536"/>
                  <a:gd name="T19" fmla="*/ 0 60000 65536"/>
                  <a:gd name="T20" fmla="*/ 0 60000 65536"/>
                  <a:gd name="T21" fmla="*/ 0 w 1089"/>
                  <a:gd name="T22" fmla="*/ 0 h 281"/>
                  <a:gd name="T23" fmla="*/ 1089 w 1089"/>
                  <a:gd name="T24" fmla="*/ 281 h 2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9" h="281">
                    <a:moveTo>
                      <a:pt x="1001" y="0"/>
                    </a:moveTo>
                    <a:lnTo>
                      <a:pt x="805" y="61"/>
                    </a:lnTo>
                    <a:lnTo>
                      <a:pt x="0" y="281"/>
                    </a:lnTo>
                    <a:lnTo>
                      <a:pt x="734" y="220"/>
                    </a:lnTo>
                    <a:lnTo>
                      <a:pt x="1053" y="246"/>
                    </a:lnTo>
                    <a:lnTo>
                      <a:pt x="1089" y="88"/>
                    </a:lnTo>
                    <a:lnTo>
                      <a:pt x="100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5" name="Freeform 147"/>
              <p:cNvSpPr>
                <a:spLocks/>
              </p:cNvSpPr>
              <p:nvPr/>
            </p:nvSpPr>
            <p:spPr bwMode="auto">
              <a:xfrm>
                <a:off x="4798" y="2253"/>
                <a:ext cx="62" cy="41"/>
              </a:xfrm>
              <a:custGeom>
                <a:avLst/>
                <a:gdLst>
                  <a:gd name="T0" fmla="*/ 0 w 494"/>
                  <a:gd name="T1" fmla="*/ 0 h 326"/>
                  <a:gd name="T2" fmla="*/ 0 w 494"/>
                  <a:gd name="T3" fmla="*/ 0 h 326"/>
                  <a:gd name="T4" fmla="*/ 0 w 494"/>
                  <a:gd name="T5" fmla="*/ 0 h 326"/>
                  <a:gd name="T6" fmla="*/ 0 w 494"/>
                  <a:gd name="T7" fmla="*/ 0 h 326"/>
                  <a:gd name="T8" fmla="*/ 0 60000 65536"/>
                  <a:gd name="T9" fmla="*/ 0 60000 65536"/>
                  <a:gd name="T10" fmla="*/ 0 60000 65536"/>
                  <a:gd name="T11" fmla="*/ 0 60000 65536"/>
                  <a:gd name="T12" fmla="*/ 0 w 494"/>
                  <a:gd name="T13" fmla="*/ 0 h 326"/>
                  <a:gd name="T14" fmla="*/ 494 w 494"/>
                  <a:gd name="T15" fmla="*/ 326 h 326"/>
                </a:gdLst>
                <a:ahLst/>
                <a:cxnLst>
                  <a:cxn ang="T8">
                    <a:pos x="T0" y="T1"/>
                  </a:cxn>
                  <a:cxn ang="T9">
                    <a:pos x="T2" y="T3"/>
                  </a:cxn>
                  <a:cxn ang="T10">
                    <a:pos x="T4" y="T5"/>
                  </a:cxn>
                  <a:cxn ang="T11">
                    <a:pos x="T6" y="T7"/>
                  </a:cxn>
                </a:cxnLst>
                <a:rect l="T12" t="T13" r="T14" b="T15"/>
                <a:pathLst>
                  <a:path w="494" h="326">
                    <a:moveTo>
                      <a:pt x="415" y="106"/>
                    </a:moveTo>
                    <a:lnTo>
                      <a:pt x="0" y="0"/>
                    </a:lnTo>
                    <a:lnTo>
                      <a:pt x="494" y="326"/>
                    </a:lnTo>
                    <a:lnTo>
                      <a:pt x="415"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6" name="Freeform 148"/>
              <p:cNvSpPr>
                <a:spLocks/>
              </p:cNvSpPr>
              <p:nvPr/>
            </p:nvSpPr>
            <p:spPr bwMode="auto">
              <a:xfrm>
                <a:off x="4544" y="1915"/>
                <a:ext cx="115" cy="364"/>
              </a:xfrm>
              <a:custGeom>
                <a:avLst/>
                <a:gdLst>
                  <a:gd name="T0" fmla="*/ 0 w 920"/>
                  <a:gd name="T1" fmla="*/ 0 h 2912"/>
                  <a:gd name="T2" fmla="*/ 0 w 920"/>
                  <a:gd name="T3" fmla="*/ 0 h 2912"/>
                  <a:gd name="T4" fmla="*/ 0 w 920"/>
                  <a:gd name="T5" fmla="*/ 0 h 2912"/>
                  <a:gd name="T6" fmla="*/ 0 w 920"/>
                  <a:gd name="T7" fmla="*/ 0 h 2912"/>
                  <a:gd name="T8" fmla="*/ 0 w 920"/>
                  <a:gd name="T9" fmla="*/ 0 h 2912"/>
                  <a:gd name="T10" fmla="*/ 0 w 920"/>
                  <a:gd name="T11" fmla="*/ 0 h 2912"/>
                  <a:gd name="T12" fmla="*/ 0 w 920"/>
                  <a:gd name="T13" fmla="*/ 0 h 2912"/>
                  <a:gd name="T14" fmla="*/ 0 w 920"/>
                  <a:gd name="T15" fmla="*/ 0 h 2912"/>
                  <a:gd name="T16" fmla="*/ 0 w 920"/>
                  <a:gd name="T17" fmla="*/ 0 h 2912"/>
                  <a:gd name="T18" fmla="*/ 0 w 920"/>
                  <a:gd name="T19" fmla="*/ 0 h 2912"/>
                  <a:gd name="T20" fmla="*/ 0 w 920"/>
                  <a:gd name="T21" fmla="*/ 0 h 2912"/>
                  <a:gd name="T22" fmla="*/ 0 w 920"/>
                  <a:gd name="T23" fmla="*/ 0 h 2912"/>
                  <a:gd name="T24" fmla="*/ 0 w 920"/>
                  <a:gd name="T25" fmla="*/ 0 h 2912"/>
                  <a:gd name="T26" fmla="*/ 0 w 920"/>
                  <a:gd name="T27" fmla="*/ 0 h 2912"/>
                  <a:gd name="T28" fmla="*/ 0 w 920"/>
                  <a:gd name="T29" fmla="*/ 0 h 2912"/>
                  <a:gd name="T30" fmla="*/ 0 w 920"/>
                  <a:gd name="T31" fmla="*/ 0 h 2912"/>
                  <a:gd name="T32" fmla="*/ 0 w 920"/>
                  <a:gd name="T33" fmla="*/ 0 h 2912"/>
                  <a:gd name="T34" fmla="*/ 0 w 920"/>
                  <a:gd name="T35" fmla="*/ 0 h 2912"/>
                  <a:gd name="T36" fmla="*/ 0 w 920"/>
                  <a:gd name="T37" fmla="*/ 0 h 2912"/>
                  <a:gd name="T38" fmla="*/ 0 w 920"/>
                  <a:gd name="T39" fmla="*/ 0 h 2912"/>
                  <a:gd name="T40" fmla="*/ 0 w 920"/>
                  <a:gd name="T41" fmla="*/ 0 h 2912"/>
                  <a:gd name="T42" fmla="*/ 0 w 920"/>
                  <a:gd name="T43" fmla="*/ 0 h 2912"/>
                  <a:gd name="T44" fmla="*/ 0 w 920"/>
                  <a:gd name="T45" fmla="*/ 0 h 2912"/>
                  <a:gd name="T46" fmla="*/ 0 w 920"/>
                  <a:gd name="T47" fmla="*/ 0 h 2912"/>
                  <a:gd name="T48" fmla="*/ 0 w 920"/>
                  <a:gd name="T49" fmla="*/ 0 h 2912"/>
                  <a:gd name="T50" fmla="*/ 0 w 920"/>
                  <a:gd name="T51" fmla="*/ 0 h 2912"/>
                  <a:gd name="T52" fmla="*/ 0 w 920"/>
                  <a:gd name="T53" fmla="*/ 0 h 2912"/>
                  <a:gd name="T54" fmla="*/ 0 w 920"/>
                  <a:gd name="T55" fmla="*/ 0 h 2912"/>
                  <a:gd name="T56" fmla="*/ 0 w 920"/>
                  <a:gd name="T57" fmla="*/ 0 h 2912"/>
                  <a:gd name="T58" fmla="*/ 0 w 920"/>
                  <a:gd name="T59" fmla="*/ 0 h 2912"/>
                  <a:gd name="T60" fmla="*/ 0 w 920"/>
                  <a:gd name="T61" fmla="*/ 0 h 2912"/>
                  <a:gd name="T62" fmla="*/ 0 w 920"/>
                  <a:gd name="T63" fmla="*/ 0 h 29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20"/>
                  <a:gd name="T97" fmla="*/ 0 h 2912"/>
                  <a:gd name="T98" fmla="*/ 920 w 920"/>
                  <a:gd name="T99" fmla="*/ 2912 h 29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20" h="2912">
                    <a:moveTo>
                      <a:pt x="433" y="1031"/>
                    </a:moveTo>
                    <a:lnTo>
                      <a:pt x="531" y="1879"/>
                    </a:lnTo>
                    <a:lnTo>
                      <a:pt x="920" y="2497"/>
                    </a:lnTo>
                    <a:lnTo>
                      <a:pt x="734" y="2365"/>
                    </a:lnTo>
                    <a:lnTo>
                      <a:pt x="734" y="2912"/>
                    </a:lnTo>
                    <a:lnTo>
                      <a:pt x="566" y="2868"/>
                    </a:lnTo>
                    <a:lnTo>
                      <a:pt x="592" y="2382"/>
                    </a:lnTo>
                    <a:lnTo>
                      <a:pt x="353" y="2823"/>
                    </a:lnTo>
                    <a:lnTo>
                      <a:pt x="79" y="2780"/>
                    </a:lnTo>
                    <a:lnTo>
                      <a:pt x="327" y="2250"/>
                    </a:lnTo>
                    <a:lnTo>
                      <a:pt x="123" y="1879"/>
                    </a:lnTo>
                    <a:lnTo>
                      <a:pt x="371" y="2074"/>
                    </a:lnTo>
                    <a:lnTo>
                      <a:pt x="556" y="2152"/>
                    </a:lnTo>
                    <a:lnTo>
                      <a:pt x="468" y="1924"/>
                    </a:lnTo>
                    <a:lnTo>
                      <a:pt x="335" y="1924"/>
                    </a:lnTo>
                    <a:lnTo>
                      <a:pt x="115" y="1624"/>
                    </a:lnTo>
                    <a:lnTo>
                      <a:pt x="433" y="1791"/>
                    </a:lnTo>
                    <a:lnTo>
                      <a:pt x="308" y="1536"/>
                    </a:lnTo>
                    <a:lnTo>
                      <a:pt x="433" y="1580"/>
                    </a:lnTo>
                    <a:lnTo>
                      <a:pt x="406" y="1288"/>
                    </a:lnTo>
                    <a:lnTo>
                      <a:pt x="159" y="714"/>
                    </a:lnTo>
                    <a:lnTo>
                      <a:pt x="71" y="1041"/>
                    </a:lnTo>
                    <a:lnTo>
                      <a:pt x="213" y="1429"/>
                    </a:lnTo>
                    <a:lnTo>
                      <a:pt x="0" y="1031"/>
                    </a:lnTo>
                    <a:lnTo>
                      <a:pt x="79" y="662"/>
                    </a:lnTo>
                    <a:lnTo>
                      <a:pt x="27" y="230"/>
                    </a:lnTo>
                    <a:lnTo>
                      <a:pt x="460" y="105"/>
                    </a:lnTo>
                    <a:lnTo>
                      <a:pt x="752" y="0"/>
                    </a:lnTo>
                    <a:lnTo>
                      <a:pt x="460" y="176"/>
                    </a:lnTo>
                    <a:lnTo>
                      <a:pt x="159" y="264"/>
                    </a:lnTo>
                    <a:lnTo>
                      <a:pt x="237" y="679"/>
                    </a:lnTo>
                    <a:lnTo>
                      <a:pt x="433" y="10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7" name="Freeform 149"/>
              <p:cNvSpPr>
                <a:spLocks/>
              </p:cNvSpPr>
              <p:nvPr/>
            </p:nvSpPr>
            <p:spPr bwMode="auto">
              <a:xfrm>
                <a:off x="4467" y="2066"/>
                <a:ext cx="88" cy="186"/>
              </a:xfrm>
              <a:custGeom>
                <a:avLst/>
                <a:gdLst>
                  <a:gd name="T0" fmla="*/ 0 w 700"/>
                  <a:gd name="T1" fmla="*/ 0 h 1483"/>
                  <a:gd name="T2" fmla="*/ 0 w 700"/>
                  <a:gd name="T3" fmla="*/ 0 h 1483"/>
                  <a:gd name="T4" fmla="*/ 0 w 700"/>
                  <a:gd name="T5" fmla="*/ 0 h 1483"/>
                  <a:gd name="T6" fmla="*/ 0 w 700"/>
                  <a:gd name="T7" fmla="*/ 0 h 1483"/>
                  <a:gd name="T8" fmla="*/ 0 w 700"/>
                  <a:gd name="T9" fmla="*/ 0 h 1483"/>
                  <a:gd name="T10" fmla="*/ 0 w 700"/>
                  <a:gd name="T11" fmla="*/ 0 h 1483"/>
                  <a:gd name="T12" fmla="*/ 0 w 700"/>
                  <a:gd name="T13" fmla="*/ 0 h 1483"/>
                  <a:gd name="T14" fmla="*/ 0 w 700"/>
                  <a:gd name="T15" fmla="*/ 0 h 1483"/>
                  <a:gd name="T16" fmla="*/ 0 w 700"/>
                  <a:gd name="T17" fmla="*/ 0 h 1483"/>
                  <a:gd name="T18" fmla="*/ 0 w 700"/>
                  <a:gd name="T19" fmla="*/ 0 h 1483"/>
                  <a:gd name="T20" fmla="*/ 0 w 700"/>
                  <a:gd name="T21" fmla="*/ 0 h 1483"/>
                  <a:gd name="T22" fmla="*/ 0 w 700"/>
                  <a:gd name="T23" fmla="*/ 0 h 14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0"/>
                  <a:gd name="T37" fmla="*/ 0 h 1483"/>
                  <a:gd name="T38" fmla="*/ 700 w 700"/>
                  <a:gd name="T39" fmla="*/ 1483 h 14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0" h="1483">
                    <a:moveTo>
                      <a:pt x="700" y="0"/>
                    </a:moveTo>
                    <a:lnTo>
                      <a:pt x="620" y="193"/>
                    </a:lnTo>
                    <a:lnTo>
                      <a:pt x="568" y="512"/>
                    </a:lnTo>
                    <a:lnTo>
                      <a:pt x="408" y="883"/>
                    </a:lnTo>
                    <a:lnTo>
                      <a:pt x="267" y="989"/>
                    </a:lnTo>
                    <a:lnTo>
                      <a:pt x="0" y="1456"/>
                    </a:lnTo>
                    <a:lnTo>
                      <a:pt x="116" y="1483"/>
                    </a:lnTo>
                    <a:lnTo>
                      <a:pt x="321" y="1041"/>
                    </a:lnTo>
                    <a:lnTo>
                      <a:pt x="541" y="962"/>
                    </a:lnTo>
                    <a:lnTo>
                      <a:pt x="470" y="892"/>
                    </a:lnTo>
                    <a:lnTo>
                      <a:pt x="673" y="344"/>
                    </a:lnTo>
                    <a:lnTo>
                      <a:pt x="7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8" name="Freeform 150"/>
              <p:cNvSpPr>
                <a:spLocks/>
              </p:cNvSpPr>
              <p:nvPr/>
            </p:nvSpPr>
            <p:spPr bwMode="auto">
              <a:xfrm>
                <a:off x="4243" y="2312"/>
                <a:ext cx="549" cy="276"/>
              </a:xfrm>
              <a:custGeom>
                <a:avLst/>
                <a:gdLst>
                  <a:gd name="T0" fmla="*/ 0 w 4397"/>
                  <a:gd name="T1" fmla="*/ 0 h 2207"/>
                  <a:gd name="T2" fmla="*/ 0 w 4397"/>
                  <a:gd name="T3" fmla="*/ 0 h 2207"/>
                  <a:gd name="T4" fmla="*/ 0 w 4397"/>
                  <a:gd name="T5" fmla="*/ 0 h 2207"/>
                  <a:gd name="T6" fmla="*/ 0 w 4397"/>
                  <a:gd name="T7" fmla="*/ 0 h 2207"/>
                  <a:gd name="T8" fmla="*/ 0 w 4397"/>
                  <a:gd name="T9" fmla="*/ 0 h 2207"/>
                  <a:gd name="T10" fmla="*/ 0 w 4397"/>
                  <a:gd name="T11" fmla="*/ 0 h 2207"/>
                  <a:gd name="T12" fmla="*/ 0 w 4397"/>
                  <a:gd name="T13" fmla="*/ 0 h 2207"/>
                  <a:gd name="T14" fmla="*/ 0 w 4397"/>
                  <a:gd name="T15" fmla="*/ 0 h 2207"/>
                  <a:gd name="T16" fmla="*/ 0 w 4397"/>
                  <a:gd name="T17" fmla="*/ 0 h 2207"/>
                  <a:gd name="T18" fmla="*/ 0 w 4397"/>
                  <a:gd name="T19" fmla="*/ 0 h 2207"/>
                  <a:gd name="T20" fmla="*/ 0 w 4397"/>
                  <a:gd name="T21" fmla="*/ 0 h 2207"/>
                  <a:gd name="T22" fmla="*/ 0 w 4397"/>
                  <a:gd name="T23" fmla="*/ 0 h 2207"/>
                  <a:gd name="T24" fmla="*/ 0 w 4397"/>
                  <a:gd name="T25" fmla="*/ 0 h 2207"/>
                  <a:gd name="T26" fmla="*/ 0 w 4397"/>
                  <a:gd name="T27" fmla="*/ 0 h 2207"/>
                  <a:gd name="T28" fmla="*/ 0 w 4397"/>
                  <a:gd name="T29" fmla="*/ 0 h 2207"/>
                  <a:gd name="T30" fmla="*/ 0 w 4397"/>
                  <a:gd name="T31" fmla="*/ 0 h 2207"/>
                  <a:gd name="T32" fmla="*/ 0 w 4397"/>
                  <a:gd name="T33" fmla="*/ 0 h 2207"/>
                  <a:gd name="T34" fmla="*/ 0 w 4397"/>
                  <a:gd name="T35" fmla="*/ 0 h 22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97"/>
                  <a:gd name="T55" fmla="*/ 0 h 2207"/>
                  <a:gd name="T56" fmla="*/ 4397 w 4397"/>
                  <a:gd name="T57" fmla="*/ 2207 h 220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97" h="2207">
                    <a:moveTo>
                      <a:pt x="4352" y="1649"/>
                    </a:moveTo>
                    <a:lnTo>
                      <a:pt x="4061" y="1587"/>
                    </a:lnTo>
                    <a:lnTo>
                      <a:pt x="3512" y="2056"/>
                    </a:lnTo>
                    <a:lnTo>
                      <a:pt x="2601" y="1764"/>
                    </a:lnTo>
                    <a:lnTo>
                      <a:pt x="1354" y="1570"/>
                    </a:lnTo>
                    <a:lnTo>
                      <a:pt x="160" y="1225"/>
                    </a:lnTo>
                    <a:lnTo>
                      <a:pt x="2096" y="70"/>
                    </a:lnTo>
                    <a:lnTo>
                      <a:pt x="3538" y="360"/>
                    </a:lnTo>
                    <a:lnTo>
                      <a:pt x="4397" y="458"/>
                    </a:lnTo>
                    <a:lnTo>
                      <a:pt x="2069" y="0"/>
                    </a:lnTo>
                    <a:lnTo>
                      <a:pt x="1265" y="466"/>
                    </a:lnTo>
                    <a:lnTo>
                      <a:pt x="0" y="1260"/>
                    </a:lnTo>
                    <a:lnTo>
                      <a:pt x="1265" y="1658"/>
                    </a:lnTo>
                    <a:lnTo>
                      <a:pt x="2459" y="1923"/>
                    </a:lnTo>
                    <a:lnTo>
                      <a:pt x="3516" y="2207"/>
                    </a:lnTo>
                    <a:lnTo>
                      <a:pt x="4096" y="1658"/>
                    </a:lnTo>
                    <a:lnTo>
                      <a:pt x="4316" y="1720"/>
                    </a:lnTo>
                    <a:lnTo>
                      <a:pt x="4352" y="16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59" name="Freeform 151"/>
              <p:cNvSpPr>
                <a:spLocks/>
              </p:cNvSpPr>
              <p:nvPr/>
            </p:nvSpPr>
            <p:spPr bwMode="auto">
              <a:xfrm>
                <a:off x="4750" y="2462"/>
                <a:ext cx="67" cy="58"/>
              </a:xfrm>
              <a:custGeom>
                <a:avLst/>
                <a:gdLst>
                  <a:gd name="T0" fmla="*/ 0 w 530"/>
                  <a:gd name="T1" fmla="*/ 0 h 459"/>
                  <a:gd name="T2" fmla="*/ 0 w 530"/>
                  <a:gd name="T3" fmla="*/ 0 h 459"/>
                  <a:gd name="T4" fmla="*/ 0 w 530"/>
                  <a:gd name="T5" fmla="*/ 0 h 459"/>
                  <a:gd name="T6" fmla="*/ 0 w 530"/>
                  <a:gd name="T7" fmla="*/ 0 h 459"/>
                  <a:gd name="T8" fmla="*/ 0 w 530"/>
                  <a:gd name="T9" fmla="*/ 0 h 459"/>
                  <a:gd name="T10" fmla="*/ 0 w 530"/>
                  <a:gd name="T11" fmla="*/ 0 h 459"/>
                  <a:gd name="T12" fmla="*/ 0 60000 65536"/>
                  <a:gd name="T13" fmla="*/ 0 60000 65536"/>
                  <a:gd name="T14" fmla="*/ 0 60000 65536"/>
                  <a:gd name="T15" fmla="*/ 0 60000 65536"/>
                  <a:gd name="T16" fmla="*/ 0 60000 65536"/>
                  <a:gd name="T17" fmla="*/ 0 60000 65536"/>
                  <a:gd name="T18" fmla="*/ 0 w 530"/>
                  <a:gd name="T19" fmla="*/ 0 h 459"/>
                  <a:gd name="T20" fmla="*/ 530 w 530"/>
                  <a:gd name="T21" fmla="*/ 459 h 459"/>
                </a:gdLst>
                <a:ahLst/>
                <a:cxnLst>
                  <a:cxn ang="T12">
                    <a:pos x="T0" y="T1"/>
                  </a:cxn>
                  <a:cxn ang="T13">
                    <a:pos x="T2" y="T3"/>
                  </a:cxn>
                  <a:cxn ang="T14">
                    <a:pos x="T4" y="T5"/>
                  </a:cxn>
                  <a:cxn ang="T15">
                    <a:pos x="T6" y="T7"/>
                  </a:cxn>
                  <a:cxn ang="T16">
                    <a:pos x="T8" y="T9"/>
                  </a:cxn>
                  <a:cxn ang="T17">
                    <a:pos x="T10" y="T11"/>
                  </a:cxn>
                </a:cxnLst>
                <a:rect l="T18" t="T19" r="T20" b="T21"/>
                <a:pathLst>
                  <a:path w="530" h="459">
                    <a:moveTo>
                      <a:pt x="0" y="388"/>
                    </a:moveTo>
                    <a:lnTo>
                      <a:pt x="530" y="0"/>
                    </a:lnTo>
                    <a:lnTo>
                      <a:pt x="389" y="300"/>
                    </a:lnTo>
                    <a:lnTo>
                      <a:pt x="133" y="361"/>
                    </a:lnTo>
                    <a:lnTo>
                      <a:pt x="122" y="459"/>
                    </a:lnTo>
                    <a:lnTo>
                      <a:pt x="0" y="3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0" name="Freeform 152"/>
              <p:cNvSpPr>
                <a:spLocks/>
              </p:cNvSpPr>
              <p:nvPr/>
            </p:nvSpPr>
            <p:spPr bwMode="auto">
              <a:xfrm>
                <a:off x="4075" y="1653"/>
                <a:ext cx="167" cy="134"/>
              </a:xfrm>
              <a:custGeom>
                <a:avLst/>
                <a:gdLst>
                  <a:gd name="T0" fmla="*/ 0 w 1335"/>
                  <a:gd name="T1" fmla="*/ 0 h 1077"/>
                  <a:gd name="T2" fmla="*/ 0 w 1335"/>
                  <a:gd name="T3" fmla="*/ 0 h 1077"/>
                  <a:gd name="T4" fmla="*/ 0 w 1335"/>
                  <a:gd name="T5" fmla="*/ 0 h 1077"/>
                  <a:gd name="T6" fmla="*/ 0 w 1335"/>
                  <a:gd name="T7" fmla="*/ 0 h 1077"/>
                  <a:gd name="T8" fmla="*/ 0 w 1335"/>
                  <a:gd name="T9" fmla="*/ 0 h 1077"/>
                  <a:gd name="T10" fmla="*/ 0 w 1335"/>
                  <a:gd name="T11" fmla="*/ 0 h 1077"/>
                  <a:gd name="T12" fmla="*/ 0 w 1335"/>
                  <a:gd name="T13" fmla="*/ 0 h 1077"/>
                  <a:gd name="T14" fmla="*/ 0 w 1335"/>
                  <a:gd name="T15" fmla="*/ 0 h 1077"/>
                  <a:gd name="T16" fmla="*/ 0 w 1335"/>
                  <a:gd name="T17" fmla="*/ 0 h 1077"/>
                  <a:gd name="T18" fmla="*/ 0 w 1335"/>
                  <a:gd name="T19" fmla="*/ 0 h 1077"/>
                  <a:gd name="T20" fmla="*/ 0 w 1335"/>
                  <a:gd name="T21" fmla="*/ 0 h 1077"/>
                  <a:gd name="T22" fmla="*/ 0 w 1335"/>
                  <a:gd name="T23" fmla="*/ 0 h 1077"/>
                  <a:gd name="T24" fmla="*/ 0 w 1335"/>
                  <a:gd name="T25" fmla="*/ 0 h 1077"/>
                  <a:gd name="T26" fmla="*/ 0 w 1335"/>
                  <a:gd name="T27" fmla="*/ 0 h 1077"/>
                  <a:gd name="T28" fmla="*/ 0 w 1335"/>
                  <a:gd name="T29" fmla="*/ 0 h 1077"/>
                  <a:gd name="T30" fmla="*/ 0 w 1335"/>
                  <a:gd name="T31" fmla="*/ 0 h 1077"/>
                  <a:gd name="T32" fmla="*/ 0 w 1335"/>
                  <a:gd name="T33" fmla="*/ 0 h 1077"/>
                  <a:gd name="T34" fmla="*/ 0 w 1335"/>
                  <a:gd name="T35" fmla="*/ 0 h 1077"/>
                  <a:gd name="T36" fmla="*/ 0 w 1335"/>
                  <a:gd name="T37" fmla="*/ 0 h 1077"/>
                  <a:gd name="T38" fmla="*/ 0 w 1335"/>
                  <a:gd name="T39" fmla="*/ 0 h 1077"/>
                  <a:gd name="T40" fmla="*/ 0 w 1335"/>
                  <a:gd name="T41" fmla="*/ 0 h 1077"/>
                  <a:gd name="T42" fmla="*/ 0 w 1335"/>
                  <a:gd name="T43" fmla="*/ 0 h 1077"/>
                  <a:gd name="T44" fmla="*/ 0 w 1335"/>
                  <a:gd name="T45" fmla="*/ 0 h 1077"/>
                  <a:gd name="T46" fmla="*/ 0 w 1335"/>
                  <a:gd name="T47" fmla="*/ 0 h 1077"/>
                  <a:gd name="T48" fmla="*/ 0 w 1335"/>
                  <a:gd name="T49" fmla="*/ 0 h 1077"/>
                  <a:gd name="T50" fmla="*/ 0 w 1335"/>
                  <a:gd name="T51" fmla="*/ 0 h 1077"/>
                  <a:gd name="T52" fmla="*/ 0 w 1335"/>
                  <a:gd name="T53" fmla="*/ 0 h 1077"/>
                  <a:gd name="T54" fmla="*/ 0 w 1335"/>
                  <a:gd name="T55" fmla="*/ 0 h 1077"/>
                  <a:gd name="T56" fmla="*/ 0 w 1335"/>
                  <a:gd name="T57" fmla="*/ 0 h 1077"/>
                  <a:gd name="T58" fmla="*/ 0 w 1335"/>
                  <a:gd name="T59" fmla="*/ 0 h 1077"/>
                  <a:gd name="T60" fmla="*/ 0 w 1335"/>
                  <a:gd name="T61" fmla="*/ 0 h 1077"/>
                  <a:gd name="T62" fmla="*/ 0 w 1335"/>
                  <a:gd name="T63" fmla="*/ 0 h 1077"/>
                  <a:gd name="T64" fmla="*/ 0 w 1335"/>
                  <a:gd name="T65" fmla="*/ 0 h 1077"/>
                  <a:gd name="T66" fmla="*/ 0 w 1335"/>
                  <a:gd name="T67" fmla="*/ 0 h 1077"/>
                  <a:gd name="T68" fmla="*/ 0 w 1335"/>
                  <a:gd name="T69" fmla="*/ 0 h 1077"/>
                  <a:gd name="T70" fmla="*/ 0 w 1335"/>
                  <a:gd name="T71" fmla="*/ 0 h 1077"/>
                  <a:gd name="T72" fmla="*/ 0 w 1335"/>
                  <a:gd name="T73" fmla="*/ 0 h 1077"/>
                  <a:gd name="T74" fmla="*/ 0 w 1335"/>
                  <a:gd name="T75" fmla="*/ 0 h 1077"/>
                  <a:gd name="T76" fmla="*/ 0 w 1335"/>
                  <a:gd name="T77" fmla="*/ 0 h 1077"/>
                  <a:gd name="T78" fmla="*/ 0 w 1335"/>
                  <a:gd name="T79" fmla="*/ 0 h 1077"/>
                  <a:gd name="T80" fmla="*/ 0 w 1335"/>
                  <a:gd name="T81" fmla="*/ 0 h 10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35"/>
                  <a:gd name="T124" fmla="*/ 0 h 1077"/>
                  <a:gd name="T125" fmla="*/ 1335 w 1335"/>
                  <a:gd name="T126" fmla="*/ 1077 h 10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35" h="1077">
                    <a:moveTo>
                      <a:pt x="1270" y="731"/>
                    </a:moveTo>
                    <a:lnTo>
                      <a:pt x="1130" y="899"/>
                    </a:lnTo>
                    <a:lnTo>
                      <a:pt x="1089" y="990"/>
                    </a:lnTo>
                    <a:lnTo>
                      <a:pt x="957" y="945"/>
                    </a:lnTo>
                    <a:lnTo>
                      <a:pt x="1066" y="1022"/>
                    </a:lnTo>
                    <a:lnTo>
                      <a:pt x="1152" y="998"/>
                    </a:lnTo>
                    <a:lnTo>
                      <a:pt x="1112" y="1077"/>
                    </a:lnTo>
                    <a:lnTo>
                      <a:pt x="1263" y="995"/>
                    </a:lnTo>
                    <a:lnTo>
                      <a:pt x="1294" y="859"/>
                    </a:lnTo>
                    <a:lnTo>
                      <a:pt x="1335" y="813"/>
                    </a:lnTo>
                    <a:lnTo>
                      <a:pt x="1311" y="705"/>
                    </a:lnTo>
                    <a:lnTo>
                      <a:pt x="1263" y="584"/>
                    </a:lnTo>
                    <a:lnTo>
                      <a:pt x="1290" y="481"/>
                    </a:lnTo>
                    <a:lnTo>
                      <a:pt x="1266" y="295"/>
                    </a:lnTo>
                    <a:lnTo>
                      <a:pt x="931" y="90"/>
                    </a:lnTo>
                    <a:lnTo>
                      <a:pt x="492" y="0"/>
                    </a:lnTo>
                    <a:lnTo>
                      <a:pt x="109" y="67"/>
                    </a:lnTo>
                    <a:lnTo>
                      <a:pt x="0" y="263"/>
                    </a:lnTo>
                    <a:lnTo>
                      <a:pt x="242" y="149"/>
                    </a:lnTo>
                    <a:lnTo>
                      <a:pt x="232" y="226"/>
                    </a:lnTo>
                    <a:lnTo>
                      <a:pt x="589" y="168"/>
                    </a:lnTo>
                    <a:lnTo>
                      <a:pt x="429" y="253"/>
                    </a:lnTo>
                    <a:lnTo>
                      <a:pt x="465" y="354"/>
                    </a:lnTo>
                    <a:lnTo>
                      <a:pt x="885" y="367"/>
                    </a:lnTo>
                    <a:lnTo>
                      <a:pt x="697" y="462"/>
                    </a:lnTo>
                    <a:lnTo>
                      <a:pt x="952" y="517"/>
                    </a:lnTo>
                    <a:lnTo>
                      <a:pt x="1167" y="512"/>
                    </a:lnTo>
                    <a:lnTo>
                      <a:pt x="957" y="639"/>
                    </a:lnTo>
                    <a:lnTo>
                      <a:pt x="565" y="544"/>
                    </a:lnTo>
                    <a:lnTo>
                      <a:pt x="688" y="686"/>
                    </a:lnTo>
                    <a:lnTo>
                      <a:pt x="297" y="541"/>
                    </a:lnTo>
                    <a:lnTo>
                      <a:pt x="145" y="568"/>
                    </a:lnTo>
                    <a:lnTo>
                      <a:pt x="145" y="707"/>
                    </a:lnTo>
                    <a:lnTo>
                      <a:pt x="310" y="584"/>
                    </a:lnTo>
                    <a:lnTo>
                      <a:pt x="507" y="659"/>
                    </a:lnTo>
                    <a:lnTo>
                      <a:pt x="733" y="777"/>
                    </a:lnTo>
                    <a:lnTo>
                      <a:pt x="1030" y="822"/>
                    </a:lnTo>
                    <a:lnTo>
                      <a:pt x="810" y="736"/>
                    </a:lnTo>
                    <a:lnTo>
                      <a:pt x="1025" y="736"/>
                    </a:lnTo>
                    <a:lnTo>
                      <a:pt x="1207" y="666"/>
                    </a:lnTo>
                    <a:lnTo>
                      <a:pt x="1270" y="7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1" name="Freeform 153"/>
              <p:cNvSpPr>
                <a:spLocks/>
              </p:cNvSpPr>
              <p:nvPr/>
            </p:nvSpPr>
            <p:spPr bwMode="auto">
              <a:xfrm>
                <a:off x="4124" y="1788"/>
                <a:ext cx="58" cy="26"/>
              </a:xfrm>
              <a:custGeom>
                <a:avLst/>
                <a:gdLst>
                  <a:gd name="T0" fmla="*/ 0 w 468"/>
                  <a:gd name="T1" fmla="*/ 0 h 204"/>
                  <a:gd name="T2" fmla="*/ 0 w 468"/>
                  <a:gd name="T3" fmla="*/ 0 h 204"/>
                  <a:gd name="T4" fmla="*/ 0 w 468"/>
                  <a:gd name="T5" fmla="*/ 0 h 204"/>
                  <a:gd name="T6" fmla="*/ 0 w 468"/>
                  <a:gd name="T7" fmla="*/ 0 h 204"/>
                  <a:gd name="T8" fmla="*/ 0 w 468"/>
                  <a:gd name="T9" fmla="*/ 0 h 204"/>
                  <a:gd name="T10" fmla="*/ 0 w 468"/>
                  <a:gd name="T11" fmla="*/ 0 h 204"/>
                  <a:gd name="T12" fmla="*/ 0 w 468"/>
                  <a:gd name="T13" fmla="*/ 0 h 204"/>
                  <a:gd name="T14" fmla="*/ 0 60000 65536"/>
                  <a:gd name="T15" fmla="*/ 0 60000 65536"/>
                  <a:gd name="T16" fmla="*/ 0 60000 65536"/>
                  <a:gd name="T17" fmla="*/ 0 60000 65536"/>
                  <a:gd name="T18" fmla="*/ 0 60000 65536"/>
                  <a:gd name="T19" fmla="*/ 0 60000 65536"/>
                  <a:gd name="T20" fmla="*/ 0 60000 65536"/>
                  <a:gd name="T21" fmla="*/ 0 w 468"/>
                  <a:gd name="T22" fmla="*/ 0 h 204"/>
                  <a:gd name="T23" fmla="*/ 468 w 468"/>
                  <a:gd name="T24" fmla="*/ 204 h 2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8" h="204">
                    <a:moveTo>
                      <a:pt x="468" y="0"/>
                    </a:moveTo>
                    <a:lnTo>
                      <a:pt x="237" y="40"/>
                    </a:lnTo>
                    <a:lnTo>
                      <a:pt x="90" y="40"/>
                    </a:lnTo>
                    <a:lnTo>
                      <a:pt x="0" y="161"/>
                    </a:lnTo>
                    <a:lnTo>
                      <a:pt x="72" y="204"/>
                    </a:lnTo>
                    <a:lnTo>
                      <a:pt x="222" y="82"/>
                    </a:lnTo>
                    <a:lnTo>
                      <a:pt x="46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2" name="Freeform 154"/>
              <p:cNvSpPr>
                <a:spLocks/>
              </p:cNvSpPr>
              <p:nvPr/>
            </p:nvSpPr>
            <p:spPr bwMode="auto">
              <a:xfrm>
                <a:off x="4134" y="1789"/>
                <a:ext cx="54" cy="21"/>
              </a:xfrm>
              <a:custGeom>
                <a:avLst/>
                <a:gdLst>
                  <a:gd name="T0" fmla="*/ 0 w 426"/>
                  <a:gd name="T1" fmla="*/ 0 h 168"/>
                  <a:gd name="T2" fmla="*/ 0 w 426"/>
                  <a:gd name="T3" fmla="*/ 0 h 168"/>
                  <a:gd name="T4" fmla="*/ 0 w 426"/>
                  <a:gd name="T5" fmla="*/ 0 h 168"/>
                  <a:gd name="T6" fmla="*/ 0 w 426"/>
                  <a:gd name="T7" fmla="*/ 0 h 168"/>
                  <a:gd name="T8" fmla="*/ 0 w 426"/>
                  <a:gd name="T9" fmla="*/ 0 h 168"/>
                  <a:gd name="T10" fmla="*/ 0 w 426"/>
                  <a:gd name="T11" fmla="*/ 0 h 168"/>
                  <a:gd name="T12" fmla="*/ 0 w 426"/>
                  <a:gd name="T13" fmla="*/ 0 h 168"/>
                  <a:gd name="T14" fmla="*/ 0 w 426"/>
                  <a:gd name="T15" fmla="*/ 0 h 168"/>
                  <a:gd name="T16" fmla="*/ 0 60000 65536"/>
                  <a:gd name="T17" fmla="*/ 0 60000 65536"/>
                  <a:gd name="T18" fmla="*/ 0 60000 65536"/>
                  <a:gd name="T19" fmla="*/ 0 60000 65536"/>
                  <a:gd name="T20" fmla="*/ 0 60000 65536"/>
                  <a:gd name="T21" fmla="*/ 0 60000 65536"/>
                  <a:gd name="T22" fmla="*/ 0 60000 65536"/>
                  <a:gd name="T23" fmla="*/ 0 60000 65536"/>
                  <a:gd name="T24" fmla="*/ 0 w 426"/>
                  <a:gd name="T25" fmla="*/ 0 h 168"/>
                  <a:gd name="T26" fmla="*/ 426 w 426"/>
                  <a:gd name="T27" fmla="*/ 168 h 1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6" h="168">
                    <a:moveTo>
                      <a:pt x="340" y="0"/>
                    </a:moveTo>
                    <a:lnTo>
                      <a:pt x="245" y="92"/>
                    </a:lnTo>
                    <a:lnTo>
                      <a:pt x="59" y="96"/>
                    </a:lnTo>
                    <a:lnTo>
                      <a:pt x="0" y="152"/>
                    </a:lnTo>
                    <a:lnTo>
                      <a:pt x="205" y="168"/>
                    </a:lnTo>
                    <a:lnTo>
                      <a:pt x="414" y="82"/>
                    </a:lnTo>
                    <a:lnTo>
                      <a:pt x="426" y="27"/>
                    </a:lnTo>
                    <a:lnTo>
                      <a:pt x="3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3" name="Freeform 155"/>
              <p:cNvSpPr>
                <a:spLocks/>
              </p:cNvSpPr>
              <p:nvPr/>
            </p:nvSpPr>
            <p:spPr bwMode="auto">
              <a:xfrm>
                <a:off x="4207" y="1776"/>
                <a:ext cx="22" cy="54"/>
              </a:xfrm>
              <a:custGeom>
                <a:avLst/>
                <a:gdLst>
                  <a:gd name="T0" fmla="*/ 0 w 177"/>
                  <a:gd name="T1" fmla="*/ 0 h 431"/>
                  <a:gd name="T2" fmla="*/ 0 w 177"/>
                  <a:gd name="T3" fmla="*/ 0 h 431"/>
                  <a:gd name="T4" fmla="*/ 0 w 177"/>
                  <a:gd name="T5" fmla="*/ 0 h 431"/>
                  <a:gd name="T6" fmla="*/ 0 w 177"/>
                  <a:gd name="T7" fmla="*/ 0 h 431"/>
                  <a:gd name="T8" fmla="*/ 0 w 177"/>
                  <a:gd name="T9" fmla="*/ 0 h 431"/>
                  <a:gd name="T10" fmla="*/ 0 60000 65536"/>
                  <a:gd name="T11" fmla="*/ 0 60000 65536"/>
                  <a:gd name="T12" fmla="*/ 0 60000 65536"/>
                  <a:gd name="T13" fmla="*/ 0 60000 65536"/>
                  <a:gd name="T14" fmla="*/ 0 60000 65536"/>
                  <a:gd name="T15" fmla="*/ 0 w 177"/>
                  <a:gd name="T16" fmla="*/ 0 h 431"/>
                  <a:gd name="T17" fmla="*/ 177 w 177"/>
                  <a:gd name="T18" fmla="*/ 431 h 431"/>
                </a:gdLst>
                <a:ahLst/>
                <a:cxnLst>
                  <a:cxn ang="T10">
                    <a:pos x="T0" y="T1"/>
                  </a:cxn>
                  <a:cxn ang="T11">
                    <a:pos x="T2" y="T3"/>
                  </a:cxn>
                  <a:cxn ang="T12">
                    <a:pos x="T4" y="T5"/>
                  </a:cxn>
                  <a:cxn ang="T13">
                    <a:pos x="T6" y="T7"/>
                  </a:cxn>
                  <a:cxn ang="T14">
                    <a:pos x="T8" y="T9"/>
                  </a:cxn>
                </a:cxnLst>
                <a:rect l="T15" t="T16" r="T17" b="T18"/>
                <a:pathLst>
                  <a:path w="177" h="431">
                    <a:moveTo>
                      <a:pt x="0" y="0"/>
                    </a:moveTo>
                    <a:lnTo>
                      <a:pt x="17" y="131"/>
                    </a:lnTo>
                    <a:lnTo>
                      <a:pt x="177" y="431"/>
                    </a:lnTo>
                    <a:lnTo>
                      <a:pt x="36" y="1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4" name="Freeform 156"/>
              <p:cNvSpPr>
                <a:spLocks/>
              </p:cNvSpPr>
              <p:nvPr/>
            </p:nvSpPr>
            <p:spPr bwMode="auto">
              <a:xfrm>
                <a:off x="4184" y="1824"/>
                <a:ext cx="57" cy="34"/>
              </a:xfrm>
              <a:custGeom>
                <a:avLst/>
                <a:gdLst>
                  <a:gd name="T0" fmla="*/ 0 w 450"/>
                  <a:gd name="T1" fmla="*/ 0 h 272"/>
                  <a:gd name="T2" fmla="*/ 0 w 450"/>
                  <a:gd name="T3" fmla="*/ 0 h 272"/>
                  <a:gd name="T4" fmla="*/ 0 w 450"/>
                  <a:gd name="T5" fmla="*/ 0 h 272"/>
                  <a:gd name="T6" fmla="*/ 0 w 450"/>
                  <a:gd name="T7" fmla="*/ 0 h 272"/>
                  <a:gd name="T8" fmla="*/ 0 w 450"/>
                  <a:gd name="T9" fmla="*/ 0 h 272"/>
                  <a:gd name="T10" fmla="*/ 0 w 450"/>
                  <a:gd name="T11" fmla="*/ 0 h 272"/>
                  <a:gd name="T12" fmla="*/ 0 w 450"/>
                  <a:gd name="T13" fmla="*/ 0 h 272"/>
                  <a:gd name="T14" fmla="*/ 0 w 450"/>
                  <a:gd name="T15" fmla="*/ 0 h 272"/>
                  <a:gd name="T16" fmla="*/ 0 w 450"/>
                  <a:gd name="T17" fmla="*/ 0 h 272"/>
                  <a:gd name="T18" fmla="*/ 0 w 450"/>
                  <a:gd name="T19" fmla="*/ 0 h 272"/>
                  <a:gd name="T20" fmla="*/ 0 w 450"/>
                  <a:gd name="T21" fmla="*/ 0 h 272"/>
                  <a:gd name="T22" fmla="*/ 0 w 450"/>
                  <a:gd name="T23" fmla="*/ 0 h 272"/>
                  <a:gd name="T24" fmla="*/ 0 w 450"/>
                  <a:gd name="T25" fmla="*/ 0 h 2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0"/>
                  <a:gd name="T40" fmla="*/ 0 h 272"/>
                  <a:gd name="T41" fmla="*/ 450 w 450"/>
                  <a:gd name="T42" fmla="*/ 272 h 2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0" h="272">
                    <a:moveTo>
                      <a:pt x="372" y="0"/>
                    </a:moveTo>
                    <a:lnTo>
                      <a:pt x="312" y="139"/>
                    </a:lnTo>
                    <a:lnTo>
                      <a:pt x="245" y="163"/>
                    </a:lnTo>
                    <a:lnTo>
                      <a:pt x="149" y="112"/>
                    </a:lnTo>
                    <a:lnTo>
                      <a:pt x="81" y="112"/>
                    </a:lnTo>
                    <a:lnTo>
                      <a:pt x="31" y="41"/>
                    </a:lnTo>
                    <a:lnTo>
                      <a:pt x="0" y="272"/>
                    </a:lnTo>
                    <a:lnTo>
                      <a:pt x="86" y="175"/>
                    </a:lnTo>
                    <a:lnTo>
                      <a:pt x="276" y="205"/>
                    </a:lnTo>
                    <a:lnTo>
                      <a:pt x="348" y="159"/>
                    </a:lnTo>
                    <a:lnTo>
                      <a:pt x="387" y="53"/>
                    </a:lnTo>
                    <a:lnTo>
                      <a:pt x="450" y="57"/>
                    </a:lnTo>
                    <a:lnTo>
                      <a:pt x="3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5" name="Freeform 157"/>
              <p:cNvSpPr>
                <a:spLocks/>
              </p:cNvSpPr>
              <p:nvPr/>
            </p:nvSpPr>
            <p:spPr bwMode="auto">
              <a:xfrm>
                <a:off x="4089" y="1746"/>
                <a:ext cx="29" cy="76"/>
              </a:xfrm>
              <a:custGeom>
                <a:avLst/>
                <a:gdLst>
                  <a:gd name="T0" fmla="*/ 0 w 233"/>
                  <a:gd name="T1" fmla="*/ 0 h 608"/>
                  <a:gd name="T2" fmla="*/ 0 w 233"/>
                  <a:gd name="T3" fmla="*/ 0 h 608"/>
                  <a:gd name="T4" fmla="*/ 0 w 233"/>
                  <a:gd name="T5" fmla="*/ 0 h 608"/>
                  <a:gd name="T6" fmla="*/ 0 w 233"/>
                  <a:gd name="T7" fmla="*/ 0 h 608"/>
                  <a:gd name="T8" fmla="*/ 0 w 233"/>
                  <a:gd name="T9" fmla="*/ 0 h 608"/>
                  <a:gd name="T10" fmla="*/ 0 w 233"/>
                  <a:gd name="T11" fmla="*/ 0 h 608"/>
                  <a:gd name="T12" fmla="*/ 0 w 233"/>
                  <a:gd name="T13" fmla="*/ 0 h 608"/>
                  <a:gd name="T14" fmla="*/ 0 w 233"/>
                  <a:gd name="T15" fmla="*/ 0 h 608"/>
                  <a:gd name="T16" fmla="*/ 0 60000 65536"/>
                  <a:gd name="T17" fmla="*/ 0 60000 65536"/>
                  <a:gd name="T18" fmla="*/ 0 60000 65536"/>
                  <a:gd name="T19" fmla="*/ 0 60000 65536"/>
                  <a:gd name="T20" fmla="*/ 0 60000 65536"/>
                  <a:gd name="T21" fmla="*/ 0 60000 65536"/>
                  <a:gd name="T22" fmla="*/ 0 60000 65536"/>
                  <a:gd name="T23" fmla="*/ 0 60000 65536"/>
                  <a:gd name="T24" fmla="*/ 0 w 233"/>
                  <a:gd name="T25" fmla="*/ 0 h 608"/>
                  <a:gd name="T26" fmla="*/ 233 w 233"/>
                  <a:gd name="T27" fmla="*/ 608 h 6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3" h="608">
                    <a:moveTo>
                      <a:pt x="24" y="0"/>
                    </a:moveTo>
                    <a:lnTo>
                      <a:pt x="0" y="258"/>
                    </a:lnTo>
                    <a:lnTo>
                      <a:pt x="70" y="217"/>
                    </a:lnTo>
                    <a:lnTo>
                      <a:pt x="164" y="431"/>
                    </a:lnTo>
                    <a:lnTo>
                      <a:pt x="101" y="495"/>
                    </a:lnTo>
                    <a:lnTo>
                      <a:pt x="209" y="608"/>
                    </a:lnTo>
                    <a:lnTo>
                      <a:pt x="233" y="501"/>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6" name="Freeform 158"/>
              <p:cNvSpPr>
                <a:spLocks/>
              </p:cNvSpPr>
              <p:nvPr/>
            </p:nvSpPr>
            <p:spPr bwMode="auto">
              <a:xfrm>
                <a:off x="4119" y="1765"/>
                <a:ext cx="142" cy="143"/>
              </a:xfrm>
              <a:custGeom>
                <a:avLst/>
                <a:gdLst>
                  <a:gd name="T0" fmla="*/ 0 w 1140"/>
                  <a:gd name="T1" fmla="*/ 0 h 1145"/>
                  <a:gd name="T2" fmla="*/ 0 w 1140"/>
                  <a:gd name="T3" fmla="*/ 0 h 1145"/>
                  <a:gd name="T4" fmla="*/ 0 w 1140"/>
                  <a:gd name="T5" fmla="*/ 0 h 1145"/>
                  <a:gd name="T6" fmla="*/ 0 w 1140"/>
                  <a:gd name="T7" fmla="*/ 0 h 1145"/>
                  <a:gd name="T8" fmla="*/ 0 w 1140"/>
                  <a:gd name="T9" fmla="*/ 0 h 1145"/>
                  <a:gd name="T10" fmla="*/ 0 w 1140"/>
                  <a:gd name="T11" fmla="*/ 0 h 1145"/>
                  <a:gd name="T12" fmla="*/ 0 w 1140"/>
                  <a:gd name="T13" fmla="*/ 0 h 1145"/>
                  <a:gd name="T14" fmla="*/ 0 w 1140"/>
                  <a:gd name="T15" fmla="*/ 0 h 1145"/>
                  <a:gd name="T16" fmla="*/ 0 w 1140"/>
                  <a:gd name="T17" fmla="*/ 0 h 1145"/>
                  <a:gd name="T18" fmla="*/ 0 w 1140"/>
                  <a:gd name="T19" fmla="*/ 0 h 1145"/>
                  <a:gd name="T20" fmla="*/ 0 w 1140"/>
                  <a:gd name="T21" fmla="*/ 0 h 1145"/>
                  <a:gd name="T22" fmla="*/ 0 w 1140"/>
                  <a:gd name="T23" fmla="*/ 0 h 1145"/>
                  <a:gd name="T24" fmla="*/ 0 w 1140"/>
                  <a:gd name="T25" fmla="*/ 0 h 1145"/>
                  <a:gd name="T26" fmla="*/ 0 w 1140"/>
                  <a:gd name="T27" fmla="*/ 0 h 1145"/>
                  <a:gd name="T28" fmla="*/ 0 w 1140"/>
                  <a:gd name="T29" fmla="*/ 0 h 1145"/>
                  <a:gd name="T30" fmla="*/ 0 w 1140"/>
                  <a:gd name="T31" fmla="*/ 0 h 11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0"/>
                  <a:gd name="T49" fmla="*/ 0 h 1145"/>
                  <a:gd name="T50" fmla="*/ 1140 w 1140"/>
                  <a:gd name="T51" fmla="*/ 1145 h 11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0" h="1145">
                    <a:moveTo>
                      <a:pt x="995" y="0"/>
                    </a:moveTo>
                    <a:lnTo>
                      <a:pt x="1077" y="268"/>
                    </a:lnTo>
                    <a:lnTo>
                      <a:pt x="1140" y="849"/>
                    </a:lnTo>
                    <a:lnTo>
                      <a:pt x="1043" y="1058"/>
                    </a:lnTo>
                    <a:lnTo>
                      <a:pt x="699" y="1145"/>
                    </a:lnTo>
                    <a:lnTo>
                      <a:pt x="251" y="991"/>
                    </a:lnTo>
                    <a:lnTo>
                      <a:pt x="0" y="632"/>
                    </a:lnTo>
                    <a:lnTo>
                      <a:pt x="243" y="791"/>
                    </a:lnTo>
                    <a:lnTo>
                      <a:pt x="366" y="967"/>
                    </a:lnTo>
                    <a:lnTo>
                      <a:pt x="693" y="1109"/>
                    </a:lnTo>
                    <a:lnTo>
                      <a:pt x="1007" y="995"/>
                    </a:lnTo>
                    <a:lnTo>
                      <a:pt x="1108" y="849"/>
                    </a:lnTo>
                    <a:lnTo>
                      <a:pt x="1077" y="608"/>
                    </a:lnTo>
                    <a:lnTo>
                      <a:pt x="1022" y="644"/>
                    </a:lnTo>
                    <a:lnTo>
                      <a:pt x="1058" y="305"/>
                    </a:lnTo>
                    <a:lnTo>
                      <a:pt x="99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7" name="Freeform 159"/>
              <p:cNvSpPr>
                <a:spLocks/>
              </p:cNvSpPr>
              <p:nvPr/>
            </p:nvSpPr>
            <p:spPr bwMode="auto">
              <a:xfrm>
                <a:off x="4186" y="1846"/>
                <a:ext cx="58" cy="35"/>
              </a:xfrm>
              <a:custGeom>
                <a:avLst/>
                <a:gdLst>
                  <a:gd name="T0" fmla="*/ 0 w 463"/>
                  <a:gd name="T1" fmla="*/ 0 h 281"/>
                  <a:gd name="T2" fmla="*/ 0 w 463"/>
                  <a:gd name="T3" fmla="*/ 0 h 281"/>
                  <a:gd name="T4" fmla="*/ 0 w 463"/>
                  <a:gd name="T5" fmla="*/ 0 h 281"/>
                  <a:gd name="T6" fmla="*/ 0 w 463"/>
                  <a:gd name="T7" fmla="*/ 0 h 281"/>
                  <a:gd name="T8" fmla="*/ 0 w 463"/>
                  <a:gd name="T9" fmla="*/ 0 h 281"/>
                  <a:gd name="T10" fmla="*/ 0 w 463"/>
                  <a:gd name="T11" fmla="*/ 0 h 281"/>
                  <a:gd name="T12" fmla="*/ 0 w 463"/>
                  <a:gd name="T13" fmla="*/ 0 h 281"/>
                  <a:gd name="T14" fmla="*/ 0 w 463"/>
                  <a:gd name="T15" fmla="*/ 0 h 281"/>
                  <a:gd name="T16" fmla="*/ 0 w 463"/>
                  <a:gd name="T17" fmla="*/ 0 h 281"/>
                  <a:gd name="T18" fmla="*/ 0 w 463"/>
                  <a:gd name="T19" fmla="*/ 0 h 281"/>
                  <a:gd name="T20" fmla="*/ 0 w 463"/>
                  <a:gd name="T21" fmla="*/ 0 h 2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63"/>
                  <a:gd name="T34" fmla="*/ 0 h 281"/>
                  <a:gd name="T35" fmla="*/ 463 w 463"/>
                  <a:gd name="T36" fmla="*/ 281 h 2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63" h="281">
                    <a:moveTo>
                      <a:pt x="463" y="0"/>
                    </a:moveTo>
                    <a:lnTo>
                      <a:pt x="381" y="41"/>
                    </a:lnTo>
                    <a:lnTo>
                      <a:pt x="337" y="77"/>
                    </a:lnTo>
                    <a:lnTo>
                      <a:pt x="204" y="96"/>
                    </a:lnTo>
                    <a:lnTo>
                      <a:pt x="46" y="159"/>
                    </a:lnTo>
                    <a:lnTo>
                      <a:pt x="0" y="141"/>
                    </a:lnTo>
                    <a:lnTo>
                      <a:pt x="36" y="281"/>
                    </a:lnTo>
                    <a:lnTo>
                      <a:pt x="67" y="172"/>
                    </a:lnTo>
                    <a:lnTo>
                      <a:pt x="195" y="146"/>
                    </a:lnTo>
                    <a:lnTo>
                      <a:pt x="337" y="146"/>
                    </a:lnTo>
                    <a:lnTo>
                      <a:pt x="4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8" name="Freeform 160"/>
              <p:cNvSpPr>
                <a:spLocks/>
              </p:cNvSpPr>
              <p:nvPr/>
            </p:nvSpPr>
            <p:spPr bwMode="auto">
              <a:xfrm>
                <a:off x="4220" y="1866"/>
                <a:ext cx="21" cy="19"/>
              </a:xfrm>
              <a:custGeom>
                <a:avLst/>
                <a:gdLst>
                  <a:gd name="T0" fmla="*/ 0 w 169"/>
                  <a:gd name="T1" fmla="*/ 0 h 155"/>
                  <a:gd name="T2" fmla="*/ 0 w 169"/>
                  <a:gd name="T3" fmla="*/ 0 h 155"/>
                  <a:gd name="T4" fmla="*/ 0 w 169"/>
                  <a:gd name="T5" fmla="*/ 0 h 155"/>
                  <a:gd name="T6" fmla="*/ 0 w 169"/>
                  <a:gd name="T7" fmla="*/ 0 h 155"/>
                  <a:gd name="T8" fmla="*/ 0 w 169"/>
                  <a:gd name="T9" fmla="*/ 0 h 155"/>
                  <a:gd name="T10" fmla="*/ 0 60000 65536"/>
                  <a:gd name="T11" fmla="*/ 0 60000 65536"/>
                  <a:gd name="T12" fmla="*/ 0 60000 65536"/>
                  <a:gd name="T13" fmla="*/ 0 60000 65536"/>
                  <a:gd name="T14" fmla="*/ 0 60000 65536"/>
                  <a:gd name="T15" fmla="*/ 0 w 169"/>
                  <a:gd name="T16" fmla="*/ 0 h 155"/>
                  <a:gd name="T17" fmla="*/ 169 w 169"/>
                  <a:gd name="T18" fmla="*/ 155 h 155"/>
                </a:gdLst>
                <a:ahLst/>
                <a:cxnLst>
                  <a:cxn ang="T10">
                    <a:pos x="T0" y="T1"/>
                  </a:cxn>
                  <a:cxn ang="T11">
                    <a:pos x="T2" y="T3"/>
                  </a:cxn>
                  <a:cxn ang="T12">
                    <a:pos x="T4" y="T5"/>
                  </a:cxn>
                  <a:cxn ang="T13">
                    <a:pos x="T6" y="T7"/>
                  </a:cxn>
                  <a:cxn ang="T14">
                    <a:pos x="T8" y="T9"/>
                  </a:cxn>
                </a:cxnLst>
                <a:rect l="T15" t="T16" r="T17" b="T18"/>
                <a:pathLst>
                  <a:path w="169" h="155">
                    <a:moveTo>
                      <a:pt x="169" y="0"/>
                    </a:moveTo>
                    <a:lnTo>
                      <a:pt x="10" y="76"/>
                    </a:lnTo>
                    <a:lnTo>
                      <a:pt x="0" y="155"/>
                    </a:lnTo>
                    <a:lnTo>
                      <a:pt x="122" y="118"/>
                    </a:lnTo>
                    <a:lnTo>
                      <a:pt x="16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69" name="Freeform 161"/>
              <p:cNvSpPr>
                <a:spLocks/>
              </p:cNvSpPr>
              <p:nvPr/>
            </p:nvSpPr>
            <p:spPr bwMode="auto">
              <a:xfrm>
                <a:off x="4049" y="1708"/>
                <a:ext cx="71" cy="139"/>
              </a:xfrm>
              <a:custGeom>
                <a:avLst/>
                <a:gdLst>
                  <a:gd name="T0" fmla="*/ 0 w 569"/>
                  <a:gd name="T1" fmla="*/ 0 h 1118"/>
                  <a:gd name="T2" fmla="*/ 0 w 569"/>
                  <a:gd name="T3" fmla="*/ 0 h 1118"/>
                  <a:gd name="T4" fmla="*/ 0 w 569"/>
                  <a:gd name="T5" fmla="*/ 0 h 1118"/>
                  <a:gd name="T6" fmla="*/ 0 w 569"/>
                  <a:gd name="T7" fmla="*/ 0 h 1118"/>
                  <a:gd name="T8" fmla="*/ 0 w 569"/>
                  <a:gd name="T9" fmla="*/ 0 h 1118"/>
                  <a:gd name="T10" fmla="*/ 0 w 569"/>
                  <a:gd name="T11" fmla="*/ 0 h 1118"/>
                  <a:gd name="T12" fmla="*/ 0 w 569"/>
                  <a:gd name="T13" fmla="*/ 0 h 1118"/>
                  <a:gd name="T14" fmla="*/ 0 w 569"/>
                  <a:gd name="T15" fmla="*/ 0 h 1118"/>
                  <a:gd name="T16" fmla="*/ 0 w 569"/>
                  <a:gd name="T17" fmla="*/ 0 h 1118"/>
                  <a:gd name="T18" fmla="*/ 0 w 569"/>
                  <a:gd name="T19" fmla="*/ 0 h 1118"/>
                  <a:gd name="T20" fmla="*/ 0 w 569"/>
                  <a:gd name="T21" fmla="*/ 0 h 1118"/>
                  <a:gd name="T22" fmla="*/ 0 w 569"/>
                  <a:gd name="T23" fmla="*/ 0 h 1118"/>
                  <a:gd name="T24" fmla="*/ 0 w 569"/>
                  <a:gd name="T25" fmla="*/ 0 h 1118"/>
                  <a:gd name="T26" fmla="*/ 0 w 569"/>
                  <a:gd name="T27" fmla="*/ 0 h 1118"/>
                  <a:gd name="T28" fmla="*/ 0 w 569"/>
                  <a:gd name="T29" fmla="*/ 0 h 1118"/>
                  <a:gd name="T30" fmla="*/ 0 w 569"/>
                  <a:gd name="T31" fmla="*/ 0 h 1118"/>
                  <a:gd name="T32" fmla="*/ 0 w 569"/>
                  <a:gd name="T33" fmla="*/ 0 h 1118"/>
                  <a:gd name="T34" fmla="*/ 0 w 569"/>
                  <a:gd name="T35" fmla="*/ 0 h 1118"/>
                  <a:gd name="T36" fmla="*/ 0 w 569"/>
                  <a:gd name="T37" fmla="*/ 0 h 1118"/>
                  <a:gd name="T38" fmla="*/ 0 w 569"/>
                  <a:gd name="T39" fmla="*/ 0 h 11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69"/>
                  <a:gd name="T61" fmla="*/ 0 h 1118"/>
                  <a:gd name="T62" fmla="*/ 569 w 569"/>
                  <a:gd name="T63" fmla="*/ 1118 h 11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69" h="1118">
                    <a:moveTo>
                      <a:pt x="118" y="0"/>
                    </a:moveTo>
                    <a:lnTo>
                      <a:pt x="0" y="144"/>
                    </a:lnTo>
                    <a:lnTo>
                      <a:pt x="32" y="468"/>
                    </a:lnTo>
                    <a:lnTo>
                      <a:pt x="228" y="700"/>
                    </a:lnTo>
                    <a:lnTo>
                      <a:pt x="302" y="904"/>
                    </a:lnTo>
                    <a:lnTo>
                      <a:pt x="429" y="1054"/>
                    </a:lnTo>
                    <a:lnTo>
                      <a:pt x="569" y="1118"/>
                    </a:lnTo>
                    <a:lnTo>
                      <a:pt x="528" y="996"/>
                    </a:lnTo>
                    <a:lnTo>
                      <a:pt x="456" y="1027"/>
                    </a:lnTo>
                    <a:lnTo>
                      <a:pt x="342" y="890"/>
                    </a:lnTo>
                    <a:lnTo>
                      <a:pt x="323" y="736"/>
                    </a:lnTo>
                    <a:lnTo>
                      <a:pt x="405" y="767"/>
                    </a:lnTo>
                    <a:lnTo>
                      <a:pt x="215" y="573"/>
                    </a:lnTo>
                    <a:lnTo>
                      <a:pt x="118" y="296"/>
                    </a:lnTo>
                    <a:lnTo>
                      <a:pt x="160" y="204"/>
                    </a:lnTo>
                    <a:lnTo>
                      <a:pt x="205" y="341"/>
                    </a:lnTo>
                    <a:lnTo>
                      <a:pt x="228" y="214"/>
                    </a:lnTo>
                    <a:lnTo>
                      <a:pt x="342" y="277"/>
                    </a:lnTo>
                    <a:lnTo>
                      <a:pt x="219" y="68"/>
                    </a:lnTo>
                    <a:lnTo>
                      <a:pt x="1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0" name="Freeform 162"/>
              <p:cNvSpPr>
                <a:spLocks/>
              </p:cNvSpPr>
              <p:nvPr/>
            </p:nvSpPr>
            <p:spPr bwMode="auto">
              <a:xfrm>
                <a:off x="4780" y="2378"/>
                <a:ext cx="190" cy="122"/>
              </a:xfrm>
              <a:custGeom>
                <a:avLst/>
                <a:gdLst>
                  <a:gd name="T0" fmla="*/ 0 w 1516"/>
                  <a:gd name="T1" fmla="*/ 0 h 978"/>
                  <a:gd name="T2" fmla="*/ 0 w 1516"/>
                  <a:gd name="T3" fmla="*/ 0 h 978"/>
                  <a:gd name="T4" fmla="*/ 0 w 1516"/>
                  <a:gd name="T5" fmla="*/ 0 h 978"/>
                  <a:gd name="T6" fmla="*/ 0 w 1516"/>
                  <a:gd name="T7" fmla="*/ 0 h 978"/>
                  <a:gd name="T8" fmla="*/ 0 w 1516"/>
                  <a:gd name="T9" fmla="*/ 0 h 978"/>
                  <a:gd name="T10" fmla="*/ 0 w 1516"/>
                  <a:gd name="T11" fmla="*/ 0 h 978"/>
                  <a:gd name="T12" fmla="*/ 0 w 1516"/>
                  <a:gd name="T13" fmla="*/ 0 h 978"/>
                  <a:gd name="T14" fmla="*/ 0 w 1516"/>
                  <a:gd name="T15" fmla="*/ 0 h 978"/>
                  <a:gd name="T16" fmla="*/ 0 w 1516"/>
                  <a:gd name="T17" fmla="*/ 0 h 978"/>
                  <a:gd name="T18" fmla="*/ 0 w 1516"/>
                  <a:gd name="T19" fmla="*/ 0 h 978"/>
                  <a:gd name="T20" fmla="*/ 0 w 1516"/>
                  <a:gd name="T21" fmla="*/ 0 h 978"/>
                  <a:gd name="T22" fmla="*/ 0 w 1516"/>
                  <a:gd name="T23" fmla="*/ 0 h 978"/>
                  <a:gd name="T24" fmla="*/ 0 w 1516"/>
                  <a:gd name="T25" fmla="*/ 0 h 978"/>
                  <a:gd name="T26" fmla="*/ 0 w 1516"/>
                  <a:gd name="T27" fmla="*/ 0 h 978"/>
                  <a:gd name="T28" fmla="*/ 0 w 1516"/>
                  <a:gd name="T29" fmla="*/ 0 h 978"/>
                  <a:gd name="T30" fmla="*/ 0 w 1516"/>
                  <a:gd name="T31" fmla="*/ 0 h 978"/>
                  <a:gd name="T32" fmla="*/ 0 w 1516"/>
                  <a:gd name="T33" fmla="*/ 0 h 978"/>
                  <a:gd name="T34" fmla="*/ 0 w 1516"/>
                  <a:gd name="T35" fmla="*/ 0 h 978"/>
                  <a:gd name="T36" fmla="*/ 0 w 1516"/>
                  <a:gd name="T37" fmla="*/ 0 h 9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16"/>
                  <a:gd name="T58" fmla="*/ 0 h 978"/>
                  <a:gd name="T59" fmla="*/ 1516 w 1516"/>
                  <a:gd name="T60" fmla="*/ 978 h 9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16" h="978">
                    <a:moveTo>
                      <a:pt x="1482" y="142"/>
                    </a:moveTo>
                    <a:lnTo>
                      <a:pt x="765" y="0"/>
                    </a:lnTo>
                    <a:lnTo>
                      <a:pt x="272" y="24"/>
                    </a:lnTo>
                    <a:lnTo>
                      <a:pt x="0" y="108"/>
                    </a:lnTo>
                    <a:lnTo>
                      <a:pt x="33" y="242"/>
                    </a:lnTo>
                    <a:lnTo>
                      <a:pt x="332" y="273"/>
                    </a:lnTo>
                    <a:lnTo>
                      <a:pt x="490" y="387"/>
                    </a:lnTo>
                    <a:lnTo>
                      <a:pt x="320" y="603"/>
                    </a:lnTo>
                    <a:lnTo>
                      <a:pt x="61" y="909"/>
                    </a:lnTo>
                    <a:lnTo>
                      <a:pt x="150" y="978"/>
                    </a:lnTo>
                    <a:lnTo>
                      <a:pt x="374" y="613"/>
                    </a:lnTo>
                    <a:lnTo>
                      <a:pt x="619" y="351"/>
                    </a:lnTo>
                    <a:lnTo>
                      <a:pt x="376" y="206"/>
                    </a:lnTo>
                    <a:lnTo>
                      <a:pt x="150" y="186"/>
                    </a:lnTo>
                    <a:lnTo>
                      <a:pt x="77" y="130"/>
                    </a:lnTo>
                    <a:lnTo>
                      <a:pt x="376" y="60"/>
                    </a:lnTo>
                    <a:lnTo>
                      <a:pt x="722" y="68"/>
                    </a:lnTo>
                    <a:lnTo>
                      <a:pt x="1516" y="230"/>
                    </a:lnTo>
                    <a:lnTo>
                      <a:pt x="1482"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1" name="Freeform 163"/>
              <p:cNvSpPr>
                <a:spLocks/>
              </p:cNvSpPr>
              <p:nvPr/>
            </p:nvSpPr>
            <p:spPr bwMode="auto">
              <a:xfrm>
                <a:off x="4750" y="2460"/>
                <a:ext cx="245" cy="67"/>
              </a:xfrm>
              <a:custGeom>
                <a:avLst/>
                <a:gdLst>
                  <a:gd name="T0" fmla="*/ 0 w 1961"/>
                  <a:gd name="T1" fmla="*/ 0 h 533"/>
                  <a:gd name="T2" fmla="*/ 0 w 1961"/>
                  <a:gd name="T3" fmla="*/ 0 h 533"/>
                  <a:gd name="T4" fmla="*/ 0 w 1961"/>
                  <a:gd name="T5" fmla="*/ 0 h 533"/>
                  <a:gd name="T6" fmla="*/ 0 w 1961"/>
                  <a:gd name="T7" fmla="*/ 0 h 533"/>
                  <a:gd name="T8" fmla="*/ 0 w 1961"/>
                  <a:gd name="T9" fmla="*/ 0 h 533"/>
                  <a:gd name="T10" fmla="*/ 0 w 1961"/>
                  <a:gd name="T11" fmla="*/ 0 h 533"/>
                  <a:gd name="T12" fmla="*/ 0 w 1961"/>
                  <a:gd name="T13" fmla="*/ 0 h 533"/>
                  <a:gd name="T14" fmla="*/ 0 w 1961"/>
                  <a:gd name="T15" fmla="*/ 0 h 533"/>
                  <a:gd name="T16" fmla="*/ 0 w 1961"/>
                  <a:gd name="T17" fmla="*/ 0 h 533"/>
                  <a:gd name="T18" fmla="*/ 0 w 1961"/>
                  <a:gd name="T19" fmla="*/ 0 h 533"/>
                  <a:gd name="T20" fmla="*/ 0 w 1961"/>
                  <a:gd name="T21" fmla="*/ 0 h 533"/>
                  <a:gd name="T22" fmla="*/ 0 w 1961"/>
                  <a:gd name="T23" fmla="*/ 0 h 5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61"/>
                  <a:gd name="T37" fmla="*/ 0 h 533"/>
                  <a:gd name="T38" fmla="*/ 1961 w 1961"/>
                  <a:gd name="T39" fmla="*/ 533 h 5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61" h="533">
                    <a:moveTo>
                      <a:pt x="280" y="468"/>
                    </a:moveTo>
                    <a:lnTo>
                      <a:pt x="535" y="437"/>
                    </a:lnTo>
                    <a:lnTo>
                      <a:pt x="745" y="222"/>
                    </a:lnTo>
                    <a:lnTo>
                      <a:pt x="688" y="409"/>
                    </a:lnTo>
                    <a:lnTo>
                      <a:pt x="1337" y="306"/>
                    </a:lnTo>
                    <a:lnTo>
                      <a:pt x="1961" y="0"/>
                    </a:lnTo>
                    <a:lnTo>
                      <a:pt x="1884" y="147"/>
                    </a:lnTo>
                    <a:lnTo>
                      <a:pt x="1280" y="416"/>
                    </a:lnTo>
                    <a:lnTo>
                      <a:pt x="652" y="497"/>
                    </a:lnTo>
                    <a:lnTo>
                      <a:pt x="255" y="533"/>
                    </a:lnTo>
                    <a:lnTo>
                      <a:pt x="0" y="466"/>
                    </a:lnTo>
                    <a:lnTo>
                      <a:pt x="280" y="4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2" name="Freeform 164"/>
              <p:cNvSpPr>
                <a:spLocks/>
              </p:cNvSpPr>
              <p:nvPr/>
            </p:nvSpPr>
            <p:spPr bwMode="auto">
              <a:xfrm>
                <a:off x="4252" y="1818"/>
                <a:ext cx="252" cy="425"/>
              </a:xfrm>
              <a:custGeom>
                <a:avLst/>
                <a:gdLst>
                  <a:gd name="T0" fmla="*/ 0 w 2013"/>
                  <a:gd name="T1" fmla="*/ 0 h 3398"/>
                  <a:gd name="T2" fmla="*/ 0 w 2013"/>
                  <a:gd name="T3" fmla="*/ 0 h 3398"/>
                  <a:gd name="T4" fmla="*/ 0 w 2013"/>
                  <a:gd name="T5" fmla="*/ 0 h 3398"/>
                  <a:gd name="T6" fmla="*/ 0 w 2013"/>
                  <a:gd name="T7" fmla="*/ 0 h 3398"/>
                  <a:gd name="T8" fmla="*/ 0 w 2013"/>
                  <a:gd name="T9" fmla="*/ 0 h 3398"/>
                  <a:gd name="T10" fmla="*/ 0 w 2013"/>
                  <a:gd name="T11" fmla="*/ 0 h 3398"/>
                  <a:gd name="T12" fmla="*/ 0 w 2013"/>
                  <a:gd name="T13" fmla="*/ 0 h 3398"/>
                  <a:gd name="T14" fmla="*/ 0 w 2013"/>
                  <a:gd name="T15" fmla="*/ 0 h 3398"/>
                  <a:gd name="T16" fmla="*/ 0 w 2013"/>
                  <a:gd name="T17" fmla="*/ 0 h 3398"/>
                  <a:gd name="T18" fmla="*/ 0 w 2013"/>
                  <a:gd name="T19" fmla="*/ 0 h 3398"/>
                  <a:gd name="T20" fmla="*/ 0 w 2013"/>
                  <a:gd name="T21" fmla="*/ 0 h 3398"/>
                  <a:gd name="T22" fmla="*/ 0 w 2013"/>
                  <a:gd name="T23" fmla="*/ 0 h 3398"/>
                  <a:gd name="T24" fmla="*/ 0 w 2013"/>
                  <a:gd name="T25" fmla="*/ 0 h 3398"/>
                  <a:gd name="T26" fmla="*/ 0 w 2013"/>
                  <a:gd name="T27" fmla="*/ 0 h 3398"/>
                  <a:gd name="T28" fmla="*/ 0 w 2013"/>
                  <a:gd name="T29" fmla="*/ 0 h 3398"/>
                  <a:gd name="T30" fmla="*/ 0 w 2013"/>
                  <a:gd name="T31" fmla="*/ 0 h 3398"/>
                  <a:gd name="T32" fmla="*/ 0 w 2013"/>
                  <a:gd name="T33" fmla="*/ 0 h 3398"/>
                  <a:gd name="T34" fmla="*/ 0 w 2013"/>
                  <a:gd name="T35" fmla="*/ 0 h 3398"/>
                  <a:gd name="T36" fmla="*/ 0 w 2013"/>
                  <a:gd name="T37" fmla="*/ 0 h 3398"/>
                  <a:gd name="T38" fmla="*/ 0 w 2013"/>
                  <a:gd name="T39" fmla="*/ 0 h 3398"/>
                  <a:gd name="T40" fmla="*/ 0 w 2013"/>
                  <a:gd name="T41" fmla="*/ 0 h 3398"/>
                  <a:gd name="T42" fmla="*/ 0 w 2013"/>
                  <a:gd name="T43" fmla="*/ 0 h 3398"/>
                  <a:gd name="T44" fmla="*/ 0 w 2013"/>
                  <a:gd name="T45" fmla="*/ 0 h 3398"/>
                  <a:gd name="T46" fmla="*/ 0 w 2013"/>
                  <a:gd name="T47" fmla="*/ 0 h 3398"/>
                  <a:gd name="T48" fmla="*/ 0 w 2013"/>
                  <a:gd name="T49" fmla="*/ 0 h 3398"/>
                  <a:gd name="T50" fmla="*/ 0 w 2013"/>
                  <a:gd name="T51" fmla="*/ 0 h 3398"/>
                  <a:gd name="T52" fmla="*/ 0 w 2013"/>
                  <a:gd name="T53" fmla="*/ 0 h 3398"/>
                  <a:gd name="T54" fmla="*/ 0 w 2013"/>
                  <a:gd name="T55" fmla="*/ 0 h 3398"/>
                  <a:gd name="T56" fmla="*/ 0 w 2013"/>
                  <a:gd name="T57" fmla="*/ 0 h 3398"/>
                  <a:gd name="T58" fmla="*/ 0 w 2013"/>
                  <a:gd name="T59" fmla="*/ 0 h 3398"/>
                  <a:gd name="T60" fmla="*/ 0 w 2013"/>
                  <a:gd name="T61" fmla="*/ 0 h 3398"/>
                  <a:gd name="T62" fmla="*/ 0 w 2013"/>
                  <a:gd name="T63" fmla="*/ 0 h 3398"/>
                  <a:gd name="T64" fmla="*/ 0 w 2013"/>
                  <a:gd name="T65" fmla="*/ 0 h 3398"/>
                  <a:gd name="T66" fmla="*/ 0 w 2013"/>
                  <a:gd name="T67" fmla="*/ 0 h 3398"/>
                  <a:gd name="T68" fmla="*/ 0 w 2013"/>
                  <a:gd name="T69" fmla="*/ 0 h 3398"/>
                  <a:gd name="T70" fmla="*/ 0 w 2013"/>
                  <a:gd name="T71" fmla="*/ 0 h 3398"/>
                  <a:gd name="T72" fmla="*/ 0 w 2013"/>
                  <a:gd name="T73" fmla="*/ 0 h 3398"/>
                  <a:gd name="T74" fmla="*/ 0 w 2013"/>
                  <a:gd name="T75" fmla="*/ 0 h 33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13"/>
                  <a:gd name="T115" fmla="*/ 0 h 3398"/>
                  <a:gd name="T116" fmla="*/ 2013 w 2013"/>
                  <a:gd name="T117" fmla="*/ 3398 h 339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13" h="3398">
                    <a:moveTo>
                      <a:pt x="0" y="0"/>
                    </a:moveTo>
                    <a:lnTo>
                      <a:pt x="324" y="180"/>
                    </a:lnTo>
                    <a:lnTo>
                      <a:pt x="899" y="243"/>
                    </a:lnTo>
                    <a:lnTo>
                      <a:pt x="1356" y="441"/>
                    </a:lnTo>
                    <a:lnTo>
                      <a:pt x="1446" y="1229"/>
                    </a:lnTo>
                    <a:lnTo>
                      <a:pt x="1582" y="1373"/>
                    </a:lnTo>
                    <a:lnTo>
                      <a:pt x="1582" y="1499"/>
                    </a:lnTo>
                    <a:lnTo>
                      <a:pt x="1545" y="1624"/>
                    </a:lnTo>
                    <a:lnTo>
                      <a:pt x="1761" y="2037"/>
                    </a:lnTo>
                    <a:lnTo>
                      <a:pt x="1897" y="2790"/>
                    </a:lnTo>
                    <a:lnTo>
                      <a:pt x="2013" y="3006"/>
                    </a:lnTo>
                    <a:lnTo>
                      <a:pt x="1861" y="3275"/>
                    </a:lnTo>
                    <a:lnTo>
                      <a:pt x="1734" y="2206"/>
                    </a:lnTo>
                    <a:lnTo>
                      <a:pt x="1501" y="1795"/>
                    </a:lnTo>
                    <a:lnTo>
                      <a:pt x="1276" y="2206"/>
                    </a:lnTo>
                    <a:lnTo>
                      <a:pt x="1465" y="1490"/>
                    </a:lnTo>
                    <a:lnTo>
                      <a:pt x="1366" y="1274"/>
                    </a:lnTo>
                    <a:lnTo>
                      <a:pt x="1222" y="718"/>
                    </a:lnTo>
                    <a:lnTo>
                      <a:pt x="1007" y="2143"/>
                    </a:lnTo>
                    <a:lnTo>
                      <a:pt x="997" y="2844"/>
                    </a:lnTo>
                    <a:lnTo>
                      <a:pt x="1482" y="2224"/>
                    </a:lnTo>
                    <a:lnTo>
                      <a:pt x="1618" y="2260"/>
                    </a:lnTo>
                    <a:lnTo>
                      <a:pt x="1303" y="3165"/>
                    </a:lnTo>
                    <a:lnTo>
                      <a:pt x="1662" y="2664"/>
                    </a:lnTo>
                    <a:lnTo>
                      <a:pt x="1465" y="3398"/>
                    </a:lnTo>
                    <a:lnTo>
                      <a:pt x="764" y="3266"/>
                    </a:lnTo>
                    <a:lnTo>
                      <a:pt x="953" y="1633"/>
                    </a:lnTo>
                    <a:lnTo>
                      <a:pt x="997" y="476"/>
                    </a:lnTo>
                    <a:lnTo>
                      <a:pt x="647" y="306"/>
                    </a:lnTo>
                    <a:lnTo>
                      <a:pt x="359" y="269"/>
                    </a:lnTo>
                    <a:lnTo>
                      <a:pt x="485" y="449"/>
                    </a:lnTo>
                    <a:lnTo>
                      <a:pt x="414" y="602"/>
                    </a:lnTo>
                    <a:lnTo>
                      <a:pt x="665" y="916"/>
                    </a:lnTo>
                    <a:lnTo>
                      <a:pt x="575" y="2127"/>
                    </a:lnTo>
                    <a:lnTo>
                      <a:pt x="539" y="970"/>
                    </a:lnTo>
                    <a:lnTo>
                      <a:pt x="269" y="628"/>
                    </a:lnTo>
                    <a:lnTo>
                      <a:pt x="405" y="43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3" name="Freeform 165"/>
              <p:cNvSpPr>
                <a:spLocks/>
              </p:cNvSpPr>
              <p:nvPr/>
            </p:nvSpPr>
            <p:spPr bwMode="auto">
              <a:xfrm>
                <a:off x="4240" y="1869"/>
                <a:ext cx="52" cy="346"/>
              </a:xfrm>
              <a:custGeom>
                <a:avLst/>
                <a:gdLst>
                  <a:gd name="T0" fmla="*/ 0 w 413"/>
                  <a:gd name="T1" fmla="*/ 0 h 2771"/>
                  <a:gd name="T2" fmla="*/ 0 w 413"/>
                  <a:gd name="T3" fmla="*/ 0 h 2771"/>
                  <a:gd name="T4" fmla="*/ 0 w 413"/>
                  <a:gd name="T5" fmla="*/ 0 h 2771"/>
                  <a:gd name="T6" fmla="*/ 0 w 413"/>
                  <a:gd name="T7" fmla="*/ 0 h 2771"/>
                  <a:gd name="T8" fmla="*/ 0 w 413"/>
                  <a:gd name="T9" fmla="*/ 0 h 2771"/>
                  <a:gd name="T10" fmla="*/ 0 w 413"/>
                  <a:gd name="T11" fmla="*/ 0 h 2771"/>
                  <a:gd name="T12" fmla="*/ 0 w 413"/>
                  <a:gd name="T13" fmla="*/ 0 h 2771"/>
                  <a:gd name="T14" fmla="*/ 0 w 413"/>
                  <a:gd name="T15" fmla="*/ 0 h 2771"/>
                  <a:gd name="T16" fmla="*/ 0 w 413"/>
                  <a:gd name="T17" fmla="*/ 0 h 27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3"/>
                  <a:gd name="T28" fmla="*/ 0 h 2771"/>
                  <a:gd name="T29" fmla="*/ 413 w 413"/>
                  <a:gd name="T30" fmla="*/ 2771 h 27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3" h="2771">
                    <a:moveTo>
                      <a:pt x="0" y="223"/>
                    </a:moveTo>
                    <a:lnTo>
                      <a:pt x="0" y="511"/>
                    </a:lnTo>
                    <a:lnTo>
                      <a:pt x="107" y="260"/>
                    </a:lnTo>
                    <a:lnTo>
                      <a:pt x="340" y="1686"/>
                    </a:lnTo>
                    <a:lnTo>
                      <a:pt x="241" y="2760"/>
                    </a:lnTo>
                    <a:lnTo>
                      <a:pt x="340" y="2771"/>
                    </a:lnTo>
                    <a:lnTo>
                      <a:pt x="413" y="1381"/>
                    </a:lnTo>
                    <a:lnTo>
                      <a:pt x="151" y="0"/>
                    </a:lnTo>
                    <a:lnTo>
                      <a:pt x="0" y="2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4" name="Freeform 166"/>
              <p:cNvSpPr>
                <a:spLocks/>
              </p:cNvSpPr>
              <p:nvPr/>
            </p:nvSpPr>
            <p:spPr bwMode="auto">
              <a:xfrm>
                <a:off x="4210" y="1906"/>
                <a:ext cx="50" cy="308"/>
              </a:xfrm>
              <a:custGeom>
                <a:avLst/>
                <a:gdLst>
                  <a:gd name="T0" fmla="*/ 0 w 404"/>
                  <a:gd name="T1" fmla="*/ 0 h 2464"/>
                  <a:gd name="T2" fmla="*/ 0 w 404"/>
                  <a:gd name="T3" fmla="*/ 0 h 2464"/>
                  <a:gd name="T4" fmla="*/ 0 w 404"/>
                  <a:gd name="T5" fmla="*/ 0 h 2464"/>
                  <a:gd name="T6" fmla="*/ 0 w 404"/>
                  <a:gd name="T7" fmla="*/ 0 h 2464"/>
                  <a:gd name="T8" fmla="*/ 0 w 404"/>
                  <a:gd name="T9" fmla="*/ 0 h 2464"/>
                  <a:gd name="T10" fmla="*/ 0 w 404"/>
                  <a:gd name="T11" fmla="*/ 0 h 2464"/>
                  <a:gd name="T12" fmla="*/ 0 w 404"/>
                  <a:gd name="T13" fmla="*/ 0 h 2464"/>
                  <a:gd name="T14" fmla="*/ 0 w 404"/>
                  <a:gd name="T15" fmla="*/ 0 h 2464"/>
                  <a:gd name="T16" fmla="*/ 0 w 404"/>
                  <a:gd name="T17" fmla="*/ 0 h 24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4"/>
                  <a:gd name="T28" fmla="*/ 0 h 2464"/>
                  <a:gd name="T29" fmla="*/ 404 w 404"/>
                  <a:gd name="T30" fmla="*/ 2464 h 24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4" h="2464">
                    <a:moveTo>
                      <a:pt x="18" y="0"/>
                    </a:moveTo>
                    <a:lnTo>
                      <a:pt x="0" y="152"/>
                    </a:lnTo>
                    <a:lnTo>
                      <a:pt x="152" y="762"/>
                    </a:lnTo>
                    <a:lnTo>
                      <a:pt x="207" y="1883"/>
                    </a:lnTo>
                    <a:lnTo>
                      <a:pt x="278" y="2429"/>
                    </a:lnTo>
                    <a:lnTo>
                      <a:pt x="404" y="2464"/>
                    </a:lnTo>
                    <a:lnTo>
                      <a:pt x="260" y="1433"/>
                    </a:lnTo>
                    <a:lnTo>
                      <a:pt x="197" y="636"/>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5" name="Freeform 167"/>
              <p:cNvSpPr>
                <a:spLocks/>
              </p:cNvSpPr>
              <p:nvPr/>
            </p:nvSpPr>
            <p:spPr bwMode="auto">
              <a:xfrm>
                <a:off x="4062" y="1830"/>
                <a:ext cx="40" cy="55"/>
              </a:xfrm>
              <a:custGeom>
                <a:avLst/>
                <a:gdLst>
                  <a:gd name="T0" fmla="*/ 0 w 323"/>
                  <a:gd name="T1" fmla="*/ 0 h 441"/>
                  <a:gd name="T2" fmla="*/ 0 w 323"/>
                  <a:gd name="T3" fmla="*/ 0 h 441"/>
                  <a:gd name="T4" fmla="*/ 0 w 323"/>
                  <a:gd name="T5" fmla="*/ 0 h 441"/>
                  <a:gd name="T6" fmla="*/ 0 w 323"/>
                  <a:gd name="T7" fmla="*/ 0 h 441"/>
                  <a:gd name="T8" fmla="*/ 0 60000 65536"/>
                  <a:gd name="T9" fmla="*/ 0 60000 65536"/>
                  <a:gd name="T10" fmla="*/ 0 60000 65536"/>
                  <a:gd name="T11" fmla="*/ 0 60000 65536"/>
                  <a:gd name="T12" fmla="*/ 0 w 323"/>
                  <a:gd name="T13" fmla="*/ 0 h 441"/>
                  <a:gd name="T14" fmla="*/ 323 w 323"/>
                  <a:gd name="T15" fmla="*/ 441 h 441"/>
                </a:gdLst>
                <a:ahLst/>
                <a:cxnLst>
                  <a:cxn ang="T8">
                    <a:pos x="T0" y="T1"/>
                  </a:cxn>
                  <a:cxn ang="T9">
                    <a:pos x="T2" y="T3"/>
                  </a:cxn>
                  <a:cxn ang="T10">
                    <a:pos x="T4" y="T5"/>
                  </a:cxn>
                  <a:cxn ang="T11">
                    <a:pos x="T6" y="T7"/>
                  </a:cxn>
                </a:cxnLst>
                <a:rect l="T12" t="T13" r="T14" b="T15"/>
                <a:pathLst>
                  <a:path w="323" h="441">
                    <a:moveTo>
                      <a:pt x="242" y="0"/>
                    </a:moveTo>
                    <a:lnTo>
                      <a:pt x="0" y="441"/>
                    </a:lnTo>
                    <a:lnTo>
                      <a:pt x="323" y="54"/>
                    </a:lnTo>
                    <a:lnTo>
                      <a:pt x="2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6" name="Freeform 168"/>
              <p:cNvSpPr>
                <a:spLocks/>
              </p:cNvSpPr>
              <p:nvPr/>
            </p:nvSpPr>
            <p:spPr bwMode="auto">
              <a:xfrm>
                <a:off x="3913" y="1847"/>
                <a:ext cx="274" cy="378"/>
              </a:xfrm>
              <a:custGeom>
                <a:avLst/>
                <a:gdLst>
                  <a:gd name="T0" fmla="*/ 0 w 2192"/>
                  <a:gd name="T1" fmla="*/ 0 h 3030"/>
                  <a:gd name="T2" fmla="*/ 0 w 2192"/>
                  <a:gd name="T3" fmla="*/ 0 h 3030"/>
                  <a:gd name="T4" fmla="*/ 0 w 2192"/>
                  <a:gd name="T5" fmla="*/ 0 h 3030"/>
                  <a:gd name="T6" fmla="*/ 0 w 2192"/>
                  <a:gd name="T7" fmla="*/ 0 h 3030"/>
                  <a:gd name="T8" fmla="*/ 0 w 2192"/>
                  <a:gd name="T9" fmla="*/ 0 h 3030"/>
                  <a:gd name="T10" fmla="*/ 0 w 2192"/>
                  <a:gd name="T11" fmla="*/ 0 h 3030"/>
                  <a:gd name="T12" fmla="*/ 0 w 2192"/>
                  <a:gd name="T13" fmla="*/ 0 h 3030"/>
                  <a:gd name="T14" fmla="*/ 0 w 2192"/>
                  <a:gd name="T15" fmla="*/ 0 h 3030"/>
                  <a:gd name="T16" fmla="*/ 0 w 2192"/>
                  <a:gd name="T17" fmla="*/ 0 h 3030"/>
                  <a:gd name="T18" fmla="*/ 0 w 2192"/>
                  <a:gd name="T19" fmla="*/ 0 h 3030"/>
                  <a:gd name="T20" fmla="*/ 0 w 2192"/>
                  <a:gd name="T21" fmla="*/ 0 h 3030"/>
                  <a:gd name="T22" fmla="*/ 0 w 2192"/>
                  <a:gd name="T23" fmla="*/ 0 h 3030"/>
                  <a:gd name="T24" fmla="*/ 0 w 2192"/>
                  <a:gd name="T25" fmla="*/ 0 h 3030"/>
                  <a:gd name="T26" fmla="*/ 0 w 2192"/>
                  <a:gd name="T27" fmla="*/ 0 h 3030"/>
                  <a:gd name="T28" fmla="*/ 0 w 2192"/>
                  <a:gd name="T29" fmla="*/ 0 h 3030"/>
                  <a:gd name="T30" fmla="*/ 0 w 2192"/>
                  <a:gd name="T31" fmla="*/ 0 h 3030"/>
                  <a:gd name="T32" fmla="*/ 0 w 2192"/>
                  <a:gd name="T33" fmla="*/ 0 h 3030"/>
                  <a:gd name="T34" fmla="*/ 0 w 2192"/>
                  <a:gd name="T35" fmla="*/ 0 h 3030"/>
                  <a:gd name="T36" fmla="*/ 0 w 2192"/>
                  <a:gd name="T37" fmla="*/ 0 h 3030"/>
                  <a:gd name="T38" fmla="*/ 0 w 2192"/>
                  <a:gd name="T39" fmla="*/ 0 h 3030"/>
                  <a:gd name="T40" fmla="*/ 0 w 2192"/>
                  <a:gd name="T41" fmla="*/ 0 h 3030"/>
                  <a:gd name="T42" fmla="*/ 0 w 2192"/>
                  <a:gd name="T43" fmla="*/ 0 h 3030"/>
                  <a:gd name="T44" fmla="*/ 0 w 2192"/>
                  <a:gd name="T45" fmla="*/ 0 h 3030"/>
                  <a:gd name="T46" fmla="*/ 0 w 2192"/>
                  <a:gd name="T47" fmla="*/ 0 h 3030"/>
                  <a:gd name="T48" fmla="*/ 0 w 2192"/>
                  <a:gd name="T49" fmla="*/ 0 h 3030"/>
                  <a:gd name="T50" fmla="*/ 0 w 2192"/>
                  <a:gd name="T51" fmla="*/ 0 h 3030"/>
                  <a:gd name="T52" fmla="*/ 0 w 2192"/>
                  <a:gd name="T53" fmla="*/ 0 h 3030"/>
                  <a:gd name="T54" fmla="*/ 0 w 2192"/>
                  <a:gd name="T55" fmla="*/ 0 h 3030"/>
                  <a:gd name="T56" fmla="*/ 0 w 2192"/>
                  <a:gd name="T57" fmla="*/ 0 h 3030"/>
                  <a:gd name="T58" fmla="*/ 0 w 2192"/>
                  <a:gd name="T59" fmla="*/ 0 h 3030"/>
                  <a:gd name="T60" fmla="*/ 0 w 2192"/>
                  <a:gd name="T61" fmla="*/ 0 h 3030"/>
                  <a:gd name="T62" fmla="*/ 0 w 2192"/>
                  <a:gd name="T63" fmla="*/ 0 h 3030"/>
                  <a:gd name="T64" fmla="*/ 0 w 2192"/>
                  <a:gd name="T65" fmla="*/ 0 h 3030"/>
                  <a:gd name="T66" fmla="*/ 0 w 2192"/>
                  <a:gd name="T67" fmla="*/ 0 h 3030"/>
                  <a:gd name="T68" fmla="*/ 0 w 2192"/>
                  <a:gd name="T69" fmla="*/ 0 h 3030"/>
                  <a:gd name="T70" fmla="*/ 0 w 2192"/>
                  <a:gd name="T71" fmla="*/ 0 h 3030"/>
                  <a:gd name="T72" fmla="*/ 0 w 2192"/>
                  <a:gd name="T73" fmla="*/ 0 h 3030"/>
                  <a:gd name="T74" fmla="*/ 0 w 2192"/>
                  <a:gd name="T75" fmla="*/ 0 h 3030"/>
                  <a:gd name="T76" fmla="*/ 0 w 2192"/>
                  <a:gd name="T77" fmla="*/ 0 h 3030"/>
                  <a:gd name="T78" fmla="*/ 0 w 2192"/>
                  <a:gd name="T79" fmla="*/ 0 h 3030"/>
                  <a:gd name="T80" fmla="*/ 0 w 2192"/>
                  <a:gd name="T81" fmla="*/ 0 h 3030"/>
                  <a:gd name="T82" fmla="*/ 0 w 2192"/>
                  <a:gd name="T83" fmla="*/ 0 h 3030"/>
                  <a:gd name="T84" fmla="*/ 0 w 2192"/>
                  <a:gd name="T85" fmla="*/ 0 h 3030"/>
                  <a:gd name="T86" fmla="*/ 0 w 2192"/>
                  <a:gd name="T87" fmla="*/ 0 h 3030"/>
                  <a:gd name="T88" fmla="*/ 0 w 2192"/>
                  <a:gd name="T89" fmla="*/ 0 h 3030"/>
                  <a:gd name="T90" fmla="*/ 0 w 2192"/>
                  <a:gd name="T91" fmla="*/ 0 h 3030"/>
                  <a:gd name="T92" fmla="*/ 0 w 2192"/>
                  <a:gd name="T93" fmla="*/ 0 h 3030"/>
                  <a:gd name="T94" fmla="*/ 0 w 2192"/>
                  <a:gd name="T95" fmla="*/ 0 h 30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92"/>
                  <a:gd name="T145" fmla="*/ 0 h 3030"/>
                  <a:gd name="T146" fmla="*/ 2192 w 2192"/>
                  <a:gd name="T147" fmla="*/ 3030 h 30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92" h="3030">
                    <a:moveTo>
                      <a:pt x="1626" y="0"/>
                    </a:moveTo>
                    <a:lnTo>
                      <a:pt x="1626" y="986"/>
                    </a:lnTo>
                    <a:lnTo>
                      <a:pt x="1770" y="2529"/>
                    </a:lnTo>
                    <a:lnTo>
                      <a:pt x="2192" y="2483"/>
                    </a:lnTo>
                    <a:lnTo>
                      <a:pt x="1645" y="2628"/>
                    </a:lnTo>
                    <a:lnTo>
                      <a:pt x="1563" y="2745"/>
                    </a:lnTo>
                    <a:lnTo>
                      <a:pt x="1492" y="2762"/>
                    </a:lnTo>
                    <a:lnTo>
                      <a:pt x="1546" y="2655"/>
                    </a:lnTo>
                    <a:lnTo>
                      <a:pt x="1483" y="2386"/>
                    </a:lnTo>
                    <a:lnTo>
                      <a:pt x="1636" y="2538"/>
                    </a:lnTo>
                    <a:lnTo>
                      <a:pt x="1609" y="2350"/>
                    </a:lnTo>
                    <a:lnTo>
                      <a:pt x="1376" y="2071"/>
                    </a:lnTo>
                    <a:lnTo>
                      <a:pt x="1240" y="2019"/>
                    </a:lnTo>
                    <a:lnTo>
                      <a:pt x="1124" y="2151"/>
                    </a:lnTo>
                    <a:lnTo>
                      <a:pt x="980" y="2134"/>
                    </a:lnTo>
                    <a:lnTo>
                      <a:pt x="935" y="2260"/>
                    </a:lnTo>
                    <a:lnTo>
                      <a:pt x="1078" y="2691"/>
                    </a:lnTo>
                    <a:lnTo>
                      <a:pt x="1303" y="2951"/>
                    </a:lnTo>
                    <a:lnTo>
                      <a:pt x="1411" y="2924"/>
                    </a:lnTo>
                    <a:lnTo>
                      <a:pt x="1403" y="2781"/>
                    </a:lnTo>
                    <a:lnTo>
                      <a:pt x="1500" y="2878"/>
                    </a:lnTo>
                    <a:lnTo>
                      <a:pt x="1420" y="3003"/>
                    </a:lnTo>
                    <a:lnTo>
                      <a:pt x="1303" y="3030"/>
                    </a:lnTo>
                    <a:lnTo>
                      <a:pt x="1223" y="2951"/>
                    </a:lnTo>
                    <a:lnTo>
                      <a:pt x="980" y="2933"/>
                    </a:lnTo>
                    <a:lnTo>
                      <a:pt x="809" y="2781"/>
                    </a:lnTo>
                    <a:lnTo>
                      <a:pt x="935" y="2781"/>
                    </a:lnTo>
                    <a:lnTo>
                      <a:pt x="898" y="2609"/>
                    </a:lnTo>
                    <a:lnTo>
                      <a:pt x="1024" y="2699"/>
                    </a:lnTo>
                    <a:lnTo>
                      <a:pt x="890" y="2260"/>
                    </a:lnTo>
                    <a:lnTo>
                      <a:pt x="809" y="2413"/>
                    </a:lnTo>
                    <a:lnTo>
                      <a:pt x="835" y="2546"/>
                    </a:lnTo>
                    <a:lnTo>
                      <a:pt x="772" y="2573"/>
                    </a:lnTo>
                    <a:lnTo>
                      <a:pt x="772" y="2646"/>
                    </a:lnTo>
                    <a:lnTo>
                      <a:pt x="369" y="2672"/>
                    </a:lnTo>
                    <a:lnTo>
                      <a:pt x="81" y="2646"/>
                    </a:lnTo>
                    <a:lnTo>
                      <a:pt x="0" y="2413"/>
                    </a:lnTo>
                    <a:lnTo>
                      <a:pt x="350" y="2573"/>
                    </a:lnTo>
                    <a:lnTo>
                      <a:pt x="675" y="2546"/>
                    </a:lnTo>
                    <a:lnTo>
                      <a:pt x="728" y="2313"/>
                    </a:lnTo>
                    <a:lnTo>
                      <a:pt x="835" y="2161"/>
                    </a:lnTo>
                    <a:lnTo>
                      <a:pt x="988" y="2035"/>
                    </a:lnTo>
                    <a:lnTo>
                      <a:pt x="1078" y="2055"/>
                    </a:lnTo>
                    <a:lnTo>
                      <a:pt x="1258" y="1929"/>
                    </a:lnTo>
                    <a:lnTo>
                      <a:pt x="1437" y="2035"/>
                    </a:lnTo>
                    <a:lnTo>
                      <a:pt x="1600" y="2151"/>
                    </a:lnTo>
                    <a:lnTo>
                      <a:pt x="1546" y="602"/>
                    </a:lnTo>
                    <a:lnTo>
                      <a:pt x="16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7" name="Freeform 169"/>
              <p:cNvSpPr>
                <a:spLocks/>
              </p:cNvSpPr>
              <p:nvPr/>
            </p:nvSpPr>
            <p:spPr bwMode="auto">
              <a:xfrm>
                <a:off x="4062" y="2123"/>
                <a:ext cx="39" cy="72"/>
              </a:xfrm>
              <a:custGeom>
                <a:avLst/>
                <a:gdLst>
                  <a:gd name="T0" fmla="*/ 0 w 313"/>
                  <a:gd name="T1" fmla="*/ 0 h 575"/>
                  <a:gd name="T2" fmla="*/ 0 w 313"/>
                  <a:gd name="T3" fmla="*/ 0 h 575"/>
                  <a:gd name="T4" fmla="*/ 0 w 313"/>
                  <a:gd name="T5" fmla="*/ 0 h 575"/>
                  <a:gd name="T6" fmla="*/ 0 w 313"/>
                  <a:gd name="T7" fmla="*/ 0 h 575"/>
                  <a:gd name="T8" fmla="*/ 0 w 313"/>
                  <a:gd name="T9" fmla="*/ 0 h 575"/>
                  <a:gd name="T10" fmla="*/ 0 w 313"/>
                  <a:gd name="T11" fmla="*/ 0 h 575"/>
                  <a:gd name="T12" fmla="*/ 0 60000 65536"/>
                  <a:gd name="T13" fmla="*/ 0 60000 65536"/>
                  <a:gd name="T14" fmla="*/ 0 60000 65536"/>
                  <a:gd name="T15" fmla="*/ 0 60000 65536"/>
                  <a:gd name="T16" fmla="*/ 0 60000 65536"/>
                  <a:gd name="T17" fmla="*/ 0 60000 65536"/>
                  <a:gd name="T18" fmla="*/ 0 w 313"/>
                  <a:gd name="T19" fmla="*/ 0 h 575"/>
                  <a:gd name="T20" fmla="*/ 313 w 313"/>
                  <a:gd name="T21" fmla="*/ 575 h 575"/>
                </a:gdLst>
                <a:ahLst/>
                <a:cxnLst>
                  <a:cxn ang="T12">
                    <a:pos x="T0" y="T1"/>
                  </a:cxn>
                  <a:cxn ang="T13">
                    <a:pos x="T2" y="T3"/>
                  </a:cxn>
                  <a:cxn ang="T14">
                    <a:pos x="T4" y="T5"/>
                  </a:cxn>
                  <a:cxn ang="T15">
                    <a:pos x="T6" y="T7"/>
                  </a:cxn>
                  <a:cxn ang="T16">
                    <a:pos x="T8" y="T9"/>
                  </a:cxn>
                  <a:cxn ang="T17">
                    <a:pos x="T10" y="T11"/>
                  </a:cxn>
                </a:cxnLst>
                <a:rect l="T18" t="T19" r="T20" b="T21"/>
                <a:pathLst>
                  <a:path w="313" h="575">
                    <a:moveTo>
                      <a:pt x="0" y="0"/>
                    </a:moveTo>
                    <a:lnTo>
                      <a:pt x="90" y="296"/>
                    </a:lnTo>
                    <a:lnTo>
                      <a:pt x="313" y="531"/>
                    </a:lnTo>
                    <a:lnTo>
                      <a:pt x="216" y="575"/>
                    </a:lnTo>
                    <a:lnTo>
                      <a:pt x="63" y="33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8" name="Freeform 170"/>
              <p:cNvSpPr>
                <a:spLocks/>
              </p:cNvSpPr>
              <p:nvPr/>
            </p:nvSpPr>
            <p:spPr bwMode="auto">
              <a:xfrm>
                <a:off x="3903" y="1839"/>
                <a:ext cx="181" cy="315"/>
              </a:xfrm>
              <a:custGeom>
                <a:avLst/>
                <a:gdLst>
                  <a:gd name="T0" fmla="*/ 0 w 1446"/>
                  <a:gd name="T1" fmla="*/ 0 h 2520"/>
                  <a:gd name="T2" fmla="*/ 0 w 1446"/>
                  <a:gd name="T3" fmla="*/ 0 h 2520"/>
                  <a:gd name="T4" fmla="*/ 0 w 1446"/>
                  <a:gd name="T5" fmla="*/ 0 h 2520"/>
                  <a:gd name="T6" fmla="*/ 0 w 1446"/>
                  <a:gd name="T7" fmla="*/ 0 h 2520"/>
                  <a:gd name="T8" fmla="*/ 0 w 1446"/>
                  <a:gd name="T9" fmla="*/ 0 h 2520"/>
                  <a:gd name="T10" fmla="*/ 0 w 1446"/>
                  <a:gd name="T11" fmla="*/ 0 h 2520"/>
                  <a:gd name="T12" fmla="*/ 0 w 1446"/>
                  <a:gd name="T13" fmla="*/ 0 h 2520"/>
                  <a:gd name="T14" fmla="*/ 0 w 1446"/>
                  <a:gd name="T15" fmla="*/ 0 h 2520"/>
                  <a:gd name="T16" fmla="*/ 0 w 1446"/>
                  <a:gd name="T17" fmla="*/ 0 h 2520"/>
                  <a:gd name="T18" fmla="*/ 0 w 1446"/>
                  <a:gd name="T19" fmla="*/ 0 h 2520"/>
                  <a:gd name="T20" fmla="*/ 0 w 1446"/>
                  <a:gd name="T21" fmla="*/ 0 h 2520"/>
                  <a:gd name="T22" fmla="*/ 0 w 1446"/>
                  <a:gd name="T23" fmla="*/ 0 h 2520"/>
                  <a:gd name="T24" fmla="*/ 0 w 1446"/>
                  <a:gd name="T25" fmla="*/ 0 h 2520"/>
                  <a:gd name="T26" fmla="*/ 0 w 1446"/>
                  <a:gd name="T27" fmla="*/ 0 h 2520"/>
                  <a:gd name="T28" fmla="*/ 0 w 1446"/>
                  <a:gd name="T29" fmla="*/ 0 h 2520"/>
                  <a:gd name="T30" fmla="*/ 0 w 1446"/>
                  <a:gd name="T31" fmla="*/ 0 h 2520"/>
                  <a:gd name="T32" fmla="*/ 0 w 1446"/>
                  <a:gd name="T33" fmla="*/ 0 h 2520"/>
                  <a:gd name="T34" fmla="*/ 0 w 1446"/>
                  <a:gd name="T35" fmla="*/ 0 h 2520"/>
                  <a:gd name="T36" fmla="*/ 0 w 1446"/>
                  <a:gd name="T37" fmla="*/ 0 h 2520"/>
                  <a:gd name="T38" fmla="*/ 0 w 1446"/>
                  <a:gd name="T39" fmla="*/ 0 h 252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46"/>
                  <a:gd name="T61" fmla="*/ 0 h 2520"/>
                  <a:gd name="T62" fmla="*/ 1446 w 1446"/>
                  <a:gd name="T63" fmla="*/ 2520 h 252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46" h="2520">
                    <a:moveTo>
                      <a:pt x="1446" y="0"/>
                    </a:moveTo>
                    <a:lnTo>
                      <a:pt x="1104" y="170"/>
                    </a:lnTo>
                    <a:lnTo>
                      <a:pt x="556" y="306"/>
                    </a:lnTo>
                    <a:lnTo>
                      <a:pt x="313" y="934"/>
                    </a:lnTo>
                    <a:lnTo>
                      <a:pt x="269" y="1524"/>
                    </a:lnTo>
                    <a:lnTo>
                      <a:pt x="90" y="1938"/>
                    </a:lnTo>
                    <a:lnTo>
                      <a:pt x="0" y="2134"/>
                    </a:lnTo>
                    <a:lnTo>
                      <a:pt x="107" y="2520"/>
                    </a:lnTo>
                    <a:lnTo>
                      <a:pt x="260" y="2125"/>
                    </a:lnTo>
                    <a:lnTo>
                      <a:pt x="458" y="2028"/>
                    </a:lnTo>
                    <a:lnTo>
                      <a:pt x="367" y="1606"/>
                    </a:lnTo>
                    <a:lnTo>
                      <a:pt x="403" y="1067"/>
                    </a:lnTo>
                    <a:lnTo>
                      <a:pt x="835" y="1945"/>
                    </a:lnTo>
                    <a:lnTo>
                      <a:pt x="548" y="2019"/>
                    </a:lnTo>
                    <a:lnTo>
                      <a:pt x="1177" y="2134"/>
                    </a:lnTo>
                    <a:lnTo>
                      <a:pt x="1275" y="2062"/>
                    </a:lnTo>
                    <a:lnTo>
                      <a:pt x="925" y="1938"/>
                    </a:lnTo>
                    <a:lnTo>
                      <a:pt x="755" y="503"/>
                    </a:lnTo>
                    <a:lnTo>
                      <a:pt x="1114" y="314"/>
                    </a:lnTo>
                    <a:lnTo>
                      <a:pt x="14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79" name="Freeform 171"/>
              <p:cNvSpPr>
                <a:spLocks/>
              </p:cNvSpPr>
              <p:nvPr/>
            </p:nvSpPr>
            <p:spPr bwMode="auto">
              <a:xfrm>
                <a:off x="4048" y="1983"/>
                <a:ext cx="22" cy="122"/>
              </a:xfrm>
              <a:custGeom>
                <a:avLst/>
                <a:gdLst>
                  <a:gd name="T0" fmla="*/ 0 w 180"/>
                  <a:gd name="T1" fmla="*/ 0 h 978"/>
                  <a:gd name="T2" fmla="*/ 0 w 180"/>
                  <a:gd name="T3" fmla="*/ 0 h 978"/>
                  <a:gd name="T4" fmla="*/ 0 w 180"/>
                  <a:gd name="T5" fmla="*/ 0 h 978"/>
                  <a:gd name="T6" fmla="*/ 0 w 180"/>
                  <a:gd name="T7" fmla="*/ 0 h 978"/>
                  <a:gd name="T8" fmla="*/ 0 60000 65536"/>
                  <a:gd name="T9" fmla="*/ 0 60000 65536"/>
                  <a:gd name="T10" fmla="*/ 0 60000 65536"/>
                  <a:gd name="T11" fmla="*/ 0 60000 65536"/>
                  <a:gd name="T12" fmla="*/ 0 w 180"/>
                  <a:gd name="T13" fmla="*/ 0 h 978"/>
                  <a:gd name="T14" fmla="*/ 180 w 180"/>
                  <a:gd name="T15" fmla="*/ 978 h 978"/>
                </a:gdLst>
                <a:ahLst/>
                <a:cxnLst>
                  <a:cxn ang="T8">
                    <a:pos x="T0" y="T1"/>
                  </a:cxn>
                  <a:cxn ang="T9">
                    <a:pos x="T2" y="T3"/>
                  </a:cxn>
                  <a:cxn ang="T10">
                    <a:pos x="T4" y="T5"/>
                  </a:cxn>
                  <a:cxn ang="T11">
                    <a:pos x="T6" y="T7"/>
                  </a:cxn>
                </a:cxnLst>
                <a:rect l="T12" t="T13" r="T14" b="T15"/>
                <a:pathLst>
                  <a:path w="180" h="978">
                    <a:moveTo>
                      <a:pt x="180" y="863"/>
                    </a:moveTo>
                    <a:lnTo>
                      <a:pt x="0" y="0"/>
                    </a:lnTo>
                    <a:lnTo>
                      <a:pt x="19" y="978"/>
                    </a:lnTo>
                    <a:lnTo>
                      <a:pt x="180" y="8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0" name="Freeform 172"/>
              <p:cNvSpPr>
                <a:spLocks/>
              </p:cNvSpPr>
              <p:nvPr/>
            </p:nvSpPr>
            <p:spPr bwMode="auto">
              <a:xfrm>
                <a:off x="4156" y="1894"/>
                <a:ext cx="46" cy="263"/>
              </a:xfrm>
              <a:custGeom>
                <a:avLst/>
                <a:gdLst>
                  <a:gd name="T0" fmla="*/ 0 w 369"/>
                  <a:gd name="T1" fmla="*/ 0 h 2106"/>
                  <a:gd name="T2" fmla="*/ 0 w 369"/>
                  <a:gd name="T3" fmla="*/ 0 h 2106"/>
                  <a:gd name="T4" fmla="*/ 0 w 369"/>
                  <a:gd name="T5" fmla="*/ 0 h 2106"/>
                  <a:gd name="T6" fmla="*/ 0 w 369"/>
                  <a:gd name="T7" fmla="*/ 0 h 2106"/>
                  <a:gd name="T8" fmla="*/ 0 w 369"/>
                  <a:gd name="T9" fmla="*/ 0 h 2106"/>
                  <a:gd name="T10" fmla="*/ 0 w 369"/>
                  <a:gd name="T11" fmla="*/ 0 h 2106"/>
                  <a:gd name="T12" fmla="*/ 0 w 369"/>
                  <a:gd name="T13" fmla="*/ 0 h 2106"/>
                  <a:gd name="T14" fmla="*/ 0 w 369"/>
                  <a:gd name="T15" fmla="*/ 0 h 2106"/>
                  <a:gd name="T16" fmla="*/ 0 w 369"/>
                  <a:gd name="T17" fmla="*/ 0 h 2106"/>
                  <a:gd name="T18" fmla="*/ 0 w 369"/>
                  <a:gd name="T19" fmla="*/ 0 h 21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2106"/>
                  <a:gd name="T32" fmla="*/ 369 w 369"/>
                  <a:gd name="T33" fmla="*/ 2106 h 21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2106">
                    <a:moveTo>
                      <a:pt x="161" y="0"/>
                    </a:moveTo>
                    <a:lnTo>
                      <a:pt x="0" y="503"/>
                    </a:lnTo>
                    <a:lnTo>
                      <a:pt x="171" y="198"/>
                    </a:lnTo>
                    <a:lnTo>
                      <a:pt x="243" y="341"/>
                    </a:lnTo>
                    <a:lnTo>
                      <a:pt x="135" y="995"/>
                    </a:lnTo>
                    <a:lnTo>
                      <a:pt x="190" y="2106"/>
                    </a:lnTo>
                    <a:lnTo>
                      <a:pt x="297" y="2098"/>
                    </a:lnTo>
                    <a:lnTo>
                      <a:pt x="243" y="779"/>
                    </a:lnTo>
                    <a:lnTo>
                      <a:pt x="369" y="278"/>
                    </a:lnTo>
                    <a:lnTo>
                      <a:pt x="16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1" name="Freeform 173"/>
              <p:cNvSpPr>
                <a:spLocks/>
              </p:cNvSpPr>
              <p:nvPr/>
            </p:nvSpPr>
            <p:spPr bwMode="auto">
              <a:xfrm>
                <a:off x="4115" y="1870"/>
                <a:ext cx="22" cy="67"/>
              </a:xfrm>
              <a:custGeom>
                <a:avLst/>
                <a:gdLst>
                  <a:gd name="T0" fmla="*/ 0 w 172"/>
                  <a:gd name="T1" fmla="*/ 0 h 539"/>
                  <a:gd name="T2" fmla="*/ 0 w 172"/>
                  <a:gd name="T3" fmla="*/ 0 h 539"/>
                  <a:gd name="T4" fmla="*/ 0 w 172"/>
                  <a:gd name="T5" fmla="*/ 0 h 539"/>
                  <a:gd name="T6" fmla="*/ 0 w 172"/>
                  <a:gd name="T7" fmla="*/ 0 h 539"/>
                  <a:gd name="T8" fmla="*/ 0 60000 65536"/>
                  <a:gd name="T9" fmla="*/ 0 60000 65536"/>
                  <a:gd name="T10" fmla="*/ 0 60000 65536"/>
                  <a:gd name="T11" fmla="*/ 0 60000 65536"/>
                  <a:gd name="T12" fmla="*/ 0 w 172"/>
                  <a:gd name="T13" fmla="*/ 0 h 539"/>
                  <a:gd name="T14" fmla="*/ 172 w 172"/>
                  <a:gd name="T15" fmla="*/ 539 h 539"/>
                </a:gdLst>
                <a:ahLst/>
                <a:cxnLst>
                  <a:cxn ang="T8">
                    <a:pos x="T0" y="T1"/>
                  </a:cxn>
                  <a:cxn ang="T9">
                    <a:pos x="T2" y="T3"/>
                  </a:cxn>
                  <a:cxn ang="T10">
                    <a:pos x="T4" y="T5"/>
                  </a:cxn>
                  <a:cxn ang="T11">
                    <a:pos x="T6" y="T7"/>
                  </a:cxn>
                </a:cxnLst>
                <a:rect l="T12" t="T13" r="T14" b="T15"/>
                <a:pathLst>
                  <a:path w="172" h="539">
                    <a:moveTo>
                      <a:pt x="0" y="0"/>
                    </a:moveTo>
                    <a:lnTo>
                      <a:pt x="172" y="539"/>
                    </a:lnTo>
                    <a:lnTo>
                      <a:pt x="0" y="26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2" name="Freeform 174"/>
              <p:cNvSpPr>
                <a:spLocks/>
              </p:cNvSpPr>
              <p:nvPr/>
            </p:nvSpPr>
            <p:spPr bwMode="auto">
              <a:xfrm>
                <a:off x="3741" y="1873"/>
                <a:ext cx="44" cy="27"/>
              </a:xfrm>
              <a:custGeom>
                <a:avLst/>
                <a:gdLst>
                  <a:gd name="T0" fmla="*/ 0 w 347"/>
                  <a:gd name="T1" fmla="*/ 0 h 214"/>
                  <a:gd name="T2" fmla="*/ 0 w 347"/>
                  <a:gd name="T3" fmla="*/ 0 h 214"/>
                  <a:gd name="T4" fmla="*/ 0 w 347"/>
                  <a:gd name="T5" fmla="*/ 0 h 214"/>
                  <a:gd name="T6" fmla="*/ 0 w 347"/>
                  <a:gd name="T7" fmla="*/ 0 h 214"/>
                  <a:gd name="T8" fmla="*/ 0 w 347"/>
                  <a:gd name="T9" fmla="*/ 0 h 214"/>
                  <a:gd name="T10" fmla="*/ 0 w 347"/>
                  <a:gd name="T11" fmla="*/ 0 h 214"/>
                  <a:gd name="T12" fmla="*/ 0 w 347"/>
                  <a:gd name="T13" fmla="*/ 0 h 214"/>
                  <a:gd name="T14" fmla="*/ 0 w 347"/>
                  <a:gd name="T15" fmla="*/ 0 h 214"/>
                  <a:gd name="T16" fmla="*/ 0 w 347"/>
                  <a:gd name="T17" fmla="*/ 0 h 214"/>
                  <a:gd name="T18" fmla="*/ 0 w 347"/>
                  <a:gd name="T19" fmla="*/ 0 h 214"/>
                  <a:gd name="T20" fmla="*/ 0 w 347"/>
                  <a:gd name="T21" fmla="*/ 0 h 214"/>
                  <a:gd name="T22" fmla="*/ 0 w 347"/>
                  <a:gd name="T23" fmla="*/ 0 h 214"/>
                  <a:gd name="T24" fmla="*/ 0 w 347"/>
                  <a:gd name="T25" fmla="*/ 0 h 2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47"/>
                  <a:gd name="T40" fmla="*/ 0 h 214"/>
                  <a:gd name="T41" fmla="*/ 347 w 347"/>
                  <a:gd name="T42" fmla="*/ 214 h 2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47" h="214">
                    <a:moveTo>
                      <a:pt x="60" y="123"/>
                    </a:moveTo>
                    <a:lnTo>
                      <a:pt x="124" y="123"/>
                    </a:lnTo>
                    <a:lnTo>
                      <a:pt x="254" y="44"/>
                    </a:lnTo>
                    <a:lnTo>
                      <a:pt x="298" y="59"/>
                    </a:lnTo>
                    <a:lnTo>
                      <a:pt x="347" y="0"/>
                    </a:lnTo>
                    <a:lnTo>
                      <a:pt x="298" y="102"/>
                    </a:lnTo>
                    <a:lnTo>
                      <a:pt x="227" y="102"/>
                    </a:lnTo>
                    <a:lnTo>
                      <a:pt x="135" y="146"/>
                    </a:lnTo>
                    <a:lnTo>
                      <a:pt x="53" y="157"/>
                    </a:lnTo>
                    <a:lnTo>
                      <a:pt x="0" y="214"/>
                    </a:lnTo>
                    <a:lnTo>
                      <a:pt x="6" y="139"/>
                    </a:lnTo>
                    <a:lnTo>
                      <a:pt x="65" y="81"/>
                    </a:lnTo>
                    <a:lnTo>
                      <a:pt x="60" y="1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3" name="Freeform 175"/>
              <p:cNvSpPr>
                <a:spLocks/>
              </p:cNvSpPr>
              <p:nvPr/>
            </p:nvSpPr>
            <p:spPr bwMode="auto">
              <a:xfrm>
                <a:off x="3749" y="1880"/>
                <a:ext cx="34" cy="17"/>
              </a:xfrm>
              <a:custGeom>
                <a:avLst/>
                <a:gdLst>
                  <a:gd name="T0" fmla="*/ 0 w 271"/>
                  <a:gd name="T1" fmla="*/ 0 h 130"/>
                  <a:gd name="T2" fmla="*/ 0 w 271"/>
                  <a:gd name="T3" fmla="*/ 0 h 130"/>
                  <a:gd name="T4" fmla="*/ 0 w 271"/>
                  <a:gd name="T5" fmla="*/ 0 h 130"/>
                  <a:gd name="T6" fmla="*/ 0 w 271"/>
                  <a:gd name="T7" fmla="*/ 0 h 130"/>
                  <a:gd name="T8" fmla="*/ 0 w 271"/>
                  <a:gd name="T9" fmla="*/ 0 h 130"/>
                  <a:gd name="T10" fmla="*/ 0 w 271"/>
                  <a:gd name="T11" fmla="*/ 0 h 130"/>
                  <a:gd name="T12" fmla="*/ 0 w 271"/>
                  <a:gd name="T13" fmla="*/ 0 h 130"/>
                  <a:gd name="T14" fmla="*/ 0 w 271"/>
                  <a:gd name="T15" fmla="*/ 0 h 130"/>
                  <a:gd name="T16" fmla="*/ 0 60000 65536"/>
                  <a:gd name="T17" fmla="*/ 0 60000 65536"/>
                  <a:gd name="T18" fmla="*/ 0 60000 65536"/>
                  <a:gd name="T19" fmla="*/ 0 60000 65536"/>
                  <a:gd name="T20" fmla="*/ 0 60000 65536"/>
                  <a:gd name="T21" fmla="*/ 0 60000 65536"/>
                  <a:gd name="T22" fmla="*/ 0 60000 65536"/>
                  <a:gd name="T23" fmla="*/ 0 60000 65536"/>
                  <a:gd name="T24" fmla="*/ 0 w 271"/>
                  <a:gd name="T25" fmla="*/ 0 h 130"/>
                  <a:gd name="T26" fmla="*/ 271 w 271"/>
                  <a:gd name="T27" fmla="*/ 130 h 1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1" h="130">
                    <a:moveTo>
                      <a:pt x="0" y="87"/>
                    </a:moveTo>
                    <a:lnTo>
                      <a:pt x="130" y="130"/>
                    </a:lnTo>
                    <a:lnTo>
                      <a:pt x="216" y="124"/>
                    </a:lnTo>
                    <a:lnTo>
                      <a:pt x="271" y="53"/>
                    </a:lnTo>
                    <a:lnTo>
                      <a:pt x="271" y="0"/>
                    </a:lnTo>
                    <a:lnTo>
                      <a:pt x="216" y="80"/>
                    </a:lnTo>
                    <a:lnTo>
                      <a:pt x="140" y="98"/>
                    </a:lnTo>
                    <a:lnTo>
                      <a:pt x="0"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4" name="Freeform 176"/>
              <p:cNvSpPr>
                <a:spLocks/>
              </p:cNvSpPr>
              <p:nvPr/>
            </p:nvSpPr>
            <p:spPr bwMode="auto">
              <a:xfrm>
                <a:off x="3692" y="1806"/>
                <a:ext cx="16" cy="16"/>
              </a:xfrm>
              <a:custGeom>
                <a:avLst/>
                <a:gdLst>
                  <a:gd name="T0" fmla="*/ 0 w 123"/>
                  <a:gd name="T1" fmla="*/ 0 h 123"/>
                  <a:gd name="T2" fmla="*/ 0 w 123"/>
                  <a:gd name="T3" fmla="*/ 0 h 123"/>
                  <a:gd name="T4" fmla="*/ 0 w 123"/>
                  <a:gd name="T5" fmla="*/ 0 h 123"/>
                  <a:gd name="T6" fmla="*/ 0 w 123"/>
                  <a:gd name="T7" fmla="*/ 0 h 123"/>
                  <a:gd name="T8" fmla="*/ 0 60000 65536"/>
                  <a:gd name="T9" fmla="*/ 0 60000 65536"/>
                  <a:gd name="T10" fmla="*/ 0 60000 65536"/>
                  <a:gd name="T11" fmla="*/ 0 60000 65536"/>
                  <a:gd name="T12" fmla="*/ 0 w 123"/>
                  <a:gd name="T13" fmla="*/ 0 h 123"/>
                  <a:gd name="T14" fmla="*/ 123 w 123"/>
                  <a:gd name="T15" fmla="*/ 123 h 123"/>
                </a:gdLst>
                <a:ahLst/>
                <a:cxnLst>
                  <a:cxn ang="T8">
                    <a:pos x="T0" y="T1"/>
                  </a:cxn>
                  <a:cxn ang="T9">
                    <a:pos x="T2" y="T3"/>
                  </a:cxn>
                  <a:cxn ang="T10">
                    <a:pos x="T4" y="T5"/>
                  </a:cxn>
                  <a:cxn ang="T11">
                    <a:pos x="T6" y="T7"/>
                  </a:cxn>
                </a:cxnLst>
                <a:rect l="T12" t="T13" r="T14" b="T15"/>
                <a:pathLst>
                  <a:path w="123" h="123">
                    <a:moveTo>
                      <a:pt x="0" y="64"/>
                    </a:moveTo>
                    <a:lnTo>
                      <a:pt x="123" y="0"/>
                    </a:lnTo>
                    <a:lnTo>
                      <a:pt x="41" y="123"/>
                    </a:lnTo>
                    <a:lnTo>
                      <a:pt x="0"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5" name="Freeform 177"/>
              <p:cNvSpPr>
                <a:spLocks/>
              </p:cNvSpPr>
              <p:nvPr/>
            </p:nvSpPr>
            <p:spPr bwMode="auto">
              <a:xfrm>
                <a:off x="3711" y="1819"/>
                <a:ext cx="40" cy="15"/>
              </a:xfrm>
              <a:custGeom>
                <a:avLst/>
                <a:gdLst>
                  <a:gd name="T0" fmla="*/ 0 w 324"/>
                  <a:gd name="T1" fmla="*/ 0 h 116"/>
                  <a:gd name="T2" fmla="*/ 0 w 324"/>
                  <a:gd name="T3" fmla="*/ 0 h 116"/>
                  <a:gd name="T4" fmla="*/ 0 w 324"/>
                  <a:gd name="T5" fmla="*/ 0 h 116"/>
                  <a:gd name="T6" fmla="*/ 0 w 324"/>
                  <a:gd name="T7" fmla="*/ 0 h 116"/>
                  <a:gd name="T8" fmla="*/ 0 w 324"/>
                  <a:gd name="T9" fmla="*/ 0 h 116"/>
                  <a:gd name="T10" fmla="*/ 0 w 324"/>
                  <a:gd name="T11" fmla="*/ 0 h 116"/>
                  <a:gd name="T12" fmla="*/ 0 60000 65536"/>
                  <a:gd name="T13" fmla="*/ 0 60000 65536"/>
                  <a:gd name="T14" fmla="*/ 0 60000 65536"/>
                  <a:gd name="T15" fmla="*/ 0 60000 65536"/>
                  <a:gd name="T16" fmla="*/ 0 60000 65536"/>
                  <a:gd name="T17" fmla="*/ 0 60000 65536"/>
                  <a:gd name="T18" fmla="*/ 0 w 324"/>
                  <a:gd name="T19" fmla="*/ 0 h 116"/>
                  <a:gd name="T20" fmla="*/ 324 w 324"/>
                  <a:gd name="T21" fmla="*/ 116 h 116"/>
                </a:gdLst>
                <a:ahLst/>
                <a:cxnLst>
                  <a:cxn ang="T12">
                    <a:pos x="T0" y="T1"/>
                  </a:cxn>
                  <a:cxn ang="T13">
                    <a:pos x="T2" y="T3"/>
                  </a:cxn>
                  <a:cxn ang="T14">
                    <a:pos x="T4" y="T5"/>
                  </a:cxn>
                  <a:cxn ang="T15">
                    <a:pos x="T6" y="T7"/>
                  </a:cxn>
                  <a:cxn ang="T16">
                    <a:pos x="T8" y="T9"/>
                  </a:cxn>
                  <a:cxn ang="T17">
                    <a:pos x="T10" y="T11"/>
                  </a:cxn>
                </a:cxnLst>
                <a:rect l="T18" t="T19" r="T20" b="T21"/>
                <a:pathLst>
                  <a:path w="324" h="116">
                    <a:moveTo>
                      <a:pt x="0" y="41"/>
                    </a:moveTo>
                    <a:lnTo>
                      <a:pt x="167" y="40"/>
                    </a:lnTo>
                    <a:lnTo>
                      <a:pt x="311" y="0"/>
                    </a:lnTo>
                    <a:lnTo>
                      <a:pt x="324" y="107"/>
                    </a:lnTo>
                    <a:lnTo>
                      <a:pt x="185" y="116"/>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6" name="Freeform 178"/>
              <p:cNvSpPr>
                <a:spLocks/>
              </p:cNvSpPr>
              <p:nvPr/>
            </p:nvSpPr>
            <p:spPr bwMode="auto">
              <a:xfrm>
                <a:off x="3776" y="1796"/>
                <a:ext cx="20" cy="24"/>
              </a:xfrm>
              <a:custGeom>
                <a:avLst/>
                <a:gdLst>
                  <a:gd name="T0" fmla="*/ 0 w 163"/>
                  <a:gd name="T1" fmla="*/ 0 h 191"/>
                  <a:gd name="T2" fmla="*/ 0 w 163"/>
                  <a:gd name="T3" fmla="*/ 0 h 191"/>
                  <a:gd name="T4" fmla="*/ 0 w 163"/>
                  <a:gd name="T5" fmla="*/ 0 h 191"/>
                  <a:gd name="T6" fmla="*/ 0 w 163"/>
                  <a:gd name="T7" fmla="*/ 0 h 191"/>
                  <a:gd name="T8" fmla="*/ 0 w 163"/>
                  <a:gd name="T9" fmla="*/ 0 h 191"/>
                  <a:gd name="T10" fmla="*/ 0 w 163"/>
                  <a:gd name="T11" fmla="*/ 0 h 191"/>
                  <a:gd name="T12" fmla="*/ 0 60000 65536"/>
                  <a:gd name="T13" fmla="*/ 0 60000 65536"/>
                  <a:gd name="T14" fmla="*/ 0 60000 65536"/>
                  <a:gd name="T15" fmla="*/ 0 60000 65536"/>
                  <a:gd name="T16" fmla="*/ 0 60000 65536"/>
                  <a:gd name="T17" fmla="*/ 0 60000 65536"/>
                  <a:gd name="T18" fmla="*/ 0 w 163"/>
                  <a:gd name="T19" fmla="*/ 0 h 191"/>
                  <a:gd name="T20" fmla="*/ 163 w 163"/>
                  <a:gd name="T21" fmla="*/ 191 h 191"/>
                </a:gdLst>
                <a:ahLst/>
                <a:cxnLst>
                  <a:cxn ang="T12">
                    <a:pos x="T0" y="T1"/>
                  </a:cxn>
                  <a:cxn ang="T13">
                    <a:pos x="T2" y="T3"/>
                  </a:cxn>
                  <a:cxn ang="T14">
                    <a:pos x="T4" y="T5"/>
                  </a:cxn>
                  <a:cxn ang="T15">
                    <a:pos x="T6" y="T7"/>
                  </a:cxn>
                  <a:cxn ang="T16">
                    <a:pos x="T8" y="T9"/>
                  </a:cxn>
                  <a:cxn ang="T17">
                    <a:pos x="T10" y="T11"/>
                  </a:cxn>
                </a:cxnLst>
                <a:rect l="T18" t="T19" r="T20" b="T21"/>
                <a:pathLst>
                  <a:path w="163" h="191">
                    <a:moveTo>
                      <a:pt x="103" y="0"/>
                    </a:moveTo>
                    <a:lnTo>
                      <a:pt x="163" y="74"/>
                    </a:lnTo>
                    <a:lnTo>
                      <a:pt x="60" y="191"/>
                    </a:lnTo>
                    <a:lnTo>
                      <a:pt x="0" y="140"/>
                    </a:lnTo>
                    <a:lnTo>
                      <a:pt x="106" y="67"/>
                    </a:lnTo>
                    <a:lnTo>
                      <a:pt x="10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7" name="Freeform 179"/>
              <p:cNvSpPr>
                <a:spLocks/>
              </p:cNvSpPr>
              <p:nvPr/>
            </p:nvSpPr>
            <p:spPr bwMode="auto">
              <a:xfrm>
                <a:off x="3772" y="1776"/>
                <a:ext cx="19" cy="22"/>
              </a:xfrm>
              <a:custGeom>
                <a:avLst/>
                <a:gdLst>
                  <a:gd name="T0" fmla="*/ 0 w 151"/>
                  <a:gd name="T1" fmla="*/ 0 h 178"/>
                  <a:gd name="T2" fmla="*/ 0 w 151"/>
                  <a:gd name="T3" fmla="*/ 0 h 178"/>
                  <a:gd name="T4" fmla="*/ 0 w 151"/>
                  <a:gd name="T5" fmla="*/ 0 h 178"/>
                  <a:gd name="T6" fmla="*/ 0 w 151"/>
                  <a:gd name="T7" fmla="*/ 0 h 178"/>
                  <a:gd name="T8" fmla="*/ 0 w 151"/>
                  <a:gd name="T9" fmla="*/ 0 h 178"/>
                  <a:gd name="T10" fmla="*/ 0 w 151"/>
                  <a:gd name="T11" fmla="*/ 0 h 178"/>
                  <a:gd name="T12" fmla="*/ 0 60000 65536"/>
                  <a:gd name="T13" fmla="*/ 0 60000 65536"/>
                  <a:gd name="T14" fmla="*/ 0 60000 65536"/>
                  <a:gd name="T15" fmla="*/ 0 60000 65536"/>
                  <a:gd name="T16" fmla="*/ 0 60000 65536"/>
                  <a:gd name="T17" fmla="*/ 0 60000 65536"/>
                  <a:gd name="T18" fmla="*/ 0 w 151"/>
                  <a:gd name="T19" fmla="*/ 0 h 178"/>
                  <a:gd name="T20" fmla="*/ 151 w 151"/>
                  <a:gd name="T21" fmla="*/ 178 h 178"/>
                </a:gdLst>
                <a:ahLst/>
                <a:cxnLst>
                  <a:cxn ang="T12">
                    <a:pos x="T0" y="T1"/>
                  </a:cxn>
                  <a:cxn ang="T13">
                    <a:pos x="T2" y="T3"/>
                  </a:cxn>
                  <a:cxn ang="T14">
                    <a:pos x="T4" y="T5"/>
                  </a:cxn>
                  <a:cxn ang="T15">
                    <a:pos x="T6" y="T7"/>
                  </a:cxn>
                  <a:cxn ang="T16">
                    <a:pos x="T8" y="T9"/>
                  </a:cxn>
                  <a:cxn ang="T17">
                    <a:pos x="T10" y="T11"/>
                  </a:cxn>
                </a:cxnLst>
                <a:rect l="T18" t="T19" r="T20" b="T21"/>
                <a:pathLst>
                  <a:path w="151" h="178">
                    <a:moveTo>
                      <a:pt x="0" y="178"/>
                    </a:moveTo>
                    <a:lnTo>
                      <a:pt x="76" y="86"/>
                    </a:lnTo>
                    <a:lnTo>
                      <a:pt x="135" y="75"/>
                    </a:lnTo>
                    <a:lnTo>
                      <a:pt x="151" y="0"/>
                    </a:lnTo>
                    <a:lnTo>
                      <a:pt x="80" y="0"/>
                    </a:lnTo>
                    <a:lnTo>
                      <a:pt x="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8" name="Freeform 180"/>
              <p:cNvSpPr>
                <a:spLocks/>
              </p:cNvSpPr>
              <p:nvPr/>
            </p:nvSpPr>
            <p:spPr bwMode="auto">
              <a:xfrm>
                <a:off x="3750" y="1806"/>
                <a:ext cx="42" cy="58"/>
              </a:xfrm>
              <a:custGeom>
                <a:avLst/>
                <a:gdLst>
                  <a:gd name="T0" fmla="*/ 0 w 335"/>
                  <a:gd name="T1" fmla="*/ 0 h 463"/>
                  <a:gd name="T2" fmla="*/ 0 w 335"/>
                  <a:gd name="T3" fmla="*/ 0 h 463"/>
                  <a:gd name="T4" fmla="*/ 0 w 335"/>
                  <a:gd name="T5" fmla="*/ 0 h 463"/>
                  <a:gd name="T6" fmla="*/ 0 w 335"/>
                  <a:gd name="T7" fmla="*/ 0 h 463"/>
                  <a:gd name="T8" fmla="*/ 0 w 335"/>
                  <a:gd name="T9" fmla="*/ 0 h 463"/>
                  <a:gd name="T10" fmla="*/ 0 w 335"/>
                  <a:gd name="T11" fmla="*/ 0 h 463"/>
                  <a:gd name="T12" fmla="*/ 0 w 335"/>
                  <a:gd name="T13" fmla="*/ 0 h 463"/>
                  <a:gd name="T14" fmla="*/ 0 w 335"/>
                  <a:gd name="T15" fmla="*/ 0 h 463"/>
                  <a:gd name="T16" fmla="*/ 0 w 335"/>
                  <a:gd name="T17" fmla="*/ 0 h 463"/>
                  <a:gd name="T18" fmla="*/ 0 w 335"/>
                  <a:gd name="T19" fmla="*/ 0 h 463"/>
                  <a:gd name="T20" fmla="*/ 0 w 335"/>
                  <a:gd name="T21" fmla="*/ 0 h 463"/>
                  <a:gd name="T22" fmla="*/ 0 w 335"/>
                  <a:gd name="T23" fmla="*/ 0 h 463"/>
                  <a:gd name="T24" fmla="*/ 0 w 335"/>
                  <a:gd name="T25" fmla="*/ 0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5"/>
                  <a:gd name="T40" fmla="*/ 0 h 463"/>
                  <a:gd name="T41" fmla="*/ 335 w 335"/>
                  <a:gd name="T42" fmla="*/ 463 h 4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5" h="463">
                    <a:moveTo>
                      <a:pt x="171" y="0"/>
                    </a:moveTo>
                    <a:lnTo>
                      <a:pt x="232" y="172"/>
                    </a:lnTo>
                    <a:lnTo>
                      <a:pt x="335" y="290"/>
                    </a:lnTo>
                    <a:lnTo>
                      <a:pt x="265" y="436"/>
                    </a:lnTo>
                    <a:lnTo>
                      <a:pt x="194" y="426"/>
                    </a:lnTo>
                    <a:lnTo>
                      <a:pt x="49" y="463"/>
                    </a:lnTo>
                    <a:lnTo>
                      <a:pt x="0" y="399"/>
                    </a:lnTo>
                    <a:lnTo>
                      <a:pt x="80" y="436"/>
                    </a:lnTo>
                    <a:lnTo>
                      <a:pt x="183" y="371"/>
                    </a:lnTo>
                    <a:lnTo>
                      <a:pt x="258" y="376"/>
                    </a:lnTo>
                    <a:lnTo>
                      <a:pt x="292" y="301"/>
                    </a:lnTo>
                    <a:lnTo>
                      <a:pt x="232" y="237"/>
                    </a:lnTo>
                    <a:lnTo>
                      <a:pt x="1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89" name="Freeform 181"/>
              <p:cNvSpPr>
                <a:spLocks/>
              </p:cNvSpPr>
              <p:nvPr/>
            </p:nvSpPr>
            <p:spPr bwMode="auto">
              <a:xfrm>
                <a:off x="3664" y="1794"/>
                <a:ext cx="138" cy="143"/>
              </a:xfrm>
              <a:custGeom>
                <a:avLst/>
                <a:gdLst>
                  <a:gd name="T0" fmla="*/ 0 w 1108"/>
                  <a:gd name="T1" fmla="*/ 0 h 1148"/>
                  <a:gd name="T2" fmla="*/ 0 w 1108"/>
                  <a:gd name="T3" fmla="*/ 0 h 1148"/>
                  <a:gd name="T4" fmla="*/ 0 w 1108"/>
                  <a:gd name="T5" fmla="*/ 0 h 1148"/>
                  <a:gd name="T6" fmla="*/ 0 w 1108"/>
                  <a:gd name="T7" fmla="*/ 0 h 1148"/>
                  <a:gd name="T8" fmla="*/ 0 w 1108"/>
                  <a:gd name="T9" fmla="*/ 0 h 1148"/>
                  <a:gd name="T10" fmla="*/ 0 w 1108"/>
                  <a:gd name="T11" fmla="*/ 0 h 1148"/>
                  <a:gd name="T12" fmla="*/ 0 w 1108"/>
                  <a:gd name="T13" fmla="*/ 0 h 1148"/>
                  <a:gd name="T14" fmla="*/ 0 w 1108"/>
                  <a:gd name="T15" fmla="*/ 0 h 1148"/>
                  <a:gd name="T16" fmla="*/ 0 w 1108"/>
                  <a:gd name="T17" fmla="*/ 0 h 1148"/>
                  <a:gd name="T18" fmla="*/ 0 w 1108"/>
                  <a:gd name="T19" fmla="*/ 0 h 1148"/>
                  <a:gd name="T20" fmla="*/ 0 w 1108"/>
                  <a:gd name="T21" fmla="*/ 0 h 1148"/>
                  <a:gd name="T22" fmla="*/ 0 w 1108"/>
                  <a:gd name="T23" fmla="*/ 0 h 1148"/>
                  <a:gd name="T24" fmla="*/ 0 w 1108"/>
                  <a:gd name="T25" fmla="*/ 0 h 1148"/>
                  <a:gd name="T26" fmla="*/ 0 w 1108"/>
                  <a:gd name="T27" fmla="*/ 0 h 1148"/>
                  <a:gd name="T28" fmla="*/ 0 w 1108"/>
                  <a:gd name="T29" fmla="*/ 0 h 1148"/>
                  <a:gd name="T30" fmla="*/ 0 w 1108"/>
                  <a:gd name="T31" fmla="*/ 0 h 1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08"/>
                  <a:gd name="T49" fmla="*/ 0 h 1148"/>
                  <a:gd name="T50" fmla="*/ 1108 w 1108"/>
                  <a:gd name="T51" fmla="*/ 1148 h 1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08" h="1148">
                    <a:moveTo>
                      <a:pt x="1032" y="0"/>
                    </a:moveTo>
                    <a:lnTo>
                      <a:pt x="1108" y="183"/>
                    </a:lnTo>
                    <a:lnTo>
                      <a:pt x="1032" y="539"/>
                    </a:lnTo>
                    <a:lnTo>
                      <a:pt x="988" y="944"/>
                    </a:lnTo>
                    <a:lnTo>
                      <a:pt x="886" y="1099"/>
                    </a:lnTo>
                    <a:lnTo>
                      <a:pt x="610" y="1148"/>
                    </a:lnTo>
                    <a:lnTo>
                      <a:pt x="249" y="964"/>
                    </a:lnTo>
                    <a:lnTo>
                      <a:pt x="114" y="900"/>
                    </a:lnTo>
                    <a:lnTo>
                      <a:pt x="0" y="717"/>
                    </a:lnTo>
                    <a:lnTo>
                      <a:pt x="185" y="906"/>
                    </a:lnTo>
                    <a:lnTo>
                      <a:pt x="616" y="1103"/>
                    </a:lnTo>
                    <a:lnTo>
                      <a:pt x="848" y="1062"/>
                    </a:lnTo>
                    <a:lnTo>
                      <a:pt x="957" y="944"/>
                    </a:lnTo>
                    <a:lnTo>
                      <a:pt x="1032" y="351"/>
                    </a:lnTo>
                    <a:lnTo>
                      <a:pt x="1070" y="183"/>
                    </a:lnTo>
                    <a:lnTo>
                      <a:pt x="103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0" name="Freeform 182"/>
              <p:cNvSpPr>
                <a:spLocks/>
              </p:cNvSpPr>
              <p:nvPr/>
            </p:nvSpPr>
            <p:spPr bwMode="auto">
              <a:xfrm>
                <a:off x="3535" y="1727"/>
                <a:ext cx="171" cy="226"/>
              </a:xfrm>
              <a:custGeom>
                <a:avLst/>
                <a:gdLst>
                  <a:gd name="T0" fmla="*/ 0 w 1366"/>
                  <a:gd name="T1" fmla="*/ 0 h 1807"/>
                  <a:gd name="T2" fmla="*/ 0 w 1366"/>
                  <a:gd name="T3" fmla="*/ 0 h 1807"/>
                  <a:gd name="T4" fmla="*/ 0 w 1366"/>
                  <a:gd name="T5" fmla="*/ 0 h 1807"/>
                  <a:gd name="T6" fmla="*/ 0 w 1366"/>
                  <a:gd name="T7" fmla="*/ 0 h 1807"/>
                  <a:gd name="T8" fmla="*/ 0 w 1366"/>
                  <a:gd name="T9" fmla="*/ 0 h 1807"/>
                  <a:gd name="T10" fmla="*/ 0 w 1366"/>
                  <a:gd name="T11" fmla="*/ 0 h 1807"/>
                  <a:gd name="T12" fmla="*/ 0 w 1366"/>
                  <a:gd name="T13" fmla="*/ 0 h 1807"/>
                  <a:gd name="T14" fmla="*/ 0 w 1366"/>
                  <a:gd name="T15" fmla="*/ 0 h 1807"/>
                  <a:gd name="T16" fmla="*/ 0 w 1366"/>
                  <a:gd name="T17" fmla="*/ 0 h 1807"/>
                  <a:gd name="T18" fmla="*/ 0 w 1366"/>
                  <a:gd name="T19" fmla="*/ 0 h 1807"/>
                  <a:gd name="T20" fmla="*/ 0 w 1366"/>
                  <a:gd name="T21" fmla="*/ 0 h 1807"/>
                  <a:gd name="T22" fmla="*/ 0 w 1366"/>
                  <a:gd name="T23" fmla="*/ 0 h 1807"/>
                  <a:gd name="T24" fmla="*/ 0 w 1366"/>
                  <a:gd name="T25" fmla="*/ 0 h 1807"/>
                  <a:gd name="T26" fmla="*/ 0 w 1366"/>
                  <a:gd name="T27" fmla="*/ 0 h 1807"/>
                  <a:gd name="T28" fmla="*/ 0 w 1366"/>
                  <a:gd name="T29" fmla="*/ 0 h 1807"/>
                  <a:gd name="T30" fmla="*/ 0 w 1366"/>
                  <a:gd name="T31" fmla="*/ 0 h 1807"/>
                  <a:gd name="T32" fmla="*/ 0 w 1366"/>
                  <a:gd name="T33" fmla="*/ 0 h 1807"/>
                  <a:gd name="T34" fmla="*/ 0 w 1366"/>
                  <a:gd name="T35" fmla="*/ 0 h 1807"/>
                  <a:gd name="T36" fmla="*/ 0 w 1366"/>
                  <a:gd name="T37" fmla="*/ 0 h 1807"/>
                  <a:gd name="T38" fmla="*/ 0 w 1366"/>
                  <a:gd name="T39" fmla="*/ 0 h 1807"/>
                  <a:gd name="T40" fmla="*/ 0 w 1366"/>
                  <a:gd name="T41" fmla="*/ 0 h 1807"/>
                  <a:gd name="T42" fmla="*/ 0 w 1366"/>
                  <a:gd name="T43" fmla="*/ 0 h 1807"/>
                  <a:gd name="T44" fmla="*/ 0 w 1366"/>
                  <a:gd name="T45" fmla="*/ 0 h 1807"/>
                  <a:gd name="T46" fmla="*/ 0 w 1366"/>
                  <a:gd name="T47" fmla="*/ 0 h 1807"/>
                  <a:gd name="T48" fmla="*/ 0 w 1366"/>
                  <a:gd name="T49" fmla="*/ 0 h 1807"/>
                  <a:gd name="T50" fmla="*/ 0 w 1366"/>
                  <a:gd name="T51" fmla="*/ 0 h 1807"/>
                  <a:gd name="T52" fmla="*/ 0 w 1366"/>
                  <a:gd name="T53" fmla="*/ 0 h 1807"/>
                  <a:gd name="T54" fmla="*/ 0 w 1366"/>
                  <a:gd name="T55" fmla="*/ 0 h 1807"/>
                  <a:gd name="T56" fmla="*/ 0 w 1366"/>
                  <a:gd name="T57" fmla="*/ 0 h 1807"/>
                  <a:gd name="T58" fmla="*/ 0 w 1366"/>
                  <a:gd name="T59" fmla="*/ 0 h 1807"/>
                  <a:gd name="T60" fmla="*/ 0 w 1366"/>
                  <a:gd name="T61" fmla="*/ 0 h 1807"/>
                  <a:gd name="T62" fmla="*/ 0 w 1366"/>
                  <a:gd name="T63" fmla="*/ 0 h 1807"/>
                  <a:gd name="T64" fmla="*/ 0 w 1366"/>
                  <a:gd name="T65" fmla="*/ 0 h 1807"/>
                  <a:gd name="T66" fmla="*/ 0 w 1366"/>
                  <a:gd name="T67" fmla="*/ 0 h 1807"/>
                  <a:gd name="T68" fmla="*/ 0 w 1366"/>
                  <a:gd name="T69" fmla="*/ 0 h 180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66"/>
                  <a:gd name="T106" fmla="*/ 0 h 1807"/>
                  <a:gd name="T107" fmla="*/ 1366 w 1366"/>
                  <a:gd name="T108" fmla="*/ 1807 h 180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66" h="1807">
                    <a:moveTo>
                      <a:pt x="1038" y="766"/>
                    </a:moveTo>
                    <a:lnTo>
                      <a:pt x="1193" y="1041"/>
                    </a:lnTo>
                    <a:lnTo>
                      <a:pt x="1026" y="928"/>
                    </a:lnTo>
                    <a:lnTo>
                      <a:pt x="984" y="831"/>
                    </a:lnTo>
                    <a:lnTo>
                      <a:pt x="945" y="971"/>
                    </a:lnTo>
                    <a:lnTo>
                      <a:pt x="756" y="766"/>
                    </a:lnTo>
                    <a:lnTo>
                      <a:pt x="621" y="800"/>
                    </a:lnTo>
                    <a:lnTo>
                      <a:pt x="606" y="1068"/>
                    </a:lnTo>
                    <a:lnTo>
                      <a:pt x="701" y="1215"/>
                    </a:lnTo>
                    <a:lnTo>
                      <a:pt x="815" y="1155"/>
                    </a:lnTo>
                    <a:lnTo>
                      <a:pt x="751" y="1252"/>
                    </a:lnTo>
                    <a:lnTo>
                      <a:pt x="833" y="1365"/>
                    </a:lnTo>
                    <a:lnTo>
                      <a:pt x="1026" y="1445"/>
                    </a:lnTo>
                    <a:lnTo>
                      <a:pt x="917" y="1495"/>
                    </a:lnTo>
                    <a:lnTo>
                      <a:pt x="795" y="1495"/>
                    </a:lnTo>
                    <a:lnTo>
                      <a:pt x="902" y="1565"/>
                    </a:lnTo>
                    <a:lnTo>
                      <a:pt x="999" y="1565"/>
                    </a:lnTo>
                    <a:lnTo>
                      <a:pt x="870" y="1694"/>
                    </a:lnTo>
                    <a:lnTo>
                      <a:pt x="654" y="1807"/>
                    </a:lnTo>
                    <a:lnTo>
                      <a:pt x="221" y="1774"/>
                    </a:lnTo>
                    <a:lnTo>
                      <a:pt x="32" y="1565"/>
                    </a:lnTo>
                    <a:lnTo>
                      <a:pt x="0" y="1279"/>
                    </a:lnTo>
                    <a:lnTo>
                      <a:pt x="157" y="675"/>
                    </a:lnTo>
                    <a:lnTo>
                      <a:pt x="390" y="34"/>
                    </a:lnTo>
                    <a:lnTo>
                      <a:pt x="459" y="260"/>
                    </a:lnTo>
                    <a:lnTo>
                      <a:pt x="542" y="44"/>
                    </a:lnTo>
                    <a:lnTo>
                      <a:pt x="675" y="0"/>
                    </a:lnTo>
                    <a:lnTo>
                      <a:pt x="708" y="105"/>
                    </a:lnTo>
                    <a:lnTo>
                      <a:pt x="870" y="38"/>
                    </a:lnTo>
                    <a:lnTo>
                      <a:pt x="822" y="185"/>
                    </a:lnTo>
                    <a:lnTo>
                      <a:pt x="999" y="109"/>
                    </a:lnTo>
                    <a:lnTo>
                      <a:pt x="1086" y="237"/>
                    </a:lnTo>
                    <a:lnTo>
                      <a:pt x="1366" y="152"/>
                    </a:lnTo>
                    <a:lnTo>
                      <a:pt x="1258" y="453"/>
                    </a:lnTo>
                    <a:lnTo>
                      <a:pt x="1038" y="7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1" name="Freeform 183"/>
              <p:cNvSpPr>
                <a:spLocks/>
              </p:cNvSpPr>
              <p:nvPr/>
            </p:nvSpPr>
            <p:spPr bwMode="auto">
              <a:xfrm>
                <a:off x="3603" y="1664"/>
                <a:ext cx="211" cy="115"/>
              </a:xfrm>
              <a:custGeom>
                <a:avLst/>
                <a:gdLst>
                  <a:gd name="T0" fmla="*/ 0 w 1684"/>
                  <a:gd name="T1" fmla="*/ 0 h 921"/>
                  <a:gd name="T2" fmla="*/ 0 w 1684"/>
                  <a:gd name="T3" fmla="*/ 0 h 921"/>
                  <a:gd name="T4" fmla="*/ 0 w 1684"/>
                  <a:gd name="T5" fmla="*/ 0 h 921"/>
                  <a:gd name="T6" fmla="*/ 0 w 1684"/>
                  <a:gd name="T7" fmla="*/ 0 h 921"/>
                  <a:gd name="T8" fmla="*/ 0 w 1684"/>
                  <a:gd name="T9" fmla="*/ 0 h 921"/>
                  <a:gd name="T10" fmla="*/ 0 w 1684"/>
                  <a:gd name="T11" fmla="*/ 0 h 921"/>
                  <a:gd name="T12" fmla="*/ 0 w 1684"/>
                  <a:gd name="T13" fmla="*/ 0 h 921"/>
                  <a:gd name="T14" fmla="*/ 0 w 1684"/>
                  <a:gd name="T15" fmla="*/ 0 h 921"/>
                  <a:gd name="T16" fmla="*/ 0 w 1684"/>
                  <a:gd name="T17" fmla="*/ 0 h 921"/>
                  <a:gd name="T18" fmla="*/ 0 w 1684"/>
                  <a:gd name="T19" fmla="*/ 0 h 921"/>
                  <a:gd name="T20" fmla="*/ 0 w 1684"/>
                  <a:gd name="T21" fmla="*/ 0 h 921"/>
                  <a:gd name="T22" fmla="*/ 0 w 1684"/>
                  <a:gd name="T23" fmla="*/ 0 h 921"/>
                  <a:gd name="T24" fmla="*/ 0 w 1684"/>
                  <a:gd name="T25" fmla="*/ 0 h 921"/>
                  <a:gd name="T26" fmla="*/ 0 w 1684"/>
                  <a:gd name="T27" fmla="*/ 0 h 921"/>
                  <a:gd name="T28" fmla="*/ 0 w 1684"/>
                  <a:gd name="T29" fmla="*/ 0 h 921"/>
                  <a:gd name="T30" fmla="*/ 0 w 1684"/>
                  <a:gd name="T31" fmla="*/ 0 h 921"/>
                  <a:gd name="T32" fmla="*/ 0 w 1684"/>
                  <a:gd name="T33" fmla="*/ 0 h 921"/>
                  <a:gd name="T34" fmla="*/ 0 w 1684"/>
                  <a:gd name="T35" fmla="*/ 0 h 921"/>
                  <a:gd name="T36" fmla="*/ 0 w 1684"/>
                  <a:gd name="T37" fmla="*/ 0 h 921"/>
                  <a:gd name="T38" fmla="*/ 0 w 1684"/>
                  <a:gd name="T39" fmla="*/ 0 h 921"/>
                  <a:gd name="T40" fmla="*/ 0 w 1684"/>
                  <a:gd name="T41" fmla="*/ 0 h 921"/>
                  <a:gd name="T42" fmla="*/ 0 w 1684"/>
                  <a:gd name="T43" fmla="*/ 0 h 9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84"/>
                  <a:gd name="T67" fmla="*/ 0 h 921"/>
                  <a:gd name="T68" fmla="*/ 1684 w 1684"/>
                  <a:gd name="T69" fmla="*/ 921 h 9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84" h="921">
                    <a:moveTo>
                      <a:pt x="885" y="620"/>
                    </a:moveTo>
                    <a:lnTo>
                      <a:pt x="992" y="566"/>
                    </a:lnTo>
                    <a:lnTo>
                      <a:pt x="1170" y="566"/>
                    </a:lnTo>
                    <a:lnTo>
                      <a:pt x="1289" y="527"/>
                    </a:lnTo>
                    <a:lnTo>
                      <a:pt x="1347" y="581"/>
                    </a:lnTo>
                    <a:lnTo>
                      <a:pt x="1489" y="921"/>
                    </a:lnTo>
                    <a:lnTo>
                      <a:pt x="1536" y="775"/>
                    </a:lnTo>
                    <a:lnTo>
                      <a:pt x="1516" y="462"/>
                    </a:lnTo>
                    <a:lnTo>
                      <a:pt x="1678" y="344"/>
                    </a:lnTo>
                    <a:lnTo>
                      <a:pt x="1684" y="264"/>
                    </a:lnTo>
                    <a:lnTo>
                      <a:pt x="1316" y="162"/>
                    </a:lnTo>
                    <a:lnTo>
                      <a:pt x="830" y="0"/>
                    </a:lnTo>
                    <a:lnTo>
                      <a:pt x="322" y="26"/>
                    </a:lnTo>
                    <a:lnTo>
                      <a:pt x="0" y="264"/>
                    </a:lnTo>
                    <a:lnTo>
                      <a:pt x="344" y="178"/>
                    </a:lnTo>
                    <a:lnTo>
                      <a:pt x="139" y="397"/>
                    </a:lnTo>
                    <a:lnTo>
                      <a:pt x="414" y="350"/>
                    </a:lnTo>
                    <a:lnTo>
                      <a:pt x="322" y="468"/>
                    </a:lnTo>
                    <a:lnTo>
                      <a:pt x="635" y="484"/>
                    </a:lnTo>
                    <a:lnTo>
                      <a:pt x="646" y="566"/>
                    </a:lnTo>
                    <a:lnTo>
                      <a:pt x="949" y="431"/>
                    </a:lnTo>
                    <a:lnTo>
                      <a:pt x="885" y="6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2" name="Freeform 184"/>
              <p:cNvSpPr>
                <a:spLocks/>
              </p:cNvSpPr>
              <p:nvPr/>
            </p:nvSpPr>
            <p:spPr bwMode="auto">
              <a:xfrm>
                <a:off x="3619" y="1819"/>
                <a:ext cx="16" cy="34"/>
              </a:xfrm>
              <a:custGeom>
                <a:avLst/>
                <a:gdLst>
                  <a:gd name="T0" fmla="*/ 0 w 125"/>
                  <a:gd name="T1" fmla="*/ 0 h 269"/>
                  <a:gd name="T2" fmla="*/ 0 w 125"/>
                  <a:gd name="T3" fmla="*/ 0 h 269"/>
                  <a:gd name="T4" fmla="*/ 0 w 125"/>
                  <a:gd name="T5" fmla="*/ 0 h 269"/>
                  <a:gd name="T6" fmla="*/ 0 w 125"/>
                  <a:gd name="T7" fmla="*/ 0 h 269"/>
                  <a:gd name="T8" fmla="*/ 0 w 125"/>
                  <a:gd name="T9" fmla="*/ 0 h 269"/>
                  <a:gd name="T10" fmla="*/ 0 60000 65536"/>
                  <a:gd name="T11" fmla="*/ 0 60000 65536"/>
                  <a:gd name="T12" fmla="*/ 0 60000 65536"/>
                  <a:gd name="T13" fmla="*/ 0 60000 65536"/>
                  <a:gd name="T14" fmla="*/ 0 60000 65536"/>
                  <a:gd name="T15" fmla="*/ 0 w 125"/>
                  <a:gd name="T16" fmla="*/ 0 h 269"/>
                  <a:gd name="T17" fmla="*/ 125 w 125"/>
                  <a:gd name="T18" fmla="*/ 269 h 269"/>
                </a:gdLst>
                <a:ahLst/>
                <a:cxnLst>
                  <a:cxn ang="T10">
                    <a:pos x="T0" y="T1"/>
                  </a:cxn>
                  <a:cxn ang="T11">
                    <a:pos x="T2" y="T3"/>
                  </a:cxn>
                  <a:cxn ang="T12">
                    <a:pos x="T4" y="T5"/>
                  </a:cxn>
                  <a:cxn ang="T13">
                    <a:pos x="T6" y="T7"/>
                  </a:cxn>
                  <a:cxn ang="T14">
                    <a:pos x="T8" y="T9"/>
                  </a:cxn>
                </a:cxnLst>
                <a:rect l="T15" t="T16" r="T17" b="T18"/>
                <a:pathLst>
                  <a:path w="125" h="269">
                    <a:moveTo>
                      <a:pt x="86" y="0"/>
                    </a:moveTo>
                    <a:lnTo>
                      <a:pt x="16" y="80"/>
                    </a:lnTo>
                    <a:lnTo>
                      <a:pt x="0" y="269"/>
                    </a:lnTo>
                    <a:lnTo>
                      <a:pt x="125" y="21"/>
                    </a:lnTo>
                    <a:lnTo>
                      <a:pt x="8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3" name="Freeform 185"/>
              <p:cNvSpPr>
                <a:spLocks/>
              </p:cNvSpPr>
              <p:nvPr/>
            </p:nvSpPr>
            <p:spPr bwMode="auto">
              <a:xfrm>
                <a:off x="3629" y="1832"/>
                <a:ext cx="22" cy="32"/>
              </a:xfrm>
              <a:custGeom>
                <a:avLst/>
                <a:gdLst>
                  <a:gd name="T0" fmla="*/ 0 w 178"/>
                  <a:gd name="T1" fmla="*/ 0 h 260"/>
                  <a:gd name="T2" fmla="*/ 0 w 178"/>
                  <a:gd name="T3" fmla="*/ 0 h 260"/>
                  <a:gd name="T4" fmla="*/ 0 w 178"/>
                  <a:gd name="T5" fmla="*/ 0 h 260"/>
                  <a:gd name="T6" fmla="*/ 0 w 178"/>
                  <a:gd name="T7" fmla="*/ 0 h 260"/>
                  <a:gd name="T8" fmla="*/ 0 w 178"/>
                  <a:gd name="T9" fmla="*/ 0 h 260"/>
                  <a:gd name="T10" fmla="*/ 0 w 178"/>
                  <a:gd name="T11" fmla="*/ 0 h 260"/>
                  <a:gd name="T12" fmla="*/ 0 w 178"/>
                  <a:gd name="T13" fmla="*/ 0 h 260"/>
                  <a:gd name="T14" fmla="*/ 0 60000 65536"/>
                  <a:gd name="T15" fmla="*/ 0 60000 65536"/>
                  <a:gd name="T16" fmla="*/ 0 60000 65536"/>
                  <a:gd name="T17" fmla="*/ 0 60000 65536"/>
                  <a:gd name="T18" fmla="*/ 0 60000 65536"/>
                  <a:gd name="T19" fmla="*/ 0 60000 65536"/>
                  <a:gd name="T20" fmla="*/ 0 60000 65536"/>
                  <a:gd name="T21" fmla="*/ 0 w 178"/>
                  <a:gd name="T22" fmla="*/ 0 h 260"/>
                  <a:gd name="T23" fmla="*/ 178 w 178"/>
                  <a:gd name="T24" fmla="*/ 260 h 2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 h="260">
                    <a:moveTo>
                      <a:pt x="129" y="0"/>
                    </a:moveTo>
                    <a:lnTo>
                      <a:pt x="0" y="109"/>
                    </a:lnTo>
                    <a:lnTo>
                      <a:pt x="0" y="189"/>
                    </a:lnTo>
                    <a:lnTo>
                      <a:pt x="103" y="260"/>
                    </a:lnTo>
                    <a:lnTo>
                      <a:pt x="103" y="152"/>
                    </a:lnTo>
                    <a:lnTo>
                      <a:pt x="178" y="54"/>
                    </a:lnTo>
                    <a:lnTo>
                      <a:pt x="1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4" name="Freeform 186"/>
              <p:cNvSpPr>
                <a:spLocks/>
              </p:cNvSpPr>
              <p:nvPr/>
            </p:nvSpPr>
            <p:spPr bwMode="auto">
              <a:xfrm>
                <a:off x="3635" y="1870"/>
                <a:ext cx="23" cy="35"/>
              </a:xfrm>
              <a:custGeom>
                <a:avLst/>
                <a:gdLst>
                  <a:gd name="T0" fmla="*/ 0 w 189"/>
                  <a:gd name="T1" fmla="*/ 0 h 279"/>
                  <a:gd name="T2" fmla="*/ 0 w 189"/>
                  <a:gd name="T3" fmla="*/ 0 h 279"/>
                  <a:gd name="T4" fmla="*/ 0 w 189"/>
                  <a:gd name="T5" fmla="*/ 0 h 279"/>
                  <a:gd name="T6" fmla="*/ 0 w 189"/>
                  <a:gd name="T7" fmla="*/ 0 h 279"/>
                  <a:gd name="T8" fmla="*/ 0 w 189"/>
                  <a:gd name="T9" fmla="*/ 0 h 279"/>
                  <a:gd name="T10" fmla="*/ 0 w 189"/>
                  <a:gd name="T11" fmla="*/ 0 h 279"/>
                  <a:gd name="T12" fmla="*/ 0 w 189"/>
                  <a:gd name="T13" fmla="*/ 0 h 279"/>
                  <a:gd name="T14" fmla="*/ 0 w 189"/>
                  <a:gd name="T15" fmla="*/ 0 h 279"/>
                  <a:gd name="T16" fmla="*/ 0 60000 65536"/>
                  <a:gd name="T17" fmla="*/ 0 60000 65536"/>
                  <a:gd name="T18" fmla="*/ 0 60000 65536"/>
                  <a:gd name="T19" fmla="*/ 0 60000 65536"/>
                  <a:gd name="T20" fmla="*/ 0 60000 65536"/>
                  <a:gd name="T21" fmla="*/ 0 60000 65536"/>
                  <a:gd name="T22" fmla="*/ 0 60000 65536"/>
                  <a:gd name="T23" fmla="*/ 0 60000 65536"/>
                  <a:gd name="T24" fmla="*/ 0 w 189"/>
                  <a:gd name="T25" fmla="*/ 0 h 279"/>
                  <a:gd name="T26" fmla="*/ 189 w 189"/>
                  <a:gd name="T27" fmla="*/ 279 h 2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9" h="279">
                    <a:moveTo>
                      <a:pt x="0" y="204"/>
                    </a:moveTo>
                    <a:lnTo>
                      <a:pt x="122" y="178"/>
                    </a:lnTo>
                    <a:lnTo>
                      <a:pt x="150" y="65"/>
                    </a:lnTo>
                    <a:lnTo>
                      <a:pt x="102" y="0"/>
                    </a:lnTo>
                    <a:lnTo>
                      <a:pt x="177" y="58"/>
                    </a:lnTo>
                    <a:lnTo>
                      <a:pt x="189" y="178"/>
                    </a:lnTo>
                    <a:lnTo>
                      <a:pt x="80" y="279"/>
                    </a:lnTo>
                    <a:lnTo>
                      <a:pt x="0"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5" name="Freeform 187"/>
              <p:cNvSpPr>
                <a:spLocks/>
              </p:cNvSpPr>
              <p:nvPr/>
            </p:nvSpPr>
            <p:spPr bwMode="auto">
              <a:xfrm>
                <a:off x="3710" y="1931"/>
                <a:ext cx="31" cy="57"/>
              </a:xfrm>
              <a:custGeom>
                <a:avLst/>
                <a:gdLst>
                  <a:gd name="T0" fmla="*/ 0 w 249"/>
                  <a:gd name="T1" fmla="*/ 0 h 457"/>
                  <a:gd name="T2" fmla="*/ 0 w 249"/>
                  <a:gd name="T3" fmla="*/ 0 h 457"/>
                  <a:gd name="T4" fmla="*/ 0 w 249"/>
                  <a:gd name="T5" fmla="*/ 0 h 457"/>
                  <a:gd name="T6" fmla="*/ 0 w 249"/>
                  <a:gd name="T7" fmla="*/ 0 h 457"/>
                  <a:gd name="T8" fmla="*/ 0 w 249"/>
                  <a:gd name="T9" fmla="*/ 0 h 457"/>
                  <a:gd name="T10" fmla="*/ 0 60000 65536"/>
                  <a:gd name="T11" fmla="*/ 0 60000 65536"/>
                  <a:gd name="T12" fmla="*/ 0 60000 65536"/>
                  <a:gd name="T13" fmla="*/ 0 60000 65536"/>
                  <a:gd name="T14" fmla="*/ 0 60000 65536"/>
                  <a:gd name="T15" fmla="*/ 0 w 249"/>
                  <a:gd name="T16" fmla="*/ 0 h 457"/>
                  <a:gd name="T17" fmla="*/ 249 w 249"/>
                  <a:gd name="T18" fmla="*/ 457 h 457"/>
                </a:gdLst>
                <a:ahLst/>
                <a:cxnLst>
                  <a:cxn ang="T10">
                    <a:pos x="T0" y="T1"/>
                  </a:cxn>
                  <a:cxn ang="T11">
                    <a:pos x="T2" y="T3"/>
                  </a:cxn>
                  <a:cxn ang="T12">
                    <a:pos x="T4" y="T5"/>
                  </a:cxn>
                  <a:cxn ang="T13">
                    <a:pos x="T6" y="T7"/>
                  </a:cxn>
                  <a:cxn ang="T14">
                    <a:pos x="T8" y="T9"/>
                  </a:cxn>
                </a:cxnLst>
                <a:rect l="T15" t="T16" r="T17" b="T18"/>
                <a:pathLst>
                  <a:path w="249" h="457">
                    <a:moveTo>
                      <a:pt x="164" y="0"/>
                    </a:moveTo>
                    <a:lnTo>
                      <a:pt x="40" y="196"/>
                    </a:lnTo>
                    <a:lnTo>
                      <a:pt x="0" y="457"/>
                    </a:lnTo>
                    <a:lnTo>
                      <a:pt x="249" y="26"/>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6" name="Freeform 188"/>
              <p:cNvSpPr>
                <a:spLocks/>
              </p:cNvSpPr>
              <p:nvPr/>
            </p:nvSpPr>
            <p:spPr bwMode="auto">
              <a:xfrm>
                <a:off x="3729" y="1803"/>
                <a:ext cx="27" cy="11"/>
              </a:xfrm>
              <a:custGeom>
                <a:avLst/>
                <a:gdLst>
                  <a:gd name="T0" fmla="*/ 0 w 221"/>
                  <a:gd name="T1" fmla="*/ 0 h 84"/>
                  <a:gd name="T2" fmla="*/ 0 w 221"/>
                  <a:gd name="T3" fmla="*/ 0 h 84"/>
                  <a:gd name="T4" fmla="*/ 0 w 221"/>
                  <a:gd name="T5" fmla="*/ 0 h 84"/>
                  <a:gd name="T6" fmla="*/ 0 w 221"/>
                  <a:gd name="T7" fmla="*/ 0 h 84"/>
                  <a:gd name="T8" fmla="*/ 0 60000 65536"/>
                  <a:gd name="T9" fmla="*/ 0 60000 65536"/>
                  <a:gd name="T10" fmla="*/ 0 60000 65536"/>
                  <a:gd name="T11" fmla="*/ 0 60000 65536"/>
                  <a:gd name="T12" fmla="*/ 0 w 221"/>
                  <a:gd name="T13" fmla="*/ 0 h 84"/>
                  <a:gd name="T14" fmla="*/ 221 w 221"/>
                  <a:gd name="T15" fmla="*/ 84 h 84"/>
                </a:gdLst>
                <a:ahLst/>
                <a:cxnLst>
                  <a:cxn ang="T8">
                    <a:pos x="T0" y="T1"/>
                  </a:cxn>
                  <a:cxn ang="T9">
                    <a:pos x="T2" y="T3"/>
                  </a:cxn>
                  <a:cxn ang="T10">
                    <a:pos x="T4" y="T5"/>
                  </a:cxn>
                  <a:cxn ang="T11">
                    <a:pos x="T6" y="T7"/>
                  </a:cxn>
                </a:cxnLst>
                <a:rect l="T12" t="T13" r="T14" b="T15"/>
                <a:pathLst>
                  <a:path w="221" h="84">
                    <a:moveTo>
                      <a:pt x="0" y="0"/>
                    </a:moveTo>
                    <a:lnTo>
                      <a:pt x="130" y="84"/>
                    </a:lnTo>
                    <a:lnTo>
                      <a:pt x="221"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7" name="Freeform 189"/>
              <p:cNvSpPr>
                <a:spLocks/>
              </p:cNvSpPr>
              <p:nvPr/>
            </p:nvSpPr>
            <p:spPr bwMode="auto">
              <a:xfrm>
                <a:off x="3506" y="1932"/>
                <a:ext cx="422" cy="393"/>
              </a:xfrm>
              <a:custGeom>
                <a:avLst/>
                <a:gdLst>
                  <a:gd name="T0" fmla="*/ 0 w 3378"/>
                  <a:gd name="T1" fmla="*/ 0 h 3141"/>
                  <a:gd name="T2" fmla="*/ 0 w 3378"/>
                  <a:gd name="T3" fmla="*/ 0 h 3141"/>
                  <a:gd name="T4" fmla="*/ 0 w 3378"/>
                  <a:gd name="T5" fmla="*/ 0 h 3141"/>
                  <a:gd name="T6" fmla="*/ 0 w 3378"/>
                  <a:gd name="T7" fmla="*/ 0 h 3141"/>
                  <a:gd name="T8" fmla="*/ 0 w 3378"/>
                  <a:gd name="T9" fmla="*/ 0 h 3141"/>
                  <a:gd name="T10" fmla="*/ 0 w 3378"/>
                  <a:gd name="T11" fmla="*/ 0 h 3141"/>
                  <a:gd name="T12" fmla="*/ 0 w 3378"/>
                  <a:gd name="T13" fmla="*/ 0 h 3141"/>
                  <a:gd name="T14" fmla="*/ 0 w 3378"/>
                  <a:gd name="T15" fmla="*/ 0 h 3141"/>
                  <a:gd name="T16" fmla="*/ 0 w 3378"/>
                  <a:gd name="T17" fmla="*/ 0 h 3141"/>
                  <a:gd name="T18" fmla="*/ 0 w 3378"/>
                  <a:gd name="T19" fmla="*/ 0 h 3141"/>
                  <a:gd name="T20" fmla="*/ 0 w 3378"/>
                  <a:gd name="T21" fmla="*/ 0 h 3141"/>
                  <a:gd name="T22" fmla="*/ 0 w 3378"/>
                  <a:gd name="T23" fmla="*/ 0 h 3141"/>
                  <a:gd name="T24" fmla="*/ 0 w 3378"/>
                  <a:gd name="T25" fmla="*/ 0 h 3141"/>
                  <a:gd name="T26" fmla="*/ 0 w 3378"/>
                  <a:gd name="T27" fmla="*/ 0 h 3141"/>
                  <a:gd name="T28" fmla="*/ 0 w 3378"/>
                  <a:gd name="T29" fmla="*/ 0 h 3141"/>
                  <a:gd name="T30" fmla="*/ 0 w 3378"/>
                  <a:gd name="T31" fmla="*/ 0 h 3141"/>
                  <a:gd name="T32" fmla="*/ 0 w 3378"/>
                  <a:gd name="T33" fmla="*/ 0 h 3141"/>
                  <a:gd name="T34" fmla="*/ 0 w 3378"/>
                  <a:gd name="T35" fmla="*/ 0 h 3141"/>
                  <a:gd name="T36" fmla="*/ 0 w 3378"/>
                  <a:gd name="T37" fmla="*/ 0 h 3141"/>
                  <a:gd name="T38" fmla="*/ 0 w 3378"/>
                  <a:gd name="T39" fmla="*/ 0 h 3141"/>
                  <a:gd name="T40" fmla="*/ 0 w 3378"/>
                  <a:gd name="T41" fmla="*/ 0 h 3141"/>
                  <a:gd name="T42" fmla="*/ 0 w 3378"/>
                  <a:gd name="T43" fmla="*/ 0 h 3141"/>
                  <a:gd name="T44" fmla="*/ 0 w 3378"/>
                  <a:gd name="T45" fmla="*/ 0 h 3141"/>
                  <a:gd name="T46" fmla="*/ 0 w 3378"/>
                  <a:gd name="T47" fmla="*/ 0 h 3141"/>
                  <a:gd name="T48" fmla="*/ 0 w 3378"/>
                  <a:gd name="T49" fmla="*/ 0 h 3141"/>
                  <a:gd name="T50" fmla="*/ 0 w 3378"/>
                  <a:gd name="T51" fmla="*/ 0 h 3141"/>
                  <a:gd name="T52" fmla="*/ 0 w 3378"/>
                  <a:gd name="T53" fmla="*/ 0 h 3141"/>
                  <a:gd name="T54" fmla="*/ 0 w 3378"/>
                  <a:gd name="T55" fmla="*/ 0 h 3141"/>
                  <a:gd name="T56" fmla="*/ 0 w 3378"/>
                  <a:gd name="T57" fmla="*/ 0 h 3141"/>
                  <a:gd name="T58" fmla="*/ 0 w 3378"/>
                  <a:gd name="T59" fmla="*/ 0 h 3141"/>
                  <a:gd name="T60" fmla="*/ 0 w 3378"/>
                  <a:gd name="T61" fmla="*/ 0 h 3141"/>
                  <a:gd name="T62" fmla="*/ 0 w 3378"/>
                  <a:gd name="T63" fmla="*/ 0 h 3141"/>
                  <a:gd name="T64" fmla="*/ 0 w 3378"/>
                  <a:gd name="T65" fmla="*/ 0 h 3141"/>
                  <a:gd name="T66" fmla="*/ 0 w 3378"/>
                  <a:gd name="T67" fmla="*/ 0 h 3141"/>
                  <a:gd name="T68" fmla="*/ 0 w 3378"/>
                  <a:gd name="T69" fmla="*/ 0 h 3141"/>
                  <a:gd name="T70" fmla="*/ 0 w 3378"/>
                  <a:gd name="T71" fmla="*/ 0 h 3141"/>
                  <a:gd name="T72" fmla="*/ 0 w 3378"/>
                  <a:gd name="T73" fmla="*/ 0 h 3141"/>
                  <a:gd name="T74" fmla="*/ 0 w 3378"/>
                  <a:gd name="T75" fmla="*/ 0 h 31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378"/>
                  <a:gd name="T115" fmla="*/ 0 h 3141"/>
                  <a:gd name="T116" fmla="*/ 3378 w 3378"/>
                  <a:gd name="T117" fmla="*/ 3141 h 314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378" h="3141">
                    <a:moveTo>
                      <a:pt x="2051" y="0"/>
                    </a:moveTo>
                    <a:lnTo>
                      <a:pt x="2274" y="157"/>
                    </a:lnTo>
                    <a:lnTo>
                      <a:pt x="2514" y="231"/>
                    </a:lnTo>
                    <a:lnTo>
                      <a:pt x="2794" y="1029"/>
                    </a:lnTo>
                    <a:lnTo>
                      <a:pt x="3305" y="1934"/>
                    </a:lnTo>
                    <a:lnTo>
                      <a:pt x="3378" y="2575"/>
                    </a:lnTo>
                    <a:lnTo>
                      <a:pt x="2455" y="3141"/>
                    </a:lnTo>
                    <a:lnTo>
                      <a:pt x="2251" y="3002"/>
                    </a:lnTo>
                    <a:lnTo>
                      <a:pt x="2390" y="2912"/>
                    </a:lnTo>
                    <a:lnTo>
                      <a:pt x="2365" y="2780"/>
                    </a:lnTo>
                    <a:lnTo>
                      <a:pt x="2110" y="2674"/>
                    </a:lnTo>
                    <a:lnTo>
                      <a:pt x="2448" y="2757"/>
                    </a:lnTo>
                    <a:lnTo>
                      <a:pt x="2587" y="2946"/>
                    </a:lnTo>
                    <a:lnTo>
                      <a:pt x="3231" y="2575"/>
                    </a:lnTo>
                    <a:lnTo>
                      <a:pt x="3074" y="2386"/>
                    </a:lnTo>
                    <a:lnTo>
                      <a:pt x="2786" y="2467"/>
                    </a:lnTo>
                    <a:lnTo>
                      <a:pt x="3231" y="2138"/>
                    </a:lnTo>
                    <a:lnTo>
                      <a:pt x="3205" y="1901"/>
                    </a:lnTo>
                    <a:lnTo>
                      <a:pt x="2860" y="1677"/>
                    </a:lnTo>
                    <a:lnTo>
                      <a:pt x="2440" y="1965"/>
                    </a:lnTo>
                    <a:lnTo>
                      <a:pt x="2752" y="1506"/>
                    </a:lnTo>
                    <a:lnTo>
                      <a:pt x="2901" y="1382"/>
                    </a:lnTo>
                    <a:lnTo>
                      <a:pt x="2736" y="1069"/>
                    </a:lnTo>
                    <a:lnTo>
                      <a:pt x="2605" y="674"/>
                    </a:lnTo>
                    <a:lnTo>
                      <a:pt x="2381" y="1917"/>
                    </a:lnTo>
                    <a:lnTo>
                      <a:pt x="2455" y="642"/>
                    </a:lnTo>
                    <a:lnTo>
                      <a:pt x="2341" y="445"/>
                    </a:lnTo>
                    <a:lnTo>
                      <a:pt x="2251" y="2205"/>
                    </a:lnTo>
                    <a:lnTo>
                      <a:pt x="2424" y="2040"/>
                    </a:lnTo>
                    <a:lnTo>
                      <a:pt x="2959" y="2016"/>
                    </a:lnTo>
                    <a:lnTo>
                      <a:pt x="2398" y="2172"/>
                    </a:lnTo>
                    <a:lnTo>
                      <a:pt x="1985" y="2543"/>
                    </a:lnTo>
                    <a:lnTo>
                      <a:pt x="2176" y="2296"/>
                    </a:lnTo>
                    <a:lnTo>
                      <a:pt x="0" y="3019"/>
                    </a:lnTo>
                    <a:lnTo>
                      <a:pt x="1641" y="2394"/>
                    </a:lnTo>
                    <a:lnTo>
                      <a:pt x="2152" y="1909"/>
                    </a:lnTo>
                    <a:lnTo>
                      <a:pt x="2299" y="288"/>
                    </a:lnTo>
                    <a:lnTo>
                      <a:pt x="205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8" name="Freeform 190"/>
              <p:cNvSpPr>
                <a:spLocks/>
              </p:cNvSpPr>
              <p:nvPr/>
            </p:nvSpPr>
            <p:spPr bwMode="auto">
              <a:xfrm>
                <a:off x="3317" y="1927"/>
                <a:ext cx="262" cy="511"/>
              </a:xfrm>
              <a:custGeom>
                <a:avLst/>
                <a:gdLst>
                  <a:gd name="T0" fmla="*/ 0 w 2101"/>
                  <a:gd name="T1" fmla="*/ 0 h 4088"/>
                  <a:gd name="T2" fmla="*/ 0 w 2101"/>
                  <a:gd name="T3" fmla="*/ 0 h 4088"/>
                  <a:gd name="T4" fmla="*/ 0 w 2101"/>
                  <a:gd name="T5" fmla="*/ 0 h 4088"/>
                  <a:gd name="T6" fmla="*/ 0 w 2101"/>
                  <a:gd name="T7" fmla="*/ 0 h 4088"/>
                  <a:gd name="T8" fmla="*/ 0 w 2101"/>
                  <a:gd name="T9" fmla="*/ 0 h 4088"/>
                  <a:gd name="T10" fmla="*/ 0 w 2101"/>
                  <a:gd name="T11" fmla="*/ 0 h 4088"/>
                  <a:gd name="T12" fmla="*/ 0 w 2101"/>
                  <a:gd name="T13" fmla="*/ 0 h 4088"/>
                  <a:gd name="T14" fmla="*/ 0 w 2101"/>
                  <a:gd name="T15" fmla="*/ 0 h 4088"/>
                  <a:gd name="T16" fmla="*/ 0 w 2101"/>
                  <a:gd name="T17" fmla="*/ 0 h 4088"/>
                  <a:gd name="T18" fmla="*/ 0 w 2101"/>
                  <a:gd name="T19" fmla="*/ 0 h 4088"/>
                  <a:gd name="T20" fmla="*/ 0 w 2101"/>
                  <a:gd name="T21" fmla="*/ 0 h 4088"/>
                  <a:gd name="T22" fmla="*/ 0 w 2101"/>
                  <a:gd name="T23" fmla="*/ 0 h 4088"/>
                  <a:gd name="T24" fmla="*/ 0 w 2101"/>
                  <a:gd name="T25" fmla="*/ 0 h 4088"/>
                  <a:gd name="T26" fmla="*/ 0 w 2101"/>
                  <a:gd name="T27" fmla="*/ 0 h 4088"/>
                  <a:gd name="T28" fmla="*/ 0 w 2101"/>
                  <a:gd name="T29" fmla="*/ 0 h 4088"/>
                  <a:gd name="T30" fmla="*/ 0 w 2101"/>
                  <a:gd name="T31" fmla="*/ 0 h 4088"/>
                  <a:gd name="T32" fmla="*/ 0 w 2101"/>
                  <a:gd name="T33" fmla="*/ 0 h 4088"/>
                  <a:gd name="T34" fmla="*/ 0 w 2101"/>
                  <a:gd name="T35" fmla="*/ 0 h 4088"/>
                  <a:gd name="T36" fmla="*/ 0 w 2101"/>
                  <a:gd name="T37" fmla="*/ 0 h 4088"/>
                  <a:gd name="T38" fmla="*/ 0 w 2101"/>
                  <a:gd name="T39" fmla="*/ 0 h 4088"/>
                  <a:gd name="T40" fmla="*/ 0 w 2101"/>
                  <a:gd name="T41" fmla="*/ 0 h 4088"/>
                  <a:gd name="T42" fmla="*/ 0 w 2101"/>
                  <a:gd name="T43" fmla="*/ 0 h 4088"/>
                  <a:gd name="T44" fmla="*/ 0 w 2101"/>
                  <a:gd name="T45" fmla="*/ 0 h 4088"/>
                  <a:gd name="T46" fmla="*/ 0 w 2101"/>
                  <a:gd name="T47" fmla="*/ 0 h 4088"/>
                  <a:gd name="T48" fmla="*/ 0 w 2101"/>
                  <a:gd name="T49" fmla="*/ 0 h 4088"/>
                  <a:gd name="T50" fmla="*/ 0 w 2101"/>
                  <a:gd name="T51" fmla="*/ 0 h 4088"/>
                  <a:gd name="T52" fmla="*/ 0 w 2101"/>
                  <a:gd name="T53" fmla="*/ 0 h 4088"/>
                  <a:gd name="T54" fmla="*/ 0 w 2101"/>
                  <a:gd name="T55" fmla="*/ 0 h 4088"/>
                  <a:gd name="T56" fmla="*/ 0 w 2101"/>
                  <a:gd name="T57" fmla="*/ 0 h 4088"/>
                  <a:gd name="T58" fmla="*/ 0 w 2101"/>
                  <a:gd name="T59" fmla="*/ 0 h 4088"/>
                  <a:gd name="T60" fmla="*/ 0 w 2101"/>
                  <a:gd name="T61" fmla="*/ 0 h 4088"/>
                  <a:gd name="T62" fmla="*/ 0 w 2101"/>
                  <a:gd name="T63" fmla="*/ 0 h 4088"/>
                  <a:gd name="T64" fmla="*/ 0 w 2101"/>
                  <a:gd name="T65" fmla="*/ 0 h 4088"/>
                  <a:gd name="T66" fmla="*/ 0 w 2101"/>
                  <a:gd name="T67" fmla="*/ 0 h 4088"/>
                  <a:gd name="T68" fmla="*/ 0 w 2101"/>
                  <a:gd name="T69" fmla="*/ 0 h 4088"/>
                  <a:gd name="T70" fmla="*/ 0 w 2101"/>
                  <a:gd name="T71" fmla="*/ 0 h 4088"/>
                  <a:gd name="T72" fmla="*/ 0 w 2101"/>
                  <a:gd name="T73" fmla="*/ 0 h 4088"/>
                  <a:gd name="T74" fmla="*/ 0 w 2101"/>
                  <a:gd name="T75" fmla="*/ 0 h 4088"/>
                  <a:gd name="T76" fmla="*/ 0 w 2101"/>
                  <a:gd name="T77" fmla="*/ 0 h 4088"/>
                  <a:gd name="T78" fmla="*/ 0 w 2101"/>
                  <a:gd name="T79" fmla="*/ 0 h 408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101"/>
                  <a:gd name="T121" fmla="*/ 0 h 4088"/>
                  <a:gd name="T122" fmla="*/ 2101 w 2101"/>
                  <a:gd name="T123" fmla="*/ 4088 h 408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101" h="4088">
                    <a:moveTo>
                      <a:pt x="1952" y="75"/>
                    </a:moveTo>
                    <a:lnTo>
                      <a:pt x="1590" y="339"/>
                    </a:lnTo>
                    <a:lnTo>
                      <a:pt x="938" y="618"/>
                    </a:lnTo>
                    <a:lnTo>
                      <a:pt x="362" y="1825"/>
                    </a:lnTo>
                    <a:lnTo>
                      <a:pt x="0" y="2632"/>
                    </a:lnTo>
                    <a:lnTo>
                      <a:pt x="847" y="4088"/>
                    </a:lnTo>
                    <a:lnTo>
                      <a:pt x="1177" y="4030"/>
                    </a:lnTo>
                    <a:lnTo>
                      <a:pt x="1574" y="3776"/>
                    </a:lnTo>
                    <a:lnTo>
                      <a:pt x="1409" y="3611"/>
                    </a:lnTo>
                    <a:lnTo>
                      <a:pt x="1648" y="3381"/>
                    </a:lnTo>
                    <a:lnTo>
                      <a:pt x="1788" y="3363"/>
                    </a:lnTo>
                    <a:lnTo>
                      <a:pt x="1622" y="3307"/>
                    </a:lnTo>
                    <a:lnTo>
                      <a:pt x="1145" y="3577"/>
                    </a:lnTo>
                    <a:lnTo>
                      <a:pt x="889" y="3792"/>
                    </a:lnTo>
                    <a:lnTo>
                      <a:pt x="222" y="2838"/>
                    </a:lnTo>
                    <a:lnTo>
                      <a:pt x="551" y="2657"/>
                    </a:lnTo>
                    <a:lnTo>
                      <a:pt x="1062" y="2632"/>
                    </a:lnTo>
                    <a:lnTo>
                      <a:pt x="197" y="2484"/>
                    </a:lnTo>
                    <a:lnTo>
                      <a:pt x="511" y="1662"/>
                    </a:lnTo>
                    <a:lnTo>
                      <a:pt x="592" y="2057"/>
                    </a:lnTo>
                    <a:lnTo>
                      <a:pt x="930" y="2500"/>
                    </a:lnTo>
                    <a:lnTo>
                      <a:pt x="684" y="1917"/>
                    </a:lnTo>
                    <a:lnTo>
                      <a:pt x="757" y="1120"/>
                    </a:lnTo>
                    <a:lnTo>
                      <a:pt x="1005" y="708"/>
                    </a:lnTo>
                    <a:lnTo>
                      <a:pt x="1112" y="1531"/>
                    </a:lnTo>
                    <a:lnTo>
                      <a:pt x="1095" y="2089"/>
                    </a:lnTo>
                    <a:lnTo>
                      <a:pt x="946" y="1825"/>
                    </a:lnTo>
                    <a:lnTo>
                      <a:pt x="1005" y="2197"/>
                    </a:lnTo>
                    <a:lnTo>
                      <a:pt x="1161" y="2427"/>
                    </a:lnTo>
                    <a:lnTo>
                      <a:pt x="1161" y="2648"/>
                    </a:lnTo>
                    <a:lnTo>
                      <a:pt x="1310" y="2813"/>
                    </a:lnTo>
                    <a:lnTo>
                      <a:pt x="1582" y="3233"/>
                    </a:lnTo>
                    <a:lnTo>
                      <a:pt x="1334" y="2616"/>
                    </a:lnTo>
                    <a:lnTo>
                      <a:pt x="1294" y="2369"/>
                    </a:lnTo>
                    <a:lnTo>
                      <a:pt x="1194" y="2205"/>
                    </a:lnTo>
                    <a:lnTo>
                      <a:pt x="1202" y="1547"/>
                    </a:lnTo>
                    <a:lnTo>
                      <a:pt x="1169" y="683"/>
                    </a:lnTo>
                    <a:lnTo>
                      <a:pt x="1737" y="354"/>
                    </a:lnTo>
                    <a:lnTo>
                      <a:pt x="2101" y="0"/>
                    </a:lnTo>
                    <a:lnTo>
                      <a:pt x="1952" y="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799" name="Freeform 191"/>
              <p:cNvSpPr>
                <a:spLocks/>
              </p:cNvSpPr>
              <p:nvPr/>
            </p:nvSpPr>
            <p:spPr bwMode="auto">
              <a:xfrm>
                <a:off x="3461" y="2035"/>
                <a:ext cx="56" cy="200"/>
              </a:xfrm>
              <a:custGeom>
                <a:avLst/>
                <a:gdLst>
                  <a:gd name="T0" fmla="*/ 0 w 445"/>
                  <a:gd name="T1" fmla="*/ 0 h 1603"/>
                  <a:gd name="T2" fmla="*/ 0 w 445"/>
                  <a:gd name="T3" fmla="*/ 0 h 1603"/>
                  <a:gd name="T4" fmla="*/ 0 w 445"/>
                  <a:gd name="T5" fmla="*/ 0 h 1603"/>
                  <a:gd name="T6" fmla="*/ 0 w 445"/>
                  <a:gd name="T7" fmla="*/ 0 h 1603"/>
                  <a:gd name="T8" fmla="*/ 0 w 445"/>
                  <a:gd name="T9" fmla="*/ 0 h 1603"/>
                  <a:gd name="T10" fmla="*/ 0 w 445"/>
                  <a:gd name="T11" fmla="*/ 0 h 1603"/>
                  <a:gd name="T12" fmla="*/ 0 60000 65536"/>
                  <a:gd name="T13" fmla="*/ 0 60000 65536"/>
                  <a:gd name="T14" fmla="*/ 0 60000 65536"/>
                  <a:gd name="T15" fmla="*/ 0 60000 65536"/>
                  <a:gd name="T16" fmla="*/ 0 60000 65536"/>
                  <a:gd name="T17" fmla="*/ 0 60000 65536"/>
                  <a:gd name="T18" fmla="*/ 0 w 445"/>
                  <a:gd name="T19" fmla="*/ 0 h 1603"/>
                  <a:gd name="T20" fmla="*/ 445 w 445"/>
                  <a:gd name="T21" fmla="*/ 1603 h 1603"/>
                </a:gdLst>
                <a:ahLst/>
                <a:cxnLst>
                  <a:cxn ang="T12">
                    <a:pos x="T0" y="T1"/>
                  </a:cxn>
                  <a:cxn ang="T13">
                    <a:pos x="T2" y="T3"/>
                  </a:cxn>
                  <a:cxn ang="T14">
                    <a:pos x="T4" y="T5"/>
                  </a:cxn>
                  <a:cxn ang="T15">
                    <a:pos x="T6" y="T7"/>
                  </a:cxn>
                  <a:cxn ang="T16">
                    <a:pos x="T8" y="T9"/>
                  </a:cxn>
                  <a:cxn ang="T17">
                    <a:pos x="T10" y="T11"/>
                  </a:cxn>
                </a:cxnLst>
                <a:rect l="T18" t="T19" r="T20" b="T21"/>
                <a:pathLst>
                  <a:path w="445" h="1603">
                    <a:moveTo>
                      <a:pt x="248" y="0"/>
                    </a:moveTo>
                    <a:lnTo>
                      <a:pt x="355" y="790"/>
                    </a:lnTo>
                    <a:lnTo>
                      <a:pt x="0" y="1382"/>
                    </a:lnTo>
                    <a:lnTo>
                      <a:pt x="123" y="1603"/>
                    </a:lnTo>
                    <a:lnTo>
                      <a:pt x="445" y="674"/>
                    </a:lnTo>
                    <a:lnTo>
                      <a:pt x="24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0" name="Freeform 192"/>
              <p:cNvSpPr>
                <a:spLocks/>
              </p:cNvSpPr>
              <p:nvPr/>
            </p:nvSpPr>
            <p:spPr bwMode="auto">
              <a:xfrm>
                <a:off x="3483" y="2174"/>
                <a:ext cx="76" cy="98"/>
              </a:xfrm>
              <a:custGeom>
                <a:avLst/>
                <a:gdLst>
                  <a:gd name="T0" fmla="*/ 0 w 610"/>
                  <a:gd name="T1" fmla="*/ 0 h 789"/>
                  <a:gd name="T2" fmla="*/ 0 w 610"/>
                  <a:gd name="T3" fmla="*/ 0 h 789"/>
                  <a:gd name="T4" fmla="*/ 0 w 610"/>
                  <a:gd name="T5" fmla="*/ 0 h 789"/>
                  <a:gd name="T6" fmla="*/ 0 w 610"/>
                  <a:gd name="T7" fmla="*/ 0 h 789"/>
                  <a:gd name="T8" fmla="*/ 0 60000 65536"/>
                  <a:gd name="T9" fmla="*/ 0 60000 65536"/>
                  <a:gd name="T10" fmla="*/ 0 60000 65536"/>
                  <a:gd name="T11" fmla="*/ 0 60000 65536"/>
                  <a:gd name="T12" fmla="*/ 0 w 610"/>
                  <a:gd name="T13" fmla="*/ 0 h 789"/>
                  <a:gd name="T14" fmla="*/ 610 w 610"/>
                  <a:gd name="T15" fmla="*/ 789 h 789"/>
                </a:gdLst>
                <a:ahLst/>
                <a:cxnLst>
                  <a:cxn ang="T8">
                    <a:pos x="T0" y="T1"/>
                  </a:cxn>
                  <a:cxn ang="T9">
                    <a:pos x="T2" y="T3"/>
                  </a:cxn>
                  <a:cxn ang="T10">
                    <a:pos x="T4" y="T5"/>
                  </a:cxn>
                  <a:cxn ang="T11">
                    <a:pos x="T6" y="T7"/>
                  </a:cxn>
                </a:cxnLst>
                <a:rect l="T12" t="T13" r="T14" b="T15"/>
                <a:pathLst>
                  <a:path w="610" h="789">
                    <a:moveTo>
                      <a:pt x="65" y="0"/>
                    </a:moveTo>
                    <a:lnTo>
                      <a:pt x="610" y="789"/>
                    </a:lnTo>
                    <a:lnTo>
                      <a:pt x="0" y="271"/>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1" name="Freeform 193"/>
              <p:cNvSpPr>
                <a:spLocks/>
              </p:cNvSpPr>
              <p:nvPr/>
            </p:nvSpPr>
            <p:spPr bwMode="auto">
              <a:xfrm>
                <a:off x="3613" y="1944"/>
                <a:ext cx="30" cy="326"/>
              </a:xfrm>
              <a:custGeom>
                <a:avLst/>
                <a:gdLst>
                  <a:gd name="T0" fmla="*/ 0 w 239"/>
                  <a:gd name="T1" fmla="*/ 0 h 2607"/>
                  <a:gd name="T2" fmla="*/ 0 w 239"/>
                  <a:gd name="T3" fmla="*/ 0 h 2607"/>
                  <a:gd name="T4" fmla="*/ 0 w 239"/>
                  <a:gd name="T5" fmla="*/ 0 h 2607"/>
                  <a:gd name="T6" fmla="*/ 0 w 239"/>
                  <a:gd name="T7" fmla="*/ 0 h 2607"/>
                  <a:gd name="T8" fmla="*/ 0 w 239"/>
                  <a:gd name="T9" fmla="*/ 0 h 2607"/>
                  <a:gd name="T10" fmla="*/ 0 w 239"/>
                  <a:gd name="T11" fmla="*/ 0 h 2607"/>
                  <a:gd name="T12" fmla="*/ 0 w 239"/>
                  <a:gd name="T13" fmla="*/ 0 h 2607"/>
                  <a:gd name="T14" fmla="*/ 0 60000 65536"/>
                  <a:gd name="T15" fmla="*/ 0 60000 65536"/>
                  <a:gd name="T16" fmla="*/ 0 60000 65536"/>
                  <a:gd name="T17" fmla="*/ 0 60000 65536"/>
                  <a:gd name="T18" fmla="*/ 0 60000 65536"/>
                  <a:gd name="T19" fmla="*/ 0 60000 65536"/>
                  <a:gd name="T20" fmla="*/ 0 60000 65536"/>
                  <a:gd name="T21" fmla="*/ 0 w 239"/>
                  <a:gd name="T22" fmla="*/ 0 h 2607"/>
                  <a:gd name="T23" fmla="*/ 239 w 239"/>
                  <a:gd name="T24" fmla="*/ 2607 h 26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9" h="2607">
                    <a:moveTo>
                      <a:pt x="99" y="0"/>
                    </a:moveTo>
                    <a:lnTo>
                      <a:pt x="239" y="799"/>
                    </a:lnTo>
                    <a:lnTo>
                      <a:pt x="189" y="2551"/>
                    </a:lnTo>
                    <a:lnTo>
                      <a:pt x="0" y="2607"/>
                    </a:lnTo>
                    <a:lnTo>
                      <a:pt x="115" y="1777"/>
                    </a:lnTo>
                    <a:lnTo>
                      <a:pt x="131" y="674"/>
                    </a:lnTo>
                    <a:lnTo>
                      <a:pt x="9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2" name="Freeform 194"/>
              <p:cNvSpPr>
                <a:spLocks/>
              </p:cNvSpPr>
              <p:nvPr/>
            </p:nvSpPr>
            <p:spPr bwMode="auto">
              <a:xfrm>
                <a:off x="3716" y="1933"/>
                <a:ext cx="35" cy="287"/>
              </a:xfrm>
              <a:custGeom>
                <a:avLst/>
                <a:gdLst>
                  <a:gd name="T0" fmla="*/ 0 w 280"/>
                  <a:gd name="T1" fmla="*/ 0 h 2294"/>
                  <a:gd name="T2" fmla="*/ 0 w 280"/>
                  <a:gd name="T3" fmla="*/ 0 h 2294"/>
                  <a:gd name="T4" fmla="*/ 0 w 280"/>
                  <a:gd name="T5" fmla="*/ 0 h 2294"/>
                  <a:gd name="T6" fmla="*/ 0 w 280"/>
                  <a:gd name="T7" fmla="*/ 0 h 2294"/>
                  <a:gd name="T8" fmla="*/ 0 w 280"/>
                  <a:gd name="T9" fmla="*/ 0 h 2294"/>
                  <a:gd name="T10" fmla="*/ 0 w 280"/>
                  <a:gd name="T11" fmla="*/ 0 h 2294"/>
                  <a:gd name="T12" fmla="*/ 0 60000 65536"/>
                  <a:gd name="T13" fmla="*/ 0 60000 65536"/>
                  <a:gd name="T14" fmla="*/ 0 60000 65536"/>
                  <a:gd name="T15" fmla="*/ 0 60000 65536"/>
                  <a:gd name="T16" fmla="*/ 0 60000 65536"/>
                  <a:gd name="T17" fmla="*/ 0 60000 65536"/>
                  <a:gd name="T18" fmla="*/ 0 w 280"/>
                  <a:gd name="T19" fmla="*/ 0 h 2294"/>
                  <a:gd name="T20" fmla="*/ 280 w 280"/>
                  <a:gd name="T21" fmla="*/ 2294 h 2294"/>
                </a:gdLst>
                <a:ahLst/>
                <a:cxnLst>
                  <a:cxn ang="T12">
                    <a:pos x="T0" y="T1"/>
                  </a:cxn>
                  <a:cxn ang="T13">
                    <a:pos x="T2" y="T3"/>
                  </a:cxn>
                  <a:cxn ang="T14">
                    <a:pos x="T4" y="T5"/>
                  </a:cxn>
                  <a:cxn ang="T15">
                    <a:pos x="T6" y="T7"/>
                  </a:cxn>
                  <a:cxn ang="T16">
                    <a:pos x="T8" y="T9"/>
                  </a:cxn>
                  <a:cxn ang="T17">
                    <a:pos x="T10" y="T11"/>
                  </a:cxn>
                </a:cxnLst>
                <a:rect l="T18" t="T19" r="T20" b="T21"/>
                <a:pathLst>
                  <a:path w="280" h="2294">
                    <a:moveTo>
                      <a:pt x="75" y="122"/>
                    </a:moveTo>
                    <a:lnTo>
                      <a:pt x="223" y="698"/>
                    </a:lnTo>
                    <a:lnTo>
                      <a:pt x="0" y="2294"/>
                    </a:lnTo>
                    <a:lnTo>
                      <a:pt x="280" y="813"/>
                    </a:lnTo>
                    <a:lnTo>
                      <a:pt x="174" y="0"/>
                    </a:lnTo>
                    <a:lnTo>
                      <a:pt x="75" y="1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3" name="Freeform 195"/>
              <p:cNvSpPr>
                <a:spLocks/>
              </p:cNvSpPr>
              <p:nvPr/>
            </p:nvSpPr>
            <p:spPr bwMode="auto">
              <a:xfrm>
                <a:off x="3631" y="1938"/>
                <a:ext cx="82" cy="138"/>
              </a:xfrm>
              <a:custGeom>
                <a:avLst/>
                <a:gdLst>
                  <a:gd name="T0" fmla="*/ 0 w 660"/>
                  <a:gd name="T1" fmla="*/ 0 h 1102"/>
                  <a:gd name="T2" fmla="*/ 0 w 660"/>
                  <a:gd name="T3" fmla="*/ 0 h 1102"/>
                  <a:gd name="T4" fmla="*/ 0 w 660"/>
                  <a:gd name="T5" fmla="*/ 0 h 1102"/>
                  <a:gd name="T6" fmla="*/ 0 w 660"/>
                  <a:gd name="T7" fmla="*/ 0 h 1102"/>
                  <a:gd name="T8" fmla="*/ 0 w 660"/>
                  <a:gd name="T9" fmla="*/ 0 h 1102"/>
                  <a:gd name="T10" fmla="*/ 0 w 660"/>
                  <a:gd name="T11" fmla="*/ 0 h 1102"/>
                  <a:gd name="T12" fmla="*/ 0 w 660"/>
                  <a:gd name="T13" fmla="*/ 0 h 1102"/>
                  <a:gd name="T14" fmla="*/ 0 60000 65536"/>
                  <a:gd name="T15" fmla="*/ 0 60000 65536"/>
                  <a:gd name="T16" fmla="*/ 0 60000 65536"/>
                  <a:gd name="T17" fmla="*/ 0 60000 65536"/>
                  <a:gd name="T18" fmla="*/ 0 60000 65536"/>
                  <a:gd name="T19" fmla="*/ 0 60000 65536"/>
                  <a:gd name="T20" fmla="*/ 0 60000 65536"/>
                  <a:gd name="T21" fmla="*/ 0 w 660"/>
                  <a:gd name="T22" fmla="*/ 0 h 1102"/>
                  <a:gd name="T23" fmla="*/ 660 w 660"/>
                  <a:gd name="T24" fmla="*/ 1102 h 11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0" h="1102">
                    <a:moveTo>
                      <a:pt x="577" y="378"/>
                    </a:moveTo>
                    <a:lnTo>
                      <a:pt x="0" y="0"/>
                    </a:lnTo>
                    <a:lnTo>
                      <a:pt x="577" y="534"/>
                    </a:lnTo>
                    <a:lnTo>
                      <a:pt x="256" y="1102"/>
                    </a:lnTo>
                    <a:lnTo>
                      <a:pt x="527" y="790"/>
                    </a:lnTo>
                    <a:lnTo>
                      <a:pt x="660" y="443"/>
                    </a:lnTo>
                    <a:lnTo>
                      <a:pt x="577" y="3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4" name="Freeform 196"/>
              <p:cNvSpPr>
                <a:spLocks/>
              </p:cNvSpPr>
              <p:nvPr/>
            </p:nvSpPr>
            <p:spPr bwMode="auto">
              <a:xfrm>
                <a:off x="3710" y="1993"/>
                <a:ext cx="28" cy="41"/>
              </a:xfrm>
              <a:custGeom>
                <a:avLst/>
                <a:gdLst>
                  <a:gd name="T0" fmla="*/ 0 w 224"/>
                  <a:gd name="T1" fmla="*/ 0 h 329"/>
                  <a:gd name="T2" fmla="*/ 0 w 224"/>
                  <a:gd name="T3" fmla="*/ 0 h 329"/>
                  <a:gd name="T4" fmla="*/ 0 w 224"/>
                  <a:gd name="T5" fmla="*/ 0 h 329"/>
                  <a:gd name="T6" fmla="*/ 0 w 224"/>
                  <a:gd name="T7" fmla="*/ 0 h 329"/>
                  <a:gd name="T8" fmla="*/ 0 60000 65536"/>
                  <a:gd name="T9" fmla="*/ 0 60000 65536"/>
                  <a:gd name="T10" fmla="*/ 0 60000 65536"/>
                  <a:gd name="T11" fmla="*/ 0 60000 65536"/>
                  <a:gd name="T12" fmla="*/ 0 w 224"/>
                  <a:gd name="T13" fmla="*/ 0 h 329"/>
                  <a:gd name="T14" fmla="*/ 224 w 224"/>
                  <a:gd name="T15" fmla="*/ 329 h 329"/>
                </a:gdLst>
                <a:ahLst/>
                <a:cxnLst>
                  <a:cxn ang="T8">
                    <a:pos x="T0" y="T1"/>
                  </a:cxn>
                  <a:cxn ang="T9">
                    <a:pos x="T2" y="T3"/>
                  </a:cxn>
                  <a:cxn ang="T10">
                    <a:pos x="T4" y="T5"/>
                  </a:cxn>
                  <a:cxn ang="T11">
                    <a:pos x="T6" y="T7"/>
                  </a:cxn>
                </a:cxnLst>
                <a:rect l="T12" t="T13" r="T14" b="T15"/>
                <a:pathLst>
                  <a:path w="224" h="329">
                    <a:moveTo>
                      <a:pt x="0" y="0"/>
                    </a:moveTo>
                    <a:lnTo>
                      <a:pt x="224" y="329"/>
                    </a:lnTo>
                    <a:lnTo>
                      <a:pt x="224"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5" name="Freeform 197"/>
              <p:cNvSpPr>
                <a:spLocks/>
              </p:cNvSpPr>
              <p:nvPr/>
            </p:nvSpPr>
            <p:spPr bwMode="auto">
              <a:xfrm>
                <a:off x="3588" y="1994"/>
                <a:ext cx="16" cy="285"/>
              </a:xfrm>
              <a:custGeom>
                <a:avLst/>
                <a:gdLst>
                  <a:gd name="T0" fmla="*/ 0 w 133"/>
                  <a:gd name="T1" fmla="*/ 0 h 2287"/>
                  <a:gd name="T2" fmla="*/ 0 w 133"/>
                  <a:gd name="T3" fmla="*/ 0 h 2287"/>
                  <a:gd name="T4" fmla="*/ 0 w 133"/>
                  <a:gd name="T5" fmla="*/ 0 h 2287"/>
                  <a:gd name="T6" fmla="*/ 0 w 133"/>
                  <a:gd name="T7" fmla="*/ 0 h 2287"/>
                  <a:gd name="T8" fmla="*/ 0 w 133"/>
                  <a:gd name="T9" fmla="*/ 0 h 2287"/>
                  <a:gd name="T10" fmla="*/ 0 w 133"/>
                  <a:gd name="T11" fmla="*/ 0 h 2287"/>
                  <a:gd name="T12" fmla="*/ 0 60000 65536"/>
                  <a:gd name="T13" fmla="*/ 0 60000 65536"/>
                  <a:gd name="T14" fmla="*/ 0 60000 65536"/>
                  <a:gd name="T15" fmla="*/ 0 60000 65536"/>
                  <a:gd name="T16" fmla="*/ 0 60000 65536"/>
                  <a:gd name="T17" fmla="*/ 0 60000 65536"/>
                  <a:gd name="T18" fmla="*/ 0 w 133"/>
                  <a:gd name="T19" fmla="*/ 0 h 2287"/>
                  <a:gd name="T20" fmla="*/ 133 w 133"/>
                  <a:gd name="T21" fmla="*/ 2287 h 2287"/>
                </a:gdLst>
                <a:ahLst/>
                <a:cxnLst>
                  <a:cxn ang="T12">
                    <a:pos x="T0" y="T1"/>
                  </a:cxn>
                  <a:cxn ang="T13">
                    <a:pos x="T2" y="T3"/>
                  </a:cxn>
                  <a:cxn ang="T14">
                    <a:pos x="T4" y="T5"/>
                  </a:cxn>
                  <a:cxn ang="T15">
                    <a:pos x="T6" y="T7"/>
                  </a:cxn>
                  <a:cxn ang="T16">
                    <a:pos x="T8" y="T9"/>
                  </a:cxn>
                  <a:cxn ang="T17">
                    <a:pos x="T10" y="T11"/>
                  </a:cxn>
                </a:cxnLst>
                <a:rect l="T18" t="T19" r="T20" b="T21"/>
                <a:pathLst>
                  <a:path w="133" h="2287">
                    <a:moveTo>
                      <a:pt x="0" y="0"/>
                    </a:moveTo>
                    <a:lnTo>
                      <a:pt x="116" y="1013"/>
                    </a:lnTo>
                    <a:lnTo>
                      <a:pt x="133" y="2238"/>
                    </a:lnTo>
                    <a:lnTo>
                      <a:pt x="18" y="2287"/>
                    </a:lnTo>
                    <a:lnTo>
                      <a:pt x="58" y="88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6" name="Freeform 198"/>
              <p:cNvSpPr>
                <a:spLocks/>
              </p:cNvSpPr>
              <p:nvPr/>
            </p:nvSpPr>
            <p:spPr bwMode="auto">
              <a:xfrm>
                <a:off x="3651" y="2112"/>
                <a:ext cx="52" cy="139"/>
              </a:xfrm>
              <a:custGeom>
                <a:avLst/>
                <a:gdLst>
                  <a:gd name="T0" fmla="*/ 0 w 421"/>
                  <a:gd name="T1" fmla="*/ 0 h 1112"/>
                  <a:gd name="T2" fmla="*/ 0 w 421"/>
                  <a:gd name="T3" fmla="*/ 0 h 1112"/>
                  <a:gd name="T4" fmla="*/ 0 w 421"/>
                  <a:gd name="T5" fmla="*/ 0 h 1112"/>
                  <a:gd name="T6" fmla="*/ 0 w 421"/>
                  <a:gd name="T7" fmla="*/ 0 h 1112"/>
                  <a:gd name="T8" fmla="*/ 0 60000 65536"/>
                  <a:gd name="T9" fmla="*/ 0 60000 65536"/>
                  <a:gd name="T10" fmla="*/ 0 60000 65536"/>
                  <a:gd name="T11" fmla="*/ 0 60000 65536"/>
                  <a:gd name="T12" fmla="*/ 0 w 421"/>
                  <a:gd name="T13" fmla="*/ 0 h 1112"/>
                  <a:gd name="T14" fmla="*/ 421 w 421"/>
                  <a:gd name="T15" fmla="*/ 1112 h 1112"/>
                </a:gdLst>
                <a:ahLst/>
                <a:cxnLst>
                  <a:cxn ang="T8">
                    <a:pos x="T0" y="T1"/>
                  </a:cxn>
                  <a:cxn ang="T9">
                    <a:pos x="T2" y="T3"/>
                  </a:cxn>
                  <a:cxn ang="T10">
                    <a:pos x="T4" y="T5"/>
                  </a:cxn>
                  <a:cxn ang="T11">
                    <a:pos x="T6" y="T7"/>
                  </a:cxn>
                </a:cxnLst>
                <a:rect l="T12" t="T13" r="T14" b="T15"/>
                <a:pathLst>
                  <a:path w="421" h="1112">
                    <a:moveTo>
                      <a:pt x="232" y="1049"/>
                    </a:moveTo>
                    <a:lnTo>
                      <a:pt x="421" y="0"/>
                    </a:lnTo>
                    <a:lnTo>
                      <a:pt x="0" y="1112"/>
                    </a:lnTo>
                    <a:lnTo>
                      <a:pt x="232" y="10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7" name="Freeform 199"/>
              <p:cNvSpPr>
                <a:spLocks/>
              </p:cNvSpPr>
              <p:nvPr/>
            </p:nvSpPr>
            <p:spPr bwMode="auto">
              <a:xfrm>
                <a:off x="3531" y="2293"/>
                <a:ext cx="136" cy="116"/>
              </a:xfrm>
              <a:custGeom>
                <a:avLst/>
                <a:gdLst>
                  <a:gd name="T0" fmla="*/ 0 w 1089"/>
                  <a:gd name="T1" fmla="*/ 0 h 928"/>
                  <a:gd name="T2" fmla="*/ 0 w 1089"/>
                  <a:gd name="T3" fmla="*/ 0 h 928"/>
                  <a:gd name="T4" fmla="*/ 0 w 1089"/>
                  <a:gd name="T5" fmla="*/ 0 h 928"/>
                  <a:gd name="T6" fmla="*/ 0 w 1089"/>
                  <a:gd name="T7" fmla="*/ 0 h 928"/>
                  <a:gd name="T8" fmla="*/ 0 w 1089"/>
                  <a:gd name="T9" fmla="*/ 0 h 928"/>
                  <a:gd name="T10" fmla="*/ 0 w 1089"/>
                  <a:gd name="T11" fmla="*/ 0 h 928"/>
                  <a:gd name="T12" fmla="*/ 0 w 1089"/>
                  <a:gd name="T13" fmla="*/ 0 h 928"/>
                  <a:gd name="T14" fmla="*/ 0 w 1089"/>
                  <a:gd name="T15" fmla="*/ 0 h 928"/>
                  <a:gd name="T16" fmla="*/ 0 w 1089"/>
                  <a:gd name="T17" fmla="*/ 0 h 928"/>
                  <a:gd name="T18" fmla="*/ 0 w 1089"/>
                  <a:gd name="T19" fmla="*/ 0 h 928"/>
                  <a:gd name="T20" fmla="*/ 0 w 1089"/>
                  <a:gd name="T21" fmla="*/ 0 h 928"/>
                  <a:gd name="T22" fmla="*/ 0 w 1089"/>
                  <a:gd name="T23" fmla="*/ 0 h 928"/>
                  <a:gd name="T24" fmla="*/ 0 w 1089"/>
                  <a:gd name="T25" fmla="*/ 0 h 928"/>
                  <a:gd name="T26" fmla="*/ 0 w 1089"/>
                  <a:gd name="T27" fmla="*/ 0 h 928"/>
                  <a:gd name="T28" fmla="*/ 0 w 1089"/>
                  <a:gd name="T29" fmla="*/ 0 h 928"/>
                  <a:gd name="T30" fmla="*/ 0 w 1089"/>
                  <a:gd name="T31" fmla="*/ 0 h 928"/>
                  <a:gd name="T32" fmla="*/ 0 w 1089"/>
                  <a:gd name="T33" fmla="*/ 0 h 928"/>
                  <a:gd name="T34" fmla="*/ 0 w 1089"/>
                  <a:gd name="T35" fmla="*/ 0 h 928"/>
                  <a:gd name="T36" fmla="*/ 0 w 1089"/>
                  <a:gd name="T37" fmla="*/ 0 h 928"/>
                  <a:gd name="T38" fmla="*/ 0 w 1089"/>
                  <a:gd name="T39" fmla="*/ 0 h 928"/>
                  <a:gd name="T40" fmla="*/ 0 w 1089"/>
                  <a:gd name="T41" fmla="*/ 0 h 928"/>
                  <a:gd name="T42" fmla="*/ 0 w 1089"/>
                  <a:gd name="T43" fmla="*/ 0 h 928"/>
                  <a:gd name="T44" fmla="*/ 0 w 1089"/>
                  <a:gd name="T45" fmla="*/ 0 h 928"/>
                  <a:gd name="T46" fmla="*/ 0 w 1089"/>
                  <a:gd name="T47" fmla="*/ 0 h 928"/>
                  <a:gd name="T48" fmla="*/ 0 w 1089"/>
                  <a:gd name="T49" fmla="*/ 0 h 928"/>
                  <a:gd name="T50" fmla="*/ 0 w 1089"/>
                  <a:gd name="T51" fmla="*/ 0 h 928"/>
                  <a:gd name="T52" fmla="*/ 0 w 1089"/>
                  <a:gd name="T53" fmla="*/ 0 h 928"/>
                  <a:gd name="T54" fmla="*/ 0 w 1089"/>
                  <a:gd name="T55" fmla="*/ 0 h 928"/>
                  <a:gd name="T56" fmla="*/ 0 w 1089"/>
                  <a:gd name="T57" fmla="*/ 0 h 928"/>
                  <a:gd name="T58" fmla="*/ 0 w 1089"/>
                  <a:gd name="T59" fmla="*/ 0 h 928"/>
                  <a:gd name="T60" fmla="*/ 0 w 1089"/>
                  <a:gd name="T61" fmla="*/ 0 h 92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89"/>
                  <a:gd name="T94" fmla="*/ 0 h 928"/>
                  <a:gd name="T95" fmla="*/ 1089 w 1089"/>
                  <a:gd name="T96" fmla="*/ 928 h 92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89" h="928">
                    <a:moveTo>
                      <a:pt x="0" y="413"/>
                    </a:moveTo>
                    <a:lnTo>
                      <a:pt x="505" y="358"/>
                    </a:lnTo>
                    <a:lnTo>
                      <a:pt x="560" y="385"/>
                    </a:lnTo>
                    <a:lnTo>
                      <a:pt x="587" y="22"/>
                    </a:lnTo>
                    <a:lnTo>
                      <a:pt x="637" y="0"/>
                    </a:lnTo>
                    <a:lnTo>
                      <a:pt x="610" y="54"/>
                    </a:lnTo>
                    <a:lnTo>
                      <a:pt x="576" y="581"/>
                    </a:lnTo>
                    <a:lnTo>
                      <a:pt x="658" y="657"/>
                    </a:lnTo>
                    <a:lnTo>
                      <a:pt x="658" y="59"/>
                    </a:lnTo>
                    <a:lnTo>
                      <a:pt x="692" y="434"/>
                    </a:lnTo>
                    <a:lnTo>
                      <a:pt x="773" y="477"/>
                    </a:lnTo>
                    <a:lnTo>
                      <a:pt x="818" y="575"/>
                    </a:lnTo>
                    <a:lnTo>
                      <a:pt x="948" y="674"/>
                    </a:lnTo>
                    <a:lnTo>
                      <a:pt x="920" y="711"/>
                    </a:lnTo>
                    <a:lnTo>
                      <a:pt x="757" y="701"/>
                    </a:lnTo>
                    <a:lnTo>
                      <a:pt x="1051" y="820"/>
                    </a:lnTo>
                    <a:lnTo>
                      <a:pt x="1089" y="896"/>
                    </a:lnTo>
                    <a:lnTo>
                      <a:pt x="1046" y="928"/>
                    </a:lnTo>
                    <a:lnTo>
                      <a:pt x="504" y="869"/>
                    </a:lnTo>
                    <a:lnTo>
                      <a:pt x="337" y="734"/>
                    </a:lnTo>
                    <a:lnTo>
                      <a:pt x="574" y="793"/>
                    </a:lnTo>
                    <a:lnTo>
                      <a:pt x="1039" y="896"/>
                    </a:lnTo>
                    <a:lnTo>
                      <a:pt x="1024" y="836"/>
                    </a:lnTo>
                    <a:lnTo>
                      <a:pt x="920" y="793"/>
                    </a:lnTo>
                    <a:lnTo>
                      <a:pt x="696" y="734"/>
                    </a:lnTo>
                    <a:lnTo>
                      <a:pt x="457" y="500"/>
                    </a:lnTo>
                    <a:lnTo>
                      <a:pt x="556" y="553"/>
                    </a:lnTo>
                    <a:lnTo>
                      <a:pt x="556" y="418"/>
                    </a:lnTo>
                    <a:lnTo>
                      <a:pt x="430" y="395"/>
                    </a:lnTo>
                    <a:lnTo>
                      <a:pt x="71" y="434"/>
                    </a:lnTo>
                    <a:lnTo>
                      <a:pt x="0" y="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8" name="Freeform 200"/>
              <p:cNvSpPr>
                <a:spLocks/>
              </p:cNvSpPr>
              <p:nvPr/>
            </p:nvSpPr>
            <p:spPr bwMode="auto">
              <a:xfrm>
                <a:off x="3518" y="2399"/>
                <a:ext cx="100" cy="80"/>
              </a:xfrm>
              <a:custGeom>
                <a:avLst/>
                <a:gdLst>
                  <a:gd name="T0" fmla="*/ 0 w 805"/>
                  <a:gd name="T1" fmla="*/ 0 h 645"/>
                  <a:gd name="T2" fmla="*/ 0 w 805"/>
                  <a:gd name="T3" fmla="*/ 0 h 645"/>
                  <a:gd name="T4" fmla="*/ 0 w 805"/>
                  <a:gd name="T5" fmla="*/ 0 h 645"/>
                  <a:gd name="T6" fmla="*/ 0 w 805"/>
                  <a:gd name="T7" fmla="*/ 0 h 645"/>
                  <a:gd name="T8" fmla="*/ 0 w 805"/>
                  <a:gd name="T9" fmla="*/ 0 h 645"/>
                  <a:gd name="T10" fmla="*/ 0 w 805"/>
                  <a:gd name="T11" fmla="*/ 0 h 645"/>
                  <a:gd name="T12" fmla="*/ 0 w 805"/>
                  <a:gd name="T13" fmla="*/ 0 h 645"/>
                  <a:gd name="T14" fmla="*/ 0 w 805"/>
                  <a:gd name="T15" fmla="*/ 0 h 645"/>
                  <a:gd name="T16" fmla="*/ 0 w 805"/>
                  <a:gd name="T17" fmla="*/ 0 h 645"/>
                  <a:gd name="T18" fmla="*/ 0 w 805"/>
                  <a:gd name="T19" fmla="*/ 0 h 645"/>
                  <a:gd name="T20" fmla="*/ 0 w 805"/>
                  <a:gd name="T21" fmla="*/ 0 h 645"/>
                  <a:gd name="T22" fmla="*/ 0 w 805"/>
                  <a:gd name="T23" fmla="*/ 0 h 645"/>
                  <a:gd name="T24" fmla="*/ 0 w 805"/>
                  <a:gd name="T25" fmla="*/ 0 h 645"/>
                  <a:gd name="T26" fmla="*/ 0 w 805"/>
                  <a:gd name="T27" fmla="*/ 0 h 645"/>
                  <a:gd name="T28" fmla="*/ 0 w 805"/>
                  <a:gd name="T29" fmla="*/ 0 h 645"/>
                  <a:gd name="T30" fmla="*/ 0 w 805"/>
                  <a:gd name="T31" fmla="*/ 0 h 645"/>
                  <a:gd name="T32" fmla="*/ 0 w 805"/>
                  <a:gd name="T33" fmla="*/ 0 h 645"/>
                  <a:gd name="T34" fmla="*/ 0 w 805"/>
                  <a:gd name="T35" fmla="*/ 0 h 645"/>
                  <a:gd name="T36" fmla="*/ 0 w 805"/>
                  <a:gd name="T37" fmla="*/ 0 h 645"/>
                  <a:gd name="T38" fmla="*/ 0 w 805"/>
                  <a:gd name="T39" fmla="*/ 0 h 645"/>
                  <a:gd name="T40" fmla="*/ 0 w 805"/>
                  <a:gd name="T41" fmla="*/ 0 h 645"/>
                  <a:gd name="T42" fmla="*/ 0 w 805"/>
                  <a:gd name="T43" fmla="*/ 0 h 6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05"/>
                  <a:gd name="T67" fmla="*/ 0 h 645"/>
                  <a:gd name="T68" fmla="*/ 805 w 805"/>
                  <a:gd name="T69" fmla="*/ 645 h 6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05" h="645">
                    <a:moveTo>
                      <a:pt x="370" y="85"/>
                    </a:moveTo>
                    <a:lnTo>
                      <a:pt x="651" y="101"/>
                    </a:lnTo>
                    <a:lnTo>
                      <a:pt x="653" y="0"/>
                    </a:lnTo>
                    <a:lnTo>
                      <a:pt x="685" y="4"/>
                    </a:lnTo>
                    <a:lnTo>
                      <a:pt x="696" y="434"/>
                    </a:lnTo>
                    <a:lnTo>
                      <a:pt x="724" y="574"/>
                    </a:lnTo>
                    <a:lnTo>
                      <a:pt x="746" y="440"/>
                    </a:lnTo>
                    <a:lnTo>
                      <a:pt x="762" y="10"/>
                    </a:lnTo>
                    <a:lnTo>
                      <a:pt x="805" y="26"/>
                    </a:lnTo>
                    <a:lnTo>
                      <a:pt x="785" y="444"/>
                    </a:lnTo>
                    <a:lnTo>
                      <a:pt x="724" y="645"/>
                    </a:lnTo>
                    <a:lnTo>
                      <a:pt x="669" y="466"/>
                    </a:lnTo>
                    <a:lnTo>
                      <a:pt x="665" y="227"/>
                    </a:lnTo>
                    <a:lnTo>
                      <a:pt x="566" y="314"/>
                    </a:lnTo>
                    <a:lnTo>
                      <a:pt x="212" y="302"/>
                    </a:lnTo>
                    <a:lnTo>
                      <a:pt x="0" y="31"/>
                    </a:lnTo>
                    <a:lnTo>
                      <a:pt x="228" y="254"/>
                    </a:lnTo>
                    <a:lnTo>
                      <a:pt x="404" y="271"/>
                    </a:lnTo>
                    <a:lnTo>
                      <a:pt x="288" y="217"/>
                    </a:lnTo>
                    <a:lnTo>
                      <a:pt x="569" y="246"/>
                    </a:lnTo>
                    <a:lnTo>
                      <a:pt x="648" y="172"/>
                    </a:lnTo>
                    <a:lnTo>
                      <a:pt x="370"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09" name="Freeform 201"/>
              <p:cNvSpPr>
                <a:spLocks/>
              </p:cNvSpPr>
              <p:nvPr/>
            </p:nvSpPr>
            <p:spPr bwMode="auto">
              <a:xfrm>
                <a:off x="3614" y="2402"/>
                <a:ext cx="16" cy="18"/>
              </a:xfrm>
              <a:custGeom>
                <a:avLst/>
                <a:gdLst>
                  <a:gd name="T0" fmla="*/ 0 w 130"/>
                  <a:gd name="T1" fmla="*/ 0 h 141"/>
                  <a:gd name="T2" fmla="*/ 0 w 130"/>
                  <a:gd name="T3" fmla="*/ 0 h 141"/>
                  <a:gd name="T4" fmla="*/ 0 w 130"/>
                  <a:gd name="T5" fmla="*/ 0 h 141"/>
                  <a:gd name="T6" fmla="*/ 0 w 130"/>
                  <a:gd name="T7" fmla="*/ 0 h 141"/>
                  <a:gd name="T8" fmla="*/ 0 w 130"/>
                  <a:gd name="T9" fmla="*/ 0 h 141"/>
                  <a:gd name="T10" fmla="*/ 0 60000 65536"/>
                  <a:gd name="T11" fmla="*/ 0 60000 65536"/>
                  <a:gd name="T12" fmla="*/ 0 60000 65536"/>
                  <a:gd name="T13" fmla="*/ 0 60000 65536"/>
                  <a:gd name="T14" fmla="*/ 0 60000 65536"/>
                  <a:gd name="T15" fmla="*/ 0 w 130"/>
                  <a:gd name="T16" fmla="*/ 0 h 141"/>
                  <a:gd name="T17" fmla="*/ 130 w 130"/>
                  <a:gd name="T18" fmla="*/ 141 h 141"/>
                </a:gdLst>
                <a:ahLst/>
                <a:cxnLst>
                  <a:cxn ang="T10">
                    <a:pos x="T0" y="T1"/>
                  </a:cxn>
                  <a:cxn ang="T11">
                    <a:pos x="T2" y="T3"/>
                  </a:cxn>
                  <a:cxn ang="T12">
                    <a:pos x="T4" y="T5"/>
                  </a:cxn>
                  <a:cxn ang="T13">
                    <a:pos x="T6" y="T7"/>
                  </a:cxn>
                  <a:cxn ang="T14">
                    <a:pos x="T8" y="T9"/>
                  </a:cxn>
                </a:cxnLst>
                <a:rect l="T15" t="T16" r="T17" b="T18"/>
                <a:pathLst>
                  <a:path w="130" h="141">
                    <a:moveTo>
                      <a:pt x="0" y="98"/>
                    </a:moveTo>
                    <a:lnTo>
                      <a:pt x="99" y="0"/>
                    </a:lnTo>
                    <a:lnTo>
                      <a:pt x="130" y="11"/>
                    </a:lnTo>
                    <a:lnTo>
                      <a:pt x="22" y="141"/>
                    </a:lnTo>
                    <a:lnTo>
                      <a:pt x="0"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10" name="Freeform 202"/>
              <p:cNvSpPr>
                <a:spLocks/>
              </p:cNvSpPr>
              <p:nvPr/>
            </p:nvSpPr>
            <p:spPr bwMode="auto">
              <a:xfrm>
                <a:off x="3655" y="2255"/>
                <a:ext cx="98" cy="79"/>
              </a:xfrm>
              <a:custGeom>
                <a:avLst/>
                <a:gdLst>
                  <a:gd name="T0" fmla="*/ 0 w 780"/>
                  <a:gd name="T1" fmla="*/ 0 h 636"/>
                  <a:gd name="T2" fmla="*/ 0 w 780"/>
                  <a:gd name="T3" fmla="*/ 0 h 636"/>
                  <a:gd name="T4" fmla="*/ 0 w 780"/>
                  <a:gd name="T5" fmla="*/ 0 h 636"/>
                  <a:gd name="T6" fmla="*/ 0 w 780"/>
                  <a:gd name="T7" fmla="*/ 0 h 636"/>
                  <a:gd name="T8" fmla="*/ 0 w 780"/>
                  <a:gd name="T9" fmla="*/ 0 h 636"/>
                  <a:gd name="T10" fmla="*/ 0 w 780"/>
                  <a:gd name="T11" fmla="*/ 0 h 636"/>
                  <a:gd name="T12" fmla="*/ 0 w 780"/>
                  <a:gd name="T13" fmla="*/ 0 h 636"/>
                  <a:gd name="T14" fmla="*/ 0 w 780"/>
                  <a:gd name="T15" fmla="*/ 0 h 636"/>
                  <a:gd name="T16" fmla="*/ 0 w 780"/>
                  <a:gd name="T17" fmla="*/ 0 h 636"/>
                  <a:gd name="T18" fmla="*/ 0 w 780"/>
                  <a:gd name="T19" fmla="*/ 0 h 636"/>
                  <a:gd name="T20" fmla="*/ 0 w 780"/>
                  <a:gd name="T21" fmla="*/ 0 h 636"/>
                  <a:gd name="T22" fmla="*/ 0 w 780"/>
                  <a:gd name="T23" fmla="*/ 0 h 636"/>
                  <a:gd name="T24" fmla="*/ 0 w 780"/>
                  <a:gd name="T25" fmla="*/ 0 h 636"/>
                  <a:gd name="T26" fmla="*/ 0 w 780"/>
                  <a:gd name="T27" fmla="*/ 0 h 636"/>
                  <a:gd name="T28" fmla="*/ 0 w 780"/>
                  <a:gd name="T29" fmla="*/ 0 h 636"/>
                  <a:gd name="T30" fmla="*/ 0 w 780"/>
                  <a:gd name="T31" fmla="*/ 0 h 6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80"/>
                  <a:gd name="T49" fmla="*/ 0 h 636"/>
                  <a:gd name="T50" fmla="*/ 780 w 780"/>
                  <a:gd name="T51" fmla="*/ 636 h 6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80" h="636">
                    <a:moveTo>
                      <a:pt x="780" y="39"/>
                    </a:moveTo>
                    <a:lnTo>
                      <a:pt x="425" y="0"/>
                    </a:lnTo>
                    <a:lnTo>
                      <a:pt x="339" y="82"/>
                    </a:lnTo>
                    <a:lnTo>
                      <a:pt x="71" y="381"/>
                    </a:lnTo>
                    <a:lnTo>
                      <a:pt x="0" y="604"/>
                    </a:lnTo>
                    <a:lnTo>
                      <a:pt x="60" y="636"/>
                    </a:lnTo>
                    <a:lnTo>
                      <a:pt x="147" y="587"/>
                    </a:lnTo>
                    <a:lnTo>
                      <a:pt x="228" y="430"/>
                    </a:lnTo>
                    <a:lnTo>
                      <a:pt x="299" y="386"/>
                    </a:lnTo>
                    <a:lnTo>
                      <a:pt x="425" y="224"/>
                    </a:lnTo>
                    <a:lnTo>
                      <a:pt x="208" y="393"/>
                    </a:lnTo>
                    <a:lnTo>
                      <a:pt x="108" y="571"/>
                    </a:lnTo>
                    <a:lnTo>
                      <a:pt x="44" y="587"/>
                    </a:lnTo>
                    <a:lnTo>
                      <a:pt x="108" y="381"/>
                    </a:lnTo>
                    <a:lnTo>
                      <a:pt x="436" y="50"/>
                    </a:lnTo>
                    <a:lnTo>
                      <a:pt x="780"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11" name="Freeform 203"/>
              <p:cNvSpPr>
                <a:spLocks/>
              </p:cNvSpPr>
              <p:nvPr/>
            </p:nvSpPr>
            <p:spPr bwMode="auto">
              <a:xfrm>
                <a:off x="3675" y="2294"/>
                <a:ext cx="105" cy="59"/>
              </a:xfrm>
              <a:custGeom>
                <a:avLst/>
                <a:gdLst>
                  <a:gd name="T0" fmla="*/ 0 w 840"/>
                  <a:gd name="T1" fmla="*/ 0 h 473"/>
                  <a:gd name="T2" fmla="*/ 0 w 840"/>
                  <a:gd name="T3" fmla="*/ 0 h 473"/>
                  <a:gd name="T4" fmla="*/ 0 w 840"/>
                  <a:gd name="T5" fmla="*/ 0 h 473"/>
                  <a:gd name="T6" fmla="*/ 0 w 840"/>
                  <a:gd name="T7" fmla="*/ 0 h 473"/>
                  <a:gd name="T8" fmla="*/ 0 w 840"/>
                  <a:gd name="T9" fmla="*/ 0 h 473"/>
                  <a:gd name="T10" fmla="*/ 0 w 840"/>
                  <a:gd name="T11" fmla="*/ 0 h 473"/>
                  <a:gd name="T12" fmla="*/ 0 w 840"/>
                  <a:gd name="T13" fmla="*/ 0 h 473"/>
                  <a:gd name="T14" fmla="*/ 0 w 840"/>
                  <a:gd name="T15" fmla="*/ 0 h 473"/>
                  <a:gd name="T16" fmla="*/ 0 w 840"/>
                  <a:gd name="T17" fmla="*/ 0 h 473"/>
                  <a:gd name="T18" fmla="*/ 0 w 840"/>
                  <a:gd name="T19" fmla="*/ 0 h 473"/>
                  <a:gd name="T20" fmla="*/ 0 w 840"/>
                  <a:gd name="T21" fmla="*/ 0 h 473"/>
                  <a:gd name="T22" fmla="*/ 0 w 840"/>
                  <a:gd name="T23" fmla="*/ 0 h 473"/>
                  <a:gd name="T24" fmla="*/ 0 w 840"/>
                  <a:gd name="T25" fmla="*/ 0 h 473"/>
                  <a:gd name="T26" fmla="*/ 0 w 840"/>
                  <a:gd name="T27" fmla="*/ 0 h 473"/>
                  <a:gd name="T28" fmla="*/ 0 w 840"/>
                  <a:gd name="T29" fmla="*/ 0 h 473"/>
                  <a:gd name="T30" fmla="*/ 0 w 840"/>
                  <a:gd name="T31" fmla="*/ 0 h 473"/>
                  <a:gd name="T32" fmla="*/ 0 w 840"/>
                  <a:gd name="T33" fmla="*/ 0 h 473"/>
                  <a:gd name="T34" fmla="*/ 0 w 840"/>
                  <a:gd name="T35" fmla="*/ 0 h 473"/>
                  <a:gd name="T36" fmla="*/ 0 w 840"/>
                  <a:gd name="T37" fmla="*/ 0 h 473"/>
                  <a:gd name="T38" fmla="*/ 0 w 840"/>
                  <a:gd name="T39" fmla="*/ 0 h 4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40"/>
                  <a:gd name="T61" fmla="*/ 0 h 473"/>
                  <a:gd name="T62" fmla="*/ 840 w 840"/>
                  <a:gd name="T63" fmla="*/ 473 h 47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40" h="473">
                    <a:moveTo>
                      <a:pt x="122" y="55"/>
                    </a:moveTo>
                    <a:lnTo>
                      <a:pt x="0" y="407"/>
                    </a:lnTo>
                    <a:lnTo>
                      <a:pt x="100" y="473"/>
                    </a:lnTo>
                    <a:lnTo>
                      <a:pt x="144" y="441"/>
                    </a:lnTo>
                    <a:lnTo>
                      <a:pt x="242" y="458"/>
                    </a:lnTo>
                    <a:lnTo>
                      <a:pt x="406" y="387"/>
                    </a:lnTo>
                    <a:lnTo>
                      <a:pt x="536" y="366"/>
                    </a:lnTo>
                    <a:lnTo>
                      <a:pt x="840" y="142"/>
                    </a:lnTo>
                    <a:lnTo>
                      <a:pt x="559" y="282"/>
                    </a:lnTo>
                    <a:lnTo>
                      <a:pt x="451" y="307"/>
                    </a:lnTo>
                    <a:lnTo>
                      <a:pt x="525" y="153"/>
                    </a:lnTo>
                    <a:lnTo>
                      <a:pt x="313" y="398"/>
                    </a:lnTo>
                    <a:lnTo>
                      <a:pt x="226" y="425"/>
                    </a:lnTo>
                    <a:lnTo>
                      <a:pt x="182" y="398"/>
                    </a:lnTo>
                    <a:lnTo>
                      <a:pt x="351" y="99"/>
                    </a:lnTo>
                    <a:lnTo>
                      <a:pt x="422" y="0"/>
                    </a:lnTo>
                    <a:lnTo>
                      <a:pt x="307" y="93"/>
                    </a:lnTo>
                    <a:lnTo>
                      <a:pt x="111" y="418"/>
                    </a:lnTo>
                    <a:lnTo>
                      <a:pt x="73" y="398"/>
                    </a:lnTo>
                    <a:lnTo>
                      <a:pt x="122"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12" name="Freeform 204"/>
              <p:cNvSpPr>
                <a:spLocks/>
              </p:cNvSpPr>
              <p:nvPr/>
            </p:nvSpPr>
            <p:spPr bwMode="auto">
              <a:xfrm>
                <a:off x="3519" y="2308"/>
                <a:ext cx="86" cy="34"/>
              </a:xfrm>
              <a:custGeom>
                <a:avLst/>
                <a:gdLst>
                  <a:gd name="T0" fmla="*/ 0 w 685"/>
                  <a:gd name="T1" fmla="*/ 0 h 267"/>
                  <a:gd name="T2" fmla="*/ 0 w 685"/>
                  <a:gd name="T3" fmla="*/ 0 h 267"/>
                  <a:gd name="T4" fmla="*/ 0 w 685"/>
                  <a:gd name="T5" fmla="*/ 0 h 267"/>
                  <a:gd name="T6" fmla="*/ 0 w 685"/>
                  <a:gd name="T7" fmla="*/ 0 h 267"/>
                  <a:gd name="T8" fmla="*/ 0 w 685"/>
                  <a:gd name="T9" fmla="*/ 0 h 267"/>
                  <a:gd name="T10" fmla="*/ 0 60000 65536"/>
                  <a:gd name="T11" fmla="*/ 0 60000 65536"/>
                  <a:gd name="T12" fmla="*/ 0 60000 65536"/>
                  <a:gd name="T13" fmla="*/ 0 60000 65536"/>
                  <a:gd name="T14" fmla="*/ 0 60000 65536"/>
                  <a:gd name="T15" fmla="*/ 0 w 685"/>
                  <a:gd name="T16" fmla="*/ 0 h 267"/>
                  <a:gd name="T17" fmla="*/ 685 w 685"/>
                  <a:gd name="T18" fmla="*/ 267 h 267"/>
                </a:gdLst>
                <a:ahLst/>
                <a:cxnLst>
                  <a:cxn ang="T10">
                    <a:pos x="T0" y="T1"/>
                  </a:cxn>
                  <a:cxn ang="T11">
                    <a:pos x="T2" y="T3"/>
                  </a:cxn>
                  <a:cxn ang="T12">
                    <a:pos x="T4" y="T5"/>
                  </a:cxn>
                  <a:cxn ang="T13">
                    <a:pos x="T6" y="T7"/>
                  </a:cxn>
                  <a:cxn ang="T14">
                    <a:pos x="T8" y="T9"/>
                  </a:cxn>
                </a:cxnLst>
                <a:rect l="T15" t="T16" r="T17" b="T18"/>
                <a:pathLst>
                  <a:path w="685" h="267">
                    <a:moveTo>
                      <a:pt x="0" y="212"/>
                    </a:moveTo>
                    <a:lnTo>
                      <a:pt x="685" y="0"/>
                    </a:lnTo>
                    <a:lnTo>
                      <a:pt x="684" y="73"/>
                    </a:lnTo>
                    <a:lnTo>
                      <a:pt x="17" y="267"/>
                    </a:lnTo>
                    <a:lnTo>
                      <a:pt x="0" y="2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813" name="Freeform 205"/>
              <p:cNvSpPr>
                <a:spLocks/>
              </p:cNvSpPr>
              <p:nvPr/>
            </p:nvSpPr>
            <p:spPr bwMode="auto">
              <a:xfrm>
                <a:off x="3615" y="2299"/>
                <a:ext cx="45" cy="26"/>
              </a:xfrm>
              <a:custGeom>
                <a:avLst/>
                <a:gdLst>
                  <a:gd name="T0" fmla="*/ 0 w 359"/>
                  <a:gd name="T1" fmla="*/ 0 h 206"/>
                  <a:gd name="T2" fmla="*/ 0 w 359"/>
                  <a:gd name="T3" fmla="*/ 0 h 206"/>
                  <a:gd name="T4" fmla="*/ 0 w 359"/>
                  <a:gd name="T5" fmla="*/ 0 h 206"/>
                  <a:gd name="T6" fmla="*/ 0 w 359"/>
                  <a:gd name="T7" fmla="*/ 0 h 206"/>
                  <a:gd name="T8" fmla="*/ 0 w 359"/>
                  <a:gd name="T9" fmla="*/ 0 h 206"/>
                  <a:gd name="T10" fmla="*/ 0 w 359"/>
                  <a:gd name="T11" fmla="*/ 0 h 206"/>
                  <a:gd name="T12" fmla="*/ 0 w 359"/>
                  <a:gd name="T13" fmla="*/ 0 h 206"/>
                  <a:gd name="T14" fmla="*/ 0 60000 65536"/>
                  <a:gd name="T15" fmla="*/ 0 60000 65536"/>
                  <a:gd name="T16" fmla="*/ 0 60000 65536"/>
                  <a:gd name="T17" fmla="*/ 0 60000 65536"/>
                  <a:gd name="T18" fmla="*/ 0 60000 65536"/>
                  <a:gd name="T19" fmla="*/ 0 60000 65536"/>
                  <a:gd name="T20" fmla="*/ 0 60000 65536"/>
                  <a:gd name="T21" fmla="*/ 0 w 359"/>
                  <a:gd name="T22" fmla="*/ 0 h 206"/>
                  <a:gd name="T23" fmla="*/ 359 w 359"/>
                  <a:gd name="T24" fmla="*/ 206 h 2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9" h="206">
                    <a:moveTo>
                      <a:pt x="0" y="54"/>
                    </a:moveTo>
                    <a:lnTo>
                      <a:pt x="186" y="0"/>
                    </a:lnTo>
                    <a:lnTo>
                      <a:pt x="359" y="151"/>
                    </a:lnTo>
                    <a:lnTo>
                      <a:pt x="343" y="206"/>
                    </a:lnTo>
                    <a:lnTo>
                      <a:pt x="181" y="79"/>
                    </a:lnTo>
                    <a:lnTo>
                      <a:pt x="5" y="123"/>
                    </a:lnTo>
                    <a:lnTo>
                      <a:pt x="0"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grpSp>
        <p:sp>
          <p:nvSpPr>
            <p:cNvPr id="24588" name="Freeform 206"/>
            <p:cNvSpPr>
              <a:spLocks/>
            </p:cNvSpPr>
            <p:nvPr/>
          </p:nvSpPr>
          <p:spPr bwMode="auto">
            <a:xfrm>
              <a:off x="3478" y="2328"/>
              <a:ext cx="312" cy="219"/>
            </a:xfrm>
            <a:custGeom>
              <a:avLst/>
              <a:gdLst>
                <a:gd name="T0" fmla="*/ 0 w 2496"/>
                <a:gd name="T1" fmla="*/ 0 h 1753"/>
                <a:gd name="T2" fmla="*/ 0 w 2496"/>
                <a:gd name="T3" fmla="*/ 0 h 1753"/>
                <a:gd name="T4" fmla="*/ 0 w 2496"/>
                <a:gd name="T5" fmla="*/ 0 h 1753"/>
                <a:gd name="T6" fmla="*/ 0 w 2496"/>
                <a:gd name="T7" fmla="*/ 0 h 1753"/>
                <a:gd name="T8" fmla="*/ 0 w 2496"/>
                <a:gd name="T9" fmla="*/ 0 h 1753"/>
                <a:gd name="T10" fmla="*/ 0 w 2496"/>
                <a:gd name="T11" fmla="*/ 0 h 1753"/>
                <a:gd name="T12" fmla="*/ 0 w 2496"/>
                <a:gd name="T13" fmla="*/ 0 h 1753"/>
                <a:gd name="T14" fmla="*/ 0 w 2496"/>
                <a:gd name="T15" fmla="*/ 0 h 1753"/>
                <a:gd name="T16" fmla="*/ 0 w 2496"/>
                <a:gd name="T17" fmla="*/ 0 h 17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96"/>
                <a:gd name="T28" fmla="*/ 0 h 1753"/>
                <a:gd name="T29" fmla="*/ 2496 w 2496"/>
                <a:gd name="T30" fmla="*/ 1753 h 17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96" h="1753">
                  <a:moveTo>
                    <a:pt x="1488" y="27"/>
                  </a:moveTo>
                  <a:lnTo>
                    <a:pt x="2351" y="927"/>
                  </a:lnTo>
                  <a:lnTo>
                    <a:pt x="867" y="1649"/>
                  </a:lnTo>
                  <a:lnTo>
                    <a:pt x="0" y="679"/>
                  </a:lnTo>
                  <a:lnTo>
                    <a:pt x="867" y="1753"/>
                  </a:lnTo>
                  <a:lnTo>
                    <a:pt x="2496" y="947"/>
                  </a:lnTo>
                  <a:lnTo>
                    <a:pt x="1520" y="0"/>
                  </a:lnTo>
                  <a:lnTo>
                    <a:pt x="1454" y="7"/>
                  </a:lnTo>
                  <a:lnTo>
                    <a:pt x="1488"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89" name="Freeform 207"/>
            <p:cNvSpPr>
              <a:spLocks/>
            </p:cNvSpPr>
            <p:nvPr/>
          </p:nvSpPr>
          <p:spPr bwMode="auto">
            <a:xfrm>
              <a:off x="5012" y="1856"/>
              <a:ext cx="34" cy="52"/>
            </a:xfrm>
            <a:custGeom>
              <a:avLst/>
              <a:gdLst>
                <a:gd name="T0" fmla="*/ 0 w 270"/>
                <a:gd name="T1" fmla="*/ 0 h 414"/>
                <a:gd name="T2" fmla="*/ 0 w 270"/>
                <a:gd name="T3" fmla="*/ 0 h 414"/>
                <a:gd name="T4" fmla="*/ 0 w 270"/>
                <a:gd name="T5" fmla="*/ 0 h 414"/>
                <a:gd name="T6" fmla="*/ 0 w 270"/>
                <a:gd name="T7" fmla="*/ 0 h 414"/>
                <a:gd name="T8" fmla="*/ 0 w 270"/>
                <a:gd name="T9" fmla="*/ 0 h 414"/>
                <a:gd name="T10" fmla="*/ 0 w 270"/>
                <a:gd name="T11" fmla="*/ 0 h 414"/>
                <a:gd name="T12" fmla="*/ 0 w 270"/>
                <a:gd name="T13" fmla="*/ 0 h 414"/>
                <a:gd name="T14" fmla="*/ 0 w 270"/>
                <a:gd name="T15" fmla="*/ 0 h 414"/>
                <a:gd name="T16" fmla="*/ 0 w 270"/>
                <a:gd name="T17" fmla="*/ 0 h 414"/>
                <a:gd name="T18" fmla="*/ 0 w 270"/>
                <a:gd name="T19" fmla="*/ 0 h 4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0"/>
                <a:gd name="T31" fmla="*/ 0 h 414"/>
                <a:gd name="T32" fmla="*/ 270 w 270"/>
                <a:gd name="T33" fmla="*/ 414 h 4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0" h="414">
                  <a:moveTo>
                    <a:pt x="168" y="40"/>
                  </a:moveTo>
                  <a:lnTo>
                    <a:pt x="13" y="27"/>
                  </a:lnTo>
                  <a:lnTo>
                    <a:pt x="0" y="175"/>
                  </a:lnTo>
                  <a:lnTo>
                    <a:pt x="73" y="94"/>
                  </a:lnTo>
                  <a:lnTo>
                    <a:pt x="95" y="122"/>
                  </a:lnTo>
                  <a:lnTo>
                    <a:pt x="223" y="135"/>
                  </a:lnTo>
                  <a:lnTo>
                    <a:pt x="156" y="414"/>
                  </a:lnTo>
                  <a:lnTo>
                    <a:pt x="270" y="129"/>
                  </a:lnTo>
                  <a:lnTo>
                    <a:pt x="210" y="0"/>
                  </a:lnTo>
                  <a:lnTo>
                    <a:pt x="168"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0" name="Freeform 208"/>
            <p:cNvSpPr>
              <a:spLocks/>
            </p:cNvSpPr>
            <p:nvPr/>
          </p:nvSpPr>
          <p:spPr bwMode="auto">
            <a:xfrm>
              <a:off x="5064" y="1855"/>
              <a:ext cx="61" cy="22"/>
            </a:xfrm>
            <a:custGeom>
              <a:avLst/>
              <a:gdLst>
                <a:gd name="T0" fmla="*/ 0 w 489"/>
                <a:gd name="T1" fmla="*/ 0 h 177"/>
                <a:gd name="T2" fmla="*/ 0 w 489"/>
                <a:gd name="T3" fmla="*/ 0 h 177"/>
                <a:gd name="T4" fmla="*/ 0 w 489"/>
                <a:gd name="T5" fmla="*/ 0 h 177"/>
                <a:gd name="T6" fmla="*/ 0 w 489"/>
                <a:gd name="T7" fmla="*/ 0 h 177"/>
                <a:gd name="T8" fmla="*/ 0 w 489"/>
                <a:gd name="T9" fmla="*/ 0 h 177"/>
                <a:gd name="T10" fmla="*/ 0 w 489"/>
                <a:gd name="T11" fmla="*/ 0 h 177"/>
                <a:gd name="T12" fmla="*/ 0 w 489"/>
                <a:gd name="T13" fmla="*/ 0 h 177"/>
                <a:gd name="T14" fmla="*/ 0 w 489"/>
                <a:gd name="T15" fmla="*/ 0 h 177"/>
                <a:gd name="T16" fmla="*/ 0 w 489"/>
                <a:gd name="T17" fmla="*/ 0 h 177"/>
                <a:gd name="T18" fmla="*/ 0 w 489"/>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9"/>
                <a:gd name="T31" fmla="*/ 0 h 177"/>
                <a:gd name="T32" fmla="*/ 489 w 489"/>
                <a:gd name="T33" fmla="*/ 177 h 1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9" h="177">
                  <a:moveTo>
                    <a:pt x="53" y="60"/>
                  </a:moveTo>
                  <a:lnTo>
                    <a:pt x="332" y="60"/>
                  </a:lnTo>
                  <a:lnTo>
                    <a:pt x="427" y="0"/>
                  </a:lnTo>
                  <a:lnTo>
                    <a:pt x="489" y="89"/>
                  </a:lnTo>
                  <a:lnTo>
                    <a:pt x="414" y="89"/>
                  </a:lnTo>
                  <a:lnTo>
                    <a:pt x="272" y="177"/>
                  </a:lnTo>
                  <a:lnTo>
                    <a:pt x="150" y="136"/>
                  </a:lnTo>
                  <a:lnTo>
                    <a:pt x="0" y="169"/>
                  </a:lnTo>
                  <a:lnTo>
                    <a:pt x="53" y="115"/>
                  </a:lnTo>
                  <a:lnTo>
                    <a:pt x="53"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1" name="Freeform 209"/>
            <p:cNvSpPr>
              <a:spLocks/>
            </p:cNvSpPr>
            <p:nvPr/>
          </p:nvSpPr>
          <p:spPr bwMode="auto">
            <a:xfrm>
              <a:off x="5132" y="1854"/>
              <a:ext cx="42" cy="85"/>
            </a:xfrm>
            <a:custGeom>
              <a:avLst/>
              <a:gdLst>
                <a:gd name="T0" fmla="*/ 0 w 333"/>
                <a:gd name="T1" fmla="*/ 0 h 679"/>
                <a:gd name="T2" fmla="*/ 0 w 333"/>
                <a:gd name="T3" fmla="*/ 0 h 679"/>
                <a:gd name="T4" fmla="*/ 0 w 333"/>
                <a:gd name="T5" fmla="*/ 0 h 679"/>
                <a:gd name="T6" fmla="*/ 0 w 333"/>
                <a:gd name="T7" fmla="*/ 0 h 679"/>
                <a:gd name="T8" fmla="*/ 0 w 333"/>
                <a:gd name="T9" fmla="*/ 0 h 679"/>
                <a:gd name="T10" fmla="*/ 0 w 333"/>
                <a:gd name="T11" fmla="*/ 0 h 679"/>
                <a:gd name="T12" fmla="*/ 0 60000 65536"/>
                <a:gd name="T13" fmla="*/ 0 60000 65536"/>
                <a:gd name="T14" fmla="*/ 0 60000 65536"/>
                <a:gd name="T15" fmla="*/ 0 60000 65536"/>
                <a:gd name="T16" fmla="*/ 0 60000 65536"/>
                <a:gd name="T17" fmla="*/ 0 60000 65536"/>
                <a:gd name="T18" fmla="*/ 0 w 333"/>
                <a:gd name="T19" fmla="*/ 0 h 679"/>
                <a:gd name="T20" fmla="*/ 333 w 333"/>
                <a:gd name="T21" fmla="*/ 679 h 679"/>
              </a:gdLst>
              <a:ahLst/>
              <a:cxnLst>
                <a:cxn ang="T12">
                  <a:pos x="T0" y="T1"/>
                </a:cxn>
                <a:cxn ang="T13">
                  <a:pos x="T2" y="T3"/>
                </a:cxn>
                <a:cxn ang="T14">
                  <a:pos x="T4" y="T5"/>
                </a:cxn>
                <a:cxn ang="T15">
                  <a:pos x="T6" y="T7"/>
                </a:cxn>
                <a:cxn ang="T16">
                  <a:pos x="T8" y="T9"/>
                </a:cxn>
                <a:cxn ang="T17">
                  <a:pos x="T10" y="T11"/>
                </a:cxn>
              </a:cxnLst>
              <a:rect l="T18" t="T19" r="T20" b="T21"/>
              <a:pathLst>
                <a:path w="333" h="679">
                  <a:moveTo>
                    <a:pt x="312" y="0"/>
                  </a:moveTo>
                  <a:lnTo>
                    <a:pt x="252" y="232"/>
                  </a:lnTo>
                  <a:lnTo>
                    <a:pt x="0" y="442"/>
                  </a:lnTo>
                  <a:lnTo>
                    <a:pt x="0" y="679"/>
                  </a:lnTo>
                  <a:lnTo>
                    <a:pt x="333" y="185"/>
                  </a:lnTo>
                  <a:lnTo>
                    <a:pt x="3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2" name="Freeform 210"/>
            <p:cNvSpPr>
              <a:spLocks/>
            </p:cNvSpPr>
            <p:nvPr/>
          </p:nvSpPr>
          <p:spPr bwMode="auto">
            <a:xfrm>
              <a:off x="4989" y="1849"/>
              <a:ext cx="41" cy="53"/>
            </a:xfrm>
            <a:custGeom>
              <a:avLst/>
              <a:gdLst>
                <a:gd name="T0" fmla="*/ 0 w 326"/>
                <a:gd name="T1" fmla="*/ 0 h 423"/>
                <a:gd name="T2" fmla="*/ 0 w 326"/>
                <a:gd name="T3" fmla="*/ 0 h 423"/>
                <a:gd name="T4" fmla="*/ 0 w 326"/>
                <a:gd name="T5" fmla="*/ 0 h 423"/>
                <a:gd name="T6" fmla="*/ 0 w 326"/>
                <a:gd name="T7" fmla="*/ 0 h 423"/>
                <a:gd name="T8" fmla="*/ 0 w 326"/>
                <a:gd name="T9" fmla="*/ 0 h 423"/>
                <a:gd name="T10" fmla="*/ 0 w 326"/>
                <a:gd name="T11" fmla="*/ 0 h 423"/>
                <a:gd name="T12" fmla="*/ 0 w 326"/>
                <a:gd name="T13" fmla="*/ 0 h 423"/>
                <a:gd name="T14" fmla="*/ 0 w 326"/>
                <a:gd name="T15" fmla="*/ 0 h 423"/>
                <a:gd name="T16" fmla="*/ 0 w 326"/>
                <a:gd name="T17" fmla="*/ 0 h 423"/>
                <a:gd name="T18" fmla="*/ 0 w 326"/>
                <a:gd name="T19" fmla="*/ 0 h 4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6"/>
                <a:gd name="T31" fmla="*/ 0 h 423"/>
                <a:gd name="T32" fmla="*/ 326 w 326"/>
                <a:gd name="T33" fmla="*/ 423 h 4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6" h="423">
                  <a:moveTo>
                    <a:pt x="326" y="47"/>
                  </a:moveTo>
                  <a:lnTo>
                    <a:pt x="36" y="0"/>
                  </a:lnTo>
                  <a:lnTo>
                    <a:pt x="0" y="55"/>
                  </a:lnTo>
                  <a:lnTo>
                    <a:pt x="36" y="271"/>
                  </a:lnTo>
                  <a:lnTo>
                    <a:pt x="153" y="417"/>
                  </a:lnTo>
                  <a:lnTo>
                    <a:pt x="295" y="423"/>
                  </a:lnTo>
                  <a:lnTo>
                    <a:pt x="147" y="362"/>
                  </a:lnTo>
                  <a:lnTo>
                    <a:pt x="86" y="283"/>
                  </a:lnTo>
                  <a:lnTo>
                    <a:pt x="58" y="87"/>
                  </a:lnTo>
                  <a:lnTo>
                    <a:pt x="326"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3" name="Freeform 211"/>
            <p:cNvSpPr>
              <a:spLocks/>
            </p:cNvSpPr>
            <p:nvPr/>
          </p:nvSpPr>
          <p:spPr bwMode="auto">
            <a:xfrm>
              <a:off x="5046" y="1853"/>
              <a:ext cx="94" cy="59"/>
            </a:xfrm>
            <a:custGeom>
              <a:avLst/>
              <a:gdLst>
                <a:gd name="T0" fmla="*/ 0 w 750"/>
                <a:gd name="T1" fmla="*/ 0 h 474"/>
                <a:gd name="T2" fmla="*/ 0 w 750"/>
                <a:gd name="T3" fmla="*/ 0 h 474"/>
                <a:gd name="T4" fmla="*/ 0 w 750"/>
                <a:gd name="T5" fmla="*/ 0 h 474"/>
                <a:gd name="T6" fmla="*/ 0 w 750"/>
                <a:gd name="T7" fmla="*/ 0 h 474"/>
                <a:gd name="T8" fmla="*/ 0 w 750"/>
                <a:gd name="T9" fmla="*/ 0 h 474"/>
                <a:gd name="T10" fmla="*/ 0 w 750"/>
                <a:gd name="T11" fmla="*/ 0 h 474"/>
                <a:gd name="T12" fmla="*/ 0 w 750"/>
                <a:gd name="T13" fmla="*/ 0 h 474"/>
                <a:gd name="T14" fmla="*/ 0 w 750"/>
                <a:gd name="T15" fmla="*/ 0 h 474"/>
                <a:gd name="T16" fmla="*/ 0 w 750"/>
                <a:gd name="T17" fmla="*/ 0 h 474"/>
                <a:gd name="T18" fmla="*/ 0 w 750"/>
                <a:gd name="T19" fmla="*/ 0 h 474"/>
                <a:gd name="T20" fmla="*/ 0 w 750"/>
                <a:gd name="T21" fmla="*/ 0 h 474"/>
                <a:gd name="T22" fmla="*/ 0 w 750"/>
                <a:gd name="T23" fmla="*/ 0 h 474"/>
                <a:gd name="T24" fmla="*/ 0 w 750"/>
                <a:gd name="T25" fmla="*/ 0 h 474"/>
                <a:gd name="T26" fmla="*/ 0 w 750"/>
                <a:gd name="T27" fmla="*/ 0 h 474"/>
                <a:gd name="T28" fmla="*/ 0 w 750"/>
                <a:gd name="T29" fmla="*/ 0 h 474"/>
                <a:gd name="T30" fmla="*/ 0 w 750"/>
                <a:gd name="T31" fmla="*/ 0 h 474"/>
                <a:gd name="T32" fmla="*/ 0 w 750"/>
                <a:gd name="T33" fmla="*/ 0 h 474"/>
                <a:gd name="T34" fmla="*/ 0 w 750"/>
                <a:gd name="T35" fmla="*/ 0 h 474"/>
                <a:gd name="T36" fmla="*/ 0 w 750"/>
                <a:gd name="T37" fmla="*/ 0 h 4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0"/>
                <a:gd name="T58" fmla="*/ 0 h 474"/>
                <a:gd name="T59" fmla="*/ 750 w 750"/>
                <a:gd name="T60" fmla="*/ 474 h 4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0" h="474">
                  <a:moveTo>
                    <a:pt x="0" y="35"/>
                  </a:moveTo>
                  <a:lnTo>
                    <a:pt x="134" y="38"/>
                  </a:lnTo>
                  <a:lnTo>
                    <a:pt x="250" y="0"/>
                  </a:lnTo>
                  <a:lnTo>
                    <a:pt x="696" y="27"/>
                  </a:lnTo>
                  <a:lnTo>
                    <a:pt x="750" y="162"/>
                  </a:lnTo>
                  <a:lnTo>
                    <a:pt x="700" y="386"/>
                  </a:lnTo>
                  <a:lnTo>
                    <a:pt x="572" y="474"/>
                  </a:lnTo>
                  <a:lnTo>
                    <a:pt x="259" y="429"/>
                  </a:lnTo>
                  <a:lnTo>
                    <a:pt x="180" y="351"/>
                  </a:lnTo>
                  <a:lnTo>
                    <a:pt x="125" y="193"/>
                  </a:lnTo>
                  <a:lnTo>
                    <a:pt x="207" y="336"/>
                  </a:lnTo>
                  <a:lnTo>
                    <a:pt x="270" y="396"/>
                  </a:lnTo>
                  <a:lnTo>
                    <a:pt x="558" y="434"/>
                  </a:lnTo>
                  <a:lnTo>
                    <a:pt x="648" y="379"/>
                  </a:lnTo>
                  <a:lnTo>
                    <a:pt x="696" y="130"/>
                  </a:lnTo>
                  <a:lnTo>
                    <a:pt x="613" y="62"/>
                  </a:lnTo>
                  <a:lnTo>
                    <a:pt x="302" y="48"/>
                  </a:lnTo>
                  <a:lnTo>
                    <a:pt x="152" y="117"/>
                  </a:lnTo>
                  <a:lnTo>
                    <a:pt x="0"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4" name="Freeform 212"/>
            <p:cNvSpPr>
              <a:spLocks/>
            </p:cNvSpPr>
            <p:nvPr/>
          </p:nvSpPr>
          <p:spPr bwMode="auto">
            <a:xfrm>
              <a:off x="5136" y="1825"/>
              <a:ext cx="70" cy="52"/>
            </a:xfrm>
            <a:custGeom>
              <a:avLst/>
              <a:gdLst>
                <a:gd name="T0" fmla="*/ 0 w 561"/>
                <a:gd name="T1" fmla="*/ 0 h 410"/>
                <a:gd name="T2" fmla="*/ 0 w 561"/>
                <a:gd name="T3" fmla="*/ 0 h 410"/>
                <a:gd name="T4" fmla="*/ 0 w 561"/>
                <a:gd name="T5" fmla="*/ 0 h 410"/>
                <a:gd name="T6" fmla="*/ 0 w 561"/>
                <a:gd name="T7" fmla="*/ 0 h 410"/>
                <a:gd name="T8" fmla="*/ 0 w 561"/>
                <a:gd name="T9" fmla="*/ 0 h 410"/>
                <a:gd name="T10" fmla="*/ 0 60000 65536"/>
                <a:gd name="T11" fmla="*/ 0 60000 65536"/>
                <a:gd name="T12" fmla="*/ 0 60000 65536"/>
                <a:gd name="T13" fmla="*/ 0 60000 65536"/>
                <a:gd name="T14" fmla="*/ 0 60000 65536"/>
                <a:gd name="T15" fmla="*/ 0 w 561"/>
                <a:gd name="T16" fmla="*/ 0 h 410"/>
                <a:gd name="T17" fmla="*/ 561 w 561"/>
                <a:gd name="T18" fmla="*/ 410 h 410"/>
              </a:gdLst>
              <a:ahLst/>
              <a:cxnLst>
                <a:cxn ang="T10">
                  <a:pos x="T0" y="T1"/>
                </a:cxn>
                <a:cxn ang="T11">
                  <a:pos x="T2" y="T3"/>
                </a:cxn>
                <a:cxn ang="T12">
                  <a:pos x="T4" y="T5"/>
                </a:cxn>
                <a:cxn ang="T13">
                  <a:pos x="T6" y="T7"/>
                </a:cxn>
                <a:cxn ang="T14">
                  <a:pos x="T8" y="T9"/>
                </a:cxn>
              </a:cxnLst>
              <a:rect l="T15" t="T16" r="T17" b="T18"/>
              <a:pathLst>
                <a:path w="561" h="410">
                  <a:moveTo>
                    <a:pt x="0" y="349"/>
                  </a:moveTo>
                  <a:lnTo>
                    <a:pt x="561" y="0"/>
                  </a:lnTo>
                  <a:lnTo>
                    <a:pt x="542" y="74"/>
                  </a:lnTo>
                  <a:lnTo>
                    <a:pt x="7" y="410"/>
                  </a:lnTo>
                  <a:lnTo>
                    <a:pt x="0" y="3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5" name="Freeform 213"/>
            <p:cNvSpPr>
              <a:spLocks/>
            </p:cNvSpPr>
            <p:nvPr/>
          </p:nvSpPr>
          <p:spPr bwMode="auto">
            <a:xfrm>
              <a:off x="4996" y="1862"/>
              <a:ext cx="16" cy="10"/>
            </a:xfrm>
            <a:custGeom>
              <a:avLst/>
              <a:gdLst>
                <a:gd name="T0" fmla="*/ 0 w 129"/>
                <a:gd name="T1" fmla="*/ 0 h 79"/>
                <a:gd name="T2" fmla="*/ 0 w 129"/>
                <a:gd name="T3" fmla="*/ 0 h 79"/>
                <a:gd name="T4" fmla="*/ 0 w 129"/>
                <a:gd name="T5" fmla="*/ 0 h 79"/>
                <a:gd name="T6" fmla="*/ 0 w 129"/>
                <a:gd name="T7" fmla="*/ 0 h 79"/>
                <a:gd name="T8" fmla="*/ 0 60000 65536"/>
                <a:gd name="T9" fmla="*/ 0 60000 65536"/>
                <a:gd name="T10" fmla="*/ 0 60000 65536"/>
                <a:gd name="T11" fmla="*/ 0 60000 65536"/>
                <a:gd name="T12" fmla="*/ 0 w 129"/>
                <a:gd name="T13" fmla="*/ 0 h 79"/>
                <a:gd name="T14" fmla="*/ 129 w 129"/>
                <a:gd name="T15" fmla="*/ 79 h 79"/>
              </a:gdLst>
              <a:ahLst/>
              <a:cxnLst>
                <a:cxn ang="T8">
                  <a:pos x="T0" y="T1"/>
                </a:cxn>
                <a:cxn ang="T9">
                  <a:pos x="T2" y="T3"/>
                </a:cxn>
                <a:cxn ang="T10">
                  <a:pos x="T4" y="T5"/>
                </a:cxn>
                <a:cxn ang="T11">
                  <a:pos x="T6" y="T7"/>
                </a:cxn>
              </a:cxnLst>
              <a:rect l="T12" t="T13" r="T14" b="T15"/>
              <a:pathLst>
                <a:path w="129" h="79">
                  <a:moveTo>
                    <a:pt x="0" y="18"/>
                  </a:moveTo>
                  <a:lnTo>
                    <a:pt x="129" y="0"/>
                  </a:lnTo>
                  <a:lnTo>
                    <a:pt x="0" y="79"/>
                  </a:lnTo>
                  <a:lnTo>
                    <a:pt x="0"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6" name="Freeform 214"/>
            <p:cNvSpPr>
              <a:spLocks/>
            </p:cNvSpPr>
            <p:nvPr/>
          </p:nvSpPr>
          <p:spPr bwMode="auto">
            <a:xfrm>
              <a:off x="5042" y="1870"/>
              <a:ext cx="21" cy="8"/>
            </a:xfrm>
            <a:custGeom>
              <a:avLst/>
              <a:gdLst>
                <a:gd name="T0" fmla="*/ 0 w 169"/>
                <a:gd name="T1" fmla="*/ 0 h 65"/>
                <a:gd name="T2" fmla="*/ 0 w 169"/>
                <a:gd name="T3" fmla="*/ 0 h 65"/>
                <a:gd name="T4" fmla="*/ 0 w 169"/>
                <a:gd name="T5" fmla="*/ 0 h 65"/>
                <a:gd name="T6" fmla="*/ 0 w 169"/>
                <a:gd name="T7" fmla="*/ 0 h 65"/>
                <a:gd name="T8" fmla="*/ 0 w 169"/>
                <a:gd name="T9" fmla="*/ 0 h 65"/>
                <a:gd name="T10" fmla="*/ 0 60000 65536"/>
                <a:gd name="T11" fmla="*/ 0 60000 65536"/>
                <a:gd name="T12" fmla="*/ 0 60000 65536"/>
                <a:gd name="T13" fmla="*/ 0 60000 65536"/>
                <a:gd name="T14" fmla="*/ 0 60000 65536"/>
                <a:gd name="T15" fmla="*/ 0 w 169"/>
                <a:gd name="T16" fmla="*/ 0 h 65"/>
                <a:gd name="T17" fmla="*/ 169 w 169"/>
                <a:gd name="T18" fmla="*/ 65 h 65"/>
              </a:gdLst>
              <a:ahLst/>
              <a:cxnLst>
                <a:cxn ang="T10">
                  <a:pos x="T0" y="T1"/>
                </a:cxn>
                <a:cxn ang="T11">
                  <a:pos x="T2" y="T3"/>
                </a:cxn>
                <a:cxn ang="T12">
                  <a:pos x="T4" y="T5"/>
                </a:cxn>
                <a:cxn ang="T13">
                  <a:pos x="T6" y="T7"/>
                </a:cxn>
                <a:cxn ang="T14">
                  <a:pos x="T8" y="T9"/>
                </a:cxn>
              </a:cxnLst>
              <a:rect l="T15" t="T16" r="T17" b="T18"/>
              <a:pathLst>
                <a:path w="169" h="65">
                  <a:moveTo>
                    <a:pt x="0" y="34"/>
                  </a:moveTo>
                  <a:lnTo>
                    <a:pt x="169" y="65"/>
                  </a:lnTo>
                  <a:lnTo>
                    <a:pt x="153" y="11"/>
                  </a:lnTo>
                  <a:lnTo>
                    <a:pt x="65" y="0"/>
                  </a:lnTo>
                  <a:lnTo>
                    <a:pt x="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7" name="Freeform 215"/>
            <p:cNvSpPr>
              <a:spLocks/>
            </p:cNvSpPr>
            <p:nvPr/>
          </p:nvSpPr>
          <p:spPr bwMode="auto">
            <a:xfrm>
              <a:off x="3867" y="1312"/>
              <a:ext cx="137" cy="222"/>
            </a:xfrm>
            <a:custGeom>
              <a:avLst/>
              <a:gdLst>
                <a:gd name="T0" fmla="*/ 0 w 1096"/>
                <a:gd name="T1" fmla="*/ 0 h 1775"/>
                <a:gd name="T2" fmla="*/ 0 w 1096"/>
                <a:gd name="T3" fmla="*/ 0 h 1775"/>
                <a:gd name="T4" fmla="*/ 0 w 1096"/>
                <a:gd name="T5" fmla="*/ 0 h 1775"/>
                <a:gd name="T6" fmla="*/ 0 w 1096"/>
                <a:gd name="T7" fmla="*/ 0 h 1775"/>
                <a:gd name="T8" fmla="*/ 0 w 1096"/>
                <a:gd name="T9" fmla="*/ 0 h 1775"/>
                <a:gd name="T10" fmla="*/ 0 w 1096"/>
                <a:gd name="T11" fmla="*/ 0 h 1775"/>
                <a:gd name="T12" fmla="*/ 0 w 1096"/>
                <a:gd name="T13" fmla="*/ 0 h 1775"/>
                <a:gd name="T14" fmla="*/ 0 w 1096"/>
                <a:gd name="T15" fmla="*/ 0 h 1775"/>
                <a:gd name="T16" fmla="*/ 0 w 1096"/>
                <a:gd name="T17" fmla="*/ 0 h 1775"/>
                <a:gd name="T18" fmla="*/ 0 w 1096"/>
                <a:gd name="T19" fmla="*/ 0 h 1775"/>
                <a:gd name="T20" fmla="*/ 0 w 1096"/>
                <a:gd name="T21" fmla="*/ 0 h 1775"/>
                <a:gd name="T22" fmla="*/ 0 w 1096"/>
                <a:gd name="T23" fmla="*/ 0 h 1775"/>
                <a:gd name="T24" fmla="*/ 0 w 1096"/>
                <a:gd name="T25" fmla="*/ 0 h 1775"/>
                <a:gd name="T26" fmla="*/ 0 w 1096"/>
                <a:gd name="T27" fmla="*/ 0 h 1775"/>
                <a:gd name="T28" fmla="*/ 0 w 1096"/>
                <a:gd name="T29" fmla="*/ 0 h 1775"/>
                <a:gd name="T30" fmla="*/ 0 w 1096"/>
                <a:gd name="T31" fmla="*/ 0 h 1775"/>
                <a:gd name="T32" fmla="*/ 0 w 1096"/>
                <a:gd name="T33" fmla="*/ 0 h 1775"/>
                <a:gd name="T34" fmla="*/ 0 w 1096"/>
                <a:gd name="T35" fmla="*/ 0 h 1775"/>
                <a:gd name="T36" fmla="*/ 0 w 1096"/>
                <a:gd name="T37" fmla="*/ 0 h 1775"/>
                <a:gd name="T38" fmla="*/ 0 w 1096"/>
                <a:gd name="T39" fmla="*/ 0 h 1775"/>
                <a:gd name="T40" fmla="*/ 0 w 1096"/>
                <a:gd name="T41" fmla="*/ 0 h 1775"/>
                <a:gd name="T42" fmla="*/ 0 w 1096"/>
                <a:gd name="T43" fmla="*/ 0 h 1775"/>
                <a:gd name="T44" fmla="*/ 0 w 1096"/>
                <a:gd name="T45" fmla="*/ 0 h 1775"/>
                <a:gd name="T46" fmla="*/ 0 w 1096"/>
                <a:gd name="T47" fmla="*/ 0 h 1775"/>
                <a:gd name="T48" fmla="*/ 0 w 1096"/>
                <a:gd name="T49" fmla="*/ 0 h 1775"/>
                <a:gd name="T50" fmla="*/ 0 w 1096"/>
                <a:gd name="T51" fmla="*/ 0 h 1775"/>
                <a:gd name="T52" fmla="*/ 0 w 1096"/>
                <a:gd name="T53" fmla="*/ 0 h 1775"/>
                <a:gd name="T54" fmla="*/ 0 w 1096"/>
                <a:gd name="T55" fmla="*/ 0 h 1775"/>
                <a:gd name="T56" fmla="*/ 0 w 1096"/>
                <a:gd name="T57" fmla="*/ 0 h 1775"/>
                <a:gd name="T58" fmla="*/ 0 w 1096"/>
                <a:gd name="T59" fmla="*/ 0 h 1775"/>
                <a:gd name="T60" fmla="*/ 0 w 1096"/>
                <a:gd name="T61" fmla="*/ 0 h 1775"/>
                <a:gd name="T62" fmla="*/ 0 w 1096"/>
                <a:gd name="T63" fmla="*/ 0 h 1775"/>
                <a:gd name="T64" fmla="*/ 0 w 1096"/>
                <a:gd name="T65" fmla="*/ 0 h 1775"/>
                <a:gd name="T66" fmla="*/ 0 w 1096"/>
                <a:gd name="T67" fmla="*/ 0 h 1775"/>
                <a:gd name="T68" fmla="*/ 0 w 1096"/>
                <a:gd name="T69" fmla="*/ 0 h 1775"/>
                <a:gd name="T70" fmla="*/ 0 w 1096"/>
                <a:gd name="T71" fmla="*/ 0 h 1775"/>
                <a:gd name="T72" fmla="*/ 0 w 1096"/>
                <a:gd name="T73" fmla="*/ 0 h 1775"/>
                <a:gd name="T74" fmla="*/ 0 w 1096"/>
                <a:gd name="T75" fmla="*/ 0 h 1775"/>
                <a:gd name="T76" fmla="*/ 0 w 1096"/>
                <a:gd name="T77" fmla="*/ 0 h 1775"/>
                <a:gd name="T78" fmla="*/ 0 w 1096"/>
                <a:gd name="T79" fmla="*/ 0 h 1775"/>
                <a:gd name="T80" fmla="*/ 0 w 1096"/>
                <a:gd name="T81" fmla="*/ 0 h 1775"/>
                <a:gd name="T82" fmla="*/ 0 w 1096"/>
                <a:gd name="T83" fmla="*/ 0 h 1775"/>
                <a:gd name="T84" fmla="*/ 0 w 1096"/>
                <a:gd name="T85" fmla="*/ 0 h 1775"/>
                <a:gd name="T86" fmla="*/ 0 w 1096"/>
                <a:gd name="T87" fmla="*/ 0 h 1775"/>
                <a:gd name="T88" fmla="*/ 0 w 1096"/>
                <a:gd name="T89" fmla="*/ 0 h 1775"/>
                <a:gd name="T90" fmla="*/ 0 w 1096"/>
                <a:gd name="T91" fmla="*/ 0 h 1775"/>
                <a:gd name="T92" fmla="*/ 0 w 1096"/>
                <a:gd name="T93" fmla="*/ 0 h 1775"/>
                <a:gd name="T94" fmla="*/ 0 w 1096"/>
                <a:gd name="T95" fmla="*/ 0 h 1775"/>
                <a:gd name="T96" fmla="*/ 0 w 1096"/>
                <a:gd name="T97" fmla="*/ 0 h 1775"/>
                <a:gd name="T98" fmla="*/ 0 w 1096"/>
                <a:gd name="T99" fmla="*/ 0 h 1775"/>
                <a:gd name="T100" fmla="*/ 0 w 1096"/>
                <a:gd name="T101" fmla="*/ 0 h 1775"/>
                <a:gd name="T102" fmla="*/ 0 w 1096"/>
                <a:gd name="T103" fmla="*/ 0 h 1775"/>
                <a:gd name="T104" fmla="*/ 0 w 1096"/>
                <a:gd name="T105" fmla="*/ 0 h 1775"/>
                <a:gd name="T106" fmla="*/ 0 w 1096"/>
                <a:gd name="T107" fmla="*/ 0 h 1775"/>
                <a:gd name="T108" fmla="*/ 0 w 1096"/>
                <a:gd name="T109" fmla="*/ 0 h 1775"/>
                <a:gd name="T110" fmla="*/ 0 w 1096"/>
                <a:gd name="T111" fmla="*/ 0 h 1775"/>
                <a:gd name="T112" fmla="*/ 0 w 1096"/>
                <a:gd name="T113" fmla="*/ 0 h 1775"/>
                <a:gd name="T114" fmla="*/ 0 w 1096"/>
                <a:gd name="T115" fmla="*/ 0 h 1775"/>
                <a:gd name="T116" fmla="*/ 0 w 1096"/>
                <a:gd name="T117" fmla="*/ 0 h 1775"/>
                <a:gd name="T118" fmla="*/ 0 w 1096"/>
                <a:gd name="T119" fmla="*/ 0 h 1775"/>
                <a:gd name="T120" fmla="*/ 0 w 1096"/>
                <a:gd name="T121" fmla="*/ 0 h 1775"/>
                <a:gd name="T122" fmla="*/ 0 w 1096"/>
                <a:gd name="T123" fmla="*/ 0 h 1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96"/>
                <a:gd name="T187" fmla="*/ 0 h 1775"/>
                <a:gd name="T188" fmla="*/ 1096 w 1096"/>
                <a:gd name="T189" fmla="*/ 1775 h 1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96" h="1775">
                  <a:moveTo>
                    <a:pt x="729" y="710"/>
                  </a:moveTo>
                  <a:lnTo>
                    <a:pt x="494" y="710"/>
                  </a:lnTo>
                  <a:lnTo>
                    <a:pt x="552" y="746"/>
                  </a:lnTo>
                  <a:lnTo>
                    <a:pt x="573" y="835"/>
                  </a:lnTo>
                  <a:lnTo>
                    <a:pt x="407" y="835"/>
                  </a:lnTo>
                  <a:lnTo>
                    <a:pt x="446" y="710"/>
                  </a:lnTo>
                  <a:lnTo>
                    <a:pt x="286" y="758"/>
                  </a:lnTo>
                  <a:lnTo>
                    <a:pt x="265" y="808"/>
                  </a:lnTo>
                  <a:lnTo>
                    <a:pt x="380" y="861"/>
                  </a:lnTo>
                  <a:lnTo>
                    <a:pt x="494" y="944"/>
                  </a:lnTo>
                  <a:lnTo>
                    <a:pt x="441" y="1033"/>
                  </a:lnTo>
                  <a:lnTo>
                    <a:pt x="693" y="900"/>
                  </a:lnTo>
                  <a:lnTo>
                    <a:pt x="751" y="825"/>
                  </a:lnTo>
                  <a:lnTo>
                    <a:pt x="844" y="1072"/>
                  </a:lnTo>
                  <a:lnTo>
                    <a:pt x="840" y="1143"/>
                  </a:lnTo>
                  <a:lnTo>
                    <a:pt x="759" y="1191"/>
                  </a:lnTo>
                  <a:lnTo>
                    <a:pt x="715" y="1191"/>
                  </a:lnTo>
                  <a:lnTo>
                    <a:pt x="707" y="1148"/>
                  </a:lnTo>
                  <a:lnTo>
                    <a:pt x="654" y="1137"/>
                  </a:lnTo>
                  <a:lnTo>
                    <a:pt x="597" y="1179"/>
                  </a:lnTo>
                  <a:lnTo>
                    <a:pt x="552" y="1135"/>
                  </a:lnTo>
                  <a:lnTo>
                    <a:pt x="597" y="1046"/>
                  </a:lnTo>
                  <a:lnTo>
                    <a:pt x="450" y="1191"/>
                  </a:lnTo>
                  <a:lnTo>
                    <a:pt x="512" y="1223"/>
                  </a:lnTo>
                  <a:lnTo>
                    <a:pt x="609" y="1214"/>
                  </a:lnTo>
                  <a:lnTo>
                    <a:pt x="707" y="1227"/>
                  </a:lnTo>
                  <a:lnTo>
                    <a:pt x="729" y="1302"/>
                  </a:lnTo>
                  <a:lnTo>
                    <a:pt x="619" y="1323"/>
                  </a:lnTo>
                  <a:lnTo>
                    <a:pt x="756" y="1350"/>
                  </a:lnTo>
                  <a:lnTo>
                    <a:pt x="796" y="1421"/>
                  </a:lnTo>
                  <a:lnTo>
                    <a:pt x="786" y="1457"/>
                  </a:lnTo>
                  <a:lnTo>
                    <a:pt x="578" y="1457"/>
                  </a:lnTo>
                  <a:lnTo>
                    <a:pt x="561" y="1487"/>
                  </a:lnTo>
                  <a:lnTo>
                    <a:pt x="688" y="1531"/>
                  </a:lnTo>
                  <a:lnTo>
                    <a:pt x="719" y="1611"/>
                  </a:lnTo>
                  <a:lnTo>
                    <a:pt x="396" y="1611"/>
                  </a:lnTo>
                  <a:lnTo>
                    <a:pt x="389" y="1760"/>
                  </a:lnTo>
                  <a:lnTo>
                    <a:pt x="455" y="1646"/>
                  </a:lnTo>
                  <a:lnTo>
                    <a:pt x="641" y="1682"/>
                  </a:lnTo>
                  <a:lnTo>
                    <a:pt x="526" y="1775"/>
                  </a:lnTo>
                  <a:lnTo>
                    <a:pt x="857" y="1602"/>
                  </a:lnTo>
                  <a:lnTo>
                    <a:pt x="1004" y="1285"/>
                  </a:lnTo>
                  <a:lnTo>
                    <a:pt x="1096" y="923"/>
                  </a:lnTo>
                  <a:lnTo>
                    <a:pt x="1096" y="561"/>
                  </a:lnTo>
                  <a:lnTo>
                    <a:pt x="1038" y="273"/>
                  </a:lnTo>
                  <a:lnTo>
                    <a:pt x="835" y="75"/>
                  </a:lnTo>
                  <a:lnTo>
                    <a:pt x="459" y="0"/>
                  </a:lnTo>
                  <a:lnTo>
                    <a:pt x="150" y="163"/>
                  </a:lnTo>
                  <a:lnTo>
                    <a:pt x="25" y="494"/>
                  </a:lnTo>
                  <a:lnTo>
                    <a:pt x="0" y="654"/>
                  </a:lnTo>
                  <a:lnTo>
                    <a:pt x="88" y="675"/>
                  </a:lnTo>
                  <a:lnTo>
                    <a:pt x="119" y="588"/>
                  </a:lnTo>
                  <a:lnTo>
                    <a:pt x="260" y="512"/>
                  </a:lnTo>
                  <a:lnTo>
                    <a:pt x="255" y="336"/>
                  </a:lnTo>
                  <a:lnTo>
                    <a:pt x="340" y="265"/>
                  </a:lnTo>
                  <a:lnTo>
                    <a:pt x="548" y="244"/>
                  </a:lnTo>
                  <a:lnTo>
                    <a:pt x="796" y="273"/>
                  </a:lnTo>
                  <a:lnTo>
                    <a:pt x="915" y="331"/>
                  </a:lnTo>
                  <a:lnTo>
                    <a:pt x="808" y="534"/>
                  </a:lnTo>
                  <a:lnTo>
                    <a:pt x="583" y="485"/>
                  </a:lnTo>
                  <a:lnTo>
                    <a:pt x="583" y="547"/>
                  </a:lnTo>
                  <a:lnTo>
                    <a:pt x="729" y="7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8" name="Freeform 216"/>
            <p:cNvSpPr>
              <a:spLocks/>
            </p:cNvSpPr>
            <p:nvPr/>
          </p:nvSpPr>
          <p:spPr bwMode="auto">
            <a:xfrm>
              <a:off x="3858" y="1390"/>
              <a:ext cx="79" cy="160"/>
            </a:xfrm>
            <a:custGeom>
              <a:avLst/>
              <a:gdLst>
                <a:gd name="T0" fmla="*/ 0 w 633"/>
                <a:gd name="T1" fmla="*/ 0 h 1280"/>
                <a:gd name="T2" fmla="*/ 0 w 633"/>
                <a:gd name="T3" fmla="*/ 0 h 1280"/>
                <a:gd name="T4" fmla="*/ 0 w 633"/>
                <a:gd name="T5" fmla="*/ 0 h 1280"/>
                <a:gd name="T6" fmla="*/ 0 w 633"/>
                <a:gd name="T7" fmla="*/ 0 h 1280"/>
                <a:gd name="T8" fmla="*/ 0 w 633"/>
                <a:gd name="T9" fmla="*/ 0 h 1280"/>
                <a:gd name="T10" fmla="*/ 0 w 633"/>
                <a:gd name="T11" fmla="*/ 0 h 1280"/>
                <a:gd name="T12" fmla="*/ 0 w 633"/>
                <a:gd name="T13" fmla="*/ 0 h 1280"/>
                <a:gd name="T14" fmla="*/ 0 w 633"/>
                <a:gd name="T15" fmla="*/ 0 h 1280"/>
                <a:gd name="T16" fmla="*/ 0 w 633"/>
                <a:gd name="T17" fmla="*/ 0 h 1280"/>
                <a:gd name="T18" fmla="*/ 0 w 633"/>
                <a:gd name="T19" fmla="*/ 0 h 1280"/>
                <a:gd name="T20" fmla="*/ 0 w 633"/>
                <a:gd name="T21" fmla="*/ 0 h 1280"/>
                <a:gd name="T22" fmla="*/ 0 w 633"/>
                <a:gd name="T23" fmla="*/ 0 h 1280"/>
                <a:gd name="T24" fmla="*/ 0 w 633"/>
                <a:gd name="T25" fmla="*/ 0 h 1280"/>
                <a:gd name="T26" fmla="*/ 0 w 633"/>
                <a:gd name="T27" fmla="*/ 0 h 1280"/>
                <a:gd name="T28" fmla="*/ 0 w 633"/>
                <a:gd name="T29" fmla="*/ 0 h 1280"/>
                <a:gd name="T30" fmla="*/ 0 w 633"/>
                <a:gd name="T31" fmla="*/ 0 h 1280"/>
                <a:gd name="T32" fmla="*/ 0 w 633"/>
                <a:gd name="T33" fmla="*/ 0 h 1280"/>
                <a:gd name="T34" fmla="*/ 0 w 633"/>
                <a:gd name="T35" fmla="*/ 0 h 1280"/>
                <a:gd name="T36" fmla="*/ 0 w 633"/>
                <a:gd name="T37" fmla="*/ 0 h 1280"/>
                <a:gd name="T38" fmla="*/ 0 w 633"/>
                <a:gd name="T39" fmla="*/ 0 h 1280"/>
                <a:gd name="T40" fmla="*/ 0 w 633"/>
                <a:gd name="T41" fmla="*/ 0 h 1280"/>
                <a:gd name="T42" fmla="*/ 0 w 633"/>
                <a:gd name="T43" fmla="*/ 0 h 1280"/>
                <a:gd name="T44" fmla="*/ 0 w 633"/>
                <a:gd name="T45" fmla="*/ 0 h 1280"/>
                <a:gd name="T46" fmla="*/ 0 w 633"/>
                <a:gd name="T47" fmla="*/ 0 h 1280"/>
                <a:gd name="T48" fmla="*/ 0 w 633"/>
                <a:gd name="T49" fmla="*/ 0 h 1280"/>
                <a:gd name="T50" fmla="*/ 0 w 633"/>
                <a:gd name="T51" fmla="*/ 0 h 12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33"/>
                <a:gd name="T79" fmla="*/ 0 h 1280"/>
                <a:gd name="T80" fmla="*/ 633 w 633"/>
                <a:gd name="T81" fmla="*/ 1280 h 128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33" h="1280">
                  <a:moveTo>
                    <a:pt x="89" y="0"/>
                  </a:moveTo>
                  <a:lnTo>
                    <a:pt x="27" y="17"/>
                  </a:lnTo>
                  <a:lnTo>
                    <a:pt x="23" y="97"/>
                  </a:lnTo>
                  <a:lnTo>
                    <a:pt x="112" y="67"/>
                  </a:lnTo>
                  <a:lnTo>
                    <a:pt x="151" y="132"/>
                  </a:lnTo>
                  <a:lnTo>
                    <a:pt x="102" y="252"/>
                  </a:lnTo>
                  <a:lnTo>
                    <a:pt x="0" y="147"/>
                  </a:lnTo>
                  <a:lnTo>
                    <a:pt x="8" y="283"/>
                  </a:lnTo>
                  <a:lnTo>
                    <a:pt x="75" y="349"/>
                  </a:lnTo>
                  <a:lnTo>
                    <a:pt x="97" y="424"/>
                  </a:lnTo>
                  <a:lnTo>
                    <a:pt x="168" y="438"/>
                  </a:lnTo>
                  <a:lnTo>
                    <a:pt x="222" y="830"/>
                  </a:lnTo>
                  <a:lnTo>
                    <a:pt x="435" y="1117"/>
                  </a:lnTo>
                  <a:lnTo>
                    <a:pt x="495" y="1280"/>
                  </a:lnTo>
                  <a:lnTo>
                    <a:pt x="464" y="1138"/>
                  </a:lnTo>
                  <a:lnTo>
                    <a:pt x="522" y="997"/>
                  </a:lnTo>
                  <a:lnTo>
                    <a:pt x="479" y="936"/>
                  </a:lnTo>
                  <a:lnTo>
                    <a:pt x="633" y="699"/>
                  </a:lnTo>
                  <a:lnTo>
                    <a:pt x="566" y="699"/>
                  </a:lnTo>
                  <a:lnTo>
                    <a:pt x="443" y="542"/>
                  </a:lnTo>
                  <a:lnTo>
                    <a:pt x="443" y="432"/>
                  </a:lnTo>
                  <a:lnTo>
                    <a:pt x="337" y="432"/>
                  </a:lnTo>
                  <a:lnTo>
                    <a:pt x="231" y="335"/>
                  </a:lnTo>
                  <a:lnTo>
                    <a:pt x="231" y="151"/>
                  </a:lnTo>
                  <a:lnTo>
                    <a:pt x="146" y="17"/>
                  </a:lnTo>
                  <a:lnTo>
                    <a:pt x="8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599" name="Freeform 217"/>
            <p:cNvSpPr>
              <a:spLocks/>
            </p:cNvSpPr>
            <p:nvPr/>
          </p:nvSpPr>
          <p:spPr bwMode="auto">
            <a:xfrm>
              <a:off x="3882" y="1556"/>
              <a:ext cx="37" cy="44"/>
            </a:xfrm>
            <a:custGeom>
              <a:avLst/>
              <a:gdLst>
                <a:gd name="T0" fmla="*/ 0 w 299"/>
                <a:gd name="T1" fmla="*/ 0 h 353"/>
                <a:gd name="T2" fmla="*/ 0 w 299"/>
                <a:gd name="T3" fmla="*/ 0 h 353"/>
                <a:gd name="T4" fmla="*/ 0 w 299"/>
                <a:gd name="T5" fmla="*/ 0 h 353"/>
                <a:gd name="T6" fmla="*/ 0 w 299"/>
                <a:gd name="T7" fmla="*/ 0 h 353"/>
                <a:gd name="T8" fmla="*/ 0 w 299"/>
                <a:gd name="T9" fmla="*/ 0 h 353"/>
                <a:gd name="T10" fmla="*/ 0 w 299"/>
                <a:gd name="T11" fmla="*/ 0 h 353"/>
                <a:gd name="T12" fmla="*/ 0 w 299"/>
                <a:gd name="T13" fmla="*/ 0 h 353"/>
                <a:gd name="T14" fmla="*/ 0 60000 65536"/>
                <a:gd name="T15" fmla="*/ 0 60000 65536"/>
                <a:gd name="T16" fmla="*/ 0 60000 65536"/>
                <a:gd name="T17" fmla="*/ 0 60000 65536"/>
                <a:gd name="T18" fmla="*/ 0 60000 65536"/>
                <a:gd name="T19" fmla="*/ 0 60000 65536"/>
                <a:gd name="T20" fmla="*/ 0 60000 65536"/>
                <a:gd name="T21" fmla="*/ 0 w 299"/>
                <a:gd name="T22" fmla="*/ 0 h 353"/>
                <a:gd name="T23" fmla="*/ 299 w 299"/>
                <a:gd name="T24" fmla="*/ 353 h 3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9" h="353">
                  <a:moveTo>
                    <a:pt x="0" y="204"/>
                  </a:moveTo>
                  <a:lnTo>
                    <a:pt x="299" y="0"/>
                  </a:lnTo>
                  <a:lnTo>
                    <a:pt x="291" y="353"/>
                  </a:lnTo>
                  <a:lnTo>
                    <a:pt x="244" y="188"/>
                  </a:lnTo>
                  <a:lnTo>
                    <a:pt x="173" y="259"/>
                  </a:lnTo>
                  <a:lnTo>
                    <a:pt x="165" y="157"/>
                  </a:lnTo>
                  <a:lnTo>
                    <a:pt x="0"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0" name="Freeform 218"/>
            <p:cNvSpPr>
              <a:spLocks/>
            </p:cNvSpPr>
            <p:nvPr/>
          </p:nvSpPr>
          <p:spPr bwMode="auto">
            <a:xfrm>
              <a:off x="3828" y="1576"/>
              <a:ext cx="77" cy="174"/>
            </a:xfrm>
            <a:custGeom>
              <a:avLst/>
              <a:gdLst>
                <a:gd name="T0" fmla="*/ 0 w 614"/>
                <a:gd name="T1" fmla="*/ 0 h 1390"/>
                <a:gd name="T2" fmla="*/ 0 w 614"/>
                <a:gd name="T3" fmla="*/ 0 h 1390"/>
                <a:gd name="T4" fmla="*/ 0 w 614"/>
                <a:gd name="T5" fmla="*/ 0 h 1390"/>
                <a:gd name="T6" fmla="*/ 0 w 614"/>
                <a:gd name="T7" fmla="*/ 0 h 1390"/>
                <a:gd name="T8" fmla="*/ 0 w 614"/>
                <a:gd name="T9" fmla="*/ 0 h 1390"/>
                <a:gd name="T10" fmla="*/ 0 w 614"/>
                <a:gd name="T11" fmla="*/ 0 h 1390"/>
                <a:gd name="T12" fmla="*/ 0 w 614"/>
                <a:gd name="T13" fmla="*/ 0 h 1390"/>
                <a:gd name="T14" fmla="*/ 0 w 614"/>
                <a:gd name="T15" fmla="*/ 0 h 1390"/>
                <a:gd name="T16" fmla="*/ 0 60000 65536"/>
                <a:gd name="T17" fmla="*/ 0 60000 65536"/>
                <a:gd name="T18" fmla="*/ 0 60000 65536"/>
                <a:gd name="T19" fmla="*/ 0 60000 65536"/>
                <a:gd name="T20" fmla="*/ 0 60000 65536"/>
                <a:gd name="T21" fmla="*/ 0 60000 65536"/>
                <a:gd name="T22" fmla="*/ 0 60000 65536"/>
                <a:gd name="T23" fmla="*/ 0 60000 65536"/>
                <a:gd name="T24" fmla="*/ 0 w 614"/>
                <a:gd name="T25" fmla="*/ 0 h 1390"/>
                <a:gd name="T26" fmla="*/ 614 w 614"/>
                <a:gd name="T27" fmla="*/ 1390 h 13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4" h="1390">
                  <a:moveTo>
                    <a:pt x="519" y="0"/>
                  </a:moveTo>
                  <a:lnTo>
                    <a:pt x="409" y="361"/>
                  </a:lnTo>
                  <a:lnTo>
                    <a:pt x="39" y="1138"/>
                  </a:lnTo>
                  <a:lnTo>
                    <a:pt x="0" y="1390"/>
                  </a:lnTo>
                  <a:lnTo>
                    <a:pt x="456" y="369"/>
                  </a:lnTo>
                  <a:lnTo>
                    <a:pt x="519" y="142"/>
                  </a:lnTo>
                  <a:lnTo>
                    <a:pt x="614" y="94"/>
                  </a:lnTo>
                  <a:lnTo>
                    <a:pt x="51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1" name="Freeform 219"/>
            <p:cNvSpPr>
              <a:spLocks/>
            </p:cNvSpPr>
            <p:nvPr/>
          </p:nvSpPr>
          <p:spPr bwMode="auto">
            <a:xfrm>
              <a:off x="3833" y="1591"/>
              <a:ext cx="69" cy="185"/>
            </a:xfrm>
            <a:custGeom>
              <a:avLst/>
              <a:gdLst>
                <a:gd name="T0" fmla="*/ 0 w 551"/>
                <a:gd name="T1" fmla="*/ 0 h 1484"/>
                <a:gd name="T2" fmla="*/ 0 w 551"/>
                <a:gd name="T3" fmla="*/ 0 h 1484"/>
                <a:gd name="T4" fmla="*/ 0 w 551"/>
                <a:gd name="T5" fmla="*/ 0 h 1484"/>
                <a:gd name="T6" fmla="*/ 0 w 551"/>
                <a:gd name="T7" fmla="*/ 0 h 1484"/>
                <a:gd name="T8" fmla="*/ 0 w 551"/>
                <a:gd name="T9" fmla="*/ 0 h 1484"/>
                <a:gd name="T10" fmla="*/ 0 w 551"/>
                <a:gd name="T11" fmla="*/ 0 h 1484"/>
                <a:gd name="T12" fmla="*/ 0 w 551"/>
                <a:gd name="T13" fmla="*/ 0 h 1484"/>
                <a:gd name="T14" fmla="*/ 0 w 551"/>
                <a:gd name="T15" fmla="*/ 0 h 1484"/>
                <a:gd name="T16" fmla="*/ 0 60000 65536"/>
                <a:gd name="T17" fmla="*/ 0 60000 65536"/>
                <a:gd name="T18" fmla="*/ 0 60000 65536"/>
                <a:gd name="T19" fmla="*/ 0 60000 65536"/>
                <a:gd name="T20" fmla="*/ 0 60000 65536"/>
                <a:gd name="T21" fmla="*/ 0 60000 65536"/>
                <a:gd name="T22" fmla="*/ 0 60000 65536"/>
                <a:gd name="T23" fmla="*/ 0 60000 65536"/>
                <a:gd name="T24" fmla="*/ 0 w 551"/>
                <a:gd name="T25" fmla="*/ 0 h 1484"/>
                <a:gd name="T26" fmla="*/ 551 w 551"/>
                <a:gd name="T27" fmla="*/ 1484 h 14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1" h="1484">
                  <a:moveTo>
                    <a:pt x="512" y="0"/>
                  </a:moveTo>
                  <a:lnTo>
                    <a:pt x="512" y="196"/>
                  </a:lnTo>
                  <a:lnTo>
                    <a:pt x="283" y="894"/>
                  </a:lnTo>
                  <a:lnTo>
                    <a:pt x="0" y="1484"/>
                  </a:lnTo>
                  <a:lnTo>
                    <a:pt x="142" y="1342"/>
                  </a:lnTo>
                  <a:lnTo>
                    <a:pt x="346" y="847"/>
                  </a:lnTo>
                  <a:lnTo>
                    <a:pt x="551" y="172"/>
                  </a:lnTo>
                  <a:lnTo>
                    <a:pt x="5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2" name="Freeform 220"/>
            <p:cNvSpPr>
              <a:spLocks/>
            </p:cNvSpPr>
            <p:nvPr/>
          </p:nvSpPr>
          <p:spPr bwMode="auto">
            <a:xfrm>
              <a:off x="3785" y="1448"/>
              <a:ext cx="181" cy="588"/>
            </a:xfrm>
            <a:custGeom>
              <a:avLst/>
              <a:gdLst>
                <a:gd name="T0" fmla="*/ 0 w 1448"/>
                <a:gd name="T1" fmla="*/ 0 h 4703"/>
                <a:gd name="T2" fmla="*/ 0 w 1448"/>
                <a:gd name="T3" fmla="*/ 0 h 4703"/>
                <a:gd name="T4" fmla="*/ 0 w 1448"/>
                <a:gd name="T5" fmla="*/ 0 h 4703"/>
                <a:gd name="T6" fmla="*/ 0 w 1448"/>
                <a:gd name="T7" fmla="*/ 0 h 4703"/>
                <a:gd name="T8" fmla="*/ 0 w 1448"/>
                <a:gd name="T9" fmla="*/ 0 h 4703"/>
                <a:gd name="T10" fmla="*/ 0 w 1448"/>
                <a:gd name="T11" fmla="*/ 0 h 4703"/>
                <a:gd name="T12" fmla="*/ 0 w 1448"/>
                <a:gd name="T13" fmla="*/ 0 h 4703"/>
                <a:gd name="T14" fmla="*/ 0 w 1448"/>
                <a:gd name="T15" fmla="*/ 0 h 4703"/>
                <a:gd name="T16" fmla="*/ 0 w 1448"/>
                <a:gd name="T17" fmla="*/ 0 h 4703"/>
                <a:gd name="T18" fmla="*/ 0 w 1448"/>
                <a:gd name="T19" fmla="*/ 0 h 4703"/>
                <a:gd name="T20" fmla="*/ 0 w 1448"/>
                <a:gd name="T21" fmla="*/ 0 h 4703"/>
                <a:gd name="T22" fmla="*/ 0 w 1448"/>
                <a:gd name="T23" fmla="*/ 0 h 4703"/>
                <a:gd name="T24" fmla="*/ 0 w 1448"/>
                <a:gd name="T25" fmla="*/ 0 h 4703"/>
                <a:gd name="T26" fmla="*/ 0 w 1448"/>
                <a:gd name="T27" fmla="*/ 0 h 4703"/>
                <a:gd name="T28" fmla="*/ 0 w 1448"/>
                <a:gd name="T29" fmla="*/ 0 h 4703"/>
                <a:gd name="T30" fmla="*/ 0 w 1448"/>
                <a:gd name="T31" fmla="*/ 0 h 4703"/>
                <a:gd name="T32" fmla="*/ 0 w 1448"/>
                <a:gd name="T33" fmla="*/ 0 h 4703"/>
                <a:gd name="T34" fmla="*/ 0 w 1448"/>
                <a:gd name="T35" fmla="*/ 0 h 4703"/>
                <a:gd name="T36" fmla="*/ 0 w 1448"/>
                <a:gd name="T37" fmla="*/ 0 h 4703"/>
                <a:gd name="T38" fmla="*/ 0 w 1448"/>
                <a:gd name="T39" fmla="*/ 0 h 4703"/>
                <a:gd name="T40" fmla="*/ 0 w 1448"/>
                <a:gd name="T41" fmla="*/ 0 h 4703"/>
                <a:gd name="T42" fmla="*/ 0 w 1448"/>
                <a:gd name="T43" fmla="*/ 0 h 4703"/>
                <a:gd name="T44" fmla="*/ 0 w 1448"/>
                <a:gd name="T45" fmla="*/ 0 h 4703"/>
                <a:gd name="T46" fmla="*/ 0 w 1448"/>
                <a:gd name="T47" fmla="*/ 0 h 4703"/>
                <a:gd name="T48" fmla="*/ 0 w 1448"/>
                <a:gd name="T49" fmla="*/ 0 h 4703"/>
                <a:gd name="T50" fmla="*/ 0 w 1448"/>
                <a:gd name="T51" fmla="*/ 0 h 4703"/>
                <a:gd name="T52" fmla="*/ 0 w 1448"/>
                <a:gd name="T53" fmla="*/ 0 h 4703"/>
                <a:gd name="T54" fmla="*/ 0 w 1448"/>
                <a:gd name="T55" fmla="*/ 0 h 4703"/>
                <a:gd name="T56" fmla="*/ 0 w 1448"/>
                <a:gd name="T57" fmla="*/ 0 h 4703"/>
                <a:gd name="T58" fmla="*/ 0 w 1448"/>
                <a:gd name="T59" fmla="*/ 0 h 4703"/>
                <a:gd name="T60" fmla="*/ 0 w 1448"/>
                <a:gd name="T61" fmla="*/ 0 h 4703"/>
                <a:gd name="T62" fmla="*/ 0 w 1448"/>
                <a:gd name="T63" fmla="*/ 0 h 4703"/>
                <a:gd name="T64" fmla="*/ 0 w 1448"/>
                <a:gd name="T65" fmla="*/ 0 h 4703"/>
                <a:gd name="T66" fmla="*/ 0 w 1448"/>
                <a:gd name="T67" fmla="*/ 0 h 4703"/>
                <a:gd name="T68" fmla="*/ 0 w 1448"/>
                <a:gd name="T69" fmla="*/ 0 h 4703"/>
                <a:gd name="T70" fmla="*/ 0 w 1448"/>
                <a:gd name="T71" fmla="*/ 0 h 4703"/>
                <a:gd name="T72" fmla="*/ 0 w 1448"/>
                <a:gd name="T73" fmla="*/ 0 h 47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48"/>
                <a:gd name="T112" fmla="*/ 0 h 4703"/>
                <a:gd name="T113" fmla="*/ 1448 w 1448"/>
                <a:gd name="T114" fmla="*/ 4703 h 470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48" h="4703">
                  <a:moveTo>
                    <a:pt x="653" y="0"/>
                  </a:moveTo>
                  <a:lnTo>
                    <a:pt x="527" y="150"/>
                  </a:lnTo>
                  <a:lnTo>
                    <a:pt x="416" y="706"/>
                  </a:lnTo>
                  <a:lnTo>
                    <a:pt x="416" y="1358"/>
                  </a:lnTo>
                  <a:lnTo>
                    <a:pt x="229" y="2827"/>
                  </a:lnTo>
                  <a:lnTo>
                    <a:pt x="103" y="2890"/>
                  </a:lnTo>
                  <a:lnTo>
                    <a:pt x="126" y="2960"/>
                  </a:lnTo>
                  <a:lnTo>
                    <a:pt x="110" y="3047"/>
                  </a:lnTo>
                  <a:lnTo>
                    <a:pt x="173" y="3023"/>
                  </a:lnTo>
                  <a:lnTo>
                    <a:pt x="205" y="3086"/>
                  </a:lnTo>
                  <a:lnTo>
                    <a:pt x="158" y="3125"/>
                  </a:lnTo>
                  <a:lnTo>
                    <a:pt x="284" y="3258"/>
                  </a:lnTo>
                  <a:lnTo>
                    <a:pt x="79" y="3148"/>
                  </a:lnTo>
                  <a:lnTo>
                    <a:pt x="71" y="3203"/>
                  </a:lnTo>
                  <a:lnTo>
                    <a:pt x="189" y="3369"/>
                  </a:lnTo>
                  <a:lnTo>
                    <a:pt x="47" y="3306"/>
                  </a:lnTo>
                  <a:lnTo>
                    <a:pt x="0" y="3698"/>
                  </a:lnTo>
                  <a:lnTo>
                    <a:pt x="197" y="3659"/>
                  </a:lnTo>
                  <a:lnTo>
                    <a:pt x="189" y="3918"/>
                  </a:lnTo>
                  <a:lnTo>
                    <a:pt x="134" y="4099"/>
                  </a:lnTo>
                  <a:lnTo>
                    <a:pt x="236" y="4107"/>
                  </a:lnTo>
                  <a:lnTo>
                    <a:pt x="330" y="3903"/>
                  </a:lnTo>
                  <a:lnTo>
                    <a:pt x="416" y="4336"/>
                  </a:lnTo>
                  <a:lnTo>
                    <a:pt x="424" y="4562"/>
                  </a:lnTo>
                  <a:lnTo>
                    <a:pt x="464" y="4703"/>
                  </a:lnTo>
                  <a:lnTo>
                    <a:pt x="598" y="4241"/>
                  </a:lnTo>
                  <a:lnTo>
                    <a:pt x="692" y="3298"/>
                  </a:lnTo>
                  <a:lnTo>
                    <a:pt x="960" y="2984"/>
                  </a:lnTo>
                  <a:lnTo>
                    <a:pt x="1448" y="2230"/>
                  </a:lnTo>
                  <a:lnTo>
                    <a:pt x="1117" y="2639"/>
                  </a:lnTo>
                  <a:lnTo>
                    <a:pt x="700" y="2749"/>
                  </a:lnTo>
                  <a:lnTo>
                    <a:pt x="999" y="2230"/>
                  </a:lnTo>
                  <a:lnTo>
                    <a:pt x="621" y="2631"/>
                  </a:lnTo>
                  <a:lnTo>
                    <a:pt x="346" y="2788"/>
                  </a:lnTo>
                  <a:lnTo>
                    <a:pt x="503" y="1327"/>
                  </a:lnTo>
                  <a:lnTo>
                    <a:pt x="503" y="433"/>
                  </a:lnTo>
                  <a:lnTo>
                    <a:pt x="6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3" name="Freeform 221"/>
            <p:cNvSpPr>
              <a:spLocks/>
            </p:cNvSpPr>
            <p:nvPr/>
          </p:nvSpPr>
          <p:spPr bwMode="auto">
            <a:xfrm>
              <a:off x="3868" y="1494"/>
              <a:ext cx="207" cy="381"/>
            </a:xfrm>
            <a:custGeom>
              <a:avLst/>
              <a:gdLst>
                <a:gd name="T0" fmla="*/ 0 w 1653"/>
                <a:gd name="T1" fmla="*/ 0 h 3054"/>
                <a:gd name="T2" fmla="*/ 0 w 1653"/>
                <a:gd name="T3" fmla="*/ 0 h 3054"/>
                <a:gd name="T4" fmla="*/ 0 w 1653"/>
                <a:gd name="T5" fmla="*/ 0 h 3054"/>
                <a:gd name="T6" fmla="*/ 0 w 1653"/>
                <a:gd name="T7" fmla="*/ 0 h 3054"/>
                <a:gd name="T8" fmla="*/ 0 w 1653"/>
                <a:gd name="T9" fmla="*/ 0 h 3054"/>
                <a:gd name="T10" fmla="*/ 0 w 1653"/>
                <a:gd name="T11" fmla="*/ 0 h 3054"/>
                <a:gd name="T12" fmla="*/ 0 w 1653"/>
                <a:gd name="T13" fmla="*/ 0 h 3054"/>
                <a:gd name="T14" fmla="*/ 0 w 1653"/>
                <a:gd name="T15" fmla="*/ 0 h 3054"/>
                <a:gd name="T16" fmla="*/ 0 w 1653"/>
                <a:gd name="T17" fmla="*/ 0 h 3054"/>
                <a:gd name="T18" fmla="*/ 0 w 1653"/>
                <a:gd name="T19" fmla="*/ 0 h 3054"/>
                <a:gd name="T20" fmla="*/ 0 w 1653"/>
                <a:gd name="T21" fmla="*/ 0 h 3054"/>
                <a:gd name="T22" fmla="*/ 0 w 1653"/>
                <a:gd name="T23" fmla="*/ 0 h 3054"/>
                <a:gd name="T24" fmla="*/ 0 w 1653"/>
                <a:gd name="T25" fmla="*/ 0 h 3054"/>
                <a:gd name="T26" fmla="*/ 0 w 1653"/>
                <a:gd name="T27" fmla="*/ 0 h 3054"/>
                <a:gd name="T28" fmla="*/ 0 w 1653"/>
                <a:gd name="T29" fmla="*/ 0 h 3054"/>
                <a:gd name="T30" fmla="*/ 0 w 1653"/>
                <a:gd name="T31" fmla="*/ 0 h 3054"/>
                <a:gd name="T32" fmla="*/ 0 w 1653"/>
                <a:gd name="T33" fmla="*/ 0 h 3054"/>
                <a:gd name="T34" fmla="*/ 0 w 1653"/>
                <a:gd name="T35" fmla="*/ 0 h 3054"/>
                <a:gd name="T36" fmla="*/ 0 w 1653"/>
                <a:gd name="T37" fmla="*/ 0 h 3054"/>
                <a:gd name="T38" fmla="*/ 0 w 1653"/>
                <a:gd name="T39" fmla="*/ 0 h 3054"/>
                <a:gd name="T40" fmla="*/ 0 w 1653"/>
                <a:gd name="T41" fmla="*/ 0 h 3054"/>
                <a:gd name="T42" fmla="*/ 0 w 1653"/>
                <a:gd name="T43" fmla="*/ 0 h 3054"/>
                <a:gd name="T44" fmla="*/ 0 w 1653"/>
                <a:gd name="T45" fmla="*/ 0 h 3054"/>
                <a:gd name="T46" fmla="*/ 0 w 1653"/>
                <a:gd name="T47" fmla="*/ 0 h 3054"/>
                <a:gd name="T48" fmla="*/ 0 w 1653"/>
                <a:gd name="T49" fmla="*/ 0 h 3054"/>
                <a:gd name="T50" fmla="*/ 0 w 1653"/>
                <a:gd name="T51" fmla="*/ 0 h 3054"/>
                <a:gd name="T52" fmla="*/ 0 w 1653"/>
                <a:gd name="T53" fmla="*/ 0 h 3054"/>
                <a:gd name="T54" fmla="*/ 0 w 1653"/>
                <a:gd name="T55" fmla="*/ 0 h 3054"/>
                <a:gd name="T56" fmla="*/ 0 w 1653"/>
                <a:gd name="T57" fmla="*/ 0 h 3054"/>
                <a:gd name="T58" fmla="*/ 0 w 1653"/>
                <a:gd name="T59" fmla="*/ 0 h 3054"/>
                <a:gd name="T60" fmla="*/ 0 w 1653"/>
                <a:gd name="T61" fmla="*/ 0 h 3054"/>
                <a:gd name="T62" fmla="*/ 0 w 1653"/>
                <a:gd name="T63" fmla="*/ 0 h 3054"/>
                <a:gd name="T64" fmla="*/ 0 w 1653"/>
                <a:gd name="T65" fmla="*/ 0 h 3054"/>
                <a:gd name="T66" fmla="*/ 0 w 1653"/>
                <a:gd name="T67" fmla="*/ 0 h 30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53"/>
                <a:gd name="T103" fmla="*/ 0 h 3054"/>
                <a:gd name="T104" fmla="*/ 1653 w 1653"/>
                <a:gd name="T105" fmla="*/ 3054 h 30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53" h="3054">
                  <a:moveTo>
                    <a:pt x="827" y="150"/>
                  </a:moveTo>
                  <a:lnTo>
                    <a:pt x="733" y="675"/>
                  </a:lnTo>
                  <a:lnTo>
                    <a:pt x="323" y="1576"/>
                  </a:lnTo>
                  <a:lnTo>
                    <a:pt x="0" y="2009"/>
                  </a:lnTo>
                  <a:lnTo>
                    <a:pt x="355" y="1584"/>
                  </a:lnTo>
                  <a:lnTo>
                    <a:pt x="819" y="651"/>
                  </a:lnTo>
                  <a:lnTo>
                    <a:pt x="717" y="1240"/>
                  </a:lnTo>
                  <a:lnTo>
                    <a:pt x="394" y="1781"/>
                  </a:lnTo>
                  <a:lnTo>
                    <a:pt x="952" y="988"/>
                  </a:lnTo>
                  <a:lnTo>
                    <a:pt x="866" y="753"/>
                  </a:lnTo>
                  <a:lnTo>
                    <a:pt x="992" y="549"/>
                  </a:lnTo>
                  <a:lnTo>
                    <a:pt x="992" y="298"/>
                  </a:lnTo>
                  <a:lnTo>
                    <a:pt x="1378" y="808"/>
                  </a:lnTo>
                  <a:lnTo>
                    <a:pt x="819" y="1773"/>
                  </a:lnTo>
                  <a:lnTo>
                    <a:pt x="1315" y="1398"/>
                  </a:lnTo>
                  <a:lnTo>
                    <a:pt x="1220" y="1663"/>
                  </a:lnTo>
                  <a:lnTo>
                    <a:pt x="944" y="1813"/>
                  </a:lnTo>
                  <a:lnTo>
                    <a:pt x="1346" y="1868"/>
                  </a:lnTo>
                  <a:lnTo>
                    <a:pt x="960" y="1978"/>
                  </a:lnTo>
                  <a:lnTo>
                    <a:pt x="804" y="1860"/>
                  </a:lnTo>
                  <a:lnTo>
                    <a:pt x="944" y="2308"/>
                  </a:lnTo>
                  <a:lnTo>
                    <a:pt x="960" y="3054"/>
                  </a:lnTo>
                  <a:lnTo>
                    <a:pt x="1354" y="2127"/>
                  </a:lnTo>
                  <a:lnTo>
                    <a:pt x="1448" y="2049"/>
                  </a:lnTo>
                  <a:lnTo>
                    <a:pt x="1244" y="2991"/>
                  </a:lnTo>
                  <a:lnTo>
                    <a:pt x="1551" y="2873"/>
                  </a:lnTo>
                  <a:lnTo>
                    <a:pt x="1488" y="1828"/>
                  </a:lnTo>
                  <a:lnTo>
                    <a:pt x="1543" y="1632"/>
                  </a:lnTo>
                  <a:lnTo>
                    <a:pt x="1488" y="1569"/>
                  </a:lnTo>
                  <a:lnTo>
                    <a:pt x="1598" y="1287"/>
                  </a:lnTo>
                  <a:lnTo>
                    <a:pt x="1653" y="706"/>
                  </a:lnTo>
                  <a:lnTo>
                    <a:pt x="1031" y="205"/>
                  </a:lnTo>
                  <a:lnTo>
                    <a:pt x="873" y="0"/>
                  </a:lnTo>
                  <a:lnTo>
                    <a:pt x="827" y="1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4" name="Freeform 222"/>
            <p:cNvSpPr>
              <a:spLocks/>
            </p:cNvSpPr>
            <p:nvPr/>
          </p:nvSpPr>
          <p:spPr bwMode="auto">
            <a:xfrm>
              <a:off x="3730" y="1453"/>
              <a:ext cx="116" cy="24"/>
            </a:xfrm>
            <a:custGeom>
              <a:avLst/>
              <a:gdLst>
                <a:gd name="T0" fmla="*/ 0 w 929"/>
                <a:gd name="T1" fmla="*/ 0 h 197"/>
                <a:gd name="T2" fmla="*/ 0 w 929"/>
                <a:gd name="T3" fmla="*/ 0 h 197"/>
                <a:gd name="T4" fmla="*/ 0 w 929"/>
                <a:gd name="T5" fmla="*/ 0 h 197"/>
                <a:gd name="T6" fmla="*/ 0 w 929"/>
                <a:gd name="T7" fmla="*/ 0 h 197"/>
                <a:gd name="T8" fmla="*/ 0 w 929"/>
                <a:gd name="T9" fmla="*/ 0 h 197"/>
                <a:gd name="T10" fmla="*/ 0 w 929"/>
                <a:gd name="T11" fmla="*/ 0 h 197"/>
                <a:gd name="T12" fmla="*/ 0 60000 65536"/>
                <a:gd name="T13" fmla="*/ 0 60000 65536"/>
                <a:gd name="T14" fmla="*/ 0 60000 65536"/>
                <a:gd name="T15" fmla="*/ 0 60000 65536"/>
                <a:gd name="T16" fmla="*/ 0 60000 65536"/>
                <a:gd name="T17" fmla="*/ 0 60000 65536"/>
                <a:gd name="T18" fmla="*/ 0 w 929"/>
                <a:gd name="T19" fmla="*/ 0 h 197"/>
                <a:gd name="T20" fmla="*/ 929 w 929"/>
                <a:gd name="T21" fmla="*/ 197 h 197"/>
              </a:gdLst>
              <a:ahLst/>
              <a:cxnLst>
                <a:cxn ang="T12">
                  <a:pos x="T0" y="T1"/>
                </a:cxn>
                <a:cxn ang="T13">
                  <a:pos x="T2" y="T3"/>
                </a:cxn>
                <a:cxn ang="T14">
                  <a:pos x="T4" y="T5"/>
                </a:cxn>
                <a:cxn ang="T15">
                  <a:pos x="T6" y="T7"/>
                </a:cxn>
                <a:cxn ang="T16">
                  <a:pos x="T8" y="T9"/>
                </a:cxn>
                <a:cxn ang="T17">
                  <a:pos x="T10" y="T11"/>
                </a:cxn>
              </a:cxnLst>
              <a:rect l="T18" t="T19" r="T20" b="T21"/>
              <a:pathLst>
                <a:path w="929" h="197">
                  <a:moveTo>
                    <a:pt x="929" y="19"/>
                  </a:moveTo>
                  <a:lnTo>
                    <a:pt x="526" y="48"/>
                  </a:lnTo>
                  <a:lnTo>
                    <a:pt x="0" y="0"/>
                  </a:lnTo>
                  <a:lnTo>
                    <a:pt x="310" y="92"/>
                  </a:lnTo>
                  <a:lnTo>
                    <a:pt x="404" y="197"/>
                  </a:lnTo>
                  <a:lnTo>
                    <a:pt x="92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5" name="Freeform 223"/>
            <p:cNvSpPr>
              <a:spLocks/>
            </p:cNvSpPr>
            <p:nvPr/>
          </p:nvSpPr>
          <p:spPr bwMode="auto">
            <a:xfrm>
              <a:off x="3775" y="1526"/>
              <a:ext cx="37" cy="175"/>
            </a:xfrm>
            <a:custGeom>
              <a:avLst/>
              <a:gdLst>
                <a:gd name="T0" fmla="*/ 0 w 297"/>
                <a:gd name="T1" fmla="*/ 0 h 1403"/>
                <a:gd name="T2" fmla="*/ 0 w 297"/>
                <a:gd name="T3" fmla="*/ 0 h 1403"/>
                <a:gd name="T4" fmla="*/ 0 w 297"/>
                <a:gd name="T5" fmla="*/ 0 h 1403"/>
                <a:gd name="T6" fmla="*/ 0 w 297"/>
                <a:gd name="T7" fmla="*/ 0 h 1403"/>
                <a:gd name="T8" fmla="*/ 0 w 297"/>
                <a:gd name="T9" fmla="*/ 0 h 1403"/>
                <a:gd name="T10" fmla="*/ 0 w 297"/>
                <a:gd name="T11" fmla="*/ 0 h 1403"/>
                <a:gd name="T12" fmla="*/ 0 w 297"/>
                <a:gd name="T13" fmla="*/ 0 h 1403"/>
                <a:gd name="T14" fmla="*/ 0 60000 65536"/>
                <a:gd name="T15" fmla="*/ 0 60000 65536"/>
                <a:gd name="T16" fmla="*/ 0 60000 65536"/>
                <a:gd name="T17" fmla="*/ 0 60000 65536"/>
                <a:gd name="T18" fmla="*/ 0 60000 65536"/>
                <a:gd name="T19" fmla="*/ 0 60000 65536"/>
                <a:gd name="T20" fmla="*/ 0 60000 65536"/>
                <a:gd name="T21" fmla="*/ 0 w 297"/>
                <a:gd name="T22" fmla="*/ 0 h 1403"/>
                <a:gd name="T23" fmla="*/ 297 w 297"/>
                <a:gd name="T24" fmla="*/ 1403 h 14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7" h="1403">
                  <a:moveTo>
                    <a:pt x="92" y="0"/>
                  </a:moveTo>
                  <a:lnTo>
                    <a:pt x="297" y="148"/>
                  </a:lnTo>
                  <a:lnTo>
                    <a:pt x="68" y="291"/>
                  </a:lnTo>
                  <a:lnTo>
                    <a:pt x="92" y="1403"/>
                  </a:lnTo>
                  <a:lnTo>
                    <a:pt x="0" y="272"/>
                  </a:lnTo>
                  <a:lnTo>
                    <a:pt x="149" y="148"/>
                  </a:lnTo>
                  <a:lnTo>
                    <a:pt x="9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6" name="Freeform 224"/>
            <p:cNvSpPr>
              <a:spLocks/>
            </p:cNvSpPr>
            <p:nvPr/>
          </p:nvSpPr>
          <p:spPr bwMode="auto">
            <a:xfrm>
              <a:off x="3384" y="1471"/>
              <a:ext cx="387" cy="417"/>
            </a:xfrm>
            <a:custGeom>
              <a:avLst/>
              <a:gdLst>
                <a:gd name="T0" fmla="*/ 0 w 3095"/>
                <a:gd name="T1" fmla="*/ 0 h 3337"/>
                <a:gd name="T2" fmla="*/ 0 w 3095"/>
                <a:gd name="T3" fmla="*/ 0 h 3337"/>
                <a:gd name="T4" fmla="*/ 0 w 3095"/>
                <a:gd name="T5" fmla="*/ 0 h 3337"/>
                <a:gd name="T6" fmla="*/ 0 w 3095"/>
                <a:gd name="T7" fmla="*/ 0 h 3337"/>
                <a:gd name="T8" fmla="*/ 0 w 3095"/>
                <a:gd name="T9" fmla="*/ 0 h 3337"/>
                <a:gd name="T10" fmla="*/ 0 w 3095"/>
                <a:gd name="T11" fmla="*/ 0 h 3337"/>
                <a:gd name="T12" fmla="*/ 0 w 3095"/>
                <a:gd name="T13" fmla="*/ 0 h 3337"/>
                <a:gd name="T14" fmla="*/ 0 w 3095"/>
                <a:gd name="T15" fmla="*/ 0 h 3337"/>
                <a:gd name="T16" fmla="*/ 0 w 3095"/>
                <a:gd name="T17" fmla="*/ 0 h 3337"/>
                <a:gd name="T18" fmla="*/ 0 w 3095"/>
                <a:gd name="T19" fmla="*/ 0 h 3337"/>
                <a:gd name="T20" fmla="*/ 0 w 3095"/>
                <a:gd name="T21" fmla="*/ 0 h 3337"/>
                <a:gd name="T22" fmla="*/ 0 w 3095"/>
                <a:gd name="T23" fmla="*/ 0 h 3337"/>
                <a:gd name="T24" fmla="*/ 0 w 3095"/>
                <a:gd name="T25" fmla="*/ 0 h 3337"/>
                <a:gd name="T26" fmla="*/ 0 w 3095"/>
                <a:gd name="T27" fmla="*/ 0 h 3337"/>
                <a:gd name="T28" fmla="*/ 0 w 3095"/>
                <a:gd name="T29" fmla="*/ 0 h 3337"/>
                <a:gd name="T30" fmla="*/ 0 w 3095"/>
                <a:gd name="T31" fmla="*/ 0 h 3337"/>
                <a:gd name="T32" fmla="*/ 0 w 3095"/>
                <a:gd name="T33" fmla="*/ 0 h 3337"/>
                <a:gd name="T34" fmla="*/ 0 w 3095"/>
                <a:gd name="T35" fmla="*/ 0 h 3337"/>
                <a:gd name="T36" fmla="*/ 0 w 3095"/>
                <a:gd name="T37" fmla="*/ 0 h 3337"/>
                <a:gd name="T38" fmla="*/ 0 w 3095"/>
                <a:gd name="T39" fmla="*/ 0 h 3337"/>
                <a:gd name="T40" fmla="*/ 0 w 3095"/>
                <a:gd name="T41" fmla="*/ 0 h 3337"/>
                <a:gd name="T42" fmla="*/ 0 w 3095"/>
                <a:gd name="T43" fmla="*/ 0 h 3337"/>
                <a:gd name="T44" fmla="*/ 0 w 3095"/>
                <a:gd name="T45" fmla="*/ 0 h 3337"/>
                <a:gd name="T46" fmla="*/ 0 w 3095"/>
                <a:gd name="T47" fmla="*/ 0 h 3337"/>
                <a:gd name="T48" fmla="*/ 0 w 3095"/>
                <a:gd name="T49" fmla="*/ 0 h 3337"/>
                <a:gd name="T50" fmla="*/ 0 w 3095"/>
                <a:gd name="T51" fmla="*/ 0 h 3337"/>
                <a:gd name="T52" fmla="*/ 0 w 3095"/>
                <a:gd name="T53" fmla="*/ 0 h 3337"/>
                <a:gd name="T54" fmla="*/ 0 w 3095"/>
                <a:gd name="T55" fmla="*/ 0 h 3337"/>
                <a:gd name="T56" fmla="*/ 0 w 3095"/>
                <a:gd name="T57" fmla="*/ 0 h 3337"/>
                <a:gd name="T58" fmla="*/ 0 w 3095"/>
                <a:gd name="T59" fmla="*/ 0 h 3337"/>
                <a:gd name="T60" fmla="*/ 0 w 3095"/>
                <a:gd name="T61" fmla="*/ 0 h 3337"/>
                <a:gd name="T62" fmla="*/ 0 w 3095"/>
                <a:gd name="T63" fmla="*/ 0 h 3337"/>
                <a:gd name="T64" fmla="*/ 0 w 3095"/>
                <a:gd name="T65" fmla="*/ 0 h 3337"/>
                <a:gd name="T66" fmla="*/ 0 w 3095"/>
                <a:gd name="T67" fmla="*/ 0 h 3337"/>
                <a:gd name="T68" fmla="*/ 0 w 3095"/>
                <a:gd name="T69" fmla="*/ 0 h 3337"/>
                <a:gd name="T70" fmla="*/ 0 w 3095"/>
                <a:gd name="T71" fmla="*/ 0 h 3337"/>
                <a:gd name="T72" fmla="*/ 0 w 3095"/>
                <a:gd name="T73" fmla="*/ 0 h 3337"/>
                <a:gd name="T74" fmla="*/ 0 w 3095"/>
                <a:gd name="T75" fmla="*/ 0 h 3337"/>
                <a:gd name="T76" fmla="*/ 0 w 3095"/>
                <a:gd name="T77" fmla="*/ 0 h 3337"/>
                <a:gd name="T78" fmla="*/ 0 w 3095"/>
                <a:gd name="T79" fmla="*/ 0 h 3337"/>
                <a:gd name="T80" fmla="*/ 0 w 3095"/>
                <a:gd name="T81" fmla="*/ 0 h 3337"/>
                <a:gd name="T82" fmla="*/ 0 w 3095"/>
                <a:gd name="T83" fmla="*/ 0 h 3337"/>
                <a:gd name="T84" fmla="*/ 0 w 3095"/>
                <a:gd name="T85" fmla="*/ 0 h 3337"/>
                <a:gd name="T86" fmla="*/ 0 w 3095"/>
                <a:gd name="T87" fmla="*/ 0 h 3337"/>
                <a:gd name="T88" fmla="*/ 0 w 3095"/>
                <a:gd name="T89" fmla="*/ 0 h 3337"/>
                <a:gd name="T90" fmla="*/ 0 w 3095"/>
                <a:gd name="T91" fmla="*/ 0 h 33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95"/>
                <a:gd name="T139" fmla="*/ 0 h 3337"/>
                <a:gd name="T140" fmla="*/ 3095 w 3095"/>
                <a:gd name="T141" fmla="*/ 3337 h 333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95" h="3337">
                  <a:moveTo>
                    <a:pt x="3095" y="1762"/>
                  </a:moveTo>
                  <a:lnTo>
                    <a:pt x="2984" y="272"/>
                  </a:lnTo>
                  <a:lnTo>
                    <a:pt x="2866" y="353"/>
                  </a:lnTo>
                  <a:lnTo>
                    <a:pt x="2698" y="760"/>
                  </a:lnTo>
                  <a:lnTo>
                    <a:pt x="2698" y="0"/>
                  </a:lnTo>
                  <a:lnTo>
                    <a:pt x="2618" y="951"/>
                  </a:lnTo>
                  <a:lnTo>
                    <a:pt x="2438" y="142"/>
                  </a:lnTo>
                  <a:lnTo>
                    <a:pt x="2438" y="599"/>
                  </a:lnTo>
                  <a:lnTo>
                    <a:pt x="2284" y="484"/>
                  </a:lnTo>
                  <a:lnTo>
                    <a:pt x="2339" y="847"/>
                  </a:lnTo>
                  <a:lnTo>
                    <a:pt x="1938" y="823"/>
                  </a:lnTo>
                  <a:lnTo>
                    <a:pt x="2044" y="958"/>
                  </a:lnTo>
                  <a:lnTo>
                    <a:pt x="2123" y="878"/>
                  </a:lnTo>
                  <a:lnTo>
                    <a:pt x="2365" y="990"/>
                  </a:lnTo>
                  <a:lnTo>
                    <a:pt x="2056" y="1137"/>
                  </a:lnTo>
                  <a:lnTo>
                    <a:pt x="1622" y="1199"/>
                  </a:lnTo>
                  <a:lnTo>
                    <a:pt x="2104" y="1285"/>
                  </a:lnTo>
                  <a:lnTo>
                    <a:pt x="1784" y="1409"/>
                  </a:lnTo>
                  <a:lnTo>
                    <a:pt x="1505" y="1440"/>
                  </a:lnTo>
                  <a:lnTo>
                    <a:pt x="1194" y="1342"/>
                  </a:lnTo>
                  <a:lnTo>
                    <a:pt x="1132" y="1384"/>
                  </a:lnTo>
                  <a:lnTo>
                    <a:pt x="1466" y="1527"/>
                  </a:lnTo>
                  <a:lnTo>
                    <a:pt x="1851" y="1582"/>
                  </a:lnTo>
                  <a:lnTo>
                    <a:pt x="1406" y="1817"/>
                  </a:lnTo>
                  <a:lnTo>
                    <a:pt x="817" y="1928"/>
                  </a:lnTo>
                  <a:lnTo>
                    <a:pt x="1238" y="1934"/>
                  </a:lnTo>
                  <a:lnTo>
                    <a:pt x="612" y="2225"/>
                  </a:lnTo>
                  <a:lnTo>
                    <a:pt x="780" y="2504"/>
                  </a:lnTo>
                  <a:lnTo>
                    <a:pt x="378" y="2719"/>
                  </a:lnTo>
                  <a:lnTo>
                    <a:pt x="135" y="3058"/>
                  </a:lnTo>
                  <a:lnTo>
                    <a:pt x="0" y="3071"/>
                  </a:lnTo>
                  <a:lnTo>
                    <a:pt x="315" y="3226"/>
                  </a:lnTo>
                  <a:lnTo>
                    <a:pt x="340" y="3337"/>
                  </a:lnTo>
                  <a:lnTo>
                    <a:pt x="533" y="3306"/>
                  </a:lnTo>
                  <a:lnTo>
                    <a:pt x="1132" y="2398"/>
                  </a:lnTo>
                  <a:lnTo>
                    <a:pt x="1454" y="2175"/>
                  </a:lnTo>
                  <a:lnTo>
                    <a:pt x="1585" y="2145"/>
                  </a:lnTo>
                  <a:lnTo>
                    <a:pt x="1752" y="1817"/>
                  </a:lnTo>
                  <a:lnTo>
                    <a:pt x="1993" y="1650"/>
                  </a:lnTo>
                  <a:lnTo>
                    <a:pt x="2104" y="1458"/>
                  </a:lnTo>
                  <a:lnTo>
                    <a:pt x="2246" y="1397"/>
                  </a:lnTo>
                  <a:lnTo>
                    <a:pt x="2246" y="1601"/>
                  </a:lnTo>
                  <a:lnTo>
                    <a:pt x="2383" y="1361"/>
                  </a:lnTo>
                  <a:lnTo>
                    <a:pt x="2513" y="1274"/>
                  </a:lnTo>
                  <a:lnTo>
                    <a:pt x="2618" y="1632"/>
                  </a:lnTo>
                  <a:lnTo>
                    <a:pt x="3095" y="17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7" name="Freeform 225"/>
            <p:cNvSpPr>
              <a:spLocks/>
            </p:cNvSpPr>
            <p:nvPr/>
          </p:nvSpPr>
          <p:spPr bwMode="auto">
            <a:xfrm>
              <a:off x="3366" y="1456"/>
              <a:ext cx="337" cy="415"/>
            </a:xfrm>
            <a:custGeom>
              <a:avLst/>
              <a:gdLst>
                <a:gd name="T0" fmla="*/ 0 w 2696"/>
                <a:gd name="T1" fmla="*/ 0 h 3319"/>
                <a:gd name="T2" fmla="*/ 0 w 2696"/>
                <a:gd name="T3" fmla="*/ 0 h 3319"/>
                <a:gd name="T4" fmla="*/ 0 w 2696"/>
                <a:gd name="T5" fmla="*/ 0 h 3319"/>
                <a:gd name="T6" fmla="*/ 0 w 2696"/>
                <a:gd name="T7" fmla="*/ 0 h 3319"/>
                <a:gd name="T8" fmla="*/ 0 w 2696"/>
                <a:gd name="T9" fmla="*/ 0 h 3319"/>
                <a:gd name="T10" fmla="*/ 0 w 2696"/>
                <a:gd name="T11" fmla="*/ 0 h 3319"/>
                <a:gd name="T12" fmla="*/ 0 w 2696"/>
                <a:gd name="T13" fmla="*/ 0 h 3319"/>
                <a:gd name="T14" fmla="*/ 0 w 2696"/>
                <a:gd name="T15" fmla="*/ 0 h 3319"/>
                <a:gd name="T16" fmla="*/ 0 w 2696"/>
                <a:gd name="T17" fmla="*/ 0 h 3319"/>
                <a:gd name="T18" fmla="*/ 0 w 2696"/>
                <a:gd name="T19" fmla="*/ 0 h 3319"/>
                <a:gd name="T20" fmla="*/ 0 w 2696"/>
                <a:gd name="T21" fmla="*/ 0 h 3319"/>
                <a:gd name="T22" fmla="*/ 0 w 2696"/>
                <a:gd name="T23" fmla="*/ 0 h 3319"/>
                <a:gd name="T24" fmla="*/ 0 w 2696"/>
                <a:gd name="T25" fmla="*/ 0 h 3319"/>
                <a:gd name="T26" fmla="*/ 0 w 2696"/>
                <a:gd name="T27" fmla="*/ 0 h 3319"/>
                <a:gd name="T28" fmla="*/ 0 w 2696"/>
                <a:gd name="T29" fmla="*/ 0 h 3319"/>
                <a:gd name="T30" fmla="*/ 0 w 2696"/>
                <a:gd name="T31" fmla="*/ 0 h 33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96"/>
                <a:gd name="T49" fmla="*/ 0 h 3319"/>
                <a:gd name="T50" fmla="*/ 2696 w 2696"/>
                <a:gd name="T51" fmla="*/ 3319 h 331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96" h="3319">
                  <a:moveTo>
                    <a:pt x="2696" y="0"/>
                  </a:moveTo>
                  <a:lnTo>
                    <a:pt x="1897" y="528"/>
                  </a:lnTo>
                  <a:lnTo>
                    <a:pt x="1897" y="718"/>
                  </a:lnTo>
                  <a:lnTo>
                    <a:pt x="1738" y="937"/>
                  </a:lnTo>
                  <a:lnTo>
                    <a:pt x="1149" y="1136"/>
                  </a:lnTo>
                  <a:lnTo>
                    <a:pt x="649" y="2083"/>
                  </a:lnTo>
                  <a:lnTo>
                    <a:pt x="260" y="2511"/>
                  </a:lnTo>
                  <a:lnTo>
                    <a:pt x="0" y="3319"/>
                  </a:lnTo>
                  <a:lnTo>
                    <a:pt x="409" y="2472"/>
                  </a:lnTo>
                  <a:lnTo>
                    <a:pt x="750" y="2093"/>
                  </a:lnTo>
                  <a:lnTo>
                    <a:pt x="1239" y="1187"/>
                  </a:lnTo>
                  <a:lnTo>
                    <a:pt x="1828" y="987"/>
                  </a:lnTo>
                  <a:lnTo>
                    <a:pt x="1978" y="788"/>
                  </a:lnTo>
                  <a:lnTo>
                    <a:pt x="2127" y="878"/>
                  </a:lnTo>
                  <a:lnTo>
                    <a:pt x="2088" y="548"/>
                  </a:lnTo>
                  <a:lnTo>
                    <a:pt x="269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8" name="Freeform 226"/>
            <p:cNvSpPr>
              <a:spLocks/>
            </p:cNvSpPr>
            <p:nvPr/>
          </p:nvSpPr>
          <p:spPr bwMode="auto">
            <a:xfrm>
              <a:off x="3340" y="1869"/>
              <a:ext cx="91" cy="62"/>
            </a:xfrm>
            <a:custGeom>
              <a:avLst/>
              <a:gdLst>
                <a:gd name="T0" fmla="*/ 0 w 729"/>
                <a:gd name="T1" fmla="*/ 0 h 495"/>
                <a:gd name="T2" fmla="*/ 0 w 729"/>
                <a:gd name="T3" fmla="*/ 0 h 495"/>
                <a:gd name="T4" fmla="*/ 0 w 729"/>
                <a:gd name="T5" fmla="*/ 0 h 495"/>
                <a:gd name="T6" fmla="*/ 0 w 729"/>
                <a:gd name="T7" fmla="*/ 0 h 495"/>
                <a:gd name="T8" fmla="*/ 0 w 729"/>
                <a:gd name="T9" fmla="*/ 0 h 495"/>
                <a:gd name="T10" fmla="*/ 0 w 729"/>
                <a:gd name="T11" fmla="*/ 0 h 495"/>
                <a:gd name="T12" fmla="*/ 0 w 729"/>
                <a:gd name="T13" fmla="*/ 0 h 495"/>
                <a:gd name="T14" fmla="*/ 0 w 729"/>
                <a:gd name="T15" fmla="*/ 0 h 495"/>
                <a:gd name="T16" fmla="*/ 0 w 729"/>
                <a:gd name="T17" fmla="*/ 0 h 495"/>
                <a:gd name="T18" fmla="*/ 0 w 729"/>
                <a:gd name="T19" fmla="*/ 0 h 495"/>
                <a:gd name="T20" fmla="*/ 0 w 729"/>
                <a:gd name="T21" fmla="*/ 0 h 495"/>
                <a:gd name="T22" fmla="*/ 0 w 729"/>
                <a:gd name="T23" fmla="*/ 0 h 495"/>
                <a:gd name="T24" fmla="*/ 0 w 729"/>
                <a:gd name="T25" fmla="*/ 0 h 495"/>
                <a:gd name="T26" fmla="*/ 0 w 729"/>
                <a:gd name="T27" fmla="*/ 0 h 495"/>
                <a:gd name="T28" fmla="*/ 0 w 729"/>
                <a:gd name="T29" fmla="*/ 0 h 495"/>
                <a:gd name="T30" fmla="*/ 0 w 729"/>
                <a:gd name="T31" fmla="*/ 0 h 495"/>
                <a:gd name="T32" fmla="*/ 0 w 729"/>
                <a:gd name="T33" fmla="*/ 0 h 495"/>
                <a:gd name="T34" fmla="*/ 0 w 729"/>
                <a:gd name="T35" fmla="*/ 0 h 495"/>
                <a:gd name="T36" fmla="*/ 0 w 729"/>
                <a:gd name="T37" fmla="*/ 0 h 495"/>
                <a:gd name="T38" fmla="*/ 0 w 729"/>
                <a:gd name="T39" fmla="*/ 0 h 495"/>
                <a:gd name="T40" fmla="*/ 0 w 729"/>
                <a:gd name="T41" fmla="*/ 0 h 4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9"/>
                <a:gd name="T64" fmla="*/ 0 h 495"/>
                <a:gd name="T65" fmla="*/ 729 w 729"/>
                <a:gd name="T66" fmla="*/ 495 h 49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9" h="495">
                  <a:moveTo>
                    <a:pt x="337" y="88"/>
                  </a:moveTo>
                  <a:lnTo>
                    <a:pt x="203" y="150"/>
                  </a:lnTo>
                  <a:lnTo>
                    <a:pt x="330" y="238"/>
                  </a:lnTo>
                  <a:lnTo>
                    <a:pt x="298" y="320"/>
                  </a:lnTo>
                  <a:lnTo>
                    <a:pt x="162" y="435"/>
                  </a:lnTo>
                  <a:lnTo>
                    <a:pt x="86" y="459"/>
                  </a:lnTo>
                  <a:lnTo>
                    <a:pt x="44" y="431"/>
                  </a:lnTo>
                  <a:lnTo>
                    <a:pt x="75" y="277"/>
                  </a:lnTo>
                  <a:lnTo>
                    <a:pt x="0" y="317"/>
                  </a:lnTo>
                  <a:lnTo>
                    <a:pt x="4" y="462"/>
                  </a:lnTo>
                  <a:lnTo>
                    <a:pt x="83" y="495"/>
                  </a:lnTo>
                  <a:lnTo>
                    <a:pt x="334" y="347"/>
                  </a:lnTo>
                  <a:lnTo>
                    <a:pt x="527" y="356"/>
                  </a:lnTo>
                  <a:lnTo>
                    <a:pt x="650" y="271"/>
                  </a:lnTo>
                  <a:lnTo>
                    <a:pt x="729" y="84"/>
                  </a:lnTo>
                  <a:lnTo>
                    <a:pt x="695" y="100"/>
                  </a:lnTo>
                  <a:lnTo>
                    <a:pt x="629" y="202"/>
                  </a:lnTo>
                  <a:lnTo>
                    <a:pt x="224" y="0"/>
                  </a:lnTo>
                  <a:lnTo>
                    <a:pt x="30" y="43"/>
                  </a:lnTo>
                  <a:lnTo>
                    <a:pt x="238" y="36"/>
                  </a:lnTo>
                  <a:lnTo>
                    <a:pt x="337" y="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09" name="Freeform 227"/>
            <p:cNvSpPr>
              <a:spLocks/>
            </p:cNvSpPr>
            <p:nvPr/>
          </p:nvSpPr>
          <p:spPr bwMode="auto">
            <a:xfrm>
              <a:off x="3284" y="1876"/>
              <a:ext cx="84" cy="70"/>
            </a:xfrm>
            <a:custGeom>
              <a:avLst/>
              <a:gdLst>
                <a:gd name="T0" fmla="*/ 0 w 677"/>
                <a:gd name="T1" fmla="*/ 0 h 567"/>
                <a:gd name="T2" fmla="*/ 0 w 677"/>
                <a:gd name="T3" fmla="*/ 0 h 567"/>
                <a:gd name="T4" fmla="*/ 0 w 677"/>
                <a:gd name="T5" fmla="*/ 0 h 567"/>
                <a:gd name="T6" fmla="*/ 0 w 677"/>
                <a:gd name="T7" fmla="*/ 0 h 567"/>
                <a:gd name="T8" fmla="*/ 0 w 677"/>
                <a:gd name="T9" fmla="*/ 0 h 567"/>
                <a:gd name="T10" fmla="*/ 0 w 677"/>
                <a:gd name="T11" fmla="*/ 0 h 567"/>
                <a:gd name="T12" fmla="*/ 0 w 677"/>
                <a:gd name="T13" fmla="*/ 0 h 567"/>
                <a:gd name="T14" fmla="*/ 0 w 677"/>
                <a:gd name="T15" fmla="*/ 0 h 567"/>
                <a:gd name="T16" fmla="*/ 0 w 677"/>
                <a:gd name="T17" fmla="*/ 0 h 567"/>
                <a:gd name="T18" fmla="*/ 0 w 677"/>
                <a:gd name="T19" fmla="*/ 0 h 567"/>
                <a:gd name="T20" fmla="*/ 0 w 677"/>
                <a:gd name="T21" fmla="*/ 0 h 567"/>
                <a:gd name="T22" fmla="*/ 0 w 677"/>
                <a:gd name="T23" fmla="*/ 0 h 567"/>
                <a:gd name="T24" fmla="*/ 0 w 677"/>
                <a:gd name="T25" fmla="*/ 0 h 567"/>
                <a:gd name="T26" fmla="*/ 0 w 677"/>
                <a:gd name="T27" fmla="*/ 0 h 567"/>
                <a:gd name="T28" fmla="*/ 0 w 677"/>
                <a:gd name="T29" fmla="*/ 0 h 567"/>
                <a:gd name="T30" fmla="*/ 0 w 677"/>
                <a:gd name="T31" fmla="*/ 0 h 567"/>
                <a:gd name="T32" fmla="*/ 0 w 677"/>
                <a:gd name="T33" fmla="*/ 0 h 567"/>
                <a:gd name="T34" fmla="*/ 0 w 677"/>
                <a:gd name="T35" fmla="*/ 0 h 567"/>
                <a:gd name="T36" fmla="*/ 0 w 677"/>
                <a:gd name="T37" fmla="*/ 0 h 567"/>
                <a:gd name="T38" fmla="*/ 0 w 677"/>
                <a:gd name="T39" fmla="*/ 0 h 567"/>
                <a:gd name="T40" fmla="*/ 0 w 677"/>
                <a:gd name="T41" fmla="*/ 0 h 567"/>
                <a:gd name="T42" fmla="*/ 0 w 677"/>
                <a:gd name="T43" fmla="*/ 0 h 567"/>
                <a:gd name="T44" fmla="*/ 0 w 677"/>
                <a:gd name="T45" fmla="*/ 0 h 567"/>
                <a:gd name="T46" fmla="*/ 0 w 677"/>
                <a:gd name="T47" fmla="*/ 0 h 567"/>
                <a:gd name="T48" fmla="*/ 0 w 677"/>
                <a:gd name="T49" fmla="*/ 0 h 567"/>
                <a:gd name="T50" fmla="*/ 0 w 677"/>
                <a:gd name="T51" fmla="*/ 0 h 56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77"/>
                <a:gd name="T79" fmla="*/ 0 h 567"/>
                <a:gd name="T80" fmla="*/ 677 w 677"/>
                <a:gd name="T81" fmla="*/ 567 h 56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77" h="567">
                  <a:moveTo>
                    <a:pt x="367" y="0"/>
                  </a:moveTo>
                  <a:lnTo>
                    <a:pt x="170" y="27"/>
                  </a:lnTo>
                  <a:lnTo>
                    <a:pt x="0" y="369"/>
                  </a:lnTo>
                  <a:lnTo>
                    <a:pt x="48" y="567"/>
                  </a:lnTo>
                  <a:lnTo>
                    <a:pt x="105" y="567"/>
                  </a:lnTo>
                  <a:lnTo>
                    <a:pt x="129" y="525"/>
                  </a:lnTo>
                  <a:lnTo>
                    <a:pt x="66" y="535"/>
                  </a:lnTo>
                  <a:lnTo>
                    <a:pt x="29" y="377"/>
                  </a:lnTo>
                  <a:lnTo>
                    <a:pt x="83" y="267"/>
                  </a:lnTo>
                  <a:lnTo>
                    <a:pt x="113" y="400"/>
                  </a:lnTo>
                  <a:lnTo>
                    <a:pt x="168" y="398"/>
                  </a:lnTo>
                  <a:lnTo>
                    <a:pt x="229" y="319"/>
                  </a:lnTo>
                  <a:lnTo>
                    <a:pt x="483" y="288"/>
                  </a:lnTo>
                  <a:lnTo>
                    <a:pt x="677" y="105"/>
                  </a:lnTo>
                  <a:lnTo>
                    <a:pt x="580" y="47"/>
                  </a:lnTo>
                  <a:lnTo>
                    <a:pt x="519" y="78"/>
                  </a:lnTo>
                  <a:lnTo>
                    <a:pt x="357" y="79"/>
                  </a:lnTo>
                  <a:lnTo>
                    <a:pt x="263" y="70"/>
                  </a:lnTo>
                  <a:lnTo>
                    <a:pt x="359" y="133"/>
                  </a:lnTo>
                  <a:lnTo>
                    <a:pt x="264" y="168"/>
                  </a:lnTo>
                  <a:lnTo>
                    <a:pt x="212" y="227"/>
                  </a:lnTo>
                  <a:lnTo>
                    <a:pt x="173" y="354"/>
                  </a:lnTo>
                  <a:lnTo>
                    <a:pt x="129" y="359"/>
                  </a:lnTo>
                  <a:lnTo>
                    <a:pt x="114" y="205"/>
                  </a:lnTo>
                  <a:lnTo>
                    <a:pt x="188" y="55"/>
                  </a:lnTo>
                  <a:lnTo>
                    <a:pt x="36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0" name="Freeform 228"/>
            <p:cNvSpPr>
              <a:spLocks/>
            </p:cNvSpPr>
            <p:nvPr/>
          </p:nvSpPr>
          <p:spPr bwMode="auto">
            <a:xfrm>
              <a:off x="3405" y="1901"/>
              <a:ext cx="147" cy="10"/>
            </a:xfrm>
            <a:custGeom>
              <a:avLst/>
              <a:gdLst>
                <a:gd name="T0" fmla="*/ 0 w 1178"/>
                <a:gd name="T1" fmla="*/ 0 h 81"/>
                <a:gd name="T2" fmla="*/ 0 w 1178"/>
                <a:gd name="T3" fmla="*/ 0 h 81"/>
                <a:gd name="T4" fmla="*/ 0 w 1178"/>
                <a:gd name="T5" fmla="*/ 0 h 81"/>
                <a:gd name="T6" fmla="*/ 0 w 1178"/>
                <a:gd name="T7" fmla="*/ 0 h 81"/>
                <a:gd name="T8" fmla="*/ 0 w 1178"/>
                <a:gd name="T9" fmla="*/ 0 h 81"/>
                <a:gd name="T10" fmla="*/ 0 w 1178"/>
                <a:gd name="T11" fmla="*/ 0 h 81"/>
                <a:gd name="T12" fmla="*/ 0 60000 65536"/>
                <a:gd name="T13" fmla="*/ 0 60000 65536"/>
                <a:gd name="T14" fmla="*/ 0 60000 65536"/>
                <a:gd name="T15" fmla="*/ 0 60000 65536"/>
                <a:gd name="T16" fmla="*/ 0 60000 65536"/>
                <a:gd name="T17" fmla="*/ 0 60000 65536"/>
                <a:gd name="T18" fmla="*/ 0 w 1178"/>
                <a:gd name="T19" fmla="*/ 0 h 81"/>
                <a:gd name="T20" fmla="*/ 1178 w 1178"/>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1178" h="81">
                  <a:moveTo>
                    <a:pt x="0" y="81"/>
                  </a:moveTo>
                  <a:lnTo>
                    <a:pt x="702" y="81"/>
                  </a:lnTo>
                  <a:lnTo>
                    <a:pt x="1178" y="75"/>
                  </a:lnTo>
                  <a:lnTo>
                    <a:pt x="1088" y="0"/>
                  </a:lnTo>
                  <a:lnTo>
                    <a:pt x="100" y="18"/>
                  </a:lnTo>
                  <a:lnTo>
                    <a:pt x="0"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1" name="Freeform 229"/>
            <p:cNvSpPr>
              <a:spLocks/>
            </p:cNvSpPr>
            <p:nvPr/>
          </p:nvSpPr>
          <p:spPr bwMode="auto">
            <a:xfrm>
              <a:off x="3270" y="1923"/>
              <a:ext cx="34" cy="392"/>
            </a:xfrm>
            <a:custGeom>
              <a:avLst/>
              <a:gdLst>
                <a:gd name="T0" fmla="*/ 0 w 265"/>
                <a:gd name="T1" fmla="*/ 0 h 3135"/>
                <a:gd name="T2" fmla="*/ 0 w 265"/>
                <a:gd name="T3" fmla="*/ 0 h 3135"/>
                <a:gd name="T4" fmla="*/ 0 w 265"/>
                <a:gd name="T5" fmla="*/ 0 h 3135"/>
                <a:gd name="T6" fmla="*/ 0 w 265"/>
                <a:gd name="T7" fmla="*/ 0 h 3135"/>
                <a:gd name="T8" fmla="*/ 0 w 265"/>
                <a:gd name="T9" fmla="*/ 0 h 3135"/>
                <a:gd name="T10" fmla="*/ 0 w 265"/>
                <a:gd name="T11" fmla="*/ 0 h 3135"/>
                <a:gd name="T12" fmla="*/ 0 w 265"/>
                <a:gd name="T13" fmla="*/ 0 h 3135"/>
                <a:gd name="T14" fmla="*/ 0 w 265"/>
                <a:gd name="T15" fmla="*/ 0 h 3135"/>
                <a:gd name="T16" fmla="*/ 0 60000 65536"/>
                <a:gd name="T17" fmla="*/ 0 60000 65536"/>
                <a:gd name="T18" fmla="*/ 0 60000 65536"/>
                <a:gd name="T19" fmla="*/ 0 60000 65536"/>
                <a:gd name="T20" fmla="*/ 0 60000 65536"/>
                <a:gd name="T21" fmla="*/ 0 60000 65536"/>
                <a:gd name="T22" fmla="*/ 0 60000 65536"/>
                <a:gd name="T23" fmla="*/ 0 60000 65536"/>
                <a:gd name="T24" fmla="*/ 0 w 265"/>
                <a:gd name="T25" fmla="*/ 0 h 3135"/>
                <a:gd name="T26" fmla="*/ 265 w 265"/>
                <a:gd name="T27" fmla="*/ 3135 h 3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5" h="3135">
                  <a:moveTo>
                    <a:pt x="265" y="6"/>
                  </a:moveTo>
                  <a:lnTo>
                    <a:pt x="234" y="134"/>
                  </a:lnTo>
                  <a:lnTo>
                    <a:pt x="176" y="1896"/>
                  </a:lnTo>
                  <a:lnTo>
                    <a:pt x="176" y="3135"/>
                  </a:lnTo>
                  <a:lnTo>
                    <a:pt x="0" y="2143"/>
                  </a:lnTo>
                  <a:lnTo>
                    <a:pt x="176" y="171"/>
                  </a:lnTo>
                  <a:lnTo>
                    <a:pt x="234" y="0"/>
                  </a:lnTo>
                  <a:lnTo>
                    <a:pt x="26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2" name="Freeform 230"/>
            <p:cNvSpPr>
              <a:spLocks/>
            </p:cNvSpPr>
            <p:nvPr/>
          </p:nvSpPr>
          <p:spPr bwMode="auto">
            <a:xfrm>
              <a:off x="4361" y="2324"/>
              <a:ext cx="108" cy="72"/>
            </a:xfrm>
            <a:custGeom>
              <a:avLst/>
              <a:gdLst>
                <a:gd name="T0" fmla="*/ 0 w 867"/>
                <a:gd name="T1" fmla="*/ 0 h 569"/>
                <a:gd name="T2" fmla="*/ 0 w 867"/>
                <a:gd name="T3" fmla="*/ 0 h 569"/>
                <a:gd name="T4" fmla="*/ 0 w 867"/>
                <a:gd name="T5" fmla="*/ 0 h 569"/>
                <a:gd name="T6" fmla="*/ 0 w 867"/>
                <a:gd name="T7" fmla="*/ 0 h 569"/>
                <a:gd name="T8" fmla="*/ 0 w 867"/>
                <a:gd name="T9" fmla="*/ 0 h 569"/>
                <a:gd name="T10" fmla="*/ 0 w 867"/>
                <a:gd name="T11" fmla="*/ 0 h 569"/>
                <a:gd name="T12" fmla="*/ 0 60000 65536"/>
                <a:gd name="T13" fmla="*/ 0 60000 65536"/>
                <a:gd name="T14" fmla="*/ 0 60000 65536"/>
                <a:gd name="T15" fmla="*/ 0 60000 65536"/>
                <a:gd name="T16" fmla="*/ 0 60000 65536"/>
                <a:gd name="T17" fmla="*/ 0 60000 65536"/>
                <a:gd name="T18" fmla="*/ 0 w 867"/>
                <a:gd name="T19" fmla="*/ 0 h 569"/>
                <a:gd name="T20" fmla="*/ 867 w 867"/>
                <a:gd name="T21" fmla="*/ 569 h 569"/>
              </a:gdLst>
              <a:ahLst/>
              <a:cxnLst>
                <a:cxn ang="T12">
                  <a:pos x="T0" y="T1"/>
                </a:cxn>
                <a:cxn ang="T13">
                  <a:pos x="T2" y="T3"/>
                </a:cxn>
                <a:cxn ang="T14">
                  <a:pos x="T4" y="T5"/>
                </a:cxn>
                <a:cxn ang="T15">
                  <a:pos x="T6" y="T7"/>
                </a:cxn>
                <a:cxn ang="T16">
                  <a:pos x="T8" y="T9"/>
                </a:cxn>
                <a:cxn ang="T17">
                  <a:pos x="T10" y="T11"/>
                </a:cxn>
              </a:cxnLst>
              <a:rect l="T18" t="T19" r="T20" b="T21"/>
              <a:pathLst>
                <a:path w="867" h="569">
                  <a:moveTo>
                    <a:pt x="867" y="43"/>
                  </a:moveTo>
                  <a:lnTo>
                    <a:pt x="338" y="0"/>
                  </a:lnTo>
                  <a:lnTo>
                    <a:pt x="0" y="569"/>
                  </a:lnTo>
                  <a:lnTo>
                    <a:pt x="275" y="463"/>
                  </a:lnTo>
                  <a:lnTo>
                    <a:pt x="402" y="106"/>
                  </a:lnTo>
                  <a:lnTo>
                    <a:pt x="867"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4613" name="Freeform 231"/>
            <p:cNvSpPr>
              <a:spLocks/>
            </p:cNvSpPr>
            <p:nvPr/>
          </p:nvSpPr>
          <p:spPr bwMode="auto">
            <a:xfrm>
              <a:off x="4295" y="2488"/>
              <a:ext cx="449" cy="92"/>
            </a:xfrm>
            <a:custGeom>
              <a:avLst/>
              <a:gdLst>
                <a:gd name="T0" fmla="*/ 0 w 3594"/>
                <a:gd name="T1" fmla="*/ 0 h 737"/>
                <a:gd name="T2" fmla="*/ 0 w 3594"/>
                <a:gd name="T3" fmla="*/ 0 h 737"/>
                <a:gd name="T4" fmla="*/ 0 w 3594"/>
                <a:gd name="T5" fmla="*/ 0 h 737"/>
                <a:gd name="T6" fmla="*/ 0 w 3594"/>
                <a:gd name="T7" fmla="*/ 0 h 737"/>
                <a:gd name="T8" fmla="*/ 0 w 3594"/>
                <a:gd name="T9" fmla="*/ 0 h 737"/>
                <a:gd name="T10" fmla="*/ 0 w 3594"/>
                <a:gd name="T11" fmla="*/ 0 h 737"/>
                <a:gd name="T12" fmla="*/ 0 w 3594"/>
                <a:gd name="T13" fmla="*/ 0 h 737"/>
                <a:gd name="T14" fmla="*/ 0 w 3594"/>
                <a:gd name="T15" fmla="*/ 0 h 737"/>
                <a:gd name="T16" fmla="*/ 0 w 3594"/>
                <a:gd name="T17" fmla="*/ 0 h 7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94"/>
                <a:gd name="T28" fmla="*/ 0 h 737"/>
                <a:gd name="T29" fmla="*/ 3594 w 3594"/>
                <a:gd name="T30" fmla="*/ 737 h 7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94" h="737">
                  <a:moveTo>
                    <a:pt x="233" y="0"/>
                  </a:moveTo>
                  <a:lnTo>
                    <a:pt x="0" y="570"/>
                  </a:lnTo>
                  <a:lnTo>
                    <a:pt x="3510" y="737"/>
                  </a:lnTo>
                  <a:lnTo>
                    <a:pt x="3594" y="274"/>
                  </a:lnTo>
                  <a:lnTo>
                    <a:pt x="3447" y="444"/>
                  </a:lnTo>
                  <a:lnTo>
                    <a:pt x="3424" y="674"/>
                  </a:lnTo>
                  <a:lnTo>
                    <a:pt x="190" y="507"/>
                  </a:lnTo>
                  <a:lnTo>
                    <a:pt x="359" y="63"/>
                  </a:lnTo>
                  <a:lnTo>
                    <a:pt x="23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grpSp>
      <p:sp>
        <p:nvSpPr>
          <p:cNvPr id="24584" name="AutoShape 5"/>
          <p:cNvSpPr>
            <a:spLocks noChangeArrowheads="1"/>
          </p:cNvSpPr>
          <p:nvPr/>
        </p:nvSpPr>
        <p:spPr bwMode="auto">
          <a:xfrm>
            <a:off x="2418485" y="5562600"/>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39" name="Slide Number Placeholder 238"/>
          <p:cNvSpPr>
            <a:spLocks noGrp="1"/>
          </p:cNvSpPr>
          <p:nvPr>
            <p:ph type="sldNum" sz="quarter" idx="12"/>
          </p:nvPr>
        </p:nvSpPr>
        <p:spPr/>
        <p:txBody>
          <a:bodyPr>
            <a:normAutofit fontScale="85000" lnSpcReduction="20000"/>
          </a:bodyPr>
          <a:lstStyle/>
          <a:p>
            <a:pPr>
              <a:defRPr/>
            </a:pPr>
            <a:fld id="{9B7F5655-EE75-4802-8ACC-E6244758B08E}" type="slidenum">
              <a:rPr lang="en-IN" smtClean="0"/>
              <a:pPr>
                <a:defRPr/>
              </a:pPr>
              <a:t>16</a:t>
            </a:fld>
            <a:endParaRPr lang="en-IN"/>
          </a:p>
        </p:txBody>
      </p:sp>
      <p:sp>
        <p:nvSpPr>
          <p:cNvPr id="24586"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ĐỐI TƯỢNG SỬ DỤNG THÔNG TIN TỪ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304862611"/>
      </p:ext>
    </p:extLst>
  </p:cSld>
  <p:clrMapOvr>
    <a:masterClrMapping/>
  </p:clrMapOvr>
  <p:transition spd="slow"/>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Hệ</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thống</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dự</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toán</a:t>
            </a:r>
            <a:r>
              <a:rPr lang="en-US" altLang="vi-VN" sz="2300" b="1" dirty="0">
                <a:solidFill>
                  <a:prstClr val="black"/>
                </a:solidFill>
                <a:latin typeface="Times New Roman" pitchFamily="18" charset="0"/>
                <a:cs typeface="Times New Roman" pitchFamily="18" charset="0"/>
              </a:rPr>
              <a:t> SXKD?</a:t>
            </a:r>
          </a:p>
        </p:txBody>
      </p:sp>
      <p:sp>
        <p:nvSpPr>
          <p:cNvPr id="1126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5.1.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NHỮNG</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LÝ</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LUẬN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CHUNG VỀ DỰ TOÁN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FF891024-8801-471E-86FB-E6983F172016}" type="slidenum">
              <a:rPr lang="en-IN" smtClean="0"/>
              <a:pPr>
                <a:defRPr/>
              </a:pPr>
              <a:t>160</a:t>
            </a:fld>
            <a:endParaRPr lang="en-IN"/>
          </a:p>
        </p:txBody>
      </p:sp>
      <p:sp>
        <p:nvSpPr>
          <p:cNvPr id="2" name="Rounded Rectangle 1"/>
          <p:cNvSpPr/>
          <p:nvPr/>
        </p:nvSpPr>
        <p:spPr>
          <a:xfrm>
            <a:off x="2024064" y="2781300"/>
            <a:ext cx="3964781" cy="38163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tiêu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thụ</a:t>
            </a:r>
            <a:r>
              <a:rPr lang="en-US" sz="2400" dirty="0">
                <a:solidFill>
                  <a:prstClr val="black"/>
                </a:solidFill>
                <a:latin typeface="Times New Roman" pitchFamily="18" charset="0"/>
                <a:cs typeface="Times New Roman" pitchFamily="18" charset="0"/>
              </a:rPr>
              <a:t> </a:t>
            </a: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lượng</a:t>
            </a:r>
            <a:r>
              <a:rPr lang="en-US" sz="2400" dirty="0">
                <a:solidFill>
                  <a:prstClr val="black"/>
                </a:solidFill>
                <a:latin typeface="Times New Roman" pitchFamily="18" charset="0"/>
                <a:cs typeface="Times New Roman" pitchFamily="18" charset="0"/>
              </a:rPr>
              <a:t> SX</a:t>
            </a: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chi </a:t>
            </a:r>
            <a:r>
              <a:rPr lang="en-US" sz="2400" dirty="0" err="1">
                <a:solidFill>
                  <a:prstClr val="black"/>
                </a:solidFill>
                <a:latin typeface="Times New Roman" pitchFamily="18" charset="0"/>
                <a:cs typeface="Times New Roman" pitchFamily="18" charset="0"/>
              </a:rPr>
              <a:t>phí</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nguyên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vật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liệu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trực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tiếp</a:t>
            </a:r>
            <a:endParaRPr lang="en-US" sz="2400" dirty="0">
              <a:solidFill>
                <a:prstClr val="black"/>
              </a:solidFill>
              <a:latin typeface="Times New Roman" pitchFamily="18" charset="0"/>
              <a:cs typeface="Times New Roman" pitchFamily="18" charset="0"/>
            </a:endParaRP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chi </a:t>
            </a:r>
            <a:r>
              <a:rPr lang="en-US" sz="2400" dirty="0" err="1">
                <a:solidFill>
                  <a:prstClr val="black"/>
                </a:solidFill>
                <a:latin typeface="Times New Roman" pitchFamily="18" charset="0"/>
                <a:cs typeface="Times New Roman" pitchFamily="18" charset="0"/>
              </a:rPr>
              <a:t>phí</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nhân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công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trực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tiếp</a:t>
            </a:r>
            <a:endParaRPr lang="en-US" sz="2400" dirty="0">
              <a:solidFill>
                <a:prstClr val="black"/>
              </a:solidFill>
              <a:latin typeface="Times New Roman" pitchFamily="18" charset="0"/>
              <a:cs typeface="Times New Roman" pitchFamily="18" charset="0"/>
            </a:endParaRP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chi </a:t>
            </a:r>
            <a:r>
              <a:rPr lang="en-US" sz="2400" dirty="0" err="1">
                <a:solidFill>
                  <a:prstClr val="black"/>
                </a:solidFill>
                <a:latin typeface="Times New Roman" pitchFamily="18" charset="0"/>
                <a:cs typeface="Times New Roman" pitchFamily="18" charset="0"/>
              </a:rPr>
              <a:t>phí</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xuất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chung</a:t>
            </a:r>
            <a:endParaRPr lang="en-US" sz="2400" dirty="0">
              <a:solidFill>
                <a:prstClr val="black"/>
              </a:solidFill>
              <a:latin typeface="Times New Roman" pitchFamily="18" charset="0"/>
              <a:cs typeface="Times New Roman" pitchFamily="18" charset="0"/>
            </a:endParaRPr>
          </a:p>
        </p:txBody>
      </p:sp>
      <p:sp>
        <p:nvSpPr>
          <p:cNvPr id="10" name="Rounded Rectangle 9"/>
          <p:cNvSpPr/>
          <p:nvPr/>
        </p:nvSpPr>
        <p:spPr>
          <a:xfrm>
            <a:off x="6248400" y="2781300"/>
            <a:ext cx="4038600" cy="38163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thành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phẩm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tồn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kho</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cuối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kỳ</a:t>
            </a:r>
            <a:endParaRPr lang="en-US" sz="2400" dirty="0">
              <a:solidFill>
                <a:prstClr val="black"/>
              </a:solidFill>
              <a:latin typeface="Times New Roman" pitchFamily="18" charset="0"/>
              <a:cs typeface="Times New Roman" pitchFamily="18" charset="0"/>
            </a:endParaRP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CP BH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QLDN</a:t>
            </a: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tiền</a:t>
            </a:r>
            <a:endParaRPr lang="en-US" sz="2400" dirty="0">
              <a:solidFill>
                <a:prstClr val="black"/>
              </a:solidFill>
              <a:latin typeface="Times New Roman" pitchFamily="18" charset="0"/>
              <a:cs typeface="Times New Roman" pitchFamily="18" charset="0"/>
            </a:endParaRP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KQ SXKD</a:t>
            </a:r>
          </a:p>
          <a:p>
            <a:pPr fontAlgn="base">
              <a:spcBef>
                <a:spcPct val="0"/>
              </a:spcBef>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Bảng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cân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đối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kế</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276820374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 calcmode="lin" valueType="num">
                                      <p:cBhvr additive="base">
                                        <p:cTn id="4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anim calcmode="lin" valueType="num">
                                      <p:cBhvr additive="base">
                                        <p:cTn id="4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
                                            <p:txEl>
                                              <p:pRg st="2" end="2"/>
                                            </p:txEl>
                                          </p:spTgt>
                                        </p:tgtEl>
                                        <p:attrNameLst>
                                          <p:attrName>style.visibility</p:attrName>
                                        </p:attrNameLst>
                                      </p:cBhvr>
                                      <p:to>
                                        <p:strVal val="visible"/>
                                      </p:to>
                                    </p:set>
                                    <p:anim calcmode="lin" valueType="num">
                                      <p:cBhvr additive="base">
                                        <p:cTn id="55"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0">
                                            <p:txEl>
                                              <p:pRg st="3" end="3"/>
                                            </p:txEl>
                                          </p:spTgt>
                                        </p:tgtEl>
                                        <p:attrNameLst>
                                          <p:attrName>style.visibility</p:attrName>
                                        </p:attrNameLst>
                                      </p:cBhvr>
                                      <p:to>
                                        <p:strVal val="visible"/>
                                      </p:to>
                                    </p:set>
                                    <p:anim calcmode="lin" valueType="num">
                                      <p:cBhvr additive="base">
                                        <p:cTn id="61"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0">
                                            <p:txEl>
                                              <p:pRg st="4" end="4"/>
                                            </p:txEl>
                                          </p:spTgt>
                                        </p:tgtEl>
                                        <p:attrNameLst>
                                          <p:attrName>style.visibility</p:attrName>
                                        </p:attrNameLst>
                                      </p:cBhvr>
                                      <p:to>
                                        <p:strVal val="visible"/>
                                      </p:to>
                                    </p:set>
                                    <p:anim calcmode="lin" valueType="num">
                                      <p:cBhvr additive="base">
                                        <p:cTn id="67"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Quá</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trình</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xây</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dựng</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dự</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toán</a:t>
            </a:r>
            <a:r>
              <a:rPr lang="en-US" altLang="vi-VN" sz="2300" b="1" dirty="0">
                <a:solidFill>
                  <a:prstClr val="black"/>
                </a:solidFill>
                <a:latin typeface="Times New Roman" pitchFamily="18" charset="0"/>
                <a:cs typeface="Times New Roman" pitchFamily="18" charset="0"/>
              </a:rPr>
              <a:t> SXKD?</a:t>
            </a:r>
          </a:p>
        </p:txBody>
      </p:sp>
      <p:sp>
        <p:nvSpPr>
          <p:cNvPr id="12291"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5.1.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NHỮNG</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LÝ</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LUẬN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CHUNG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VỀ</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DỰ TOÁN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5DAC1AB0-01AD-4488-8A09-B7E3029C86C3}" type="slidenum">
              <a:rPr lang="en-IN" smtClean="0"/>
              <a:pPr>
                <a:defRPr/>
              </a:pPr>
              <a:t>161</a:t>
            </a:fld>
            <a:endParaRPr lang="en-IN"/>
          </a:p>
        </p:txBody>
      </p:sp>
      <p:cxnSp>
        <p:nvCxnSpPr>
          <p:cNvPr id="8" name="AutoShape 362"/>
          <p:cNvCxnSpPr>
            <a:cxnSpLocks noChangeShapeType="1"/>
          </p:cNvCxnSpPr>
          <p:nvPr/>
        </p:nvCxnSpPr>
        <p:spPr bwMode="auto">
          <a:xfrm flipV="1">
            <a:off x="8804275" y="8375650"/>
            <a:ext cx="0"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9" name="AutoShape 363"/>
          <p:cNvCxnSpPr>
            <a:cxnSpLocks noChangeShapeType="1"/>
          </p:cNvCxnSpPr>
          <p:nvPr/>
        </p:nvCxnSpPr>
        <p:spPr bwMode="auto">
          <a:xfrm>
            <a:off x="79565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 name="AutoShape 364"/>
          <p:cNvCxnSpPr>
            <a:cxnSpLocks noChangeShapeType="1"/>
          </p:cNvCxnSpPr>
          <p:nvPr/>
        </p:nvCxnSpPr>
        <p:spPr bwMode="auto">
          <a:xfrm>
            <a:off x="97091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aphicFrame>
        <p:nvGraphicFramePr>
          <p:cNvPr id="22" name="Table 21"/>
          <p:cNvGraphicFramePr>
            <a:graphicFrameLocks noGrp="1"/>
          </p:cNvGraphicFramePr>
          <p:nvPr>
            <p:extLst/>
          </p:nvPr>
        </p:nvGraphicFramePr>
        <p:xfrm>
          <a:off x="3657601" y="4038600"/>
          <a:ext cx="4594225" cy="533400"/>
        </p:xfrm>
        <a:graphic>
          <a:graphicData uri="http://schemas.openxmlformats.org/drawingml/2006/table">
            <a:tbl>
              <a:tblPr firstRow="1" firstCol="1" bandRow="1" bandCol="1"/>
              <a:tblGrid>
                <a:gridCol w="4594225">
                  <a:extLst>
                    <a:ext uri="{9D8B030D-6E8A-4147-A177-3AD203B41FA5}">
                      <a16:colId xmlns:a16="http://schemas.microsoft.com/office/drawing/2014/main" val="20000"/>
                    </a:ext>
                  </a:extLst>
                </a:gridCol>
              </a:tblGrid>
              <a:tr h="533400">
                <a:tc>
                  <a:txBody>
                    <a:bodyPr/>
                    <a:lstStyle/>
                    <a:p>
                      <a:pPr marL="0" marR="0" algn="ctr">
                        <a:lnSpc>
                          <a:spcPct val="150000"/>
                        </a:lnSpc>
                        <a:spcBef>
                          <a:spcPts val="0"/>
                        </a:spcBef>
                        <a:spcAft>
                          <a:spcPts val="0"/>
                        </a:spcAft>
                        <a:tabLst>
                          <a:tab pos="4565015" algn="l"/>
                        </a:tabLst>
                      </a:pPr>
                      <a:r>
                        <a:rPr lang="en-US" sz="2400" dirty="0" err="1">
                          <a:effectLst/>
                          <a:latin typeface="Times New Roman"/>
                          <a:ea typeface="Times New Roman"/>
                          <a:cs typeface="Times New Roman"/>
                        </a:rPr>
                        <a:t>Quản</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trị</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cấp</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cao</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nhất</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6" name="Table 25"/>
          <p:cNvGraphicFramePr>
            <a:graphicFrameLocks noGrp="1"/>
          </p:cNvGraphicFramePr>
          <p:nvPr>
            <p:extLst/>
          </p:nvPr>
        </p:nvGraphicFramePr>
        <p:xfrm>
          <a:off x="4419600" y="5758370"/>
          <a:ext cx="2857500" cy="490030"/>
        </p:xfrm>
        <a:graphic>
          <a:graphicData uri="http://schemas.openxmlformats.org/drawingml/2006/table">
            <a:tbl>
              <a:tblPr firstRow="1" firstCol="1" bandRow="1" bandCol="1"/>
              <a:tblGrid>
                <a:gridCol w="2857500">
                  <a:extLst>
                    <a:ext uri="{9D8B030D-6E8A-4147-A177-3AD203B41FA5}">
                      <a16:colId xmlns:a16="http://schemas.microsoft.com/office/drawing/2014/main" val="20000"/>
                    </a:ext>
                  </a:extLst>
                </a:gridCol>
              </a:tblGrid>
              <a:tr h="45720">
                <a:tc>
                  <a:txBody>
                    <a:bodyPr/>
                    <a:lstStyle/>
                    <a:p>
                      <a:pPr marL="0" marR="0" algn="ctr">
                        <a:lnSpc>
                          <a:spcPct val="150000"/>
                        </a:lnSpc>
                        <a:spcBef>
                          <a:spcPts val="0"/>
                        </a:spcBef>
                        <a:spcAft>
                          <a:spcPts val="0"/>
                        </a:spcAft>
                        <a:tabLst>
                          <a:tab pos="4565015" algn="l"/>
                        </a:tabLst>
                      </a:pPr>
                      <a:r>
                        <a:rPr lang="en-US" sz="2400" dirty="0" err="1">
                          <a:effectLst/>
                          <a:latin typeface="Times New Roman"/>
                          <a:ea typeface="Times New Roman"/>
                          <a:cs typeface="Times New Roman"/>
                        </a:rPr>
                        <a:t>Quản</a:t>
                      </a:r>
                      <a:r>
                        <a:rPr lang="en-US" sz="2400" dirty="0">
                          <a:effectLst/>
                          <a:latin typeface="Times New Roman"/>
                          <a:ea typeface="Times New Roman"/>
                          <a:cs typeface="Times New Roman"/>
                        </a:rPr>
                        <a:t> tri </a:t>
                      </a:r>
                      <a:r>
                        <a:rPr lang="en-US" sz="2400" dirty="0" err="1">
                          <a:effectLst/>
                          <a:latin typeface="Times New Roman"/>
                          <a:ea typeface="Times New Roman"/>
                          <a:cs typeface="Times New Roman"/>
                        </a:rPr>
                        <a:t>cấp</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cơ</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sở</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cxnSp>
        <p:nvCxnSpPr>
          <p:cNvPr id="30" name="AutoShape 362"/>
          <p:cNvCxnSpPr>
            <a:cxnSpLocks noChangeShapeType="1"/>
          </p:cNvCxnSpPr>
          <p:nvPr/>
        </p:nvCxnSpPr>
        <p:spPr bwMode="auto">
          <a:xfrm flipV="1">
            <a:off x="8804275" y="8375650"/>
            <a:ext cx="0"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1" name="AutoShape 363"/>
          <p:cNvCxnSpPr>
            <a:cxnSpLocks noChangeShapeType="1"/>
          </p:cNvCxnSpPr>
          <p:nvPr/>
        </p:nvCxnSpPr>
        <p:spPr bwMode="auto">
          <a:xfrm>
            <a:off x="79565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2" name="AutoShape 364"/>
          <p:cNvCxnSpPr>
            <a:cxnSpLocks noChangeShapeType="1"/>
          </p:cNvCxnSpPr>
          <p:nvPr/>
        </p:nvCxnSpPr>
        <p:spPr bwMode="auto">
          <a:xfrm>
            <a:off x="97091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Rectangle 28"/>
          <p:cNvSpPr/>
          <p:nvPr/>
        </p:nvSpPr>
        <p:spPr>
          <a:xfrm>
            <a:off x="4114800" y="4812268"/>
            <a:ext cx="3657600" cy="369332"/>
          </a:xfrm>
          <a:prstGeom prst="rect">
            <a:avLst/>
          </a:prstGeom>
        </p:spPr>
        <p:txBody>
          <a:bodyPr wrap="square">
            <a:spAutoFit/>
          </a:bodyPr>
          <a:lstStyle/>
          <a:p>
            <a:r>
              <a:rPr lang="en-US" b="1" dirty="0">
                <a:latin typeface="Times New Roman"/>
                <a:ea typeface="Times New Roman"/>
              </a:rPr>
              <a:t>	(1) 	(2) 	(3) </a:t>
            </a:r>
            <a:endParaRPr lang="en-US" dirty="0"/>
          </a:p>
        </p:txBody>
      </p:sp>
      <p:cxnSp>
        <p:nvCxnSpPr>
          <p:cNvPr id="34" name="Straight Arrow Connector 33"/>
          <p:cNvCxnSpPr/>
          <p:nvPr/>
        </p:nvCxnSpPr>
        <p:spPr>
          <a:xfrm>
            <a:off x="4800600" y="4676336"/>
            <a:ext cx="0" cy="10386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5791200" y="4676335"/>
            <a:ext cx="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629400" y="4676336"/>
            <a:ext cx="0" cy="8558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971801" y="2891136"/>
            <a:ext cx="6746875" cy="461665"/>
          </a:xfrm>
          <a:prstGeom prst="rect">
            <a:avLst/>
          </a:prstGeom>
        </p:spPr>
        <p:txBody>
          <a:bodyPr wrap="square">
            <a:spAutoFit/>
          </a:bodyPr>
          <a:lstStyle/>
          <a:p>
            <a:r>
              <a:rPr lang="en-US" sz="2400" b="1" dirty="0" err="1">
                <a:latin typeface="Times New Roman"/>
                <a:ea typeface="Times New Roman"/>
              </a:rPr>
              <a:t>Trình</a:t>
            </a:r>
            <a:r>
              <a:rPr lang="en-US" sz="2400" b="1" dirty="0">
                <a:latin typeface="Times New Roman"/>
                <a:ea typeface="Times New Roman"/>
              </a:rPr>
              <a:t> </a:t>
            </a:r>
            <a:r>
              <a:rPr lang="en-US" sz="2400" b="1" dirty="0" err="1">
                <a:latin typeface="Times New Roman"/>
                <a:ea typeface="Times New Roman"/>
              </a:rPr>
              <a:t>tự</a:t>
            </a:r>
            <a:r>
              <a:rPr lang="en-US" sz="2400" b="1" dirty="0">
                <a:latin typeface="Times New Roman"/>
                <a:ea typeface="Times New Roman"/>
              </a:rPr>
              <a:t> </a:t>
            </a:r>
            <a:r>
              <a:rPr lang="en-US" sz="2400" b="1" dirty="0" err="1">
                <a:latin typeface="Times New Roman"/>
                <a:ea typeface="Times New Roman"/>
              </a:rPr>
              <a:t>lập</a:t>
            </a:r>
            <a:r>
              <a:rPr lang="en-US" sz="2400" b="1" dirty="0">
                <a:latin typeface="Times New Roman"/>
                <a:ea typeface="Times New Roman"/>
              </a:rPr>
              <a:t> </a:t>
            </a:r>
            <a:r>
              <a:rPr lang="en-US" sz="2400" b="1" dirty="0" err="1">
                <a:latin typeface="Times New Roman"/>
                <a:ea typeface="Times New Roman"/>
              </a:rPr>
              <a:t>dự</a:t>
            </a:r>
            <a:r>
              <a:rPr lang="en-US" sz="2400" b="1" dirty="0">
                <a:latin typeface="Times New Roman"/>
                <a:ea typeface="Times New Roman"/>
              </a:rPr>
              <a:t> </a:t>
            </a:r>
            <a:r>
              <a:rPr lang="en-US" sz="2400" b="1" dirty="0" err="1">
                <a:latin typeface="Times New Roman"/>
                <a:ea typeface="Times New Roman"/>
              </a:rPr>
              <a:t>toán</a:t>
            </a:r>
            <a:r>
              <a:rPr lang="en-US" sz="2400" b="1" dirty="0">
                <a:latin typeface="Times New Roman"/>
                <a:ea typeface="Times New Roman"/>
              </a:rPr>
              <a:t> </a:t>
            </a:r>
            <a:r>
              <a:rPr lang="en-US" sz="2400" b="1" dirty="0" err="1">
                <a:latin typeface="Times New Roman"/>
                <a:ea typeface="Times New Roman"/>
              </a:rPr>
              <a:t>từ</a:t>
            </a:r>
            <a:r>
              <a:rPr lang="en-US" sz="2400" b="1" dirty="0">
                <a:latin typeface="Times New Roman"/>
                <a:ea typeface="Times New Roman"/>
              </a:rPr>
              <a:t> </a:t>
            </a:r>
            <a:r>
              <a:rPr lang="en-US" sz="2400" b="1" dirty="0" err="1">
                <a:latin typeface="Times New Roman"/>
                <a:ea typeface="Times New Roman"/>
              </a:rPr>
              <a:t>nhà</a:t>
            </a:r>
            <a:r>
              <a:rPr lang="en-US" sz="2400" b="1" dirty="0">
                <a:latin typeface="Times New Roman"/>
                <a:ea typeface="Times New Roman"/>
              </a:rPr>
              <a:t> </a:t>
            </a:r>
            <a:r>
              <a:rPr lang="en-US" sz="2400" b="1" dirty="0" err="1">
                <a:latin typeface="Times New Roman"/>
                <a:ea typeface="Times New Roman"/>
              </a:rPr>
              <a:t>quản</a:t>
            </a:r>
            <a:r>
              <a:rPr lang="en-US" sz="2400" b="1" dirty="0">
                <a:latin typeface="Times New Roman"/>
                <a:ea typeface="Times New Roman"/>
              </a:rPr>
              <a:t> </a:t>
            </a:r>
            <a:r>
              <a:rPr lang="en-US" sz="2400" b="1" dirty="0" err="1">
                <a:latin typeface="Times New Roman"/>
                <a:ea typeface="Times New Roman"/>
              </a:rPr>
              <a:t>trị</a:t>
            </a:r>
            <a:r>
              <a:rPr lang="en-US" sz="2400" b="1" dirty="0">
                <a:latin typeface="Times New Roman"/>
                <a:ea typeface="Times New Roman"/>
              </a:rPr>
              <a:t> </a:t>
            </a:r>
            <a:r>
              <a:rPr lang="en-US" sz="2400" b="1" u="sng" dirty="0" err="1">
                <a:latin typeface="Times New Roman"/>
                <a:ea typeface="Times New Roman"/>
              </a:rPr>
              <a:t>cấp</a:t>
            </a:r>
            <a:r>
              <a:rPr lang="en-US" sz="2400" b="1" u="sng" dirty="0">
                <a:latin typeface="Times New Roman"/>
                <a:ea typeface="Times New Roman"/>
              </a:rPr>
              <a:t> </a:t>
            </a:r>
            <a:r>
              <a:rPr lang="en-US" sz="2400" b="1" u="sng" dirty="0" err="1">
                <a:latin typeface="Times New Roman"/>
                <a:ea typeface="Times New Roman"/>
              </a:rPr>
              <a:t>cao</a:t>
            </a:r>
            <a:r>
              <a:rPr lang="en-US" sz="2400" b="1" u="sng" dirty="0">
                <a:latin typeface="Times New Roman"/>
                <a:ea typeface="Times New Roman"/>
              </a:rPr>
              <a:t> </a:t>
            </a:r>
            <a:r>
              <a:rPr lang="en-US" sz="2400" b="1" u="sng" dirty="0" err="1">
                <a:latin typeface="Times New Roman"/>
                <a:ea typeface="Times New Roman"/>
              </a:rPr>
              <a:t>nhất</a:t>
            </a:r>
            <a:endParaRPr lang="en-US" sz="2400" u="sng" dirty="0"/>
          </a:p>
        </p:txBody>
      </p:sp>
    </p:spTree>
    <p:extLst>
      <p:ext uri="{BB962C8B-B14F-4D97-AF65-F5344CB8AC3E}">
        <p14:creationId xmlns:p14="http://schemas.microsoft.com/office/powerpoint/2010/main" val="8572929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additive="base">
                                        <p:cTn id="29" dur="500" fill="hold"/>
                                        <p:tgtEl>
                                          <p:spTgt spid="34"/>
                                        </p:tgtEl>
                                        <p:attrNameLst>
                                          <p:attrName>ppt_x</p:attrName>
                                        </p:attrNameLst>
                                      </p:cBhvr>
                                      <p:tavLst>
                                        <p:tav tm="0">
                                          <p:val>
                                            <p:strVal val="#ppt_x"/>
                                          </p:val>
                                        </p:tav>
                                        <p:tav tm="100000">
                                          <p:val>
                                            <p:strVal val="#ppt_x"/>
                                          </p:val>
                                        </p:tav>
                                      </p:tavLst>
                                    </p:anim>
                                    <p:anim calcmode="lin" valueType="num">
                                      <p:cBhvr additive="base">
                                        <p:cTn id="3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ppt_x"/>
                                          </p:val>
                                        </p:tav>
                                        <p:tav tm="100000">
                                          <p:val>
                                            <p:strVal val="#ppt_x"/>
                                          </p:val>
                                        </p:tav>
                                      </p:tavLst>
                                    </p:anim>
                                    <p:anim calcmode="lin" valueType="num">
                                      <p:cBhvr additive="base">
                                        <p:cTn id="3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8"/>
                                        </p:tgtEl>
                                        <p:attrNameLst>
                                          <p:attrName>style.visibility</p:attrName>
                                        </p:attrNameLst>
                                      </p:cBhvr>
                                      <p:to>
                                        <p:strVal val="visible"/>
                                      </p:to>
                                    </p:set>
                                    <p:anim calcmode="lin" valueType="num">
                                      <p:cBhvr additive="base">
                                        <p:cTn id="41" dur="500" fill="hold"/>
                                        <p:tgtEl>
                                          <p:spTgt spid="38"/>
                                        </p:tgtEl>
                                        <p:attrNameLst>
                                          <p:attrName>ppt_x</p:attrName>
                                        </p:attrNameLst>
                                      </p:cBhvr>
                                      <p:tavLst>
                                        <p:tav tm="0">
                                          <p:val>
                                            <p:strVal val="#ppt_x"/>
                                          </p:val>
                                        </p:tav>
                                        <p:tav tm="100000">
                                          <p:val>
                                            <p:strVal val="#ppt_x"/>
                                          </p:val>
                                        </p:tav>
                                      </p:tavLst>
                                    </p:anim>
                                    <p:anim calcmode="lin" valueType="num">
                                      <p:cBhvr additive="base">
                                        <p:cTn id="4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39"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Quá</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trình</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xây</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dựng</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dự</a:t>
            </a:r>
            <a:r>
              <a:rPr lang="en-US" altLang="vi-VN" sz="2300" b="1" dirty="0">
                <a:solidFill>
                  <a:prstClr val="black"/>
                </a:solidFill>
                <a:latin typeface="Times New Roman" pitchFamily="18" charset="0"/>
                <a:cs typeface="Times New Roman" pitchFamily="18" charset="0"/>
              </a:rPr>
              <a:t> </a:t>
            </a:r>
            <a:r>
              <a:rPr lang="en-US" altLang="vi-VN" sz="2300" b="1" dirty="0" err="1">
                <a:solidFill>
                  <a:prstClr val="black"/>
                </a:solidFill>
                <a:latin typeface="Times New Roman" pitchFamily="18" charset="0"/>
                <a:cs typeface="Times New Roman" pitchFamily="18" charset="0"/>
              </a:rPr>
              <a:t>toán</a:t>
            </a:r>
            <a:r>
              <a:rPr lang="en-US" altLang="vi-VN" sz="2300" b="1" dirty="0">
                <a:solidFill>
                  <a:prstClr val="black"/>
                </a:solidFill>
                <a:latin typeface="Times New Roman" pitchFamily="18" charset="0"/>
                <a:cs typeface="Times New Roman" pitchFamily="18" charset="0"/>
              </a:rPr>
              <a:t> SXKD?</a:t>
            </a:r>
          </a:p>
        </p:txBody>
      </p:sp>
      <p:sp>
        <p:nvSpPr>
          <p:cNvPr id="12291"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5.1.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NHỮNG</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LÝ</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LUẬN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CHUNG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VỀ</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DỰ TOÁN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5DAC1AB0-01AD-4488-8A09-B7E3029C86C3}" type="slidenum">
              <a:rPr lang="en-IN" smtClean="0"/>
              <a:pPr>
                <a:defRPr/>
              </a:pPr>
              <a:t>162</a:t>
            </a:fld>
            <a:endParaRPr lang="en-IN"/>
          </a:p>
        </p:txBody>
      </p:sp>
      <p:cxnSp>
        <p:nvCxnSpPr>
          <p:cNvPr id="8" name="AutoShape 362"/>
          <p:cNvCxnSpPr>
            <a:cxnSpLocks noChangeShapeType="1"/>
          </p:cNvCxnSpPr>
          <p:nvPr/>
        </p:nvCxnSpPr>
        <p:spPr bwMode="auto">
          <a:xfrm flipV="1">
            <a:off x="8804275" y="8375650"/>
            <a:ext cx="0"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9" name="AutoShape 363"/>
          <p:cNvCxnSpPr>
            <a:cxnSpLocks noChangeShapeType="1"/>
          </p:cNvCxnSpPr>
          <p:nvPr/>
        </p:nvCxnSpPr>
        <p:spPr bwMode="auto">
          <a:xfrm>
            <a:off x="79565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 name="AutoShape 364"/>
          <p:cNvCxnSpPr>
            <a:cxnSpLocks noChangeShapeType="1"/>
          </p:cNvCxnSpPr>
          <p:nvPr/>
        </p:nvCxnSpPr>
        <p:spPr bwMode="auto">
          <a:xfrm>
            <a:off x="97091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aphicFrame>
        <p:nvGraphicFramePr>
          <p:cNvPr id="22" name="Table 21"/>
          <p:cNvGraphicFramePr>
            <a:graphicFrameLocks noGrp="1"/>
          </p:cNvGraphicFramePr>
          <p:nvPr>
            <p:extLst/>
          </p:nvPr>
        </p:nvGraphicFramePr>
        <p:xfrm>
          <a:off x="3657601" y="4038600"/>
          <a:ext cx="4594225" cy="533400"/>
        </p:xfrm>
        <a:graphic>
          <a:graphicData uri="http://schemas.openxmlformats.org/drawingml/2006/table">
            <a:tbl>
              <a:tblPr firstRow="1" firstCol="1" bandRow="1" bandCol="1"/>
              <a:tblGrid>
                <a:gridCol w="4594225">
                  <a:extLst>
                    <a:ext uri="{9D8B030D-6E8A-4147-A177-3AD203B41FA5}">
                      <a16:colId xmlns:a16="http://schemas.microsoft.com/office/drawing/2014/main" val="20000"/>
                    </a:ext>
                  </a:extLst>
                </a:gridCol>
              </a:tblGrid>
              <a:tr h="533400">
                <a:tc>
                  <a:txBody>
                    <a:bodyPr/>
                    <a:lstStyle/>
                    <a:p>
                      <a:pPr marL="0" marR="0" algn="ctr">
                        <a:lnSpc>
                          <a:spcPct val="150000"/>
                        </a:lnSpc>
                        <a:spcBef>
                          <a:spcPts val="0"/>
                        </a:spcBef>
                        <a:spcAft>
                          <a:spcPts val="0"/>
                        </a:spcAft>
                        <a:tabLst>
                          <a:tab pos="4565015" algn="l"/>
                        </a:tabLst>
                      </a:pPr>
                      <a:r>
                        <a:rPr lang="en-US" sz="2400" dirty="0" err="1">
                          <a:effectLst/>
                          <a:latin typeface="Times New Roman"/>
                          <a:ea typeface="Times New Roman"/>
                          <a:cs typeface="Times New Roman"/>
                        </a:rPr>
                        <a:t>Quản</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trị</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cấp</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cao</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nhất</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6" name="Table 25"/>
          <p:cNvGraphicFramePr>
            <a:graphicFrameLocks noGrp="1"/>
          </p:cNvGraphicFramePr>
          <p:nvPr>
            <p:extLst/>
          </p:nvPr>
        </p:nvGraphicFramePr>
        <p:xfrm>
          <a:off x="4419600" y="5758370"/>
          <a:ext cx="2857500" cy="490030"/>
        </p:xfrm>
        <a:graphic>
          <a:graphicData uri="http://schemas.openxmlformats.org/drawingml/2006/table">
            <a:tbl>
              <a:tblPr firstRow="1" firstCol="1" bandRow="1" bandCol="1"/>
              <a:tblGrid>
                <a:gridCol w="2857500">
                  <a:extLst>
                    <a:ext uri="{9D8B030D-6E8A-4147-A177-3AD203B41FA5}">
                      <a16:colId xmlns:a16="http://schemas.microsoft.com/office/drawing/2014/main" val="20000"/>
                    </a:ext>
                  </a:extLst>
                </a:gridCol>
              </a:tblGrid>
              <a:tr h="45720">
                <a:tc>
                  <a:txBody>
                    <a:bodyPr/>
                    <a:lstStyle/>
                    <a:p>
                      <a:pPr marL="0" marR="0" algn="ctr">
                        <a:lnSpc>
                          <a:spcPct val="150000"/>
                        </a:lnSpc>
                        <a:spcBef>
                          <a:spcPts val="0"/>
                        </a:spcBef>
                        <a:spcAft>
                          <a:spcPts val="0"/>
                        </a:spcAft>
                        <a:tabLst>
                          <a:tab pos="4565015" algn="l"/>
                        </a:tabLst>
                      </a:pPr>
                      <a:r>
                        <a:rPr lang="en-US" sz="2400" dirty="0" err="1">
                          <a:effectLst/>
                          <a:latin typeface="Times New Roman"/>
                          <a:ea typeface="Times New Roman"/>
                          <a:cs typeface="Times New Roman"/>
                        </a:rPr>
                        <a:t>Quản</a:t>
                      </a:r>
                      <a:r>
                        <a:rPr lang="en-US" sz="2400" dirty="0">
                          <a:effectLst/>
                          <a:latin typeface="Times New Roman"/>
                          <a:ea typeface="Times New Roman"/>
                          <a:cs typeface="Times New Roman"/>
                        </a:rPr>
                        <a:t> tri </a:t>
                      </a:r>
                      <a:r>
                        <a:rPr lang="en-US" sz="2400" dirty="0" err="1">
                          <a:effectLst/>
                          <a:latin typeface="Times New Roman"/>
                          <a:ea typeface="Times New Roman"/>
                          <a:cs typeface="Times New Roman"/>
                        </a:rPr>
                        <a:t>cấp</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cơ</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sở</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cxnSp>
        <p:nvCxnSpPr>
          <p:cNvPr id="30" name="AutoShape 362"/>
          <p:cNvCxnSpPr>
            <a:cxnSpLocks noChangeShapeType="1"/>
          </p:cNvCxnSpPr>
          <p:nvPr/>
        </p:nvCxnSpPr>
        <p:spPr bwMode="auto">
          <a:xfrm flipV="1">
            <a:off x="8804275" y="8375650"/>
            <a:ext cx="0"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1" name="AutoShape 363"/>
          <p:cNvCxnSpPr>
            <a:cxnSpLocks noChangeShapeType="1"/>
          </p:cNvCxnSpPr>
          <p:nvPr/>
        </p:nvCxnSpPr>
        <p:spPr bwMode="auto">
          <a:xfrm>
            <a:off x="79565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2" name="AutoShape 364"/>
          <p:cNvCxnSpPr>
            <a:cxnSpLocks noChangeShapeType="1"/>
          </p:cNvCxnSpPr>
          <p:nvPr/>
        </p:nvCxnSpPr>
        <p:spPr bwMode="auto">
          <a:xfrm>
            <a:off x="9709151" y="8375650"/>
            <a:ext cx="9525" cy="2254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Rectangle 28"/>
          <p:cNvSpPr/>
          <p:nvPr/>
        </p:nvSpPr>
        <p:spPr>
          <a:xfrm>
            <a:off x="4114800" y="4812268"/>
            <a:ext cx="3657600" cy="369332"/>
          </a:xfrm>
          <a:prstGeom prst="rect">
            <a:avLst/>
          </a:prstGeom>
        </p:spPr>
        <p:txBody>
          <a:bodyPr wrap="square">
            <a:spAutoFit/>
          </a:bodyPr>
          <a:lstStyle/>
          <a:p>
            <a:r>
              <a:rPr lang="en-US" b="1" dirty="0">
                <a:solidFill>
                  <a:prstClr val="black"/>
                </a:solidFill>
                <a:latin typeface="Times New Roman"/>
                <a:ea typeface="Times New Roman"/>
              </a:rPr>
              <a:t>	(1) 	(2) 	(3) </a:t>
            </a:r>
            <a:endParaRPr lang="en-US" dirty="0">
              <a:solidFill>
                <a:prstClr val="black"/>
              </a:solidFill>
            </a:endParaRPr>
          </a:p>
        </p:txBody>
      </p:sp>
      <p:cxnSp>
        <p:nvCxnSpPr>
          <p:cNvPr id="34" name="Straight Arrow Connector 33"/>
          <p:cNvCxnSpPr/>
          <p:nvPr/>
        </p:nvCxnSpPr>
        <p:spPr>
          <a:xfrm flipV="1">
            <a:off x="4800600" y="4648200"/>
            <a:ext cx="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867400" y="4724400"/>
            <a:ext cx="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971801" y="2891136"/>
            <a:ext cx="6746875" cy="461665"/>
          </a:xfrm>
          <a:prstGeom prst="rect">
            <a:avLst/>
          </a:prstGeom>
        </p:spPr>
        <p:txBody>
          <a:bodyPr wrap="square">
            <a:spAutoFit/>
          </a:bodyPr>
          <a:lstStyle/>
          <a:p>
            <a:r>
              <a:rPr lang="en-US" sz="2400" b="1" dirty="0" err="1">
                <a:solidFill>
                  <a:prstClr val="black"/>
                </a:solidFill>
                <a:latin typeface="Times New Roman"/>
                <a:ea typeface="Times New Roman"/>
              </a:rPr>
              <a:t>Trình</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tự</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lập</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dự</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toán</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từ</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nhà</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quản</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trị</a:t>
            </a:r>
            <a:r>
              <a:rPr lang="en-US" sz="2400" b="1" dirty="0">
                <a:solidFill>
                  <a:prstClr val="black"/>
                </a:solidFill>
                <a:latin typeface="Times New Roman"/>
                <a:ea typeface="Times New Roman"/>
              </a:rPr>
              <a:t> </a:t>
            </a:r>
            <a:r>
              <a:rPr lang="en-US" sz="2400" b="1" u="sng" dirty="0" err="1">
                <a:solidFill>
                  <a:prstClr val="black"/>
                </a:solidFill>
                <a:latin typeface="Times New Roman"/>
                <a:ea typeface="Times New Roman"/>
              </a:rPr>
              <a:t>cấp</a:t>
            </a:r>
            <a:r>
              <a:rPr lang="en-US" sz="2400" b="1" u="sng" dirty="0">
                <a:solidFill>
                  <a:prstClr val="black"/>
                </a:solidFill>
                <a:latin typeface="Times New Roman"/>
                <a:ea typeface="Times New Roman"/>
              </a:rPr>
              <a:t> </a:t>
            </a:r>
            <a:r>
              <a:rPr lang="en-US" sz="2400" b="1" u="sng" dirty="0" err="1">
                <a:solidFill>
                  <a:prstClr val="black"/>
                </a:solidFill>
                <a:latin typeface="Times New Roman"/>
                <a:ea typeface="Times New Roman"/>
              </a:rPr>
              <a:t>cơ</a:t>
            </a:r>
            <a:r>
              <a:rPr lang="en-US" sz="2400" b="1" u="sng" dirty="0">
                <a:solidFill>
                  <a:prstClr val="black"/>
                </a:solidFill>
                <a:latin typeface="Times New Roman"/>
                <a:ea typeface="Times New Roman"/>
              </a:rPr>
              <a:t> </a:t>
            </a:r>
            <a:r>
              <a:rPr lang="en-US" sz="2400" b="1" u="sng" dirty="0" err="1">
                <a:solidFill>
                  <a:prstClr val="black"/>
                </a:solidFill>
                <a:latin typeface="Times New Roman"/>
                <a:ea typeface="Times New Roman"/>
              </a:rPr>
              <a:t>sở</a:t>
            </a:r>
            <a:endParaRPr lang="en-US" sz="2400" u="sng" dirty="0">
              <a:solidFill>
                <a:prstClr val="black"/>
              </a:solidFill>
            </a:endParaRPr>
          </a:p>
        </p:txBody>
      </p:sp>
      <p:cxnSp>
        <p:nvCxnSpPr>
          <p:cNvPr id="3" name="Straight Arrow Connector 2"/>
          <p:cNvCxnSpPr/>
          <p:nvPr/>
        </p:nvCxnSpPr>
        <p:spPr>
          <a:xfrm>
            <a:off x="6781800" y="4724400"/>
            <a:ext cx="0" cy="914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4660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ppt_x"/>
                                          </p:val>
                                        </p:tav>
                                        <p:tav tm="100000">
                                          <p:val>
                                            <p:strVal val="#ppt_x"/>
                                          </p:val>
                                        </p:tav>
                                      </p:tavLst>
                                    </p:anim>
                                    <p:anim calcmode="lin" valueType="num">
                                      <p:cBhvr additive="base">
                                        <p:cTn id="28" dur="500" fill="hold"/>
                                        <p:tgtEl>
                                          <p:spTgt spid="2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ppt_x"/>
                                          </p:val>
                                        </p:tav>
                                        <p:tav tm="100000">
                                          <p:val>
                                            <p:strVal val="#ppt_x"/>
                                          </p:val>
                                        </p:tav>
                                      </p:tavLst>
                                    </p:anim>
                                    <p:anim calcmode="lin" valueType="num">
                                      <p:cBhvr additive="base">
                                        <p:cTn id="36" dur="500" fill="hold"/>
                                        <p:tgtEl>
                                          <p:spTgt spid="3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ppt_x"/>
                                          </p:val>
                                        </p:tav>
                                        <p:tav tm="100000">
                                          <p:val>
                                            <p:strVal val="#ppt_x"/>
                                          </p:val>
                                        </p:tav>
                                      </p:tavLst>
                                    </p:anim>
                                    <p:anim calcmode="lin" valueType="num">
                                      <p:cBhvr additive="base">
                                        <p:cTn id="4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29" grpId="0"/>
      <p:bldP spid="39"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1"/>
          <p:cNvSpPr>
            <a:spLocks noChangeArrowheads="1"/>
          </p:cNvSpPr>
          <p:nvPr/>
        </p:nvSpPr>
        <p:spPr bwMode="auto">
          <a:xfrm>
            <a:off x="2915949" y="19050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DỰ TOÁN BÁN HÀNG</a:t>
            </a:r>
          </a:p>
        </p:txBody>
      </p:sp>
      <p:sp>
        <p:nvSpPr>
          <p:cNvPr id="25603" name="WordArt 9"/>
          <p:cNvSpPr>
            <a:spLocks noChangeArrowheads="1" noChangeShapeType="1" noTextEdit="1"/>
          </p:cNvSpPr>
          <p:nvPr/>
        </p:nvSpPr>
        <p:spPr bwMode="auto">
          <a:xfrm>
            <a:off x="2024064" y="762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5.1.2. LẬP DỰ TOÁN SXKD</a:t>
            </a:r>
          </a:p>
        </p:txBody>
      </p:sp>
      <p:sp>
        <p:nvSpPr>
          <p:cNvPr id="25604" name="Text Box 28"/>
          <p:cNvSpPr txBox="1">
            <a:spLocks noChangeArrowheads="1"/>
          </p:cNvSpPr>
          <p:nvPr/>
        </p:nvSpPr>
        <p:spPr bwMode="auto">
          <a:xfrm>
            <a:off x="2033588" y="3055204"/>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Lập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khâu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trọng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việc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lập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quyết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sở</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lập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khác</a:t>
            </a:r>
            <a:r>
              <a:rPr lang="en-US" altLang="vi-VN" sz="2400" dirty="0">
                <a:solidFill>
                  <a:prstClr val="black"/>
                </a:solidFill>
                <a:latin typeface="Times New Roman" pitchFamily="18" charset="0"/>
                <a:cs typeface="Times New Roman" pitchFamily="18" charset="0"/>
              </a:rPr>
              <a:t>.</a:t>
            </a:r>
          </a:p>
        </p:txBody>
      </p:sp>
      <p:sp>
        <p:nvSpPr>
          <p:cNvPr id="8" name="Slide Number Placeholder 7"/>
          <p:cNvSpPr>
            <a:spLocks noGrp="1"/>
          </p:cNvSpPr>
          <p:nvPr>
            <p:ph type="sldNum" sz="quarter" idx="12"/>
          </p:nvPr>
        </p:nvSpPr>
        <p:spPr/>
        <p:txBody>
          <a:bodyPr>
            <a:normAutofit fontScale="85000" lnSpcReduction="20000"/>
          </a:bodyPr>
          <a:lstStyle/>
          <a:p>
            <a:pPr>
              <a:defRPr/>
            </a:pPr>
            <a:fld id="{1CD76694-23D1-4632-BA50-14676A45D662}" type="slidenum">
              <a:rPr lang="en-IN" smtClean="0"/>
              <a:pPr>
                <a:defRPr/>
              </a:pPr>
              <a:t>163</a:t>
            </a:fld>
            <a:endParaRPr lang="en-IN"/>
          </a:p>
        </p:txBody>
      </p:sp>
      <p:graphicFrame>
        <p:nvGraphicFramePr>
          <p:cNvPr id="2" name="Table 1"/>
          <p:cNvGraphicFramePr>
            <a:graphicFrameLocks noGrp="1"/>
          </p:cNvGraphicFramePr>
          <p:nvPr>
            <p:extLst/>
          </p:nvPr>
        </p:nvGraphicFramePr>
        <p:xfrm>
          <a:off x="1847851" y="4245800"/>
          <a:ext cx="8640763" cy="1316800"/>
        </p:xfrm>
        <a:graphic>
          <a:graphicData uri="http://schemas.openxmlformats.org/drawingml/2006/table">
            <a:tbl>
              <a:tblPr/>
              <a:tblGrid>
                <a:gridCol w="2016125">
                  <a:extLst>
                    <a:ext uri="{9D8B030D-6E8A-4147-A177-3AD203B41FA5}">
                      <a16:colId xmlns:a16="http://schemas.microsoft.com/office/drawing/2014/main" val="20000"/>
                    </a:ext>
                  </a:extLst>
                </a:gridCol>
                <a:gridCol w="1008063">
                  <a:extLst>
                    <a:ext uri="{9D8B030D-6E8A-4147-A177-3AD203B41FA5}">
                      <a16:colId xmlns:a16="http://schemas.microsoft.com/office/drawing/2014/main" val="20001"/>
                    </a:ext>
                  </a:extLst>
                </a:gridCol>
                <a:gridCol w="2160587">
                  <a:extLst>
                    <a:ext uri="{9D8B030D-6E8A-4147-A177-3AD203B41FA5}">
                      <a16:colId xmlns:a16="http://schemas.microsoft.com/office/drawing/2014/main" val="20002"/>
                    </a:ext>
                  </a:extLst>
                </a:gridCol>
                <a:gridCol w="863600">
                  <a:extLst>
                    <a:ext uri="{9D8B030D-6E8A-4147-A177-3AD203B41FA5}">
                      <a16:colId xmlns:a16="http://schemas.microsoft.com/office/drawing/2014/main" val="20003"/>
                    </a:ext>
                  </a:extLst>
                </a:gridCol>
                <a:gridCol w="2592388">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toán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doanh</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thu</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bán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hàng</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khối</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kiến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tiêu</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thụ</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       x</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giá</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bán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kiến</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04967656"/>
      </p:ext>
    </p:extLst>
  </p:cSld>
  <p:clrMapOvr>
    <a:masterClrMapping/>
  </p:clrMapOvr>
  <p:transition spd="slow"/>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164</a:t>
            </a:fld>
            <a:endParaRPr lang="en-IN"/>
          </a:p>
        </p:txBody>
      </p:sp>
      <p:sp>
        <p:nvSpPr>
          <p:cNvPr id="5" name="Rectangle 4"/>
          <p:cNvSpPr/>
          <p:nvPr/>
        </p:nvSpPr>
        <p:spPr>
          <a:xfrm>
            <a:off x="1752600" y="16525"/>
            <a:ext cx="8763000" cy="1200329"/>
          </a:xfrm>
          <a:prstGeom prst="rect">
            <a:avLst/>
          </a:prstGeom>
        </p:spPr>
        <p:txBody>
          <a:bodyPr wrap="square">
            <a:spAutoFit/>
          </a:bodyPr>
          <a:lstStyle/>
          <a:p>
            <a:pPr algn="just"/>
            <a:r>
              <a:rPr lang="en-US" sz="2400" b="1" u="sng" dirty="0" err="1">
                <a:latin typeface="Times New Roman"/>
                <a:ea typeface="Times New Roman"/>
                <a:cs typeface="Times New Roman"/>
              </a:rPr>
              <a:t>Ví</a:t>
            </a:r>
            <a:r>
              <a:rPr lang="en-US" sz="2400" b="1" u="sng" dirty="0">
                <a:latin typeface="Times New Roman"/>
                <a:ea typeface="Times New Roman"/>
                <a:cs typeface="Times New Roman"/>
              </a:rPr>
              <a:t> </a:t>
            </a:r>
            <a:r>
              <a:rPr lang="en-US" sz="2400" b="1" u="sng" dirty="0" err="1">
                <a:latin typeface="Times New Roman"/>
                <a:ea typeface="Times New Roman"/>
                <a:cs typeface="Times New Roman"/>
              </a:rPr>
              <a:t>dụ</a:t>
            </a:r>
            <a:r>
              <a:rPr lang="en-US" sz="2400" dirty="0">
                <a:latin typeface="Times New Roman"/>
                <a:ea typeface="Times New Roman"/>
                <a:cs typeface="Times New Roman"/>
              </a:rPr>
              <a:t>: </a:t>
            </a:r>
            <a:r>
              <a:rPr lang="en-US" sz="2400" dirty="0" err="1">
                <a:latin typeface="Times New Roman"/>
                <a:ea typeface="Times New Roman"/>
                <a:cs typeface="Times New Roman"/>
              </a:rPr>
              <a:t>Giả</a:t>
            </a:r>
            <a:r>
              <a:rPr lang="en-US" sz="2400" dirty="0">
                <a:latin typeface="Times New Roman"/>
                <a:ea typeface="Times New Roman"/>
                <a:cs typeface="Times New Roman"/>
              </a:rPr>
              <a:t> </a:t>
            </a:r>
            <a:r>
              <a:rPr lang="en-US" sz="2400" dirty="0" err="1">
                <a:latin typeface="Times New Roman"/>
                <a:ea typeface="Times New Roman"/>
                <a:cs typeface="Times New Roman"/>
              </a:rPr>
              <a:t>sử</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 ABC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tình</a:t>
            </a:r>
            <a:r>
              <a:rPr lang="en-US" sz="2400" dirty="0">
                <a:latin typeface="Times New Roman"/>
                <a:ea typeface="Times New Roman"/>
                <a:cs typeface="Times New Roman"/>
              </a:rPr>
              <a:t> </a:t>
            </a:r>
            <a:r>
              <a:rPr lang="en-US" sz="2400" dirty="0" err="1">
                <a:latin typeface="Times New Roman"/>
                <a:ea typeface="Times New Roman"/>
                <a:cs typeface="Times New Roman"/>
              </a:rPr>
              <a:t>hình</a:t>
            </a:r>
            <a:r>
              <a:rPr lang="en-US" sz="2400" dirty="0">
                <a:latin typeface="Times New Roman"/>
                <a:ea typeface="Times New Roman"/>
                <a:cs typeface="Times New Roman"/>
              </a:rPr>
              <a:t> </a:t>
            </a:r>
            <a:r>
              <a:rPr lang="en-US" sz="2400" dirty="0" err="1">
                <a:latin typeface="Times New Roman"/>
                <a:ea typeface="Times New Roman"/>
                <a:cs typeface="Times New Roman"/>
              </a:rPr>
              <a:t>thực</a:t>
            </a:r>
            <a:r>
              <a:rPr lang="en-US" sz="2400" dirty="0">
                <a:latin typeface="Times New Roman"/>
                <a:ea typeface="Times New Roman"/>
                <a:cs typeface="Times New Roman"/>
              </a:rPr>
              <a:t> </a:t>
            </a:r>
            <a:r>
              <a:rPr lang="en-US" sz="2400" dirty="0" err="1">
                <a:latin typeface="Times New Roman"/>
                <a:ea typeface="Times New Roman"/>
                <a:cs typeface="Times New Roman"/>
              </a:rPr>
              <a:t>tế</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thụ</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a:t>
            </a:r>
            <a:r>
              <a:rPr lang="en-US" sz="2400" dirty="0" err="1">
                <a:latin typeface="Times New Roman"/>
                <a:ea typeface="Times New Roman"/>
                <a:cs typeface="Times New Roman"/>
              </a:rPr>
              <a:t>trước</a:t>
            </a:r>
            <a:r>
              <a:rPr lang="en-US" sz="2400" dirty="0">
                <a:latin typeface="Times New Roman"/>
                <a:ea typeface="Times New Roman"/>
                <a:cs typeface="Times New Roman"/>
              </a:rPr>
              <a:t>, </a:t>
            </a:r>
            <a:r>
              <a:rPr lang="en-US" sz="2400" dirty="0" err="1">
                <a:latin typeface="Times New Roman"/>
                <a:ea typeface="Times New Roman"/>
                <a:cs typeface="Times New Roman"/>
              </a:rPr>
              <a:t>nghiên</a:t>
            </a:r>
            <a:r>
              <a:rPr lang="en-US" sz="2400" dirty="0">
                <a:latin typeface="Times New Roman"/>
                <a:ea typeface="Times New Roman"/>
                <a:cs typeface="Times New Roman"/>
              </a:rPr>
              <a:t> </a:t>
            </a:r>
            <a:r>
              <a:rPr lang="en-US" sz="2400" dirty="0" err="1">
                <a:latin typeface="Times New Roman"/>
                <a:ea typeface="Times New Roman"/>
                <a:cs typeface="Times New Roman"/>
              </a:rPr>
              <a:t>cứu</a:t>
            </a:r>
            <a:r>
              <a:rPr lang="en-US" sz="2400" dirty="0">
                <a:latin typeface="Times New Roman"/>
                <a:ea typeface="Times New Roman"/>
                <a:cs typeface="Times New Roman"/>
              </a:rPr>
              <a:t> </a:t>
            </a:r>
            <a:r>
              <a:rPr lang="en-US" sz="2400" dirty="0" err="1">
                <a:latin typeface="Times New Roman"/>
                <a:ea typeface="Times New Roman"/>
                <a:cs typeface="Times New Roman"/>
              </a:rPr>
              <a:t>thị</a:t>
            </a:r>
            <a:r>
              <a:rPr lang="en-US" sz="2400" dirty="0">
                <a:latin typeface="Times New Roman"/>
                <a:ea typeface="Times New Roman"/>
                <a:cs typeface="Times New Roman"/>
              </a:rPr>
              <a:t> </a:t>
            </a:r>
            <a:r>
              <a:rPr lang="en-US" sz="2400" dirty="0" err="1">
                <a:latin typeface="Times New Roman"/>
                <a:ea typeface="Times New Roman"/>
                <a:cs typeface="Times New Roman"/>
              </a:rPr>
              <a:t>trường</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nhu</a:t>
            </a:r>
            <a:r>
              <a:rPr lang="en-US" sz="2400" dirty="0">
                <a:latin typeface="Times New Roman"/>
                <a:ea typeface="Times New Roman"/>
                <a:cs typeface="Times New Roman"/>
              </a:rPr>
              <a:t> </a:t>
            </a:r>
            <a:r>
              <a:rPr lang="en-US" sz="2400" dirty="0" err="1">
                <a:latin typeface="Times New Roman"/>
                <a:ea typeface="Times New Roman"/>
                <a:cs typeface="Times New Roman"/>
              </a:rPr>
              <a:t>cầu</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dùng</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hoạch</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thụ</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
        <p:nvSpPr>
          <p:cNvPr id="6" name="Rectangle 5"/>
          <p:cNvSpPr/>
          <p:nvPr/>
        </p:nvSpPr>
        <p:spPr>
          <a:xfrm>
            <a:off x="3657600" y="1676400"/>
            <a:ext cx="4572000" cy="941796"/>
          </a:xfrm>
          <a:prstGeom prst="rect">
            <a:avLst/>
          </a:prstGeom>
        </p:spPr>
        <p:txBody>
          <a:bodyPr>
            <a:spAutoFit/>
          </a:bodyPr>
          <a:lstStyle/>
          <a:p>
            <a:pPr algn="ctr">
              <a:lnSpc>
                <a:spcPct val="115000"/>
              </a:lnSpc>
            </a:pPr>
            <a:r>
              <a:rPr lang="en-US" sz="2400" b="1" dirty="0">
                <a:latin typeface="Times New Roman"/>
                <a:ea typeface="Times New Roman"/>
                <a:cs typeface="Times New Roman"/>
              </a:rPr>
              <a:t>DỰ TOÁN BÁN HÀNG</a:t>
            </a:r>
            <a:endParaRPr lang="en-US" sz="2400" dirty="0">
              <a:latin typeface="Calibri"/>
              <a:ea typeface="Calibri"/>
              <a:cs typeface="Times New Roman"/>
            </a:endParaRPr>
          </a:p>
          <a:p>
            <a:pPr algn="ctr">
              <a:lnSpc>
                <a:spcPct val="115000"/>
              </a:lnSpc>
            </a:pPr>
            <a:r>
              <a:rPr lang="en-US" sz="2400" dirty="0" err="1">
                <a:latin typeface="Times New Roman"/>
                <a:ea typeface="Times New Roman"/>
                <a:cs typeface="Times New Roman"/>
              </a:rPr>
              <a:t>Năm</a:t>
            </a:r>
            <a:r>
              <a:rPr lang="en-US" sz="2400" dirty="0">
                <a:latin typeface="Times New Roman"/>
                <a:ea typeface="Times New Roman"/>
                <a:cs typeface="Times New Roman"/>
              </a:rPr>
              <a:t>: N          </a:t>
            </a:r>
            <a:endParaRPr lang="en-US" sz="2400" dirty="0">
              <a:latin typeface="Calibri"/>
              <a:ea typeface="Calibri"/>
              <a:cs typeface="Times New Roman"/>
            </a:endParaRPr>
          </a:p>
        </p:txBody>
      </p:sp>
      <p:graphicFrame>
        <p:nvGraphicFramePr>
          <p:cNvPr id="7" name="Table 6"/>
          <p:cNvGraphicFramePr>
            <a:graphicFrameLocks noGrp="1"/>
          </p:cNvGraphicFramePr>
          <p:nvPr>
            <p:extLst/>
          </p:nvPr>
        </p:nvGraphicFramePr>
        <p:xfrm>
          <a:off x="1684338" y="2700528"/>
          <a:ext cx="8831262" cy="2342515"/>
        </p:xfrm>
        <a:graphic>
          <a:graphicData uri="http://schemas.openxmlformats.org/drawingml/2006/table">
            <a:tbl>
              <a:tblPr firstRow="1" firstCol="1" bandRow="1"/>
              <a:tblGrid>
                <a:gridCol w="2506662">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30560">
                  <a:extLst>
                    <a:ext uri="{9D8B030D-6E8A-4147-A177-3AD203B41FA5}">
                      <a16:colId xmlns:a16="http://schemas.microsoft.com/office/drawing/2014/main" val="20003"/>
                    </a:ext>
                  </a:extLst>
                </a:gridCol>
                <a:gridCol w="1284040">
                  <a:extLst>
                    <a:ext uri="{9D8B030D-6E8A-4147-A177-3AD203B41FA5}">
                      <a16:colId xmlns:a16="http://schemas.microsoft.com/office/drawing/2014/main" val="20004"/>
                    </a:ext>
                  </a:extLst>
                </a:gridCol>
                <a:gridCol w="1295400">
                  <a:extLst>
                    <a:ext uri="{9D8B030D-6E8A-4147-A177-3AD203B41FA5}">
                      <a16:colId xmlns:a16="http://schemas.microsoft.com/office/drawing/2014/main" val="20005"/>
                    </a:ext>
                  </a:extLst>
                </a:gridCol>
              </a:tblGrid>
              <a:tr h="0">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Chỉ tiêu</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US" sz="2000">
                          <a:effectLst/>
                          <a:latin typeface="Times New Roman"/>
                          <a:ea typeface="Times New Roman"/>
                          <a:cs typeface="Times New Roman"/>
                        </a:rPr>
                        <a:t>1.Khối lượng sản phẩm tiêu thụ (SP)</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dirty="0">
                          <a:effectLst/>
                          <a:latin typeface="Times New Roman"/>
                          <a:ea typeface="Times New Roman"/>
                          <a:cs typeface="Times New Roman"/>
                        </a:rPr>
                        <a:t>25.000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nSpc>
                          <a:spcPct val="115000"/>
                        </a:lnSpc>
                        <a:spcBef>
                          <a:spcPts val="0"/>
                        </a:spcBef>
                        <a:spcAft>
                          <a:spcPts val="0"/>
                        </a:spcAft>
                      </a:pPr>
                      <a:r>
                        <a:rPr lang="en-US" sz="2000">
                          <a:effectLst/>
                          <a:latin typeface="Times New Roman"/>
                          <a:ea typeface="Times New Roman"/>
                          <a:cs typeface="Times New Roman"/>
                        </a:rPr>
                        <a:t>2. Đơn giá bán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190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190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190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190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190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nSpc>
                          <a:spcPct val="115000"/>
                        </a:lnSpc>
                        <a:spcBef>
                          <a:spcPts val="0"/>
                        </a:spcBef>
                        <a:spcAft>
                          <a:spcPts val="0"/>
                        </a:spcAft>
                      </a:pPr>
                      <a:r>
                        <a:rPr lang="en-US" sz="2000">
                          <a:effectLst/>
                          <a:latin typeface="Times New Roman"/>
                          <a:ea typeface="Times New Roman"/>
                          <a:cs typeface="Times New Roman"/>
                        </a:rPr>
                        <a:t>3. Doanh thu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3.800.000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4.750.000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4.750.000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5.700.000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dirty="0">
                          <a:effectLst/>
                          <a:latin typeface="Times New Roman"/>
                          <a:ea typeface="Times New Roman"/>
                          <a:cs typeface="Times New Roman"/>
                        </a:rPr>
                        <a:t>19.000.000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6459065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165</a:t>
            </a:fld>
            <a:endParaRPr lang="en-IN"/>
          </a:p>
        </p:txBody>
      </p:sp>
      <p:sp>
        <p:nvSpPr>
          <p:cNvPr id="2" name="Rectangle 1"/>
          <p:cNvSpPr/>
          <p:nvPr/>
        </p:nvSpPr>
        <p:spPr>
          <a:xfrm>
            <a:off x="1752600" y="95072"/>
            <a:ext cx="8763000" cy="1200329"/>
          </a:xfrm>
          <a:prstGeom prst="rect">
            <a:avLst/>
          </a:prstGeom>
        </p:spPr>
        <p:txBody>
          <a:bodyPr wrap="square">
            <a:spAutoFit/>
          </a:bodyPr>
          <a:lstStyle/>
          <a:p>
            <a:pPr indent="457200" algn="just"/>
            <a:r>
              <a:rPr lang="en-US" sz="2400" dirty="0" err="1">
                <a:latin typeface="Times New Roman"/>
                <a:ea typeface="Times New Roman"/>
                <a:cs typeface="Times New Roman"/>
              </a:rPr>
              <a:t>Giả</a:t>
            </a:r>
            <a:r>
              <a:rPr lang="en-US" sz="2400" dirty="0">
                <a:latin typeface="Times New Roman"/>
                <a:ea typeface="Times New Roman"/>
                <a:cs typeface="Times New Roman"/>
              </a:rPr>
              <a:t> </a:t>
            </a:r>
            <a:r>
              <a:rPr lang="en-US" sz="2400" dirty="0" err="1">
                <a:latin typeface="Times New Roman"/>
                <a:ea typeface="Times New Roman"/>
                <a:cs typeface="Times New Roman"/>
              </a:rPr>
              <a:t>sử</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60%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thu</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a:t>
            </a:r>
            <a:r>
              <a:rPr lang="en-US" sz="2400" dirty="0" err="1">
                <a:latin typeface="Times New Roman"/>
                <a:ea typeface="Times New Roman"/>
                <a:cs typeface="Times New Roman"/>
              </a:rPr>
              <a:t>bán</a:t>
            </a:r>
            <a:r>
              <a:rPr lang="en-US" sz="2400" dirty="0">
                <a:latin typeface="Times New Roman"/>
                <a:ea typeface="Times New Roman"/>
                <a:cs typeface="Times New Roman"/>
              </a:rPr>
              <a:t> </a:t>
            </a:r>
            <a:r>
              <a:rPr lang="en-US" sz="2400" dirty="0" err="1">
                <a:latin typeface="Times New Roman"/>
                <a:ea typeface="Times New Roman"/>
                <a:cs typeface="Times New Roman"/>
              </a:rPr>
              <a:t>thu</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ngay</a:t>
            </a:r>
            <a:r>
              <a:rPr lang="en-US" sz="2400" dirty="0">
                <a:latin typeface="Times New Roman"/>
                <a:ea typeface="Times New Roman"/>
                <a:cs typeface="Times New Roman"/>
              </a:rPr>
              <a:t> </a:t>
            </a:r>
            <a:r>
              <a:rPr lang="en-US" sz="2400" dirty="0" err="1">
                <a:latin typeface="Times New Roman"/>
                <a:ea typeface="Times New Roman"/>
                <a:cs typeface="Times New Roman"/>
              </a:rPr>
              <a:t>còn</a:t>
            </a:r>
            <a:r>
              <a:rPr lang="en-US" sz="2400" dirty="0">
                <a:latin typeface="Times New Roman"/>
                <a:ea typeface="Times New Roman"/>
                <a:cs typeface="Times New Roman"/>
              </a:rPr>
              <a:t> </a:t>
            </a:r>
            <a:r>
              <a:rPr lang="en-US" sz="2400" dirty="0" err="1">
                <a:latin typeface="Times New Roman"/>
                <a:ea typeface="Times New Roman"/>
                <a:cs typeface="Times New Roman"/>
              </a:rPr>
              <a:t>lại</a:t>
            </a:r>
            <a:r>
              <a:rPr lang="en-US" sz="2400" dirty="0">
                <a:latin typeface="Times New Roman"/>
                <a:ea typeface="Times New Roman"/>
                <a:cs typeface="Times New Roman"/>
              </a:rPr>
              <a:t> 40% </a:t>
            </a:r>
            <a:r>
              <a:rPr lang="en-US" sz="2400" dirty="0" err="1">
                <a:latin typeface="Times New Roman"/>
                <a:ea typeface="Times New Roman"/>
                <a:cs typeface="Times New Roman"/>
              </a:rPr>
              <a:t>thu</a:t>
            </a:r>
            <a:r>
              <a:rPr lang="en-US" sz="2400" dirty="0">
                <a:latin typeface="Times New Roman"/>
                <a:ea typeface="Times New Roman"/>
                <a:cs typeface="Times New Roman"/>
              </a:rPr>
              <a:t> ở </a:t>
            </a:r>
            <a:r>
              <a:rPr lang="en-US" sz="2400" dirty="0" err="1">
                <a:latin typeface="Times New Roman"/>
                <a:ea typeface="Times New Roman"/>
                <a:cs typeface="Times New Roman"/>
              </a:rPr>
              <a:t>quý</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 </a:t>
            </a:r>
            <a:r>
              <a:rPr lang="en-US" sz="2400" dirty="0" err="1">
                <a:latin typeface="Times New Roman"/>
                <a:ea typeface="Times New Roman"/>
                <a:cs typeface="Times New Roman"/>
              </a:rPr>
              <a:t>Khoản</a:t>
            </a:r>
            <a:r>
              <a:rPr lang="en-US" sz="2400" dirty="0">
                <a:latin typeface="Times New Roman"/>
                <a:ea typeface="Times New Roman"/>
                <a:cs typeface="Times New Roman"/>
              </a:rPr>
              <a:t> </a:t>
            </a:r>
            <a:r>
              <a:rPr lang="en-US" sz="2400" dirty="0" err="1">
                <a:latin typeface="Times New Roman"/>
                <a:ea typeface="Times New Roman"/>
                <a:cs typeface="Times New Roman"/>
              </a:rPr>
              <a:t>phải</a:t>
            </a:r>
            <a:r>
              <a:rPr lang="en-US" sz="2400" dirty="0">
                <a:latin typeface="Times New Roman"/>
                <a:ea typeface="Times New Roman"/>
                <a:cs typeface="Times New Roman"/>
              </a:rPr>
              <a:t> </a:t>
            </a:r>
            <a:r>
              <a:rPr lang="en-US" sz="2400" dirty="0" err="1">
                <a:latin typeface="Times New Roman"/>
                <a:ea typeface="Times New Roman"/>
                <a:cs typeface="Times New Roman"/>
              </a:rPr>
              <a:t>thu</a:t>
            </a:r>
            <a:r>
              <a:rPr lang="en-US" sz="2400" dirty="0">
                <a:latin typeface="Times New Roman"/>
                <a:ea typeface="Times New Roman"/>
                <a:cs typeface="Times New Roman"/>
              </a:rPr>
              <a:t> </a:t>
            </a:r>
            <a:r>
              <a:rPr lang="en-US" sz="2400" dirty="0" err="1">
                <a:latin typeface="Times New Roman"/>
                <a:ea typeface="Times New Roman"/>
                <a:cs typeface="Times New Roman"/>
              </a:rPr>
              <a:t>quý</a:t>
            </a:r>
            <a:r>
              <a:rPr lang="en-US" sz="2400" dirty="0">
                <a:latin typeface="Times New Roman"/>
                <a:ea typeface="Times New Roman"/>
                <a:cs typeface="Times New Roman"/>
              </a:rPr>
              <a:t> 4 </a:t>
            </a:r>
            <a:r>
              <a:rPr lang="en-US" sz="2400" dirty="0" err="1">
                <a:latin typeface="Times New Roman"/>
                <a:ea typeface="Times New Roman"/>
                <a:cs typeface="Times New Roman"/>
              </a:rPr>
              <a:t>năm</a:t>
            </a:r>
            <a:r>
              <a:rPr lang="en-US" sz="2400" dirty="0">
                <a:latin typeface="Times New Roman"/>
                <a:ea typeface="Times New Roman"/>
                <a:cs typeface="Times New Roman"/>
              </a:rPr>
              <a:t> N-1 </a:t>
            </a:r>
            <a:r>
              <a:rPr lang="en-US" sz="2400" dirty="0" err="1">
                <a:latin typeface="Times New Roman"/>
                <a:ea typeface="Times New Roman"/>
                <a:cs typeface="Times New Roman"/>
              </a:rPr>
              <a:t>chuyển</a:t>
            </a:r>
            <a:r>
              <a:rPr lang="en-US" sz="2400" dirty="0">
                <a:latin typeface="Times New Roman"/>
                <a:ea typeface="Times New Roman"/>
                <a:cs typeface="Times New Roman"/>
              </a:rPr>
              <a:t> sang </a:t>
            </a:r>
            <a:r>
              <a:rPr lang="en-US" sz="2400" dirty="0" err="1">
                <a:latin typeface="Times New Roman"/>
                <a:ea typeface="Times New Roman"/>
                <a:cs typeface="Times New Roman"/>
              </a:rPr>
              <a:t>là</a:t>
            </a:r>
            <a:r>
              <a:rPr lang="en-US" sz="2400" dirty="0">
                <a:latin typeface="Times New Roman"/>
                <a:ea typeface="Times New Roman"/>
                <a:cs typeface="Times New Roman"/>
              </a:rPr>
              <a:t> : 2.000.000. Ta </a:t>
            </a:r>
            <a:r>
              <a:rPr lang="en-US" sz="2400" dirty="0" err="1">
                <a:latin typeface="Times New Roman"/>
                <a:ea typeface="Times New Roman"/>
                <a:cs typeface="Times New Roman"/>
              </a:rPr>
              <a:t>có</a:t>
            </a:r>
            <a:r>
              <a:rPr lang="en-US" sz="2400" dirty="0">
                <a:latin typeface="Times New Roman"/>
                <a:ea typeface="Times New Roman"/>
                <a:cs typeface="Times New Roman"/>
              </a:rPr>
              <a:t> </a:t>
            </a:r>
            <a:r>
              <a:rPr lang="en-US" sz="2400" dirty="0" err="1">
                <a:latin typeface="Times New Roman"/>
                <a:ea typeface="Times New Roman"/>
                <a:cs typeface="Times New Roman"/>
              </a:rPr>
              <a:t>lịch</a:t>
            </a:r>
            <a:r>
              <a:rPr lang="en-US" sz="2400" dirty="0">
                <a:latin typeface="Times New Roman"/>
                <a:ea typeface="Times New Roman"/>
                <a:cs typeface="Times New Roman"/>
              </a:rPr>
              <a:t> </a:t>
            </a:r>
            <a:r>
              <a:rPr lang="en-US" sz="2400" dirty="0" err="1">
                <a:latin typeface="Times New Roman"/>
                <a:ea typeface="Times New Roman"/>
                <a:cs typeface="Times New Roman"/>
              </a:rPr>
              <a:t>thu</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kiến</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N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
        <p:nvSpPr>
          <p:cNvPr id="3" name="Rectangle 2"/>
          <p:cNvSpPr/>
          <p:nvPr/>
        </p:nvSpPr>
        <p:spPr>
          <a:xfrm>
            <a:off x="3657600" y="1524001"/>
            <a:ext cx="4572000" cy="646331"/>
          </a:xfrm>
          <a:prstGeom prst="rect">
            <a:avLst/>
          </a:prstGeom>
        </p:spPr>
        <p:txBody>
          <a:bodyPr>
            <a:spAutoFit/>
          </a:bodyPr>
          <a:lstStyle/>
          <a:p>
            <a:pPr indent="457200" algn="ctr"/>
            <a:r>
              <a:rPr lang="en-US" b="1" dirty="0">
                <a:latin typeface="Times New Roman"/>
                <a:ea typeface="Times New Roman"/>
                <a:cs typeface="Times New Roman"/>
              </a:rPr>
              <a:t>DỰ TOÁN THU TIỀN BÁN HÀNG</a:t>
            </a:r>
            <a:endParaRPr lang="en-US" sz="1400" dirty="0">
              <a:latin typeface="Calibri"/>
              <a:ea typeface="Calibri"/>
              <a:cs typeface="Times New Roman"/>
            </a:endParaRPr>
          </a:p>
          <a:p>
            <a:pPr algn="ctr"/>
            <a:r>
              <a:rPr lang="en-US" dirty="0">
                <a:latin typeface="Times New Roman"/>
                <a:ea typeface="Times New Roman"/>
                <a:cs typeface="Times New Roman"/>
              </a:rPr>
              <a:t>                      </a:t>
            </a:r>
            <a:r>
              <a:rPr lang="en-US" dirty="0" err="1">
                <a:latin typeface="Times New Roman"/>
                <a:ea typeface="Times New Roman"/>
                <a:cs typeface="Times New Roman"/>
              </a:rPr>
              <a:t>Năm</a:t>
            </a:r>
            <a:r>
              <a:rPr lang="en-US" dirty="0">
                <a:latin typeface="Times New Roman"/>
                <a:ea typeface="Times New Roman"/>
                <a:cs typeface="Times New Roman"/>
              </a:rPr>
              <a:t>: N	</a:t>
            </a:r>
            <a:endParaRPr lang="en-US" sz="1400" dirty="0">
              <a:latin typeface="Calibri"/>
              <a:ea typeface="Calibri"/>
              <a:cs typeface="Times New Roman"/>
            </a:endParaRPr>
          </a:p>
        </p:txBody>
      </p:sp>
      <p:graphicFrame>
        <p:nvGraphicFramePr>
          <p:cNvPr id="5" name="Table 4"/>
          <p:cNvGraphicFramePr>
            <a:graphicFrameLocks noGrp="1"/>
          </p:cNvGraphicFramePr>
          <p:nvPr>
            <p:extLst/>
          </p:nvPr>
        </p:nvGraphicFramePr>
        <p:xfrm>
          <a:off x="1600202" y="2438400"/>
          <a:ext cx="8991598" cy="4267200"/>
        </p:xfrm>
        <a:graphic>
          <a:graphicData uri="http://schemas.openxmlformats.org/drawingml/2006/table">
            <a:tbl>
              <a:tblPr firstRow="1" firstCol="1" bandRow="1"/>
              <a:tblGrid>
                <a:gridCol w="2285998">
                  <a:extLst>
                    <a:ext uri="{9D8B030D-6E8A-4147-A177-3AD203B41FA5}">
                      <a16:colId xmlns:a16="http://schemas.microsoft.com/office/drawing/2014/main" val="20000"/>
                    </a:ext>
                  </a:extLst>
                </a:gridCol>
                <a:gridCol w="1195648">
                  <a:extLst>
                    <a:ext uri="{9D8B030D-6E8A-4147-A177-3AD203B41FA5}">
                      <a16:colId xmlns:a16="http://schemas.microsoft.com/office/drawing/2014/main" val="20001"/>
                    </a:ext>
                  </a:extLst>
                </a:gridCol>
                <a:gridCol w="1379036">
                  <a:extLst>
                    <a:ext uri="{9D8B030D-6E8A-4147-A177-3AD203B41FA5}">
                      <a16:colId xmlns:a16="http://schemas.microsoft.com/office/drawing/2014/main" val="20002"/>
                    </a:ext>
                  </a:extLst>
                </a:gridCol>
                <a:gridCol w="1387716">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Chỉ</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1.Phải thu tiền bán hàng năm N-1 chuyển sang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2.000.000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2.Dự kiến thu năm nay:</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00000"/>
                        </a:lnSpc>
                        <a:spcBef>
                          <a:spcPts val="0"/>
                        </a:spcBef>
                        <a:spcAft>
                          <a:spcPts val="0"/>
                        </a:spcAft>
                      </a:pPr>
                      <a:r>
                        <a:rPr lang="fr-FR" sz="2000">
                          <a:effectLst/>
                          <a:latin typeface="Times New Roman"/>
                          <a:ea typeface="Times New Roman"/>
                          <a:cs typeface="Times New Roman"/>
                        </a:rPr>
                        <a:t>-Quý IV  năm N-1 chuyển sang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2.000.000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-Quý I năm nay</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2.280.000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3.800.000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-Quý II năm nay</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2.850.000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1.900.000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4.750.000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-Quý III năm nay</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2.850.000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1.900.000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4.750.000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0">
                        <a:lnSpc>
                          <a:spcPct val="100000"/>
                        </a:lnSpc>
                        <a:spcBef>
                          <a:spcPts val="0"/>
                        </a:spcBef>
                        <a:spcAft>
                          <a:spcPts val="0"/>
                        </a:spcAft>
                      </a:pPr>
                      <a:r>
                        <a:rPr lang="en-US" sz="2000">
                          <a:effectLst/>
                          <a:latin typeface="Times New Roman"/>
                          <a:ea typeface="Times New Roman"/>
                          <a:cs typeface="Times New Roman"/>
                        </a:rPr>
                        <a:t>-Quý IV năm nay</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a:effectLst/>
                          <a:latin typeface="Times New Roman"/>
                          <a:ea typeface="Times New Roman"/>
                          <a:cs typeface="Times New Roman"/>
                        </a:rPr>
                        <a:t>   3.420.000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3.420.000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0">
                        <a:lnSpc>
                          <a:spcPct val="100000"/>
                        </a:lnSpc>
                        <a:spcBef>
                          <a:spcPts val="0"/>
                        </a:spcBef>
                        <a:spcAft>
                          <a:spcPts val="0"/>
                        </a:spcAft>
                      </a:pPr>
                      <a:r>
                        <a:rPr lang="en-US" sz="2000" b="1">
                          <a:effectLst/>
                          <a:latin typeface="Times New Roman"/>
                          <a:ea typeface="Times New Roman"/>
                          <a:cs typeface="Times New Roman"/>
                        </a:rPr>
                        <a:t>Tổng cộng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b="1">
                          <a:effectLst/>
                          <a:latin typeface="Times New Roman"/>
                          <a:ea typeface="Times New Roman"/>
                          <a:cs typeface="Times New Roman"/>
                        </a:rPr>
                        <a:t>4.280.000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b="1">
                          <a:effectLst/>
                          <a:latin typeface="Times New Roman"/>
                          <a:ea typeface="Times New Roman"/>
                          <a:cs typeface="Times New Roman"/>
                        </a:rPr>
                        <a:t>4.370.000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b="1" dirty="0">
                          <a:effectLst/>
                          <a:latin typeface="Times New Roman"/>
                          <a:ea typeface="Times New Roman"/>
                          <a:cs typeface="Times New Roman"/>
                        </a:rPr>
                        <a:t>4.750.000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b="1">
                          <a:effectLst/>
                          <a:latin typeface="Times New Roman"/>
                          <a:ea typeface="Times New Roman"/>
                          <a:cs typeface="Times New Roman"/>
                        </a:rPr>
                        <a:t>5.320.000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b="1" dirty="0">
                          <a:effectLst/>
                          <a:latin typeface="Times New Roman"/>
                          <a:ea typeface="Times New Roman"/>
                          <a:cs typeface="Times New Roman"/>
                        </a:rPr>
                        <a:t>18.720.000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6" name="Rectangle 5"/>
          <p:cNvSpPr/>
          <p:nvPr/>
        </p:nvSpPr>
        <p:spPr>
          <a:xfrm>
            <a:off x="8541984" y="1985665"/>
            <a:ext cx="1999265" cy="369332"/>
          </a:xfrm>
          <a:prstGeom prst="rect">
            <a:avLst/>
          </a:prstGeom>
        </p:spPr>
        <p:txBody>
          <a:bodyPr wrap="none">
            <a:spAutoFit/>
          </a:bodyPr>
          <a:lstStyle/>
          <a:p>
            <a:pPr lvl="0" algn="ctr"/>
            <a:r>
              <a:rPr lang="en-US" dirty="0" err="1">
                <a:solidFill>
                  <a:prstClr val="black"/>
                </a:solidFill>
                <a:latin typeface="Times New Roman"/>
                <a:ea typeface="Times New Roman"/>
                <a:cs typeface="Times New Roman"/>
              </a:rPr>
              <a:t>Đơn</a:t>
            </a:r>
            <a:r>
              <a:rPr lang="en-US" dirty="0">
                <a:solidFill>
                  <a:prstClr val="black"/>
                </a:solidFill>
                <a:latin typeface="Times New Roman"/>
                <a:ea typeface="Times New Roman"/>
                <a:cs typeface="Times New Roman"/>
              </a:rPr>
              <a:t> </a:t>
            </a:r>
            <a:r>
              <a:rPr lang="en-US" dirty="0" err="1">
                <a:solidFill>
                  <a:prstClr val="black"/>
                </a:solidFill>
                <a:latin typeface="Times New Roman"/>
                <a:ea typeface="Times New Roman"/>
                <a:cs typeface="Times New Roman"/>
              </a:rPr>
              <a:t>vị</a:t>
            </a:r>
            <a:r>
              <a:rPr lang="en-US" dirty="0">
                <a:solidFill>
                  <a:prstClr val="black"/>
                </a:solidFill>
                <a:latin typeface="Times New Roman"/>
                <a:ea typeface="Times New Roman"/>
                <a:cs typeface="Times New Roman"/>
              </a:rPr>
              <a:t> </a:t>
            </a:r>
            <a:r>
              <a:rPr lang="en-US" dirty="0" err="1">
                <a:solidFill>
                  <a:prstClr val="black"/>
                </a:solidFill>
                <a:latin typeface="Times New Roman"/>
                <a:ea typeface="Times New Roman"/>
                <a:cs typeface="Times New Roman"/>
              </a:rPr>
              <a:t>tính</a:t>
            </a:r>
            <a:r>
              <a:rPr lang="en-US" dirty="0">
                <a:solidFill>
                  <a:prstClr val="black"/>
                </a:solidFill>
                <a:latin typeface="Times New Roman"/>
                <a:ea typeface="Times New Roman"/>
                <a:cs typeface="Times New Roman"/>
              </a:rPr>
              <a:t>: 1.000đ</a:t>
            </a:r>
            <a:endParaRPr lang="en-US" sz="1400" dirty="0">
              <a:solidFill>
                <a:prstClr val="black"/>
              </a:solidFill>
              <a:latin typeface="Calibri"/>
              <a:ea typeface="Calibri"/>
              <a:cs typeface="Times New Roman"/>
            </a:endParaRPr>
          </a:p>
        </p:txBody>
      </p:sp>
    </p:spTree>
    <p:extLst>
      <p:ext uri="{BB962C8B-B14F-4D97-AF65-F5344CB8AC3E}">
        <p14:creationId xmlns:p14="http://schemas.microsoft.com/office/powerpoint/2010/main" val="242317087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1"/>
          <p:cNvSpPr>
            <a:spLocks noChangeArrowheads="1"/>
          </p:cNvSpPr>
          <p:nvPr/>
        </p:nvSpPr>
        <p:spPr bwMode="auto">
          <a:xfrm>
            <a:off x="2881313" y="1714500"/>
            <a:ext cx="6215062" cy="571500"/>
          </a:xfrm>
          <a:prstGeom prst="roundRect">
            <a:avLst>
              <a:gd name="adj" fmla="val 50000"/>
            </a:avLst>
          </a:prstGeom>
          <a:solidFill>
            <a:srgbClr val="F5FF9B"/>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DỰ TOÁN SẢN LƯỢNG SẢN XUẤT</a:t>
            </a:r>
            <a:endParaRPr lang="en-US" altLang="vi-VN" sz="2300" b="1">
              <a:solidFill>
                <a:prstClr val="black"/>
              </a:solidFill>
              <a:latin typeface="Times New Roman" pitchFamily="18" charset="0"/>
              <a:cs typeface="Times New Roman" pitchFamily="18" charset="0"/>
            </a:endParaRPr>
          </a:p>
        </p:txBody>
      </p:sp>
      <p:sp>
        <p:nvSpPr>
          <p:cNvPr id="2662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5.1.2. LẬP DỰ TOÁN SXKD</a:t>
            </a:r>
          </a:p>
        </p:txBody>
      </p:sp>
      <p:sp>
        <p:nvSpPr>
          <p:cNvPr id="26628" name="Text Box 28"/>
          <p:cNvSpPr txBox="1">
            <a:spLocks noChangeArrowheads="1"/>
          </p:cNvSpPr>
          <p:nvPr/>
        </p:nvSpPr>
        <p:spPr bwMode="auto">
          <a:xfrm>
            <a:off x="2033588" y="2428876"/>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Dự</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toán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sản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lượng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sản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xuất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là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việc</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dự</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kiến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số</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sản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phẩm</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cần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phải</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sản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xuất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để</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đáp</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ứng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yêu</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cầu</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tiêu</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thụ</a:t>
            </a:r>
            <a:endParaRPr lang="en-US" altLang="vi-VN" sz="2400" b="1" dirty="0">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normAutofit fontScale="85000" lnSpcReduction="20000"/>
          </a:bodyPr>
          <a:lstStyle/>
          <a:p>
            <a:pPr>
              <a:defRPr/>
            </a:pPr>
            <a:fld id="{A88FD9FA-9DAB-41FE-B59F-D0104A7EEF25}" type="slidenum">
              <a:rPr lang="en-IN" smtClean="0"/>
              <a:pPr>
                <a:defRPr/>
              </a:pPr>
              <a:t>166</a:t>
            </a:fld>
            <a:endParaRPr lang="en-IN"/>
          </a:p>
        </p:txBody>
      </p:sp>
      <p:graphicFrame>
        <p:nvGraphicFramePr>
          <p:cNvPr id="2" name="Table 1"/>
          <p:cNvGraphicFramePr>
            <a:graphicFrameLocks noGrp="1"/>
          </p:cNvGraphicFramePr>
          <p:nvPr>
            <p:extLst/>
          </p:nvPr>
        </p:nvGraphicFramePr>
        <p:xfrm>
          <a:off x="1774826" y="3860801"/>
          <a:ext cx="8569325" cy="2195513"/>
        </p:xfrm>
        <a:graphic>
          <a:graphicData uri="http://schemas.openxmlformats.org/drawingml/2006/table">
            <a:tbl>
              <a:tblPr/>
              <a:tblGrid>
                <a:gridCol w="1570038">
                  <a:extLst>
                    <a:ext uri="{9D8B030D-6E8A-4147-A177-3AD203B41FA5}">
                      <a16:colId xmlns:a16="http://schemas.microsoft.com/office/drawing/2014/main" val="20000"/>
                    </a:ext>
                  </a:extLst>
                </a:gridCol>
                <a:gridCol w="604837">
                  <a:extLst>
                    <a:ext uri="{9D8B030D-6E8A-4147-A177-3AD203B41FA5}">
                      <a16:colId xmlns:a16="http://schemas.microsoft.com/office/drawing/2014/main" val="20001"/>
                    </a:ext>
                  </a:extLst>
                </a:gridCol>
                <a:gridCol w="1811338">
                  <a:extLst>
                    <a:ext uri="{9D8B030D-6E8A-4147-A177-3AD203B41FA5}">
                      <a16:colId xmlns:a16="http://schemas.microsoft.com/office/drawing/2014/main" val="20002"/>
                    </a:ext>
                  </a:extLst>
                </a:gridCol>
                <a:gridCol w="482600">
                  <a:extLst>
                    <a:ext uri="{9D8B030D-6E8A-4147-A177-3AD203B41FA5}">
                      <a16:colId xmlns:a16="http://schemas.microsoft.com/office/drawing/2014/main" val="20003"/>
                    </a:ext>
                  </a:extLst>
                </a:gridCol>
                <a:gridCol w="1811337">
                  <a:extLst>
                    <a:ext uri="{9D8B030D-6E8A-4147-A177-3AD203B41FA5}">
                      <a16:colId xmlns:a16="http://schemas.microsoft.com/office/drawing/2014/main" val="20004"/>
                    </a:ext>
                  </a:extLst>
                </a:gridCol>
                <a:gridCol w="604838">
                  <a:extLst>
                    <a:ext uri="{9D8B030D-6E8A-4147-A177-3AD203B41FA5}">
                      <a16:colId xmlns:a16="http://schemas.microsoft.com/office/drawing/2014/main" val="20005"/>
                    </a:ext>
                  </a:extLst>
                </a:gridCol>
                <a:gridCol w="1684337">
                  <a:extLst>
                    <a:ext uri="{9D8B030D-6E8A-4147-A177-3AD203B41FA5}">
                      <a16:colId xmlns:a16="http://schemas.microsoft.com/office/drawing/2014/main" val="20006"/>
                    </a:ext>
                  </a:extLst>
                </a:gridCol>
              </a:tblGrid>
              <a:tr h="2195513">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toán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3" marR="68583"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txBody>
                  <a:tcPr marL="68583" marR="68583"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kiến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tiêu</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thụ</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txBody>
                  <a:tcPr marL="68583" marR="68583"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endParaRPr kumimoji="0" lang="en-US" altLang="vi-VN" sz="20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a:t>
                      </a:r>
                      <a:endParaRPr kumimoji="0" lang="en-US" altLang="vi-VN" sz="2000" b="1" i="0" u="none" strike="noStrike" cap="none" normalizeH="0" baseline="0">
                        <a:ln>
                          <a:noFill/>
                        </a:ln>
                        <a:solidFill>
                          <a:schemeClr val="tx1"/>
                        </a:solidFill>
                        <a:effectLst/>
                        <a:latin typeface="Times New Roman" pitchFamily="18" charset="0"/>
                        <a:cs typeface="Times New Roman" pitchFamily="18" charset="0"/>
                      </a:endParaRPr>
                    </a:p>
                  </a:txBody>
                  <a:tcPr marL="68583" marR="68583"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Sản lượng sản phẩm dự kiến tồn kho cuối kỳ</a:t>
                      </a:r>
                      <a:endParaRPr kumimoji="0" lang="en-US" altLang="vi-VN" sz="2000" b="1" i="0" u="none" strike="noStrike" cap="none" normalizeH="0" baseline="0">
                        <a:ln>
                          <a:noFill/>
                        </a:ln>
                        <a:solidFill>
                          <a:schemeClr val="tx1"/>
                        </a:solidFill>
                        <a:effectLst/>
                        <a:latin typeface="Times New Roman" pitchFamily="18" charset="0"/>
                        <a:cs typeface="Times New Roman" pitchFamily="18" charset="0"/>
                      </a:endParaRPr>
                    </a:p>
                  </a:txBody>
                  <a:tcPr marL="68583" marR="68583"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endParaRPr kumimoji="0" lang="en-US" altLang="vi-VN" sz="20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a:t>
                      </a:r>
                      <a:endParaRPr kumimoji="0" lang="en-US" altLang="vi-VN" sz="2000" b="1" i="0" u="none" strike="noStrike" cap="none" normalizeH="0" baseline="0">
                        <a:ln>
                          <a:noFill/>
                        </a:ln>
                        <a:solidFill>
                          <a:schemeClr val="tx1"/>
                        </a:solidFill>
                        <a:effectLst/>
                        <a:latin typeface="Times New Roman" pitchFamily="18" charset="0"/>
                        <a:cs typeface="Times New Roman" pitchFamily="18" charset="0"/>
                      </a:endParaRPr>
                    </a:p>
                  </a:txBody>
                  <a:tcPr marL="68583" marR="68583"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kiến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tồn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đầu</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txBody>
                  <a:tcPr marL="68583" marR="68583"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47067353"/>
      </p:ext>
    </p:extLst>
  </p:cSld>
  <p:clrMapOvr>
    <a:masterClrMapping/>
  </p:clrMapOvr>
  <p:transition spd="slow"/>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167</a:t>
            </a:fld>
            <a:endParaRPr lang="en-IN"/>
          </a:p>
        </p:txBody>
      </p:sp>
      <p:sp>
        <p:nvSpPr>
          <p:cNvPr id="5" name="Rectangle 4"/>
          <p:cNvSpPr/>
          <p:nvPr/>
        </p:nvSpPr>
        <p:spPr>
          <a:xfrm>
            <a:off x="1752600" y="30380"/>
            <a:ext cx="8839200" cy="1200329"/>
          </a:xfrm>
          <a:prstGeom prst="rect">
            <a:avLst/>
          </a:prstGeom>
        </p:spPr>
        <p:txBody>
          <a:bodyPr wrap="square">
            <a:spAutoFit/>
          </a:bodyPr>
          <a:lstStyle/>
          <a:p>
            <a:pPr algn="just"/>
            <a:r>
              <a:rPr lang="en-US" sz="2400" b="1" u="sng" dirty="0" err="1">
                <a:latin typeface="Times New Roman"/>
                <a:ea typeface="Times New Roman"/>
                <a:cs typeface="Times New Roman"/>
              </a:rPr>
              <a:t>Ví</a:t>
            </a:r>
            <a:r>
              <a:rPr lang="en-US" sz="2400" b="1" u="sng" dirty="0">
                <a:latin typeface="Times New Roman"/>
                <a:ea typeface="Times New Roman"/>
                <a:cs typeface="Times New Roman"/>
              </a:rPr>
              <a:t> </a:t>
            </a:r>
            <a:r>
              <a:rPr lang="en-US" sz="2400" b="1" u="sng" dirty="0" err="1">
                <a:latin typeface="Times New Roman"/>
                <a:ea typeface="Times New Roman"/>
                <a:cs typeface="Times New Roman"/>
              </a:rPr>
              <a:t>dụ</a:t>
            </a:r>
            <a:r>
              <a:rPr lang="en-US" sz="2400" b="1" u="sng" dirty="0">
                <a:latin typeface="Times New Roman"/>
                <a:ea typeface="Times New Roman"/>
                <a:cs typeface="Times New Roman"/>
              </a:rPr>
              <a:t>:</a:t>
            </a:r>
            <a:r>
              <a:rPr lang="en-US" sz="2400" u="sng"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thụ</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hoạch</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N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ở </a:t>
            </a:r>
            <a:r>
              <a:rPr lang="en-US" sz="2400" dirty="0" err="1">
                <a:latin typeface="Times New Roman"/>
                <a:ea typeface="Times New Roman"/>
                <a:cs typeface="Times New Roman"/>
              </a:rPr>
              <a:t>trên</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kiến</a:t>
            </a:r>
            <a:r>
              <a:rPr lang="en-US" sz="2400" dirty="0">
                <a:latin typeface="Times New Roman"/>
                <a:ea typeface="Times New Roman"/>
                <a:cs typeface="Times New Roman"/>
              </a:rPr>
              <a:t> </a:t>
            </a:r>
            <a:r>
              <a:rPr lang="en-US" sz="2400" dirty="0" err="1">
                <a:latin typeface="Times New Roman"/>
                <a:ea typeface="Times New Roman"/>
                <a:cs typeface="Times New Roman"/>
              </a:rPr>
              <a:t>về</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tồn</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đầu</a:t>
            </a:r>
            <a:r>
              <a:rPr lang="en-US" sz="2400" dirty="0">
                <a:latin typeface="Times New Roman"/>
                <a:ea typeface="Times New Roman"/>
                <a:cs typeface="Times New Roman"/>
              </a:rPr>
              <a:t> </a:t>
            </a:r>
            <a:r>
              <a:rPr lang="en-US" sz="2400" dirty="0" err="1">
                <a:latin typeface="Times New Roman"/>
                <a:ea typeface="Times New Roman"/>
                <a:cs typeface="Times New Roman"/>
              </a:rPr>
              <a:t>kỳ</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kỳ</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các</a:t>
            </a:r>
            <a:r>
              <a:rPr lang="en-US" sz="2400" dirty="0">
                <a:latin typeface="Times New Roman"/>
                <a:ea typeface="Times New Roman"/>
                <a:cs typeface="Times New Roman"/>
              </a:rPr>
              <a:t> </a:t>
            </a:r>
            <a:r>
              <a:rPr lang="en-US" sz="2400" dirty="0" err="1">
                <a:latin typeface="Times New Roman"/>
                <a:ea typeface="Times New Roman"/>
                <a:cs typeface="Times New Roman"/>
              </a:rPr>
              <a:t>quý</a:t>
            </a:r>
            <a:r>
              <a:rPr lang="en-US" sz="2400" dirty="0">
                <a:latin typeface="Times New Roman"/>
                <a:ea typeface="Times New Roman"/>
                <a:cs typeface="Times New Roman"/>
              </a:rPr>
              <a:t> </a:t>
            </a:r>
            <a:r>
              <a:rPr lang="en-US" sz="2400" dirty="0" err="1">
                <a:latin typeface="Times New Roman"/>
                <a:ea typeface="Times New Roman"/>
                <a:cs typeface="Times New Roman"/>
              </a:rPr>
              <a:t>trong</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
        <p:nvSpPr>
          <p:cNvPr id="6" name="Rectangle 5"/>
          <p:cNvSpPr/>
          <p:nvPr/>
        </p:nvSpPr>
        <p:spPr>
          <a:xfrm>
            <a:off x="1943100" y="1524000"/>
            <a:ext cx="8458200" cy="2677656"/>
          </a:xfrm>
          <a:prstGeom prst="rect">
            <a:avLst/>
          </a:prstGeom>
        </p:spPr>
        <p:txBody>
          <a:bodyPr wrap="square">
            <a:spAutoFit/>
          </a:bodyPr>
          <a:lstStyle/>
          <a:p>
            <a:pPr marL="342900" indent="-342900" algn="just">
              <a:buFont typeface="Times New Roman"/>
              <a:buChar char="-"/>
            </a:pPr>
            <a:r>
              <a:rPr lang="en-US" sz="2400" dirty="0" err="1">
                <a:latin typeface="Times New Roman"/>
                <a:ea typeface="Times New Roman"/>
                <a:cs typeface="Times New Roman"/>
              </a:rPr>
              <a:t>Giả</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kiến</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tồn</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kỳ</a:t>
            </a:r>
            <a:r>
              <a:rPr lang="en-US" sz="2400" dirty="0">
                <a:latin typeface="Times New Roman"/>
                <a:ea typeface="Times New Roman"/>
                <a:cs typeface="Times New Roman"/>
              </a:rPr>
              <a:t> </a:t>
            </a:r>
            <a:r>
              <a:rPr lang="en-US" sz="2400" dirty="0" err="1">
                <a:latin typeface="Times New Roman"/>
                <a:ea typeface="Times New Roman"/>
                <a:cs typeface="Times New Roman"/>
              </a:rPr>
              <a:t>này</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quý</a:t>
            </a:r>
            <a:r>
              <a:rPr lang="en-US" sz="2400" dirty="0">
                <a:latin typeface="Times New Roman"/>
                <a:ea typeface="Times New Roman"/>
                <a:cs typeface="Times New Roman"/>
              </a:rPr>
              <a:t>) </a:t>
            </a:r>
            <a:r>
              <a:rPr lang="en-US" sz="2400" dirty="0" err="1">
                <a:latin typeface="Times New Roman"/>
                <a:ea typeface="Times New Roman"/>
                <a:cs typeface="Times New Roman"/>
              </a:rPr>
              <a:t>bằng</a:t>
            </a:r>
            <a:r>
              <a:rPr lang="en-US" sz="2400" dirty="0">
                <a:latin typeface="Times New Roman"/>
                <a:ea typeface="Times New Roman"/>
                <a:cs typeface="Times New Roman"/>
              </a:rPr>
              <a:t> 20% </a:t>
            </a:r>
            <a:r>
              <a:rPr lang="en-US" sz="2400" dirty="0" err="1">
                <a:latin typeface="Times New Roman"/>
                <a:ea typeface="Times New Roman"/>
                <a:cs typeface="Times New Roman"/>
              </a:rPr>
              <a:t>nhu</a:t>
            </a:r>
            <a:r>
              <a:rPr lang="en-US" sz="2400" dirty="0">
                <a:latin typeface="Times New Roman"/>
                <a:ea typeface="Times New Roman"/>
                <a:cs typeface="Times New Roman"/>
              </a:rPr>
              <a:t> </a:t>
            </a:r>
            <a:r>
              <a:rPr lang="en-US" sz="2400" dirty="0" err="1">
                <a:latin typeface="Times New Roman"/>
                <a:ea typeface="Times New Roman"/>
                <a:cs typeface="Times New Roman"/>
              </a:rPr>
              <a:t>cầu</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thụ</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kỳ</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a:p>
            <a:pPr marL="342900" indent="-342900" algn="just">
              <a:buFont typeface="Times New Roman"/>
              <a:buChar char="-"/>
            </a:pP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tồn</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kỳ</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N-1 </a:t>
            </a:r>
            <a:r>
              <a:rPr lang="en-US" sz="2400" dirty="0" err="1">
                <a:latin typeface="Times New Roman"/>
                <a:ea typeface="Times New Roman"/>
                <a:cs typeface="Times New Roman"/>
              </a:rPr>
              <a:t>là</a:t>
            </a:r>
            <a:r>
              <a:rPr lang="en-US" sz="2400" dirty="0">
                <a:latin typeface="Times New Roman"/>
                <a:ea typeface="Times New Roman"/>
                <a:cs typeface="Times New Roman"/>
              </a:rPr>
              <a:t>: 4.000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endParaRPr lang="en-US" sz="2400" dirty="0">
              <a:latin typeface="Calibri"/>
              <a:ea typeface="Calibri"/>
              <a:cs typeface="Times New Roman"/>
            </a:endParaRPr>
          </a:p>
          <a:p>
            <a:pPr marL="342900" indent="-342900" algn="just">
              <a:buFont typeface="Times New Roman"/>
              <a:buChar char="-"/>
            </a:pP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kiến</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thụ</a:t>
            </a:r>
            <a:r>
              <a:rPr lang="en-US" sz="2400" dirty="0">
                <a:latin typeface="Times New Roman"/>
                <a:ea typeface="Times New Roman"/>
                <a:cs typeface="Times New Roman"/>
              </a:rPr>
              <a:t> </a:t>
            </a:r>
            <a:r>
              <a:rPr lang="en-US" sz="2400" dirty="0" err="1">
                <a:latin typeface="Times New Roman"/>
                <a:ea typeface="Times New Roman"/>
                <a:cs typeface="Times New Roman"/>
              </a:rPr>
              <a:t>quý</a:t>
            </a:r>
            <a:r>
              <a:rPr lang="en-US" sz="2400" dirty="0">
                <a:latin typeface="Times New Roman"/>
                <a:ea typeface="Times New Roman"/>
                <a:cs typeface="Times New Roman"/>
              </a:rPr>
              <a:t> I/N+1 </a:t>
            </a:r>
            <a:r>
              <a:rPr lang="en-US" sz="2400" dirty="0" err="1">
                <a:latin typeface="Times New Roman"/>
                <a:ea typeface="Times New Roman"/>
                <a:cs typeface="Times New Roman"/>
              </a:rPr>
              <a:t>là</a:t>
            </a:r>
            <a:r>
              <a:rPr lang="en-US" sz="2400" dirty="0">
                <a:latin typeface="Times New Roman"/>
                <a:ea typeface="Times New Roman"/>
                <a:cs typeface="Times New Roman"/>
              </a:rPr>
              <a:t>: 35.000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b="1" dirty="0">
                <a:latin typeface="Times New Roman"/>
                <a:ea typeface="Times New Roman"/>
                <a:cs typeface="Times New Roman"/>
              </a:rPr>
              <a:t>  </a:t>
            </a:r>
            <a:endParaRPr lang="en-US" sz="2400" dirty="0">
              <a:latin typeface="Calibri"/>
              <a:ea typeface="Calibri"/>
              <a:cs typeface="Times New Roman"/>
            </a:endParaRPr>
          </a:p>
          <a:p>
            <a:pPr marL="228600" algn="ctr"/>
            <a:r>
              <a:rPr lang="en-US" sz="2400" b="1" dirty="0">
                <a:latin typeface="Times New Roman"/>
                <a:ea typeface="Times New Roman"/>
                <a:cs typeface="Times New Roman"/>
              </a:rPr>
              <a:t>DỰ TOÁN SẢN LƯỢNG SẢN XUẤT</a:t>
            </a:r>
            <a:endParaRPr lang="en-US" sz="2400" dirty="0">
              <a:latin typeface="Calibri"/>
              <a:ea typeface="Calibri"/>
              <a:cs typeface="Times New Roman"/>
            </a:endParaRPr>
          </a:p>
          <a:p>
            <a:pPr marL="228600" algn="ctr"/>
            <a:r>
              <a:rPr lang="en-US" sz="2400" b="1" dirty="0" err="1">
                <a:latin typeface="Times New Roman"/>
                <a:ea typeface="Times New Roman"/>
                <a:cs typeface="Times New Roman"/>
              </a:rPr>
              <a:t>Năm</a:t>
            </a:r>
            <a:r>
              <a:rPr lang="en-US" sz="2400" b="1" dirty="0">
                <a:latin typeface="Times New Roman"/>
                <a:ea typeface="Times New Roman"/>
                <a:cs typeface="Times New Roman"/>
              </a:rPr>
              <a:t> N</a:t>
            </a:r>
            <a:endParaRPr lang="en-US" sz="2400" dirty="0">
              <a:latin typeface="Calibri"/>
              <a:ea typeface="Calibri"/>
              <a:cs typeface="Times New Roman"/>
            </a:endParaRPr>
          </a:p>
          <a:p>
            <a:pPr marL="228600" algn="r"/>
            <a:r>
              <a:rPr lang="en-US" sz="2400" i="1" dirty="0" err="1">
                <a:latin typeface="Times New Roman"/>
                <a:ea typeface="Times New Roman"/>
                <a:cs typeface="Times New Roman"/>
              </a:rPr>
              <a:t>Đvt</a:t>
            </a:r>
            <a:r>
              <a:rPr lang="en-US" sz="2400" i="1" dirty="0">
                <a:latin typeface="Times New Roman"/>
                <a:ea typeface="Times New Roman"/>
                <a:cs typeface="Times New Roman"/>
              </a:rPr>
              <a:t>: </a:t>
            </a:r>
            <a:r>
              <a:rPr lang="en-US" sz="2400" i="1" dirty="0" err="1">
                <a:latin typeface="Times New Roman"/>
                <a:ea typeface="Times New Roman"/>
                <a:cs typeface="Times New Roman"/>
              </a:rPr>
              <a:t>Sản</a:t>
            </a:r>
            <a:r>
              <a:rPr lang="en-US" sz="2400" i="1" dirty="0">
                <a:latin typeface="Times New Roman"/>
                <a:ea typeface="Times New Roman"/>
                <a:cs typeface="Times New Roman"/>
              </a:rPr>
              <a:t> </a:t>
            </a:r>
            <a:r>
              <a:rPr lang="en-US" sz="2400" i="1" dirty="0" err="1">
                <a:latin typeface="Times New Roman"/>
                <a:ea typeface="Times New Roman"/>
                <a:cs typeface="Times New Roman"/>
              </a:rPr>
              <a:t>phẩm</a:t>
            </a:r>
            <a:endParaRPr lang="en-US" sz="2400" dirty="0">
              <a:latin typeface="Calibri"/>
              <a:ea typeface="Calibri"/>
              <a:cs typeface="Times New Roman"/>
            </a:endParaRPr>
          </a:p>
        </p:txBody>
      </p:sp>
      <p:graphicFrame>
        <p:nvGraphicFramePr>
          <p:cNvPr id="7" name="Table 6"/>
          <p:cNvGraphicFramePr>
            <a:graphicFrameLocks noGrp="1"/>
          </p:cNvGraphicFramePr>
          <p:nvPr>
            <p:extLst/>
          </p:nvPr>
        </p:nvGraphicFramePr>
        <p:xfrm>
          <a:off x="1752601" y="4114800"/>
          <a:ext cx="8686800" cy="2438400"/>
        </p:xfrm>
        <a:graphic>
          <a:graphicData uri="http://schemas.openxmlformats.org/drawingml/2006/table">
            <a:tbl>
              <a:tblPr firstRow="1" firstCol="1" bandRow="1"/>
              <a:tblGrid>
                <a:gridCol w="3124199">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1066801">
                  <a:extLst>
                    <a:ext uri="{9D8B030D-6E8A-4147-A177-3AD203B41FA5}">
                      <a16:colId xmlns:a16="http://schemas.microsoft.com/office/drawing/2014/main" val="20005"/>
                    </a:ext>
                  </a:extLst>
                </a:gridCol>
              </a:tblGrid>
              <a:tr h="0">
                <a:tc>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Chỉ</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1.Mức </a:t>
                      </a:r>
                      <a:r>
                        <a:rPr lang="en-US" sz="2000" dirty="0" err="1">
                          <a:effectLst/>
                          <a:latin typeface="Times New Roman"/>
                          <a:ea typeface="Times New Roman"/>
                          <a:cs typeface="Times New Roman"/>
                        </a:rPr>
                        <a:t>tiêu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thụ</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kế</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hoạch</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2.Tồn kho cuối kỳ</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3.Tổng nhu cầu</a:t>
                      </a:r>
                      <a:endParaRPr lang="en-US" sz="2000">
                        <a:effectLst/>
                        <a:latin typeface="Calibri"/>
                        <a:ea typeface="Calibri"/>
                        <a:cs typeface="Times New Roman"/>
                      </a:endParaRPr>
                    </a:p>
                    <a:p>
                      <a:pPr marL="0" marR="0" algn="just">
                        <a:lnSpc>
                          <a:spcPct val="100000"/>
                        </a:lnSpc>
                        <a:spcBef>
                          <a:spcPts val="0"/>
                        </a:spcBef>
                        <a:spcAft>
                          <a:spcPts val="0"/>
                        </a:spcAft>
                      </a:pPr>
                      <a:r>
                        <a:rPr lang="en-US" sz="2000">
                          <a:effectLst/>
                          <a:latin typeface="Times New Roman"/>
                          <a:ea typeface="Times New Roman"/>
                          <a:cs typeface="Times New Roman"/>
                        </a:rPr>
                        <a:t> (= 1+2 )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37.000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107.000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4.Tồn kho đầu kỳ</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5.Nhu cầu sản xuất (= 3 – 4)</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25.000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103.000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8055448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DỰ TOÁN CP NGUYÊN VẬT LIỆU</a:t>
            </a:r>
          </a:p>
        </p:txBody>
      </p:sp>
      <p:sp>
        <p:nvSpPr>
          <p:cNvPr id="27651"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5.1.2. DỰ TOÁN CHI PHÍ 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27652" name="Text Box 28"/>
          <p:cNvSpPr txBox="1">
            <a:spLocks noChangeArrowheads="1"/>
          </p:cNvSpPr>
          <p:nvPr/>
        </p:nvSpPr>
        <p:spPr bwMode="auto">
          <a:xfrm>
            <a:off x="2033588" y="2609850"/>
            <a:ext cx="8134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eaLnBrk="0" fontAlgn="base" hangingPunct="0">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nguyên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vật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liệu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tiếp</a:t>
            </a:r>
            <a:r>
              <a:rPr lang="en-US" altLang="vi-VN" sz="2400" dirty="0">
                <a:solidFill>
                  <a:prstClr val="black"/>
                </a:solidFill>
                <a:latin typeface="Times New Roman" pitchFamily="18" charset="0"/>
                <a:cs typeface="Times New Roman" pitchFamily="18" charset="0"/>
              </a:rPr>
              <a:t> ta </a:t>
            </a:r>
            <a:r>
              <a:rPr lang="en-US" altLang="vi-VN" sz="2400" dirty="0" err="1">
                <a:solidFill>
                  <a:prstClr val="black"/>
                </a:solidFill>
                <a:latin typeface="Times New Roman" pitchFamily="18" charset="0"/>
                <a:cs typeface="Times New Roman" pitchFamily="18" charset="0"/>
              </a:rPr>
              <a:t>sử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đây</a:t>
            </a:r>
            <a:r>
              <a:rPr lang="en-US" altLang="vi-VN" sz="2400" dirty="0">
                <a:solidFill>
                  <a:prstClr val="black"/>
                </a:solidFill>
                <a:latin typeface="Times New Roman" pitchFamily="18" charset="0"/>
                <a:cs typeface="Times New Roman" pitchFamily="18" charset="0"/>
              </a:rPr>
              <a:t>:</a:t>
            </a:r>
          </a:p>
        </p:txBody>
      </p:sp>
      <p:sp>
        <p:nvSpPr>
          <p:cNvPr id="8" name="Slide Number Placeholder 7"/>
          <p:cNvSpPr>
            <a:spLocks noGrp="1"/>
          </p:cNvSpPr>
          <p:nvPr>
            <p:ph type="sldNum" sz="quarter" idx="12"/>
          </p:nvPr>
        </p:nvSpPr>
        <p:spPr/>
        <p:txBody>
          <a:bodyPr>
            <a:normAutofit fontScale="85000" lnSpcReduction="20000"/>
          </a:bodyPr>
          <a:lstStyle/>
          <a:p>
            <a:pPr>
              <a:defRPr/>
            </a:pPr>
            <a:fld id="{7ED0FC45-9AB5-4166-A024-3532C15ADDC8}" type="slidenum">
              <a:rPr lang="en-IN" smtClean="0"/>
              <a:pPr>
                <a:defRPr/>
              </a:pPr>
              <a:t>168</a:t>
            </a:fld>
            <a:endParaRPr lang="en-IN"/>
          </a:p>
        </p:txBody>
      </p:sp>
      <p:graphicFrame>
        <p:nvGraphicFramePr>
          <p:cNvPr id="3" name="Table 2"/>
          <p:cNvGraphicFramePr>
            <a:graphicFrameLocks noGrp="1"/>
          </p:cNvGraphicFramePr>
          <p:nvPr>
            <p:extLst/>
          </p:nvPr>
        </p:nvGraphicFramePr>
        <p:xfrm>
          <a:off x="1703389" y="3916680"/>
          <a:ext cx="8785225" cy="1580198"/>
        </p:xfrm>
        <a:graphic>
          <a:graphicData uri="http://schemas.openxmlformats.org/drawingml/2006/table">
            <a:tbl>
              <a:tblPr/>
              <a:tblGrid>
                <a:gridCol w="2182812">
                  <a:extLst>
                    <a:ext uri="{9D8B030D-6E8A-4147-A177-3AD203B41FA5}">
                      <a16:colId xmlns:a16="http://schemas.microsoft.com/office/drawing/2014/main" val="20000"/>
                    </a:ext>
                  </a:extLst>
                </a:gridCol>
                <a:gridCol w="452438">
                  <a:extLst>
                    <a:ext uri="{9D8B030D-6E8A-4147-A177-3AD203B41FA5}">
                      <a16:colId xmlns:a16="http://schemas.microsoft.com/office/drawing/2014/main" val="20001"/>
                    </a:ext>
                  </a:extLst>
                </a:gridCol>
                <a:gridCol w="2747962">
                  <a:extLst>
                    <a:ext uri="{9D8B030D-6E8A-4147-A177-3AD203B41FA5}">
                      <a16:colId xmlns:a16="http://schemas.microsoft.com/office/drawing/2014/main" val="20002"/>
                    </a:ext>
                  </a:extLst>
                </a:gridCol>
                <a:gridCol w="619125">
                  <a:extLst>
                    <a:ext uri="{9D8B030D-6E8A-4147-A177-3AD203B41FA5}">
                      <a16:colId xmlns:a16="http://schemas.microsoft.com/office/drawing/2014/main" val="20003"/>
                    </a:ext>
                  </a:extLst>
                </a:gridCol>
                <a:gridCol w="2782888">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toán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nguyên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vật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liệu</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trực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tiếp</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toán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cần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x</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NVL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trực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tiếp</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tính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s.phẩm</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61834228"/>
      </p:ext>
    </p:extLst>
  </p:cSld>
  <p:clrMapOvr>
    <a:masterClrMapping/>
  </p:clrMapOvr>
  <p:transition spd="slow"/>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169</a:t>
            </a:fld>
            <a:endParaRPr lang="en-IN"/>
          </a:p>
        </p:txBody>
      </p:sp>
      <p:sp>
        <p:nvSpPr>
          <p:cNvPr id="6" name="Rectangle 5"/>
          <p:cNvSpPr/>
          <p:nvPr/>
        </p:nvSpPr>
        <p:spPr>
          <a:xfrm>
            <a:off x="2095500" y="2416314"/>
            <a:ext cx="8001000" cy="707886"/>
          </a:xfrm>
          <a:prstGeom prst="rect">
            <a:avLst/>
          </a:prstGeom>
        </p:spPr>
        <p:txBody>
          <a:bodyPr wrap="square">
            <a:spAutoFit/>
          </a:bodyPr>
          <a:lstStyle/>
          <a:p>
            <a:pPr marL="228600" algn="ctr"/>
            <a:r>
              <a:rPr lang="en-US" sz="2000" b="1" dirty="0">
                <a:latin typeface="Times New Roman"/>
                <a:ea typeface="Times New Roman"/>
                <a:cs typeface="Times New Roman"/>
              </a:rPr>
              <a:t>DỰ TOÁN CHI PHÍ NGUYÊN VẬT LIỆU TRỰC TIẾP</a:t>
            </a:r>
            <a:endParaRPr lang="en-US" sz="2000" dirty="0">
              <a:latin typeface="Calibri"/>
              <a:ea typeface="Calibri"/>
              <a:cs typeface="Times New Roman"/>
            </a:endParaRPr>
          </a:p>
          <a:p>
            <a:pPr marL="228600" algn="ctr"/>
            <a:r>
              <a:rPr lang="en-US" sz="2000" b="1" dirty="0" err="1">
                <a:latin typeface="Times New Roman"/>
                <a:ea typeface="Times New Roman"/>
                <a:cs typeface="Times New Roman"/>
              </a:rPr>
              <a:t>Năm</a:t>
            </a:r>
            <a:r>
              <a:rPr lang="en-US" sz="2000" b="1" dirty="0">
                <a:latin typeface="Times New Roman"/>
                <a:ea typeface="Times New Roman"/>
                <a:cs typeface="Times New Roman"/>
              </a:rPr>
              <a:t>:  N</a:t>
            </a:r>
            <a:endParaRPr lang="en-US" sz="2000" dirty="0">
              <a:latin typeface="Calibri"/>
              <a:ea typeface="Calibri"/>
              <a:cs typeface="Times New Roman"/>
            </a:endParaRPr>
          </a:p>
        </p:txBody>
      </p:sp>
      <p:graphicFrame>
        <p:nvGraphicFramePr>
          <p:cNvPr id="7" name="Table 6"/>
          <p:cNvGraphicFramePr>
            <a:graphicFrameLocks noGrp="1"/>
          </p:cNvGraphicFramePr>
          <p:nvPr>
            <p:extLst/>
          </p:nvPr>
        </p:nvGraphicFramePr>
        <p:xfrm>
          <a:off x="1652156" y="3200400"/>
          <a:ext cx="8797131" cy="2438400"/>
        </p:xfrm>
        <a:graphic>
          <a:graphicData uri="http://schemas.openxmlformats.org/drawingml/2006/table">
            <a:tbl>
              <a:tblPr firstRow="1" firstCol="1" bandRow="1"/>
              <a:tblGrid>
                <a:gridCol w="25908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177132">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219199">
                  <a:extLst>
                    <a:ext uri="{9D8B030D-6E8A-4147-A177-3AD203B41FA5}">
                      <a16:colId xmlns:a16="http://schemas.microsoft.com/office/drawing/2014/main" val="20005"/>
                    </a:ext>
                  </a:extLst>
                </a:gridCol>
              </a:tblGrid>
              <a:tr h="0">
                <a:tc>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Chỉ</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Quý</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effectLst/>
                          <a:latin typeface="Times New Roman"/>
                          <a:ea typeface="Times New Roman"/>
                          <a:cs typeface="Times New Roman"/>
                        </a:rPr>
                        <a:t>II</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1.Khối lượng sản phẩm sản xuất (SP)</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25.000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103.000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2.Định </a:t>
                      </a:r>
                      <a:r>
                        <a:rPr lang="en-US" sz="2000" dirty="0" err="1">
                          <a:effectLst/>
                          <a:latin typeface="Times New Roman"/>
                          <a:ea typeface="Times New Roman"/>
                          <a:cs typeface="Times New Roman"/>
                        </a:rPr>
                        <a:t>mức</a:t>
                      </a:r>
                      <a:r>
                        <a:rPr lang="en-US" sz="2000" dirty="0">
                          <a:effectLst/>
                          <a:latin typeface="Times New Roman"/>
                          <a:ea typeface="Times New Roman"/>
                          <a:cs typeface="Times New Roman"/>
                        </a:rPr>
                        <a:t> CP NVLTT </a:t>
                      </a:r>
                      <a:r>
                        <a:rPr lang="en-US" sz="2000" dirty="0" err="1">
                          <a:effectLst/>
                          <a:latin typeface="Times New Roman"/>
                          <a:ea typeface="Times New Roman"/>
                          <a:cs typeface="Times New Roman"/>
                        </a:rPr>
                        <a:t>tính</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cho</a:t>
                      </a:r>
                      <a:r>
                        <a:rPr lang="en-US" sz="2000" dirty="0">
                          <a:effectLst/>
                          <a:latin typeface="Times New Roman"/>
                          <a:ea typeface="Times New Roman"/>
                          <a:cs typeface="Times New Roman"/>
                        </a:rPr>
                        <a:t> 1 </a:t>
                      </a:r>
                      <a:r>
                        <a:rPr lang="en-US" sz="2000" dirty="0" err="1">
                          <a:effectLst/>
                          <a:latin typeface="Times New Roman"/>
                          <a:ea typeface="Times New Roman"/>
                          <a:cs typeface="Times New Roman"/>
                        </a:rPr>
                        <a:t>đơn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vị</a:t>
                      </a:r>
                      <a:r>
                        <a:rPr lang="en-US" sz="2000" dirty="0">
                          <a:effectLst/>
                          <a:latin typeface="Times New Roman"/>
                          <a:ea typeface="Times New Roman"/>
                          <a:cs typeface="Times New Roman"/>
                        </a:rPr>
                        <a:t> SP</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69.300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69.300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69.300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69.300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69.300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3.Chi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NVL </a:t>
                      </a:r>
                      <a:r>
                        <a:rPr lang="en-US" sz="2000" dirty="0" err="1">
                          <a:effectLst/>
                          <a:latin typeface="Times New Roman"/>
                          <a:ea typeface="Times New Roman"/>
                          <a:cs typeface="Times New Roman"/>
                        </a:rPr>
                        <a:t>trực</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tiếp</a:t>
                      </a:r>
                      <a:r>
                        <a:rPr lang="en-US" sz="2000" dirty="0">
                          <a:effectLst/>
                          <a:latin typeface="Times New Roman"/>
                          <a:ea typeface="Times New Roman"/>
                          <a:cs typeface="Times New Roman"/>
                        </a:rPr>
                        <a:t> (1.000đ)</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1.455.300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1.732.500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1.801.800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2.148.300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7.137.900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Rectangle 7"/>
          <p:cNvSpPr/>
          <p:nvPr/>
        </p:nvSpPr>
        <p:spPr>
          <a:xfrm>
            <a:off x="1537855" y="-76200"/>
            <a:ext cx="1447800" cy="584775"/>
          </a:xfrm>
          <a:prstGeom prst="rect">
            <a:avLst/>
          </a:prstGeom>
        </p:spPr>
        <p:txBody>
          <a:bodyPr wrap="square">
            <a:spAutoFit/>
          </a:bodyPr>
          <a:lstStyle/>
          <a:p>
            <a:r>
              <a:rPr lang="en-US" sz="3200" b="1" dirty="0" err="1">
                <a:solidFill>
                  <a:prstClr val="black"/>
                </a:solidFill>
                <a:latin typeface="Times New Roman"/>
                <a:ea typeface="Times New Roman"/>
                <a:cs typeface="Times New Roman"/>
              </a:rPr>
              <a:t>Ví</a:t>
            </a:r>
            <a:r>
              <a:rPr lang="en-US" sz="3200" b="1" dirty="0">
                <a:solidFill>
                  <a:prstClr val="black"/>
                </a:solidFill>
                <a:latin typeface="Times New Roman"/>
                <a:ea typeface="Times New Roman"/>
                <a:cs typeface="Times New Roman"/>
              </a:rPr>
              <a:t> </a:t>
            </a:r>
            <a:r>
              <a:rPr lang="en-US" sz="3200" b="1" dirty="0" err="1">
                <a:solidFill>
                  <a:prstClr val="black"/>
                </a:solidFill>
                <a:latin typeface="Times New Roman"/>
                <a:ea typeface="Times New Roman"/>
                <a:cs typeface="Times New Roman"/>
              </a:rPr>
              <a:t>dụ</a:t>
            </a:r>
            <a:r>
              <a:rPr lang="en-US" sz="3200" b="1" dirty="0">
                <a:solidFill>
                  <a:prstClr val="black"/>
                </a:solidFill>
                <a:latin typeface="Times New Roman"/>
                <a:ea typeface="Times New Roman"/>
                <a:cs typeface="Times New Roman"/>
              </a:rPr>
              <a:t>:</a:t>
            </a:r>
            <a:endParaRPr lang="en-US" sz="3200" dirty="0"/>
          </a:p>
        </p:txBody>
      </p:sp>
      <p:sp>
        <p:nvSpPr>
          <p:cNvPr id="9" name="Rectangle 8"/>
          <p:cNvSpPr/>
          <p:nvPr/>
        </p:nvSpPr>
        <p:spPr>
          <a:xfrm>
            <a:off x="1638300" y="5715001"/>
            <a:ext cx="8915400" cy="1015663"/>
          </a:xfrm>
          <a:prstGeom prst="rect">
            <a:avLst/>
          </a:prstGeom>
        </p:spPr>
        <p:txBody>
          <a:bodyPr wrap="square">
            <a:spAutoFit/>
          </a:bodyPr>
          <a:lstStyle/>
          <a:p>
            <a:pPr algn="just"/>
            <a:r>
              <a:rPr lang="en-US" sz="2000" dirty="0">
                <a:latin typeface="Times New Roman"/>
                <a:ea typeface="Times New Roman"/>
                <a:cs typeface="Times New Roman"/>
              </a:rPr>
              <a:t>      </a:t>
            </a:r>
            <a:r>
              <a:rPr lang="en-US" sz="2000" dirty="0" err="1">
                <a:latin typeface="Times New Roman"/>
                <a:ea typeface="Times New Roman"/>
                <a:cs typeface="Times New Roman"/>
              </a:rPr>
              <a:t>Giả</a:t>
            </a:r>
            <a:r>
              <a:rPr lang="en-US" sz="2000" dirty="0">
                <a:latin typeface="Times New Roman"/>
                <a:ea typeface="Times New Roman"/>
                <a:cs typeface="Times New Roman"/>
              </a:rPr>
              <a:t> </a:t>
            </a:r>
            <a:r>
              <a:rPr lang="en-US" sz="2000" dirty="0" err="1">
                <a:latin typeface="Times New Roman"/>
                <a:ea typeface="Times New Roman"/>
                <a:cs typeface="Times New Roman"/>
              </a:rPr>
              <a:t>định</a:t>
            </a:r>
            <a:r>
              <a:rPr lang="en-US" sz="2000" dirty="0">
                <a:latin typeface="Times New Roman"/>
                <a:ea typeface="Times New Roman"/>
                <a:cs typeface="Times New Roman"/>
              </a:rPr>
              <a:t> </a:t>
            </a:r>
            <a:r>
              <a:rPr lang="en-US" sz="2000" dirty="0" err="1">
                <a:latin typeface="Times New Roman"/>
                <a:ea typeface="Times New Roman"/>
                <a:cs typeface="Times New Roman"/>
              </a:rPr>
              <a:t>tỷ</a:t>
            </a:r>
            <a:r>
              <a:rPr lang="en-US" sz="2000" dirty="0">
                <a:latin typeface="Times New Roman"/>
                <a:ea typeface="Times New Roman"/>
                <a:cs typeface="Times New Roman"/>
              </a:rPr>
              <a:t> </a:t>
            </a:r>
            <a:r>
              <a:rPr lang="en-US" sz="2000" dirty="0" err="1">
                <a:latin typeface="Times New Roman"/>
                <a:ea typeface="Times New Roman"/>
                <a:cs typeface="Times New Roman"/>
              </a:rPr>
              <a:t>lệ</a:t>
            </a:r>
            <a:r>
              <a:rPr lang="en-US" sz="2000" dirty="0">
                <a:latin typeface="Times New Roman"/>
                <a:ea typeface="Times New Roman"/>
                <a:cs typeface="Times New Roman"/>
              </a:rPr>
              <a:t> NVL </a:t>
            </a:r>
            <a:r>
              <a:rPr lang="en-US" sz="2000" dirty="0" err="1">
                <a:latin typeface="Times New Roman"/>
                <a:ea typeface="Times New Roman"/>
                <a:cs typeface="Times New Roman"/>
              </a:rPr>
              <a:t>dự</a:t>
            </a:r>
            <a:r>
              <a:rPr lang="en-US" sz="2000" dirty="0">
                <a:latin typeface="Times New Roman"/>
                <a:ea typeface="Times New Roman"/>
                <a:cs typeface="Times New Roman"/>
              </a:rPr>
              <a:t> </a:t>
            </a:r>
            <a:r>
              <a:rPr lang="en-US" sz="2000" dirty="0" err="1">
                <a:latin typeface="Times New Roman"/>
                <a:ea typeface="Times New Roman"/>
                <a:cs typeface="Times New Roman"/>
              </a:rPr>
              <a:t>trữ</a:t>
            </a:r>
            <a:r>
              <a:rPr lang="en-US" sz="2000" dirty="0">
                <a:latin typeface="Times New Roman"/>
                <a:ea typeface="Times New Roman"/>
                <a:cs typeface="Times New Roman"/>
              </a:rPr>
              <a:t> </a:t>
            </a:r>
            <a:r>
              <a:rPr lang="en-US" sz="2000" dirty="0" err="1">
                <a:latin typeface="Times New Roman"/>
                <a:ea typeface="Times New Roman"/>
                <a:cs typeface="Times New Roman"/>
              </a:rPr>
              <a:t>cuối</a:t>
            </a:r>
            <a:r>
              <a:rPr lang="en-US" sz="2000" dirty="0">
                <a:latin typeface="Times New Roman"/>
                <a:ea typeface="Times New Roman"/>
                <a:cs typeface="Times New Roman"/>
              </a:rPr>
              <a:t> </a:t>
            </a:r>
            <a:r>
              <a:rPr lang="en-US" sz="2000" dirty="0" err="1">
                <a:latin typeface="Times New Roman"/>
                <a:ea typeface="Times New Roman"/>
                <a:cs typeface="Times New Roman"/>
              </a:rPr>
              <a:t>kỳ</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a:t>
            </a:r>
            <a:r>
              <a:rPr lang="en-US" sz="2000" dirty="0" err="1">
                <a:latin typeface="Times New Roman"/>
                <a:ea typeface="Times New Roman"/>
                <a:cs typeface="Times New Roman"/>
              </a:rPr>
              <a:t>hoạt</a:t>
            </a:r>
            <a:r>
              <a:rPr lang="en-US" sz="2000" dirty="0">
                <a:latin typeface="Times New Roman"/>
                <a:ea typeface="Times New Roman"/>
                <a:cs typeface="Times New Roman"/>
              </a:rPr>
              <a:t> </a:t>
            </a:r>
            <a:r>
              <a:rPr lang="en-US" sz="2000" dirty="0" err="1">
                <a:latin typeface="Times New Roman"/>
                <a:ea typeface="Times New Roman"/>
                <a:cs typeface="Times New Roman"/>
              </a:rPr>
              <a:t>động</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bằng</a:t>
            </a:r>
            <a:r>
              <a:rPr lang="en-US" sz="2000" dirty="0">
                <a:latin typeface="Times New Roman"/>
                <a:ea typeface="Times New Roman"/>
                <a:cs typeface="Times New Roman"/>
              </a:rPr>
              <a:t> 6% </a:t>
            </a:r>
            <a:r>
              <a:rPr lang="en-US" sz="2000" dirty="0" err="1">
                <a:latin typeface="Times New Roman"/>
                <a:ea typeface="Times New Roman"/>
                <a:cs typeface="Times New Roman"/>
              </a:rPr>
              <a:t>nhu</a:t>
            </a:r>
            <a:r>
              <a:rPr lang="en-US" sz="2000" dirty="0">
                <a:latin typeface="Times New Roman"/>
                <a:ea typeface="Times New Roman"/>
                <a:cs typeface="Times New Roman"/>
              </a:rPr>
              <a:t> </a:t>
            </a:r>
            <a:r>
              <a:rPr lang="en-US" sz="2000" dirty="0" err="1">
                <a:latin typeface="Times New Roman"/>
                <a:ea typeface="Times New Roman"/>
                <a:cs typeface="Times New Roman"/>
              </a:rPr>
              <a:t>cầu</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quý</a:t>
            </a:r>
            <a:r>
              <a:rPr lang="en-US" sz="2000" dirty="0">
                <a:latin typeface="Times New Roman"/>
                <a:ea typeface="Times New Roman"/>
                <a:cs typeface="Times New Roman"/>
              </a:rPr>
              <a:t> </a:t>
            </a:r>
            <a:r>
              <a:rPr lang="en-US" sz="2000" dirty="0" err="1">
                <a:latin typeface="Times New Roman"/>
                <a:ea typeface="Times New Roman"/>
                <a:cs typeface="Times New Roman"/>
              </a:rPr>
              <a:t>sau</a:t>
            </a:r>
            <a:r>
              <a:rPr lang="en-US" sz="2000" dirty="0">
                <a:latin typeface="Times New Roman"/>
                <a:ea typeface="Times New Roman"/>
                <a:cs typeface="Times New Roman"/>
              </a:rPr>
              <a:t>. </a:t>
            </a:r>
            <a:r>
              <a:rPr lang="en-US" sz="2000" dirty="0" err="1">
                <a:latin typeface="Times New Roman"/>
                <a:ea typeface="Times New Roman"/>
                <a:cs typeface="Times New Roman"/>
              </a:rPr>
              <a:t>Lượng</a:t>
            </a:r>
            <a:r>
              <a:rPr lang="en-US" sz="2000" dirty="0">
                <a:latin typeface="Times New Roman"/>
                <a:ea typeface="Times New Roman"/>
                <a:cs typeface="Times New Roman"/>
              </a:rPr>
              <a:t> NVL. P </a:t>
            </a:r>
            <a:r>
              <a:rPr lang="en-US" sz="2000" dirty="0" err="1">
                <a:latin typeface="Times New Roman"/>
                <a:ea typeface="Times New Roman"/>
                <a:cs typeface="Times New Roman"/>
              </a:rPr>
              <a:t>trực</a:t>
            </a:r>
            <a:r>
              <a:rPr lang="en-US" sz="2000" dirty="0">
                <a:latin typeface="Times New Roman"/>
                <a:ea typeface="Times New Roman"/>
                <a:cs typeface="Times New Roman"/>
              </a:rPr>
              <a:t> </a:t>
            </a:r>
            <a:r>
              <a:rPr lang="en-US" sz="2000" dirty="0" err="1">
                <a:latin typeface="Times New Roman"/>
                <a:ea typeface="Times New Roman"/>
                <a:cs typeface="Times New Roman"/>
              </a:rPr>
              <a:t>tiếp</a:t>
            </a:r>
            <a:r>
              <a:rPr lang="en-US" sz="2000" dirty="0">
                <a:latin typeface="Times New Roman"/>
                <a:ea typeface="Times New Roman"/>
                <a:cs typeface="Times New Roman"/>
              </a:rPr>
              <a:t> </a:t>
            </a:r>
            <a:r>
              <a:rPr lang="en-US" sz="2000" dirty="0" err="1">
                <a:latin typeface="Times New Roman"/>
                <a:ea typeface="Times New Roman"/>
                <a:cs typeface="Times New Roman"/>
              </a:rPr>
              <a:t>dự</a:t>
            </a:r>
            <a:r>
              <a:rPr lang="en-US" sz="2000" dirty="0">
                <a:latin typeface="Times New Roman"/>
                <a:ea typeface="Times New Roman"/>
                <a:cs typeface="Times New Roman"/>
              </a:rPr>
              <a:t> </a:t>
            </a:r>
            <a:r>
              <a:rPr lang="en-US" sz="2000" dirty="0" err="1">
                <a:latin typeface="Times New Roman"/>
                <a:ea typeface="Times New Roman"/>
                <a:cs typeface="Times New Roman"/>
              </a:rPr>
              <a:t>kiến</a:t>
            </a:r>
            <a:r>
              <a:rPr lang="en-US" sz="2000" dirty="0">
                <a:latin typeface="Times New Roman"/>
                <a:ea typeface="Times New Roman"/>
                <a:cs typeface="Times New Roman"/>
              </a:rPr>
              <a:t> </a:t>
            </a:r>
            <a:r>
              <a:rPr lang="en-US" sz="2000" dirty="0" err="1">
                <a:latin typeface="Times New Roman"/>
                <a:ea typeface="Times New Roman"/>
                <a:cs typeface="Times New Roman"/>
              </a:rPr>
              <a:t>tồn</a:t>
            </a:r>
            <a:r>
              <a:rPr lang="en-US" sz="2000" dirty="0">
                <a:latin typeface="Times New Roman"/>
                <a:ea typeface="Times New Roman"/>
                <a:cs typeface="Times New Roman"/>
              </a:rPr>
              <a:t> </a:t>
            </a:r>
            <a:r>
              <a:rPr lang="en-US" sz="2000" dirty="0" err="1">
                <a:latin typeface="Times New Roman"/>
                <a:ea typeface="Times New Roman"/>
                <a:cs typeface="Times New Roman"/>
              </a:rPr>
              <a:t>cuối</a:t>
            </a:r>
            <a:r>
              <a:rPr lang="en-US" sz="2000" dirty="0">
                <a:latin typeface="Times New Roman"/>
                <a:ea typeface="Times New Roman"/>
                <a:cs typeface="Times New Roman"/>
              </a:rPr>
              <a:t> </a:t>
            </a:r>
            <a:r>
              <a:rPr lang="en-US" sz="2000" dirty="0" err="1">
                <a:latin typeface="Times New Roman"/>
                <a:ea typeface="Times New Roman"/>
                <a:cs typeface="Times New Roman"/>
              </a:rPr>
              <a:t>quý</a:t>
            </a:r>
            <a:r>
              <a:rPr lang="en-US" sz="2000" dirty="0">
                <a:latin typeface="Times New Roman"/>
                <a:ea typeface="Times New Roman"/>
                <a:cs typeface="Times New Roman"/>
              </a:rPr>
              <a:t> 4 </a:t>
            </a:r>
            <a:r>
              <a:rPr lang="en-US" sz="2000" dirty="0" err="1">
                <a:latin typeface="Times New Roman"/>
                <a:ea typeface="Times New Roman"/>
                <a:cs typeface="Times New Roman"/>
              </a:rPr>
              <a:t>là</a:t>
            </a:r>
            <a:r>
              <a:rPr lang="en-US" sz="2000" dirty="0">
                <a:latin typeface="Times New Roman"/>
                <a:ea typeface="Times New Roman"/>
                <a:cs typeface="Times New Roman"/>
              </a:rPr>
              <a:t> 5.980 kg, </a:t>
            </a:r>
            <a:r>
              <a:rPr lang="en-US" sz="2000" dirty="0" err="1">
                <a:latin typeface="Times New Roman"/>
                <a:ea typeface="Times New Roman"/>
                <a:cs typeface="Times New Roman"/>
              </a:rPr>
              <a:t>lượng</a:t>
            </a:r>
            <a:r>
              <a:rPr lang="en-US" sz="2000" dirty="0">
                <a:latin typeface="Times New Roman"/>
                <a:ea typeface="Times New Roman"/>
                <a:cs typeface="Times New Roman"/>
              </a:rPr>
              <a:t> </a:t>
            </a:r>
            <a:r>
              <a:rPr lang="en-US" sz="2000" dirty="0" err="1">
                <a:latin typeface="Times New Roman"/>
                <a:ea typeface="Times New Roman"/>
                <a:cs typeface="Times New Roman"/>
              </a:rPr>
              <a:t>nguyên</a:t>
            </a:r>
            <a:r>
              <a:rPr lang="en-US" sz="2000" dirty="0">
                <a:latin typeface="Times New Roman"/>
                <a:ea typeface="Times New Roman"/>
                <a:cs typeface="Times New Roman"/>
              </a:rPr>
              <a:t> </a:t>
            </a:r>
            <a:r>
              <a:rPr lang="en-US" sz="2000" dirty="0" err="1">
                <a:latin typeface="Times New Roman"/>
                <a:ea typeface="Times New Roman"/>
                <a:cs typeface="Times New Roman"/>
              </a:rPr>
              <a:t>vật</a:t>
            </a:r>
            <a:r>
              <a:rPr lang="en-US" sz="2000" dirty="0">
                <a:latin typeface="Times New Roman"/>
                <a:ea typeface="Times New Roman"/>
                <a:cs typeface="Times New Roman"/>
              </a:rPr>
              <a:t> </a:t>
            </a:r>
            <a:r>
              <a:rPr lang="en-US" sz="2000" dirty="0" err="1">
                <a:latin typeface="Times New Roman"/>
                <a:ea typeface="Times New Roman"/>
                <a:cs typeface="Times New Roman"/>
              </a:rPr>
              <a:t>liệu</a:t>
            </a:r>
            <a:r>
              <a:rPr lang="en-US" sz="2000" dirty="0">
                <a:latin typeface="Times New Roman"/>
                <a:ea typeface="Times New Roman"/>
                <a:cs typeface="Times New Roman"/>
              </a:rPr>
              <a:t> Q </a:t>
            </a:r>
            <a:r>
              <a:rPr lang="en-US" sz="2000" dirty="0" err="1">
                <a:latin typeface="Times New Roman"/>
                <a:ea typeface="Times New Roman"/>
                <a:cs typeface="Times New Roman"/>
              </a:rPr>
              <a:t>là</a:t>
            </a:r>
            <a:r>
              <a:rPr lang="en-US" sz="2000" dirty="0">
                <a:latin typeface="Times New Roman"/>
                <a:ea typeface="Times New Roman"/>
                <a:cs typeface="Times New Roman"/>
              </a:rPr>
              <a:t>: 245kg. Ta </a:t>
            </a:r>
            <a:r>
              <a:rPr lang="en-US" sz="2000" dirty="0" err="1">
                <a:latin typeface="Times New Roman"/>
                <a:ea typeface="Times New Roman"/>
                <a:cs typeface="Times New Roman"/>
              </a:rPr>
              <a:t>có</a:t>
            </a:r>
            <a:r>
              <a:rPr lang="en-US" sz="2000" dirty="0">
                <a:latin typeface="Times New Roman"/>
                <a:ea typeface="Times New Roman"/>
                <a:cs typeface="Times New Roman"/>
              </a:rPr>
              <a:t>: </a:t>
            </a:r>
            <a:endParaRPr lang="en-US" sz="2000" dirty="0">
              <a:latin typeface="Calibri"/>
              <a:ea typeface="Calibri"/>
              <a:cs typeface="Times New Roman"/>
            </a:endParaRPr>
          </a:p>
        </p:txBody>
      </p:sp>
      <p:sp>
        <p:nvSpPr>
          <p:cNvPr id="10" name="Rectangle 9"/>
          <p:cNvSpPr/>
          <p:nvPr/>
        </p:nvSpPr>
        <p:spPr>
          <a:xfrm>
            <a:off x="1676400" y="1498938"/>
            <a:ext cx="8991600" cy="1015663"/>
          </a:xfrm>
          <a:prstGeom prst="rect">
            <a:avLst/>
          </a:prstGeom>
        </p:spPr>
        <p:txBody>
          <a:bodyPr wrap="square">
            <a:spAutoFit/>
          </a:bodyPr>
          <a:lstStyle/>
          <a:p>
            <a:pPr algn="just"/>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ABC </a:t>
            </a:r>
            <a:r>
              <a:rPr lang="en-US" sz="2000" dirty="0" err="1">
                <a:latin typeface="Times New Roman"/>
                <a:ea typeface="Times New Roman"/>
                <a:cs typeface="Times New Roman"/>
              </a:rPr>
              <a:t>căn</a:t>
            </a:r>
            <a:r>
              <a:rPr lang="en-US" sz="2000" dirty="0">
                <a:latin typeface="Times New Roman"/>
                <a:ea typeface="Times New Roman"/>
                <a:cs typeface="Times New Roman"/>
              </a:rPr>
              <a:t> </a:t>
            </a:r>
            <a:r>
              <a:rPr lang="en-US" sz="2000" dirty="0" err="1">
                <a:latin typeface="Times New Roman"/>
                <a:ea typeface="Times New Roman"/>
                <a:cs typeface="Times New Roman"/>
              </a:rPr>
              <a:t>cứ</a:t>
            </a:r>
            <a:r>
              <a:rPr lang="en-US" sz="2000" dirty="0">
                <a:latin typeface="Times New Roman"/>
                <a:ea typeface="Times New Roman"/>
                <a:cs typeface="Times New Roman"/>
              </a:rPr>
              <a:t> </a:t>
            </a:r>
            <a:r>
              <a:rPr lang="en-US" sz="2000" dirty="0" err="1">
                <a:latin typeface="Times New Roman"/>
                <a:ea typeface="Times New Roman"/>
                <a:cs typeface="Times New Roman"/>
              </a:rPr>
              <a:t>vào</a:t>
            </a:r>
            <a:r>
              <a:rPr lang="en-US" sz="2000" dirty="0">
                <a:latin typeface="Times New Roman"/>
                <a:ea typeface="Times New Roman"/>
                <a:cs typeface="Times New Roman"/>
              </a:rPr>
              <a:t> </a:t>
            </a:r>
            <a:r>
              <a:rPr lang="en-US" sz="2000" dirty="0" err="1">
                <a:latin typeface="Times New Roman"/>
                <a:ea typeface="Times New Roman"/>
                <a:cs typeface="Times New Roman"/>
              </a:rPr>
              <a:t>dự</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lượng</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định</a:t>
            </a:r>
            <a:r>
              <a:rPr lang="en-US" sz="2000" dirty="0">
                <a:latin typeface="Times New Roman"/>
                <a:ea typeface="Times New Roman"/>
                <a:cs typeface="Times New Roman"/>
              </a:rPr>
              <a:t> </a:t>
            </a:r>
            <a:r>
              <a:rPr lang="en-US" sz="2000" dirty="0" err="1">
                <a:latin typeface="Times New Roman"/>
                <a:ea typeface="Times New Roman"/>
                <a:cs typeface="Times New Roman"/>
              </a:rPr>
              <a:t>mức</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NVL </a:t>
            </a:r>
            <a:r>
              <a:rPr lang="en-US" sz="2000" dirty="0" err="1">
                <a:latin typeface="Times New Roman"/>
                <a:ea typeface="Times New Roman"/>
                <a:cs typeface="Times New Roman"/>
              </a:rPr>
              <a:t>trực</a:t>
            </a:r>
            <a:r>
              <a:rPr lang="en-US" sz="2000" dirty="0">
                <a:latin typeface="Times New Roman"/>
                <a:ea typeface="Times New Roman"/>
                <a:cs typeface="Times New Roman"/>
              </a:rPr>
              <a:t> </a:t>
            </a:r>
            <a:r>
              <a:rPr lang="en-US" sz="2000" dirty="0" err="1">
                <a:latin typeface="Times New Roman"/>
                <a:ea typeface="Times New Roman"/>
                <a:cs typeface="Times New Roman"/>
              </a:rPr>
              <a:t>tiếp</a:t>
            </a:r>
            <a:r>
              <a:rPr lang="en-US" sz="2000" dirty="0">
                <a:latin typeface="Times New Roman"/>
                <a:ea typeface="Times New Roman"/>
                <a:cs typeface="Times New Roman"/>
              </a:rPr>
              <a:t> </a:t>
            </a:r>
            <a:r>
              <a:rPr lang="en-US" sz="2000" dirty="0" err="1">
                <a:latin typeface="Times New Roman"/>
                <a:ea typeface="Times New Roman"/>
                <a:cs typeface="Times New Roman"/>
              </a:rPr>
              <a:t>tính</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1 </a:t>
            </a:r>
            <a:r>
              <a:rPr lang="en-US" sz="2000" dirty="0" err="1">
                <a:latin typeface="Times New Roman"/>
                <a:ea typeface="Times New Roman"/>
                <a:cs typeface="Times New Roman"/>
              </a:rPr>
              <a:t>đơn</a:t>
            </a:r>
            <a:r>
              <a:rPr lang="en-US" sz="2000" dirty="0">
                <a:latin typeface="Times New Roman"/>
                <a:ea typeface="Times New Roman"/>
                <a:cs typeface="Times New Roman"/>
              </a:rPr>
              <a:t> </a:t>
            </a:r>
            <a:r>
              <a:rPr lang="en-US" sz="2000" dirty="0" err="1">
                <a:latin typeface="Times New Roman"/>
                <a:ea typeface="Times New Roman"/>
                <a:cs typeface="Times New Roman"/>
              </a:rPr>
              <a:t>vị</a:t>
            </a:r>
            <a:r>
              <a:rPr lang="en-US" sz="2000" dirty="0">
                <a:latin typeface="Times New Roman"/>
                <a:ea typeface="Times New Roman"/>
                <a:cs typeface="Times New Roman"/>
              </a:rPr>
              <a:t> SP  </a:t>
            </a:r>
            <a:r>
              <a:rPr lang="en-US" sz="2000" dirty="0" err="1">
                <a:latin typeface="Times New Roman"/>
                <a:ea typeface="Times New Roman"/>
                <a:cs typeface="Times New Roman"/>
              </a:rPr>
              <a:t>đã</a:t>
            </a:r>
            <a:r>
              <a:rPr lang="en-US" sz="2000" dirty="0">
                <a:latin typeface="Times New Roman"/>
                <a:ea typeface="Times New Roman"/>
                <a:cs typeface="Times New Roman"/>
              </a:rPr>
              <a:t> </a:t>
            </a:r>
            <a:r>
              <a:rPr lang="en-US" sz="2000" dirty="0" err="1">
                <a:latin typeface="Times New Roman"/>
                <a:ea typeface="Times New Roman"/>
                <a:cs typeface="Times New Roman"/>
              </a:rPr>
              <a:t>được</a:t>
            </a:r>
            <a:r>
              <a:rPr lang="en-US" sz="2000" dirty="0">
                <a:latin typeface="Times New Roman"/>
                <a:ea typeface="Times New Roman"/>
                <a:cs typeface="Times New Roman"/>
              </a:rPr>
              <a:t> </a:t>
            </a:r>
            <a:r>
              <a:rPr lang="en-US" sz="2000" dirty="0" err="1">
                <a:latin typeface="Times New Roman"/>
                <a:ea typeface="Times New Roman"/>
                <a:cs typeface="Times New Roman"/>
              </a:rPr>
              <a:t>xây</a:t>
            </a:r>
            <a:r>
              <a:rPr lang="en-US" sz="2000" dirty="0">
                <a:latin typeface="Times New Roman"/>
                <a:ea typeface="Times New Roman"/>
                <a:cs typeface="Times New Roman"/>
              </a:rPr>
              <a:t> </a:t>
            </a:r>
            <a:r>
              <a:rPr lang="en-US" sz="2000" dirty="0" err="1">
                <a:latin typeface="Times New Roman"/>
                <a:ea typeface="Times New Roman"/>
                <a:cs typeface="Times New Roman"/>
              </a:rPr>
              <a:t>dựng</a:t>
            </a:r>
            <a:r>
              <a:rPr lang="en-US" sz="2000" dirty="0">
                <a:latin typeface="Times New Roman"/>
                <a:ea typeface="Times New Roman"/>
                <a:cs typeface="Times New Roman"/>
              </a:rPr>
              <a:t>, </a:t>
            </a:r>
            <a:r>
              <a:rPr lang="en-US" sz="2000" dirty="0" err="1">
                <a:latin typeface="Times New Roman"/>
                <a:ea typeface="Times New Roman"/>
                <a:cs typeface="Times New Roman"/>
              </a:rPr>
              <a:t>tiến</a:t>
            </a:r>
            <a:r>
              <a:rPr lang="en-US" sz="2000" dirty="0">
                <a:latin typeface="Times New Roman"/>
                <a:ea typeface="Times New Roman"/>
                <a:cs typeface="Times New Roman"/>
              </a:rPr>
              <a:t> </a:t>
            </a:r>
            <a:r>
              <a:rPr lang="en-US" sz="2000" dirty="0" err="1">
                <a:latin typeface="Times New Roman"/>
                <a:ea typeface="Times New Roman"/>
                <a:cs typeface="Times New Roman"/>
              </a:rPr>
              <a:t>hành</a:t>
            </a:r>
            <a:r>
              <a:rPr lang="en-US" sz="2000" dirty="0">
                <a:latin typeface="Times New Roman"/>
                <a:ea typeface="Times New Roman"/>
                <a:cs typeface="Times New Roman"/>
              </a:rPr>
              <a:t> </a:t>
            </a:r>
            <a:r>
              <a:rPr lang="en-US" sz="2000" dirty="0" err="1">
                <a:latin typeface="Times New Roman"/>
                <a:ea typeface="Times New Roman"/>
                <a:cs typeface="Times New Roman"/>
              </a:rPr>
              <a:t>lập</a:t>
            </a:r>
            <a:r>
              <a:rPr lang="en-US" sz="2000" dirty="0">
                <a:latin typeface="Times New Roman"/>
                <a:ea typeface="Times New Roman"/>
                <a:cs typeface="Times New Roman"/>
              </a:rPr>
              <a:t> </a:t>
            </a:r>
            <a:r>
              <a:rPr lang="en-US" sz="2000" dirty="0" err="1">
                <a:latin typeface="Times New Roman"/>
                <a:ea typeface="Times New Roman"/>
                <a:cs typeface="Times New Roman"/>
              </a:rPr>
              <a:t>dự</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NVL </a:t>
            </a:r>
            <a:r>
              <a:rPr lang="en-US" sz="2000" dirty="0" err="1">
                <a:latin typeface="Times New Roman"/>
                <a:ea typeface="Times New Roman"/>
                <a:cs typeface="Times New Roman"/>
              </a:rPr>
              <a:t>trực</a:t>
            </a:r>
            <a:r>
              <a:rPr lang="en-US" sz="2000" dirty="0">
                <a:latin typeface="Times New Roman"/>
                <a:ea typeface="Times New Roman"/>
                <a:cs typeface="Times New Roman"/>
              </a:rPr>
              <a:t> </a:t>
            </a:r>
            <a:r>
              <a:rPr lang="en-US" sz="2000" dirty="0" err="1">
                <a:latin typeface="Times New Roman"/>
                <a:ea typeface="Times New Roman"/>
                <a:cs typeface="Times New Roman"/>
              </a:rPr>
              <a:t>tiếp</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phẩm</a:t>
            </a:r>
            <a:r>
              <a:rPr lang="en-US" sz="2000" dirty="0">
                <a:latin typeface="Times New Roman"/>
                <a:ea typeface="Times New Roman"/>
                <a:cs typeface="Times New Roman"/>
              </a:rPr>
              <a:t> A </a:t>
            </a:r>
            <a:r>
              <a:rPr lang="en-US" sz="2000" dirty="0" err="1">
                <a:latin typeface="Times New Roman"/>
                <a:ea typeface="Times New Roman"/>
                <a:cs typeface="Times New Roman"/>
              </a:rPr>
              <a:t>kỳ</a:t>
            </a:r>
            <a:r>
              <a:rPr lang="en-US" sz="2000" dirty="0">
                <a:latin typeface="Times New Roman"/>
                <a:ea typeface="Times New Roman"/>
                <a:cs typeface="Times New Roman"/>
              </a:rPr>
              <a:t> N </a:t>
            </a:r>
            <a:r>
              <a:rPr lang="en-US" sz="2000" dirty="0" err="1">
                <a:latin typeface="Times New Roman"/>
                <a:ea typeface="Times New Roman"/>
                <a:cs typeface="Times New Roman"/>
              </a:rPr>
              <a:t>như</a:t>
            </a:r>
            <a:r>
              <a:rPr lang="en-US" sz="2000" dirty="0">
                <a:latin typeface="Times New Roman"/>
                <a:ea typeface="Times New Roman"/>
                <a:cs typeface="Times New Roman"/>
              </a:rPr>
              <a:t> </a:t>
            </a:r>
            <a:r>
              <a:rPr lang="en-US" sz="2000" dirty="0" err="1">
                <a:latin typeface="Times New Roman"/>
                <a:ea typeface="Times New Roman"/>
                <a:cs typeface="Times New Roman"/>
              </a:rPr>
              <a:t>sau</a:t>
            </a:r>
            <a:r>
              <a:rPr lang="en-US" sz="2000" dirty="0">
                <a:latin typeface="Times New Roman"/>
                <a:ea typeface="Times New Roman"/>
                <a:cs typeface="Times New Roman"/>
              </a:rPr>
              <a:t>:</a:t>
            </a:r>
            <a:endParaRPr lang="en-US" sz="2000" dirty="0">
              <a:latin typeface="Calibri"/>
              <a:ea typeface="Calibri"/>
              <a:cs typeface="Times New Roman"/>
            </a:endParaRPr>
          </a:p>
        </p:txBody>
      </p:sp>
    </p:spTree>
    <p:extLst>
      <p:ext uri="{BB962C8B-B14F-4D97-AF65-F5344CB8AC3E}">
        <p14:creationId xmlns:p14="http://schemas.microsoft.com/office/powerpoint/2010/main" val="109900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58"/>
          <p:cNvGrpSpPr>
            <a:grpSpLocks/>
          </p:cNvGrpSpPr>
          <p:nvPr/>
        </p:nvGrpSpPr>
        <p:grpSpPr bwMode="auto">
          <a:xfrm>
            <a:off x="1809750" y="2357439"/>
            <a:ext cx="4591050" cy="2857500"/>
            <a:chOff x="709" y="1282"/>
            <a:chExt cx="975" cy="918"/>
          </a:xfrm>
        </p:grpSpPr>
        <p:sp>
          <p:nvSpPr>
            <p:cNvPr id="13" name="AutoShape 5"/>
            <p:cNvSpPr>
              <a:spLocks noChangeArrowheads="1"/>
            </p:cNvSpPr>
            <p:nvPr/>
          </p:nvSpPr>
          <p:spPr bwMode="gray">
            <a:xfrm>
              <a:off x="709" y="1282"/>
              <a:ext cx="975"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25697"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25603" name="Text Box 28"/>
          <p:cNvSpPr txBox="1">
            <a:spLocks noChangeArrowheads="1"/>
          </p:cNvSpPr>
          <p:nvPr/>
        </p:nvSpPr>
        <p:spPr bwMode="auto">
          <a:xfrm>
            <a:off x="1981670" y="2501567"/>
            <a:ext cx="35718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400" b="1" u="sng" dirty="0">
                <a:solidFill>
                  <a:prstClr val="black"/>
                </a:solidFill>
                <a:latin typeface="Times New Roman" pitchFamily="18" charset="0"/>
                <a:cs typeface="Times New Roman" pitchFamily="18" charset="0"/>
              </a:rPr>
              <a:t>(2) NHÀ QUẢN CẤP </a:t>
            </a:r>
          </a:p>
          <a:p>
            <a:pPr algn="ctr" fontAlgn="base">
              <a:spcBef>
                <a:spcPct val="50000"/>
              </a:spcBef>
              <a:spcAft>
                <a:spcPct val="0"/>
              </a:spcAft>
            </a:pPr>
            <a:r>
              <a:rPr lang="en-US" altLang="vi-VN" sz="2400" b="1" u="sng" dirty="0">
                <a:solidFill>
                  <a:prstClr val="black"/>
                </a:solidFill>
                <a:latin typeface="Times New Roman" pitchFamily="18" charset="0"/>
                <a:cs typeface="Times New Roman" pitchFamily="18" charset="0"/>
              </a:rPr>
              <a:t>TRUNG GIAN CƠ SỞ</a:t>
            </a:r>
          </a:p>
        </p:txBody>
      </p:sp>
      <p:sp>
        <p:nvSpPr>
          <p:cNvPr id="25604" name="Text Box 28"/>
          <p:cNvSpPr txBox="1">
            <a:spLocks noChangeArrowheads="1"/>
          </p:cNvSpPr>
          <p:nvPr/>
        </p:nvSpPr>
        <p:spPr bwMode="auto">
          <a:xfrm>
            <a:off x="1952625" y="3535740"/>
            <a:ext cx="442934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5000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chính</a:t>
            </a:r>
            <a:r>
              <a:rPr lang="en-US" altLang="vi-VN" sz="2400" dirty="0">
                <a:solidFill>
                  <a:prstClr val="black"/>
                </a:solidFill>
                <a:latin typeface="Times New Roman" pitchFamily="18" charset="0"/>
                <a:cs typeface="Times New Roman" pitchFamily="18" charset="0"/>
              </a:rPr>
              <a:t>, Marketing. </a:t>
            </a:r>
          </a:p>
          <a:p>
            <a:pPr algn="just" fontAlgn="base">
              <a:spcBef>
                <a:spcPct val="5000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thống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thông</a:t>
            </a:r>
            <a:r>
              <a:rPr lang="en-US" altLang="vi-VN" sz="2400" dirty="0">
                <a:solidFill>
                  <a:prstClr val="black"/>
                </a:solidFill>
                <a:latin typeface="Times New Roman" pitchFamily="18" charset="0"/>
                <a:cs typeface="Times New Roman" pitchFamily="18" charset="0"/>
              </a:rPr>
              <a:t> tin.</a:t>
            </a:r>
          </a:p>
          <a:p>
            <a:pPr algn="just" fontAlgn="base">
              <a:spcBef>
                <a:spcPct val="5000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xuất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thụ</a:t>
            </a:r>
            <a:r>
              <a:rPr lang="en-US" altLang="vi-VN" sz="2400" dirty="0">
                <a:solidFill>
                  <a:prstClr val="black"/>
                </a:solidFill>
                <a:latin typeface="Times New Roman" pitchFamily="18" charset="0"/>
                <a:cs typeface="Times New Roman" pitchFamily="18" charset="0"/>
              </a:rPr>
              <a:t> SP</a:t>
            </a:r>
          </a:p>
        </p:txBody>
      </p:sp>
      <p:sp>
        <p:nvSpPr>
          <p:cNvPr id="25605" name="Text Box 28"/>
          <p:cNvSpPr txBox="1">
            <a:spLocks noChangeArrowheads="1"/>
          </p:cNvSpPr>
          <p:nvPr/>
        </p:nvSpPr>
        <p:spPr bwMode="auto">
          <a:xfrm>
            <a:off x="2095500" y="5410201"/>
            <a:ext cx="80724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Họ</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cần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các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thông</a:t>
            </a:r>
            <a:r>
              <a:rPr lang="en-US" altLang="vi-VN" sz="2800" dirty="0">
                <a:solidFill>
                  <a:prstClr val="black"/>
                </a:solidFill>
                <a:latin typeface="Times New Roman" pitchFamily="18" charset="0"/>
                <a:cs typeface="Times New Roman" pitchFamily="18" charset="0"/>
              </a:rPr>
              <a:t> tin chi </a:t>
            </a:r>
            <a:r>
              <a:rPr lang="en-US" altLang="vi-VN" sz="2800" dirty="0" err="1">
                <a:solidFill>
                  <a:prstClr val="black"/>
                </a:solidFill>
                <a:latin typeface="Times New Roman" pitchFamily="18" charset="0"/>
                <a:cs typeface="Times New Roman" pitchFamily="18" charset="0"/>
              </a:rPr>
              <a:t>tiết</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kịp</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thời</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cho</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việc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đánh</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giá</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kết</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quả</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và</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thực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hiện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kế</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hoạch</a:t>
            </a:r>
            <a:r>
              <a:rPr lang="en-US" altLang="vi-VN" sz="2800" dirty="0">
                <a:solidFill>
                  <a:prstClr val="black"/>
                </a:solidFill>
                <a:latin typeface="Times New Roman" pitchFamily="18" charset="0"/>
                <a:cs typeface="Times New Roman" pitchFamily="18" charset="0"/>
              </a:rPr>
              <a:t>.</a:t>
            </a:r>
          </a:p>
        </p:txBody>
      </p:sp>
      <p:sp>
        <p:nvSpPr>
          <p:cNvPr id="25606" name="AutoShape 21"/>
          <p:cNvSpPr>
            <a:spLocks noChangeArrowheads="1"/>
          </p:cNvSpPr>
          <p:nvPr/>
        </p:nvSpPr>
        <p:spPr bwMode="auto">
          <a:xfrm>
            <a:off x="2057401" y="1928814"/>
            <a:ext cx="8305799" cy="428625"/>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ĐỐI TƯỢNG SỬ DỤNG VÀ NHU CẦU THÔNG TIN KTQT?</a:t>
            </a:r>
          </a:p>
        </p:txBody>
      </p:sp>
      <p:sp>
        <p:nvSpPr>
          <p:cNvPr id="25607" name="AutoShape 5"/>
          <p:cNvSpPr>
            <a:spLocks noChangeArrowheads="1"/>
          </p:cNvSpPr>
          <p:nvPr/>
        </p:nvSpPr>
        <p:spPr bwMode="auto">
          <a:xfrm>
            <a:off x="2452688" y="5776913"/>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grpSp>
        <p:nvGrpSpPr>
          <p:cNvPr id="25608" name="Group 4"/>
          <p:cNvGrpSpPr>
            <a:grpSpLocks/>
          </p:cNvGrpSpPr>
          <p:nvPr/>
        </p:nvGrpSpPr>
        <p:grpSpPr bwMode="auto">
          <a:xfrm>
            <a:off x="6667500" y="2862263"/>
            <a:ext cx="3200400" cy="2209800"/>
            <a:chOff x="2256" y="1075"/>
            <a:chExt cx="2859" cy="1780"/>
          </a:xfrm>
        </p:grpSpPr>
        <p:sp>
          <p:nvSpPr>
            <p:cNvPr id="25611" name="Freeform 5"/>
            <p:cNvSpPr>
              <a:spLocks/>
            </p:cNvSpPr>
            <p:nvPr/>
          </p:nvSpPr>
          <p:spPr bwMode="auto">
            <a:xfrm>
              <a:off x="2256" y="2741"/>
              <a:ext cx="2711" cy="112"/>
            </a:xfrm>
            <a:custGeom>
              <a:avLst/>
              <a:gdLst>
                <a:gd name="T0" fmla="*/ 1 w 5421"/>
                <a:gd name="T1" fmla="*/ 0 h 224"/>
                <a:gd name="T2" fmla="*/ 0 w 5421"/>
                <a:gd name="T3" fmla="*/ 1 h 224"/>
                <a:gd name="T4" fmla="*/ 1 w 5421"/>
                <a:gd name="T5" fmla="*/ 1 h 224"/>
                <a:gd name="T6" fmla="*/ 1 w 5421"/>
                <a:gd name="T7" fmla="*/ 1 h 224"/>
                <a:gd name="T8" fmla="*/ 1 w 5421"/>
                <a:gd name="T9" fmla="*/ 1 h 224"/>
                <a:gd name="T10" fmla="*/ 1 w 5421"/>
                <a:gd name="T11" fmla="*/ 0 h 224"/>
                <a:gd name="T12" fmla="*/ 1 w 5421"/>
                <a:gd name="T13" fmla="*/ 0 h 224"/>
                <a:gd name="T14" fmla="*/ 0 60000 65536"/>
                <a:gd name="T15" fmla="*/ 0 60000 65536"/>
                <a:gd name="T16" fmla="*/ 0 60000 65536"/>
                <a:gd name="T17" fmla="*/ 0 60000 65536"/>
                <a:gd name="T18" fmla="*/ 0 60000 65536"/>
                <a:gd name="T19" fmla="*/ 0 60000 65536"/>
                <a:gd name="T20" fmla="*/ 0 60000 65536"/>
                <a:gd name="T21" fmla="*/ 0 w 5421"/>
                <a:gd name="T22" fmla="*/ 0 h 224"/>
                <a:gd name="T23" fmla="*/ 5421 w 5421"/>
                <a:gd name="T24" fmla="*/ 224 h 2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21" h="224">
                  <a:moveTo>
                    <a:pt x="302" y="0"/>
                  </a:moveTo>
                  <a:lnTo>
                    <a:pt x="0" y="99"/>
                  </a:lnTo>
                  <a:lnTo>
                    <a:pt x="310" y="224"/>
                  </a:lnTo>
                  <a:lnTo>
                    <a:pt x="5421" y="224"/>
                  </a:lnTo>
                  <a:lnTo>
                    <a:pt x="4214" y="13"/>
                  </a:lnTo>
                  <a:lnTo>
                    <a:pt x="302" y="0"/>
                  </a:lnTo>
                  <a:close/>
                </a:path>
              </a:pathLst>
            </a:custGeom>
            <a:solidFill>
              <a:srgbClr val="F0CA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2" name="Freeform 6"/>
            <p:cNvSpPr>
              <a:spLocks/>
            </p:cNvSpPr>
            <p:nvPr/>
          </p:nvSpPr>
          <p:spPr bwMode="auto">
            <a:xfrm>
              <a:off x="2826" y="1945"/>
              <a:ext cx="993" cy="803"/>
            </a:xfrm>
            <a:custGeom>
              <a:avLst/>
              <a:gdLst>
                <a:gd name="T0" fmla="*/ 0 w 1984"/>
                <a:gd name="T1" fmla="*/ 1 h 1606"/>
                <a:gd name="T2" fmla="*/ 1 w 1984"/>
                <a:gd name="T3" fmla="*/ 1 h 1606"/>
                <a:gd name="T4" fmla="*/ 1 w 1984"/>
                <a:gd name="T5" fmla="*/ 1 h 1606"/>
                <a:gd name="T6" fmla="*/ 1 w 1984"/>
                <a:gd name="T7" fmla="*/ 1 h 1606"/>
                <a:gd name="T8" fmla="*/ 1 w 1984"/>
                <a:gd name="T9" fmla="*/ 1 h 1606"/>
                <a:gd name="T10" fmla="*/ 1 w 1984"/>
                <a:gd name="T11" fmla="*/ 1 h 1606"/>
                <a:gd name="T12" fmla="*/ 1 w 1984"/>
                <a:gd name="T13" fmla="*/ 0 h 1606"/>
                <a:gd name="T14" fmla="*/ 1 w 1984"/>
                <a:gd name="T15" fmla="*/ 1 h 1606"/>
                <a:gd name="T16" fmla="*/ 1 w 1984"/>
                <a:gd name="T17" fmla="*/ 1 h 1606"/>
                <a:gd name="T18" fmla="*/ 0 w 1984"/>
                <a:gd name="T19" fmla="*/ 1 h 1606"/>
                <a:gd name="T20" fmla="*/ 0 w 1984"/>
                <a:gd name="T21" fmla="*/ 1 h 16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4"/>
                <a:gd name="T34" fmla="*/ 0 h 1606"/>
                <a:gd name="T35" fmla="*/ 1984 w 1984"/>
                <a:gd name="T36" fmla="*/ 1606 h 16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4" h="1606">
                  <a:moveTo>
                    <a:pt x="0" y="1606"/>
                  </a:moveTo>
                  <a:lnTo>
                    <a:pt x="125" y="707"/>
                  </a:lnTo>
                  <a:lnTo>
                    <a:pt x="304" y="253"/>
                  </a:lnTo>
                  <a:lnTo>
                    <a:pt x="435" y="112"/>
                  </a:lnTo>
                  <a:lnTo>
                    <a:pt x="566" y="61"/>
                  </a:lnTo>
                  <a:lnTo>
                    <a:pt x="1127" y="8"/>
                  </a:lnTo>
                  <a:lnTo>
                    <a:pt x="1516" y="0"/>
                  </a:lnTo>
                  <a:lnTo>
                    <a:pt x="1984" y="291"/>
                  </a:lnTo>
                  <a:lnTo>
                    <a:pt x="1984" y="1599"/>
                  </a:lnTo>
                  <a:lnTo>
                    <a:pt x="0" y="1606"/>
                  </a:lnTo>
                  <a:close/>
                </a:path>
              </a:pathLst>
            </a:custGeom>
            <a:solidFill>
              <a:srgbClr val="C1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3" name="Freeform 7"/>
            <p:cNvSpPr>
              <a:spLocks/>
            </p:cNvSpPr>
            <p:nvPr/>
          </p:nvSpPr>
          <p:spPr bwMode="auto">
            <a:xfrm>
              <a:off x="2427" y="1971"/>
              <a:ext cx="1237" cy="783"/>
            </a:xfrm>
            <a:custGeom>
              <a:avLst/>
              <a:gdLst>
                <a:gd name="T0" fmla="*/ 1 w 2473"/>
                <a:gd name="T1" fmla="*/ 0 h 1567"/>
                <a:gd name="T2" fmla="*/ 0 w 2473"/>
                <a:gd name="T3" fmla="*/ 0 h 1567"/>
                <a:gd name="T4" fmla="*/ 1 w 2473"/>
                <a:gd name="T5" fmla="*/ 0 h 1567"/>
                <a:gd name="T6" fmla="*/ 1 w 2473"/>
                <a:gd name="T7" fmla="*/ 0 h 1567"/>
                <a:gd name="T8" fmla="*/ 1 w 2473"/>
                <a:gd name="T9" fmla="*/ 0 h 1567"/>
                <a:gd name="T10" fmla="*/ 1 w 2473"/>
                <a:gd name="T11" fmla="*/ 0 h 1567"/>
                <a:gd name="T12" fmla="*/ 1 w 2473"/>
                <a:gd name="T13" fmla="*/ 0 h 1567"/>
                <a:gd name="T14" fmla="*/ 1 w 2473"/>
                <a:gd name="T15" fmla="*/ 0 h 1567"/>
                <a:gd name="T16" fmla="*/ 1 w 2473"/>
                <a:gd name="T17" fmla="*/ 0 h 1567"/>
                <a:gd name="T18" fmla="*/ 1 w 2473"/>
                <a:gd name="T19" fmla="*/ 0 h 1567"/>
                <a:gd name="T20" fmla="*/ 1 w 2473"/>
                <a:gd name="T21" fmla="*/ 0 h 1567"/>
                <a:gd name="T22" fmla="*/ 1 w 2473"/>
                <a:gd name="T23" fmla="*/ 0 h 1567"/>
                <a:gd name="T24" fmla="*/ 1 w 2473"/>
                <a:gd name="T25" fmla="*/ 0 h 1567"/>
                <a:gd name="T26" fmla="*/ 1 w 2473"/>
                <a:gd name="T27" fmla="*/ 0 h 1567"/>
                <a:gd name="T28" fmla="*/ 1 w 2473"/>
                <a:gd name="T29" fmla="*/ 0 h 1567"/>
                <a:gd name="T30" fmla="*/ 1 w 2473"/>
                <a:gd name="T31" fmla="*/ 0 h 1567"/>
                <a:gd name="T32" fmla="*/ 1 w 2473"/>
                <a:gd name="T33" fmla="*/ 0 h 1567"/>
                <a:gd name="T34" fmla="*/ 1 w 2473"/>
                <a:gd name="T35" fmla="*/ 0 h 1567"/>
                <a:gd name="T36" fmla="*/ 1 w 2473"/>
                <a:gd name="T37" fmla="*/ 0 h 1567"/>
                <a:gd name="T38" fmla="*/ 1 w 2473"/>
                <a:gd name="T39" fmla="*/ 0 h 1567"/>
                <a:gd name="T40" fmla="*/ 1 w 2473"/>
                <a:gd name="T41" fmla="*/ 0 h 1567"/>
                <a:gd name="T42" fmla="*/ 1 w 2473"/>
                <a:gd name="T43" fmla="*/ 0 h 156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73"/>
                <a:gd name="T67" fmla="*/ 0 h 1567"/>
                <a:gd name="T68" fmla="*/ 2473 w 2473"/>
                <a:gd name="T69" fmla="*/ 1567 h 156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73" h="1567">
                  <a:moveTo>
                    <a:pt x="67" y="1084"/>
                  </a:moveTo>
                  <a:lnTo>
                    <a:pt x="0" y="1243"/>
                  </a:lnTo>
                  <a:lnTo>
                    <a:pt x="40" y="1295"/>
                  </a:lnTo>
                  <a:lnTo>
                    <a:pt x="224" y="1268"/>
                  </a:lnTo>
                  <a:lnTo>
                    <a:pt x="686" y="1249"/>
                  </a:lnTo>
                  <a:lnTo>
                    <a:pt x="911" y="1116"/>
                  </a:lnTo>
                  <a:lnTo>
                    <a:pt x="943" y="1567"/>
                  </a:lnTo>
                  <a:lnTo>
                    <a:pt x="1979" y="1546"/>
                  </a:lnTo>
                  <a:lnTo>
                    <a:pt x="2473" y="424"/>
                  </a:lnTo>
                  <a:lnTo>
                    <a:pt x="2072" y="211"/>
                  </a:lnTo>
                  <a:lnTo>
                    <a:pt x="2000" y="107"/>
                  </a:lnTo>
                  <a:lnTo>
                    <a:pt x="1821" y="0"/>
                  </a:lnTo>
                  <a:lnTo>
                    <a:pt x="1399" y="139"/>
                  </a:lnTo>
                  <a:lnTo>
                    <a:pt x="1068" y="211"/>
                  </a:lnTo>
                  <a:lnTo>
                    <a:pt x="956" y="265"/>
                  </a:lnTo>
                  <a:lnTo>
                    <a:pt x="825" y="457"/>
                  </a:lnTo>
                  <a:lnTo>
                    <a:pt x="825" y="588"/>
                  </a:lnTo>
                  <a:lnTo>
                    <a:pt x="713" y="601"/>
                  </a:lnTo>
                  <a:lnTo>
                    <a:pt x="665" y="734"/>
                  </a:lnTo>
                  <a:lnTo>
                    <a:pt x="553" y="852"/>
                  </a:lnTo>
                  <a:lnTo>
                    <a:pt x="67" y="1084"/>
                  </a:lnTo>
                  <a:close/>
                </a:path>
              </a:pathLst>
            </a:custGeom>
            <a:solidFill>
              <a:srgbClr val="A38C8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4" name="Freeform 8"/>
            <p:cNvSpPr>
              <a:spLocks/>
            </p:cNvSpPr>
            <p:nvPr/>
          </p:nvSpPr>
          <p:spPr bwMode="auto">
            <a:xfrm>
              <a:off x="2312" y="2071"/>
              <a:ext cx="540" cy="439"/>
            </a:xfrm>
            <a:custGeom>
              <a:avLst/>
              <a:gdLst>
                <a:gd name="T0" fmla="*/ 1 w 1080"/>
                <a:gd name="T1" fmla="*/ 0 h 878"/>
                <a:gd name="T2" fmla="*/ 0 w 1080"/>
                <a:gd name="T3" fmla="*/ 1 h 878"/>
                <a:gd name="T4" fmla="*/ 1 w 1080"/>
                <a:gd name="T5" fmla="*/ 1 h 878"/>
                <a:gd name="T6" fmla="*/ 1 w 1080"/>
                <a:gd name="T7" fmla="*/ 1 h 878"/>
                <a:gd name="T8" fmla="*/ 1 w 1080"/>
                <a:gd name="T9" fmla="*/ 1 h 878"/>
                <a:gd name="T10" fmla="*/ 1 w 1080"/>
                <a:gd name="T11" fmla="*/ 1 h 878"/>
                <a:gd name="T12" fmla="*/ 1 w 1080"/>
                <a:gd name="T13" fmla="*/ 1 h 878"/>
                <a:gd name="T14" fmla="*/ 1 w 1080"/>
                <a:gd name="T15" fmla="*/ 1 h 878"/>
                <a:gd name="T16" fmla="*/ 1 w 1080"/>
                <a:gd name="T17" fmla="*/ 1 h 878"/>
                <a:gd name="T18" fmla="*/ 1 w 1080"/>
                <a:gd name="T19" fmla="*/ 1 h 878"/>
                <a:gd name="T20" fmla="*/ 1 w 1080"/>
                <a:gd name="T21" fmla="*/ 0 h 878"/>
                <a:gd name="T22" fmla="*/ 1 w 1080"/>
                <a:gd name="T23" fmla="*/ 0 h 8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0"/>
                <a:gd name="T37" fmla="*/ 0 h 878"/>
                <a:gd name="T38" fmla="*/ 1080 w 1080"/>
                <a:gd name="T39" fmla="*/ 878 h 8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0" h="878">
                  <a:moveTo>
                    <a:pt x="388" y="0"/>
                  </a:moveTo>
                  <a:lnTo>
                    <a:pt x="0" y="110"/>
                  </a:lnTo>
                  <a:lnTo>
                    <a:pt x="59" y="217"/>
                  </a:lnTo>
                  <a:lnTo>
                    <a:pt x="473" y="825"/>
                  </a:lnTo>
                  <a:lnTo>
                    <a:pt x="620" y="804"/>
                  </a:lnTo>
                  <a:lnTo>
                    <a:pt x="909" y="870"/>
                  </a:lnTo>
                  <a:lnTo>
                    <a:pt x="1021" y="878"/>
                  </a:lnTo>
                  <a:lnTo>
                    <a:pt x="1080" y="838"/>
                  </a:lnTo>
                  <a:lnTo>
                    <a:pt x="831" y="601"/>
                  </a:lnTo>
                  <a:lnTo>
                    <a:pt x="586" y="315"/>
                  </a:lnTo>
                  <a:lnTo>
                    <a:pt x="388" y="0"/>
                  </a:lnTo>
                  <a:close/>
                </a:path>
              </a:pathLst>
            </a:custGeom>
            <a:solidFill>
              <a:srgbClr val="FFF7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5" name="Freeform 9"/>
            <p:cNvSpPr>
              <a:spLocks/>
            </p:cNvSpPr>
            <p:nvPr/>
          </p:nvSpPr>
          <p:spPr bwMode="auto">
            <a:xfrm>
              <a:off x="2450" y="2510"/>
              <a:ext cx="69" cy="66"/>
            </a:xfrm>
            <a:custGeom>
              <a:avLst/>
              <a:gdLst>
                <a:gd name="T0" fmla="*/ 0 w 139"/>
                <a:gd name="T1" fmla="*/ 0 h 131"/>
                <a:gd name="T2" fmla="*/ 0 w 139"/>
                <a:gd name="T3" fmla="*/ 1 h 131"/>
                <a:gd name="T4" fmla="*/ 0 w 139"/>
                <a:gd name="T5" fmla="*/ 1 h 131"/>
                <a:gd name="T6" fmla="*/ 0 w 139"/>
                <a:gd name="T7" fmla="*/ 1 h 131"/>
                <a:gd name="T8" fmla="*/ 0 w 139"/>
                <a:gd name="T9" fmla="*/ 0 h 131"/>
                <a:gd name="T10" fmla="*/ 0 w 139"/>
                <a:gd name="T11" fmla="*/ 0 h 131"/>
                <a:gd name="T12" fmla="*/ 0 60000 65536"/>
                <a:gd name="T13" fmla="*/ 0 60000 65536"/>
                <a:gd name="T14" fmla="*/ 0 60000 65536"/>
                <a:gd name="T15" fmla="*/ 0 60000 65536"/>
                <a:gd name="T16" fmla="*/ 0 60000 65536"/>
                <a:gd name="T17" fmla="*/ 0 60000 65536"/>
                <a:gd name="T18" fmla="*/ 0 w 139"/>
                <a:gd name="T19" fmla="*/ 0 h 131"/>
                <a:gd name="T20" fmla="*/ 139 w 139"/>
                <a:gd name="T21" fmla="*/ 131 h 131"/>
              </a:gdLst>
              <a:ahLst/>
              <a:cxnLst>
                <a:cxn ang="T12">
                  <a:pos x="T0" y="T1"/>
                </a:cxn>
                <a:cxn ang="T13">
                  <a:pos x="T2" y="T3"/>
                </a:cxn>
                <a:cxn ang="T14">
                  <a:pos x="T4" y="T5"/>
                </a:cxn>
                <a:cxn ang="T15">
                  <a:pos x="T6" y="T7"/>
                </a:cxn>
                <a:cxn ang="T16">
                  <a:pos x="T8" y="T9"/>
                </a:cxn>
                <a:cxn ang="T17">
                  <a:pos x="T10" y="T11"/>
                </a:cxn>
              </a:cxnLst>
              <a:rect l="T18" t="T19" r="T20" b="T21"/>
              <a:pathLst>
                <a:path w="139" h="131">
                  <a:moveTo>
                    <a:pt x="13" y="0"/>
                  </a:moveTo>
                  <a:lnTo>
                    <a:pt x="0" y="86"/>
                  </a:lnTo>
                  <a:lnTo>
                    <a:pt x="72" y="131"/>
                  </a:lnTo>
                  <a:lnTo>
                    <a:pt x="139" y="91"/>
                  </a:lnTo>
                  <a:lnTo>
                    <a:pt x="13" y="0"/>
                  </a:lnTo>
                  <a:close/>
                </a:path>
              </a:pathLst>
            </a:custGeom>
            <a:solidFill>
              <a:srgbClr val="F5F5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6" name="Freeform 10"/>
            <p:cNvSpPr>
              <a:spLocks/>
            </p:cNvSpPr>
            <p:nvPr/>
          </p:nvSpPr>
          <p:spPr bwMode="auto">
            <a:xfrm>
              <a:off x="3120" y="2381"/>
              <a:ext cx="148" cy="208"/>
            </a:xfrm>
            <a:custGeom>
              <a:avLst/>
              <a:gdLst>
                <a:gd name="T0" fmla="*/ 1 w 296"/>
                <a:gd name="T1" fmla="*/ 0 h 416"/>
                <a:gd name="T2" fmla="*/ 1 w 296"/>
                <a:gd name="T3" fmla="*/ 1 h 416"/>
                <a:gd name="T4" fmla="*/ 1 w 296"/>
                <a:gd name="T5" fmla="*/ 1 h 416"/>
                <a:gd name="T6" fmla="*/ 1 w 296"/>
                <a:gd name="T7" fmla="*/ 1 h 416"/>
                <a:gd name="T8" fmla="*/ 0 w 296"/>
                <a:gd name="T9" fmla="*/ 1 h 416"/>
                <a:gd name="T10" fmla="*/ 1 w 296"/>
                <a:gd name="T11" fmla="*/ 0 h 416"/>
                <a:gd name="T12" fmla="*/ 1 w 296"/>
                <a:gd name="T13" fmla="*/ 0 h 416"/>
                <a:gd name="T14" fmla="*/ 0 60000 65536"/>
                <a:gd name="T15" fmla="*/ 0 60000 65536"/>
                <a:gd name="T16" fmla="*/ 0 60000 65536"/>
                <a:gd name="T17" fmla="*/ 0 60000 65536"/>
                <a:gd name="T18" fmla="*/ 0 60000 65536"/>
                <a:gd name="T19" fmla="*/ 0 60000 65536"/>
                <a:gd name="T20" fmla="*/ 0 60000 65536"/>
                <a:gd name="T21" fmla="*/ 0 w 296"/>
                <a:gd name="T22" fmla="*/ 0 h 416"/>
                <a:gd name="T23" fmla="*/ 296 w 296"/>
                <a:gd name="T24" fmla="*/ 416 h 4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6" h="416">
                  <a:moveTo>
                    <a:pt x="78" y="0"/>
                  </a:moveTo>
                  <a:lnTo>
                    <a:pt x="224" y="26"/>
                  </a:lnTo>
                  <a:lnTo>
                    <a:pt x="296" y="290"/>
                  </a:lnTo>
                  <a:lnTo>
                    <a:pt x="243" y="416"/>
                  </a:lnTo>
                  <a:lnTo>
                    <a:pt x="0" y="269"/>
                  </a:lnTo>
                  <a:lnTo>
                    <a:pt x="78" y="0"/>
                  </a:lnTo>
                  <a:close/>
                </a:path>
              </a:pathLst>
            </a:custGeom>
            <a:solidFill>
              <a:srgbClr val="F5F5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7" name="Freeform 11"/>
            <p:cNvSpPr>
              <a:spLocks/>
            </p:cNvSpPr>
            <p:nvPr/>
          </p:nvSpPr>
          <p:spPr bwMode="auto">
            <a:xfrm>
              <a:off x="3109" y="1999"/>
              <a:ext cx="300" cy="306"/>
            </a:xfrm>
            <a:custGeom>
              <a:avLst/>
              <a:gdLst>
                <a:gd name="T0" fmla="*/ 0 w 601"/>
                <a:gd name="T1" fmla="*/ 1 h 612"/>
                <a:gd name="T2" fmla="*/ 0 w 601"/>
                <a:gd name="T3" fmla="*/ 1 h 612"/>
                <a:gd name="T4" fmla="*/ 0 w 601"/>
                <a:gd name="T5" fmla="*/ 1 h 612"/>
                <a:gd name="T6" fmla="*/ 0 w 601"/>
                <a:gd name="T7" fmla="*/ 1 h 612"/>
                <a:gd name="T8" fmla="*/ 0 w 601"/>
                <a:gd name="T9" fmla="*/ 1 h 612"/>
                <a:gd name="T10" fmla="*/ 0 w 601"/>
                <a:gd name="T11" fmla="*/ 1 h 612"/>
                <a:gd name="T12" fmla="*/ 0 w 601"/>
                <a:gd name="T13" fmla="*/ 0 h 612"/>
                <a:gd name="T14" fmla="*/ 0 w 601"/>
                <a:gd name="T15" fmla="*/ 1 h 612"/>
                <a:gd name="T16" fmla="*/ 0 w 601"/>
                <a:gd name="T17" fmla="*/ 1 h 6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1"/>
                <a:gd name="T28" fmla="*/ 0 h 612"/>
                <a:gd name="T29" fmla="*/ 601 w 601"/>
                <a:gd name="T30" fmla="*/ 612 h 6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1" h="612">
                  <a:moveTo>
                    <a:pt x="91" y="189"/>
                  </a:moveTo>
                  <a:lnTo>
                    <a:pt x="48" y="346"/>
                  </a:lnTo>
                  <a:lnTo>
                    <a:pt x="0" y="548"/>
                  </a:lnTo>
                  <a:lnTo>
                    <a:pt x="139" y="612"/>
                  </a:lnTo>
                  <a:lnTo>
                    <a:pt x="287" y="375"/>
                  </a:lnTo>
                  <a:lnTo>
                    <a:pt x="601" y="69"/>
                  </a:lnTo>
                  <a:lnTo>
                    <a:pt x="555" y="0"/>
                  </a:lnTo>
                  <a:lnTo>
                    <a:pt x="91" y="189"/>
                  </a:lnTo>
                  <a:close/>
                </a:path>
              </a:pathLst>
            </a:custGeom>
            <a:solidFill>
              <a:srgbClr val="F5F5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8" name="Freeform 12"/>
            <p:cNvSpPr>
              <a:spLocks/>
            </p:cNvSpPr>
            <p:nvPr/>
          </p:nvSpPr>
          <p:spPr bwMode="auto">
            <a:xfrm>
              <a:off x="3086" y="2129"/>
              <a:ext cx="164" cy="254"/>
            </a:xfrm>
            <a:custGeom>
              <a:avLst/>
              <a:gdLst>
                <a:gd name="T0" fmla="*/ 1 w 328"/>
                <a:gd name="T1" fmla="*/ 0 h 507"/>
                <a:gd name="T2" fmla="*/ 1 w 328"/>
                <a:gd name="T3" fmla="*/ 1 h 507"/>
                <a:gd name="T4" fmla="*/ 1 w 328"/>
                <a:gd name="T5" fmla="*/ 1 h 507"/>
                <a:gd name="T6" fmla="*/ 1 w 328"/>
                <a:gd name="T7" fmla="*/ 1 h 507"/>
                <a:gd name="T8" fmla="*/ 0 w 328"/>
                <a:gd name="T9" fmla="*/ 1 h 507"/>
                <a:gd name="T10" fmla="*/ 1 w 328"/>
                <a:gd name="T11" fmla="*/ 1 h 507"/>
                <a:gd name="T12" fmla="*/ 1 w 328"/>
                <a:gd name="T13" fmla="*/ 1 h 507"/>
                <a:gd name="T14" fmla="*/ 1 w 328"/>
                <a:gd name="T15" fmla="*/ 1 h 507"/>
                <a:gd name="T16" fmla="*/ 1 w 328"/>
                <a:gd name="T17" fmla="*/ 1 h 507"/>
                <a:gd name="T18" fmla="*/ 1 w 328"/>
                <a:gd name="T19" fmla="*/ 0 h 507"/>
                <a:gd name="T20" fmla="*/ 1 w 328"/>
                <a:gd name="T21" fmla="*/ 0 h 5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8"/>
                <a:gd name="T34" fmla="*/ 0 h 507"/>
                <a:gd name="T35" fmla="*/ 328 w 328"/>
                <a:gd name="T36" fmla="*/ 507 h 5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8" h="507">
                  <a:moveTo>
                    <a:pt x="249" y="0"/>
                  </a:moveTo>
                  <a:lnTo>
                    <a:pt x="165" y="83"/>
                  </a:lnTo>
                  <a:lnTo>
                    <a:pt x="190" y="177"/>
                  </a:lnTo>
                  <a:lnTo>
                    <a:pt x="62" y="230"/>
                  </a:lnTo>
                  <a:lnTo>
                    <a:pt x="0" y="458"/>
                  </a:lnTo>
                  <a:lnTo>
                    <a:pt x="83" y="507"/>
                  </a:lnTo>
                  <a:lnTo>
                    <a:pt x="226" y="272"/>
                  </a:lnTo>
                  <a:lnTo>
                    <a:pt x="226" y="171"/>
                  </a:lnTo>
                  <a:lnTo>
                    <a:pt x="328" y="91"/>
                  </a:lnTo>
                  <a:lnTo>
                    <a:pt x="249"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19" name="Freeform 13"/>
            <p:cNvSpPr>
              <a:spLocks/>
            </p:cNvSpPr>
            <p:nvPr/>
          </p:nvSpPr>
          <p:spPr bwMode="auto">
            <a:xfrm>
              <a:off x="2406" y="2309"/>
              <a:ext cx="168" cy="240"/>
            </a:xfrm>
            <a:custGeom>
              <a:avLst/>
              <a:gdLst>
                <a:gd name="T0" fmla="*/ 0 w 337"/>
                <a:gd name="T1" fmla="*/ 0 h 481"/>
                <a:gd name="T2" fmla="*/ 0 w 337"/>
                <a:gd name="T3" fmla="*/ 0 h 481"/>
                <a:gd name="T4" fmla="*/ 0 w 337"/>
                <a:gd name="T5" fmla="*/ 0 h 481"/>
                <a:gd name="T6" fmla="*/ 0 w 337"/>
                <a:gd name="T7" fmla="*/ 0 h 481"/>
                <a:gd name="T8" fmla="*/ 0 w 337"/>
                <a:gd name="T9" fmla="*/ 0 h 481"/>
                <a:gd name="T10" fmla="*/ 0 w 337"/>
                <a:gd name="T11" fmla="*/ 0 h 481"/>
                <a:gd name="T12" fmla="*/ 0 w 337"/>
                <a:gd name="T13" fmla="*/ 0 h 481"/>
                <a:gd name="T14" fmla="*/ 0 w 337"/>
                <a:gd name="T15" fmla="*/ 0 h 481"/>
                <a:gd name="T16" fmla="*/ 0 w 337"/>
                <a:gd name="T17" fmla="*/ 0 h 481"/>
                <a:gd name="T18" fmla="*/ 0 w 337"/>
                <a:gd name="T19" fmla="*/ 0 h 481"/>
                <a:gd name="T20" fmla="*/ 0 w 337"/>
                <a:gd name="T21" fmla="*/ 0 h 481"/>
                <a:gd name="T22" fmla="*/ 0 w 337"/>
                <a:gd name="T23" fmla="*/ 0 h 481"/>
                <a:gd name="T24" fmla="*/ 0 w 337"/>
                <a:gd name="T25" fmla="*/ 0 h 481"/>
                <a:gd name="T26" fmla="*/ 0 w 337"/>
                <a:gd name="T27" fmla="*/ 0 h 481"/>
                <a:gd name="T28" fmla="*/ 0 w 337"/>
                <a:gd name="T29" fmla="*/ 0 h 481"/>
                <a:gd name="T30" fmla="*/ 0 w 337"/>
                <a:gd name="T31" fmla="*/ 0 h 481"/>
                <a:gd name="T32" fmla="*/ 0 w 337"/>
                <a:gd name="T33" fmla="*/ 0 h 481"/>
                <a:gd name="T34" fmla="*/ 0 w 337"/>
                <a:gd name="T35" fmla="*/ 0 h 481"/>
                <a:gd name="T36" fmla="*/ 0 w 337"/>
                <a:gd name="T37" fmla="*/ 0 h 481"/>
                <a:gd name="T38" fmla="*/ 0 w 337"/>
                <a:gd name="T39" fmla="*/ 0 h 481"/>
                <a:gd name="T40" fmla="*/ 0 w 337"/>
                <a:gd name="T41" fmla="*/ 0 h 481"/>
                <a:gd name="T42" fmla="*/ 0 w 337"/>
                <a:gd name="T43" fmla="*/ 0 h 481"/>
                <a:gd name="T44" fmla="*/ 0 w 337"/>
                <a:gd name="T45" fmla="*/ 0 h 481"/>
                <a:gd name="T46" fmla="*/ 0 w 337"/>
                <a:gd name="T47" fmla="*/ 0 h 4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7"/>
                <a:gd name="T73" fmla="*/ 0 h 481"/>
                <a:gd name="T74" fmla="*/ 337 w 337"/>
                <a:gd name="T75" fmla="*/ 481 h 48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7" h="481">
                  <a:moveTo>
                    <a:pt x="52" y="0"/>
                  </a:moveTo>
                  <a:lnTo>
                    <a:pt x="12" y="40"/>
                  </a:lnTo>
                  <a:lnTo>
                    <a:pt x="27" y="70"/>
                  </a:lnTo>
                  <a:lnTo>
                    <a:pt x="4" y="118"/>
                  </a:lnTo>
                  <a:lnTo>
                    <a:pt x="17" y="154"/>
                  </a:lnTo>
                  <a:lnTo>
                    <a:pt x="0" y="211"/>
                  </a:lnTo>
                  <a:lnTo>
                    <a:pt x="29" y="251"/>
                  </a:lnTo>
                  <a:lnTo>
                    <a:pt x="21" y="295"/>
                  </a:lnTo>
                  <a:lnTo>
                    <a:pt x="35" y="329"/>
                  </a:lnTo>
                  <a:lnTo>
                    <a:pt x="84" y="384"/>
                  </a:lnTo>
                  <a:lnTo>
                    <a:pt x="295" y="481"/>
                  </a:lnTo>
                  <a:lnTo>
                    <a:pt x="337" y="432"/>
                  </a:lnTo>
                  <a:lnTo>
                    <a:pt x="337" y="361"/>
                  </a:lnTo>
                  <a:lnTo>
                    <a:pt x="249" y="331"/>
                  </a:lnTo>
                  <a:lnTo>
                    <a:pt x="276" y="318"/>
                  </a:lnTo>
                  <a:lnTo>
                    <a:pt x="301" y="274"/>
                  </a:lnTo>
                  <a:lnTo>
                    <a:pt x="333" y="255"/>
                  </a:lnTo>
                  <a:lnTo>
                    <a:pt x="329" y="230"/>
                  </a:lnTo>
                  <a:lnTo>
                    <a:pt x="253" y="198"/>
                  </a:lnTo>
                  <a:lnTo>
                    <a:pt x="247" y="141"/>
                  </a:lnTo>
                  <a:lnTo>
                    <a:pt x="135" y="86"/>
                  </a:lnTo>
                  <a:lnTo>
                    <a:pt x="133" y="36"/>
                  </a:lnTo>
                  <a:lnTo>
                    <a:pt x="52" y="0"/>
                  </a:lnTo>
                  <a:close/>
                </a:path>
              </a:pathLst>
            </a:custGeom>
            <a:solidFill>
              <a:srgbClr val="FFC4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0" name="Freeform 14"/>
            <p:cNvSpPr>
              <a:spLocks/>
            </p:cNvSpPr>
            <p:nvPr/>
          </p:nvSpPr>
          <p:spPr bwMode="auto">
            <a:xfrm>
              <a:off x="2822" y="2254"/>
              <a:ext cx="356" cy="246"/>
            </a:xfrm>
            <a:custGeom>
              <a:avLst/>
              <a:gdLst>
                <a:gd name="T0" fmla="*/ 0 w 713"/>
                <a:gd name="T1" fmla="*/ 1 h 490"/>
                <a:gd name="T2" fmla="*/ 0 w 713"/>
                <a:gd name="T3" fmla="*/ 1 h 490"/>
                <a:gd name="T4" fmla="*/ 0 w 713"/>
                <a:gd name="T5" fmla="*/ 1 h 490"/>
                <a:gd name="T6" fmla="*/ 0 w 713"/>
                <a:gd name="T7" fmla="*/ 1 h 490"/>
                <a:gd name="T8" fmla="*/ 0 w 713"/>
                <a:gd name="T9" fmla="*/ 1 h 490"/>
                <a:gd name="T10" fmla="*/ 0 w 713"/>
                <a:gd name="T11" fmla="*/ 1 h 490"/>
                <a:gd name="T12" fmla="*/ 0 w 713"/>
                <a:gd name="T13" fmla="*/ 1 h 490"/>
                <a:gd name="T14" fmla="*/ 0 w 713"/>
                <a:gd name="T15" fmla="*/ 1 h 490"/>
                <a:gd name="T16" fmla="*/ 0 w 713"/>
                <a:gd name="T17" fmla="*/ 1 h 490"/>
                <a:gd name="T18" fmla="*/ 0 w 713"/>
                <a:gd name="T19" fmla="*/ 1 h 490"/>
                <a:gd name="T20" fmla="*/ 0 w 713"/>
                <a:gd name="T21" fmla="*/ 1 h 490"/>
                <a:gd name="T22" fmla="*/ 0 w 713"/>
                <a:gd name="T23" fmla="*/ 1 h 490"/>
                <a:gd name="T24" fmla="*/ 0 w 713"/>
                <a:gd name="T25" fmla="*/ 1 h 490"/>
                <a:gd name="T26" fmla="*/ 0 w 713"/>
                <a:gd name="T27" fmla="*/ 1 h 490"/>
                <a:gd name="T28" fmla="*/ 0 w 713"/>
                <a:gd name="T29" fmla="*/ 1 h 490"/>
                <a:gd name="T30" fmla="*/ 0 w 713"/>
                <a:gd name="T31" fmla="*/ 1 h 490"/>
                <a:gd name="T32" fmla="*/ 0 w 713"/>
                <a:gd name="T33" fmla="*/ 1 h 490"/>
                <a:gd name="T34" fmla="*/ 0 w 713"/>
                <a:gd name="T35" fmla="*/ 0 h 490"/>
                <a:gd name="T36" fmla="*/ 0 w 713"/>
                <a:gd name="T37" fmla="*/ 1 h 490"/>
                <a:gd name="T38" fmla="*/ 0 w 713"/>
                <a:gd name="T39" fmla="*/ 1 h 490"/>
                <a:gd name="T40" fmla="*/ 0 w 713"/>
                <a:gd name="T41" fmla="*/ 1 h 4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13"/>
                <a:gd name="T64" fmla="*/ 0 h 490"/>
                <a:gd name="T65" fmla="*/ 713 w 713"/>
                <a:gd name="T66" fmla="*/ 490 h 4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13" h="490">
                  <a:moveTo>
                    <a:pt x="0" y="140"/>
                  </a:moveTo>
                  <a:lnTo>
                    <a:pt x="30" y="146"/>
                  </a:lnTo>
                  <a:lnTo>
                    <a:pt x="143" y="80"/>
                  </a:lnTo>
                  <a:lnTo>
                    <a:pt x="190" y="102"/>
                  </a:lnTo>
                  <a:lnTo>
                    <a:pt x="91" y="161"/>
                  </a:lnTo>
                  <a:lnTo>
                    <a:pt x="95" y="213"/>
                  </a:lnTo>
                  <a:lnTo>
                    <a:pt x="145" y="235"/>
                  </a:lnTo>
                  <a:lnTo>
                    <a:pt x="162" y="283"/>
                  </a:lnTo>
                  <a:lnTo>
                    <a:pt x="213" y="302"/>
                  </a:lnTo>
                  <a:lnTo>
                    <a:pt x="241" y="342"/>
                  </a:lnTo>
                  <a:lnTo>
                    <a:pt x="371" y="338"/>
                  </a:lnTo>
                  <a:lnTo>
                    <a:pt x="498" y="418"/>
                  </a:lnTo>
                  <a:lnTo>
                    <a:pt x="597" y="420"/>
                  </a:lnTo>
                  <a:lnTo>
                    <a:pt x="677" y="490"/>
                  </a:lnTo>
                  <a:lnTo>
                    <a:pt x="713" y="329"/>
                  </a:lnTo>
                  <a:lnTo>
                    <a:pt x="445" y="175"/>
                  </a:lnTo>
                  <a:lnTo>
                    <a:pt x="297" y="17"/>
                  </a:lnTo>
                  <a:lnTo>
                    <a:pt x="107" y="0"/>
                  </a:lnTo>
                  <a:lnTo>
                    <a:pt x="11" y="66"/>
                  </a:lnTo>
                  <a:lnTo>
                    <a:pt x="0" y="140"/>
                  </a:lnTo>
                  <a:close/>
                </a:path>
              </a:pathLst>
            </a:custGeom>
            <a:solidFill>
              <a:srgbClr val="FFC4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1" name="Freeform 15"/>
            <p:cNvSpPr>
              <a:spLocks/>
            </p:cNvSpPr>
            <p:nvPr/>
          </p:nvSpPr>
          <p:spPr bwMode="auto">
            <a:xfrm>
              <a:off x="3080" y="1653"/>
              <a:ext cx="354" cy="469"/>
            </a:xfrm>
            <a:custGeom>
              <a:avLst/>
              <a:gdLst>
                <a:gd name="T0" fmla="*/ 1 w 707"/>
                <a:gd name="T1" fmla="*/ 0 h 939"/>
                <a:gd name="T2" fmla="*/ 1 w 707"/>
                <a:gd name="T3" fmla="*/ 0 h 939"/>
                <a:gd name="T4" fmla="*/ 0 w 707"/>
                <a:gd name="T5" fmla="*/ 0 h 939"/>
                <a:gd name="T6" fmla="*/ 1 w 707"/>
                <a:gd name="T7" fmla="*/ 0 h 939"/>
                <a:gd name="T8" fmla="*/ 1 w 707"/>
                <a:gd name="T9" fmla="*/ 0 h 939"/>
                <a:gd name="T10" fmla="*/ 1 w 707"/>
                <a:gd name="T11" fmla="*/ 0 h 939"/>
                <a:gd name="T12" fmla="*/ 1 w 707"/>
                <a:gd name="T13" fmla="*/ 0 h 939"/>
                <a:gd name="T14" fmla="*/ 1 w 707"/>
                <a:gd name="T15" fmla="*/ 0 h 939"/>
                <a:gd name="T16" fmla="*/ 1 w 707"/>
                <a:gd name="T17" fmla="*/ 0 h 939"/>
                <a:gd name="T18" fmla="*/ 1 w 707"/>
                <a:gd name="T19" fmla="*/ 0 h 939"/>
                <a:gd name="T20" fmla="*/ 1 w 707"/>
                <a:gd name="T21" fmla="*/ 0 h 939"/>
                <a:gd name="T22" fmla="*/ 1 w 707"/>
                <a:gd name="T23" fmla="*/ 0 h 939"/>
                <a:gd name="T24" fmla="*/ 1 w 707"/>
                <a:gd name="T25" fmla="*/ 0 h 939"/>
                <a:gd name="T26" fmla="*/ 1 w 707"/>
                <a:gd name="T27" fmla="*/ 0 h 939"/>
                <a:gd name="T28" fmla="*/ 1 w 707"/>
                <a:gd name="T29" fmla="*/ 0 h 939"/>
                <a:gd name="T30" fmla="*/ 1 w 707"/>
                <a:gd name="T31" fmla="*/ 0 h 939"/>
                <a:gd name="T32" fmla="*/ 1 w 707"/>
                <a:gd name="T33" fmla="*/ 0 h 939"/>
                <a:gd name="T34" fmla="*/ 1 w 707"/>
                <a:gd name="T35" fmla="*/ 0 h 939"/>
                <a:gd name="T36" fmla="*/ 1 w 707"/>
                <a:gd name="T37" fmla="*/ 0 h 939"/>
                <a:gd name="T38" fmla="*/ 1 w 707"/>
                <a:gd name="T39" fmla="*/ 0 h 9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07"/>
                <a:gd name="T61" fmla="*/ 0 h 939"/>
                <a:gd name="T62" fmla="*/ 707 w 707"/>
                <a:gd name="T63" fmla="*/ 939 h 9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07" h="939">
                  <a:moveTo>
                    <a:pt x="69" y="140"/>
                  </a:moveTo>
                  <a:lnTo>
                    <a:pt x="38" y="167"/>
                  </a:lnTo>
                  <a:lnTo>
                    <a:pt x="0" y="404"/>
                  </a:lnTo>
                  <a:lnTo>
                    <a:pt x="25" y="488"/>
                  </a:lnTo>
                  <a:lnTo>
                    <a:pt x="27" y="574"/>
                  </a:lnTo>
                  <a:lnTo>
                    <a:pt x="91" y="769"/>
                  </a:lnTo>
                  <a:lnTo>
                    <a:pt x="105" y="815"/>
                  </a:lnTo>
                  <a:lnTo>
                    <a:pt x="158" y="883"/>
                  </a:lnTo>
                  <a:lnTo>
                    <a:pt x="204" y="899"/>
                  </a:lnTo>
                  <a:lnTo>
                    <a:pt x="300" y="939"/>
                  </a:lnTo>
                  <a:lnTo>
                    <a:pt x="568" y="756"/>
                  </a:lnTo>
                  <a:lnTo>
                    <a:pt x="612" y="695"/>
                  </a:lnTo>
                  <a:lnTo>
                    <a:pt x="580" y="623"/>
                  </a:lnTo>
                  <a:lnTo>
                    <a:pt x="643" y="608"/>
                  </a:lnTo>
                  <a:lnTo>
                    <a:pt x="694" y="522"/>
                  </a:lnTo>
                  <a:lnTo>
                    <a:pt x="707" y="439"/>
                  </a:lnTo>
                  <a:lnTo>
                    <a:pt x="681" y="342"/>
                  </a:lnTo>
                  <a:lnTo>
                    <a:pt x="411" y="0"/>
                  </a:lnTo>
                  <a:lnTo>
                    <a:pt x="69" y="140"/>
                  </a:lnTo>
                  <a:close/>
                </a:path>
              </a:pathLst>
            </a:custGeom>
            <a:solidFill>
              <a:srgbClr val="FFC4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2" name="Freeform 16"/>
            <p:cNvSpPr>
              <a:spLocks/>
            </p:cNvSpPr>
            <p:nvPr/>
          </p:nvSpPr>
          <p:spPr bwMode="auto">
            <a:xfrm>
              <a:off x="3115" y="1637"/>
              <a:ext cx="313" cy="195"/>
            </a:xfrm>
            <a:custGeom>
              <a:avLst/>
              <a:gdLst>
                <a:gd name="T0" fmla="*/ 1 w 626"/>
                <a:gd name="T1" fmla="*/ 0 h 392"/>
                <a:gd name="T2" fmla="*/ 1 w 626"/>
                <a:gd name="T3" fmla="*/ 0 h 392"/>
                <a:gd name="T4" fmla="*/ 1 w 626"/>
                <a:gd name="T5" fmla="*/ 0 h 392"/>
                <a:gd name="T6" fmla="*/ 1 w 626"/>
                <a:gd name="T7" fmla="*/ 0 h 392"/>
                <a:gd name="T8" fmla="*/ 1 w 626"/>
                <a:gd name="T9" fmla="*/ 0 h 392"/>
                <a:gd name="T10" fmla="*/ 1 w 626"/>
                <a:gd name="T11" fmla="*/ 0 h 392"/>
                <a:gd name="T12" fmla="*/ 1 w 626"/>
                <a:gd name="T13" fmla="*/ 0 h 392"/>
                <a:gd name="T14" fmla="*/ 1 w 626"/>
                <a:gd name="T15" fmla="*/ 0 h 392"/>
                <a:gd name="T16" fmla="*/ 1 w 626"/>
                <a:gd name="T17" fmla="*/ 0 h 392"/>
                <a:gd name="T18" fmla="*/ 1 w 626"/>
                <a:gd name="T19" fmla="*/ 0 h 392"/>
                <a:gd name="T20" fmla="*/ 1 w 626"/>
                <a:gd name="T21" fmla="*/ 0 h 392"/>
                <a:gd name="T22" fmla="*/ 0 w 626"/>
                <a:gd name="T23" fmla="*/ 0 h 392"/>
                <a:gd name="T24" fmla="*/ 1 w 626"/>
                <a:gd name="T25" fmla="*/ 0 h 392"/>
                <a:gd name="T26" fmla="*/ 1 w 626"/>
                <a:gd name="T27" fmla="*/ 0 h 3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6"/>
                <a:gd name="T43" fmla="*/ 0 h 392"/>
                <a:gd name="T44" fmla="*/ 626 w 626"/>
                <a:gd name="T45" fmla="*/ 392 h 39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6" h="392">
                  <a:moveTo>
                    <a:pt x="57" y="202"/>
                  </a:moveTo>
                  <a:lnTo>
                    <a:pt x="158" y="168"/>
                  </a:lnTo>
                  <a:lnTo>
                    <a:pt x="284" y="105"/>
                  </a:lnTo>
                  <a:lnTo>
                    <a:pt x="386" y="133"/>
                  </a:lnTo>
                  <a:lnTo>
                    <a:pt x="341" y="303"/>
                  </a:lnTo>
                  <a:lnTo>
                    <a:pt x="379" y="325"/>
                  </a:lnTo>
                  <a:lnTo>
                    <a:pt x="626" y="392"/>
                  </a:lnTo>
                  <a:lnTo>
                    <a:pt x="618" y="310"/>
                  </a:lnTo>
                  <a:lnTo>
                    <a:pt x="491" y="52"/>
                  </a:lnTo>
                  <a:lnTo>
                    <a:pt x="312" y="0"/>
                  </a:lnTo>
                  <a:lnTo>
                    <a:pt x="65" y="55"/>
                  </a:lnTo>
                  <a:lnTo>
                    <a:pt x="0" y="131"/>
                  </a:lnTo>
                  <a:lnTo>
                    <a:pt x="57" y="202"/>
                  </a:lnTo>
                  <a:close/>
                </a:path>
              </a:pathLst>
            </a:custGeom>
            <a:solidFill>
              <a:srgbClr val="E0E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3" name="Freeform 17"/>
            <p:cNvSpPr>
              <a:spLocks/>
            </p:cNvSpPr>
            <p:nvPr/>
          </p:nvSpPr>
          <p:spPr bwMode="auto">
            <a:xfrm>
              <a:off x="3443" y="2526"/>
              <a:ext cx="195" cy="148"/>
            </a:xfrm>
            <a:custGeom>
              <a:avLst/>
              <a:gdLst>
                <a:gd name="T0" fmla="*/ 0 w 390"/>
                <a:gd name="T1" fmla="*/ 0 h 297"/>
                <a:gd name="T2" fmla="*/ 1 w 390"/>
                <a:gd name="T3" fmla="*/ 0 h 297"/>
                <a:gd name="T4" fmla="*/ 1 w 390"/>
                <a:gd name="T5" fmla="*/ 0 h 297"/>
                <a:gd name="T6" fmla="*/ 1 w 390"/>
                <a:gd name="T7" fmla="*/ 0 h 297"/>
                <a:gd name="T8" fmla="*/ 1 w 390"/>
                <a:gd name="T9" fmla="*/ 0 h 297"/>
                <a:gd name="T10" fmla="*/ 0 w 390"/>
                <a:gd name="T11" fmla="*/ 0 h 297"/>
                <a:gd name="T12" fmla="*/ 0 w 390"/>
                <a:gd name="T13" fmla="*/ 0 h 297"/>
                <a:gd name="T14" fmla="*/ 0 60000 65536"/>
                <a:gd name="T15" fmla="*/ 0 60000 65536"/>
                <a:gd name="T16" fmla="*/ 0 60000 65536"/>
                <a:gd name="T17" fmla="*/ 0 60000 65536"/>
                <a:gd name="T18" fmla="*/ 0 60000 65536"/>
                <a:gd name="T19" fmla="*/ 0 60000 65536"/>
                <a:gd name="T20" fmla="*/ 0 60000 65536"/>
                <a:gd name="T21" fmla="*/ 0 w 390"/>
                <a:gd name="T22" fmla="*/ 0 h 297"/>
                <a:gd name="T23" fmla="*/ 390 w 390"/>
                <a:gd name="T24" fmla="*/ 297 h 2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0" h="297">
                  <a:moveTo>
                    <a:pt x="0" y="179"/>
                  </a:moveTo>
                  <a:lnTo>
                    <a:pt x="93" y="219"/>
                  </a:lnTo>
                  <a:lnTo>
                    <a:pt x="264" y="297"/>
                  </a:lnTo>
                  <a:lnTo>
                    <a:pt x="390" y="133"/>
                  </a:lnTo>
                  <a:lnTo>
                    <a:pt x="65" y="0"/>
                  </a:lnTo>
                  <a:lnTo>
                    <a:pt x="0" y="179"/>
                  </a:lnTo>
                  <a:close/>
                </a:path>
              </a:pathLst>
            </a:custGeom>
            <a:solidFill>
              <a:srgbClr val="B2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4" name="Freeform 18"/>
            <p:cNvSpPr>
              <a:spLocks/>
            </p:cNvSpPr>
            <p:nvPr/>
          </p:nvSpPr>
          <p:spPr bwMode="auto">
            <a:xfrm>
              <a:off x="3786" y="1334"/>
              <a:ext cx="135" cy="317"/>
            </a:xfrm>
            <a:custGeom>
              <a:avLst/>
              <a:gdLst>
                <a:gd name="T0" fmla="*/ 1 w 270"/>
                <a:gd name="T1" fmla="*/ 0 h 633"/>
                <a:gd name="T2" fmla="*/ 1 w 270"/>
                <a:gd name="T3" fmla="*/ 0 h 633"/>
                <a:gd name="T4" fmla="*/ 0 w 270"/>
                <a:gd name="T5" fmla="*/ 1 h 633"/>
                <a:gd name="T6" fmla="*/ 1 w 270"/>
                <a:gd name="T7" fmla="*/ 1 h 633"/>
                <a:gd name="T8" fmla="*/ 1 w 270"/>
                <a:gd name="T9" fmla="*/ 1 h 633"/>
                <a:gd name="T10" fmla="*/ 1 w 270"/>
                <a:gd name="T11" fmla="*/ 0 h 633"/>
                <a:gd name="T12" fmla="*/ 1 w 270"/>
                <a:gd name="T13" fmla="*/ 0 h 633"/>
                <a:gd name="T14" fmla="*/ 0 60000 65536"/>
                <a:gd name="T15" fmla="*/ 0 60000 65536"/>
                <a:gd name="T16" fmla="*/ 0 60000 65536"/>
                <a:gd name="T17" fmla="*/ 0 60000 65536"/>
                <a:gd name="T18" fmla="*/ 0 60000 65536"/>
                <a:gd name="T19" fmla="*/ 0 60000 65536"/>
                <a:gd name="T20" fmla="*/ 0 60000 65536"/>
                <a:gd name="T21" fmla="*/ 0 w 270"/>
                <a:gd name="T22" fmla="*/ 0 h 633"/>
                <a:gd name="T23" fmla="*/ 270 w 270"/>
                <a:gd name="T24" fmla="*/ 633 h 6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0" h="633">
                  <a:moveTo>
                    <a:pt x="244" y="0"/>
                  </a:moveTo>
                  <a:lnTo>
                    <a:pt x="137" y="0"/>
                  </a:lnTo>
                  <a:lnTo>
                    <a:pt x="0" y="355"/>
                  </a:lnTo>
                  <a:lnTo>
                    <a:pt x="92" y="633"/>
                  </a:lnTo>
                  <a:lnTo>
                    <a:pt x="270" y="441"/>
                  </a:lnTo>
                  <a:lnTo>
                    <a:pt x="244" y="0"/>
                  </a:lnTo>
                  <a:close/>
                </a:path>
              </a:pathLst>
            </a:custGeom>
            <a:solidFill>
              <a:srgbClr val="B2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5" name="Freeform 19"/>
            <p:cNvSpPr>
              <a:spLocks/>
            </p:cNvSpPr>
            <p:nvPr/>
          </p:nvSpPr>
          <p:spPr bwMode="auto">
            <a:xfrm>
              <a:off x="3809" y="1582"/>
              <a:ext cx="145" cy="852"/>
            </a:xfrm>
            <a:custGeom>
              <a:avLst/>
              <a:gdLst>
                <a:gd name="T0" fmla="*/ 0 w 291"/>
                <a:gd name="T1" fmla="*/ 0 h 1705"/>
                <a:gd name="T2" fmla="*/ 0 w 291"/>
                <a:gd name="T3" fmla="*/ 0 h 1705"/>
                <a:gd name="T4" fmla="*/ 0 w 291"/>
                <a:gd name="T5" fmla="*/ 0 h 1705"/>
                <a:gd name="T6" fmla="*/ 0 w 291"/>
                <a:gd name="T7" fmla="*/ 0 h 1705"/>
                <a:gd name="T8" fmla="*/ 0 w 291"/>
                <a:gd name="T9" fmla="*/ 0 h 1705"/>
                <a:gd name="T10" fmla="*/ 0 w 291"/>
                <a:gd name="T11" fmla="*/ 0 h 1705"/>
                <a:gd name="T12" fmla="*/ 0 w 291"/>
                <a:gd name="T13" fmla="*/ 0 h 1705"/>
                <a:gd name="T14" fmla="*/ 0 w 291"/>
                <a:gd name="T15" fmla="*/ 0 h 1705"/>
                <a:gd name="T16" fmla="*/ 0 w 291"/>
                <a:gd name="T17" fmla="*/ 0 h 1705"/>
                <a:gd name="T18" fmla="*/ 0 w 291"/>
                <a:gd name="T19" fmla="*/ 0 h 17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1"/>
                <a:gd name="T31" fmla="*/ 0 h 1705"/>
                <a:gd name="T32" fmla="*/ 291 w 291"/>
                <a:gd name="T33" fmla="*/ 1705 h 17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1" h="1705">
                  <a:moveTo>
                    <a:pt x="6" y="0"/>
                  </a:moveTo>
                  <a:lnTo>
                    <a:pt x="53" y="99"/>
                  </a:lnTo>
                  <a:lnTo>
                    <a:pt x="291" y="1004"/>
                  </a:lnTo>
                  <a:lnTo>
                    <a:pt x="278" y="1500"/>
                  </a:lnTo>
                  <a:lnTo>
                    <a:pt x="198" y="1705"/>
                  </a:lnTo>
                  <a:lnTo>
                    <a:pt x="192" y="1243"/>
                  </a:lnTo>
                  <a:lnTo>
                    <a:pt x="40" y="192"/>
                  </a:lnTo>
                  <a:lnTo>
                    <a:pt x="0" y="93"/>
                  </a:lnTo>
                  <a:lnTo>
                    <a:pt x="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6" name="Freeform 20"/>
            <p:cNvSpPr>
              <a:spLocks/>
            </p:cNvSpPr>
            <p:nvPr/>
          </p:nvSpPr>
          <p:spPr bwMode="auto">
            <a:xfrm>
              <a:off x="3470" y="1344"/>
              <a:ext cx="1622" cy="1502"/>
            </a:xfrm>
            <a:custGeom>
              <a:avLst/>
              <a:gdLst>
                <a:gd name="T0" fmla="*/ 0 w 3245"/>
                <a:gd name="T1" fmla="*/ 0 h 3005"/>
                <a:gd name="T2" fmla="*/ 0 w 3245"/>
                <a:gd name="T3" fmla="*/ 0 h 3005"/>
                <a:gd name="T4" fmla="*/ 0 w 3245"/>
                <a:gd name="T5" fmla="*/ 0 h 3005"/>
                <a:gd name="T6" fmla="*/ 0 w 3245"/>
                <a:gd name="T7" fmla="*/ 0 h 3005"/>
                <a:gd name="T8" fmla="*/ 0 w 3245"/>
                <a:gd name="T9" fmla="*/ 0 h 3005"/>
                <a:gd name="T10" fmla="*/ 0 w 3245"/>
                <a:gd name="T11" fmla="*/ 0 h 3005"/>
                <a:gd name="T12" fmla="*/ 0 w 3245"/>
                <a:gd name="T13" fmla="*/ 0 h 3005"/>
                <a:gd name="T14" fmla="*/ 0 w 3245"/>
                <a:gd name="T15" fmla="*/ 0 h 3005"/>
                <a:gd name="T16" fmla="*/ 0 w 3245"/>
                <a:gd name="T17" fmla="*/ 0 h 3005"/>
                <a:gd name="T18" fmla="*/ 0 w 3245"/>
                <a:gd name="T19" fmla="*/ 0 h 3005"/>
                <a:gd name="T20" fmla="*/ 0 w 3245"/>
                <a:gd name="T21" fmla="*/ 0 h 3005"/>
                <a:gd name="T22" fmla="*/ 0 w 3245"/>
                <a:gd name="T23" fmla="*/ 0 h 3005"/>
                <a:gd name="T24" fmla="*/ 0 w 3245"/>
                <a:gd name="T25" fmla="*/ 0 h 3005"/>
                <a:gd name="T26" fmla="*/ 0 w 3245"/>
                <a:gd name="T27" fmla="*/ 0 h 3005"/>
                <a:gd name="T28" fmla="*/ 0 w 3245"/>
                <a:gd name="T29" fmla="*/ 0 h 3005"/>
                <a:gd name="T30" fmla="*/ 0 w 3245"/>
                <a:gd name="T31" fmla="*/ 0 h 3005"/>
                <a:gd name="T32" fmla="*/ 0 w 3245"/>
                <a:gd name="T33" fmla="*/ 0 h 3005"/>
                <a:gd name="T34" fmla="*/ 0 w 3245"/>
                <a:gd name="T35" fmla="*/ 0 h 3005"/>
                <a:gd name="T36" fmla="*/ 0 w 3245"/>
                <a:gd name="T37" fmla="*/ 0 h 3005"/>
                <a:gd name="T38" fmla="*/ 0 w 3245"/>
                <a:gd name="T39" fmla="*/ 0 h 3005"/>
                <a:gd name="T40" fmla="*/ 0 w 3245"/>
                <a:gd name="T41" fmla="*/ 0 h 3005"/>
                <a:gd name="T42" fmla="*/ 0 w 3245"/>
                <a:gd name="T43" fmla="*/ 0 h 3005"/>
                <a:gd name="T44" fmla="*/ 0 w 3245"/>
                <a:gd name="T45" fmla="*/ 0 h 3005"/>
                <a:gd name="T46" fmla="*/ 0 w 3245"/>
                <a:gd name="T47" fmla="*/ 0 h 30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45"/>
                <a:gd name="T73" fmla="*/ 0 h 3005"/>
                <a:gd name="T74" fmla="*/ 3245 w 3245"/>
                <a:gd name="T75" fmla="*/ 3005 h 30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45" h="3005">
                  <a:moveTo>
                    <a:pt x="0" y="2391"/>
                  </a:moveTo>
                  <a:lnTo>
                    <a:pt x="369" y="2516"/>
                  </a:lnTo>
                  <a:lnTo>
                    <a:pt x="770" y="1902"/>
                  </a:lnTo>
                  <a:lnTo>
                    <a:pt x="1010" y="1519"/>
                  </a:lnTo>
                  <a:lnTo>
                    <a:pt x="1101" y="1387"/>
                  </a:lnTo>
                  <a:lnTo>
                    <a:pt x="1563" y="1625"/>
                  </a:lnTo>
                  <a:lnTo>
                    <a:pt x="1742" y="1836"/>
                  </a:lnTo>
                  <a:lnTo>
                    <a:pt x="1787" y="1863"/>
                  </a:lnTo>
                  <a:lnTo>
                    <a:pt x="1854" y="2821"/>
                  </a:lnTo>
                  <a:lnTo>
                    <a:pt x="2968" y="3005"/>
                  </a:lnTo>
                  <a:lnTo>
                    <a:pt x="2955" y="2383"/>
                  </a:lnTo>
                  <a:lnTo>
                    <a:pt x="3029" y="1954"/>
                  </a:lnTo>
                  <a:lnTo>
                    <a:pt x="3245" y="1815"/>
                  </a:lnTo>
                  <a:lnTo>
                    <a:pt x="2989" y="1439"/>
                  </a:lnTo>
                  <a:lnTo>
                    <a:pt x="2428" y="680"/>
                  </a:lnTo>
                  <a:lnTo>
                    <a:pt x="1953" y="344"/>
                  </a:lnTo>
                  <a:lnTo>
                    <a:pt x="1544" y="91"/>
                  </a:lnTo>
                  <a:lnTo>
                    <a:pt x="1266" y="0"/>
                  </a:lnTo>
                  <a:lnTo>
                    <a:pt x="818" y="106"/>
                  </a:lnTo>
                  <a:lnTo>
                    <a:pt x="765" y="521"/>
                  </a:lnTo>
                  <a:lnTo>
                    <a:pt x="567" y="1249"/>
                  </a:lnTo>
                  <a:lnTo>
                    <a:pt x="204" y="1783"/>
                  </a:lnTo>
                  <a:lnTo>
                    <a:pt x="0" y="2391"/>
                  </a:lnTo>
                  <a:close/>
                </a:path>
              </a:pathLst>
            </a:custGeom>
            <a:solidFill>
              <a:srgbClr val="52528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7" name="Freeform 21"/>
            <p:cNvSpPr>
              <a:spLocks/>
            </p:cNvSpPr>
            <p:nvPr/>
          </p:nvSpPr>
          <p:spPr bwMode="auto">
            <a:xfrm>
              <a:off x="3354" y="1083"/>
              <a:ext cx="458" cy="314"/>
            </a:xfrm>
            <a:custGeom>
              <a:avLst/>
              <a:gdLst>
                <a:gd name="T0" fmla="*/ 1 w 916"/>
                <a:gd name="T1" fmla="*/ 0 h 629"/>
                <a:gd name="T2" fmla="*/ 1 w 916"/>
                <a:gd name="T3" fmla="*/ 0 h 629"/>
                <a:gd name="T4" fmla="*/ 1 w 916"/>
                <a:gd name="T5" fmla="*/ 0 h 629"/>
                <a:gd name="T6" fmla="*/ 0 w 916"/>
                <a:gd name="T7" fmla="*/ 0 h 629"/>
                <a:gd name="T8" fmla="*/ 1 w 916"/>
                <a:gd name="T9" fmla="*/ 0 h 629"/>
                <a:gd name="T10" fmla="*/ 1 w 916"/>
                <a:gd name="T11" fmla="*/ 0 h 629"/>
                <a:gd name="T12" fmla="*/ 1 w 916"/>
                <a:gd name="T13" fmla="*/ 0 h 629"/>
                <a:gd name="T14" fmla="*/ 1 w 916"/>
                <a:gd name="T15" fmla="*/ 0 h 629"/>
                <a:gd name="T16" fmla="*/ 1 w 916"/>
                <a:gd name="T17" fmla="*/ 0 h 629"/>
                <a:gd name="T18" fmla="*/ 1 w 916"/>
                <a:gd name="T19" fmla="*/ 0 h 629"/>
                <a:gd name="T20" fmla="*/ 1 w 916"/>
                <a:gd name="T21" fmla="*/ 0 h 629"/>
                <a:gd name="T22" fmla="*/ 1 w 916"/>
                <a:gd name="T23" fmla="*/ 0 h 629"/>
                <a:gd name="T24" fmla="*/ 1 w 916"/>
                <a:gd name="T25" fmla="*/ 0 h 6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16"/>
                <a:gd name="T40" fmla="*/ 0 h 629"/>
                <a:gd name="T41" fmla="*/ 916 w 916"/>
                <a:gd name="T42" fmla="*/ 629 h 6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16" h="629">
                  <a:moveTo>
                    <a:pt x="146" y="629"/>
                  </a:moveTo>
                  <a:lnTo>
                    <a:pt x="66" y="629"/>
                  </a:lnTo>
                  <a:lnTo>
                    <a:pt x="7" y="595"/>
                  </a:lnTo>
                  <a:lnTo>
                    <a:pt x="0" y="456"/>
                  </a:lnTo>
                  <a:lnTo>
                    <a:pt x="72" y="371"/>
                  </a:lnTo>
                  <a:lnTo>
                    <a:pt x="146" y="219"/>
                  </a:lnTo>
                  <a:lnTo>
                    <a:pt x="317" y="48"/>
                  </a:lnTo>
                  <a:lnTo>
                    <a:pt x="568" y="0"/>
                  </a:lnTo>
                  <a:lnTo>
                    <a:pt x="766" y="80"/>
                  </a:lnTo>
                  <a:lnTo>
                    <a:pt x="825" y="213"/>
                  </a:lnTo>
                  <a:lnTo>
                    <a:pt x="916" y="378"/>
                  </a:lnTo>
                  <a:lnTo>
                    <a:pt x="146" y="629"/>
                  </a:lnTo>
                  <a:close/>
                </a:path>
              </a:pathLst>
            </a:custGeom>
            <a:solidFill>
              <a:srgbClr val="FFAB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8" name="Freeform 22"/>
            <p:cNvSpPr>
              <a:spLocks/>
            </p:cNvSpPr>
            <p:nvPr/>
          </p:nvSpPr>
          <p:spPr bwMode="auto">
            <a:xfrm>
              <a:off x="3131" y="2622"/>
              <a:ext cx="430" cy="220"/>
            </a:xfrm>
            <a:custGeom>
              <a:avLst/>
              <a:gdLst>
                <a:gd name="T0" fmla="*/ 1 w 859"/>
                <a:gd name="T1" fmla="*/ 1 h 439"/>
                <a:gd name="T2" fmla="*/ 1 w 859"/>
                <a:gd name="T3" fmla="*/ 1 h 439"/>
                <a:gd name="T4" fmla="*/ 1 w 859"/>
                <a:gd name="T5" fmla="*/ 1 h 439"/>
                <a:gd name="T6" fmla="*/ 1 w 859"/>
                <a:gd name="T7" fmla="*/ 1 h 439"/>
                <a:gd name="T8" fmla="*/ 1 w 859"/>
                <a:gd name="T9" fmla="*/ 1 h 439"/>
                <a:gd name="T10" fmla="*/ 1 w 859"/>
                <a:gd name="T11" fmla="*/ 0 h 439"/>
                <a:gd name="T12" fmla="*/ 1 w 859"/>
                <a:gd name="T13" fmla="*/ 1 h 439"/>
                <a:gd name="T14" fmla="*/ 1 w 859"/>
                <a:gd name="T15" fmla="*/ 1 h 439"/>
                <a:gd name="T16" fmla="*/ 1 w 859"/>
                <a:gd name="T17" fmla="*/ 1 h 439"/>
                <a:gd name="T18" fmla="*/ 0 w 859"/>
                <a:gd name="T19" fmla="*/ 1 h 439"/>
                <a:gd name="T20" fmla="*/ 1 w 859"/>
                <a:gd name="T21" fmla="*/ 1 h 439"/>
                <a:gd name="T22" fmla="*/ 1 w 859"/>
                <a:gd name="T23" fmla="*/ 1 h 439"/>
                <a:gd name="T24" fmla="*/ 1 w 859"/>
                <a:gd name="T25" fmla="*/ 1 h 439"/>
                <a:gd name="T26" fmla="*/ 1 w 859"/>
                <a:gd name="T27" fmla="*/ 1 h 439"/>
                <a:gd name="T28" fmla="*/ 1 w 859"/>
                <a:gd name="T29" fmla="*/ 1 h 439"/>
                <a:gd name="T30" fmla="*/ 1 w 859"/>
                <a:gd name="T31" fmla="*/ 1 h 4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9"/>
                <a:gd name="T49" fmla="*/ 0 h 439"/>
                <a:gd name="T50" fmla="*/ 859 w 859"/>
                <a:gd name="T51" fmla="*/ 439 h 4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9" h="439">
                  <a:moveTo>
                    <a:pt x="237" y="439"/>
                  </a:moveTo>
                  <a:lnTo>
                    <a:pt x="469" y="335"/>
                  </a:lnTo>
                  <a:lnTo>
                    <a:pt x="766" y="295"/>
                  </a:lnTo>
                  <a:lnTo>
                    <a:pt x="794" y="181"/>
                  </a:lnTo>
                  <a:lnTo>
                    <a:pt x="859" y="82"/>
                  </a:lnTo>
                  <a:lnTo>
                    <a:pt x="637" y="0"/>
                  </a:lnTo>
                  <a:lnTo>
                    <a:pt x="595" y="71"/>
                  </a:lnTo>
                  <a:lnTo>
                    <a:pt x="108" y="194"/>
                  </a:lnTo>
                  <a:lnTo>
                    <a:pt x="26" y="291"/>
                  </a:lnTo>
                  <a:lnTo>
                    <a:pt x="0" y="360"/>
                  </a:lnTo>
                  <a:lnTo>
                    <a:pt x="53" y="388"/>
                  </a:lnTo>
                  <a:lnTo>
                    <a:pt x="228" y="329"/>
                  </a:lnTo>
                  <a:lnTo>
                    <a:pt x="298" y="327"/>
                  </a:lnTo>
                  <a:lnTo>
                    <a:pt x="203" y="426"/>
                  </a:lnTo>
                  <a:lnTo>
                    <a:pt x="237" y="439"/>
                  </a:lnTo>
                  <a:close/>
                </a:path>
              </a:pathLst>
            </a:custGeom>
            <a:solidFill>
              <a:srgbClr val="FFC7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29" name="Freeform 23"/>
            <p:cNvSpPr>
              <a:spLocks/>
            </p:cNvSpPr>
            <p:nvPr/>
          </p:nvSpPr>
          <p:spPr bwMode="auto">
            <a:xfrm>
              <a:off x="3463" y="1890"/>
              <a:ext cx="307" cy="146"/>
            </a:xfrm>
            <a:custGeom>
              <a:avLst/>
              <a:gdLst>
                <a:gd name="T0" fmla="*/ 0 w 614"/>
                <a:gd name="T1" fmla="*/ 1 h 291"/>
                <a:gd name="T2" fmla="*/ 1 w 614"/>
                <a:gd name="T3" fmla="*/ 1 h 291"/>
                <a:gd name="T4" fmla="*/ 1 w 614"/>
                <a:gd name="T5" fmla="*/ 1 h 291"/>
                <a:gd name="T6" fmla="*/ 1 w 614"/>
                <a:gd name="T7" fmla="*/ 1 h 291"/>
                <a:gd name="T8" fmla="*/ 1 w 614"/>
                <a:gd name="T9" fmla="*/ 1 h 291"/>
                <a:gd name="T10" fmla="*/ 1 w 614"/>
                <a:gd name="T11" fmla="*/ 1 h 291"/>
                <a:gd name="T12" fmla="*/ 1 w 614"/>
                <a:gd name="T13" fmla="*/ 1 h 291"/>
                <a:gd name="T14" fmla="*/ 1 w 614"/>
                <a:gd name="T15" fmla="*/ 1 h 291"/>
                <a:gd name="T16" fmla="*/ 1 w 614"/>
                <a:gd name="T17" fmla="*/ 1 h 291"/>
                <a:gd name="T18" fmla="*/ 1 w 614"/>
                <a:gd name="T19" fmla="*/ 1 h 291"/>
                <a:gd name="T20" fmla="*/ 1 w 614"/>
                <a:gd name="T21" fmla="*/ 0 h 291"/>
                <a:gd name="T22" fmla="*/ 1 w 614"/>
                <a:gd name="T23" fmla="*/ 1 h 291"/>
                <a:gd name="T24" fmla="*/ 0 w 614"/>
                <a:gd name="T25" fmla="*/ 1 h 291"/>
                <a:gd name="T26" fmla="*/ 0 w 614"/>
                <a:gd name="T27" fmla="*/ 1 h 2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14"/>
                <a:gd name="T43" fmla="*/ 0 h 291"/>
                <a:gd name="T44" fmla="*/ 614 w 614"/>
                <a:gd name="T45" fmla="*/ 291 h 2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14" h="291">
                  <a:moveTo>
                    <a:pt x="0" y="120"/>
                  </a:moveTo>
                  <a:lnTo>
                    <a:pt x="17" y="226"/>
                  </a:lnTo>
                  <a:lnTo>
                    <a:pt x="15" y="256"/>
                  </a:lnTo>
                  <a:lnTo>
                    <a:pt x="80" y="251"/>
                  </a:lnTo>
                  <a:lnTo>
                    <a:pt x="139" y="207"/>
                  </a:lnTo>
                  <a:lnTo>
                    <a:pt x="200" y="232"/>
                  </a:lnTo>
                  <a:lnTo>
                    <a:pt x="342" y="232"/>
                  </a:lnTo>
                  <a:lnTo>
                    <a:pt x="479" y="291"/>
                  </a:lnTo>
                  <a:lnTo>
                    <a:pt x="588" y="163"/>
                  </a:lnTo>
                  <a:lnTo>
                    <a:pt x="614" y="49"/>
                  </a:lnTo>
                  <a:lnTo>
                    <a:pt x="211" y="0"/>
                  </a:lnTo>
                  <a:lnTo>
                    <a:pt x="38" y="26"/>
                  </a:lnTo>
                  <a:lnTo>
                    <a:pt x="0" y="120"/>
                  </a:lnTo>
                  <a:close/>
                </a:path>
              </a:pathLst>
            </a:custGeom>
            <a:solidFill>
              <a:srgbClr val="FFC7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0" name="Freeform 24"/>
            <p:cNvSpPr>
              <a:spLocks/>
            </p:cNvSpPr>
            <p:nvPr/>
          </p:nvSpPr>
          <p:spPr bwMode="auto">
            <a:xfrm>
              <a:off x="3409" y="1217"/>
              <a:ext cx="460" cy="396"/>
            </a:xfrm>
            <a:custGeom>
              <a:avLst/>
              <a:gdLst>
                <a:gd name="T0" fmla="*/ 1 w 920"/>
                <a:gd name="T1" fmla="*/ 0 h 793"/>
                <a:gd name="T2" fmla="*/ 1 w 920"/>
                <a:gd name="T3" fmla="*/ 0 h 793"/>
                <a:gd name="T4" fmla="*/ 1 w 920"/>
                <a:gd name="T5" fmla="*/ 0 h 793"/>
                <a:gd name="T6" fmla="*/ 1 w 920"/>
                <a:gd name="T7" fmla="*/ 0 h 793"/>
                <a:gd name="T8" fmla="*/ 1 w 920"/>
                <a:gd name="T9" fmla="*/ 0 h 793"/>
                <a:gd name="T10" fmla="*/ 1 w 920"/>
                <a:gd name="T11" fmla="*/ 0 h 793"/>
                <a:gd name="T12" fmla="*/ 1 w 920"/>
                <a:gd name="T13" fmla="*/ 0 h 793"/>
                <a:gd name="T14" fmla="*/ 1 w 920"/>
                <a:gd name="T15" fmla="*/ 0 h 793"/>
                <a:gd name="T16" fmla="*/ 1 w 920"/>
                <a:gd name="T17" fmla="*/ 0 h 793"/>
                <a:gd name="T18" fmla="*/ 1 w 920"/>
                <a:gd name="T19" fmla="*/ 0 h 793"/>
                <a:gd name="T20" fmla="*/ 1 w 920"/>
                <a:gd name="T21" fmla="*/ 0 h 793"/>
                <a:gd name="T22" fmla="*/ 1 w 920"/>
                <a:gd name="T23" fmla="*/ 0 h 793"/>
                <a:gd name="T24" fmla="*/ 1 w 920"/>
                <a:gd name="T25" fmla="*/ 0 h 793"/>
                <a:gd name="T26" fmla="*/ 1 w 920"/>
                <a:gd name="T27" fmla="*/ 0 h 793"/>
                <a:gd name="T28" fmla="*/ 1 w 920"/>
                <a:gd name="T29" fmla="*/ 0 h 793"/>
                <a:gd name="T30" fmla="*/ 1 w 920"/>
                <a:gd name="T31" fmla="*/ 0 h 793"/>
                <a:gd name="T32" fmla="*/ 1 w 920"/>
                <a:gd name="T33" fmla="*/ 0 h 793"/>
                <a:gd name="T34" fmla="*/ 1 w 920"/>
                <a:gd name="T35" fmla="*/ 0 h 793"/>
                <a:gd name="T36" fmla="*/ 1 w 920"/>
                <a:gd name="T37" fmla="*/ 0 h 793"/>
                <a:gd name="T38" fmla="*/ 1 w 920"/>
                <a:gd name="T39" fmla="*/ 0 h 793"/>
                <a:gd name="T40" fmla="*/ 1 w 920"/>
                <a:gd name="T41" fmla="*/ 0 h 793"/>
                <a:gd name="T42" fmla="*/ 0 w 920"/>
                <a:gd name="T43" fmla="*/ 0 h 793"/>
                <a:gd name="T44" fmla="*/ 1 w 920"/>
                <a:gd name="T45" fmla="*/ 0 h 793"/>
                <a:gd name="T46" fmla="*/ 1 w 920"/>
                <a:gd name="T47" fmla="*/ 0 h 7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20"/>
                <a:gd name="T73" fmla="*/ 0 h 793"/>
                <a:gd name="T74" fmla="*/ 920 w 920"/>
                <a:gd name="T75" fmla="*/ 793 h 7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20" h="793">
                  <a:moveTo>
                    <a:pt x="161" y="0"/>
                  </a:moveTo>
                  <a:lnTo>
                    <a:pt x="218" y="4"/>
                  </a:lnTo>
                  <a:lnTo>
                    <a:pt x="481" y="109"/>
                  </a:lnTo>
                  <a:lnTo>
                    <a:pt x="817" y="137"/>
                  </a:lnTo>
                  <a:lnTo>
                    <a:pt x="886" y="188"/>
                  </a:lnTo>
                  <a:lnTo>
                    <a:pt x="920" y="234"/>
                  </a:lnTo>
                  <a:lnTo>
                    <a:pt x="829" y="475"/>
                  </a:lnTo>
                  <a:lnTo>
                    <a:pt x="813" y="717"/>
                  </a:lnTo>
                  <a:lnTo>
                    <a:pt x="620" y="702"/>
                  </a:lnTo>
                  <a:lnTo>
                    <a:pt x="500" y="793"/>
                  </a:lnTo>
                  <a:lnTo>
                    <a:pt x="437" y="776"/>
                  </a:lnTo>
                  <a:lnTo>
                    <a:pt x="422" y="713"/>
                  </a:lnTo>
                  <a:lnTo>
                    <a:pt x="391" y="719"/>
                  </a:lnTo>
                  <a:lnTo>
                    <a:pt x="363" y="675"/>
                  </a:lnTo>
                  <a:lnTo>
                    <a:pt x="338" y="686"/>
                  </a:lnTo>
                  <a:lnTo>
                    <a:pt x="298" y="624"/>
                  </a:lnTo>
                  <a:lnTo>
                    <a:pt x="251" y="654"/>
                  </a:lnTo>
                  <a:lnTo>
                    <a:pt x="220" y="650"/>
                  </a:lnTo>
                  <a:lnTo>
                    <a:pt x="169" y="464"/>
                  </a:lnTo>
                  <a:lnTo>
                    <a:pt x="125" y="468"/>
                  </a:lnTo>
                  <a:lnTo>
                    <a:pt x="53" y="367"/>
                  </a:lnTo>
                  <a:lnTo>
                    <a:pt x="0" y="240"/>
                  </a:lnTo>
                  <a:lnTo>
                    <a:pt x="161" y="0"/>
                  </a:lnTo>
                  <a:close/>
                </a:path>
              </a:pathLst>
            </a:custGeom>
            <a:solidFill>
              <a:srgbClr val="FFC7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1" name="Freeform 25"/>
            <p:cNvSpPr>
              <a:spLocks/>
            </p:cNvSpPr>
            <p:nvPr/>
          </p:nvSpPr>
          <p:spPr bwMode="auto">
            <a:xfrm>
              <a:off x="3135" y="1653"/>
              <a:ext cx="100" cy="68"/>
            </a:xfrm>
            <a:custGeom>
              <a:avLst/>
              <a:gdLst>
                <a:gd name="T0" fmla="*/ 0 w 200"/>
                <a:gd name="T1" fmla="*/ 1 h 136"/>
                <a:gd name="T2" fmla="*/ 0 w 200"/>
                <a:gd name="T3" fmla="*/ 1 h 136"/>
                <a:gd name="T4" fmla="*/ 1 w 200"/>
                <a:gd name="T5" fmla="*/ 1 h 136"/>
                <a:gd name="T6" fmla="*/ 1 w 200"/>
                <a:gd name="T7" fmla="*/ 1 h 136"/>
                <a:gd name="T8" fmla="*/ 1 w 200"/>
                <a:gd name="T9" fmla="*/ 1 h 136"/>
                <a:gd name="T10" fmla="*/ 1 w 200"/>
                <a:gd name="T11" fmla="*/ 0 h 136"/>
                <a:gd name="T12" fmla="*/ 1 w 200"/>
                <a:gd name="T13" fmla="*/ 1 h 136"/>
                <a:gd name="T14" fmla="*/ 0 w 200"/>
                <a:gd name="T15" fmla="*/ 1 h 136"/>
                <a:gd name="T16" fmla="*/ 0 w 200"/>
                <a:gd name="T17" fmla="*/ 1 h 1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0"/>
                <a:gd name="T28" fmla="*/ 0 h 136"/>
                <a:gd name="T29" fmla="*/ 200 w 200"/>
                <a:gd name="T30" fmla="*/ 136 h 1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0" h="136">
                  <a:moveTo>
                    <a:pt x="0" y="66"/>
                  </a:moveTo>
                  <a:lnTo>
                    <a:pt x="0" y="119"/>
                  </a:lnTo>
                  <a:lnTo>
                    <a:pt x="46" y="72"/>
                  </a:lnTo>
                  <a:lnTo>
                    <a:pt x="52" y="136"/>
                  </a:lnTo>
                  <a:lnTo>
                    <a:pt x="101" y="49"/>
                  </a:lnTo>
                  <a:lnTo>
                    <a:pt x="200" y="0"/>
                  </a:lnTo>
                  <a:lnTo>
                    <a:pt x="38" y="22"/>
                  </a:lnTo>
                  <a:lnTo>
                    <a:pt x="0" y="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2" name="Freeform 26"/>
            <p:cNvSpPr>
              <a:spLocks/>
            </p:cNvSpPr>
            <p:nvPr/>
          </p:nvSpPr>
          <p:spPr bwMode="auto">
            <a:xfrm>
              <a:off x="3237" y="1656"/>
              <a:ext cx="151" cy="125"/>
            </a:xfrm>
            <a:custGeom>
              <a:avLst/>
              <a:gdLst>
                <a:gd name="T0" fmla="*/ 0 w 302"/>
                <a:gd name="T1" fmla="*/ 0 h 251"/>
                <a:gd name="T2" fmla="*/ 1 w 302"/>
                <a:gd name="T3" fmla="*/ 0 h 251"/>
                <a:gd name="T4" fmla="*/ 1 w 302"/>
                <a:gd name="T5" fmla="*/ 0 h 251"/>
                <a:gd name="T6" fmla="*/ 1 w 302"/>
                <a:gd name="T7" fmla="*/ 0 h 251"/>
                <a:gd name="T8" fmla="*/ 1 w 302"/>
                <a:gd name="T9" fmla="*/ 0 h 251"/>
                <a:gd name="T10" fmla="*/ 1 w 302"/>
                <a:gd name="T11" fmla="*/ 0 h 251"/>
                <a:gd name="T12" fmla="*/ 1 w 302"/>
                <a:gd name="T13" fmla="*/ 0 h 251"/>
                <a:gd name="T14" fmla="*/ 1 w 302"/>
                <a:gd name="T15" fmla="*/ 0 h 251"/>
                <a:gd name="T16" fmla="*/ 1 w 302"/>
                <a:gd name="T17" fmla="*/ 0 h 251"/>
                <a:gd name="T18" fmla="*/ 1 w 302"/>
                <a:gd name="T19" fmla="*/ 0 h 251"/>
                <a:gd name="T20" fmla="*/ 0 w 302"/>
                <a:gd name="T21" fmla="*/ 0 h 251"/>
                <a:gd name="T22" fmla="*/ 0 w 302"/>
                <a:gd name="T23" fmla="*/ 0 h 2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2"/>
                <a:gd name="T37" fmla="*/ 0 h 251"/>
                <a:gd name="T38" fmla="*/ 302 w 302"/>
                <a:gd name="T39" fmla="*/ 251 h 2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2" h="251">
                  <a:moveTo>
                    <a:pt x="0" y="57"/>
                  </a:moveTo>
                  <a:lnTo>
                    <a:pt x="118" y="21"/>
                  </a:lnTo>
                  <a:lnTo>
                    <a:pt x="245" y="126"/>
                  </a:lnTo>
                  <a:lnTo>
                    <a:pt x="201" y="158"/>
                  </a:lnTo>
                  <a:lnTo>
                    <a:pt x="249" y="198"/>
                  </a:lnTo>
                  <a:lnTo>
                    <a:pt x="139" y="251"/>
                  </a:lnTo>
                  <a:lnTo>
                    <a:pt x="302" y="249"/>
                  </a:lnTo>
                  <a:lnTo>
                    <a:pt x="289" y="126"/>
                  </a:lnTo>
                  <a:lnTo>
                    <a:pt x="213" y="27"/>
                  </a:lnTo>
                  <a:lnTo>
                    <a:pt x="72" y="0"/>
                  </a:lnTo>
                  <a:lnTo>
                    <a:pt x="0"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3" name="Freeform 27"/>
            <p:cNvSpPr>
              <a:spLocks/>
            </p:cNvSpPr>
            <p:nvPr/>
          </p:nvSpPr>
          <p:spPr bwMode="auto">
            <a:xfrm>
              <a:off x="3496" y="1075"/>
              <a:ext cx="362" cy="439"/>
            </a:xfrm>
            <a:custGeom>
              <a:avLst/>
              <a:gdLst>
                <a:gd name="T0" fmla="*/ 0 w 722"/>
                <a:gd name="T1" fmla="*/ 1 h 878"/>
                <a:gd name="T2" fmla="*/ 1 w 722"/>
                <a:gd name="T3" fmla="*/ 1 h 878"/>
                <a:gd name="T4" fmla="*/ 1 w 722"/>
                <a:gd name="T5" fmla="*/ 1 h 878"/>
                <a:gd name="T6" fmla="*/ 1 w 722"/>
                <a:gd name="T7" fmla="*/ 1 h 878"/>
                <a:gd name="T8" fmla="*/ 1 w 722"/>
                <a:gd name="T9" fmla="*/ 1 h 878"/>
                <a:gd name="T10" fmla="*/ 1 w 722"/>
                <a:gd name="T11" fmla="*/ 1 h 878"/>
                <a:gd name="T12" fmla="*/ 1 w 722"/>
                <a:gd name="T13" fmla="*/ 1 h 878"/>
                <a:gd name="T14" fmla="*/ 1 w 722"/>
                <a:gd name="T15" fmla="*/ 1 h 878"/>
                <a:gd name="T16" fmla="*/ 1 w 722"/>
                <a:gd name="T17" fmla="*/ 1 h 878"/>
                <a:gd name="T18" fmla="*/ 1 w 722"/>
                <a:gd name="T19" fmla="*/ 1 h 878"/>
                <a:gd name="T20" fmla="*/ 1 w 722"/>
                <a:gd name="T21" fmla="*/ 1 h 878"/>
                <a:gd name="T22" fmla="*/ 1 w 722"/>
                <a:gd name="T23" fmla="*/ 1 h 878"/>
                <a:gd name="T24" fmla="*/ 1 w 722"/>
                <a:gd name="T25" fmla="*/ 1 h 878"/>
                <a:gd name="T26" fmla="*/ 1 w 722"/>
                <a:gd name="T27" fmla="*/ 1 h 878"/>
                <a:gd name="T28" fmla="*/ 1 w 722"/>
                <a:gd name="T29" fmla="*/ 1 h 878"/>
                <a:gd name="T30" fmla="*/ 1 w 722"/>
                <a:gd name="T31" fmla="*/ 1 h 878"/>
                <a:gd name="T32" fmla="*/ 1 w 722"/>
                <a:gd name="T33" fmla="*/ 1 h 878"/>
                <a:gd name="T34" fmla="*/ 1 w 722"/>
                <a:gd name="T35" fmla="*/ 1 h 878"/>
                <a:gd name="T36" fmla="*/ 1 w 722"/>
                <a:gd name="T37" fmla="*/ 1 h 878"/>
                <a:gd name="T38" fmla="*/ 1 w 722"/>
                <a:gd name="T39" fmla="*/ 1 h 878"/>
                <a:gd name="T40" fmla="*/ 1 w 722"/>
                <a:gd name="T41" fmla="*/ 1 h 878"/>
                <a:gd name="T42" fmla="*/ 1 w 722"/>
                <a:gd name="T43" fmla="*/ 0 h 878"/>
                <a:gd name="T44" fmla="*/ 1 w 722"/>
                <a:gd name="T45" fmla="*/ 1 h 878"/>
                <a:gd name="T46" fmla="*/ 1 w 722"/>
                <a:gd name="T47" fmla="*/ 1 h 878"/>
                <a:gd name="T48" fmla="*/ 1 w 722"/>
                <a:gd name="T49" fmla="*/ 1 h 878"/>
                <a:gd name="T50" fmla="*/ 1 w 722"/>
                <a:gd name="T51" fmla="*/ 1 h 878"/>
                <a:gd name="T52" fmla="*/ 1 w 722"/>
                <a:gd name="T53" fmla="*/ 1 h 878"/>
                <a:gd name="T54" fmla="*/ 1 w 722"/>
                <a:gd name="T55" fmla="*/ 1 h 878"/>
                <a:gd name="T56" fmla="*/ 1 w 722"/>
                <a:gd name="T57" fmla="*/ 1 h 878"/>
                <a:gd name="T58" fmla="*/ 1 w 722"/>
                <a:gd name="T59" fmla="*/ 1 h 878"/>
                <a:gd name="T60" fmla="*/ 0 w 722"/>
                <a:gd name="T61" fmla="*/ 1 h 878"/>
                <a:gd name="T62" fmla="*/ 0 w 722"/>
                <a:gd name="T63" fmla="*/ 1 h 8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2"/>
                <a:gd name="T97" fmla="*/ 0 h 878"/>
                <a:gd name="T98" fmla="*/ 722 w 722"/>
                <a:gd name="T99" fmla="*/ 878 h 8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2" h="878">
                  <a:moveTo>
                    <a:pt x="0" y="283"/>
                  </a:moveTo>
                  <a:lnTo>
                    <a:pt x="64" y="392"/>
                  </a:lnTo>
                  <a:lnTo>
                    <a:pt x="106" y="479"/>
                  </a:lnTo>
                  <a:lnTo>
                    <a:pt x="256" y="468"/>
                  </a:lnTo>
                  <a:lnTo>
                    <a:pt x="311" y="527"/>
                  </a:lnTo>
                  <a:lnTo>
                    <a:pt x="387" y="479"/>
                  </a:lnTo>
                  <a:lnTo>
                    <a:pt x="439" y="420"/>
                  </a:lnTo>
                  <a:lnTo>
                    <a:pt x="534" y="441"/>
                  </a:lnTo>
                  <a:lnTo>
                    <a:pt x="559" y="582"/>
                  </a:lnTo>
                  <a:lnTo>
                    <a:pt x="521" y="639"/>
                  </a:lnTo>
                  <a:lnTo>
                    <a:pt x="471" y="646"/>
                  </a:lnTo>
                  <a:lnTo>
                    <a:pt x="418" y="576"/>
                  </a:lnTo>
                  <a:lnTo>
                    <a:pt x="465" y="775"/>
                  </a:lnTo>
                  <a:lnTo>
                    <a:pt x="469" y="878"/>
                  </a:lnTo>
                  <a:lnTo>
                    <a:pt x="513" y="749"/>
                  </a:lnTo>
                  <a:lnTo>
                    <a:pt x="490" y="677"/>
                  </a:lnTo>
                  <a:lnTo>
                    <a:pt x="566" y="650"/>
                  </a:lnTo>
                  <a:lnTo>
                    <a:pt x="574" y="458"/>
                  </a:lnTo>
                  <a:lnTo>
                    <a:pt x="722" y="475"/>
                  </a:lnTo>
                  <a:lnTo>
                    <a:pt x="583" y="287"/>
                  </a:lnTo>
                  <a:lnTo>
                    <a:pt x="483" y="61"/>
                  </a:lnTo>
                  <a:lnTo>
                    <a:pt x="319" y="0"/>
                  </a:lnTo>
                  <a:lnTo>
                    <a:pt x="224" y="21"/>
                  </a:lnTo>
                  <a:lnTo>
                    <a:pt x="374" y="70"/>
                  </a:lnTo>
                  <a:lnTo>
                    <a:pt x="490" y="141"/>
                  </a:lnTo>
                  <a:lnTo>
                    <a:pt x="578" y="308"/>
                  </a:lnTo>
                  <a:lnTo>
                    <a:pt x="414" y="359"/>
                  </a:lnTo>
                  <a:lnTo>
                    <a:pt x="196" y="317"/>
                  </a:lnTo>
                  <a:lnTo>
                    <a:pt x="346" y="270"/>
                  </a:lnTo>
                  <a:lnTo>
                    <a:pt x="121" y="247"/>
                  </a:lnTo>
                  <a:lnTo>
                    <a:pt x="0" y="2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4" name="Freeform 28"/>
            <p:cNvSpPr>
              <a:spLocks/>
            </p:cNvSpPr>
            <p:nvPr/>
          </p:nvSpPr>
          <p:spPr bwMode="auto">
            <a:xfrm>
              <a:off x="3342" y="1082"/>
              <a:ext cx="298" cy="355"/>
            </a:xfrm>
            <a:custGeom>
              <a:avLst/>
              <a:gdLst>
                <a:gd name="T0" fmla="*/ 1 w 595"/>
                <a:gd name="T1" fmla="*/ 0 h 711"/>
                <a:gd name="T2" fmla="*/ 1 w 595"/>
                <a:gd name="T3" fmla="*/ 0 h 711"/>
                <a:gd name="T4" fmla="*/ 1 w 595"/>
                <a:gd name="T5" fmla="*/ 0 h 711"/>
                <a:gd name="T6" fmla="*/ 1 w 595"/>
                <a:gd name="T7" fmla="*/ 0 h 711"/>
                <a:gd name="T8" fmla="*/ 0 w 595"/>
                <a:gd name="T9" fmla="*/ 0 h 711"/>
                <a:gd name="T10" fmla="*/ 1 w 595"/>
                <a:gd name="T11" fmla="*/ 0 h 711"/>
                <a:gd name="T12" fmla="*/ 1 w 595"/>
                <a:gd name="T13" fmla="*/ 0 h 711"/>
                <a:gd name="T14" fmla="*/ 1 w 595"/>
                <a:gd name="T15" fmla="*/ 0 h 711"/>
                <a:gd name="T16" fmla="*/ 1 w 595"/>
                <a:gd name="T17" fmla="*/ 0 h 711"/>
                <a:gd name="T18" fmla="*/ 1 w 595"/>
                <a:gd name="T19" fmla="*/ 0 h 711"/>
                <a:gd name="T20" fmla="*/ 1 w 595"/>
                <a:gd name="T21" fmla="*/ 0 h 711"/>
                <a:gd name="T22" fmla="*/ 1 w 595"/>
                <a:gd name="T23" fmla="*/ 0 h 711"/>
                <a:gd name="T24" fmla="*/ 1 w 595"/>
                <a:gd name="T25" fmla="*/ 0 h 711"/>
                <a:gd name="T26" fmla="*/ 1 w 595"/>
                <a:gd name="T27" fmla="*/ 0 h 711"/>
                <a:gd name="T28" fmla="*/ 1 w 595"/>
                <a:gd name="T29" fmla="*/ 0 h 711"/>
                <a:gd name="T30" fmla="*/ 1 w 595"/>
                <a:gd name="T31" fmla="*/ 0 h 711"/>
                <a:gd name="T32" fmla="*/ 1 w 595"/>
                <a:gd name="T33" fmla="*/ 0 h 711"/>
                <a:gd name="T34" fmla="*/ 1 w 595"/>
                <a:gd name="T35" fmla="*/ 0 h 711"/>
                <a:gd name="T36" fmla="*/ 1 w 595"/>
                <a:gd name="T37" fmla="*/ 0 h 711"/>
                <a:gd name="T38" fmla="*/ 1 w 595"/>
                <a:gd name="T39" fmla="*/ 0 h 711"/>
                <a:gd name="T40" fmla="*/ 1 w 595"/>
                <a:gd name="T41" fmla="*/ 0 h 711"/>
                <a:gd name="T42" fmla="*/ 1 w 595"/>
                <a:gd name="T43" fmla="*/ 0 h 711"/>
                <a:gd name="T44" fmla="*/ 1 w 595"/>
                <a:gd name="T45" fmla="*/ 0 h 711"/>
                <a:gd name="T46" fmla="*/ 1 w 595"/>
                <a:gd name="T47" fmla="*/ 0 h 711"/>
                <a:gd name="T48" fmla="*/ 1 w 595"/>
                <a:gd name="T49" fmla="*/ 0 h 711"/>
                <a:gd name="T50" fmla="*/ 1 w 595"/>
                <a:gd name="T51" fmla="*/ 0 h 71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95"/>
                <a:gd name="T79" fmla="*/ 0 h 711"/>
                <a:gd name="T80" fmla="*/ 595 w 595"/>
                <a:gd name="T81" fmla="*/ 711 h 71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95" h="711">
                  <a:moveTo>
                    <a:pt x="542" y="0"/>
                  </a:moveTo>
                  <a:lnTo>
                    <a:pt x="338" y="35"/>
                  </a:lnTo>
                  <a:lnTo>
                    <a:pt x="161" y="207"/>
                  </a:lnTo>
                  <a:lnTo>
                    <a:pt x="93" y="352"/>
                  </a:lnTo>
                  <a:lnTo>
                    <a:pt x="0" y="481"/>
                  </a:lnTo>
                  <a:lnTo>
                    <a:pt x="32" y="603"/>
                  </a:lnTo>
                  <a:lnTo>
                    <a:pt x="106" y="639"/>
                  </a:lnTo>
                  <a:lnTo>
                    <a:pt x="49" y="591"/>
                  </a:lnTo>
                  <a:lnTo>
                    <a:pt x="40" y="468"/>
                  </a:lnTo>
                  <a:lnTo>
                    <a:pt x="114" y="369"/>
                  </a:lnTo>
                  <a:lnTo>
                    <a:pt x="167" y="253"/>
                  </a:lnTo>
                  <a:lnTo>
                    <a:pt x="270" y="162"/>
                  </a:lnTo>
                  <a:lnTo>
                    <a:pt x="180" y="287"/>
                  </a:lnTo>
                  <a:lnTo>
                    <a:pt x="163" y="390"/>
                  </a:lnTo>
                  <a:lnTo>
                    <a:pt x="87" y="500"/>
                  </a:lnTo>
                  <a:lnTo>
                    <a:pt x="133" y="645"/>
                  </a:lnTo>
                  <a:lnTo>
                    <a:pt x="180" y="639"/>
                  </a:lnTo>
                  <a:lnTo>
                    <a:pt x="237" y="711"/>
                  </a:lnTo>
                  <a:lnTo>
                    <a:pt x="171" y="552"/>
                  </a:lnTo>
                  <a:lnTo>
                    <a:pt x="177" y="472"/>
                  </a:lnTo>
                  <a:lnTo>
                    <a:pt x="249" y="399"/>
                  </a:lnTo>
                  <a:lnTo>
                    <a:pt x="300" y="274"/>
                  </a:lnTo>
                  <a:lnTo>
                    <a:pt x="401" y="131"/>
                  </a:lnTo>
                  <a:lnTo>
                    <a:pt x="595" y="8"/>
                  </a:lnTo>
                  <a:lnTo>
                    <a:pt x="5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5" name="Freeform 29"/>
            <p:cNvSpPr>
              <a:spLocks/>
            </p:cNvSpPr>
            <p:nvPr/>
          </p:nvSpPr>
          <p:spPr bwMode="auto">
            <a:xfrm>
              <a:off x="3482" y="1420"/>
              <a:ext cx="93" cy="130"/>
            </a:xfrm>
            <a:custGeom>
              <a:avLst/>
              <a:gdLst>
                <a:gd name="T0" fmla="*/ 0 w 186"/>
                <a:gd name="T1" fmla="*/ 1 h 260"/>
                <a:gd name="T2" fmla="*/ 1 w 186"/>
                <a:gd name="T3" fmla="*/ 1 h 260"/>
                <a:gd name="T4" fmla="*/ 1 w 186"/>
                <a:gd name="T5" fmla="*/ 0 h 260"/>
                <a:gd name="T6" fmla="*/ 1 w 186"/>
                <a:gd name="T7" fmla="*/ 1 h 260"/>
                <a:gd name="T8" fmla="*/ 1 w 186"/>
                <a:gd name="T9" fmla="*/ 1 h 260"/>
                <a:gd name="T10" fmla="*/ 1 w 186"/>
                <a:gd name="T11" fmla="*/ 1 h 260"/>
                <a:gd name="T12" fmla="*/ 1 w 186"/>
                <a:gd name="T13" fmla="*/ 1 h 260"/>
                <a:gd name="T14" fmla="*/ 1 w 186"/>
                <a:gd name="T15" fmla="*/ 1 h 260"/>
                <a:gd name="T16" fmla="*/ 1 w 186"/>
                <a:gd name="T17" fmla="*/ 1 h 260"/>
                <a:gd name="T18" fmla="*/ 1 w 186"/>
                <a:gd name="T19" fmla="*/ 1 h 260"/>
                <a:gd name="T20" fmla="*/ 1 w 186"/>
                <a:gd name="T21" fmla="*/ 1 h 260"/>
                <a:gd name="T22" fmla="*/ 1 w 186"/>
                <a:gd name="T23" fmla="*/ 1 h 260"/>
                <a:gd name="T24" fmla="*/ 1 w 186"/>
                <a:gd name="T25" fmla="*/ 1 h 260"/>
                <a:gd name="T26" fmla="*/ 1 w 186"/>
                <a:gd name="T27" fmla="*/ 1 h 260"/>
                <a:gd name="T28" fmla="*/ 1 w 186"/>
                <a:gd name="T29" fmla="*/ 1 h 260"/>
                <a:gd name="T30" fmla="*/ 1 w 186"/>
                <a:gd name="T31" fmla="*/ 1 h 260"/>
                <a:gd name="T32" fmla="*/ 1 w 186"/>
                <a:gd name="T33" fmla="*/ 1 h 260"/>
                <a:gd name="T34" fmla="*/ 1 w 186"/>
                <a:gd name="T35" fmla="*/ 1 h 260"/>
                <a:gd name="T36" fmla="*/ 1 w 186"/>
                <a:gd name="T37" fmla="*/ 1 h 260"/>
                <a:gd name="T38" fmla="*/ 1 w 186"/>
                <a:gd name="T39" fmla="*/ 1 h 260"/>
                <a:gd name="T40" fmla="*/ 1 w 186"/>
                <a:gd name="T41" fmla="*/ 1 h 260"/>
                <a:gd name="T42" fmla="*/ 0 w 186"/>
                <a:gd name="T43" fmla="*/ 1 h 260"/>
                <a:gd name="T44" fmla="*/ 0 w 186"/>
                <a:gd name="T45" fmla="*/ 1 h 2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6"/>
                <a:gd name="T70" fmla="*/ 0 h 260"/>
                <a:gd name="T71" fmla="*/ 186 w 186"/>
                <a:gd name="T72" fmla="*/ 260 h 26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6" h="260">
                  <a:moveTo>
                    <a:pt x="0" y="63"/>
                  </a:moveTo>
                  <a:lnTo>
                    <a:pt x="17" y="23"/>
                  </a:lnTo>
                  <a:lnTo>
                    <a:pt x="124" y="0"/>
                  </a:lnTo>
                  <a:lnTo>
                    <a:pt x="59" y="47"/>
                  </a:lnTo>
                  <a:lnTo>
                    <a:pt x="162" y="17"/>
                  </a:lnTo>
                  <a:lnTo>
                    <a:pt x="162" y="63"/>
                  </a:lnTo>
                  <a:lnTo>
                    <a:pt x="131" y="38"/>
                  </a:lnTo>
                  <a:lnTo>
                    <a:pt x="101" y="70"/>
                  </a:lnTo>
                  <a:lnTo>
                    <a:pt x="59" y="59"/>
                  </a:lnTo>
                  <a:lnTo>
                    <a:pt x="34" y="76"/>
                  </a:lnTo>
                  <a:lnTo>
                    <a:pt x="82" y="230"/>
                  </a:lnTo>
                  <a:lnTo>
                    <a:pt x="103" y="236"/>
                  </a:lnTo>
                  <a:lnTo>
                    <a:pt x="124" y="201"/>
                  </a:lnTo>
                  <a:lnTo>
                    <a:pt x="158" y="201"/>
                  </a:lnTo>
                  <a:lnTo>
                    <a:pt x="156" y="162"/>
                  </a:lnTo>
                  <a:lnTo>
                    <a:pt x="186" y="179"/>
                  </a:lnTo>
                  <a:lnTo>
                    <a:pt x="169" y="220"/>
                  </a:lnTo>
                  <a:lnTo>
                    <a:pt x="135" y="234"/>
                  </a:lnTo>
                  <a:lnTo>
                    <a:pt x="109" y="260"/>
                  </a:lnTo>
                  <a:lnTo>
                    <a:pt x="71" y="260"/>
                  </a:lnTo>
                  <a:lnTo>
                    <a:pt x="17" y="76"/>
                  </a:lnTo>
                  <a:lnTo>
                    <a:pt x="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6" name="Freeform 30"/>
            <p:cNvSpPr>
              <a:spLocks/>
            </p:cNvSpPr>
            <p:nvPr/>
          </p:nvSpPr>
          <p:spPr bwMode="auto">
            <a:xfrm>
              <a:off x="3554" y="1521"/>
              <a:ext cx="16" cy="29"/>
            </a:xfrm>
            <a:custGeom>
              <a:avLst/>
              <a:gdLst>
                <a:gd name="T0" fmla="*/ 0 w 32"/>
                <a:gd name="T1" fmla="*/ 0 h 59"/>
                <a:gd name="T2" fmla="*/ 1 w 32"/>
                <a:gd name="T3" fmla="*/ 0 h 59"/>
                <a:gd name="T4" fmla="*/ 1 w 32"/>
                <a:gd name="T5" fmla="*/ 0 h 59"/>
                <a:gd name="T6" fmla="*/ 0 w 32"/>
                <a:gd name="T7" fmla="*/ 0 h 59"/>
                <a:gd name="T8" fmla="*/ 0 w 32"/>
                <a:gd name="T9" fmla="*/ 0 h 59"/>
                <a:gd name="T10" fmla="*/ 0 60000 65536"/>
                <a:gd name="T11" fmla="*/ 0 60000 65536"/>
                <a:gd name="T12" fmla="*/ 0 60000 65536"/>
                <a:gd name="T13" fmla="*/ 0 60000 65536"/>
                <a:gd name="T14" fmla="*/ 0 60000 65536"/>
                <a:gd name="T15" fmla="*/ 0 w 32"/>
                <a:gd name="T16" fmla="*/ 0 h 59"/>
                <a:gd name="T17" fmla="*/ 32 w 32"/>
                <a:gd name="T18" fmla="*/ 59 h 59"/>
              </a:gdLst>
              <a:ahLst/>
              <a:cxnLst>
                <a:cxn ang="T10">
                  <a:pos x="T0" y="T1"/>
                </a:cxn>
                <a:cxn ang="T11">
                  <a:pos x="T2" y="T3"/>
                </a:cxn>
                <a:cxn ang="T12">
                  <a:pos x="T4" y="T5"/>
                </a:cxn>
                <a:cxn ang="T13">
                  <a:pos x="T6" y="T7"/>
                </a:cxn>
                <a:cxn ang="T14">
                  <a:pos x="T8" y="T9"/>
                </a:cxn>
              </a:cxnLst>
              <a:rect l="T15" t="T16" r="T17" b="T18"/>
              <a:pathLst>
                <a:path w="32" h="59">
                  <a:moveTo>
                    <a:pt x="0" y="18"/>
                  </a:moveTo>
                  <a:lnTo>
                    <a:pt x="32" y="59"/>
                  </a:lnTo>
                  <a:lnTo>
                    <a:pt x="24" y="0"/>
                  </a:lnTo>
                  <a:lnTo>
                    <a:pt x="0"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7" name="Freeform 31"/>
            <p:cNvSpPr>
              <a:spLocks/>
            </p:cNvSpPr>
            <p:nvPr/>
          </p:nvSpPr>
          <p:spPr bwMode="auto">
            <a:xfrm>
              <a:off x="3584" y="1540"/>
              <a:ext cx="48" cy="21"/>
            </a:xfrm>
            <a:custGeom>
              <a:avLst/>
              <a:gdLst>
                <a:gd name="T0" fmla="*/ 0 w 97"/>
                <a:gd name="T1" fmla="*/ 1 h 42"/>
                <a:gd name="T2" fmla="*/ 0 w 97"/>
                <a:gd name="T3" fmla="*/ 1 h 42"/>
                <a:gd name="T4" fmla="*/ 0 w 97"/>
                <a:gd name="T5" fmla="*/ 1 h 42"/>
                <a:gd name="T6" fmla="*/ 0 w 97"/>
                <a:gd name="T7" fmla="*/ 0 h 42"/>
                <a:gd name="T8" fmla="*/ 0 w 97"/>
                <a:gd name="T9" fmla="*/ 1 h 42"/>
                <a:gd name="T10" fmla="*/ 0 w 97"/>
                <a:gd name="T11" fmla="*/ 1 h 42"/>
                <a:gd name="T12" fmla="*/ 0 w 97"/>
                <a:gd name="T13" fmla="*/ 1 h 42"/>
                <a:gd name="T14" fmla="*/ 0 w 97"/>
                <a:gd name="T15" fmla="*/ 1 h 42"/>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42"/>
                <a:gd name="T26" fmla="*/ 97 w 97"/>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42">
                  <a:moveTo>
                    <a:pt x="0" y="42"/>
                  </a:moveTo>
                  <a:lnTo>
                    <a:pt x="0" y="16"/>
                  </a:lnTo>
                  <a:lnTo>
                    <a:pt x="41" y="14"/>
                  </a:lnTo>
                  <a:lnTo>
                    <a:pt x="62" y="0"/>
                  </a:lnTo>
                  <a:lnTo>
                    <a:pt x="97" y="16"/>
                  </a:lnTo>
                  <a:lnTo>
                    <a:pt x="51" y="16"/>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8" name="Freeform 32"/>
            <p:cNvSpPr>
              <a:spLocks/>
            </p:cNvSpPr>
            <p:nvPr/>
          </p:nvSpPr>
          <p:spPr bwMode="auto">
            <a:xfrm>
              <a:off x="3602" y="1534"/>
              <a:ext cx="219" cy="85"/>
            </a:xfrm>
            <a:custGeom>
              <a:avLst/>
              <a:gdLst>
                <a:gd name="T0" fmla="*/ 0 w 439"/>
                <a:gd name="T1" fmla="*/ 1 h 169"/>
                <a:gd name="T2" fmla="*/ 0 w 439"/>
                <a:gd name="T3" fmla="*/ 1 h 169"/>
                <a:gd name="T4" fmla="*/ 0 w 439"/>
                <a:gd name="T5" fmla="*/ 1 h 169"/>
                <a:gd name="T6" fmla="*/ 0 w 439"/>
                <a:gd name="T7" fmla="*/ 1 h 169"/>
                <a:gd name="T8" fmla="*/ 0 w 439"/>
                <a:gd name="T9" fmla="*/ 1 h 169"/>
                <a:gd name="T10" fmla="*/ 0 w 439"/>
                <a:gd name="T11" fmla="*/ 1 h 169"/>
                <a:gd name="T12" fmla="*/ 0 w 439"/>
                <a:gd name="T13" fmla="*/ 0 h 169"/>
                <a:gd name="T14" fmla="*/ 0 w 439"/>
                <a:gd name="T15" fmla="*/ 1 h 169"/>
                <a:gd name="T16" fmla="*/ 0 w 439"/>
                <a:gd name="T17" fmla="*/ 1 h 169"/>
                <a:gd name="T18" fmla="*/ 0 w 439"/>
                <a:gd name="T19" fmla="*/ 1 h 169"/>
                <a:gd name="T20" fmla="*/ 0 w 439"/>
                <a:gd name="T21" fmla="*/ 1 h 169"/>
                <a:gd name="T22" fmla="*/ 0 w 439"/>
                <a:gd name="T23" fmla="*/ 1 h 169"/>
                <a:gd name="T24" fmla="*/ 0 w 439"/>
                <a:gd name="T25" fmla="*/ 1 h 169"/>
                <a:gd name="T26" fmla="*/ 0 w 439"/>
                <a:gd name="T27" fmla="*/ 1 h 169"/>
                <a:gd name="T28" fmla="*/ 0 w 439"/>
                <a:gd name="T29" fmla="*/ 1 h 169"/>
                <a:gd name="T30" fmla="*/ 0 w 439"/>
                <a:gd name="T31" fmla="*/ 1 h 1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9"/>
                <a:gd name="T49" fmla="*/ 0 h 169"/>
                <a:gd name="T50" fmla="*/ 439 w 439"/>
                <a:gd name="T51" fmla="*/ 169 h 1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9" h="169">
                  <a:moveTo>
                    <a:pt x="0" y="87"/>
                  </a:moveTo>
                  <a:lnTo>
                    <a:pt x="28" y="89"/>
                  </a:lnTo>
                  <a:lnTo>
                    <a:pt x="42" y="150"/>
                  </a:lnTo>
                  <a:lnTo>
                    <a:pt x="110" y="169"/>
                  </a:lnTo>
                  <a:lnTo>
                    <a:pt x="260" y="84"/>
                  </a:lnTo>
                  <a:lnTo>
                    <a:pt x="437" y="101"/>
                  </a:lnTo>
                  <a:lnTo>
                    <a:pt x="439" y="0"/>
                  </a:lnTo>
                  <a:lnTo>
                    <a:pt x="397" y="72"/>
                  </a:lnTo>
                  <a:lnTo>
                    <a:pt x="251" y="6"/>
                  </a:lnTo>
                  <a:lnTo>
                    <a:pt x="169" y="80"/>
                  </a:lnTo>
                  <a:lnTo>
                    <a:pt x="118" y="68"/>
                  </a:lnTo>
                  <a:lnTo>
                    <a:pt x="118" y="148"/>
                  </a:lnTo>
                  <a:lnTo>
                    <a:pt x="61" y="127"/>
                  </a:lnTo>
                  <a:lnTo>
                    <a:pt x="38" y="59"/>
                  </a:lnTo>
                  <a:lnTo>
                    <a:pt x="0"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39" name="Freeform 33"/>
            <p:cNvSpPr>
              <a:spLocks/>
            </p:cNvSpPr>
            <p:nvPr/>
          </p:nvSpPr>
          <p:spPr bwMode="auto">
            <a:xfrm>
              <a:off x="3702" y="1292"/>
              <a:ext cx="72" cy="55"/>
            </a:xfrm>
            <a:custGeom>
              <a:avLst/>
              <a:gdLst>
                <a:gd name="T0" fmla="*/ 0 w 145"/>
                <a:gd name="T1" fmla="*/ 0 h 111"/>
                <a:gd name="T2" fmla="*/ 0 w 145"/>
                <a:gd name="T3" fmla="*/ 0 h 111"/>
                <a:gd name="T4" fmla="*/ 0 w 145"/>
                <a:gd name="T5" fmla="*/ 0 h 111"/>
                <a:gd name="T6" fmla="*/ 0 w 145"/>
                <a:gd name="T7" fmla="*/ 0 h 111"/>
                <a:gd name="T8" fmla="*/ 0 w 145"/>
                <a:gd name="T9" fmla="*/ 0 h 111"/>
                <a:gd name="T10" fmla="*/ 0 w 145"/>
                <a:gd name="T11" fmla="*/ 0 h 111"/>
                <a:gd name="T12" fmla="*/ 0 w 145"/>
                <a:gd name="T13" fmla="*/ 0 h 111"/>
                <a:gd name="T14" fmla="*/ 0 60000 65536"/>
                <a:gd name="T15" fmla="*/ 0 60000 65536"/>
                <a:gd name="T16" fmla="*/ 0 60000 65536"/>
                <a:gd name="T17" fmla="*/ 0 60000 65536"/>
                <a:gd name="T18" fmla="*/ 0 60000 65536"/>
                <a:gd name="T19" fmla="*/ 0 60000 65536"/>
                <a:gd name="T20" fmla="*/ 0 60000 65536"/>
                <a:gd name="T21" fmla="*/ 0 w 145"/>
                <a:gd name="T22" fmla="*/ 0 h 111"/>
                <a:gd name="T23" fmla="*/ 145 w 145"/>
                <a:gd name="T24" fmla="*/ 111 h 1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5" h="111">
                  <a:moveTo>
                    <a:pt x="0" y="107"/>
                  </a:moveTo>
                  <a:lnTo>
                    <a:pt x="63" y="0"/>
                  </a:lnTo>
                  <a:lnTo>
                    <a:pt x="145" y="74"/>
                  </a:lnTo>
                  <a:lnTo>
                    <a:pt x="73" y="35"/>
                  </a:lnTo>
                  <a:lnTo>
                    <a:pt x="46" y="111"/>
                  </a:lnTo>
                  <a:lnTo>
                    <a:pt x="0"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0" name="Freeform 34"/>
            <p:cNvSpPr>
              <a:spLocks/>
            </p:cNvSpPr>
            <p:nvPr/>
          </p:nvSpPr>
          <p:spPr bwMode="auto">
            <a:xfrm>
              <a:off x="3716" y="1338"/>
              <a:ext cx="37" cy="43"/>
            </a:xfrm>
            <a:custGeom>
              <a:avLst/>
              <a:gdLst>
                <a:gd name="T0" fmla="*/ 0 w 74"/>
                <a:gd name="T1" fmla="*/ 1 h 85"/>
                <a:gd name="T2" fmla="*/ 1 w 74"/>
                <a:gd name="T3" fmla="*/ 1 h 85"/>
                <a:gd name="T4" fmla="*/ 1 w 74"/>
                <a:gd name="T5" fmla="*/ 1 h 85"/>
                <a:gd name="T6" fmla="*/ 1 w 74"/>
                <a:gd name="T7" fmla="*/ 1 h 85"/>
                <a:gd name="T8" fmla="*/ 1 w 74"/>
                <a:gd name="T9" fmla="*/ 0 h 85"/>
                <a:gd name="T10" fmla="*/ 0 w 74"/>
                <a:gd name="T11" fmla="*/ 1 h 85"/>
                <a:gd name="T12" fmla="*/ 0 w 74"/>
                <a:gd name="T13" fmla="*/ 1 h 85"/>
                <a:gd name="T14" fmla="*/ 0 60000 65536"/>
                <a:gd name="T15" fmla="*/ 0 60000 65536"/>
                <a:gd name="T16" fmla="*/ 0 60000 65536"/>
                <a:gd name="T17" fmla="*/ 0 60000 65536"/>
                <a:gd name="T18" fmla="*/ 0 60000 65536"/>
                <a:gd name="T19" fmla="*/ 0 60000 65536"/>
                <a:gd name="T20" fmla="*/ 0 60000 65536"/>
                <a:gd name="T21" fmla="*/ 0 w 74"/>
                <a:gd name="T22" fmla="*/ 0 h 85"/>
                <a:gd name="T23" fmla="*/ 74 w 74"/>
                <a:gd name="T24" fmla="*/ 85 h 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85">
                  <a:moveTo>
                    <a:pt x="0" y="13"/>
                  </a:moveTo>
                  <a:lnTo>
                    <a:pt x="13" y="36"/>
                  </a:lnTo>
                  <a:lnTo>
                    <a:pt x="13" y="85"/>
                  </a:lnTo>
                  <a:lnTo>
                    <a:pt x="74" y="36"/>
                  </a:lnTo>
                  <a:lnTo>
                    <a:pt x="57" y="0"/>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1" name="Freeform 35"/>
            <p:cNvSpPr>
              <a:spLocks/>
            </p:cNvSpPr>
            <p:nvPr/>
          </p:nvSpPr>
          <p:spPr bwMode="auto">
            <a:xfrm>
              <a:off x="3804" y="1323"/>
              <a:ext cx="461" cy="364"/>
            </a:xfrm>
            <a:custGeom>
              <a:avLst/>
              <a:gdLst>
                <a:gd name="T0" fmla="*/ 1 w 922"/>
                <a:gd name="T1" fmla="*/ 1 h 728"/>
                <a:gd name="T2" fmla="*/ 1 w 922"/>
                <a:gd name="T3" fmla="*/ 1 h 728"/>
                <a:gd name="T4" fmla="*/ 1 w 922"/>
                <a:gd name="T5" fmla="*/ 1 h 728"/>
                <a:gd name="T6" fmla="*/ 0 w 922"/>
                <a:gd name="T7" fmla="*/ 1 h 728"/>
                <a:gd name="T8" fmla="*/ 1 w 922"/>
                <a:gd name="T9" fmla="*/ 1 h 728"/>
                <a:gd name="T10" fmla="*/ 1 w 922"/>
                <a:gd name="T11" fmla="*/ 1 h 728"/>
                <a:gd name="T12" fmla="*/ 1 w 922"/>
                <a:gd name="T13" fmla="*/ 1 h 728"/>
                <a:gd name="T14" fmla="*/ 1 w 922"/>
                <a:gd name="T15" fmla="*/ 1 h 728"/>
                <a:gd name="T16" fmla="*/ 1 w 922"/>
                <a:gd name="T17" fmla="*/ 1 h 728"/>
                <a:gd name="T18" fmla="*/ 1 w 922"/>
                <a:gd name="T19" fmla="*/ 1 h 728"/>
                <a:gd name="T20" fmla="*/ 1 w 922"/>
                <a:gd name="T21" fmla="*/ 1 h 728"/>
                <a:gd name="T22" fmla="*/ 1 w 922"/>
                <a:gd name="T23" fmla="*/ 1 h 728"/>
                <a:gd name="T24" fmla="*/ 1 w 922"/>
                <a:gd name="T25" fmla="*/ 1 h 728"/>
                <a:gd name="T26" fmla="*/ 1 w 922"/>
                <a:gd name="T27" fmla="*/ 1 h 728"/>
                <a:gd name="T28" fmla="*/ 1 w 922"/>
                <a:gd name="T29" fmla="*/ 1 h 728"/>
                <a:gd name="T30" fmla="*/ 1 w 922"/>
                <a:gd name="T31" fmla="*/ 1 h 728"/>
                <a:gd name="T32" fmla="*/ 1 w 922"/>
                <a:gd name="T33" fmla="*/ 0 h 728"/>
                <a:gd name="T34" fmla="*/ 1 w 922"/>
                <a:gd name="T35" fmla="*/ 1 h 728"/>
                <a:gd name="T36" fmla="*/ 1 w 922"/>
                <a:gd name="T37" fmla="*/ 1 h 7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22"/>
                <a:gd name="T58" fmla="*/ 0 h 728"/>
                <a:gd name="T59" fmla="*/ 922 w 922"/>
                <a:gd name="T60" fmla="*/ 728 h 7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22" h="728">
                  <a:moveTo>
                    <a:pt x="116" y="23"/>
                  </a:moveTo>
                  <a:lnTo>
                    <a:pt x="40" y="243"/>
                  </a:lnTo>
                  <a:lnTo>
                    <a:pt x="7" y="515"/>
                  </a:lnTo>
                  <a:lnTo>
                    <a:pt x="0" y="614"/>
                  </a:lnTo>
                  <a:lnTo>
                    <a:pt x="55" y="728"/>
                  </a:lnTo>
                  <a:lnTo>
                    <a:pt x="21" y="565"/>
                  </a:lnTo>
                  <a:lnTo>
                    <a:pt x="62" y="608"/>
                  </a:lnTo>
                  <a:lnTo>
                    <a:pt x="47" y="403"/>
                  </a:lnTo>
                  <a:lnTo>
                    <a:pt x="129" y="38"/>
                  </a:lnTo>
                  <a:lnTo>
                    <a:pt x="176" y="40"/>
                  </a:lnTo>
                  <a:lnTo>
                    <a:pt x="116" y="249"/>
                  </a:lnTo>
                  <a:lnTo>
                    <a:pt x="93" y="551"/>
                  </a:lnTo>
                  <a:lnTo>
                    <a:pt x="176" y="348"/>
                  </a:lnTo>
                  <a:lnTo>
                    <a:pt x="617" y="126"/>
                  </a:lnTo>
                  <a:lnTo>
                    <a:pt x="922" y="146"/>
                  </a:lnTo>
                  <a:lnTo>
                    <a:pt x="650" y="13"/>
                  </a:lnTo>
                  <a:lnTo>
                    <a:pt x="273" y="0"/>
                  </a:lnTo>
                  <a:lnTo>
                    <a:pt x="11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2" name="Freeform 36"/>
            <p:cNvSpPr>
              <a:spLocks/>
            </p:cNvSpPr>
            <p:nvPr/>
          </p:nvSpPr>
          <p:spPr bwMode="auto">
            <a:xfrm>
              <a:off x="3440" y="1507"/>
              <a:ext cx="628" cy="1118"/>
            </a:xfrm>
            <a:custGeom>
              <a:avLst/>
              <a:gdLst>
                <a:gd name="T0" fmla="*/ 1 w 1254"/>
                <a:gd name="T1" fmla="*/ 1 h 2235"/>
                <a:gd name="T2" fmla="*/ 1 w 1254"/>
                <a:gd name="T3" fmla="*/ 1 h 2235"/>
                <a:gd name="T4" fmla="*/ 1 w 1254"/>
                <a:gd name="T5" fmla="*/ 1 h 2235"/>
                <a:gd name="T6" fmla="*/ 0 w 1254"/>
                <a:gd name="T7" fmla="*/ 1 h 2235"/>
                <a:gd name="T8" fmla="*/ 1 w 1254"/>
                <a:gd name="T9" fmla="*/ 1 h 2235"/>
                <a:gd name="T10" fmla="*/ 1 w 1254"/>
                <a:gd name="T11" fmla="*/ 1 h 2235"/>
                <a:gd name="T12" fmla="*/ 1 w 1254"/>
                <a:gd name="T13" fmla="*/ 1 h 2235"/>
                <a:gd name="T14" fmla="*/ 1 w 1254"/>
                <a:gd name="T15" fmla="*/ 1 h 2235"/>
                <a:gd name="T16" fmla="*/ 1 w 1254"/>
                <a:gd name="T17" fmla="*/ 0 h 2235"/>
                <a:gd name="T18" fmla="*/ 1 w 1254"/>
                <a:gd name="T19" fmla="*/ 1 h 2235"/>
                <a:gd name="T20" fmla="*/ 1 w 1254"/>
                <a:gd name="T21" fmla="*/ 1 h 22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4"/>
                <a:gd name="T34" fmla="*/ 0 h 2235"/>
                <a:gd name="T35" fmla="*/ 1254 w 1254"/>
                <a:gd name="T36" fmla="*/ 2235 h 22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4" h="2235">
                  <a:moveTo>
                    <a:pt x="807" y="188"/>
                  </a:moveTo>
                  <a:lnTo>
                    <a:pt x="596" y="901"/>
                  </a:lnTo>
                  <a:lnTo>
                    <a:pt x="230" y="1486"/>
                  </a:lnTo>
                  <a:lnTo>
                    <a:pt x="0" y="2235"/>
                  </a:lnTo>
                  <a:lnTo>
                    <a:pt x="302" y="1450"/>
                  </a:lnTo>
                  <a:lnTo>
                    <a:pt x="676" y="931"/>
                  </a:lnTo>
                  <a:lnTo>
                    <a:pt x="863" y="224"/>
                  </a:lnTo>
                  <a:lnTo>
                    <a:pt x="1254" y="61"/>
                  </a:lnTo>
                  <a:lnTo>
                    <a:pt x="971" y="0"/>
                  </a:lnTo>
                  <a:lnTo>
                    <a:pt x="807" y="1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3" name="Freeform 37"/>
            <p:cNvSpPr>
              <a:spLocks/>
            </p:cNvSpPr>
            <p:nvPr/>
          </p:nvSpPr>
          <p:spPr bwMode="auto">
            <a:xfrm>
              <a:off x="3461" y="1599"/>
              <a:ext cx="800" cy="1102"/>
            </a:xfrm>
            <a:custGeom>
              <a:avLst/>
              <a:gdLst>
                <a:gd name="T0" fmla="*/ 1 w 1599"/>
                <a:gd name="T1" fmla="*/ 0 h 2205"/>
                <a:gd name="T2" fmla="*/ 1 w 1599"/>
                <a:gd name="T3" fmla="*/ 0 h 2205"/>
                <a:gd name="T4" fmla="*/ 1 w 1599"/>
                <a:gd name="T5" fmla="*/ 0 h 2205"/>
                <a:gd name="T6" fmla="*/ 1 w 1599"/>
                <a:gd name="T7" fmla="*/ 0 h 2205"/>
                <a:gd name="T8" fmla="*/ 1 w 1599"/>
                <a:gd name="T9" fmla="*/ 0 h 2205"/>
                <a:gd name="T10" fmla="*/ 1 w 1599"/>
                <a:gd name="T11" fmla="*/ 0 h 2205"/>
                <a:gd name="T12" fmla="*/ 1 w 1599"/>
                <a:gd name="T13" fmla="*/ 0 h 2205"/>
                <a:gd name="T14" fmla="*/ 0 w 1599"/>
                <a:gd name="T15" fmla="*/ 0 h 2205"/>
                <a:gd name="T16" fmla="*/ 1 w 1599"/>
                <a:gd name="T17" fmla="*/ 0 h 2205"/>
                <a:gd name="T18" fmla="*/ 1 w 1599"/>
                <a:gd name="T19" fmla="*/ 0 h 2205"/>
                <a:gd name="T20" fmla="*/ 1 w 1599"/>
                <a:gd name="T21" fmla="*/ 0 h 2205"/>
                <a:gd name="T22" fmla="*/ 1 w 1599"/>
                <a:gd name="T23" fmla="*/ 0 h 2205"/>
                <a:gd name="T24" fmla="*/ 1 w 1599"/>
                <a:gd name="T25" fmla="*/ 0 h 2205"/>
                <a:gd name="T26" fmla="*/ 1 w 1599"/>
                <a:gd name="T27" fmla="*/ 0 h 2205"/>
                <a:gd name="T28" fmla="*/ 1 w 1599"/>
                <a:gd name="T29" fmla="*/ 0 h 2205"/>
                <a:gd name="T30" fmla="*/ 1 w 1599"/>
                <a:gd name="T31" fmla="*/ 0 h 2205"/>
                <a:gd name="T32" fmla="*/ 1 w 1599"/>
                <a:gd name="T33" fmla="*/ 0 h 2205"/>
                <a:gd name="T34" fmla="*/ 1 w 1599"/>
                <a:gd name="T35" fmla="*/ 0 h 22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9"/>
                <a:gd name="T55" fmla="*/ 0 h 2205"/>
                <a:gd name="T56" fmla="*/ 1599 w 1599"/>
                <a:gd name="T57" fmla="*/ 2205 h 220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9" h="2205">
                  <a:moveTo>
                    <a:pt x="1310" y="0"/>
                  </a:moveTo>
                  <a:lnTo>
                    <a:pt x="1310" y="506"/>
                  </a:lnTo>
                  <a:lnTo>
                    <a:pt x="882" y="1221"/>
                  </a:lnTo>
                  <a:lnTo>
                    <a:pt x="386" y="1975"/>
                  </a:lnTo>
                  <a:lnTo>
                    <a:pt x="73" y="1897"/>
                  </a:lnTo>
                  <a:lnTo>
                    <a:pt x="284" y="2017"/>
                  </a:lnTo>
                  <a:lnTo>
                    <a:pt x="230" y="2120"/>
                  </a:lnTo>
                  <a:lnTo>
                    <a:pt x="0" y="2053"/>
                  </a:lnTo>
                  <a:lnTo>
                    <a:pt x="278" y="2205"/>
                  </a:lnTo>
                  <a:lnTo>
                    <a:pt x="333" y="2053"/>
                  </a:lnTo>
                  <a:lnTo>
                    <a:pt x="453" y="2053"/>
                  </a:lnTo>
                  <a:lnTo>
                    <a:pt x="913" y="1249"/>
                  </a:lnTo>
                  <a:lnTo>
                    <a:pt x="1111" y="913"/>
                  </a:lnTo>
                  <a:lnTo>
                    <a:pt x="1599" y="1129"/>
                  </a:lnTo>
                  <a:lnTo>
                    <a:pt x="1219" y="846"/>
                  </a:lnTo>
                  <a:lnTo>
                    <a:pt x="1418" y="597"/>
                  </a:lnTo>
                  <a:lnTo>
                    <a:pt x="13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4" name="Freeform 38"/>
            <p:cNvSpPr>
              <a:spLocks/>
            </p:cNvSpPr>
            <p:nvPr/>
          </p:nvSpPr>
          <p:spPr bwMode="auto">
            <a:xfrm>
              <a:off x="4242" y="1384"/>
              <a:ext cx="873" cy="982"/>
            </a:xfrm>
            <a:custGeom>
              <a:avLst/>
              <a:gdLst>
                <a:gd name="T0" fmla="*/ 0 w 1745"/>
                <a:gd name="T1" fmla="*/ 0 h 1963"/>
                <a:gd name="T2" fmla="*/ 1 w 1745"/>
                <a:gd name="T3" fmla="*/ 1 h 1963"/>
                <a:gd name="T4" fmla="*/ 1 w 1745"/>
                <a:gd name="T5" fmla="*/ 1 h 1963"/>
                <a:gd name="T6" fmla="*/ 1 w 1745"/>
                <a:gd name="T7" fmla="*/ 1 h 1963"/>
                <a:gd name="T8" fmla="*/ 1 w 1745"/>
                <a:gd name="T9" fmla="*/ 1 h 1963"/>
                <a:gd name="T10" fmla="*/ 1 w 1745"/>
                <a:gd name="T11" fmla="*/ 1 h 1963"/>
                <a:gd name="T12" fmla="*/ 1 w 1745"/>
                <a:gd name="T13" fmla="*/ 1 h 1963"/>
                <a:gd name="T14" fmla="*/ 1 w 1745"/>
                <a:gd name="T15" fmla="*/ 1 h 1963"/>
                <a:gd name="T16" fmla="*/ 1 w 1745"/>
                <a:gd name="T17" fmla="*/ 1 h 1963"/>
                <a:gd name="T18" fmla="*/ 1 w 1745"/>
                <a:gd name="T19" fmla="*/ 1 h 1963"/>
                <a:gd name="T20" fmla="*/ 1 w 1745"/>
                <a:gd name="T21" fmla="*/ 1 h 1963"/>
                <a:gd name="T22" fmla="*/ 0 w 1745"/>
                <a:gd name="T23" fmla="*/ 0 h 1963"/>
                <a:gd name="T24" fmla="*/ 0 w 1745"/>
                <a:gd name="T25" fmla="*/ 0 h 19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45"/>
                <a:gd name="T40" fmla="*/ 0 h 1963"/>
                <a:gd name="T41" fmla="*/ 1745 w 1745"/>
                <a:gd name="T42" fmla="*/ 1963 h 19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45" h="1963">
                  <a:moveTo>
                    <a:pt x="0" y="0"/>
                  </a:moveTo>
                  <a:lnTo>
                    <a:pt x="901" y="555"/>
                  </a:lnTo>
                  <a:lnTo>
                    <a:pt x="1745" y="1746"/>
                  </a:lnTo>
                  <a:lnTo>
                    <a:pt x="1473" y="1963"/>
                  </a:lnTo>
                  <a:lnTo>
                    <a:pt x="696" y="1944"/>
                  </a:lnTo>
                  <a:lnTo>
                    <a:pt x="139" y="1739"/>
                  </a:lnTo>
                  <a:lnTo>
                    <a:pt x="671" y="1908"/>
                  </a:lnTo>
                  <a:lnTo>
                    <a:pt x="1346" y="1908"/>
                  </a:lnTo>
                  <a:lnTo>
                    <a:pt x="1667" y="1727"/>
                  </a:lnTo>
                  <a:lnTo>
                    <a:pt x="1015" y="785"/>
                  </a:lnTo>
                  <a:lnTo>
                    <a:pt x="557" y="39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5" name="Freeform 39"/>
            <p:cNvSpPr>
              <a:spLocks/>
            </p:cNvSpPr>
            <p:nvPr/>
          </p:nvSpPr>
          <p:spPr bwMode="auto">
            <a:xfrm>
              <a:off x="4424" y="2293"/>
              <a:ext cx="129" cy="477"/>
            </a:xfrm>
            <a:custGeom>
              <a:avLst/>
              <a:gdLst>
                <a:gd name="T0" fmla="*/ 0 w 259"/>
                <a:gd name="T1" fmla="*/ 0 h 954"/>
                <a:gd name="T2" fmla="*/ 0 w 259"/>
                <a:gd name="T3" fmla="*/ 1 h 954"/>
                <a:gd name="T4" fmla="*/ 0 w 259"/>
                <a:gd name="T5" fmla="*/ 1 h 954"/>
                <a:gd name="T6" fmla="*/ 0 w 259"/>
                <a:gd name="T7" fmla="*/ 1 h 954"/>
                <a:gd name="T8" fmla="*/ 0 w 259"/>
                <a:gd name="T9" fmla="*/ 1 h 954"/>
                <a:gd name="T10" fmla="*/ 0 w 259"/>
                <a:gd name="T11" fmla="*/ 0 h 954"/>
                <a:gd name="T12" fmla="*/ 0 w 259"/>
                <a:gd name="T13" fmla="*/ 0 h 954"/>
                <a:gd name="T14" fmla="*/ 0 60000 65536"/>
                <a:gd name="T15" fmla="*/ 0 60000 65536"/>
                <a:gd name="T16" fmla="*/ 0 60000 65536"/>
                <a:gd name="T17" fmla="*/ 0 60000 65536"/>
                <a:gd name="T18" fmla="*/ 0 60000 65536"/>
                <a:gd name="T19" fmla="*/ 0 60000 65536"/>
                <a:gd name="T20" fmla="*/ 0 60000 65536"/>
                <a:gd name="T21" fmla="*/ 0 w 259"/>
                <a:gd name="T22" fmla="*/ 0 h 954"/>
                <a:gd name="T23" fmla="*/ 259 w 259"/>
                <a:gd name="T24" fmla="*/ 954 h 9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9" h="954">
                  <a:moveTo>
                    <a:pt x="0" y="0"/>
                  </a:moveTo>
                  <a:lnTo>
                    <a:pt x="163" y="422"/>
                  </a:lnTo>
                  <a:lnTo>
                    <a:pt x="211" y="948"/>
                  </a:lnTo>
                  <a:lnTo>
                    <a:pt x="259" y="954"/>
                  </a:lnTo>
                  <a:lnTo>
                    <a:pt x="236" y="8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6" name="Freeform 40"/>
            <p:cNvSpPr>
              <a:spLocks/>
            </p:cNvSpPr>
            <p:nvPr/>
          </p:nvSpPr>
          <p:spPr bwMode="auto">
            <a:xfrm>
              <a:off x="4357" y="2275"/>
              <a:ext cx="64" cy="483"/>
            </a:xfrm>
            <a:custGeom>
              <a:avLst/>
              <a:gdLst>
                <a:gd name="T0" fmla="*/ 0 w 127"/>
                <a:gd name="T1" fmla="*/ 0 h 965"/>
                <a:gd name="T2" fmla="*/ 1 w 127"/>
                <a:gd name="T3" fmla="*/ 1 h 965"/>
                <a:gd name="T4" fmla="*/ 1 w 127"/>
                <a:gd name="T5" fmla="*/ 1 h 965"/>
                <a:gd name="T6" fmla="*/ 1 w 127"/>
                <a:gd name="T7" fmla="*/ 1 h 965"/>
                <a:gd name="T8" fmla="*/ 0 w 127"/>
                <a:gd name="T9" fmla="*/ 0 h 965"/>
                <a:gd name="T10" fmla="*/ 0 w 127"/>
                <a:gd name="T11" fmla="*/ 0 h 965"/>
                <a:gd name="T12" fmla="*/ 0 60000 65536"/>
                <a:gd name="T13" fmla="*/ 0 60000 65536"/>
                <a:gd name="T14" fmla="*/ 0 60000 65536"/>
                <a:gd name="T15" fmla="*/ 0 60000 65536"/>
                <a:gd name="T16" fmla="*/ 0 60000 65536"/>
                <a:gd name="T17" fmla="*/ 0 60000 65536"/>
                <a:gd name="T18" fmla="*/ 0 w 127"/>
                <a:gd name="T19" fmla="*/ 0 h 965"/>
                <a:gd name="T20" fmla="*/ 127 w 127"/>
                <a:gd name="T21" fmla="*/ 965 h 965"/>
              </a:gdLst>
              <a:ahLst/>
              <a:cxnLst>
                <a:cxn ang="T12">
                  <a:pos x="T0" y="T1"/>
                </a:cxn>
                <a:cxn ang="T13">
                  <a:pos x="T2" y="T3"/>
                </a:cxn>
                <a:cxn ang="T14">
                  <a:pos x="T4" y="T5"/>
                </a:cxn>
                <a:cxn ang="T15">
                  <a:pos x="T6" y="T7"/>
                </a:cxn>
                <a:cxn ang="T16">
                  <a:pos x="T8" y="T9"/>
                </a:cxn>
                <a:cxn ang="T17">
                  <a:pos x="T10" y="T11"/>
                </a:cxn>
              </a:cxnLst>
              <a:rect l="T18" t="T19" r="T20" b="T21"/>
              <a:pathLst>
                <a:path w="127" h="965">
                  <a:moveTo>
                    <a:pt x="0" y="0"/>
                  </a:moveTo>
                  <a:lnTo>
                    <a:pt x="49" y="965"/>
                  </a:lnTo>
                  <a:lnTo>
                    <a:pt x="127" y="965"/>
                  </a:lnTo>
                  <a:lnTo>
                    <a:pt x="36"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7" name="Freeform 41"/>
            <p:cNvSpPr>
              <a:spLocks/>
            </p:cNvSpPr>
            <p:nvPr/>
          </p:nvSpPr>
          <p:spPr bwMode="auto">
            <a:xfrm>
              <a:off x="4850" y="2327"/>
              <a:ext cx="144" cy="516"/>
            </a:xfrm>
            <a:custGeom>
              <a:avLst/>
              <a:gdLst>
                <a:gd name="T0" fmla="*/ 0 w 289"/>
                <a:gd name="T1" fmla="*/ 1 h 1032"/>
                <a:gd name="T2" fmla="*/ 0 w 289"/>
                <a:gd name="T3" fmla="*/ 1 h 1032"/>
                <a:gd name="T4" fmla="*/ 0 w 289"/>
                <a:gd name="T5" fmla="*/ 1 h 1032"/>
                <a:gd name="T6" fmla="*/ 0 w 289"/>
                <a:gd name="T7" fmla="*/ 1 h 1032"/>
                <a:gd name="T8" fmla="*/ 0 w 289"/>
                <a:gd name="T9" fmla="*/ 1 h 1032"/>
                <a:gd name="T10" fmla="*/ 0 w 289"/>
                <a:gd name="T11" fmla="*/ 0 h 1032"/>
                <a:gd name="T12" fmla="*/ 0 w 289"/>
                <a:gd name="T13" fmla="*/ 1 h 1032"/>
                <a:gd name="T14" fmla="*/ 0 w 289"/>
                <a:gd name="T15" fmla="*/ 1 h 1032"/>
                <a:gd name="T16" fmla="*/ 0 60000 65536"/>
                <a:gd name="T17" fmla="*/ 0 60000 65536"/>
                <a:gd name="T18" fmla="*/ 0 60000 65536"/>
                <a:gd name="T19" fmla="*/ 0 60000 65536"/>
                <a:gd name="T20" fmla="*/ 0 60000 65536"/>
                <a:gd name="T21" fmla="*/ 0 60000 65536"/>
                <a:gd name="T22" fmla="*/ 0 60000 65536"/>
                <a:gd name="T23" fmla="*/ 0 60000 65536"/>
                <a:gd name="T24" fmla="*/ 0 w 289"/>
                <a:gd name="T25" fmla="*/ 0 h 1032"/>
                <a:gd name="T26" fmla="*/ 289 w 289"/>
                <a:gd name="T27" fmla="*/ 1032 h 10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9" h="1032">
                  <a:moveTo>
                    <a:pt x="138" y="59"/>
                  </a:moveTo>
                  <a:lnTo>
                    <a:pt x="0" y="779"/>
                  </a:lnTo>
                  <a:lnTo>
                    <a:pt x="138" y="580"/>
                  </a:lnTo>
                  <a:lnTo>
                    <a:pt x="216" y="1032"/>
                  </a:lnTo>
                  <a:lnTo>
                    <a:pt x="216" y="441"/>
                  </a:lnTo>
                  <a:lnTo>
                    <a:pt x="289" y="0"/>
                  </a:lnTo>
                  <a:lnTo>
                    <a:pt x="138"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8" name="Freeform 42"/>
            <p:cNvSpPr>
              <a:spLocks/>
            </p:cNvSpPr>
            <p:nvPr/>
          </p:nvSpPr>
          <p:spPr bwMode="auto">
            <a:xfrm>
              <a:off x="3470" y="1934"/>
              <a:ext cx="235" cy="116"/>
            </a:xfrm>
            <a:custGeom>
              <a:avLst/>
              <a:gdLst>
                <a:gd name="T0" fmla="*/ 0 w 472"/>
                <a:gd name="T1" fmla="*/ 1 h 232"/>
                <a:gd name="T2" fmla="*/ 0 w 472"/>
                <a:gd name="T3" fmla="*/ 1 h 232"/>
                <a:gd name="T4" fmla="*/ 0 w 472"/>
                <a:gd name="T5" fmla="*/ 1 h 232"/>
                <a:gd name="T6" fmla="*/ 0 w 472"/>
                <a:gd name="T7" fmla="*/ 1 h 232"/>
                <a:gd name="T8" fmla="*/ 0 w 472"/>
                <a:gd name="T9" fmla="*/ 1 h 232"/>
                <a:gd name="T10" fmla="*/ 0 w 472"/>
                <a:gd name="T11" fmla="*/ 1 h 232"/>
                <a:gd name="T12" fmla="*/ 0 w 472"/>
                <a:gd name="T13" fmla="*/ 0 h 232"/>
                <a:gd name="T14" fmla="*/ 0 w 472"/>
                <a:gd name="T15" fmla="*/ 1 h 232"/>
                <a:gd name="T16" fmla="*/ 0 w 472"/>
                <a:gd name="T17" fmla="*/ 1 h 232"/>
                <a:gd name="T18" fmla="*/ 0 w 472"/>
                <a:gd name="T19" fmla="*/ 1 h 232"/>
                <a:gd name="T20" fmla="*/ 0 w 472"/>
                <a:gd name="T21" fmla="*/ 1 h 232"/>
                <a:gd name="T22" fmla="*/ 0 w 472"/>
                <a:gd name="T23" fmla="*/ 1 h 232"/>
                <a:gd name="T24" fmla="*/ 0 w 472"/>
                <a:gd name="T25" fmla="*/ 1 h 232"/>
                <a:gd name="T26" fmla="*/ 0 w 472"/>
                <a:gd name="T27" fmla="*/ 1 h 232"/>
                <a:gd name="T28" fmla="*/ 0 w 472"/>
                <a:gd name="T29" fmla="*/ 1 h 232"/>
                <a:gd name="T30" fmla="*/ 0 w 472"/>
                <a:gd name="T31" fmla="*/ 1 h 232"/>
                <a:gd name="T32" fmla="*/ 0 w 472"/>
                <a:gd name="T33" fmla="*/ 1 h 2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2"/>
                <a:gd name="T52" fmla="*/ 0 h 232"/>
                <a:gd name="T53" fmla="*/ 472 w 472"/>
                <a:gd name="T54" fmla="*/ 232 h 2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2" h="232">
                  <a:moveTo>
                    <a:pt x="472" y="177"/>
                  </a:moveTo>
                  <a:lnTo>
                    <a:pt x="320" y="128"/>
                  </a:lnTo>
                  <a:lnTo>
                    <a:pt x="173" y="131"/>
                  </a:lnTo>
                  <a:lnTo>
                    <a:pt x="145" y="74"/>
                  </a:lnTo>
                  <a:lnTo>
                    <a:pt x="270" y="52"/>
                  </a:lnTo>
                  <a:lnTo>
                    <a:pt x="405" y="52"/>
                  </a:lnTo>
                  <a:lnTo>
                    <a:pt x="257" y="0"/>
                  </a:lnTo>
                  <a:lnTo>
                    <a:pt x="111" y="65"/>
                  </a:lnTo>
                  <a:lnTo>
                    <a:pt x="63" y="158"/>
                  </a:lnTo>
                  <a:lnTo>
                    <a:pt x="0" y="171"/>
                  </a:lnTo>
                  <a:lnTo>
                    <a:pt x="54" y="185"/>
                  </a:lnTo>
                  <a:lnTo>
                    <a:pt x="132" y="135"/>
                  </a:lnTo>
                  <a:lnTo>
                    <a:pt x="217" y="171"/>
                  </a:lnTo>
                  <a:lnTo>
                    <a:pt x="337" y="166"/>
                  </a:lnTo>
                  <a:lnTo>
                    <a:pt x="451" y="232"/>
                  </a:lnTo>
                  <a:lnTo>
                    <a:pt x="472" y="1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49" name="Freeform 43"/>
            <p:cNvSpPr>
              <a:spLocks/>
            </p:cNvSpPr>
            <p:nvPr/>
          </p:nvSpPr>
          <p:spPr bwMode="auto">
            <a:xfrm>
              <a:off x="3471" y="1886"/>
              <a:ext cx="295" cy="122"/>
            </a:xfrm>
            <a:custGeom>
              <a:avLst/>
              <a:gdLst>
                <a:gd name="T0" fmla="*/ 0 w 592"/>
                <a:gd name="T1" fmla="*/ 0 h 245"/>
                <a:gd name="T2" fmla="*/ 0 w 592"/>
                <a:gd name="T3" fmla="*/ 0 h 245"/>
                <a:gd name="T4" fmla="*/ 0 w 592"/>
                <a:gd name="T5" fmla="*/ 0 h 245"/>
                <a:gd name="T6" fmla="*/ 0 w 592"/>
                <a:gd name="T7" fmla="*/ 0 h 245"/>
                <a:gd name="T8" fmla="*/ 0 w 592"/>
                <a:gd name="T9" fmla="*/ 0 h 245"/>
                <a:gd name="T10" fmla="*/ 0 w 592"/>
                <a:gd name="T11" fmla="*/ 0 h 245"/>
                <a:gd name="T12" fmla="*/ 0 w 592"/>
                <a:gd name="T13" fmla="*/ 0 h 245"/>
                <a:gd name="T14" fmla="*/ 0 w 592"/>
                <a:gd name="T15" fmla="*/ 0 h 245"/>
                <a:gd name="T16" fmla="*/ 0 w 592"/>
                <a:gd name="T17" fmla="*/ 0 h 2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2"/>
                <a:gd name="T28" fmla="*/ 0 h 245"/>
                <a:gd name="T29" fmla="*/ 592 w 592"/>
                <a:gd name="T30" fmla="*/ 245 h 2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2" h="245">
                  <a:moveTo>
                    <a:pt x="0" y="245"/>
                  </a:moveTo>
                  <a:lnTo>
                    <a:pt x="82" y="92"/>
                  </a:lnTo>
                  <a:lnTo>
                    <a:pt x="268" y="33"/>
                  </a:lnTo>
                  <a:lnTo>
                    <a:pt x="565" y="92"/>
                  </a:lnTo>
                  <a:lnTo>
                    <a:pt x="592" y="38"/>
                  </a:lnTo>
                  <a:lnTo>
                    <a:pt x="204" y="0"/>
                  </a:lnTo>
                  <a:lnTo>
                    <a:pt x="40" y="84"/>
                  </a:lnTo>
                  <a:lnTo>
                    <a:pt x="0" y="2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0" name="Freeform 44"/>
            <p:cNvSpPr>
              <a:spLocks/>
            </p:cNvSpPr>
            <p:nvPr/>
          </p:nvSpPr>
          <p:spPr bwMode="auto">
            <a:xfrm>
              <a:off x="3454" y="1886"/>
              <a:ext cx="116" cy="118"/>
            </a:xfrm>
            <a:custGeom>
              <a:avLst/>
              <a:gdLst>
                <a:gd name="T0" fmla="*/ 1 w 232"/>
                <a:gd name="T1" fmla="*/ 0 h 238"/>
                <a:gd name="T2" fmla="*/ 1 w 232"/>
                <a:gd name="T3" fmla="*/ 0 h 238"/>
                <a:gd name="T4" fmla="*/ 0 w 232"/>
                <a:gd name="T5" fmla="*/ 0 h 238"/>
                <a:gd name="T6" fmla="*/ 1 w 232"/>
                <a:gd name="T7" fmla="*/ 0 h 238"/>
                <a:gd name="T8" fmla="*/ 1 w 232"/>
                <a:gd name="T9" fmla="*/ 0 h 238"/>
                <a:gd name="T10" fmla="*/ 1 w 232"/>
                <a:gd name="T11" fmla="*/ 0 h 238"/>
                <a:gd name="T12" fmla="*/ 1 w 232"/>
                <a:gd name="T13" fmla="*/ 0 h 238"/>
                <a:gd name="T14" fmla="*/ 1 w 232"/>
                <a:gd name="T15" fmla="*/ 0 h 238"/>
                <a:gd name="T16" fmla="*/ 1 w 232"/>
                <a:gd name="T17" fmla="*/ 0 h 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
                <a:gd name="T28" fmla="*/ 0 h 238"/>
                <a:gd name="T29" fmla="*/ 232 w 232"/>
                <a:gd name="T30" fmla="*/ 238 h 2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 h="238">
                  <a:moveTo>
                    <a:pt x="232" y="0"/>
                  </a:moveTo>
                  <a:lnTo>
                    <a:pt x="51" y="25"/>
                  </a:lnTo>
                  <a:lnTo>
                    <a:pt x="0" y="133"/>
                  </a:lnTo>
                  <a:lnTo>
                    <a:pt x="38" y="238"/>
                  </a:lnTo>
                  <a:lnTo>
                    <a:pt x="38" y="128"/>
                  </a:lnTo>
                  <a:lnTo>
                    <a:pt x="57" y="61"/>
                  </a:lnTo>
                  <a:lnTo>
                    <a:pt x="230" y="25"/>
                  </a:lnTo>
                  <a:lnTo>
                    <a:pt x="23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1" name="Freeform 45"/>
            <p:cNvSpPr>
              <a:spLocks/>
            </p:cNvSpPr>
            <p:nvPr/>
          </p:nvSpPr>
          <p:spPr bwMode="auto">
            <a:xfrm>
              <a:off x="3897" y="2115"/>
              <a:ext cx="76" cy="377"/>
            </a:xfrm>
            <a:custGeom>
              <a:avLst/>
              <a:gdLst>
                <a:gd name="T0" fmla="*/ 0 w 152"/>
                <a:gd name="T1" fmla="*/ 0 h 755"/>
                <a:gd name="T2" fmla="*/ 0 w 152"/>
                <a:gd name="T3" fmla="*/ 0 h 755"/>
                <a:gd name="T4" fmla="*/ 1 w 152"/>
                <a:gd name="T5" fmla="*/ 0 h 755"/>
                <a:gd name="T6" fmla="*/ 1 w 152"/>
                <a:gd name="T7" fmla="*/ 0 h 755"/>
                <a:gd name="T8" fmla="*/ 1 w 152"/>
                <a:gd name="T9" fmla="*/ 0 h 755"/>
                <a:gd name="T10" fmla="*/ 1 w 152"/>
                <a:gd name="T11" fmla="*/ 0 h 755"/>
                <a:gd name="T12" fmla="*/ 1 w 152"/>
                <a:gd name="T13" fmla="*/ 0 h 755"/>
                <a:gd name="T14" fmla="*/ 1 w 152"/>
                <a:gd name="T15" fmla="*/ 0 h 755"/>
                <a:gd name="T16" fmla="*/ 0 w 152"/>
                <a:gd name="T17" fmla="*/ 0 h 755"/>
                <a:gd name="T18" fmla="*/ 0 w 152"/>
                <a:gd name="T19" fmla="*/ 0 h 7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755"/>
                <a:gd name="T32" fmla="*/ 152 w 152"/>
                <a:gd name="T33" fmla="*/ 755 h 7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755">
                  <a:moveTo>
                    <a:pt x="0" y="259"/>
                  </a:moveTo>
                  <a:lnTo>
                    <a:pt x="0" y="755"/>
                  </a:lnTo>
                  <a:lnTo>
                    <a:pt x="112" y="457"/>
                  </a:lnTo>
                  <a:lnTo>
                    <a:pt x="152" y="0"/>
                  </a:lnTo>
                  <a:lnTo>
                    <a:pt x="99" y="101"/>
                  </a:lnTo>
                  <a:lnTo>
                    <a:pt x="99" y="417"/>
                  </a:lnTo>
                  <a:lnTo>
                    <a:pt x="40" y="555"/>
                  </a:lnTo>
                  <a:lnTo>
                    <a:pt x="27" y="200"/>
                  </a:lnTo>
                  <a:lnTo>
                    <a:pt x="0" y="2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2" name="Freeform 46"/>
            <p:cNvSpPr>
              <a:spLocks/>
            </p:cNvSpPr>
            <p:nvPr/>
          </p:nvSpPr>
          <p:spPr bwMode="auto">
            <a:xfrm>
              <a:off x="4052" y="1890"/>
              <a:ext cx="437" cy="152"/>
            </a:xfrm>
            <a:custGeom>
              <a:avLst/>
              <a:gdLst>
                <a:gd name="T0" fmla="*/ 1 w 872"/>
                <a:gd name="T1" fmla="*/ 1 h 304"/>
                <a:gd name="T2" fmla="*/ 1 w 872"/>
                <a:gd name="T3" fmla="*/ 1 h 304"/>
                <a:gd name="T4" fmla="*/ 1 w 872"/>
                <a:gd name="T5" fmla="*/ 0 h 304"/>
                <a:gd name="T6" fmla="*/ 1 w 872"/>
                <a:gd name="T7" fmla="*/ 1 h 304"/>
                <a:gd name="T8" fmla="*/ 0 w 872"/>
                <a:gd name="T9" fmla="*/ 1 h 304"/>
                <a:gd name="T10" fmla="*/ 1 w 872"/>
                <a:gd name="T11" fmla="*/ 1 h 304"/>
                <a:gd name="T12" fmla="*/ 1 w 872"/>
                <a:gd name="T13" fmla="*/ 1 h 304"/>
                <a:gd name="T14" fmla="*/ 0 60000 65536"/>
                <a:gd name="T15" fmla="*/ 0 60000 65536"/>
                <a:gd name="T16" fmla="*/ 0 60000 65536"/>
                <a:gd name="T17" fmla="*/ 0 60000 65536"/>
                <a:gd name="T18" fmla="*/ 0 60000 65536"/>
                <a:gd name="T19" fmla="*/ 0 60000 65536"/>
                <a:gd name="T20" fmla="*/ 0 60000 65536"/>
                <a:gd name="T21" fmla="*/ 0 w 872"/>
                <a:gd name="T22" fmla="*/ 0 h 304"/>
                <a:gd name="T23" fmla="*/ 872 w 872"/>
                <a:gd name="T24" fmla="*/ 304 h 3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2" h="304">
                  <a:moveTo>
                    <a:pt x="80" y="178"/>
                  </a:moveTo>
                  <a:lnTo>
                    <a:pt x="488" y="112"/>
                  </a:lnTo>
                  <a:lnTo>
                    <a:pt x="872" y="0"/>
                  </a:lnTo>
                  <a:lnTo>
                    <a:pt x="555" y="171"/>
                  </a:lnTo>
                  <a:lnTo>
                    <a:pt x="0" y="304"/>
                  </a:lnTo>
                  <a:lnTo>
                    <a:pt x="8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3" name="Freeform 47"/>
            <p:cNvSpPr>
              <a:spLocks/>
            </p:cNvSpPr>
            <p:nvPr/>
          </p:nvSpPr>
          <p:spPr bwMode="auto">
            <a:xfrm>
              <a:off x="3251" y="2743"/>
              <a:ext cx="1725" cy="112"/>
            </a:xfrm>
            <a:custGeom>
              <a:avLst/>
              <a:gdLst>
                <a:gd name="T0" fmla="*/ 1 w 3450"/>
                <a:gd name="T1" fmla="*/ 1 h 224"/>
                <a:gd name="T2" fmla="*/ 1 w 3450"/>
                <a:gd name="T3" fmla="*/ 1 h 224"/>
                <a:gd name="T4" fmla="*/ 1 w 3450"/>
                <a:gd name="T5" fmla="*/ 1 h 224"/>
                <a:gd name="T6" fmla="*/ 0 w 3450"/>
                <a:gd name="T7" fmla="*/ 1 h 224"/>
                <a:gd name="T8" fmla="*/ 1 w 3450"/>
                <a:gd name="T9" fmla="*/ 1 h 224"/>
                <a:gd name="T10" fmla="*/ 1 w 3450"/>
                <a:gd name="T11" fmla="*/ 1 h 224"/>
                <a:gd name="T12" fmla="*/ 1 w 3450"/>
                <a:gd name="T13" fmla="*/ 1 h 224"/>
                <a:gd name="T14" fmla="*/ 1 w 3450"/>
                <a:gd name="T15" fmla="*/ 0 h 224"/>
                <a:gd name="T16" fmla="*/ 1 w 3450"/>
                <a:gd name="T17" fmla="*/ 0 h 224"/>
                <a:gd name="T18" fmla="*/ 1 w 3450"/>
                <a:gd name="T19" fmla="*/ 1 h 224"/>
                <a:gd name="T20" fmla="*/ 1 w 3450"/>
                <a:gd name="T21" fmla="*/ 1 h 224"/>
                <a:gd name="T22" fmla="*/ 1 w 3450"/>
                <a:gd name="T23" fmla="*/ 1 h 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50"/>
                <a:gd name="T37" fmla="*/ 0 h 224"/>
                <a:gd name="T38" fmla="*/ 3450 w 3450"/>
                <a:gd name="T39" fmla="*/ 224 h 2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50" h="224">
                  <a:moveTo>
                    <a:pt x="3450" y="224"/>
                  </a:moveTo>
                  <a:lnTo>
                    <a:pt x="2198" y="26"/>
                  </a:lnTo>
                  <a:lnTo>
                    <a:pt x="1306" y="157"/>
                  </a:lnTo>
                  <a:lnTo>
                    <a:pt x="0" y="216"/>
                  </a:lnTo>
                  <a:lnTo>
                    <a:pt x="27" y="176"/>
                  </a:lnTo>
                  <a:lnTo>
                    <a:pt x="515" y="171"/>
                  </a:lnTo>
                  <a:lnTo>
                    <a:pt x="1082" y="78"/>
                  </a:lnTo>
                  <a:lnTo>
                    <a:pt x="555" y="0"/>
                  </a:lnTo>
                  <a:lnTo>
                    <a:pt x="2211" y="0"/>
                  </a:lnTo>
                  <a:lnTo>
                    <a:pt x="3418" y="184"/>
                  </a:lnTo>
                  <a:lnTo>
                    <a:pt x="3450" y="2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4" name="Freeform 48"/>
            <p:cNvSpPr>
              <a:spLocks/>
            </p:cNvSpPr>
            <p:nvPr/>
          </p:nvSpPr>
          <p:spPr bwMode="auto">
            <a:xfrm>
              <a:off x="3104" y="1622"/>
              <a:ext cx="332" cy="261"/>
            </a:xfrm>
            <a:custGeom>
              <a:avLst/>
              <a:gdLst>
                <a:gd name="T0" fmla="*/ 0 w 663"/>
                <a:gd name="T1" fmla="*/ 1 h 521"/>
                <a:gd name="T2" fmla="*/ 1 w 663"/>
                <a:gd name="T3" fmla="*/ 1 h 521"/>
                <a:gd name="T4" fmla="*/ 1 w 663"/>
                <a:gd name="T5" fmla="*/ 1 h 521"/>
                <a:gd name="T6" fmla="*/ 1 w 663"/>
                <a:gd name="T7" fmla="*/ 1 h 521"/>
                <a:gd name="T8" fmla="*/ 1 w 663"/>
                <a:gd name="T9" fmla="*/ 0 h 521"/>
                <a:gd name="T10" fmla="*/ 1 w 663"/>
                <a:gd name="T11" fmla="*/ 1 h 521"/>
                <a:gd name="T12" fmla="*/ 1 w 663"/>
                <a:gd name="T13" fmla="*/ 1 h 521"/>
                <a:gd name="T14" fmla="*/ 1 w 663"/>
                <a:gd name="T15" fmla="*/ 1 h 521"/>
                <a:gd name="T16" fmla="*/ 1 w 663"/>
                <a:gd name="T17" fmla="*/ 1 h 521"/>
                <a:gd name="T18" fmla="*/ 1 w 663"/>
                <a:gd name="T19" fmla="*/ 1 h 521"/>
                <a:gd name="T20" fmla="*/ 1 w 663"/>
                <a:gd name="T21" fmla="*/ 1 h 521"/>
                <a:gd name="T22" fmla="*/ 1 w 663"/>
                <a:gd name="T23" fmla="*/ 1 h 521"/>
                <a:gd name="T24" fmla="*/ 1 w 663"/>
                <a:gd name="T25" fmla="*/ 1 h 521"/>
                <a:gd name="T26" fmla="*/ 1 w 663"/>
                <a:gd name="T27" fmla="*/ 1 h 521"/>
                <a:gd name="T28" fmla="*/ 1 w 663"/>
                <a:gd name="T29" fmla="*/ 1 h 521"/>
                <a:gd name="T30" fmla="*/ 1 w 663"/>
                <a:gd name="T31" fmla="*/ 1 h 521"/>
                <a:gd name="T32" fmla="*/ 1 w 663"/>
                <a:gd name="T33" fmla="*/ 1 h 521"/>
                <a:gd name="T34" fmla="*/ 1 w 663"/>
                <a:gd name="T35" fmla="*/ 1 h 521"/>
                <a:gd name="T36" fmla="*/ 1 w 663"/>
                <a:gd name="T37" fmla="*/ 1 h 521"/>
                <a:gd name="T38" fmla="*/ 1 w 663"/>
                <a:gd name="T39" fmla="*/ 1 h 521"/>
                <a:gd name="T40" fmla="*/ 1 w 663"/>
                <a:gd name="T41" fmla="*/ 1 h 521"/>
                <a:gd name="T42" fmla="*/ 1 w 663"/>
                <a:gd name="T43" fmla="*/ 1 h 521"/>
                <a:gd name="T44" fmla="*/ 1 w 663"/>
                <a:gd name="T45" fmla="*/ 1 h 521"/>
                <a:gd name="T46" fmla="*/ 1 w 663"/>
                <a:gd name="T47" fmla="*/ 1 h 521"/>
                <a:gd name="T48" fmla="*/ 1 w 663"/>
                <a:gd name="T49" fmla="*/ 1 h 521"/>
                <a:gd name="T50" fmla="*/ 1 w 663"/>
                <a:gd name="T51" fmla="*/ 1 h 521"/>
                <a:gd name="T52" fmla="*/ 1 w 663"/>
                <a:gd name="T53" fmla="*/ 1 h 521"/>
                <a:gd name="T54" fmla="*/ 1 w 663"/>
                <a:gd name="T55" fmla="*/ 1 h 521"/>
                <a:gd name="T56" fmla="*/ 1 w 663"/>
                <a:gd name="T57" fmla="*/ 1 h 521"/>
                <a:gd name="T58" fmla="*/ 1 w 663"/>
                <a:gd name="T59" fmla="*/ 1 h 521"/>
                <a:gd name="T60" fmla="*/ 0 w 663"/>
                <a:gd name="T61" fmla="*/ 1 h 521"/>
                <a:gd name="T62" fmla="*/ 0 w 663"/>
                <a:gd name="T63" fmla="*/ 1 h 5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63"/>
                <a:gd name="T97" fmla="*/ 0 h 521"/>
                <a:gd name="T98" fmla="*/ 663 w 663"/>
                <a:gd name="T99" fmla="*/ 521 h 52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63" h="521">
                  <a:moveTo>
                    <a:pt x="0" y="226"/>
                  </a:moveTo>
                  <a:lnTo>
                    <a:pt x="5" y="129"/>
                  </a:lnTo>
                  <a:lnTo>
                    <a:pt x="95" y="66"/>
                  </a:lnTo>
                  <a:lnTo>
                    <a:pt x="197" y="44"/>
                  </a:lnTo>
                  <a:lnTo>
                    <a:pt x="327" y="0"/>
                  </a:lnTo>
                  <a:lnTo>
                    <a:pt x="524" y="70"/>
                  </a:lnTo>
                  <a:lnTo>
                    <a:pt x="652" y="344"/>
                  </a:lnTo>
                  <a:lnTo>
                    <a:pt x="663" y="521"/>
                  </a:lnTo>
                  <a:lnTo>
                    <a:pt x="635" y="433"/>
                  </a:lnTo>
                  <a:lnTo>
                    <a:pt x="558" y="431"/>
                  </a:lnTo>
                  <a:lnTo>
                    <a:pt x="509" y="494"/>
                  </a:lnTo>
                  <a:lnTo>
                    <a:pt x="462" y="475"/>
                  </a:lnTo>
                  <a:lnTo>
                    <a:pt x="439" y="393"/>
                  </a:lnTo>
                  <a:lnTo>
                    <a:pt x="363" y="336"/>
                  </a:lnTo>
                  <a:lnTo>
                    <a:pt x="469" y="338"/>
                  </a:lnTo>
                  <a:lnTo>
                    <a:pt x="608" y="327"/>
                  </a:lnTo>
                  <a:lnTo>
                    <a:pt x="549" y="266"/>
                  </a:lnTo>
                  <a:lnTo>
                    <a:pt x="589" y="260"/>
                  </a:lnTo>
                  <a:lnTo>
                    <a:pt x="526" y="118"/>
                  </a:lnTo>
                  <a:lnTo>
                    <a:pt x="378" y="57"/>
                  </a:lnTo>
                  <a:lnTo>
                    <a:pt x="237" y="125"/>
                  </a:lnTo>
                  <a:lnTo>
                    <a:pt x="121" y="211"/>
                  </a:lnTo>
                  <a:lnTo>
                    <a:pt x="167" y="125"/>
                  </a:lnTo>
                  <a:lnTo>
                    <a:pt x="311" y="59"/>
                  </a:lnTo>
                  <a:lnTo>
                    <a:pt x="100" y="95"/>
                  </a:lnTo>
                  <a:lnTo>
                    <a:pt x="40" y="159"/>
                  </a:lnTo>
                  <a:lnTo>
                    <a:pt x="57" y="201"/>
                  </a:lnTo>
                  <a:lnTo>
                    <a:pt x="116" y="125"/>
                  </a:lnTo>
                  <a:lnTo>
                    <a:pt x="79" y="234"/>
                  </a:lnTo>
                  <a:lnTo>
                    <a:pt x="24" y="207"/>
                  </a:lnTo>
                  <a:lnTo>
                    <a:pt x="0" y="2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5" name="Freeform 49"/>
            <p:cNvSpPr>
              <a:spLocks/>
            </p:cNvSpPr>
            <p:nvPr/>
          </p:nvSpPr>
          <p:spPr bwMode="auto">
            <a:xfrm>
              <a:off x="3145" y="1671"/>
              <a:ext cx="217" cy="112"/>
            </a:xfrm>
            <a:custGeom>
              <a:avLst/>
              <a:gdLst>
                <a:gd name="T0" fmla="*/ 0 w 436"/>
                <a:gd name="T1" fmla="*/ 1 h 224"/>
                <a:gd name="T2" fmla="*/ 0 w 436"/>
                <a:gd name="T3" fmla="*/ 1 h 224"/>
                <a:gd name="T4" fmla="*/ 0 w 436"/>
                <a:gd name="T5" fmla="*/ 1 h 224"/>
                <a:gd name="T6" fmla="*/ 0 w 436"/>
                <a:gd name="T7" fmla="*/ 1 h 224"/>
                <a:gd name="T8" fmla="*/ 0 w 436"/>
                <a:gd name="T9" fmla="*/ 1 h 224"/>
                <a:gd name="T10" fmla="*/ 0 w 436"/>
                <a:gd name="T11" fmla="*/ 1 h 224"/>
                <a:gd name="T12" fmla="*/ 0 w 436"/>
                <a:gd name="T13" fmla="*/ 1 h 224"/>
                <a:gd name="T14" fmla="*/ 0 w 436"/>
                <a:gd name="T15" fmla="*/ 1 h 224"/>
                <a:gd name="T16" fmla="*/ 0 w 436"/>
                <a:gd name="T17" fmla="*/ 1 h 224"/>
                <a:gd name="T18" fmla="*/ 0 w 436"/>
                <a:gd name="T19" fmla="*/ 0 h 224"/>
                <a:gd name="T20" fmla="*/ 0 w 436"/>
                <a:gd name="T21" fmla="*/ 1 h 224"/>
                <a:gd name="T22" fmla="*/ 0 w 436"/>
                <a:gd name="T23" fmla="*/ 1 h 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6"/>
                <a:gd name="T37" fmla="*/ 0 h 224"/>
                <a:gd name="T38" fmla="*/ 436 w 436"/>
                <a:gd name="T39" fmla="*/ 224 h 2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6" h="224">
                  <a:moveTo>
                    <a:pt x="0" y="131"/>
                  </a:moveTo>
                  <a:lnTo>
                    <a:pt x="97" y="106"/>
                  </a:lnTo>
                  <a:lnTo>
                    <a:pt x="227" y="59"/>
                  </a:lnTo>
                  <a:lnTo>
                    <a:pt x="318" y="68"/>
                  </a:lnTo>
                  <a:lnTo>
                    <a:pt x="282" y="224"/>
                  </a:lnTo>
                  <a:lnTo>
                    <a:pt x="331" y="175"/>
                  </a:lnTo>
                  <a:lnTo>
                    <a:pt x="436" y="175"/>
                  </a:lnTo>
                  <a:lnTo>
                    <a:pt x="339" y="116"/>
                  </a:lnTo>
                  <a:lnTo>
                    <a:pt x="409" y="100"/>
                  </a:lnTo>
                  <a:lnTo>
                    <a:pt x="286" y="0"/>
                  </a:lnTo>
                  <a:lnTo>
                    <a:pt x="0" y="1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6" name="Freeform 50"/>
            <p:cNvSpPr>
              <a:spLocks/>
            </p:cNvSpPr>
            <p:nvPr/>
          </p:nvSpPr>
          <p:spPr bwMode="auto">
            <a:xfrm>
              <a:off x="3076" y="1732"/>
              <a:ext cx="203" cy="370"/>
            </a:xfrm>
            <a:custGeom>
              <a:avLst/>
              <a:gdLst>
                <a:gd name="T0" fmla="*/ 1 w 405"/>
                <a:gd name="T1" fmla="*/ 0 h 742"/>
                <a:gd name="T2" fmla="*/ 1 w 405"/>
                <a:gd name="T3" fmla="*/ 0 h 742"/>
                <a:gd name="T4" fmla="*/ 0 w 405"/>
                <a:gd name="T5" fmla="*/ 0 h 742"/>
                <a:gd name="T6" fmla="*/ 1 w 405"/>
                <a:gd name="T7" fmla="*/ 0 h 742"/>
                <a:gd name="T8" fmla="*/ 1 w 405"/>
                <a:gd name="T9" fmla="*/ 0 h 742"/>
                <a:gd name="T10" fmla="*/ 1 w 405"/>
                <a:gd name="T11" fmla="*/ 0 h 742"/>
                <a:gd name="T12" fmla="*/ 1 w 405"/>
                <a:gd name="T13" fmla="*/ 0 h 742"/>
                <a:gd name="T14" fmla="*/ 1 w 405"/>
                <a:gd name="T15" fmla="*/ 0 h 742"/>
                <a:gd name="T16" fmla="*/ 1 w 405"/>
                <a:gd name="T17" fmla="*/ 0 h 742"/>
                <a:gd name="T18" fmla="*/ 1 w 405"/>
                <a:gd name="T19" fmla="*/ 0 h 742"/>
                <a:gd name="T20" fmla="*/ 1 w 405"/>
                <a:gd name="T21" fmla="*/ 0 h 742"/>
                <a:gd name="T22" fmla="*/ 1 w 405"/>
                <a:gd name="T23" fmla="*/ 0 h 742"/>
                <a:gd name="T24" fmla="*/ 1 w 405"/>
                <a:gd name="T25" fmla="*/ 0 h 742"/>
                <a:gd name="T26" fmla="*/ 1 w 405"/>
                <a:gd name="T27" fmla="*/ 0 h 742"/>
                <a:gd name="T28" fmla="*/ 1 w 405"/>
                <a:gd name="T29" fmla="*/ 0 h 742"/>
                <a:gd name="T30" fmla="*/ 1 w 405"/>
                <a:gd name="T31" fmla="*/ 0 h 742"/>
                <a:gd name="T32" fmla="*/ 1 w 405"/>
                <a:gd name="T33" fmla="*/ 0 h 742"/>
                <a:gd name="T34" fmla="*/ 1 w 405"/>
                <a:gd name="T35" fmla="*/ 0 h 742"/>
                <a:gd name="T36" fmla="*/ 1 w 405"/>
                <a:gd name="T37" fmla="*/ 0 h 742"/>
                <a:gd name="T38" fmla="*/ 1 w 405"/>
                <a:gd name="T39" fmla="*/ 0 h 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5"/>
                <a:gd name="T61" fmla="*/ 0 h 742"/>
                <a:gd name="T62" fmla="*/ 405 w 405"/>
                <a:gd name="T63" fmla="*/ 742 h 7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5" h="742">
                  <a:moveTo>
                    <a:pt x="56" y="0"/>
                  </a:moveTo>
                  <a:lnTo>
                    <a:pt x="18" y="57"/>
                  </a:lnTo>
                  <a:lnTo>
                    <a:pt x="0" y="249"/>
                  </a:lnTo>
                  <a:lnTo>
                    <a:pt x="31" y="337"/>
                  </a:lnTo>
                  <a:lnTo>
                    <a:pt x="31" y="436"/>
                  </a:lnTo>
                  <a:lnTo>
                    <a:pt x="78" y="569"/>
                  </a:lnTo>
                  <a:lnTo>
                    <a:pt x="118" y="700"/>
                  </a:lnTo>
                  <a:lnTo>
                    <a:pt x="177" y="742"/>
                  </a:lnTo>
                  <a:lnTo>
                    <a:pt x="314" y="740"/>
                  </a:lnTo>
                  <a:lnTo>
                    <a:pt x="405" y="650"/>
                  </a:lnTo>
                  <a:lnTo>
                    <a:pt x="335" y="660"/>
                  </a:lnTo>
                  <a:lnTo>
                    <a:pt x="238" y="709"/>
                  </a:lnTo>
                  <a:lnTo>
                    <a:pt x="168" y="711"/>
                  </a:lnTo>
                  <a:lnTo>
                    <a:pt x="111" y="637"/>
                  </a:lnTo>
                  <a:lnTo>
                    <a:pt x="96" y="523"/>
                  </a:lnTo>
                  <a:lnTo>
                    <a:pt x="42" y="398"/>
                  </a:lnTo>
                  <a:lnTo>
                    <a:pt x="42" y="339"/>
                  </a:lnTo>
                  <a:lnTo>
                    <a:pt x="18" y="236"/>
                  </a:lnTo>
                  <a:lnTo>
                    <a:pt x="5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7" name="Freeform 51"/>
            <p:cNvSpPr>
              <a:spLocks/>
            </p:cNvSpPr>
            <p:nvPr/>
          </p:nvSpPr>
          <p:spPr bwMode="auto">
            <a:xfrm>
              <a:off x="3085" y="1852"/>
              <a:ext cx="55" cy="20"/>
            </a:xfrm>
            <a:custGeom>
              <a:avLst/>
              <a:gdLst>
                <a:gd name="T0" fmla="*/ 0 w 110"/>
                <a:gd name="T1" fmla="*/ 1 h 40"/>
                <a:gd name="T2" fmla="*/ 1 w 110"/>
                <a:gd name="T3" fmla="*/ 0 h 40"/>
                <a:gd name="T4" fmla="*/ 1 w 110"/>
                <a:gd name="T5" fmla="*/ 1 h 40"/>
                <a:gd name="T6" fmla="*/ 1 w 110"/>
                <a:gd name="T7" fmla="*/ 1 h 40"/>
                <a:gd name="T8" fmla="*/ 1 w 110"/>
                <a:gd name="T9" fmla="*/ 1 h 40"/>
                <a:gd name="T10" fmla="*/ 1 w 110"/>
                <a:gd name="T11" fmla="*/ 1 h 40"/>
                <a:gd name="T12" fmla="*/ 0 w 110"/>
                <a:gd name="T13" fmla="*/ 1 h 40"/>
                <a:gd name="T14" fmla="*/ 0 w 110"/>
                <a:gd name="T15" fmla="*/ 1 h 40"/>
                <a:gd name="T16" fmla="*/ 0 60000 65536"/>
                <a:gd name="T17" fmla="*/ 0 60000 65536"/>
                <a:gd name="T18" fmla="*/ 0 60000 65536"/>
                <a:gd name="T19" fmla="*/ 0 60000 65536"/>
                <a:gd name="T20" fmla="*/ 0 60000 65536"/>
                <a:gd name="T21" fmla="*/ 0 60000 65536"/>
                <a:gd name="T22" fmla="*/ 0 60000 65536"/>
                <a:gd name="T23" fmla="*/ 0 60000 65536"/>
                <a:gd name="T24" fmla="*/ 0 w 110"/>
                <a:gd name="T25" fmla="*/ 0 h 40"/>
                <a:gd name="T26" fmla="*/ 110 w 110"/>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0" h="40">
                  <a:moveTo>
                    <a:pt x="0" y="19"/>
                  </a:moveTo>
                  <a:lnTo>
                    <a:pt x="49" y="0"/>
                  </a:lnTo>
                  <a:lnTo>
                    <a:pt x="110" y="23"/>
                  </a:lnTo>
                  <a:lnTo>
                    <a:pt x="70" y="38"/>
                  </a:lnTo>
                  <a:lnTo>
                    <a:pt x="38" y="24"/>
                  </a:lnTo>
                  <a:lnTo>
                    <a:pt x="2" y="40"/>
                  </a:lnTo>
                  <a:lnTo>
                    <a:pt x="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8" name="Freeform 52"/>
            <p:cNvSpPr>
              <a:spLocks/>
            </p:cNvSpPr>
            <p:nvPr/>
          </p:nvSpPr>
          <p:spPr bwMode="auto">
            <a:xfrm>
              <a:off x="3163" y="1817"/>
              <a:ext cx="120" cy="33"/>
            </a:xfrm>
            <a:custGeom>
              <a:avLst/>
              <a:gdLst>
                <a:gd name="T0" fmla="*/ 0 w 242"/>
                <a:gd name="T1" fmla="*/ 0 h 67"/>
                <a:gd name="T2" fmla="*/ 0 w 242"/>
                <a:gd name="T3" fmla="*/ 0 h 67"/>
                <a:gd name="T4" fmla="*/ 0 w 242"/>
                <a:gd name="T5" fmla="*/ 0 h 67"/>
                <a:gd name="T6" fmla="*/ 0 w 242"/>
                <a:gd name="T7" fmla="*/ 0 h 67"/>
                <a:gd name="T8" fmla="*/ 0 w 242"/>
                <a:gd name="T9" fmla="*/ 0 h 67"/>
                <a:gd name="T10" fmla="*/ 0 w 242"/>
                <a:gd name="T11" fmla="*/ 0 h 67"/>
                <a:gd name="T12" fmla="*/ 0 w 242"/>
                <a:gd name="T13" fmla="*/ 0 h 67"/>
                <a:gd name="T14" fmla="*/ 0 w 242"/>
                <a:gd name="T15" fmla="*/ 0 h 67"/>
                <a:gd name="T16" fmla="*/ 0 w 242"/>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2"/>
                <a:gd name="T28" fmla="*/ 0 h 67"/>
                <a:gd name="T29" fmla="*/ 242 w 242"/>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2" h="67">
                  <a:moveTo>
                    <a:pt x="0" y="65"/>
                  </a:moveTo>
                  <a:lnTo>
                    <a:pt x="40" y="63"/>
                  </a:lnTo>
                  <a:lnTo>
                    <a:pt x="139" y="33"/>
                  </a:lnTo>
                  <a:lnTo>
                    <a:pt x="242" y="67"/>
                  </a:lnTo>
                  <a:lnTo>
                    <a:pt x="164" y="0"/>
                  </a:lnTo>
                  <a:lnTo>
                    <a:pt x="88" y="16"/>
                  </a:lnTo>
                  <a:lnTo>
                    <a:pt x="35" y="18"/>
                  </a:lnTo>
                  <a:lnTo>
                    <a:pt x="0"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59" name="Freeform 53"/>
            <p:cNvSpPr>
              <a:spLocks/>
            </p:cNvSpPr>
            <p:nvPr/>
          </p:nvSpPr>
          <p:spPr bwMode="auto">
            <a:xfrm>
              <a:off x="3190" y="1853"/>
              <a:ext cx="80" cy="35"/>
            </a:xfrm>
            <a:custGeom>
              <a:avLst/>
              <a:gdLst>
                <a:gd name="T0" fmla="*/ 0 w 159"/>
                <a:gd name="T1" fmla="*/ 1 h 68"/>
                <a:gd name="T2" fmla="*/ 1 w 159"/>
                <a:gd name="T3" fmla="*/ 1 h 68"/>
                <a:gd name="T4" fmla="*/ 1 w 159"/>
                <a:gd name="T5" fmla="*/ 1 h 68"/>
                <a:gd name="T6" fmla="*/ 1 w 159"/>
                <a:gd name="T7" fmla="*/ 0 h 68"/>
                <a:gd name="T8" fmla="*/ 1 w 159"/>
                <a:gd name="T9" fmla="*/ 1 h 68"/>
                <a:gd name="T10" fmla="*/ 1 w 159"/>
                <a:gd name="T11" fmla="*/ 1 h 68"/>
                <a:gd name="T12" fmla="*/ 1 w 159"/>
                <a:gd name="T13" fmla="*/ 1 h 68"/>
                <a:gd name="T14" fmla="*/ 1 w 159"/>
                <a:gd name="T15" fmla="*/ 1 h 68"/>
                <a:gd name="T16" fmla="*/ 1 w 159"/>
                <a:gd name="T17" fmla="*/ 1 h 68"/>
                <a:gd name="T18" fmla="*/ 1 w 159"/>
                <a:gd name="T19" fmla="*/ 1 h 68"/>
                <a:gd name="T20" fmla="*/ 1 w 159"/>
                <a:gd name="T21" fmla="*/ 1 h 68"/>
                <a:gd name="T22" fmla="*/ 1 w 159"/>
                <a:gd name="T23" fmla="*/ 1 h 68"/>
                <a:gd name="T24" fmla="*/ 0 w 159"/>
                <a:gd name="T25" fmla="*/ 1 h 68"/>
                <a:gd name="T26" fmla="*/ 0 w 159"/>
                <a:gd name="T27" fmla="*/ 1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
                <a:gd name="T43" fmla="*/ 0 h 68"/>
                <a:gd name="T44" fmla="*/ 159 w 159"/>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 h="68">
                  <a:moveTo>
                    <a:pt x="0" y="55"/>
                  </a:moveTo>
                  <a:lnTo>
                    <a:pt x="19" y="28"/>
                  </a:lnTo>
                  <a:lnTo>
                    <a:pt x="127" y="32"/>
                  </a:lnTo>
                  <a:lnTo>
                    <a:pt x="123" y="0"/>
                  </a:lnTo>
                  <a:lnTo>
                    <a:pt x="159" y="24"/>
                  </a:lnTo>
                  <a:lnTo>
                    <a:pt x="123" y="60"/>
                  </a:lnTo>
                  <a:lnTo>
                    <a:pt x="108" y="45"/>
                  </a:lnTo>
                  <a:lnTo>
                    <a:pt x="78" y="45"/>
                  </a:lnTo>
                  <a:lnTo>
                    <a:pt x="72" y="59"/>
                  </a:lnTo>
                  <a:lnTo>
                    <a:pt x="47" y="59"/>
                  </a:lnTo>
                  <a:lnTo>
                    <a:pt x="36" y="43"/>
                  </a:lnTo>
                  <a:lnTo>
                    <a:pt x="15" y="68"/>
                  </a:lnTo>
                  <a:lnTo>
                    <a:pt x="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0" name="Freeform 54"/>
            <p:cNvSpPr>
              <a:spLocks/>
            </p:cNvSpPr>
            <p:nvPr/>
          </p:nvSpPr>
          <p:spPr bwMode="auto">
            <a:xfrm>
              <a:off x="3093" y="1884"/>
              <a:ext cx="43" cy="24"/>
            </a:xfrm>
            <a:custGeom>
              <a:avLst/>
              <a:gdLst>
                <a:gd name="T0" fmla="*/ 0 w 85"/>
                <a:gd name="T1" fmla="*/ 0 h 50"/>
                <a:gd name="T2" fmla="*/ 1 w 85"/>
                <a:gd name="T3" fmla="*/ 0 h 50"/>
                <a:gd name="T4" fmla="*/ 1 w 85"/>
                <a:gd name="T5" fmla="*/ 0 h 50"/>
                <a:gd name="T6" fmla="*/ 1 w 85"/>
                <a:gd name="T7" fmla="*/ 0 h 50"/>
                <a:gd name="T8" fmla="*/ 1 w 85"/>
                <a:gd name="T9" fmla="*/ 0 h 50"/>
                <a:gd name="T10" fmla="*/ 1 w 85"/>
                <a:gd name="T11" fmla="*/ 0 h 50"/>
                <a:gd name="T12" fmla="*/ 0 w 85"/>
                <a:gd name="T13" fmla="*/ 0 h 50"/>
                <a:gd name="T14" fmla="*/ 0 w 85"/>
                <a:gd name="T15" fmla="*/ 0 h 50"/>
                <a:gd name="T16" fmla="*/ 0 w 85"/>
                <a:gd name="T17" fmla="*/ 0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50"/>
                <a:gd name="T29" fmla="*/ 85 w 85"/>
                <a:gd name="T30" fmla="*/ 50 h 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50">
                  <a:moveTo>
                    <a:pt x="0" y="23"/>
                  </a:moveTo>
                  <a:lnTo>
                    <a:pt x="53" y="0"/>
                  </a:lnTo>
                  <a:lnTo>
                    <a:pt x="85" y="10"/>
                  </a:lnTo>
                  <a:lnTo>
                    <a:pt x="61" y="18"/>
                  </a:lnTo>
                  <a:lnTo>
                    <a:pt x="43" y="33"/>
                  </a:lnTo>
                  <a:lnTo>
                    <a:pt x="17" y="31"/>
                  </a:lnTo>
                  <a:lnTo>
                    <a:pt x="0" y="5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1" name="Freeform 55"/>
            <p:cNvSpPr>
              <a:spLocks/>
            </p:cNvSpPr>
            <p:nvPr/>
          </p:nvSpPr>
          <p:spPr bwMode="auto">
            <a:xfrm>
              <a:off x="3120" y="1864"/>
              <a:ext cx="79" cy="116"/>
            </a:xfrm>
            <a:custGeom>
              <a:avLst/>
              <a:gdLst>
                <a:gd name="T0" fmla="*/ 1 w 158"/>
                <a:gd name="T1" fmla="*/ 0 h 231"/>
                <a:gd name="T2" fmla="*/ 1 w 158"/>
                <a:gd name="T3" fmla="*/ 1 h 231"/>
                <a:gd name="T4" fmla="*/ 1 w 158"/>
                <a:gd name="T5" fmla="*/ 1 h 231"/>
                <a:gd name="T6" fmla="*/ 1 w 158"/>
                <a:gd name="T7" fmla="*/ 1 h 231"/>
                <a:gd name="T8" fmla="*/ 1 w 158"/>
                <a:gd name="T9" fmla="*/ 1 h 231"/>
                <a:gd name="T10" fmla="*/ 1 w 158"/>
                <a:gd name="T11" fmla="*/ 1 h 231"/>
                <a:gd name="T12" fmla="*/ 1 w 158"/>
                <a:gd name="T13" fmla="*/ 1 h 231"/>
                <a:gd name="T14" fmla="*/ 1 w 158"/>
                <a:gd name="T15" fmla="*/ 1 h 231"/>
                <a:gd name="T16" fmla="*/ 1 w 158"/>
                <a:gd name="T17" fmla="*/ 1 h 231"/>
                <a:gd name="T18" fmla="*/ 1 w 158"/>
                <a:gd name="T19" fmla="*/ 1 h 231"/>
                <a:gd name="T20" fmla="*/ 1 w 158"/>
                <a:gd name="T21" fmla="*/ 1 h 231"/>
                <a:gd name="T22" fmla="*/ 1 w 158"/>
                <a:gd name="T23" fmla="*/ 1 h 231"/>
                <a:gd name="T24" fmla="*/ 0 w 158"/>
                <a:gd name="T25" fmla="*/ 1 h 231"/>
                <a:gd name="T26" fmla="*/ 1 w 158"/>
                <a:gd name="T27" fmla="*/ 1 h 231"/>
                <a:gd name="T28" fmla="*/ 1 w 158"/>
                <a:gd name="T29" fmla="*/ 0 h 231"/>
                <a:gd name="T30" fmla="*/ 1 w 158"/>
                <a:gd name="T31" fmla="*/ 0 h 2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8"/>
                <a:gd name="T49" fmla="*/ 0 h 231"/>
                <a:gd name="T50" fmla="*/ 158 w 158"/>
                <a:gd name="T51" fmla="*/ 231 h 23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8" h="231">
                  <a:moveTo>
                    <a:pt x="34" y="0"/>
                  </a:moveTo>
                  <a:lnTo>
                    <a:pt x="63" y="34"/>
                  </a:lnTo>
                  <a:lnTo>
                    <a:pt x="42" y="74"/>
                  </a:lnTo>
                  <a:lnTo>
                    <a:pt x="15" y="178"/>
                  </a:lnTo>
                  <a:lnTo>
                    <a:pt x="42" y="195"/>
                  </a:lnTo>
                  <a:lnTo>
                    <a:pt x="118" y="180"/>
                  </a:lnTo>
                  <a:lnTo>
                    <a:pt x="158" y="182"/>
                  </a:lnTo>
                  <a:lnTo>
                    <a:pt x="143" y="205"/>
                  </a:lnTo>
                  <a:lnTo>
                    <a:pt x="108" y="207"/>
                  </a:lnTo>
                  <a:lnTo>
                    <a:pt x="72" y="231"/>
                  </a:lnTo>
                  <a:lnTo>
                    <a:pt x="30" y="205"/>
                  </a:lnTo>
                  <a:lnTo>
                    <a:pt x="8" y="205"/>
                  </a:lnTo>
                  <a:lnTo>
                    <a:pt x="0" y="174"/>
                  </a:lnTo>
                  <a:lnTo>
                    <a:pt x="34" y="49"/>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2" name="Freeform 56"/>
            <p:cNvSpPr>
              <a:spLocks/>
            </p:cNvSpPr>
            <p:nvPr/>
          </p:nvSpPr>
          <p:spPr bwMode="auto">
            <a:xfrm>
              <a:off x="3208" y="1950"/>
              <a:ext cx="53" cy="79"/>
            </a:xfrm>
            <a:custGeom>
              <a:avLst/>
              <a:gdLst>
                <a:gd name="T0" fmla="*/ 0 w 104"/>
                <a:gd name="T1" fmla="*/ 0 h 157"/>
                <a:gd name="T2" fmla="*/ 1 w 104"/>
                <a:gd name="T3" fmla="*/ 1 h 157"/>
                <a:gd name="T4" fmla="*/ 1 w 104"/>
                <a:gd name="T5" fmla="*/ 1 h 157"/>
                <a:gd name="T6" fmla="*/ 1 w 104"/>
                <a:gd name="T7" fmla="*/ 1 h 157"/>
                <a:gd name="T8" fmla="*/ 0 w 104"/>
                <a:gd name="T9" fmla="*/ 0 h 157"/>
                <a:gd name="T10" fmla="*/ 0 w 104"/>
                <a:gd name="T11" fmla="*/ 0 h 157"/>
                <a:gd name="T12" fmla="*/ 0 60000 65536"/>
                <a:gd name="T13" fmla="*/ 0 60000 65536"/>
                <a:gd name="T14" fmla="*/ 0 60000 65536"/>
                <a:gd name="T15" fmla="*/ 0 60000 65536"/>
                <a:gd name="T16" fmla="*/ 0 60000 65536"/>
                <a:gd name="T17" fmla="*/ 0 60000 65536"/>
                <a:gd name="T18" fmla="*/ 0 w 104"/>
                <a:gd name="T19" fmla="*/ 0 h 157"/>
                <a:gd name="T20" fmla="*/ 104 w 104"/>
                <a:gd name="T21" fmla="*/ 157 h 157"/>
              </a:gdLst>
              <a:ahLst/>
              <a:cxnLst>
                <a:cxn ang="T12">
                  <a:pos x="T0" y="T1"/>
                </a:cxn>
                <a:cxn ang="T13">
                  <a:pos x="T2" y="T3"/>
                </a:cxn>
                <a:cxn ang="T14">
                  <a:pos x="T4" y="T5"/>
                </a:cxn>
                <a:cxn ang="T15">
                  <a:pos x="T6" y="T7"/>
                </a:cxn>
                <a:cxn ang="T16">
                  <a:pos x="T8" y="T9"/>
                </a:cxn>
                <a:cxn ang="T17">
                  <a:pos x="T10" y="T11"/>
                </a:cxn>
              </a:cxnLst>
              <a:rect l="T18" t="T19" r="T20" b="T21"/>
              <a:pathLst>
                <a:path w="104" h="157">
                  <a:moveTo>
                    <a:pt x="0" y="0"/>
                  </a:moveTo>
                  <a:lnTo>
                    <a:pt x="91" y="91"/>
                  </a:lnTo>
                  <a:lnTo>
                    <a:pt x="104" y="157"/>
                  </a:lnTo>
                  <a:lnTo>
                    <a:pt x="53" y="9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3" name="Freeform 57"/>
            <p:cNvSpPr>
              <a:spLocks/>
            </p:cNvSpPr>
            <p:nvPr/>
          </p:nvSpPr>
          <p:spPr bwMode="auto">
            <a:xfrm>
              <a:off x="3120" y="1961"/>
              <a:ext cx="17" cy="35"/>
            </a:xfrm>
            <a:custGeom>
              <a:avLst/>
              <a:gdLst>
                <a:gd name="T0" fmla="*/ 1 w 34"/>
                <a:gd name="T1" fmla="*/ 0 h 71"/>
                <a:gd name="T2" fmla="*/ 0 w 34"/>
                <a:gd name="T3" fmla="*/ 0 h 71"/>
                <a:gd name="T4" fmla="*/ 1 w 34"/>
                <a:gd name="T5" fmla="*/ 0 h 71"/>
                <a:gd name="T6" fmla="*/ 1 w 34"/>
                <a:gd name="T7" fmla="*/ 0 h 71"/>
                <a:gd name="T8" fmla="*/ 1 w 34"/>
                <a:gd name="T9" fmla="*/ 0 h 71"/>
                <a:gd name="T10" fmla="*/ 0 60000 65536"/>
                <a:gd name="T11" fmla="*/ 0 60000 65536"/>
                <a:gd name="T12" fmla="*/ 0 60000 65536"/>
                <a:gd name="T13" fmla="*/ 0 60000 65536"/>
                <a:gd name="T14" fmla="*/ 0 60000 65536"/>
                <a:gd name="T15" fmla="*/ 0 w 34"/>
                <a:gd name="T16" fmla="*/ 0 h 71"/>
                <a:gd name="T17" fmla="*/ 34 w 34"/>
                <a:gd name="T18" fmla="*/ 71 h 71"/>
              </a:gdLst>
              <a:ahLst/>
              <a:cxnLst>
                <a:cxn ang="T10">
                  <a:pos x="T0" y="T1"/>
                </a:cxn>
                <a:cxn ang="T11">
                  <a:pos x="T2" y="T3"/>
                </a:cxn>
                <a:cxn ang="T12">
                  <a:pos x="T4" y="T5"/>
                </a:cxn>
                <a:cxn ang="T13">
                  <a:pos x="T6" y="T7"/>
                </a:cxn>
                <a:cxn ang="T14">
                  <a:pos x="T8" y="T9"/>
                </a:cxn>
              </a:cxnLst>
              <a:rect l="T15" t="T16" r="T17" b="T18"/>
              <a:pathLst>
                <a:path w="34" h="71">
                  <a:moveTo>
                    <a:pt x="13" y="0"/>
                  </a:moveTo>
                  <a:lnTo>
                    <a:pt x="0" y="71"/>
                  </a:lnTo>
                  <a:lnTo>
                    <a:pt x="34" y="1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4" name="Freeform 58"/>
            <p:cNvSpPr>
              <a:spLocks/>
            </p:cNvSpPr>
            <p:nvPr/>
          </p:nvSpPr>
          <p:spPr bwMode="auto">
            <a:xfrm>
              <a:off x="3132" y="2002"/>
              <a:ext cx="108" cy="22"/>
            </a:xfrm>
            <a:custGeom>
              <a:avLst/>
              <a:gdLst>
                <a:gd name="T0" fmla="*/ 1 w 214"/>
                <a:gd name="T1" fmla="*/ 0 h 46"/>
                <a:gd name="T2" fmla="*/ 0 w 214"/>
                <a:gd name="T3" fmla="*/ 0 h 46"/>
                <a:gd name="T4" fmla="*/ 1 w 214"/>
                <a:gd name="T5" fmla="*/ 0 h 46"/>
                <a:gd name="T6" fmla="*/ 1 w 214"/>
                <a:gd name="T7" fmla="*/ 0 h 46"/>
                <a:gd name="T8" fmla="*/ 1 w 214"/>
                <a:gd name="T9" fmla="*/ 0 h 46"/>
                <a:gd name="T10" fmla="*/ 1 w 214"/>
                <a:gd name="T11" fmla="*/ 0 h 46"/>
                <a:gd name="T12" fmla="*/ 1 w 214"/>
                <a:gd name="T13" fmla="*/ 0 h 46"/>
                <a:gd name="T14" fmla="*/ 1 w 214"/>
                <a:gd name="T15" fmla="*/ 0 h 46"/>
                <a:gd name="T16" fmla="*/ 1 w 214"/>
                <a:gd name="T17" fmla="*/ 0 h 46"/>
                <a:gd name="T18" fmla="*/ 1 w 214"/>
                <a:gd name="T19" fmla="*/ 0 h 46"/>
                <a:gd name="T20" fmla="*/ 1 w 214"/>
                <a:gd name="T21" fmla="*/ 0 h 46"/>
                <a:gd name="T22" fmla="*/ 1 w 214"/>
                <a:gd name="T23" fmla="*/ 0 h 46"/>
                <a:gd name="T24" fmla="*/ 1 w 214"/>
                <a:gd name="T25" fmla="*/ 0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4"/>
                <a:gd name="T40" fmla="*/ 0 h 46"/>
                <a:gd name="T41" fmla="*/ 214 w 214"/>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4" h="46">
                  <a:moveTo>
                    <a:pt x="5" y="38"/>
                  </a:moveTo>
                  <a:lnTo>
                    <a:pt x="0" y="19"/>
                  </a:lnTo>
                  <a:lnTo>
                    <a:pt x="47" y="19"/>
                  </a:lnTo>
                  <a:lnTo>
                    <a:pt x="114" y="0"/>
                  </a:lnTo>
                  <a:lnTo>
                    <a:pt x="180" y="15"/>
                  </a:lnTo>
                  <a:lnTo>
                    <a:pt x="214" y="6"/>
                  </a:lnTo>
                  <a:lnTo>
                    <a:pt x="205" y="46"/>
                  </a:lnTo>
                  <a:lnTo>
                    <a:pt x="163" y="21"/>
                  </a:lnTo>
                  <a:lnTo>
                    <a:pt x="102" y="21"/>
                  </a:lnTo>
                  <a:lnTo>
                    <a:pt x="55" y="36"/>
                  </a:lnTo>
                  <a:lnTo>
                    <a:pt x="21" y="29"/>
                  </a:lnTo>
                  <a:lnTo>
                    <a:pt x="5"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5" name="Freeform 59"/>
            <p:cNvSpPr>
              <a:spLocks/>
            </p:cNvSpPr>
            <p:nvPr/>
          </p:nvSpPr>
          <p:spPr bwMode="auto">
            <a:xfrm>
              <a:off x="3159" y="2033"/>
              <a:ext cx="34" cy="13"/>
            </a:xfrm>
            <a:custGeom>
              <a:avLst/>
              <a:gdLst>
                <a:gd name="T0" fmla="*/ 0 w 68"/>
                <a:gd name="T1" fmla="*/ 0 h 27"/>
                <a:gd name="T2" fmla="*/ 1 w 68"/>
                <a:gd name="T3" fmla="*/ 0 h 27"/>
                <a:gd name="T4" fmla="*/ 1 w 68"/>
                <a:gd name="T5" fmla="*/ 0 h 27"/>
                <a:gd name="T6" fmla="*/ 1 w 68"/>
                <a:gd name="T7" fmla="*/ 0 h 27"/>
                <a:gd name="T8" fmla="*/ 0 w 68"/>
                <a:gd name="T9" fmla="*/ 0 h 27"/>
                <a:gd name="T10" fmla="*/ 0 w 68"/>
                <a:gd name="T11" fmla="*/ 0 h 27"/>
                <a:gd name="T12" fmla="*/ 0 60000 65536"/>
                <a:gd name="T13" fmla="*/ 0 60000 65536"/>
                <a:gd name="T14" fmla="*/ 0 60000 65536"/>
                <a:gd name="T15" fmla="*/ 0 60000 65536"/>
                <a:gd name="T16" fmla="*/ 0 60000 65536"/>
                <a:gd name="T17" fmla="*/ 0 60000 65536"/>
                <a:gd name="T18" fmla="*/ 0 w 68"/>
                <a:gd name="T19" fmla="*/ 0 h 27"/>
                <a:gd name="T20" fmla="*/ 68 w 68"/>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68" h="27">
                  <a:moveTo>
                    <a:pt x="0" y="0"/>
                  </a:moveTo>
                  <a:lnTo>
                    <a:pt x="46" y="0"/>
                  </a:lnTo>
                  <a:lnTo>
                    <a:pt x="68" y="23"/>
                  </a:lnTo>
                  <a:lnTo>
                    <a:pt x="15" y="27"/>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6" name="Freeform 60"/>
            <p:cNvSpPr>
              <a:spLocks/>
            </p:cNvSpPr>
            <p:nvPr/>
          </p:nvSpPr>
          <p:spPr bwMode="auto">
            <a:xfrm>
              <a:off x="3175" y="2001"/>
              <a:ext cx="212" cy="133"/>
            </a:xfrm>
            <a:custGeom>
              <a:avLst/>
              <a:gdLst>
                <a:gd name="T0" fmla="*/ 0 w 424"/>
                <a:gd name="T1" fmla="*/ 1 h 266"/>
                <a:gd name="T2" fmla="*/ 1 w 424"/>
                <a:gd name="T3" fmla="*/ 1 h 266"/>
                <a:gd name="T4" fmla="*/ 1 w 424"/>
                <a:gd name="T5" fmla="*/ 1 h 266"/>
                <a:gd name="T6" fmla="*/ 1 w 424"/>
                <a:gd name="T7" fmla="*/ 1 h 266"/>
                <a:gd name="T8" fmla="*/ 1 w 424"/>
                <a:gd name="T9" fmla="*/ 0 h 266"/>
                <a:gd name="T10" fmla="*/ 1 w 424"/>
                <a:gd name="T11" fmla="*/ 1 h 266"/>
                <a:gd name="T12" fmla="*/ 0 w 424"/>
                <a:gd name="T13" fmla="*/ 1 h 266"/>
                <a:gd name="T14" fmla="*/ 0 w 424"/>
                <a:gd name="T15" fmla="*/ 1 h 266"/>
                <a:gd name="T16" fmla="*/ 0 60000 65536"/>
                <a:gd name="T17" fmla="*/ 0 60000 65536"/>
                <a:gd name="T18" fmla="*/ 0 60000 65536"/>
                <a:gd name="T19" fmla="*/ 0 60000 65536"/>
                <a:gd name="T20" fmla="*/ 0 60000 65536"/>
                <a:gd name="T21" fmla="*/ 0 60000 65536"/>
                <a:gd name="T22" fmla="*/ 0 60000 65536"/>
                <a:gd name="T23" fmla="*/ 0 60000 65536"/>
                <a:gd name="T24" fmla="*/ 0 w 424"/>
                <a:gd name="T25" fmla="*/ 0 h 266"/>
                <a:gd name="T26" fmla="*/ 424 w 424"/>
                <a:gd name="T27" fmla="*/ 266 h 2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4" h="266">
                  <a:moveTo>
                    <a:pt x="0" y="198"/>
                  </a:moveTo>
                  <a:lnTo>
                    <a:pt x="67" y="266"/>
                  </a:lnTo>
                  <a:lnTo>
                    <a:pt x="162" y="259"/>
                  </a:lnTo>
                  <a:lnTo>
                    <a:pt x="392" y="80"/>
                  </a:lnTo>
                  <a:lnTo>
                    <a:pt x="424" y="0"/>
                  </a:lnTo>
                  <a:lnTo>
                    <a:pt x="112" y="226"/>
                  </a:lnTo>
                  <a:lnTo>
                    <a:pt x="0" y="1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7" name="Freeform 61"/>
            <p:cNvSpPr>
              <a:spLocks/>
            </p:cNvSpPr>
            <p:nvPr/>
          </p:nvSpPr>
          <p:spPr bwMode="auto">
            <a:xfrm>
              <a:off x="3362" y="1850"/>
              <a:ext cx="58" cy="79"/>
            </a:xfrm>
            <a:custGeom>
              <a:avLst/>
              <a:gdLst>
                <a:gd name="T0" fmla="*/ 0 w 116"/>
                <a:gd name="T1" fmla="*/ 1 h 158"/>
                <a:gd name="T2" fmla="*/ 1 w 116"/>
                <a:gd name="T3" fmla="*/ 0 h 158"/>
                <a:gd name="T4" fmla="*/ 1 w 116"/>
                <a:gd name="T5" fmla="*/ 1 h 158"/>
                <a:gd name="T6" fmla="*/ 1 w 116"/>
                <a:gd name="T7" fmla="*/ 1 h 158"/>
                <a:gd name="T8" fmla="*/ 1 w 116"/>
                <a:gd name="T9" fmla="*/ 1 h 158"/>
                <a:gd name="T10" fmla="*/ 1 w 116"/>
                <a:gd name="T11" fmla="*/ 1 h 158"/>
                <a:gd name="T12" fmla="*/ 1 w 116"/>
                <a:gd name="T13" fmla="*/ 1 h 158"/>
                <a:gd name="T14" fmla="*/ 1 w 116"/>
                <a:gd name="T15" fmla="*/ 1 h 158"/>
                <a:gd name="T16" fmla="*/ 1 w 116"/>
                <a:gd name="T17" fmla="*/ 1 h 158"/>
                <a:gd name="T18" fmla="*/ 1 w 116"/>
                <a:gd name="T19" fmla="*/ 1 h 158"/>
                <a:gd name="T20" fmla="*/ 1 w 116"/>
                <a:gd name="T21" fmla="*/ 1 h 158"/>
                <a:gd name="T22" fmla="*/ 1 w 116"/>
                <a:gd name="T23" fmla="*/ 1 h 158"/>
                <a:gd name="T24" fmla="*/ 1 w 116"/>
                <a:gd name="T25" fmla="*/ 1 h 158"/>
                <a:gd name="T26" fmla="*/ 0 w 116"/>
                <a:gd name="T27" fmla="*/ 1 h 158"/>
                <a:gd name="T28" fmla="*/ 0 w 116"/>
                <a:gd name="T29" fmla="*/ 1 h 158"/>
                <a:gd name="T30" fmla="*/ 0 w 116"/>
                <a:gd name="T31" fmla="*/ 1 h 1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6"/>
                <a:gd name="T49" fmla="*/ 0 h 158"/>
                <a:gd name="T50" fmla="*/ 116 w 116"/>
                <a:gd name="T51" fmla="*/ 158 h 15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6" h="158">
                  <a:moveTo>
                    <a:pt x="0" y="61"/>
                  </a:moveTo>
                  <a:lnTo>
                    <a:pt x="93" y="0"/>
                  </a:lnTo>
                  <a:lnTo>
                    <a:pt x="116" y="30"/>
                  </a:lnTo>
                  <a:lnTo>
                    <a:pt x="87" y="38"/>
                  </a:lnTo>
                  <a:lnTo>
                    <a:pt x="110" y="89"/>
                  </a:lnTo>
                  <a:lnTo>
                    <a:pt x="83" y="158"/>
                  </a:lnTo>
                  <a:lnTo>
                    <a:pt x="95" y="97"/>
                  </a:lnTo>
                  <a:lnTo>
                    <a:pt x="68" y="51"/>
                  </a:lnTo>
                  <a:lnTo>
                    <a:pt x="40" y="76"/>
                  </a:lnTo>
                  <a:lnTo>
                    <a:pt x="61" y="114"/>
                  </a:lnTo>
                  <a:lnTo>
                    <a:pt x="9" y="158"/>
                  </a:lnTo>
                  <a:lnTo>
                    <a:pt x="2" y="129"/>
                  </a:lnTo>
                  <a:lnTo>
                    <a:pt x="13" y="105"/>
                  </a:lnTo>
                  <a:lnTo>
                    <a:pt x="0" y="89"/>
                  </a:lnTo>
                  <a:lnTo>
                    <a:pt x="0"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8" name="Freeform 62"/>
            <p:cNvSpPr>
              <a:spLocks/>
            </p:cNvSpPr>
            <p:nvPr/>
          </p:nvSpPr>
          <p:spPr bwMode="auto">
            <a:xfrm>
              <a:off x="3365" y="1888"/>
              <a:ext cx="67" cy="88"/>
            </a:xfrm>
            <a:custGeom>
              <a:avLst/>
              <a:gdLst>
                <a:gd name="T0" fmla="*/ 1 w 133"/>
                <a:gd name="T1" fmla="*/ 0 h 177"/>
                <a:gd name="T2" fmla="*/ 1 w 133"/>
                <a:gd name="T3" fmla="*/ 0 h 177"/>
                <a:gd name="T4" fmla="*/ 1 w 133"/>
                <a:gd name="T5" fmla="*/ 0 h 177"/>
                <a:gd name="T6" fmla="*/ 0 w 133"/>
                <a:gd name="T7" fmla="*/ 0 h 177"/>
                <a:gd name="T8" fmla="*/ 1 w 133"/>
                <a:gd name="T9" fmla="*/ 0 h 177"/>
                <a:gd name="T10" fmla="*/ 1 w 133"/>
                <a:gd name="T11" fmla="*/ 0 h 177"/>
                <a:gd name="T12" fmla="*/ 1 w 133"/>
                <a:gd name="T13" fmla="*/ 0 h 177"/>
                <a:gd name="T14" fmla="*/ 1 w 133"/>
                <a:gd name="T15" fmla="*/ 0 h 177"/>
                <a:gd name="T16" fmla="*/ 1 w 133"/>
                <a:gd name="T17" fmla="*/ 0 h 177"/>
                <a:gd name="T18" fmla="*/ 1 w 133"/>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3"/>
                <a:gd name="T31" fmla="*/ 0 h 177"/>
                <a:gd name="T32" fmla="*/ 133 w 133"/>
                <a:gd name="T33" fmla="*/ 177 h 1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3" h="177">
                  <a:moveTo>
                    <a:pt x="133" y="0"/>
                  </a:moveTo>
                  <a:lnTo>
                    <a:pt x="113" y="65"/>
                  </a:lnTo>
                  <a:lnTo>
                    <a:pt x="71" y="133"/>
                  </a:lnTo>
                  <a:lnTo>
                    <a:pt x="0" y="126"/>
                  </a:lnTo>
                  <a:lnTo>
                    <a:pt x="10" y="160"/>
                  </a:lnTo>
                  <a:lnTo>
                    <a:pt x="54" y="177"/>
                  </a:lnTo>
                  <a:lnTo>
                    <a:pt x="90" y="135"/>
                  </a:lnTo>
                  <a:lnTo>
                    <a:pt x="130" y="65"/>
                  </a:lnTo>
                  <a:lnTo>
                    <a:pt x="13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69" name="Freeform 63"/>
            <p:cNvSpPr>
              <a:spLocks/>
            </p:cNvSpPr>
            <p:nvPr/>
          </p:nvSpPr>
          <p:spPr bwMode="auto">
            <a:xfrm>
              <a:off x="2829" y="2051"/>
              <a:ext cx="259" cy="219"/>
            </a:xfrm>
            <a:custGeom>
              <a:avLst/>
              <a:gdLst>
                <a:gd name="T0" fmla="*/ 1 w 517"/>
                <a:gd name="T1" fmla="*/ 0 h 437"/>
                <a:gd name="T2" fmla="*/ 1 w 517"/>
                <a:gd name="T3" fmla="*/ 1 h 437"/>
                <a:gd name="T4" fmla="*/ 0 w 517"/>
                <a:gd name="T5" fmla="*/ 1 h 437"/>
                <a:gd name="T6" fmla="*/ 0 w 517"/>
                <a:gd name="T7" fmla="*/ 1 h 437"/>
                <a:gd name="T8" fmla="*/ 1 w 517"/>
                <a:gd name="T9" fmla="*/ 1 h 437"/>
                <a:gd name="T10" fmla="*/ 1 w 517"/>
                <a:gd name="T11" fmla="*/ 1 h 437"/>
                <a:gd name="T12" fmla="*/ 1 w 517"/>
                <a:gd name="T13" fmla="*/ 1 h 437"/>
                <a:gd name="T14" fmla="*/ 1 w 517"/>
                <a:gd name="T15" fmla="*/ 1 h 437"/>
                <a:gd name="T16" fmla="*/ 1 w 517"/>
                <a:gd name="T17" fmla="*/ 1 h 437"/>
                <a:gd name="T18" fmla="*/ 1 w 517"/>
                <a:gd name="T19" fmla="*/ 0 h 437"/>
                <a:gd name="T20" fmla="*/ 1 w 517"/>
                <a:gd name="T21" fmla="*/ 0 h 4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437"/>
                <a:gd name="T35" fmla="*/ 517 w 517"/>
                <a:gd name="T36" fmla="*/ 437 h 4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437">
                  <a:moveTo>
                    <a:pt x="517" y="0"/>
                  </a:moveTo>
                  <a:lnTo>
                    <a:pt x="149" y="74"/>
                  </a:lnTo>
                  <a:lnTo>
                    <a:pt x="0" y="304"/>
                  </a:lnTo>
                  <a:lnTo>
                    <a:pt x="0" y="426"/>
                  </a:lnTo>
                  <a:lnTo>
                    <a:pt x="80" y="437"/>
                  </a:lnTo>
                  <a:lnTo>
                    <a:pt x="48" y="293"/>
                  </a:lnTo>
                  <a:lnTo>
                    <a:pt x="169" y="114"/>
                  </a:lnTo>
                  <a:lnTo>
                    <a:pt x="122" y="401"/>
                  </a:lnTo>
                  <a:lnTo>
                    <a:pt x="255" y="89"/>
                  </a:lnTo>
                  <a:lnTo>
                    <a:pt x="5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0" name="Freeform 64"/>
            <p:cNvSpPr>
              <a:spLocks/>
            </p:cNvSpPr>
            <p:nvPr/>
          </p:nvSpPr>
          <p:spPr bwMode="auto">
            <a:xfrm>
              <a:off x="3118" y="1990"/>
              <a:ext cx="313" cy="399"/>
            </a:xfrm>
            <a:custGeom>
              <a:avLst/>
              <a:gdLst>
                <a:gd name="T0" fmla="*/ 1 w 626"/>
                <a:gd name="T1" fmla="*/ 0 h 799"/>
                <a:gd name="T2" fmla="*/ 1 w 626"/>
                <a:gd name="T3" fmla="*/ 0 h 799"/>
                <a:gd name="T4" fmla="*/ 1 w 626"/>
                <a:gd name="T5" fmla="*/ 0 h 799"/>
                <a:gd name="T6" fmla="*/ 0 w 626"/>
                <a:gd name="T7" fmla="*/ 0 h 799"/>
                <a:gd name="T8" fmla="*/ 1 w 626"/>
                <a:gd name="T9" fmla="*/ 0 h 799"/>
                <a:gd name="T10" fmla="*/ 1 w 626"/>
                <a:gd name="T11" fmla="*/ 0 h 799"/>
                <a:gd name="T12" fmla="*/ 1 w 626"/>
                <a:gd name="T13" fmla="*/ 0 h 799"/>
                <a:gd name="T14" fmla="*/ 1 w 626"/>
                <a:gd name="T15" fmla="*/ 0 h 799"/>
                <a:gd name="T16" fmla="*/ 1 w 626"/>
                <a:gd name="T17" fmla="*/ 0 h 7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6"/>
                <a:gd name="T28" fmla="*/ 0 h 799"/>
                <a:gd name="T29" fmla="*/ 626 w 626"/>
                <a:gd name="T30" fmla="*/ 799 h 7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6" h="799">
                  <a:moveTo>
                    <a:pt x="529" y="0"/>
                  </a:moveTo>
                  <a:lnTo>
                    <a:pt x="557" y="86"/>
                  </a:lnTo>
                  <a:lnTo>
                    <a:pt x="226" y="426"/>
                  </a:lnTo>
                  <a:lnTo>
                    <a:pt x="0" y="799"/>
                  </a:lnTo>
                  <a:lnTo>
                    <a:pt x="57" y="778"/>
                  </a:lnTo>
                  <a:lnTo>
                    <a:pt x="238" y="479"/>
                  </a:lnTo>
                  <a:lnTo>
                    <a:pt x="626" y="69"/>
                  </a:lnTo>
                  <a:lnTo>
                    <a:pt x="5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1" name="Freeform 65"/>
            <p:cNvSpPr>
              <a:spLocks/>
            </p:cNvSpPr>
            <p:nvPr/>
          </p:nvSpPr>
          <p:spPr bwMode="auto">
            <a:xfrm>
              <a:off x="3441" y="2033"/>
              <a:ext cx="192" cy="148"/>
            </a:xfrm>
            <a:custGeom>
              <a:avLst/>
              <a:gdLst>
                <a:gd name="T0" fmla="*/ 0 w 384"/>
                <a:gd name="T1" fmla="*/ 0 h 296"/>
                <a:gd name="T2" fmla="*/ 1 w 384"/>
                <a:gd name="T3" fmla="*/ 1 h 296"/>
                <a:gd name="T4" fmla="*/ 1 w 384"/>
                <a:gd name="T5" fmla="*/ 1 h 296"/>
                <a:gd name="T6" fmla="*/ 1 w 384"/>
                <a:gd name="T7" fmla="*/ 1 h 296"/>
                <a:gd name="T8" fmla="*/ 1 w 384"/>
                <a:gd name="T9" fmla="*/ 1 h 296"/>
                <a:gd name="T10" fmla="*/ 0 w 384"/>
                <a:gd name="T11" fmla="*/ 1 h 296"/>
                <a:gd name="T12" fmla="*/ 1 w 384"/>
                <a:gd name="T13" fmla="*/ 1 h 296"/>
                <a:gd name="T14" fmla="*/ 0 w 384"/>
                <a:gd name="T15" fmla="*/ 0 h 296"/>
                <a:gd name="T16" fmla="*/ 0 w 384"/>
                <a:gd name="T17" fmla="*/ 0 h 2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4"/>
                <a:gd name="T28" fmla="*/ 0 h 296"/>
                <a:gd name="T29" fmla="*/ 384 w 384"/>
                <a:gd name="T30" fmla="*/ 296 h 29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4" h="296">
                  <a:moveTo>
                    <a:pt x="0" y="0"/>
                  </a:moveTo>
                  <a:lnTo>
                    <a:pt x="73" y="85"/>
                  </a:lnTo>
                  <a:lnTo>
                    <a:pt x="384" y="226"/>
                  </a:lnTo>
                  <a:lnTo>
                    <a:pt x="348" y="268"/>
                  </a:lnTo>
                  <a:lnTo>
                    <a:pt x="82" y="133"/>
                  </a:lnTo>
                  <a:lnTo>
                    <a:pt x="0" y="296"/>
                  </a:lnTo>
                  <a:lnTo>
                    <a:pt x="40" y="10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2" name="Freeform 66"/>
            <p:cNvSpPr>
              <a:spLocks/>
            </p:cNvSpPr>
            <p:nvPr/>
          </p:nvSpPr>
          <p:spPr bwMode="auto">
            <a:xfrm>
              <a:off x="3138" y="2122"/>
              <a:ext cx="87" cy="93"/>
            </a:xfrm>
            <a:custGeom>
              <a:avLst/>
              <a:gdLst>
                <a:gd name="T0" fmla="*/ 0 w 175"/>
                <a:gd name="T1" fmla="*/ 1 h 186"/>
                <a:gd name="T2" fmla="*/ 0 w 175"/>
                <a:gd name="T3" fmla="*/ 1 h 186"/>
                <a:gd name="T4" fmla="*/ 0 w 175"/>
                <a:gd name="T5" fmla="*/ 0 h 186"/>
                <a:gd name="T6" fmla="*/ 0 w 175"/>
                <a:gd name="T7" fmla="*/ 1 h 186"/>
                <a:gd name="T8" fmla="*/ 0 w 175"/>
                <a:gd name="T9" fmla="*/ 1 h 186"/>
                <a:gd name="T10" fmla="*/ 0 w 175"/>
                <a:gd name="T11" fmla="*/ 1 h 186"/>
                <a:gd name="T12" fmla="*/ 0 w 175"/>
                <a:gd name="T13" fmla="*/ 1 h 186"/>
                <a:gd name="T14" fmla="*/ 0 w 175"/>
                <a:gd name="T15" fmla="*/ 1 h 186"/>
                <a:gd name="T16" fmla="*/ 0 60000 65536"/>
                <a:gd name="T17" fmla="*/ 0 60000 65536"/>
                <a:gd name="T18" fmla="*/ 0 60000 65536"/>
                <a:gd name="T19" fmla="*/ 0 60000 65536"/>
                <a:gd name="T20" fmla="*/ 0 60000 65536"/>
                <a:gd name="T21" fmla="*/ 0 60000 65536"/>
                <a:gd name="T22" fmla="*/ 0 60000 65536"/>
                <a:gd name="T23" fmla="*/ 0 60000 65536"/>
                <a:gd name="T24" fmla="*/ 0 w 175"/>
                <a:gd name="T25" fmla="*/ 0 h 186"/>
                <a:gd name="T26" fmla="*/ 175 w 175"/>
                <a:gd name="T27" fmla="*/ 186 h 1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5" h="186">
                  <a:moveTo>
                    <a:pt x="0" y="173"/>
                  </a:moveTo>
                  <a:lnTo>
                    <a:pt x="40" y="68"/>
                  </a:lnTo>
                  <a:lnTo>
                    <a:pt x="175" y="0"/>
                  </a:lnTo>
                  <a:lnTo>
                    <a:pt x="72" y="100"/>
                  </a:lnTo>
                  <a:lnTo>
                    <a:pt x="89" y="186"/>
                  </a:lnTo>
                  <a:lnTo>
                    <a:pt x="57" y="144"/>
                  </a:lnTo>
                  <a:lnTo>
                    <a:pt x="0"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3" name="Freeform 67"/>
            <p:cNvSpPr>
              <a:spLocks/>
            </p:cNvSpPr>
            <p:nvPr/>
          </p:nvSpPr>
          <p:spPr bwMode="auto">
            <a:xfrm>
              <a:off x="3188" y="2126"/>
              <a:ext cx="81" cy="144"/>
            </a:xfrm>
            <a:custGeom>
              <a:avLst/>
              <a:gdLst>
                <a:gd name="T0" fmla="*/ 1 w 161"/>
                <a:gd name="T1" fmla="*/ 1 h 287"/>
                <a:gd name="T2" fmla="*/ 1 w 161"/>
                <a:gd name="T3" fmla="*/ 1 h 287"/>
                <a:gd name="T4" fmla="*/ 1 w 161"/>
                <a:gd name="T5" fmla="*/ 1 h 287"/>
                <a:gd name="T6" fmla="*/ 1 w 161"/>
                <a:gd name="T7" fmla="*/ 1 h 287"/>
                <a:gd name="T8" fmla="*/ 1 w 161"/>
                <a:gd name="T9" fmla="*/ 1 h 287"/>
                <a:gd name="T10" fmla="*/ 0 w 161"/>
                <a:gd name="T11" fmla="*/ 1 h 287"/>
                <a:gd name="T12" fmla="*/ 1 w 161"/>
                <a:gd name="T13" fmla="*/ 1 h 287"/>
                <a:gd name="T14" fmla="*/ 1 w 161"/>
                <a:gd name="T15" fmla="*/ 1 h 287"/>
                <a:gd name="T16" fmla="*/ 1 w 161"/>
                <a:gd name="T17" fmla="*/ 0 h 287"/>
                <a:gd name="T18" fmla="*/ 1 w 161"/>
                <a:gd name="T19" fmla="*/ 1 h 287"/>
                <a:gd name="T20" fmla="*/ 1 w 161"/>
                <a:gd name="T21" fmla="*/ 1 h 2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287"/>
                <a:gd name="T35" fmla="*/ 161 w 161"/>
                <a:gd name="T36" fmla="*/ 287 h 2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287">
                  <a:moveTo>
                    <a:pt x="78" y="12"/>
                  </a:moveTo>
                  <a:lnTo>
                    <a:pt x="161" y="118"/>
                  </a:lnTo>
                  <a:lnTo>
                    <a:pt x="36" y="186"/>
                  </a:lnTo>
                  <a:lnTo>
                    <a:pt x="36" y="251"/>
                  </a:lnTo>
                  <a:lnTo>
                    <a:pt x="17" y="287"/>
                  </a:lnTo>
                  <a:lnTo>
                    <a:pt x="0" y="169"/>
                  </a:lnTo>
                  <a:lnTo>
                    <a:pt x="45" y="133"/>
                  </a:lnTo>
                  <a:lnTo>
                    <a:pt x="89" y="69"/>
                  </a:lnTo>
                  <a:lnTo>
                    <a:pt x="36" y="0"/>
                  </a:lnTo>
                  <a:lnTo>
                    <a:pt x="78"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4" name="Freeform 68"/>
            <p:cNvSpPr>
              <a:spLocks/>
            </p:cNvSpPr>
            <p:nvPr/>
          </p:nvSpPr>
          <p:spPr bwMode="auto">
            <a:xfrm>
              <a:off x="3057" y="2140"/>
              <a:ext cx="124" cy="223"/>
            </a:xfrm>
            <a:custGeom>
              <a:avLst/>
              <a:gdLst>
                <a:gd name="T0" fmla="*/ 1 w 248"/>
                <a:gd name="T1" fmla="*/ 0 h 444"/>
                <a:gd name="T2" fmla="*/ 0 w 248"/>
                <a:gd name="T3" fmla="*/ 1 h 444"/>
                <a:gd name="T4" fmla="*/ 1 w 248"/>
                <a:gd name="T5" fmla="*/ 1 h 444"/>
                <a:gd name="T6" fmla="*/ 1 w 248"/>
                <a:gd name="T7" fmla="*/ 1 h 444"/>
                <a:gd name="T8" fmla="*/ 1 w 248"/>
                <a:gd name="T9" fmla="*/ 1 h 444"/>
                <a:gd name="T10" fmla="*/ 1 w 248"/>
                <a:gd name="T11" fmla="*/ 1 h 444"/>
                <a:gd name="T12" fmla="*/ 1 w 248"/>
                <a:gd name="T13" fmla="*/ 0 h 444"/>
                <a:gd name="T14" fmla="*/ 1 w 248"/>
                <a:gd name="T15" fmla="*/ 0 h 444"/>
                <a:gd name="T16" fmla="*/ 0 60000 65536"/>
                <a:gd name="T17" fmla="*/ 0 60000 65536"/>
                <a:gd name="T18" fmla="*/ 0 60000 65536"/>
                <a:gd name="T19" fmla="*/ 0 60000 65536"/>
                <a:gd name="T20" fmla="*/ 0 60000 65536"/>
                <a:gd name="T21" fmla="*/ 0 60000 65536"/>
                <a:gd name="T22" fmla="*/ 0 60000 65536"/>
                <a:gd name="T23" fmla="*/ 0 60000 65536"/>
                <a:gd name="T24" fmla="*/ 0 w 248"/>
                <a:gd name="T25" fmla="*/ 0 h 444"/>
                <a:gd name="T26" fmla="*/ 248 w 248"/>
                <a:gd name="T27" fmla="*/ 444 h 4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8" h="444">
                  <a:moveTo>
                    <a:pt x="170" y="0"/>
                  </a:moveTo>
                  <a:lnTo>
                    <a:pt x="0" y="441"/>
                  </a:lnTo>
                  <a:lnTo>
                    <a:pt x="86" y="444"/>
                  </a:lnTo>
                  <a:lnTo>
                    <a:pt x="141" y="226"/>
                  </a:lnTo>
                  <a:lnTo>
                    <a:pt x="248" y="154"/>
                  </a:lnTo>
                  <a:lnTo>
                    <a:pt x="137" y="182"/>
                  </a:lnTo>
                  <a:lnTo>
                    <a:pt x="17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5" name="Freeform 69"/>
            <p:cNvSpPr>
              <a:spLocks/>
            </p:cNvSpPr>
            <p:nvPr/>
          </p:nvSpPr>
          <p:spPr bwMode="auto">
            <a:xfrm>
              <a:off x="2863" y="2294"/>
              <a:ext cx="327" cy="403"/>
            </a:xfrm>
            <a:custGeom>
              <a:avLst/>
              <a:gdLst>
                <a:gd name="T0" fmla="*/ 1 w 654"/>
                <a:gd name="T1" fmla="*/ 1 h 805"/>
                <a:gd name="T2" fmla="*/ 1 w 654"/>
                <a:gd name="T3" fmla="*/ 1 h 805"/>
                <a:gd name="T4" fmla="*/ 1 w 654"/>
                <a:gd name="T5" fmla="*/ 1 h 805"/>
                <a:gd name="T6" fmla="*/ 1 w 654"/>
                <a:gd name="T7" fmla="*/ 1 h 805"/>
                <a:gd name="T8" fmla="*/ 1 w 654"/>
                <a:gd name="T9" fmla="*/ 1 h 805"/>
                <a:gd name="T10" fmla="*/ 1 w 654"/>
                <a:gd name="T11" fmla="*/ 1 h 805"/>
                <a:gd name="T12" fmla="*/ 1 w 654"/>
                <a:gd name="T13" fmla="*/ 1 h 805"/>
                <a:gd name="T14" fmla="*/ 1 w 654"/>
                <a:gd name="T15" fmla="*/ 1 h 805"/>
                <a:gd name="T16" fmla="*/ 1 w 654"/>
                <a:gd name="T17" fmla="*/ 1 h 805"/>
                <a:gd name="T18" fmla="*/ 1 w 654"/>
                <a:gd name="T19" fmla="*/ 1 h 805"/>
                <a:gd name="T20" fmla="*/ 1 w 654"/>
                <a:gd name="T21" fmla="*/ 1 h 805"/>
                <a:gd name="T22" fmla="*/ 1 w 654"/>
                <a:gd name="T23" fmla="*/ 1 h 805"/>
                <a:gd name="T24" fmla="*/ 1 w 654"/>
                <a:gd name="T25" fmla="*/ 1 h 805"/>
                <a:gd name="T26" fmla="*/ 1 w 654"/>
                <a:gd name="T27" fmla="*/ 1 h 805"/>
                <a:gd name="T28" fmla="*/ 1 w 654"/>
                <a:gd name="T29" fmla="*/ 1 h 805"/>
                <a:gd name="T30" fmla="*/ 1 w 654"/>
                <a:gd name="T31" fmla="*/ 1 h 805"/>
                <a:gd name="T32" fmla="*/ 1 w 654"/>
                <a:gd name="T33" fmla="*/ 1 h 805"/>
                <a:gd name="T34" fmla="*/ 1 w 654"/>
                <a:gd name="T35" fmla="*/ 1 h 805"/>
                <a:gd name="T36" fmla="*/ 1 w 654"/>
                <a:gd name="T37" fmla="*/ 1 h 805"/>
                <a:gd name="T38" fmla="*/ 1 w 654"/>
                <a:gd name="T39" fmla="*/ 1 h 805"/>
                <a:gd name="T40" fmla="*/ 1 w 654"/>
                <a:gd name="T41" fmla="*/ 1 h 805"/>
                <a:gd name="T42" fmla="*/ 1 w 654"/>
                <a:gd name="T43" fmla="*/ 0 h 805"/>
                <a:gd name="T44" fmla="*/ 0 w 654"/>
                <a:gd name="T45" fmla="*/ 1 h 805"/>
                <a:gd name="T46" fmla="*/ 0 w 654"/>
                <a:gd name="T47" fmla="*/ 1 h 805"/>
                <a:gd name="T48" fmla="*/ 1 w 654"/>
                <a:gd name="T49" fmla="*/ 1 h 805"/>
                <a:gd name="T50" fmla="*/ 1 w 654"/>
                <a:gd name="T51" fmla="*/ 1 h 805"/>
                <a:gd name="T52" fmla="*/ 1 w 654"/>
                <a:gd name="T53" fmla="*/ 1 h 805"/>
                <a:gd name="T54" fmla="*/ 1 w 654"/>
                <a:gd name="T55" fmla="*/ 1 h 805"/>
                <a:gd name="T56" fmla="*/ 1 w 654"/>
                <a:gd name="T57" fmla="*/ 1 h 805"/>
                <a:gd name="T58" fmla="*/ 1 w 654"/>
                <a:gd name="T59" fmla="*/ 1 h 805"/>
                <a:gd name="T60" fmla="*/ 1 w 654"/>
                <a:gd name="T61" fmla="*/ 1 h 80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54"/>
                <a:gd name="T94" fmla="*/ 0 h 805"/>
                <a:gd name="T95" fmla="*/ 654 w 654"/>
                <a:gd name="T96" fmla="*/ 805 h 80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54" h="805">
                  <a:moveTo>
                    <a:pt x="344" y="315"/>
                  </a:moveTo>
                  <a:lnTo>
                    <a:pt x="247" y="805"/>
                  </a:lnTo>
                  <a:lnTo>
                    <a:pt x="441" y="359"/>
                  </a:lnTo>
                  <a:lnTo>
                    <a:pt x="509" y="359"/>
                  </a:lnTo>
                  <a:lnTo>
                    <a:pt x="505" y="448"/>
                  </a:lnTo>
                  <a:lnTo>
                    <a:pt x="581" y="461"/>
                  </a:lnTo>
                  <a:lnTo>
                    <a:pt x="654" y="355"/>
                  </a:lnTo>
                  <a:lnTo>
                    <a:pt x="631" y="197"/>
                  </a:lnTo>
                  <a:lnTo>
                    <a:pt x="585" y="387"/>
                  </a:lnTo>
                  <a:lnTo>
                    <a:pt x="517" y="327"/>
                  </a:lnTo>
                  <a:lnTo>
                    <a:pt x="416" y="319"/>
                  </a:lnTo>
                  <a:lnTo>
                    <a:pt x="266" y="218"/>
                  </a:lnTo>
                  <a:lnTo>
                    <a:pt x="165" y="254"/>
                  </a:lnTo>
                  <a:lnTo>
                    <a:pt x="144" y="222"/>
                  </a:lnTo>
                  <a:lnTo>
                    <a:pt x="214" y="150"/>
                  </a:lnTo>
                  <a:lnTo>
                    <a:pt x="112" y="197"/>
                  </a:lnTo>
                  <a:lnTo>
                    <a:pt x="80" y="182"/>
                  </a:lnTo>
                  <a:lnTo>
                    <a:pt x="89" y="150"/>
                  </a:lnTo>
                  <a:lnTo>
                    <a:pt x="165" y="68"/>
                  </a:lnTo>
                  <a:lnTo>
                    <a:pt x="61" y="129"/>
                  </a:lnTo>
                  <a:lnTo>
                    <a:pt x="19" y="97"/>
                  </a:lnTo>
                  <a:lnTo>
                    <a:pt x="140" y="0"/>
                  </a:lnTo>
                  <a:lnTo>
                    <a:pt x="0" y="72"/>
                  </a:lnTo>
                  <a:lnTo>
                    <a:pt x="0" y="144"/>
                  </a:lnTo>
                  <a:lnTo>
                    <a:pt x="53" y="165"/>
                  </a:lnTo>
                  <a:lnTo>
                    <a:pt x="61" y="214"/>
                  </a:lnTo>
                  <a:lnTo>
                    <a:pt x="116" y="233"/>
                  </a:lnTo>
                  <a:lnTo>
                    <a:pt x="154" y="279"/>
                  </a:lnTo>
                  <a:lnTo>
                    <a:pt x="262" y="269"/>
                  </a:lnTo>
                  <a:lnTo>
                    <a:pt x="344" y="3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6" name="Freeform 70"/>
            <p:cNvSpPr>
              <a:spLocks/>
            </p:cNvSpPr>
            <p:nvPr/>
          </p:nvSpPr>
          <p:spPr bwMode="auto">
            <a:xfrm>
              <a:off x="2821" y="2211"/>
              <a:ext cx="360" cy="216"/>
            </a:xfrm>
            <a:custGeom>
              <a:avLst/>
              <a:gdLst>
                <a:gd name="T0" fmla="*/ 0 w 721"/>
                <a:gd name="T1" fmla="*/ 0 h 434"/>
                <a:gd name="T2" fmla="*/ 0 w 721"/>
                <a:gd name="T3" fmla="*/ 0 h 434"/>
                <a:gd name="T4" fmla="*/ 0 w 721"/>
                <a:gd name="T5" fmla="*/ 0 h 434"/>
                <a:gd name="T6" fmla="*/ 0 w 721"/>
                <a:gd name="T7" fmla="*/ 0 h 434"/>
                <a:gd name="T8" fmla="*/ 0 w 721"/>
                <a:gd name="T9" fmla="*/ 0 h 434"/>
                <a:gd name="T10" fmla="*/ 0 w 721"/>
                <a:gd name="T11" fmla="*/ 0 h 434"/>
                <a:gd name="T12" fmla="*/ 0 w 721"/>
                <a:gd name="T13" fmla="*/ 0 h 434"/>
                <a:gd name="T14" fmla="*/ 0 w 721"/>
                <a:gd name="T15" fmla="*/ 0 h 434"/>
                <a:gd name="T16" fmla="*/ 0 w 721"/>
                <a:gd name="T17" fmla="*/ 0 h 434"/>
                <a:gd name="T18" fmla="*/ 0 w 721"/>
                <a:gd name="T19" fmla="*/ 0 h 434"/>
                <a:gd name="T20" fmla="*/ 0 w 721"/>
                <a:gd name="T21" fmla="*/ 0 h 434"/>
                <a:gd name="T22" fmla="*/ 0 w 721"/>
                <a:gd name="T23" fmla="*/ 0 h 434"/>
                <a:gd name="T24" fmla="*/ 0 w 721"/>
                <a:gd name="T25" fmla="*/ 0 h 434"/>
                <a:gd name="T26" fmla="*/ 0 w 721"/>
                <a:gd name="T27" fmla="*/ 0 h 434"/>
                <a:gd name="T28" fmla="*/ 0 w 721"/>
                <a:gd name="T29" fmla="*/ 0 h 4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1"/>
                <a:gd name="T46" fmla="*/ 0 h 434"/>
                <a:gd name="T47" fmla="*/ 721 w 721"/>
                <a:gd name="T48" fmla="*/ 434 h 4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1" h="434">
                  <a:moveTo>
                    <a:pt x="721" y="434"/>
                  </a:moveTo>
                  <a:lnTo>
                    <a:pt x="466" y="293"/>
                  </a:lnTo>
                  <a:lnTo>
                    <a:pt x="295" y="118"/>
                  </a:lnTo>
                  <a:lnTo>
                    <a:pt x="122" y="103"/>
                  </a:lnTo>
                  <a:lnTo>
                    <a:pt x="32" y="154"/>
                  </a:lnTo>
                  <a:lnTo>
                    <a:pt x="0" y="236"/>
                  </a:lnTo>
                  <a:lnTo>
                    <a:pt x="4" y="143"/>
                  </a:lnTo>
                  <a:lnTo>
                    <a:pt x="118" y="82"/>
                  </a:lnTo>
                  <a:lnTo>
                    <a:pt x="300" y="93"/>
                  </a:lnTo>
                  <a:lnTo>
                    <a:pt x="344" y="0"/>
                  </a:lnTo>
                  <a:lnTo>
                    <a:pt x="333" y="114"/>
                  </a:lnTo>
                  <a:lnTo>
                    <a:pt x="510" y="272"/>
                  </a:lnTo>
                  <a:lnTo>
                    <a:pt x="717" y="361"/>
                  </a:lnTo>
                  <a:lnTo>
                    <a:pt x="721" y="4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7" name="Freeform 71"/>
            <p:cNvSpPr>
              <a:spLocks/>
            </p:cNvSpPr>
            <p:nvPr/>
          </p:nvSpPr>
          <p:spPr bwMode="auto">
            <a:xfrm>
              <a:off x="2827" y="2280"/>
              <a:ext cx="99" cy="52"/>
            </a:xfrm>
            <a:custGeom>
              <a:avLst/>
              <a:gdLst>
                <a:gd name="T0" fmla="*/ 0 w 198"/>
                <a:gd name="T1" fmla="*/ 0 h 105"/>
                <a:gd name="T2" fmla="*/ 1 w 198"/>
                <a:gd name="T3" fmla="*/ 0 h 105"/>
                <a:gd name="T4" fmla="*/ 1 w 198"/>
                <a:gd name="T5" fmla="*/ 0 h 105"/>
                <a:gd name="T6" fmla="*/ 1 w 198"/>
                <a:gd name="T7" fmla="*/ 0 h 105"/>
                <a:gd name="T8" fmla="*/ 1 w 198"/>
                <a:gd name="T9" fmla="*/ 0 h 105"/>
                <a:gd name="T10" fmla="*/ 1 w 198"/>
                <a:gd name="T11" fmla="*/ 0 h 105"/>
                <a:gd name="T12" fmla="*/ 1 w 198"/>
                <a:gd name="T13" fmla="*/ 0 h 105"/>
                <a:gd name="T14" fmla="*/ 0 w 198"/>
                <a:gd name="T15" fmla="*/ 0 h 105"/>
                <a:gd name="T16" fmla="*/ 0 w 198"/>
                <a:gd name="T17" fmla="*/ 0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105"/>
                <a:gd name="T29" fmla="*/ 198 w 198"/>
                <a:gd name="T30" fmla="*/ 105 h 1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105">
                  <a:moveTo>
                    <a:pt x="0" y="93"/>
                  </a:moveTo>
                  <a:lnTo>
                    <a:pt x="23" y="89"/>
                  </a:lnTo>
                  <a:lnTo>
                    <a:pt x="130" y="0"/>
                  </a:lnTo>
                  <a:lnTo>
                    <a:pt x="198" y="40"/>
                  </a:lnTo>
                  <a:lnTo>
                    <a:pt x="166" y="57"/>
                  </a:lnTo>
                  <a:lnTo>
                    <a:pt x="126" y="48"/>
                  </a:lnTo>
                  <a:lnTo>
                    <a:pt x="27" y="105"/>
                  </a:lnTo>
                  <a:lnTo>
                    <a:pt x="0" y="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8" name="Freeform 72"/>
            <p:cNvSpPr>
              <a:spLocks/>
            </p:cNvSpPr>
            <p:nvPr/>
          </p:nvSpPr>
          <p:spPr bwMode="auto">
            <a:xfrm>
              <a:off x="3170" y="2286"/>
              <a:ext cx="328" cy="367"/>
            </a:xfrm>
            <a:custGeom>
              <a:avLst/>
              <a:gdLst>
                <a:gd name="T0" fmla="*/ 1 w 656"/>
                <a:gd name="T1" fmla="*/ 1 h 734"/>
                <a:gd name="T2" fmla="*/ 1 w 656"/>
                <a:gd name="T3" fmla="*/ 1 h 734"/>
                <a:gd name="T4" fmla="*/ 1 w 656"/>
                <a:gd name="T5" fmla="*/ 1 h 734"/>
                <a:gd name="T6" fmla="*/ 1 w 656"/>
                <a:gd name="T7" fmla="*/ 1 h 734"/>
                <a:gd name="T8" fmla="*/ 0 w 656"/>
                <a:gd name="T9" fmla="*/ 1 h 734"/>
                <a:gd name="T10" fmla="*/ 1 w 656"/>
                <a:gd name="T11" fmla="*/ 1 h 734"/>
                <a:gd name="T12" fmla="*/ 1 w 656"/>
                <a:gd name="T13" fmla="*/ 1 h 734"/>
                <a:gd name="T14" fmla="*/ 1 w 656"/>
                <a:gd name="T15" fmla="*/ 1 h 734"/>
                <a:gd name="T16" fmla="*/ 1 w 656"/>
                <a:gd name="T17" fmla="*/ 1 h 734"/>
                <a:gd name="T18" fmla="*/ 1 w 656"/>
                <a:gd name="T19" fmla="*/ 1 h 734"/>
                <a:gd name="T20" fmla="*/ 1 w 656"/>
                <a:gd name="T21" fmla="*/ 1 h 734"/>
                <a:gd name="T22" fmla="*/ 1 w 656"/>
                <a:gd name="T23" fmla="*/ 1 h 734"/>
                <a:gd name="T24" fmla="*/ 1 w 656"/>
                <a:gd name="T25" fmla="*/ 1 h 734"/>
                <a:gd name="T26" fmla="*/ 1 w 656"/>
                <a:gd name="T27" fmla="*/ 1 h 734"/>
                <a:gd name="T28" fmla="*/ 1 w 656"/>
                <a:gd name="T29" fmla="*/ 1 h 734"/>
                <a:gd name="T30" fmla="*/ 1 w 656"/>
                <a:gd name="T31" fmla="*/ 1 h 734"/>
                <a:gd name="T32" fmla="*/ 1 w 656"/>
                <a:gd name="T33" fmla="*/ 0 h 734"/>
                <a:gd name="T34" fmla="*/ 1 w 656"/>
                <a:gd name="T35" fmla="*/ 1 h 734"/>
                <a:gd name="T36" fmla="*/ 1 w 656"/>
                <a:gd name="T37" fmla="*/ 1 h 734"/>
                <a:gd name="T38" fmla="*/ 1 w 656"/>
                <a:gd name="T39" fmla="*/ 1 h 734"/>
                <a:gd name="T40" fmla="*/ 1 w 656"/>
                <a:gd name="T41" fmla="*/ 1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56"/>
                <a:gd name="T64" fmla="*/ 0 h 734"/>
                <a:gd name="T65" fmla="*/ 656 w 656"/>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56" h="734">
                  <a:moveTo>
                    <a:pt x="36" y="208"/>
                  </a:moveTo>
                  <a:lnTo>
                    <a:pt x="125" y="232"/>
                  </a:lnTo>
                  <a:lnTo>
                    <a:pt x="182" y="498"/>
                  </a:lnTo>
                  <a:lnTo>
                    <a:pt x="133" y="580"/>
                  </a:lnTo>
                  <a:lnTo>
                    <a:pt x="0" y="506"/>
                  </a:lnTo>
                  <a:lnTo>
                    <a:pt x="49" y="573"/>
                  </a:lnTo>
                  <a:lnTo>
                    <a:pt x="97" y="689"/>
                  </a:lnTo>
                  <a:lnTo>
                    <a:pt x="534" y="734"/>
                  </a:lnTo>
                  <a:lnTo>
                    <a:pt x="553" y="685"/>
                  </a:lnTo>
                  <a:lnTo>
                    <a:pt x="197" y="652"/>
                  </a:lnTo>
                  <a:lnTo>
                    <a:pt x="214" y="479"/>
                  </a:lnTo>
                  <a:lnTo>
                    <a:pt x="182" y="272"/>
                  </a:lnTo>
                  <a:lnTo>
                    <a:pt x="462" y="354"/>
                  </a:lnTo>
                  <a:lnTo>
                    <a:pt x="656" y="350"/>
                  </a:lnTo>
                  <a:lnTo>
                    <a:pt x="652" y="312"/>
                  </a:lnTo>
                  <a:lnTo>
                    <a:pt x="553" y="305"/>
                  </a:lnTo>
                  <a:lnTo>
                    <a:pt x="570" y="0"/>
                  </a:lnTo>
                  <a:lnTo>
                    <a:pt x="433" y="287"/>
                  </a:lnTo>
                  <a:lnTo>
                    <a:pt x="140" y="194"/>
                  </a:lnTo>
                  <a:lnTo>
                    <a:pt x="36" y="20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79" name="Freeform 73"/>
            <p:cNvSpPr>
              <a:spLocks/>
            </p:cNvSpPr>
            <p:nvPr/>
          </p:nvSpPr>
          <p:spPr bwMode="auto">
            <a:xfrm>
              <a:off x="3466" y="2241"/>
              <a:ext cx="101" cy="100"/>
            </a:xfrm>
            <a:custGeom>
              <a:avLst/>
              <a:gdLst>
                <a:gd name="T0" fmla="*/ 1 w 201"/>
                <a:gd name="T1" fmla="*/ 0 h 200"/>
                <a:gd name="T2" fmla="*/ 0 w 201"/>
                <a:gd name="T3" fmla="*/ 1 h 200"/>
                <a:gd name="T4" fmla="*/ 1 w 201"/>
                <a:gd name="T5" fmla="*/ 1 h 200"/>
                <a:gd name="T6" fmla="*/ 1 w 201"/>
                <a:gd name="T7" fmla="*/ 0 h 200"/>
                <a:gd name="T8" fmla="*/ 1 w 201"/>
                <a:gd name="T9" fmla="*/ 0 h 200"/>
                <a:gd name="T10" fmla="*/ 0 60000 65536"/>
                <a:gd name="T11" fmla="*/ 0 60000 65536"/>
                <a:gd name="T12" fmla="*/ 0 60000 65536"/>
                <a:gd name="T13" fmla="*/ 0 60000 65536"/>
                <a:gd name="T14" fmla="*/ 0 60000 65536"/>
                <a:gd name="T15" fmla="*/ 0 w 201"/>
                <a:gd name="T16" fmla="*/ 0 h 200"/>
                <a:gd name="T17" fmla="*/ 201 w 201"/>
                <a:gd name="T18" fmla="*/ 200 h 200"/>
              </a:gdLst>
              <a:ahLst/>
              <a:cxnLst>
                <a:cxn ang="T10">
                  <a:pos x="T0" y="T1"/>
                </a:cxn>
                <a:cxn ang="T11">
                  <a:pos x="T2" y="T3"/>
                </a:cxn>
                <a:cxn ang="T12">
                  <a:pos x="T4" y="T5"/>
                </a:cxn>
                <a:cxn ang="T13">
                  <a:pos x="T6" y="T7"/>
                </a:cxn>
                <a:cxn ang="T14">
                  <a:pos x="T8" y="T9"/>
                </a:cxn>
              </a:cxnLst>
              <a:rect l="T15" t="T16" r="T17" b="T18"/>
              <a:pathLst>
                <a:path w="201" h="200">
                  <a:moveTo>
                    <a:pt x="201" y="0"/>
                  </a:moveTo>
                  <a:lnTo>
                    <a:pt x="0" y="200"/>
                  </a:lnTo>
                  <a:lnTo>
                    <a:pt x="161" y="122"/>
                  </a:lnTo>
                  <a:lnTo>
                    <a:pt x="20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0" name="Freeform 74"/>
            <p:cNvSpPr>
              <a:spLocks/>
            </p:cNvSpPr>
            <p:nvPr/>
          </p:nvSpPr>
          <p:spPr bwMode="auto">
            <a:xfrm>
              <a:off x="3205" y="2176"/>
              <a:ext cx="211" cy="211"/>
            </a:xfrm>
            <a:custGeom>
              <a:avLst/>
              <a:gdLst>
                <a:gd name="T0" fmla="*/ 1 w 422"/>
                <a:gd name="T1" fmla="*/ 0 h 422"/>
                <a:gd name="T2" fmla="*/ 1 w 422"/>
                <a:gd name="T3" fmla="*/ 1 h 422"/>
                <a:gd name="T4" fmla="*/ 1 w 422"/>
                <a:gd name="T5" fmla="*/ 1 h 422"/>
                <a:gd name="T6" fmla="*/ 1 w 422"/>
                <a:gd name="T7" fmla="*/ 1 h 422"/>
                <a:gd name="T8" fmla="*/ 0 w 422"/>
                <a:gd name="T9" fmla="*/ 1 h 422"/>
                <a:gd name="T10" fmla="*/ 1 w 422"/>
                <a:gd name="T11" fmla="*/ 1 h 422"/>
                <a:gd name="T12" fmla="*/ 1 w 422"/>
                <a:gd name="T13" fmla="*/ 1 h 422"/>
                <a:gd name="T14" fmla="*/ 1 w 422"/>
                <a:gd name="T15" fmla="*/ 1 h 422"/>
                <a:gd name="T16" fmla="*/ 1 w 422"/>
                <a:gd name="T17" fmla="*/ 1 h 422"/>
                <a:gd name="T18" fmla="*/ 1 w 422"/>
                <a:gd name="T19" fmla="*/ 0 h 422"/>
                <a:gd name="T20" fmla="*/ 1 w 422"/>
                <a:gd name="T21" fmla="*/ 0 h 4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2"/>
                <a:gd name="T34" fmla="*/ 0 h 422"/>
                <a:gd name="T35" fmla="*/ 422 w 422"/>
                <a:gd name="T36" fmla="*/ 422 h 4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2" h="422">
                  <a:moveTo>
                    <a:pt x="422" y="0"/>
                  </a:moveTo>
                  <a:lnTo>
                    <a:pt x="287" y="21"/>
                  </a:lnTo>
                  <a:lnTo>
                    <a:pt x="361" y="82"/>
                  </a:lnTo>
                  <a:lnTo>
                    <a:pt x="154" y="251"/>
                  </a:lnTo>
                  <a:lnTo>
                    <a:pt x="0" y="422"/>
                  </a:lnTo>
                  <a:lnTo>
                    <a:pt x="36" y="422"/>
                  </a:lnTo>
                  <a:lnTo>
                    <a:pt x="283" y="179"/>
                  </a:lnTo>
                  <a:lnTo>
                    <a:pt x="405" y="93"/>
                  </a:lnTo>
                  <a:lnTo>
                    <a:pt x="373" y="36"/>
                  </a:lnTo>
                  <a:lnTo>
                    <a:pt x="4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1" name="Freeform 75"/>
            <p:cNvSpPr>
              <a:spLocks/>
            </p:cNvSpPr>
            <p:nvPr/>
          </p:nvSpPr>
          <p:spPr bwMode="auto">
            <a:xfrm>
              <a:off x="3059" y="2481"/>
              <a:ext cx="65" cy="104"/>
            </a:xfrm>
            <a:custGeom>
              <a:avLst/>
              <a:gdLst>
                <a:gd name="T0" fmla="*/ 1 w 130"/>
                <a:gd name="T1" fmla="*/ 0 h 209"/>
                <a:gd name="T2" fmla="*/ 0 w 130"/>
                <a:gd name="T3" fmla="*/ 0 h 209"/>
                <a:gd name="T4" fmla="*/ 1 w 130"/>
                <a:gd name="T5" fmla="*/ 0 h 209"/>
                <a:gd name="T6" fmla="*/ 1 w 130"/>
                <a:gd name="T7" fmla="*/ 0 h 209"/>
                <a:gd name="T8" fmla="*/ 1 w 130"/>
                <a:gd name="T9" fmla="*/ 0 h 209"/>
                <a:gd name="T10" fmla="*/ 0 60000 65536"/>
                <a:gd name="T11" fmla="*/ 0 60000 65536"/>
                <a:gd name="T12" fmla="*/ 0 60000 65536"/>
                <a:gd name="T13" fmla="*/ 0 60000 65536"/>
                <a:gd name="T14" fmla="*/ 0 60000 65536"/>
                <a:gd name="T15" fmla="*/ 0 w 130"/>
                <a:gd name="T16" fmla="*/ 0 h 209"/>
                <a:gd name="T17" fmla="*/ 130 w 130"/>
                <a:gd name="T18" fmla="*/ 209 h 209"/>
              </a:gdLst>
              <a:ahLst/>
              <a:cxnLst>
                <a:cxn ang="T10">
                  <a:pos x="T0" y="T1"/>
                </a:cxn>
                <a:cxn ang="T11">
                  <a:pos x="T2" y="T3"/>
                </a:cxn>
                <a:cxn ang="T12">
                  <a:pos x="T4" y="T5"/>
                </a:cxn>
                <a:cxn ang="T13">
                  <a:pos x="T6" y="T7"/>
                </a:cxn>
                <a:cxn ang="T14">
                  <a:pos x="T8" y="T9"/>
                </a:cxn>
              </a:cxnLst>
              <a:rect l="T15" t="T16" r="T17" b="T18"/>
              <a:pathLst>
                <a:path w="130" h="209">
                  <a:moveTo>
                    <a:pt x="126" y="0"/>
                  </a:moveTo>
                  <a:lnTo>
                    <a:pt x="0" y="209"/>
                  </a:lnTo>
                  <a:lnTo>
                    <a:pt x="130" y="36"/>
                  </a:lnTo>
                  <a:lnTo>
                    <a:pt x="1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2" name="Freeform 76"/>
            <p:cNvSpPr>
              <a:spLocks/>
            </p:cNvSpPr>
            <p:nvPr/>
          </p:nvSpPr>
          <p:spPr bwMode="auto">
            <a:xfrm>
              <a:off x="3019" y="2102"/>
              <a:ext cx="83" cy="95"/>
            </a:xfrm>
            <a:custGeom>
              <a:avLst/>
              <a:gdLst>
                <a:gd name="T0" fmla="*/ 1 w 166"/>
                <a:gd name="T1" fmla="*/ 0 h 190"/>
                <a:gd name="T2" fmla="*/ 0 w 166"/>
                <a:gd name="T3" fmla="*/ 1 h 190"/>
                <a:gd name="T4" fmla="*/ 1 w 166"/>
                <a:gd name="T5" fmla="*/ 1 h 190"/>
                <a:gd name="T6" fmla="*/ 1 w 166"/>
                <a:gd name="T7" fmla="*/ 1 h 190"/>
                <a:gd name="T8" fmla="*/ 1 w 166"/>
                <a:gd name="T9" fmla="*/ 1 h 190"/>
                <a:gd name="T10" fmla="*/ 1 w 166"/>
                <a:gd name="T11" fmla="*/ 0 h 190"/>
                <a:gd name="T12" fmla="*/ 1 w 166"/>
                <a:gd name="T13" fmla="*/ 0 h 190"/>
                <a:gd name="T14" fmla="*/ 0 60000 65536"/>
                <a:gd name="T15" fmla="*/ 0 60000 65536"/>
                <a:gd name="T16" fmla="*/ 0 60000 65536"/>
                <a:gd name="T17" fmla="*/ 0 60000 65536"/>
                <a:gd name="T18" fmla="*/ 0 60000 65536"/>
                <a:gd name="T19" fmla="*/ 0 60000 65536"/>
                <a:gd name="T20" fmla="*/ 0 60000 65536"/>
                <a:gd name="T21" fmla="*/ 0 w 166"/>
                <a:gd name="T22" fmla="*/ 0 h 190"/>
                <a:gd name="T23" fmla="*/ 166 w 166"/>
                <a:gd name="T24" fmla="*/ 190 h 1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 h="190">
                  <a:moveTo>
                    <a:pt x="166" y="0"/>
                  </a:moveTo>
                  <a:lnTo>
                    <a:pt x="0" y="140"/>
                  </a:lnTo>
                  <a:lnTo>
                    <a:pt x="48" y="190"/>
                  </a:lnTo>
                  <a:lnTo>
                    <a:pt x="94" y="184"/>
                  </a:lnTo>
                  <a:lnTo>
                    <a:pt x="56" y="133"/>
                  </a:lnTo>
                  <a:lnTo>
                    <a:pt x="16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3" name="Freeform 77"/>
            <p:cNvSpPr>
              <a:spLocks/>
            </p:cNvSpPr>
            <p:nvPr/>
          </p:nvSpPr>
          <p:spPr bwMode="auto">
            <a:xfrm>
              <a:off x="2942" y="2470"/>
              <a:ext cx="47" cy="285"/>
            </a:xfrm>
            <a:custGeom>
              <a:avLst/>
              <a:gdLst>
                <a:gd name="T0" fmla="*/ 0 w 94"/>
                <a:gd name="T1" fmla="*/ 0 h 570"/>
                <a:gd name="T2" fmla="*/ 1 w 94"/>
                <a:gd name="T3" fmla="*/ 1 h 570"/>
                <a:gd name="T4" fmla="*/ 1 w 94"/>
                <a:gd name="T5" fmla="*/ 1 h 570"/>
                <a:gd name="T6" fmla="*/ 1 w 94"/>
                <a:gd name="T7" fmla="*/ 1 h 570"/>
                <a:gd name="T8" fmla="*/ 1 w 94"/>
                <a:gd name="T9" fmla="*/ 1 h 570"/>
                <a:gd name="T10" fmla="*/ 1 w 94"/>
                <a:gd name="T11" fmla="*/ 1 h 570"/>
                <a:gd name="T12" fmla="*/ 0 w 94"/>
                <a:gd name="T13" fmla="*/ 0 h 570"/>
                <a:gd name="T14" fmla="*/ 0 w 94"/>
                <a:gd name="T15" fmla="*/ 0 h 570"/>
                <a:gd name="T16" fmla="*/ 0 60000 65536"/>
                <a:gd name="T17" fmla="*/ 0 60000 65536"/>
                <a:gd name="T18" fmla="*/ 0 60000 65536"/>
                <a:gd name="T19" fmla="*/ 0 60000 65536"/>
                <a:gd name="T20" fmla="*/ 0 60000 65536"/>
                <a:gd name="T21" fmla="*/ 0 60000 65536"/>
                <a:gd name="T22" fmla="*/ 0 60000 65536"/>
                <a:gd name="T23" fmla="*/ 0 60000 65536"/>
                <a:gd name="T24" fmla="*/ 0 w 94"/>
                <a:gd name="T25" fmla="*/ 0 h 570"/>
                <a:gd name="T26" fmla="*/ 94 w 94"/>
                <a:gd name="T27" fmla="*/ 570 h 5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 h="570">
                  <a:moveTo>
                    <a:pt x="0" y="0"/>
                  </a:moveTo>
                  <a:lnTo>
                    <a:pt x="8" y="413"/>
                  </a:lnTo>
                  <a:lnTo>
                    <a:pt x="19" y="570"/>
                  </a:lnTo>
                  <a:lnTo>
                    <a:pt x="94" y="563"/>
                  </a:lnTo>
                  <a:lnTo>
                    <a:pt x="94" y="445"/>
                  </a:lnTo>
                  <a:lnTo>
                    <a:pt x="40" y="397"/>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4" name="Freeform 78"/>
            <p:cNvSpPr>
              <a:spLocks/>
            </p:cNvSpPr>
            <p:nvPr/>
          </p:nvSpPr>
          <p:spPr bwMode="auto">
            <a:xfrm>
              <a:off x="2850" y="2317"/>
              <a:ext cx="24" cy="20"/>
            </a:xfrm>
            <a:custGeom>
              <a:avLst/>
              <a:gdLst>
                <a:gd name="T0" fmla="*/ 1 w 48"/>
                <a:gd name="T1" fmla="*/ 0 h 40"/>
                <a:gd name="T2" fmla="*/ 1 w 48"/>
                <a:gd name="T3" fmla="*/ 1 h 40"/>
                <a:gd name="T4" fmla="*/ 1 w 48"/>
                <a:gd name="T5" fmla="*/ 1 h 40"/>
                <a:gd name="T6" fmla="*/ 0 w 48"/>
                <a:gd name="T7" fmla="*/ 1 h 40"/>
                <a:gd name="T8" fmla="*/ 1 w 48"/>
                <a:gd name="T9" fmla="*/ 0 h 40"/>
                <a:gd name="T10" fmla="*/ 1 w 48"/>
                <a:gd name="T11" fmla="*/ 0 h 40"/>
                <a:gd name="T12" fmla="*/ 0 60000 65536"/>
                <a:gd name="T13" fmla="*/ 0 60000 65536"/>
                <a:gd name="T14" fmla="*/ 0 60000 65536"/>
                <a:gd name="T15" fmla="*/ 0 60000 65536"/>
                <a:gd name="T16" fmla="*/ 0 60000 65536"/>
                <a:gd name="T17" fmla="*/ 0 60000 65536"/>
                <a:gd name="T18" fmla="*/ 0 w 48"/>
                <a:gd name="T19" fmla="*/ 0 h 40"/>
                <a:gd name="T20" fmla="*/ 48 w 48"/>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48" h="40">
                  <a:moveTo>
                    <a:pt x="21" y="0"/>
                  </a:moveTo>
                  <a:lnTo>
                    <a:pt x="48" y="19"/>
                  </a:lnTo>
                  <a:lnTo>
                    <a:pt x="34" y="40"/>
                  </a:lnTo>
                  <a:lnTo>
                    <a:pt x="0" y="17"/>
                  </a:lnTo>
                  <a:lnTo>
                    <a:pt x="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5" name="Freeform 79"/>
            <p:cNvSpPr>
              <a:spLocks/>
            </p:cNvSpPr>
            <p:nvPr/>
          </p:nvSpPr>
          <p:spPr bwMode="auto">
            <a:xfrm>
              <a:off x="2628" y="2169"/>
              <a:ext cx="199" cy="140"/>
            </a:xfrm>
            <a:custGeom>
              <a:avLst/>
              <a:gdLst>
                <a:gd name="T0" fmla="*/ 0 w 399"/>
                <a:gd name="T1" fmla="*/ 0 h 281"/>
                <a:gd name="T2" fmla="*/ 0 w 399"/>
                <a:gd name="T3" fmla="*/ 0 h 281"/>
                <a:gd name="T4" fmla="*/ 0 w 399"/>
                <a:gd name="T5" fmla="*/ 0 h 281"/>
                <a:gd name="T6" fmla="*/ 0 w 399"/>
                <a:gd name="T7" fmla="*/ 0 h 281"/>
                <a:gd name="T8" fmla="*/ 0 w 399"/>
                <a:gd name="T9" fmla="*/ 0 h 281"/>
                <a:gd name="T10" fmla="*/ 0 w 399"/>
                <a:gd name="T11" fmla="*/ 0 h 281"/>
                <a:gd name="T12" fmla="*/ 0 w 399"/>
                <a:gd name="T13" fmla="*/ 0 h 281"/>
                <a:gd name="T14" fmla="*/ 0 60000 65536"/>
                <a:gd name="T15" fmla="*/ 0 60000 65536"/>
                <a:gd name="T16" fmla="*/ 0 60000 65536"/>
                <a:gd name="T17" fmla="*/ 0 60000 65536"/>
                <a:gd name="T18" fmla="*/ 0 60000 65536"/>
                <a:gd name="T19" fmla="*/ 0 60000 65536"/>
                <a:gd name="T20" fmla="*/ 0 60000 65536"/>
                <a:gd name="T21" fmla="*/ 0 w 399"/>
                <a:gd name="T22" fmla="*/ 0 h 281"/>
                <a:gd name="T23" fmla="*/ 399 w 399"/>
                <a:gd name="T24" fmla="*/ 281 h 2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9" h="281">
                  <a:moveTo>
                    <a:pt x="394" y="281"/>
                  </a:moveTo>
                  <a:lnTo>
                    <a:pt x="44" y="43"/>
                  </a:lnTo>
                  <a:lnTo>
                    <a:pt x="0" y="0"/>
                  </a:lnTo>
                  <a:lnTo>
                    <a:pt x="80" y="28"/>
                  </a:lnTo>
                  <a:lnTo>
                    <a:pt x="399" y="254"/>
                  </a:lnTo>
                  <a:lnTo>
                    <a:pt x="394" y="2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6" name="Freeform 80"/>
            <p:cNvSpPr>
              <a:spLocks/>
            </p:cNvSpPr>
            <p:nvPr/>
          </p:nvSpPr>
          <p:spPr bwMode="auto">
            <a:xfrm>
              <a:off x="2721" y="2263"/>
              <a:ext cx="96" cy="120"/>
            </a:xfrm>
            <a:custGeom>
              <a:avLst/>
              <a:gdLst>
                <a:gd name="T0" fmla="*/ 1 w 192"/>
                <a:gd name="T1" fmla="*/ 0 h 239"/>
                <a:gd name="T2" fmla="*/ 1 w 192"/>
                <a:gd name="T3" fmla="*/ 1 h 239"/>
                <a:gd name="T4" fmla="*/ 1 w 192"/>
                <a:gd name="T5" fmla="*/ 1 h 239"/>
                <a:gd name="T6" fmla="*/ 0 w 192"/>
                <a:gd name="T7" fmla="*/ 1 h 239"/>
                <a:gd name="T8" fmla="*/ 1 w 192"/>
                <a:gd name="T9" fmla="*/ 1 h 239"/>
                <a:gd name="T10" fmla="*/ 1 w 192"/>
                <a:gd name="T11" fmla="*/ 1 h 239"/>
                <a:gd name="T12" fmla="*/ 1 w 192"/>
                <a:gd name="T13" fmla="*/ 1 h 239"/>
                <a:gd name="T14" fmla="*/ 1 w 192"/>
                <a:gd name="T15" fmla="*/ 0 h 239"/>
                <a:gd name="T16" fmla="*/ 1 w 192"/>
                <a:gd name="T17" fmla="*/ 0 h 2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239"/>
                <a:gd name="T29" fmla="*/ 192 w 192"/>
                <a:gd name="T30" fmla="*/ 239 h 2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239">
                  <a:moveTo>
                    <a:pt x="192" y="0"/>
                  </a:moveTo>
                  <a:lnTo>
                    <a:pt x="85" y="23"/>
                  </a:lnTo>
                  <a:lnTo>
                    <a:pt x="64" y="137"/>
                  </a:lnTo>
                  <a:lnTo>
                    <a:pt x="0" y="192"/>
                  </a:lnTo>
                  <a:lnTo>
                    <a:pt x="49" y="239"/>
                  </a:lnTo>
                  <a:lnTo>
                    <a:pt x="96" y="154"/>
                  </a:lnTo>
                  <a:lnTo>
                    <a:pt x="125" y="59"/>
                  </a:lnTo>
                  <a:lnTo>
                    <a:pt x="19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7" name="Freeform 81"/>
            <p:cNvSpPr>
              <a:spLocks/>
            </p:cNvSpPr>
            <p:nvPr/>
          </p:nvSpPr>
          <p:spPr bwMode="auto">
            <a:xfrm>
              <a:off x="2316" y="2059"/>
              <a:ext cx="595" cy="702"/>
            </a:xfrm>
            <a:custGeom>
              <a:avLst/>
              <a:gdLst>
                <a:gd name="T0" fmla="*/ 1 w 1190"/>
                <a:gd name="T1" fmla="*/ 0 h 1405"/>
                <a:gd name="T2" fmla="*/ 1 w 1190"/>
                <a:gd name="T3" fmla="*/ 0 h 1405"/>
                <a:gd name="T4" fmla="*/ 1 w 1190"/>
                <a:gd name="T5" fmla="*/ 0 h 1405"/>
                <a:gd name="T6" fmla="*/ 1 w 1190"/>
                <a:gd name="T7" fmla="*/ 0 h 1405"/>
                <a:gd name="T8" fmla="*/ 1 w 1190"/>
                <a:gd name="T9" fmla="*/ 0 h 1405"/>
                <a:gd name="T10" fmla="*/ 1 w 1190"/>
                <a:gd name="T11" fmla="*/ 0 h 1405"/>
                <a:gd name="T12" fmla="*/ 1 w 1190"/>
                <a:gd name="T13" fmla="*/ 0 h 1405"/>
                <a:gd name="T14" fmla="*/ 1 w 1190"/>
                <a:gd name="T15" fmla="*/ 0 h 1405"/>
                <a:gd name="T16" fmla="*/ 1 w 1190"/>
                <a:gd name="T17" fmla="*/ 0 h 1405"/>
                <a:gd name="T18" fmla="*/ 0 w 1190"/>
                <a:gd name="T19" fmla="*/ 0 h 1405"/>
                <a:gd name="T20" fmla="*/ 1 w 1190"/>
                <a:gd name="T21" fmla="*/ 0 h 1405"/>
                <a:gd name="T22" fmla="*/ 1 w 1190"/>
                <a:gd name="T23" fmla="*/ 0 h 1405"/>
                <a:gd name="T24" fmla="*/ 1 w 1190"/>
                <a:gd name="T25" fmla="*/ 0 h 1405"/>
                <a:gd name="T26" fmla="*/ 1 w 1190"/>
                <a:gd name="T27" fmla="*/ 0 h 1405"/>
                <a:gd name="T28" fmla="*/ 1 w 1190"/>
                <a:gd name="T29" fmla="*/ 0 h 1405"/>
                <a:gd name="T30" fmla="*/ 1 w 1190"/>
                <a:gd name="T31" fmla="*/ 0 h 1405"/>
                <a:gd name="T32" fmla="*/ 1 w 1190"/>
                <a:gd name="T33" fmla="*/ 0 h 1405"/>
                <a:gd name="T34" fmla="*/ 1 w 1190"/>
                <a:gd name="T35" fmla="*/ 0 h 1405"/>
                <a:gd name="T36" fmla="*/ 1 w 1190"/>
                <a:gd name="T37" fmla="*/ 0 h 1405"/>
                <a:gd name="T38" fmla="*/ 1 w 1190"/>
                <a:gd name="T39" fmla="*/ 0 h 1405"/>
                <a:gd name="T40" fmla="*/ 1 w 1190"/>
                <a:gd name="T41" fmla="*/ 0 h 1405"/>
                <a:gd name="T42" fmla="*/ 1 w 1190"/>
                <a:gd name="T43" fmla="*/ 0 h 1405"/>
                <a:gd name="T44" fmla="*/ 1 w 1190"/>
                <a:gd name="T45" fmla="*/ 0 h 1405"/>
                <a:gd name="T46" fmla="*/ 1 w 1190"/>
                <a:gd name="T47" fmla="*/ 0 h 1405"/>
                <a:gd name="T48" fmla="*/ 1 w 1190"/>
                <a:gd name="T49" fmla="*/ 0 h 1405"/>
                <a:gd name="T50" fmla="*/ 1 w 1190"/>
                <a:gd name="T51" fmla="*/ 0 h 1405"/>
                <a:gd name="T52" fmla="*/ 1 w 1190"/>
                <a:gd name="T53" fmla="*/ 0 h 1405"/>
                <a:gd name="T54" fmla="*/ 1 w 1190"/>
                <a:gd name="T55" fmla="*/ 0 h 1405"/>
                <a:gd name="T56" fmla="*/ 1 w 1190"/>
                <a:gd name="T57" fmla="*/ 0 h 1405"/>
                <a:gd name="T58" fmla="*/ 1 w 1190"/>
                <a:gd name="T59" fmla="*/ 0 h 1405"/>
                <a:gd name="T60" fmla="*/ 1 w 1190"/>
                <a:gd name="T61" fmla="*/ 0 h 1405"/>
                <a:gd name="T62" fmla="*/ 1 w 1190"/>
                <a:gd name="T63" fmla="*/ 0 h 1405"/>
                <a:gd name="T64" fmla="*/ 1 w 1190"/>
                <a:gd name="T65" fmla="*/ 0 h 1405"/>
                <a:gd name="T66" fmla="*/ 1 w 1190"/>
                <a:gd name="T67" fmla="*/ 0 h 1405"/>
                <a:gd name="T68" fmla="*/ 1 w 1190"/>
                <a:gd name="T69" fmla="*/ 0 h 1405"/>
                <a:gd name="T70" fmla="*/ 1 w 1190"/>
                <a:gd name="T71" fmla="*/ 0 h 1405"/>
                <a:gd name="T72" fmla="*/ 1 w 1190"/>
                <a:gd name="T73" fmla="*/ 0 h 1405"/>
                <a:gd name="T74" fmla="*/ 1 w 1190"/>
                <a:gd name="T75" fmla="*/ 0 h 1405"/>
                <a:gd name="T76" fmla="*/ 1 w 1190"/>
                <a:gd name="T77" fmla="*/ 0 h 1405"/>
                <a:gd name="T78" fmla="*/ 1 w 1190"/>
                <a:gd name="T79" fmla="*/ 0 h 14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90"/>
                <a:gd name="T121" fmla="*/ 0 h 1405"/>
                <a:gd name="T122" fmla="*/ 1190 w 1190"/>
                <a:gd name="T123" fmla="*/ 1405 h 140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90" h="1405">
                  <a:moveTo>
                    <a:pt x="1129" y="789"/>
                  </a:moveTo>
                  <a:lnTo>
                    <a:pt x="1034" y="783"/>
                  </a:lnTo>
                  <a:lnTo>
                    <a:pt x="796" y="569"/>
                  </a:lnTo>
                  <a:lnTo>
                    <a:pt x="589" y="323"/>
                  </a:lnTo>
                  <a:lnTo>
                    <a:pt x="528" y="82"/>
                  </a:lnTo>
                  <a:lnTo>
                    <a:pt x="492" y="91"/>
                  </a:lnTo>
                  <a:lnTo>
                    <a:pt x="473" y="48"/>
                  </a:lnTo>
                  <a:lnTo>
                    <a:pt x="437" y="61"/>
                  </a:lnTo>
                  <a:lnTo>
                    <a:pt x="388" y="0"/>
                  </a:lnTo>
                  <a:lnTo>
                    <a:pt x="0" y="139"/>
                  </a:lnTo>
                  <a:lnTo>
                    <a:pt x="378" y="34"/>
                  </a:lnTo>
                  <a:lnTo>
                    <a:pt x="587" y="361"/>
                  </a:lnTo>
                  <a:lnTo>
                    <a:pt x="810" y="637"/>
                  </a:lnTo>
                  <a:lnTo>
                    <a:pt x="1040" y="859"/>
                  </a:lnTo>
                  <a:lnTo>
                    <a:pt x="962" y="886"/>
                  </a:lnTo>
                  <a:lnTo>
                    <a:pt x="610" y="819"/>
                  </a:lnTo>
                  <a:lnTo>
                    <a:pt x="492" y="850"/>
                  </a:lnTo>
                  <a:lnTo>
                    <a:pt x="441" y="823"/>
                  </a:lnTo>
                  <a:lnTo>
                    <a:pt x="412" y="823"/>
                  </a:lnTo>
                  <a:lnTo>
                    <a:pt x="471" y="876"/>
                  </a:lnTo>
                  <a:lnTo>
                    <a:pt x="623" y="854"/>
                  </a:lnTo>
                  <a:lnTo>
                    <a:pt x="878" y="913"/>
                  </a:lnTo>
                  <a:lnTo>
                    <a:pt x="990" y="913"/>
                  </a:lnTo>
                  <a:lnTo>
                    <a:pt x="849" y="1038"/>
                  </a:lnTo>
                  <a:lnTo>
                    <a:pt x="492" y="1032"/>
                  </a:lnTo>
                  <a:lnTo>
                    <a:pt x="519" y="928"/>
                  </a:lnTo>
                  <a:lnTo>
                    <a:pt x="378" y="1051"/>
                  </a:lnTo>
                  <a:lnTo>
                    <a:pt x="260" y="1091"/>
                  </a:lnTo>
                  <a:lnTo>
                    <a:pt x="237" y="1017"/>
                  </a:lnTo>
                  <a:lnTo>
                    <a:pt x="207" y="1093"/>
                  </a:lnTo>
                  <a:lnTo>
                    <a:pt x="264" y="1131"/>
                  </a:lnTo>
                  <a:lnTo>
                    <a:pt x="446" y="1120"/>
                  </a:lnTo>
                  <a:lnTo>
                    <a:pt x="764" y="1150"/>
                  </a:lnTo>
                  <a:lnTo>
                    <a:pt x="937" y="1131"/>
                  </a:lnTo>
                  <a:lnTo>
                    <a:pt x="1116" y="1025"/>
                  </a:lnTo>
                  <a:lnTo>
                    <a:pt x="1157" y="1405"/>
                  </a:lnTo>
                  <a:lnTo>
                    <a:pt x="1190" y="1405"/>
                  </a:lnTo>
                  <a:lnTo>
                    <a:pt x="1137" y="614"/>
                  </a:lnTo>
                  <a:lnTo>
                    <a:pt x="1129" y="7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8" name="Freeform 82"/>
            <p:cNvSpPr>
              <a:spLocks/>
            </p:cNvSpPr>
            <p:nvPr/>
          </p:nvSpPr>
          <p:spPr bwMode="auto">
            <a:xfrm>
              <a:off x="2400" y="2343"/>
              <a:ext cx="177" cy="243"/>
            </a:xfrm>
            <a:custGeom>
              <a:avLst/>
              <a:gdLst>
                <a:gd name="T0" fmla="*/ 1 w 354"/>
                <a:gd name="T1" fmla="*/ 1 h 486"/>
                <a:gd name="T2" fmla="*/ 1 w 354"/>
                <a:gd name="T3" fmla="*/ 1 h 486"/>
                <a:gd name="T4" fmla="*/ 1 w 354"/>
                <a:gd name="T5" fmla="*/ 1 h 486"/>
                <a:gd name="T6" fmla="*/ 1 w 354"/>
                <a:gd name="T7" fmla="*/ 1 h 486"/>
                <a:gd name="T8" fmla="*/ 1 w 354"/>
                <a:gd name="T9" fmla="*/ 1 h 486"/>
                <a:gd name="T10" fmla="*/ 1 w 354"/>
                <a:gd name="T11" fmla="*/ 1 h 486"/>
                <a:gd name="T12" fmla="*/ 1 w 354"/>
                <a:gd name="T13" fmla="*/ 1 h 486"/>
                <a:gd name="T14" fmla="*/ 1 w 354"/>
                <a:gd name="T15" fmla="*/ 1 h 486"/>
                <a:gd name="T16" fmla="*/ 1 w 354"/>
                <a:gd name="T17" fmla="*/ 1 h 486"/>
                <a:gd name="T18" fmla="*/ 1 w 354"/>
                <a:gd name="T19" fmla="*/ 1 h 486"/>
                <a:gd name="T20" fmla="*/ 1 w 354"/>
                <a:gd name="T21" fmla="*/ 1 h 486"/>
                <a:gd name="T22" fmla="*/ 1 w 354"/>
                <a:gd name="T23" fmla="*/ 1 h 486"/>
                <a:gd name="T24" fmla="*/ 1 w 354"/>
                <a:gd name="T25" fmla="*/ 1 h 486"/>
                <a:gd name="T26" fmla="*/ 1 w 354"/>
                <a:gd name="T27" fmla="*/ 1 h 486"/>
                <a:gd name="T28" fmla="*/ 1 w 354"/>
                <a:gd name="T29" fmla="*/ 1 h 486"/>
                <a:gd name="T30" fmla="*/ 1 w 354"/>
                <a:gd name="T31" fmla="*/ 1 h 486"/>
                <a:gd name="T32" fmla="*/ 1 w 354"/>
                <a:gd name="T33" fmla="*/ 1 h 486"/>
                <a:gd name="T34" fmla="*/ 1 w 354"/>
                <a:gd name="T35" fmla="*/ 1 h 486"/>
                <a:gd name="T36" fmla="*/ 1 w 354"/>
                <a:gd name="T37" fmla="*/ 0 h 486"/>
                <a:gd name="T38" fmla="*/ 1 w 354"/>
                <a:gd name="T39" fmla="*/ 1 h 486"/>
                <a:gd name="T40" fmla="*/ 1 w 354"/>
                <a:gd name="T41" fmla="*/ 1 h 486"/>
                <a:gd name="T42" fmla="*/ 0 w 354"/>
                <a:gd name="T43" fmla="*/ 1 h 486"/>
                <a:gd name="T44" fmla="*/ 1 w 354"/>
                <a:gd name="T45" fmla="*/ 1 h 486"/>
                <a:gd name="T46" fmla="*/ 1 w 354"/>
                <a:gd name="T47" fmla="*/ 1 h 486"/>
                <a:gd name="T48" fmla="*/ 1 w 354"/>
                <a:gd name="T49" fmla="*/ 1 h 486"/>
                <a:gd name="T50" fmla="*/ 1 w 354"/>
                <a:gd name="T51" fmla="*/ 1 h 486"/>
                <a:gd name="T52" fmla="*/ 1 w 354"/>
                <a:gd name="T53" fmla="*/ 1 h 486"/>
                <a:gd name="T54" fmla="*/ 1 w 354"/>
                <a:gd name="T55" fmla="*/ 1 h 486"/>
                <a:gd name="T56" fmla="*/ 1 w 354"/>
                <a:gd name="T57" fmla="*/ 1 h 486"/>
                <a:gd name="T58" fmla="*/ 1 w 354"/>
                <a:gd name="T59" fmla="*/ 1 h 486"/>
                <a:gd name="T60" fmla="*/ 1 w 354"/>
                <a:gd name="T61" fmla="*/ 1 h 486"/>
                <a:gd name="T62" fmla="*/ 1 w 354"/>
                <a:gd name="T63" fmla="*/ 1 h 486"/>
                <a:gd name="T64" fmla="*/ 1 w 354"/>
                <a:gd name="T65" fmla="*/ 1 h 486"/>
                <a:gd name="T66" fmla="*/ 1 w 354"/>
                <a:gd name="T67" fmla="*/ 1 h 486"/>
                <a:gd name="T68" fmla="*/ 1 w 354"/>
                <a:gd name="T69" fmla="*/ 1 h 486"/>
                <a:gd name="T70" fmla="*/ 1 w 354"/>
                <a:gd name="T71" fmla="*/ 1 h 486"/>
                <a:gd name="T72" fmla="*/ 1 w 354"/>
                <a:gd name="T73" fmla="*/ 1 h 486"/>
                <a:gd name="T74" fmla="*/ 1 w 354"/>
                <a:gd name="T75" fmla="*/ 1 h 486"/>
                <a:gd name="T76" fmla="*/ 1 w 354"/>
                <a:gd name="T77" fmla="*/ 1 h 486"/>
                <a:gd name="T78" fmla="*/ 1 w 354"/>
                <a:gd name="T79" fmla="*/ 1 h 486"/>
                <a:gd name="T80" fmla="*/ 1 w 354"/>
                <a:gd name="T81" fmla="*/ 1 h 486"/>
                <a:gd name="T82" fmla="*/ 1 w 354"/>
                <a:gd name="T83" fmla="*/ 1 h 48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4"/>
                <a:gd name="T127" fmla="*/ 0 h 486"/>
                <a:gd name="T128" fmla="*/ 354 w 354"/>
                <a:gd name="T129" fmla="*/ 486 h 48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4" h="486">
                  <a:moveTo>
                    <a:pt x="104" y="328"/>
                  </a:moveTo>
                  <a:lnTo>
                    <a:pt x="80" y="437"/>
                  </a:lnTo>
                  <a:lnTo>
                    <a:pt x="122" y="486"/>
                  </a:lnTo>
                  <a:lnTo>
                    <a:pt x="181" y="467"/>
                  </a:lnTo>
                  <a:lnTo>
                    <a:pt x="122" y="410"/>
                  </a:lnTo>
                  <a:lnTo>
                    <a:pt x="131" y="351"/>
                  </a:lnTo>
                  <a:lnTo>
                    <a:pt x="203" y="454"/>
                  </a:lnTo>
                  <a:lnTo>
                    <a:pt x="308" y="408"/>
                  </a:lnTo>
                  <a:lnTo>
                    <a:pt x="95" y="311"/>
                  </a:lnTo>
                  <a:lnTo>
                    <a:pt x="87" y="287"/>
                  </a:lnTo>
                  <a:lnTo>
                    <a:pt x="150" y="296"/>
                  </a:lnTo>
                  <a:lnTo>
                    <a:pt x="302" y="258"/>
                  </a:lnTo>
                  <a:lnTo>
                    <a:pt x="315" y="216"/>
                  </a:lnTo>
                  <a:lnTo>
                    <a:pt x="354" y="195"/>
                  </a:lnTo>
                  <a:lnTo>
                    <a:pt x="346" y="159"/>
                  </a:lnTo>
                  <a:lnTo>
                    <a:pt x="274" y="117"/>
                  </a:lnTo>
                  <a:lnTo>
                    <a:pt x="264" y="68"/>
                  </a:lnTo>
                  <a:lnTo>
                    <a:pt x="144" y="11"/>
                  </a:lnTo>
                  <a:lnTo>
                    <a:pt x="28" y="0"/>
                  </a:lnTo>
                  <a:lnTo>
                    <a:pt x="6" y="38"/>
                  </a:lnTo>
                  <a:lnTo>
                    <a:pt x="21" y="85"/>
                  </a:lnTo>
                  <a:lnTo>
                    <a:pt x="0" y="138"/>
                  </a:lnTo>
                  <a:lnTo>
                    <a:pt x="25" y="180"/>
                  </a:lnTo>
                  <a:lnTo>
                    <a:pt x="32" y="228"/>
                  </a:lnTo>
                  <a:lnTo>
                    <a:pt x="63" y="190"/>
                  </a:lnTo>
                  <a:lnTo>
                    <a:pt x="28" y="142"/>
                  </a:lnTo>
                  <a:lnTo>
                    <a:pt x="55" y="83"/>
                  </a:lnTo>
                  <a:lnTo>
                    <a:pt x="30" y="45"/>
                  </a:lnTo>
                  <a:lnTo>
                    <a:pt x="59" y="24"/>
                  </a:lnTo>
                  <a:lnTo>
                    <a:pt x="143" y="30"/>
                  </a:lnTo>
                  <a:lnTo>
                    <a:pt x="249" y="77"/>
                  </a:lnTo>
                  <a:lnTo>
                    <a:pt x="241" y="106"/>
                  </a:lnTo>
                  <a:lnTo>
                    <a:pt x="103" y="93"/>
                  </a:lnTo>
                  <a:lnTo>
                    <a:pt x="333" y="169"/>
                  </a:lnTo>
                  <a:lnTo>
                    <a:pt x="317" y="197"/>
                  </a:lnTo>
                  <a:lnTo>
                    <a:pt x="124" y="186"/>
                  </a:lnTo>
                  <a:lnTo>
                    <a:pt x="295" y="214"/>
                  </a:lnTo>
                  <a:lnTo>
                    <a:pt x="283" y="245"/>
                  </a:lnTo>
                  <a:lnTo>
                    <a:pt x="40" y="254"/>
                  </a:lnTo>
                  <a:lnTo>
                    <a:pt x="32" y="285"/>
                  </a:lnTo>
                  <a:lnTo>
                    <a:pt x="104" y="3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89" name="Freeform 83"/>
            <p:cNvSpPr>
              <a:spLocks/>
            </p:cNvSpPr>
            <p:nvPr/>
          </p:nvSpPr>
          <p:spPr bwMode="auto">
            <a:xfrm>
              <a:off x="2408" y="2304"/>
              <a:ext cx="70" cy="51"/>
            </a:xfrm>
            <a:custGeom>
              <a:avLst/>
              <a:gdLst>
                <a:gd name="T0" fmla="*/ 0 w 141"/>
                <a:gd name="T1" fmla="*/ 1 h 102"/>
                <a:gd name="T2" fmla="*/ 0 w 141"/>
                <a:gd name="T3" fmla="*/ 1 h 102"/>
                <a:gd name="T4" fmla="*/ 0 w 141"/>
                <a:gd name="T5" fmla="*/ 0 h 102"/>
                <a:gd name="T6" fmla="*/ 0 w 141"/>
                <a:gd name="T7" fmla="*/ 1 h 102"/>
                <a:gd name="T8" fmla="*/ 0 w 141"/>
                <a:gd name="T9" fmla="*/ 1 h 102"/>
                <a:gd name="T10" fmla="*/ 0 w 141"/>
                <a:gd name="T11" fmla="*/ 1 h 102"/>
                <a:gd name="T12" fmla="*/ 0 w 141"/>
                <a:gd name="T13" fmla="*/ 1 h 102"/>
                <a:gd name="T14" fmla="*/ 0 w 141"/>
                <a:gd name="T15" fmla="*/ 1 h 102"/>
                <a:gd name="T16" fmla="*/ 0 w 141"/>
                <a:gd name="T17" fmla="*/ 1 h 102"/>
                <a:gd name="T18" fmla="*/ 0 w 141"/>
                <a:gd name="T19" fmla="*/ 1 h 102"/>
                <a:gd name="T20" fmla="*/ 0 w 141"/>
                <a:gd name="T21" fmla="*/ 1 h 102"/>
                <a:gd name="T22" fmla="*/ 0 w 141"/>
                <a:gd name="T23" fmla="*/ 1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1"/>
                <a:gd name="T37" fmla="*/ 0 h 102"/>
                <a:gd name="T38" fmla="*/ 141 w 141"/>
                <a:gd name="T39" fmla="*/ 102 h 1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1" h="102">
                  <a:moveTo>
                    <a:pt x="13" y="81"/>
                  </a:moveTo>
                  <a:lnTo>
                    <a:pt x="0" y="41"/>
                  </a:lnTo>
                  <a:lnTo>
                    <a:pt x="48" y="0"/>
                  </a:lnTo>
                  <a:lnTo>
                    <a:pt x="141" y="40"/>
                  </a:lnTo>
                  <a:lnTo>
                    <a:pt x="141" y="102"/>
                  </a:lnTo>
                  <a:lnTo>
                    <a:pt x="109" y="97"/>
                  </a:lnTo>
                  <a:lnTo>
                    <a:pt x="120" y="47"/>
                  </a:lnTo>
                  <a:lnTo>
                    <a:pt x="50" y="26"/>
                  </a:lnTo>
                  <a:lnTo>
                    <a:pt x="27" y="45"/>
                  </a:lnTo>
                  <a:lnTo>
                    <a:pt x="42" y="93"/>
                  </a:lnTo>
                  <a:lnTo>
                    <a:pt x="1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90" name="Freeform 84"/>
            <p:cNvSpPr>
              <a:spLocks/>
            </p:cNvSpPr>
            <p:nvPr/>
          </p:nvSpPr>
          <p:spPr bwMode="auto">
            <a:xfrm>
              <a:off x="2323" y="2149"/>
              <a:ext cx="124" cy="166"/>
            </a:xfrm>
            <a:custGeom>
              <a:avLst/>
              <a:gdLst>
                <a:gd name="T0" fmla="*/ 1 w 247"/>
                <a:gd name="T1" fmla="*/ 1 h 332"/>
                <a:gd name="T2" fmla="*/ 0 w 247"/>
                <a:gd name="T3" fmla="*/ 0 h 332"/>
                <a:gd name="T4" fmla="*/ 1 w 247"/>
                <a:gd name="T5" fmla="*/ 1 h 332"/>
                <a:gd name="T6" fmla="*/ 1 w 247"/>
                <a:gd name="T7" fmla="*/ 1 h 332"/>
                <a:gd name="T8" fmla="*/ 1 w 247"/>
                <a:gd name="T9" fmla="*/ 1 h 332"/>
                <a:gd name="T10" fmla="*/ 0 60000 65536"/>
                <a:gd name="T11" fmla="*/ 0 60000 65536"/>
                <a:gd name="T12" fmla="*/ 0 60000 65536"/>
                <a:gd name="T13" fmla="*/ 0 60000 65536"/>
                <a:gd name="T14" fmla="*/ 0 60000 65536"/>
                <a:gd name="T15" fmla="*/ 0 w 247"/>
                <a:gd name="T16" fmla="*/ 0 h 332"/>
                <a:gd name="T17" fmla="*/ 247 w 247"/>
                <a:gd name="T18" fmla="*/ 332 h 332"/>
              </a:gdLst>
              <a:ahLst/>
              <a:cxnLst>
                <a:cxn ang="T10">
                  <a:pos x="T0" y="T1"/>
                </a:cxn>
                <a:cxn ang="T11">
                  <a:pos x="T2" y="T3"/>
                </a:cxn>
                <a:cxn ang="T12">
                  <a:pos x="T4" y="T5"/>
                </a:cxn>
                <a:cxn ang="T13">
                  <a:pos x="T6" y="T7"/>
                </a:cxn>
                <a:cxn ang="T14">
                  <a:pos x="T8" y="T9"/>
                </a:cxn>
              </a:cxnLst>
              <a:rect l="T15" t="T16" r="T17" b="T18"/>
              <a:pathLst>
                <a:path w="247" h="332">
                  <a:moveTo>
                    <a:pt x="209" y="327"/>
                  </a:moveTo>
                  <a:lnTo>
                    <a:pt x="0" y="0"/>
                  </a:lnTo>
                  <a:lnTo>
                    <a:pt x="247" y="332"/>
                  </a:lnTo>
                  <a:lnTo>
                    <a:pt x="209" y="3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91" name="Freeform 85"/>
            <p:cNvSpPr>
              <a:spLocks/>
            </p:cNvSpPr>
            <p:nvPr/>
          </p:nvSpPr>
          <p:spPr bwMode="auto">
            <a:xfrm>
              <a:off x="3402" y="1938"/>
              <a:ext cx="66" cy="19"/>
            </a:xfrm>
            <a:custGeom>
              <a:avLst/>
              <a:gdLst>
                <a:gd name="T0" fmla="*/ 1 w 131"/>
                <a:gd name="T1" fmla="*/ 0 h 38"/>
                <a:gd name="T2" fmla="*/ 1 w 131"/>
                <a:gd name="T3" fmla="*/ 0 h 38"/>
                <a:gd name="T4" fmla="*/ 0 w 131"/>
                <a:gd name="T5" fmla="*/ 1 h 38"/>
                <a:gd name="T6" fmla="*/ 1 w 131"/>
                <a:gd name="T7" fmla="*/ 1 h 38"/>
                <a:gd name="T8" fmla="*/ 1 w 131"/>
                <a:gd name="T9" fmla="*/ 0 h 38"/>
                <a:gd name="T10" fmla="*/ 1 w 131"/>
                <a:gd name="T11" fmla="*/ 0 h 38"/>
                <a:gd name="T12" fmla="*/ 0 60000 65536"/>
                <a:gd name="T13" fmla="*/ 0 60000 65536"/>
                <a:gd name="T14" fmla="*/ 0 60000 65536"/>
                <a:gd name="T15" fmla="*/ 0 60000 65536"/>
                <a:gd name="T16" fmla="*/ 0 60000 65536"/>
                <a:gd name="T17" fmla="*/ 0 60000 65536"/>
                <a:gd name="T18" fmla="*/ 0 w 131"/>
                <a:gd name="T19" fmla="*/ 0 h 38"/>
                <a:gd name="T20" fmla="*/ 131 w 131"/>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131" h="38">
                  <a:moveTo>
                    <a:pt x="131" y="0"/>
                  </a:moveTo>
                  <a:lnTo>
                    <a:pt x="24" y="0"/>
                  </a:lnTo>
                  <a:lnTo>
                    <a:pt x="0" y="38"/>
                  </a:lnTo>
                  <a:lnTo>
                    <a:pt x="119" y="30"/>
                  </a:lnTo>
                  <a:lnTo>
                    <a:pt x="13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92" name="Freeform 86"/>
            <p:cNvSpPr>
              <a:spLocks/>
            </p:cNvSpPr>
            <p:nvPr/>
          </p:nvSpPr>
          <p:spPr bwMode="auto">
            <a:xfrm>
              <a:off x="2954" y="1970"/>
              <a:ext cx="158" cy="119"/>
            </a:xfrm>
            <a:custGeom>
              <a:avLst/>
              <a:gdLst>
                <a:gd name="T0" fmla="*/ 0 w 318"/>
                <a:gd name="T1" fmla="*/ 0 h 238"/>
                <a:gd name="T2" fmla="*/ 0 w 318"/>
                <a:gd name="T3" fmla="*/ 1 h 238"/>
                <a:gd name="T4" fmla="*/ 0 w 318"/>
                <a:gd name="T5" fmla="*/ 1 h 238"/>
                <a:gd name="T6" fmla="*/ 0 w 318"/>
                <a:gd name="T7" fmla="*/ 1 h 238"/>
                <a:gd name="T8" fmla="*/ 0 w 318"/>
                <a:gd name="T9" fmla="*/ 1 h 238"/>
                <a:gd name="T10" fmla="*/ 0 w 318"/>
                <a:gd name="T11" fmla="*/ 1 h 238"/>
                <a:gd name="T12" fmla="*/ 0 w 318"/>
                <a:gd name="T13" fmla="*/ 1 h 238"/>
                <a:gd name="T14" fmla="*/ 0 w 318"/>
                <a:gd name="T15" fmla="*/ 1 h 238"/>
                <a:gd name="T16" fmla="*/ 0 w 318"/>
                <a:gd name="T17" fmla="*/ 0 h 238"/>
                <a:gd name="T18" fmla="*/ 0 w 318"/>
                <a:gd name="T19" fmla="*/ 0 h 2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8"/>
                <a:gd name="T31" fmla="*/ 0 h 238"/>
                <a:gd name="T32" fmla="*/ 318 w 318"/>
                <a:gd name="T33" fmla="*/ 238 h 2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8" h="238">
                  <a:moveTo>
                    <a:pt x="299" y="0"/>
                  </a:moveTo>
                  <a:lnTo>
                    <a:pt x="149" y="59"/>
                  </a:lnTo>
                  <a:lnTo>
                    <a:pt x="69" y="132"/>
                  </a:lnTo>
                  <a:lnTo>
                    <a:pt x="0" y="238"/>
                  </a:lnTo>
                  <a:lnTo>
                    <a:pt x="69" y="208"/>
                  </a:lnTo>
                  <a:lnTo>
                    <a:pt x="164" y="97"/>
                  </a:lnTo>
                  <a:lnTo>
                    <a:pt x="255" y="38"/>
                  </a:lnTo>
                  <a:lnTo>
                    <a:pt x="318" y="23"/>
                  </a:lnTo>
                  <a:lnTo>
                    <a:pt x="29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93" name="Freeform 87"/>
            <p:cNvSpPr>
              <a:spLocks/>
            </p:cNvSpPr>
            <p:nvPr/>
          </p:nvSpPr>
          <p:spPr bwMode="auto">
            <a:xfrm>
              <a:off x="2818" y="2564"/>
              <a:ext cx="40" cy="201"/>
            </a:xfrm>
            <a:custGeom>
              <a:avLst/>
              <a:gdLst>
                <a:gd name="T0" fmla="*/ 1 w 80"/>
                <a:gd name="T1" fmla="*/ 1 h 401"/>
                <a:gd name="T2" fmla="*/ 1 w 80"/>
                <a:gd name="T3" fmla="*/ 1 h 401"/>
                <a:gd name="T4" fmla="*/ 0 w 80"/>
                <a:gd name="T5" fmla="*/ 1 h 401"/>
                <a:gd name="T6" fmla="*/ 1 w 80"/>
                <a:gd name="T7" fmla="*/ 0 h 401"/>
                <a:gd name="T8" fmla="*/ 1 w 80"/>
                <a:gd name="T9" fmla="*/ 1 h 401"/>
                <a:gd name="T10" fmla="*/ 1 w 80"/>
                <a:gd name="T11" fmla="*/ 1 h 401"/>
                <a:gd name="T12" fmla="*/ 0 60000 65536"/>
                <a:gd name="T13" fmla="*/ 0 60000 65536"/>
                <a:gd name="T14" fmla="*/ 0 60000 65536"/>
                <a:gd name="T15" fmla="*/ 0 60000 65536"/>
                <a:gd name="T16" fmla="*/ 0 60000 65536"/>
                <a:gd name="T17" fmla="*/ 0 60000 65536"/>
                <a:gd name="T18" fmla="*/ 0 w 80"/>
                <a:gd name="T19" fmla="*/ 0 h 401"/>
                <a:gd name="T20" fmla="*/ 80 w 80"/>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0" h="401">
                  <a:moveTo>
                    <a:pt x="80" y="16"/>
                  </a:moveTo>
                  <a:lnTo>
                    <a:pt x="46" y="401"/>
                  </a:lnTo>
                  <a:lnTo>
                    <a:pt x="0" y="390"/>
                  </a:lnTo>
                  <a:lnTo>
                    <a:pt x="54" y="0"/>
                  </a:lnTo>
                  <a:lnTo>
                    <a:pt x="8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94" name="Freeform 88"/>
            <p:cNvSpPr>
              <a:spLocks/>
            </p:cNvSpPr>
            <p:nvPr/>
          </p:nvSpPr>
          <p:spPr bwMode="auto">
            <a:xfrm>
              <a:off x="3802" y="2357"/>
              <a:ext cx="33" cy="400"/>
            </a:xfrm>
            <a:custGeom>
              <a:avLst/>
              <a:gdLst>
                <a:gd name="T0" fmla="*/ 1 w 64"/>
                <a:gd name="T1" fmla="*/ 1 h 800"/>
                <a:gd name="T2" fmla="*/ 1 w 64"/>
                <a:gd name="T3" fmla="*/ 1 h 800"/>
                <a:gd name="T4" fmla="*/ 0 w 64"/>
                <a:gd name="T5" fmla="*/ 1 h 800"/>
                <a:gd name="T6" fmla="*/ 1 w 64"/>
                <a:gd name="T7" fmla="*/ 1 h 800"/>
                <a:gd name="T8" fmla="*/ 1 w 64"/>
                <a:gd name="T9" fmla="*/ 1 h 800"/>
                <a:gd name="T10" fmla="*/ 1 w 64"/>
                <a:gd name="T11" fmla="*/ 0 h 800"/>
                <a:gd name="T12" fmla="*/ 1 w 64"/>
                <a:gd name="T13" fmla="*/ 1 h 800"/>
                <a:gd name="T14" fmla="*/ 1 w 64"/>
                <a:gd name="T15" fmla="*/ 1 h 800"/>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800"/>
                <a:gd name="T26" fmla="*/ 64 w 64"/>
                <a:gd name="T27" fmla="*/ 800 h 8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800">
                  <a:moveTo>
                    <a:pt x="19" y="57"/>
                  </a:moveTo>
                  <a:lnTo>
                    <a:pt x="15" y="517"/>
                  </a:lnTo>
                  <a:lnTo>
                    <a:pt x="0" y="800"/>
                  </a:lnTo>
                  <a:lnTo>
                    <a:pt x="64" y="800"/>
                  </a:lnTo>
                  <a:lnTo>
                    <a:pt x="61" y="399"/>
                  </a:lnTo>
                  <a:lnTo>
                    <a:pt x="57" y="0"/>
                  </a:lnTo>
                  <a:lnTo>
                    <a:pt x="19"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sp>
          <p:nvSpPr>
            <p:cNvPr id="25695" name="Freeform 89"/>
            <p:cNvSpPr>
              <a:spLocks/>
            </p:cNvSpPr>
            <p:nvPr/>
          </p:nvSpPr>
          <p:spPr bwMode="auto">
            <a:xfrm>
              <a:off x="2305" y="2654"/>
              <a:ext cx="1269" cy="195"/>
            </a:xfrm>
            <a:custGeom>
              <a:avLst/>
              <a:gdLst>
                <a:gd name="T0" fmla="*/ 1 w 2538"/>
                <a:gd name="T1" fmla="*/ 0 h 392"/>
                <a:gd name="T2" fmla="*/ 1 w 2538"/>
                <a:gd name="T3" fmla="*/ 0 h 392"/>
                <a:gd name="T4" fmla="*/ 0 w 2538"/>
                <a:gd name="T5" fmla="*/ 0 h 392"/>
                <a:gd name="T6" fmla="*/ 1 w 2538"/>
                <a:gd name="T7" fmla="*/ 0 h 392"/>
                <a:gd name="T8" fmla="*/ 1 w 2538"/>
                <a:gd name="T9" fmla="*/ 0 h 392"/>
                <a:gd name="T10" fmla="*/ 1 w 2538"/>
                <a:gd name="T11" fmla="*/ 0 h 392"/>
                <a:gd name="T12" fmla="*/ 1 w 2538"/>
                <a:gd name="T13" fmla="*/ 0 h 392"/>
                <a:gd name="T14" fmla="*/ 1 w 2538"/>
                <a:gd name="T15" fmla="*/ 0 h 392"/>
                <a:gd name="T16" fmla="*/ 1 w 2538"/>
                <a:gd name="T17" fmla="*/ 0 h 392"/>
                <a:gd name="T18" fmla="*/ 1 w 2538"/>
                <a:gd name="T19" fmla="*/ 0 h 392"/>
                <a:gd name="T20" fmla="*/ 1 w 2538"/>
                <a:gd name="T21" fmla="*/ 0 h 392"/>
                <a:gd name="T22" fmla="*/ 1 w 2538"/>
                <a:gd name="T23" fmla="*/ 0 h 392"/>
                <a:gd name="T24" fmla="*/ 1 w 2538"/>
                <a:gd name="T25" fmla="*/ 0 h 392"/>
                <a:gd name="T26" fmla="*/ 1 w 2538"/>
                <a:gd name="T27" fmla="*/ 0 h 392"/>
                <a:gd name="T28" fmla="*/ 1 w 2538"/>
                <a:gd name="T29" fmla="*/ 0 h 392"/>
                <a:gd name="T30" fmla="*/ 1 w 2538"/>
                <a:gd name="T31" fmla="*/ 0 h 392"/>
                <a:gd name="T32" fmla="*/ 1 w 2538"/>
                <a:gd name="T33" fmla="*/ 0 h 392"/>
                <a:gd name="T34" fmla="*/ 1 w 2538"/>
                <a:gd name="T35" fmla="*/ 0 h 392"/>
                <a:gd name="T36" fmla="*/ 1 w 2538"/>
                <a:gd name="T37" fmla="*/ 0 h 392"/>
                <a:gd name="T38" fmla="*/ 1 w 2538"/>
                <a:gd name="T39" fmla="*/ 0 h 392"/>
                <a:gd name="T40" fmla="*/ 1 w 2538"/>
                <a:gd name="T41" fmla="*/ 0 h 392"/>
                <a:gd name="T42" fmla="*/ 1 w 2538"/>
                <a:gd name="T43" fmla="*/ 0 h 392"/>
                <a:gd name="T44" fmla="*/ 1 w 2538"/>
                <a:gd name="T45" fmla="*/ 0 h 392"/>
                <a:gd name="T46" fmla="*/ 1 w 2538"/>
                <a:gd name="T47" fmla="*/ 0 h 392"/>
                <a:gd name="T48" fmla="*/ 1 w 2538"/>
                <a:gd name="T49" fmla="*/ 0 h 392"/>
                <a:gd name="T50" fmla="*/ 1 w 2538"/>
                <a:gd name="T51" fmla="*/ 0 h 392"/>
                <a:gd name="T52" fmla="*/ 1 w 2538"/>
                <a:gd name="T53" fmla="*/ 0 h 392"/>
                <a:gd name="T54" fmla="*/ 1 w 2538"/>
                <a:gd name="T55" fmla="*/ 0 h 392"/>
                <a:gd name="T56" fmla="*/ 1 w 2538"/>
                <a:gd name="T57" fmla="*/ 0 h 392"/>
                <a:gd name="T58" fmla="*/ 1 w 2538"/>
                <a:gd name="T59" fmla="*/ 0 h 392"/>
                <a:gd name="T60" fmla="*/ 1 w 2538"/>
                <a:gd name="T61" fmla="*/ 0 h 392"/>
                <a:gd name="T62" fmla="*/ 1 w 2538"/>
                <a:gd name="T63" fmla="*/ 0 h 392"/>
                <a:gd name="T64" fmla="*/ 1 w 2538"/>
                <a:gd name="T65" fmla="*/ 0 h 392"/>
                <a:gd name="T66" fmla="*/ 1 w 2538"/>
                <a:gd name="T67" fmla="*/ 0 h 392"/>
                <a:gd name="T68" fmla="*/ 1 w 2538"/>
                <a:gd name="T69" fmla="*/ 0 h 392"/>
                <a:gd name="T70" fmla="*/ 1 w 2538"/>
                <a:gd name="T71" fmla="*/ 0 h 392"/>
                <a:gd name="T72" fmla="*/ 1 w 2538"/>
                <a:gd name="T73" fmla="*/ 0 h 392"/>
                <a:gd name="T74" fmla="*/ 1 w 2538"/>
                <a:gd name="T75" fmla="*/ 0 h 392"/>
                <a:gd name="T76" fmla="*/ 1 w 2538"/>
                <a:gd name="T77" fmla="*/ 0 h 392"/>
                <a:gd name="T78" fmla="*/ 1 w 2538"/>
                <a:gd name="T79" fmla="*/ 0 h 3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538"/>
                <a:gd name="T121" fmla="*/ 0 h 392"/>
                <a:gd name="T122" fmla="*/ 2538 w 2538"/>
                <a:gd name="T123" fmla="*/ 392 h 3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538" h="392">
                  <a:moveTo>
                    <a:pt x="1705" y="177"/>
                  </a:moveTo>
                  <a:lnTo>
                    <a:pt x="205" y="177"/>
                  </a:lnTo>
                  <a:lnTo>
                    <a:pt x="0" y="279"/>
                  </a:lnTo>
                  <a:lnTo>
                    <a:pt x="245" y="380"/>
                  </a:lnTo>
                  <a:lnTo>
                    <a:pt x="937" y="241"/>
                  </a:lnTo>
                  <a:lnTo>
                    <a:pt x="1365" y="291"/>
                  </a:lnTo>
                  <a:lnTo>
                    <a:pt x="1591" y="245"/>
                  </a:lnTo>
                  <a:lnTo>
                    <a:pt x="1659" y="245"/>
                  </a:lnTo>
                  <a:lnTo>
                    <a:pt x="1633" y="302"/>
                  </a:lnTo>
                  <a:lnTo>
                    <a:pt x="1690" y="342"/>
                  </a:lnTo>
                  <a:lnTo>
                    <a:pt x="1865" y="283"/>
                  </a:lnTo>
                  <a:lnTo>
                    <a:pt x="1924" y="279"/>
                  </a:lnTo>
                  <a:lnTo>
                    <a:pt x="1838" y="373"/>
                  </a:lnTo>
                  <a:lnTo>
                    <a:pt x="1889" y="392"/>
                  </a:lnTo>
                  <a:lnTo>
                    <a:pt x="2136" y="287"/>
                  </a:lnTo>
                  <a:lnTo>
                    <a:pt x="2443" y="241"/>
                  </a:lnTo>
                  <a:lnTo>
                    <a:pt x="2465" y="135"/>
                  </a:lnTo>
                  <a:lnTo>
                    <a:pt x="2538" y="40"/>
                  </a:lnTo>
                  <a:lnTo>
                    <a:pt x="2488" y="19"/>
                  </a:lnTo>
                  <a:lnTo>
                    <a:pt x="2431" y="120"/>
                  </a:lnTo>
                  <a:lnTo>
                    <a:pt x="2389" y="226"/>
                  </a:lnTo>
                  <a:lnTo>
                    <a:pt x="2155" y="249"/>
                  </a:lnTo>
                  <a:lnTo>
                    <a:pt x="2098" y="253"/>
                  </a:lnTo>
                  <a:lnTo>
                    <a:pt x="1884" y="373"/>
                  </a:lnTo>
                  <a:lnTo>
                    <a:pt x="1878" y="350"/>
                  </a:lnTo>
                  <a:lnTo>
                    <a:pt x="2007" y="230"/>
                  </a:lnTo>
                  <a:lnTo>
                    <a:pt x="1853" y="253"/>
                  </a:lnTo>
                  <a:lnTo>
                    <a:pt x="1713" y="310"/>
                  </a:lnTo>
                  <a:lnTo>
                    <a:pt x="1682" y="298"/>
                  </a:lnTo>
                  <a:lnTo>
                    <a:pt x="1781" y="219"/>
                  </a:lnTo>
                  <a:lnTo>
                    <a:pt x="1962" y="150"/>
                  </a:lnTo>
                  <a:lnTo>
                    <a:pt x="1762" y="200"/>
                  </a:lnTo>
                  <a:lnTo>
                    <a:pt x="1697" y="230"/>
                  </a:lnTo>
                  <a:lnTo>
                    <a:pt x="1785" y="154"/>
                  </a:lnTo>
                  <a:lnTo>
                    <a:pt x="2197" y="53"/>
                  </a:lnTo>
                  <a:lnTo>
                    <a:pt x="2260" y="0"/>
                  </a:lnTo>
                  <a:lnTo>
                    <a:pt x="2129" y="40"/>
                  </a:lnTo>
                  <a:lnTo>
                    <a:pt x="1766" y="116"/>
                  </a:lnTo>
                  <a:lnTo>
                    <a:pt x="1705" y="1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prstClr val="black"/>
                </a:solidFill>
                <a:latin typeface="Arial" charset="0"/>
              </a:endParaRPr>
            </a:p>
          </p:txBody>
        </p:sp>
      </p:grpSp>
      <p:sp>
        <p:nvSpPr>
          <p:cNvPr id="97" name="Slide Number Placeholder 96"/>
          <p:cNvSpPr>
            <a:spLocks noGrp="1"/>
          </p:cNvSpPr>
          <p:nvPr>
            <p:ph type="sldNum" sz="quarter" idx="12"/>
          </p:nvPr>
        </p:nvSpPr>
        <p:spPr/>
        <p:txBody>
          <a:bodyPr>
            <a:normAutofit fontScale="85000" lnSpcReduction="20000"/>
          </a:bodyPr>
          <a:lstStyle/>
          <a:p>
            <a:pPr>
              <a:defRPr/>
            </a:pPr>
            <a:fld id="{92792736-47DF-4150-A8F4-56ED5D300591}" type="slidenum">
              <a:rPr lang="en-IN" smtClean="0"/>
              <a:pPr>
                <a:defRPr/>
              </a:pPr>
              <a:t>17</a:t>
            </a:fld>
            <a:endParaRPr lang="en-IN"/>
          </a:p>
        </p:txBody>
      </p:sp>
      <p:sp>
        <p:nvSpPr>
          <p:cNvPr id="25610"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ĐỐI TƯỢNG SỬ DỤNG THÔNG TIN TỪ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45799188"/>
      </p:ext>
    </p:extLst>
  </p:cSld>
  <p:clrMapOvr>
    <a:masterClrMapping/>
  </p:clrMapOvr>
  <p:transition spd="slow"/>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170</a:t>
            </a:fld>
            <a:endParaRPr lang="en-IN"/>
          </a:p>
        </p:txBody>
      </p:sp>
      <p:sp>
        <p:nvSpPr>
          <p:cNvPr id="3" name="Rectangle 2"/>
          <p:cNvSpPr/>
          <p:nvPr/>
        </p:nvSpPr>
        <p:spPr>
          <a:xfrm>
            <a:off x="1905000" y="76200"/>
            <a:ext cx="8572500" cy="400110"/>
          </a:xfrm>
          <a:prstGeom prst="rect">
            <a:avLst/>
          </a:prstGeom>
        </p:spPr>
        <p:txBody>
          <a:bodyPr wrap="square">
            <a:spAutoFit/>
          </a:bodyPr>
          <a:lstStyle/>
          <a:p>
            <a:pPr marL="457200" algn="ctr">
              <a:spcAft>
                <a:spcPts val="1000"/>
              </a:spcAft>
            </a:pPr>
            <a:r>
              <a:rPr lang="en-US" sz="2000" b="1" dirty="0">
                <a:latin typeface="Times New Roman"/>
                <a:ea typeface="Times New Roman"/>
                <a:cs typeface="Times New Roman"/>
              </a:rPr>
              <a:t>BẢNG DỰ TOÁN TRỊ GIÁ MUA NVL “P” TRONG KỲ</a:t>
            </a:r>
            <a:r>
              <a:rPr lang="en-US" sz="2000" dirty="0">
                <a:latin typeface="Calibri"/>
                <a:ea typeface="Times New Roman"/>
                <a:cs typeface="Times New Roman"/>
              </a:rPr>
              <a:t>   </a:t>
            </a:r>
            <a:r>
              <a:rPr lang="en-US" sz="2000" b="1" dirty="0" err="1">
                <a:latin typeface="Times New Roman"/>
                <a:ea typeface="Times New Roman"/>
              </a:rPr>
              <a:t>Năm</a:t>
            </a:r>
            <a:r>
              <a:rPr lang="en-US" sz="2000" b="1" dirty="0">
                <a:latin typeface="Times New Roman"/>
                <a:ea typeface="Times New Roman"/>
              </a:rPr>
              <a:t>:  N</a:t>
            </a:r>
            <a:endParaRPr lang="en-US" sz="2000" dirty="0"/>
          </a:p>
        </p:txBody>
      </p:sp>
      <p:graphicFrame>
        <p:nvGraphicFramePr>
          <p:cNvPr id="5" name="Table 4"/>
          <p:cNvGraphicFramePr>
            <a:graphicFrameLocks noGrp="1"/>
          </p:cNvGraphicFramePr>
          <p:nvPr>
            <p:extLst/>
          </p:nvPr>
        </p:nvGraphicFramePr>
        <p:xfrm>
          <a:off x="1676400" y="1656970"/>
          <a:ext cx="8877300" cy="5048631"/>
        </p:xfrm>
        <a:graphic>
          <a:graphicData uri="http://schemas.openxmlformats.org/drawingml/2006/table">
            <a:tbl>
              <a:tblPr firstRow="1" firstCol="1" bandRow="1"/>
              <a:tblGrid>
                <a:gridCol w="25146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333500">
                  <a:extLst>
                    <a:ext uri="{9D8B030D-6E8A-4147-A177-3AD203B41FA5}">
                      <a16:colId xmlns:a16="http://schemas.microsoft.com/office/drawing/2014/main" val="20005"/>
                    </a:ext>
                  </a:extLst>
                </a:gridCol>
              </a:tblGrid>
              <a:tr h="362077">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1.K. </a:t>
                      </a:r>
                      <a:r>
                        <a:rPr lang="en-US" sz="2000" dirty="0" err="1">
                          <a:effectLst/>
                          <a:latin typeface="Times New Roman"/>
                          <a:ea typeface="Times New Roman"/>
                          <a:cs typeface="Times New Roman"/>
                        </a:rPr>
                        <a:t>lượng</a:t>
                      </a:r>
                      <a:r>
                        <a:rPr lang="en-US" sz="2000" dirty="0">
                          <a:effectLst/>
                          <a:latin typeface="Times New Roman"/>
                          <a:ea typeface="Times New Roman"/>
                          <a:cs typeface="Times New Roman"/>
                        </a:rPr>
                        <a:t> SP SX (SP)</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21.000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26.000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31.000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103.000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24154">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2.Đ.mức </a:t>
                      </a:r>
                      <a:r>
                        <a:rPr lang="en-US" sz="2000" dirty="0" err="1">
                          <a:effectLst/>
                          <a:latin typeface="Times New Roman"/>
                          <a:ea typeface="Times New Roman"/>
                          <a:cs typeface="Times New Roman"/>
                        </a:rPr>
                        <a:t>lượng</a:t>
                      </a:r>
                      <a:r>
                        <a:rPr lang="en-US" sz="2000" dirty="0">
                          <a:effectLst/>
                          <a:latin typeface="Times New Roman"/>
                          <a:ea typeface="Times New Roman"/>
                          <a:cs typeface="Times New Roman"/>
                        </a:rPr>
                        <a:t> NVL </a:t>
                      </a:r>
                      <a:r>
                        <a:rPr lang="en-US" sz="2000" dirty="0" err="1">
                          <a:effectLst/>
                          <a:latin typeface="Times New Roman"/>
                          <a:ea typeface="Times New Roman"/>
                          <a:cs typeface="Times New Roman"/>
                        </a:rPr>
                        <a:t>tiêu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hao</a:t>
                      </a:r>
                      <a:r>
                        <a:rPr lang="en-US" sz="2000" dirty="0">
                          <a:effectLst/>
                          <a:latin typeface="Times New Roman"/>
                          <a:ea typeface="Times New Roman"/>
                          <a:cs typeface="Times New Roman"/>
                        </a:rPr>
                        <a:t> “P” </a:t>
                      </a:r>
                      <a:r>
                        <a:rPr lang="en-US" sz="2000" dirty="0" err="1">
                          <a:effectLst/>
                          <a:latin typeface="Times New Roman"/>
                          <a:ea typeface="Times New Roman"/>
                          <a:cs typeface="Times New Roman"/>
                        </a:rPr>
                        <a:t>cho</a:t>
                      </a:r>
                      <a:r>
                        <a:rPr lang="en-US" sz="2000" dirty="0">
                          <a:effectLst/>
                          <a:latin typeface="Times New Roman"/>
                          <a:ea typeface="Times New Roman"/>
                          <a:cs typeface="Times New Roman"/>
                        </a:rPr>
                        <a:t> 1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phẩm</a:t>
                      </a:r>
                      <a:r>
                        <a:rPr lang="en-US" sz="2000" dirty="0">
                          <a:effectLst/>
                          <a:latin typeface="Times New Roman"/>
                          <a:ea typeface="Times New Roman"/>
                          <a:cs typeface="Times New Roman"/>
                        </a:rPr>
                        <a:t> (Kg)</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3,08</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3,08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3,08</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3,08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3,08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24154">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3.Tổng </a:t>
                      </a:r>
                      <a:r>
                        <a:rPr lang="en-US" sz="2000" dirty="0" err="1">
                          <a:effectLst/>
                          <a:latin typeface="Times New Roman"/>
                          <a:ea typeface="Times New Roman"/>
                          <a:cs typeface="Times New Roman"/>
                        </a:rPr>
                        <a:t>lượng</a:t>
                      </a:r>
                      <a:r>
                        <a:rPr lang="en-US" sz="2000" dirty="0">
                          <a:effectLst/>
                          <a:latin typeface="Times New Roman"/>
                          <a:ea typeface="Times New Roman"/>
                          <a:cs typeface="Times New Roman"/>
                        </a:rPr>
                        <a:t> NVL “P” </a:t>
                      </a:r>
                      <a:r>
                        <a:rPr lang="en-US" sz="2000" dirty="0" err="1">
                          <a:effectLst/>
                          <a:latin typeface="Times New Roman"/>
                          <a:ea typeface="Times New Roman"/>
                          <a:cs typeface="Times New Roman"/>
                        </a:rPr>
                        <a:t>cần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cho</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xuất</a:t>
                      </a:r>
                      <a:r>
                        <a:rPr lang="en-US" sz="2000" dirty="0">
                          <a:effectLst/>
                          <a:latin typeface="Times New Roman"/>
                          <a:ea typeface="Times New Roman"/>
                          <a:cs typeface="Times New Roman"/>
                        </a:rPr>
                        <a:t> (kg)</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64.680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77.000</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80.080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94.480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317.240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3116">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4.Lượng NVL “P” </a:t>
                      </a:r>
                      <a:r>
                        <a:rPr lang="en-US" sz="2000" dirty="0" err="1">
                          <a:effectLst/>
                          <a:latin typeface="Times New Roman"/>
                          <a:ea typeface="Times New Roman"/>
                          <a:cs typeface="Times New Roman"/>
                        </a:rPr>
                        <a:t>tồn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Ck</a:t>
                      </a:r>
                      <a:r>
                        <a:rPr lang="en-US" sz="2000" dirty="0">
                          <a:effectLst/>
                          <a:latin typeface="Times New Roman"/>
                          <a:ea typeface="Times New Roman"/>
                          <a:cs typeface="Times New Roman"/>
                        </a:rPr>
                        <a:t> (kg)</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4.620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4.804,8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5.728,8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5.980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5.980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43116">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5.Lượng NVL “P” </a:t>
                      </a:r>
                      <a:r>
                        <a:rPr lang="en-US" sz="2000" dirty="0" err="1">
                          <a:effectLst/>
                          <a:latin typeface="Times New Roman"/>
                          <a:ea typeface="Times New Roman"/>
                          <a:cs typeface="Times New Roman"/>
                        </a:rPr>
                        <a:t>tồn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Đk</a:t>
                      </a:r>
                      <a:r>
                        <a:rPr lang="en-US" sz="2000" baseline="0" dirty="0">
                          <a:effectLst/>
                          <a:latin typeface="Times New Roman"/>
                          <a:ea typeface="Times New Roman"/>
                          <a:cs typeface="Times New Roman"/>
                        </a:rPr>
                        <a:t> </a:t>
                      </a:r>
                      <a:r>
                        <a:rPr lang="en-US" sz="2000" dirty="0">
                          <a:effectLst/>
                          <a:latin typeface="Times New Roman"/>
                          <a:ea typeface="Times New Roman"/>
                          <a:cs typeface="Times New Roman"/>
                        </a:rPr>
                        <a:t>(kg)</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3.880,8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4.620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4.804,8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5.728,8</a:t>
                      </a:r>
                      <a:endParaRPr lang="en-US" sz="2000">
                        <a:effectLst/>
                        <a:latin typeface="Calibri"/>
                        <a:ea typeface="Calibri"/>
                        <a:cs typeface="Times New Roman"/>
                      </a:endParaRPr>
                    </a:p>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3.880,8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43116">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6.Lượng NVL“P” </a:t>
                      </a:r>
                      <a:r>
                        <a:rPr lang="en-US" sz="2000" dirty="0" err="1">
                          <a:effectLst/>
                          <a:latin typeface="Times New Roman"/>
                          <a:ea typeface="Times New Roman"/>
                          <a:cs typeface="Times New Roman"/>
                        </a:rPr>
                        <a:t>cần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mua</a:t>
                      </a:r>
                      <a:r>
                        <a:rPr lang="en-US" sz="2000" dirty="0">
                          <a:effectLst/>
                          <a:latin typeface="Times New Roman"/>
                          <a:ea typeface="Times New Roman"/>
                          <a:cs typeface="Times New Roman"/>
                        </a:rPr>
                        <a:t> (kg)</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65.419,2</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77.184,8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81.004</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95.731,2</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319.339,2</a:t>
                      </a:r>
                      <a:endParaRPr lang="en-US" sz="2000">
                        <a:effectLst/>
                        <a:latin typeface="Calibri"/>
                        <a:ea typeface="Calibri"/>
                        <a:cs typeface="Times New Roman"/>
                      </a:endParaRPr>
                    </a:p>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62077">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7.Đơn </a:t>
                      </a:r>
                      <a:r>
                        <a:rPr lang="en-US" sz="2000" dirty="0" err="1">
                          <a:effectLst/>
                          <a:latin typeface="Times New Roman"/>
                          <a:ea typeface="Times New Roman"/>
                          <a:cs typeface="Times New Roman"/>
                        </a:rPr>
                        <a:t>giá</a:t>
                      </a:r>
                      <a:r>
                        <a:rPr lang="en-US" sz="2000" dirty="0">
                          <a:effectLst/>
                          <a:latin typeface="Times New Roman"/>
                          <a:ea typeface="Times New Roman"/>
                          <a:cs typeface="Times New Roman"/>
                        </a:rPr>
                        <a:t> NVL “P” (đ/kg)</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21.500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21.500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21.500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21.500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21.500</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2077">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8.Tổng </a:t>
                      </a:r>
                      <a:r>
                        <a:rPr lang="en-US" sz="2000" dirty="0" err="1">
                          <a:effectLst/>
                          <a:latin typeface="Times New Roman"/>
                          <a:ea typeface="Times New Roman"/>
                          <a:cs typeface="Times New Roman"/>
                        </a:rPr>
                        <a:t>trị</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giá</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mua</a:t>
                      </a:r>
                      <a:r>
                        <a:rPr lang="en-US" sz="2000" dirty="0">
                          <a:effectLst/>
                          <a:latin typeface="Times New Roman"/>
                          <a:ea typeface="Times New Roman"/>
                          <a:cs typeface="Times New Roman"/>
                        </a:rPr>
                        <a:t> NVL  “P”</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1.406.512,8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1.659.473,2</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1.741.586</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2.058.220,8</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6.865.792,8</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graphicFrame>
        <p:nvGraphicFramePr>
          <p:cNvPr id="6" name="Table 5"/>
          <p:cNvGraphicFramePr>
            <a:graphicFrameLocks noGrp="1"/>
          </p:cNvGraphicFramePr>
          <p:nvPr>
            <p:extLst/>
          </p:nvPr>
        </p:nvGraphicFramePr>
        <p:xfrm>
          <a:off x="1714500" y="533400"/>
          <a:ext cx="8877300" cy="762000"/>
        </p:xfrm>
        <a:graphic>
          <a:graphicData uri="http://schemas.openxmlformats.org/drawingml/2006/table">
            <a:tbl>
              <a:tblPr firstRow="1" firstCol="1" bandRow="1"/>
              <a:tblGrid>
                <a:gridCol w="2908081">
                  <a:extLst>
                    <a:ext uri="{9D8B030D-6E8A-4147-A177-3AD203B41FA5}">
                      <a16:colId xmlns:a16="http://schemas.microsoft.com/office/drawing/2014/main" val="20000"/>
                    </a:ext>
                  </a:extLst>
                </a:gridCol>
                <a:gridCol w="1377512">
                  <a:extLst>
                    <a:ext uri="{9D8B030D-6E8A-4147-A177-3AD203B41FA5}">
                      <a16:colId xmlns:a16="http://schemas.microsoft.com/office/drawing/2014/main" val="20001"/>
                    </a:ext>
                  </a:extLst>
                </a:gridCol>
                <a:gridCol w="1300984">
                  <a:extLst>
                    <a:ext uri="{9D8B030D-6E8A-4147-A177-3AD203B41FA5}">
                      <a16:colId xmlns:a16="http://schemas.microsoft.com/office/drawing/2014/main" val="20002"/>
                    </a:ext>
                  </a:extLst>
                </a:gridCol>
                <a:gridCol w="1071398">
                  <a:extLst>
                    <a:ext uri="{9D8B030D-6E8A-4147-A177-3AD203B41FA5}">
                      <a16:colId xmlns:a16="http://schemas.microsoft.com/office/drawing/2014/main" val="20003"/>
                    </a:ext>
                  </a:extLst>
                </a:gridCol>
                <a:gridCol w="1071398">
                  <a:extLst>
                    <a:ext uri="{9D8B030D-6E8A-4147-A177-3AD203B41FA5}">
                      <a16:colId xmlns:a16="http://schemas.microsoft.com/office/drawing/2014/main" val="20004"/>
                    </a:ext>
                  </a:extLst>
                </a:gridCol>
                <a:gridCol w="1147927">
                  <a:extLst>
                    <a:ext uri="{9D8B030D-6E8A-4147-A177-3AD203B41FA5}">
                      <a16:colId xmlns:a16="http://schemas.microsoft.com/office/drawing/2014/main" val="20005"/>
                    </a:ext>
                  </a:extLst>
                </a:gridCol>
              </a:tblGrid>
              <a:tr h="381000">
                <a:tc>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Chỉ</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Quý</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Cả</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năm</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381000">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effectLst/>
                          <a:latin typeface="Times New Roman"/>
                          <a:ea typeface="Times New Roman"/>
                          <a:cs typeface="Times New Roman"/>
                        </a:rPr>
                        <a:t> </a:t>
                      </a:r>
                      <a:endParaRPr lang="en-US" sz="2000" dirty="0">
                        <a:effectLst/>
                        <a:latin typeface="Calibri"/>
                        <a:ea typeface="Calibri"/>
                        <a:cs typeface="Times New Roman"/>
                      </a:endParaRPr>
                    </a:p>
                  </a:txBody>
                  <a:tcPr marL="41778" marR="41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3912630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 KHÁI NIỆM </a:t>
            </a:r>
          </a:p>
        </p:txBody>
      </p:sp>
      <p:sp>
        <p:nvSpPr>
          <p:cNvPr id="15363"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5.2. ĐỊNH MỨC CHI PHÍ SXKD</a:t>
            </a:r>
          </a:p>
        </p:txBody>
      </p:sp>
      <p:sp>
        <p:nvSpPr>
          <p:cNvPr id="15364" name="Text Box 28"/>
          <p:cNvSpPr txBox="1">
            <a:spLocks noChangeArrowheads="1"/>
          </p:cNvSpPr>
          <p:nvPr/>
        </p:nvSpPr>
        <p:spPr bwMode="auto">
          <a:xfrm>
            <a:off x="2176464" y="2893874"/>
            <a:ext cx="788193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mức</a:t>
            </a:r>
            <a:r>
              <a:rPr lang="en-US" altLang="vi-VN" sz="2400" b="1" dirty="0">
                <a:solidFill>
                  <a:prstClr val="black"/>
                </a:solidFill>
                <a:latin typeface="Times New Roman" pitchFamily="18" charset="0"/>
                <a:cs typeface="Times New Roman" pitchFamily="18" charset="0"/>
              </a:rPr>
              <a:t> chi </a:t>
            </a:r>
            <a:r>
              <a:rPr lang="en-US" altLang="vi-VN" sz="2400" b="1" dirty="0" err="1">
                <a:solidFill>
                  <a:prstClr val="black"/>
                </a:solidFill>
                <a:latin typeface="Times New Roman" pitchFamily="18" charset="0"/>
                <a:cs typeface="Times New Roman" pitchFamily="18" charset="0"/>
              </a:rPr>
              <a:t>phí</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những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hao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phí</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về</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lao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động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sống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lao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động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vật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hóa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liên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quan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đến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việc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xuất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kinh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doanh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một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phẩm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dich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vụ</a:t>
            </a:r>
            <a:r>
              <a:rPr lang="en-US" altLang="vi-VN" sz="2400" b="1" dirty="0">
                <a:solidFill>
                  <a:prstClr val="black"/>
                </a:solidFill>
                <a:latin typeface="Times New Roman" pitchFamily="18" charset="0"/>
                <a:cs typeface="Times New Roman" pitchFamily="18" charset="0"/>
              </a:rPr>
              <a:t> ở </a:t>
            </a:r>
            <a:r>
              <a:rPr lang="en-US" altLang="vi-VN" sz="2400" b="1" dirty="0" err="1">
                <a:solidFill>
                  <a:prstClr val="black"/>
                </a:solidFill>
                <a:latin typeface="Times New Roman" pitchFamily="18" charset="0"/>
                <a:cs typeface="Times New Roman" pitchFamily="18" charset="0"/>
              </a:rPr>
              <a:t>điều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kiện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nhất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a:t>
            </a:r>
          </a:p>
        </p:txBody>
      </p:sp>
      <p:sp>
        <p:nvSpPr>
          <p:cNvPr id="6" name="Slide Number Placeholder 5"/>
          <p:cNvSpPr>
            <a:spLocks noGrp="1"/>
          </p:cNvSpPr>
          <p:nvPr>
            <p:ph type="sldNum" sz="quarter" idx="12"/>
          </p:nvPr>
        </p:nvSpPr>
        <p:spPr/>
        <p:txBody>
          <a:bodyPr>
            <a:normAutofit fontScale="85000" lnSpcReduction="20000"/>
          </a:bodyPr>
          <a:lstStyle/>
          <a:p>
            <a:pPr>
              <a:defRPr/>
            </a:pPr>
            <a:fld id="{219D24E3-C758-49B8-9D9B-8D87A73CD467}" type="slidenum">
              <a:rPr lang="en-IN" smtClean="0"/>
              <a:pPr>
                <a:defRPr/>
              </a:pPr>
              <a:t>171</a:t>
            </a:fld>
            <a:endParaRPr lang="en-IN"/>
          </a:p>
        </p:txBody>
      </p:sp>
    </p:spTree>
    <p:extLst>
      <p:ext uri="{BB962C8B-B14F-4D97-AF65-F5344CB8AC3E}">
        <p14:creationId xmlns:p14="http://schemas.microsoft.com/office/powerpoint/2010/main" val="35807922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5364"/>
                                        </p:tgtEl>
                                        <p:attrNameLst>
                                          <p:attrName>style.visibility</p:attrName>
                                        </p:attrNameLst>
                                      </p:cBhvr>
                                      <p:to>
                                        <p:strVal val="visible"/>
                                      </p:to>
                                    </p:set>
                                    <p:animEffect transition="in" filter="circle(in)">
                                      <p:cBhvr>
                                        <p:cTn id="13"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nimBg="1"/>
      <p:bldP spid="15364"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Ý NGHĨA</a:t>
            </a:r>
          </a:p>
        </p:txBody>
      </p:sp>
      <p:sp>
        <p:nvSpPr>
          <p:cNvPr id="1638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5.2.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ĐỊNH</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MỨC</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CHI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PHÍ</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SXKD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6388" name="Text Box 28"/>
          <p:cNvSpPr txBox="1">
            <a:spLocks noChangeArrowheads="1"/>
          </p:cNvSpPr>
          <p:nvPr/>
        </p:nvSpPr>
        <p:spPr bwMode="auto">
          <a:xfrm>
            <a:off x="2232026" y="2835057"/>
            <a:ext cx="8054975"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eaLnBrk="0" fontAlgn="base" hangingPunct="0">
              <a:spcBef>
                <a:spcPct val="0"/>
              </a:spcBef>
              <a:spcAft>
                <a:spcPct val="0"/>
              </a:spcAft>
            </a:pPr>
            <a:r>
              <a:rPr lang="en-US" altLang="vi-VN" sz="2800" dirty="0">
                <a:latin typeface="Times New Roman" pitchFamily="18" charset="0"/>
                <a:cs typeface="Times New Roman" pitchFamily="18" charset="0"/>
              </a:rPr>
              <a:t>	- </a:t>
            </a:r>
            <a:r>
              <a:rPr lang="en-US" altLang="vi-VN" sz="2800" dirty="0" err="1">
                <a:latin typeface="Times New Roman" pitchFamily="18" charset="0"/>
                <a:cs typeface="Times New Roman" pitchFamily="18" charset="0"/>
              </a:rPr>
              <a:t>Giúp</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các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nhà</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quản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trị</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ước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tính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trước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sự</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biến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động</a:t>
            </a:r>
            <a:r>
              <a:rPr lang="en-US" altLang="vi-VN" sz="2800" dirty="0">
                <a:latin typeface="Times New Roman" pitchFamily="18" charset="0"/>
                <a:cs typeface="Times New Roman" pitchFamily="18" charset="0"/>
              </a:rPr>
              <a:t> chi </a:t>
            </a:r>
            <a:r>
              <a:rPr lang="en-US" altLang="vi-VN" sz="2800" dirty="0" err="1">
                <a:latin typeface="Times New Roman" pitchFamily="18" charset="0"/>
                <a:cs typeface="Times New Roman" pitchFamily="18" charset="0"/>
              </a:rPr>
              <a:t>phí</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trong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tương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lai</a:t>
            </a:r>
            <a:r>
              <a:rPr lang="en-US" altLang="vi-VN" sz="2800" dirty="0">
                <a:latin typeface="Times New Roman" pitchFamily="18" charset="0"/>
                <a:cs typeface="Times New Roman" pitchFamily="18" charset="0"/>
              </a:rPr>
              <a:t>. </a:t>
            </a:r>
          </a:p>
          <a:p>
            <a:pPr algn="just" eaLnBrk="0" fontAlgn="base" hangingPunct="0">
              <a:spcBef>
                <a:spcPct val="0"/>
              </a:spcBef>
              <a:spcAft>
                <a:spcPct val="0"/>
              </a:spcAft>
            </a:pPr>
            <a:r>
              <a:rPr lang="en-US" altLang="vi-VN" sz="2800" dirty="0">
                <a:latin typeface="Times New Roman" pitchFamily="18" charset="0"/>
                <a:cs typeface="Times New Roman" pitchFamily="18" charset="0"/>
              </a:rPr>
              <a:t>	- </a:t>
            </a:r>
            <a:r>
              <a:rPr lang="en-US" altLang="vi-VN" sz="2800" dirty="0" err="1">
                <a:latin typeface="Times New Roman" pitchFamily="18" charset="0"/>
                <a:cs typeface="Times New Roman" pitchFamily="18" charset="0"/>
              </a:rPr>
              <a:t>Căn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cứ</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vào</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định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mức</a:t>
            </a:r>
            <a:r>
              <a:rPr lang="en-US" altLang="vi-VN" sz="2800" dirty="0">
                <a:latin typeface="Times New Roman" pitchFamily="18" charset="0"/>
                <a:cs typeface="Times New Roman" pitchFamily="18" charset="0"/>
              </a:rPr>
              <a:t> chi </a:t>
            </a:r>
            <a:r>
              <a:rPr lang="en-US" altLang="vi-VN" sz="2800" dirty="0" err="1">
                <a:latin typeface="Times New Roman" pitchFamily="18" charset="0"/>
                <a:cs typeface="Times New Roman" pitchFamily="18" charset="0"/>
              </a:rPr>
              <a:t>phí</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các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bộ</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phận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thực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hiện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tốt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được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việc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kiểm</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soát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và</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tiết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kiệm</a:t>
            </a:r>
            <a:r>
              <a:rPr lang="en-US" altLang="vi-VN" sz="2800" dirty="0">
                <a:latin typeface="Times New Roman" pitchFamily="18" charset="0"/>
                <a:cs typeface="Times New Roman" pitchFamily="18" charset="0"/>
              </a:rPr>
              <a:t> chi </a:t>
            </a:r>
            <a:r>
              <a:rPr lang="en-US" altLang="vi-VN" sz="2800" dirty="0" err="1">
                <a:latin typeface="Times New Roman" pitchFamily="18" charset="0"/>
                <a:cs typeface="Times New Roman" pitchFamily="18" charset="0"/>
              </a:rPr>
              <a:t>phí</a:t>
            </a:r>
            <a:r>
              <a:rPr lang="en-US" altLang="vi-VN" sz="2800" dirty="0">
                <a:latin typeface="Times New Roman" pitchFamily="18" charset="0"/>
                <a:cs typeface="Times New Roman" pitchFamily="18" charset="0"/>
              </a:rPr>
              <a:t>.</a:t>
            </a:r>
          </a:p>
          <a:p>
            <a:pPr algn="just" eaLnBrk="0" fontAlgn="base" hangingPunct="0">
              <a:spcBef>
                <a:spcPct val="0"/>
              </a:spcBef>
              <a:spcAft>
                <a:spcPct val="0"/>
              </a:spcAft>
            </a:pPr>
            <a:r>
              <a:rPr lang="en-US" altLang="vi-VN" sz="2800" dirty="0">
                <a:latin typeface="Times New Roman" pitchFamily="18" charset="0"/>
                <a:cs typeface="Times New Roman" pitchFamily="18" charset="0"/>
              </a:rPr>
              <a:t>	- </a:t>
            </a:r>
            <a:r>
              <a:rPr lang="en-US" altLang="vi-VN" sz="2800" dirty="0" err="1">
                <a:latin typeface="Times New Roman" pitchFamily="18" charset="0"/>
                <a:cs typeface="Times New Roman" pitchFamily="18" charset="0"/>
              </a:rPr>
              <a:t>Là</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cơ</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sở</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nguồn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tài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liệu</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sử</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dụng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để</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phân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tích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đánh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giá</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tình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hình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thực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hiện</a:t>
            </a:r>
            <a:r>
              <a:rPr lang="en-US" altLang="vi-VN" sz="2800" dirty="0">
                <a:latin typeface="Times New Roman" pitchFamily="18" charset="0"/>
                <a:cs typeface="Times New Roman" pitchFamily="18" charset="0"/>
              </a:rPr>
              <a:t> chi </a:t>
            </a:r>
            <a:r>
              <a:rPr lang="en-US" altLang="vi-VN" sz="2800" dirty="0" err="1">
                <a:latin typeface="Times New Roman" pitchFamily="18" charset="0"/>
                <a:cs typeface="Times New Roman" pitchFamily="18" charset="0"/>
              </a:rPr>
              <a:t>phí</a:t>
            </a:r>
            <a:r>
              <a:rPr lang="en-US" altLang="vi-VN" sz="2800" dirty="0">
                <a:latin typeface="Times New Roman" pitchFamily="18" charset="0"/>
                <a:cs typeface="Times New Roman" pitchFamily="18" charset="0"/>
              </a:rPr>
              <a:t>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3AA10E6F-6082-4B80-A9E8-79C63B18F512}" type="slidenum">
              <a:rPr lang="en-IN" smtClean="0"/>
              <a:pPr>
                <a:defRPr/>
              </a:pPr>
              <a:t>172</a:t>
            </a:fld>
            <a:endParaRPr lang="en-IN"/>
          </a:p>
        </p:txBody>
      </p:sp>
    </p:spTree>
    <p:extLst>
      <p:ext uri="{BB962C8B-B14F-4D97-AF65-F5344CB8AC3E}">
        <p14:creationId xmlns:p14="http://schemas.microsoft.com/office/powerpoint/2010/main" val="126160351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wipe(down)">
                                      <p:cBhvr>
                                        <p:cTn id="7" dur="580">
                                          <p:stCondLst>
                                            <p:cond delay="0"/>
                                          </p:stCondLst>
                                        </p:cTn>
                                        <p:tgtEl>
                                          <p:spTgt spid="16386"/>
                                        </p:tgtEl>
                                      </p:cBhvr>
                                    </p:animEffect>
                                    <p:anim calcmode="lin" valueType="num">
                                      <p:cBhvr>
                                        <p:cTn id="8" dur="1822" tmFilter="0,0; 0.14,0.36; 0.43,0.73; 0.71,0.91; 1.0,1.0">
                                          <p:stCondLst>
                                            <p:cond delay="0"/>
                                          </p:stCondLst>
                                        </p:cTn>
                                        <p:tgtEl>
                                          <p:spTgt spid="1638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38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38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38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38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386"/>
                                        </p:tgtEl>
                                      </p:cBhvr>
                                      <p:to x="100000" y="60000"/>
                                    </p:animScale>
                                    <p:animScale>
                                      <p:cBhvr>
                                        <p:cTn id="14" dur="166" decel="50000">
                                          <p:stCondLst>
                                            <p:cond delay="676"/>
                                          </p:stCondLst>
                                        </p:cTn>
                                        <p:tgtEl>
                                          <p:spTgt spid="16386"/>
                                        </p:tgtEl>
                                      </p:cBhvr>
                                      <p:to x="100000" y="100000"/>
                                    </p:animScale>
                                    <p:animScale>
                                      <p:cBhvr>
                                        <p:cTn id="15" dur="26">
                                          <p:stCondLst>
                                            <p:cond delay="1312"/>
                                          </p:stCondLst>
                                        </p:cTn>
                                        <p:tgtEl>
                                          <p:spTgt spid="16386"/>
                                        </p:tgtEl>
                                      </p:cBhvr>
                                      <p:to x="100000" y="80000"/>
                                    </p:animScale>
                                    <p:animScale>
                                      <p:cBhvr>
                                        <p:cTn id="16" dur="166" decel="50000">
                                          <p:stCondLst>
                                            <p:cond delay="1338"/>
                                          </p:stCondLst>
                                        </p:cTn>
                                        <p:tgtEl>
                                          <p:spTgt spid="16386"/>
                                        </p:tgtEl>
                                      </p:cBhvr>
                                      <p:to x="100000" y="100000"/>
                                    </p:animScale>
                                    <p:animScale>
                                      <p:cBhvr>
                                        <p:cTn id="17" dur="26">
                                          <p:stCondLst>
                                            <p:cond delay="1642"/>
                                          </p:stCondLst>
                                        </p:cTn>
                                        <p:tgtEl>
                                          <p:spTgt spid="16386"/>
                                        </p:tgtEl>
                                      </p:cBhvr>
                                      <p:to x="100000" y="90000"/>
                                    </p:animScale>
                                    <p:animScale>
                                      <p:cBhvr>
                                        <p:cTn id="18" dur="166" decel="50000">
                                          <p:stCondLst>
                                            <p:cond delay="1668"/>
                                          </p:stCondLst>
                                        </p:cTn>
                                        <p:tgtEl>
                                          <p:spTgt spid="16386"/>
                                        </p:tgtEl>
                                      </p:cBhvr>
                                      <p:to x="100000" y="100000"/>
                                    </p:animScale>
                                    <p:animScale>
                                      <p:cBhvr>
                                        <p:cTn id="19" dur="26">
                                          <p:stCondLst>
                                            <p:cond delay="1808"/>
                                          </p:stCondLst>
                                        </p:cTn>
                                        <p:tgtEl>
                                          <p:spTgt spid="16386"/>
                                        </p:tgtEl>
                                      </p:cBhvr>
                                      <p:to x="100000" y="95000"/>
                                    </p:animScale>
                                    <p:animScale>
                                      <p:cBhvr>
                                        <p:cTn id="20" dur="166" decel="50000">
                                          <p:stCondLst>
                                            <p:cond delay="1834"/>
                                          </p:stCondLst>
                                        </p:cTn>
                                        <p:tgtEl>
                                          <p:spTgt spid="1638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388">
                                            <p:txEl>
                                              <p:pRg st="0" end="0"/>
                                            </p:txEl>
                                          </p:spTgt>
                                        </p:tgtEl>
                                        <p:attrNameLst>
                                          <p:attrName>style.visibility</p:attrName>
                                        </p:attrNameLst>
                                      </p:cBhvr>
                                      <p:to>
                                        <p:strVal val="visible"/>
                                      </p:to>
                                    </p:set>
                                    <p:anim calcmode="lin" valueType="num">
                                      <p:cBhvr additive="base">
                                        <p:cTn id="25" dur="500" fill="hold"/>
                                        <p:tgtEl>
                                          <p:spTgt spid="1638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388">
                                            <p:txEl>
                                              <p:pRg st="1" end="1"/>
                                            </p:txEl>
                                          </p:spTgt>
                                        </p:tgtEl>
                                        <p:attrNameLst>
                                          <p:attrName>style.visibility</p:attrName>
                                        </p:attrNameLst>
                                      </p:cBhvr>
                                      <p:to>
                                        <p:strVal val="visible"/>
                                      </p:to>
                                    </p:set>
                                    <p:anim calcmode="lin" valueType="num">
                                      <p:cBhvr additive="base">
                                        <p:cTn id="31" dur="500" fill="hold"/>
                                        <p:tgtEl>
                                          <p:spTgt spid="1638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38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388">
                                            <p:txEl>
                                              <p:pRg st="2" end="2"/>
                                            </p:txEl>
                                          </p:spTgt>
                                        </p:tgtEl>
                                        <p:attrNameLst>
                                          <p:attrName>style.visibility</p:attrName>
                                        </p:attrNameLst>
                                      </p:cBhvr>
                                      <p:to>
                                        <p:strVal val="visible"/>
                                      </p:to>
                                    </p:set>
                                    <p:anim calcmode="lin" valueType="num">
                                      <p:cBhvr additive="base">
                                        <p:cTn id="37" dur="500" fill="hold"/>
                                        <p:tgtEl>
                                          <p:spTgt spid="16388">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38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1"/>
          <p:cNvSpPr>
            <a:spLocks noChangeArrowheads="1"/>
          </p:cNvSpPr>
          <p:nvPr/>
        </p:nvSpPr>
        <p:spPr bwMode="auto">
          <a:xfrm>
            <a:off x="2351089" y="1714500"/>
            <a:ext cx="6745287"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YÊU CẦU ĐỐI VỚI VIỆC XD ĐỊNH MỨC CP</a:t>
            </a:r>
            <a:endParaRPr lang="en-US" altLang="vi-VN" sz="2300" b="1">
              <a:solidFill>
                <a:prstClr val="black"/>
              </a:solidFill>
              <a:latin typeface="Times New Roman" pitchFamily="18" charset="0"/>
              <a:cs typeface="Times New Roman" pitchFamily="18" charset="0"/>
            </a:endParaRPr>
          </a:p>
        </p:txBody>
      </p:sp>
      <p:sp>
        <p:nvSpPr>
          <p:cNvPr id="17411"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5.2.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ĐỊNH</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MỨC</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CHI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PHÍ</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SXKD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7412" name="Text Box 28"/>
          <p:cNvSpPr txBox="1">
            <a:spLocks noChangeArrowheads="1"/>
          </p:cNvSpPr>
          <p:nvPr/>
        </p:nvSpPr>
        <p:spPr bwMode="auto">
          <a:xfrm>
            <a:off x="2232026" y="2858632"/>
            <a:ext cx="76739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eaLnBrk="0" fontAlgn="base" hangingPunct="0">
              <a:spcBef>
                <a:spcPct val="0"/>
              </a:spcBef>
              <a:spcAft>
                <a:spcPct val="0"/>
              </a:spcAft>
            </a:pPr>
            <a:r>
              <a:rPr lang="en-US" altLang="vi-VN" sz="2800" dirty="0">
                <a:latin typeface="Times New Roman" pitchFamily="18" charset="0"/>
                <a:cs typeface="Times New Roman" pitchFamily="18" charset="0"/>
              </a:rPr>
              <a:t>	- </a:t>
            </a:r>
            <a:r>
              <a:rPr lang="en-US" altLang="vi-VN" sz="2800" dirty="0" err="1">
                <a:latin typeface="Times New Roman" pitchFamily="18" charset="0"/>
                <a:cs typeface="Times New Roman" pitchFamily="18" charset="0"/>
              </a:rPr>
              <a:t>Dựa</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vào</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tài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liệu</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lịch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sử</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Tài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liệu</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kỳ</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trước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đó</a:t>
            </a:r>
            <a:r>
              <a:rPr lang="en-US" altLang="vi-VN" sz="2800" dirty="0">
                <a:latin typeface="Times New Roman" pitchFamily="18" charset="0"/>
                <a:cs typeface="Times New Roman" pitchFamily="18" charset="0"/>
              </a:rPr>
              <a:t>) </a:t>
            </a:r>
          </a:p>
          <a:p>
            <a:pPr algn="just" eaLnBrk="0" fontAlgn="base" hangingPunct="0">
              <a:spcBef>
                <a:spcPct val="0"/>
              </a:spcBef>
              <a:spcAft>
                <a:spcPct val="0"/>
              </a:spcAft>
            </a:pPr>
            <a:r>
              <a:rPr lang="en-US" altLang="vi-VN" sz="2800" dirty="0">
                <a:latin typeface="Times New Roman" pitchFamily="18" charset="0"/>
                <a:cs typeface="Times New Roman" pitchFamily="18" charset="0"/>
              </a:rPr>
              <a:t>	- </a:t>
            </a:r>
            <a:r>
              <a:rPr lang="en-US" altLang="vi-VN" sz="2800" dirty="0" err="1">
                <a:latin typeface="Times New Roman" pitchFamily="18" charset="0"/>
                <a:cs typeface="Times New Roman" pitchFamily="18" charset="0"/>
              </a:rPr>
              <a:t>Phù</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hợp</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với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đặc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điểm</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tổ</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chức</a:t>
            </a:r>
            <a:r>
              <a:rPr lang="en-US" altLang="vi-VN" sz="2800" dirty="0">
                <a:latin typeface="Times New Roman" pitchFamily="18" charset="0"/>
                <a:cs typeface="Times New Roman" pitchFamily="18" charset="0"/>
              </a:rPr>
              <a:t> SXKD </a:t>
            </a:r>
            <a:r>
              <a:rPr lang="en-US" altLang="vi-VN" sz="2800" dirty="0" err="1">
                <a:latin typeface="Times New Roman" pitchFamily="18" charset="0"/>
                <a:cs typeface="Times New Roman" pitchFamily="18" charset="0"/>
              </a:rPr>
              <a:t>và</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yêu</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cầu</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quản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lý</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của</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đơn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vị</a:t>
            </a:r>
            <a:r>
              <a:rPr lang="en-US" altLang="vi-VN" sz="2800" dirty="0">
                <a:latin typeface="Times New Roman" pitchFamily="18" charset="0"/>
                <a:cs typeface="Times New Roman" pitchFamily="18" charset="0"/>
              </a:rPr>
              <a:t>.</a:t>
            </a:r>
          </a:p>
          <a:p>
            <a:pPr eaLnBrk="0" fontAlgn="base" hangingPunct="0">
              <a:spcBef>
                <a:spcPct val="0"/>
              </a:spcBef>
              <a:spcAft>
                <a:spcPct val="0"/>
              </a:spcAft>
            </a:pPr>
            <a:r>
              <a:rPr lang="en-US" altLang="vi-VN" sz="2800" dirty="0">
                <a:latin typeface="Times New Roman" pitchFamily="18" charset="0"/>
                <a:cs typeface="Times New Roman" pitchFamily="18" charset="0"/>
              </a:rPr>
              <a:t>	- </a:t>
            </a:r>
            <a:r>
              <a:rPr lang="en-US" altLang="vi-VN" sz="2800" dirty="0" err="1">
                <a:latin typeface="Times New Roman" pitchFamily="18" charset="0"/>
                <a:cs typeface="Times New Roman" pitchFamily="18" charset="0"/>
              </a:rPr>
              <a:t>Đảm</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bảo</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tính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khách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quan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trung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thực</a:t>
            </a:r>
            <a:r>
              <a:rPr lang="en-US" altLang="vi-VN" sz="2800" dirty="0">
                <a:latin typeface="Times New Roman" pitchFamily="18" charset="0"/>
                <a:cs typeface="Times New Roman" pitchFamily="18" charset="0"/>
              </a:rPr>
              <a:t>.</a:t>
            </a:r>
          </a:p>
          <a:p>
            <a:pPr eaLnBrk="0" fontAlgn="base" hangingPunct="0">
              <a:spcBef>
                <a:spcPct val="0"/>
              </a:spcBef>
              <a:spcAft>
                <a:spcPct val="0"/>
              </a:spcAft>
            </a:pPr>
            <a:r>
              <a:rPr lang="en-US" altLang="vi-VN" sz="2800" dirty="0">
                <a:latin typeface="Times New Roman" pitchFamily="18" charset="0"/>
                <a:cs typeface="Times New Roman" pitchFamily="18" charset="0"/>
              </a:rPr>
              <a:t>	- </a:t>
            </a:r>
            <a:r>
              <a:rPr lang="en-US" altLang="vi-VN" sz="2800" dirty="0" err="1">
                <a:latin typeface="Times New Roman" pitchFamily="18" charset="0"/>
                <a:cs typeface="Times New Roman" pitchFamily="18" charset="0"/>
              </a:rPr>
              <a:t>Xem</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xét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các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yếu</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tố</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ảnh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hưởng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của</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thị</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trường</a:t>
            </a:r>
            <a:r>
              <a:rPr lang="en-US" altLang="vi-VN" sz="2800" dirty="0">
                <a:latin typeface="Times New Roman" pitchFamily="18" charset="0"/>
                <a:cs typeface="Times New Roman" pitchFamily="18" charset="0"/>
              </a:rPr>
              <a:t>…</a:t>
            </a:r>
          </a:p>
        </p:txBody>
      </p:sp>
      <p:sp>
        <p:nvSpPr>
          <p:cNvPr id="6" name="Slide Number Placeholder 5"/>
          <p:cNvSpPr>
            <a:spLocks noGrp="1"/>
          </p:cNvSpPr>
          <p:nvPr>
            <p:ph type="sldNum" sz="quarter" idx="12"/>
          </p:nvPr>
        </p:nvSpPr>
        <p:spPr/>
        <p:txBody>
          <a:bodyPr>
            <a:normAutofit fontScale="85000" lnSpcReduction="20000"/>
          </a:bodyPr>
          <a:lstStyle/>
          <a:p>
            <a:pPr>
              <a:defRPr/>
            </a:pPr>
            <a:fld id="{63DB298A-CF99-4F34-A16D-435C3703A4D2}" type="slidenum">
              <a:rPr lang="en-IN" smtClean="0"/>
              <a:pPr>
                <a:defRPr/>
              </a:pPr>
              <a:t>173</a:t>
            </a:fld>
            <a:endParaRPr lang="en-IN"/>
          </a:p>
        </p:txBody>
      </p:sp>
    </p:spTree>
    <p:extLst>
      <p:ext uri="{BB962C8B-B14F-4D97-AF65-F5344CB8AC3E}">
        <p14:creationId xmlns:p14="http://schemas.microsoft.com/office/powerpoint/2010/main" val="31126103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500" fill="hold"/>
                                        <p:tgtEl>
                                          <p:spTgt spid="17410"/>
                                        </p:tgtEl>
                                        <p:attrNameLst>
                                          <p:attrName>ppt_w</p:attrName>
                                        </p:attrNameLst>
                                      </p:cBhvr>
                                      <p:tavLst>
                                        <p:tav tm="0">
                                          <p:val>
                                            <p:fltVal val="0"/>
                                          </p:val>
                                        </p:tav>
                                        <p:tav tm="100000">
                                          <p:val>
                                            <p:strVal val="#ppt_w"/>
                                          </p:val>
                                        </p:tav>
                                      </p:tavLst>
                                    </p:anim>
                                    <p:anim calcmode="lin" valueType="num">
                                      <p:cBhvr>
                                        <p:cTn id="8" dur="500" fill="hold"/>
                                        <p:tgtEl>
                                          <p:spTgt spid="17410"/>
                                        </p:tgtEl>
                                        <p:attrNameLst>
                                          <p:attrName>ppt_h</p:attrName>
                                        </p:attrNameLst>
                                      </p:cBhvr>
                                      <p:tavLst>
                                        <p:tav tm="0">
                                          <p:val>
                                            <p:fltVal val="0"/>
                                          </p:val>
                                        </p:tav>
                                        <p:tav tm="100000">
                                          <p:val>
                                            <p:strVal val="#ppt_h"/>
                                          </p:val>
                                        </p:tav>
                                      </p:tavLst>
                                    </p:anim>
                                    <p:animEffect transition="in" filter="fade">
                                      <p:cBhvr>
                                        <p:cTn id="9" dur="500"/>
                                        <p:tgtEl>
                                          <p:spTgt spid="174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7412">
                                            <p:txEl>
                                              <p:pRg st="0" end="0"/>
                                            </p:txEl>
                                          </p:spTgt>
                                        </p:tgtEl>
                                        <p:attrNameLst>
                                          <p:attrName>style.visibility</p:attrName>
                                        </p:attrNameLst>
                                      </p:cBhvr>
                                      <p:to>
                                        <p:strVal val="visible"/>
                                      </p:to>
                                    </p:set>
                                    <p:anim calcmode="lin" valueType="num">
                                      <p:cBhvr additive="base">
                                        <p:cTn id="14" dur="500" fill="hold"/>
                                        <p:tgtEl>
                                          <p:spTgt spid="1741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74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7412">
                                            <p:txEl>
                                              <p:pRg st="1" end="1"/>
                                            </p:txEl>
                                          </p:spTgt>
                                        </p:tgtEl>
                                        <p:attrNameLst>
                                          <p:attrName>style.visibility</p:attrName>
                                        </p:attrNameLst>
                                      </p:cBhvr>
                                      <p:to>
                                        <p:strVal val="visible"/>
                                      </p:to>
                                    </p:set>
                                    <p:anim calcmode="lin" valueType="num">
                                      <p:cBhvr additive="base">
                                        <p:cTn id="20" dur="500" fill="hold"/>
                                        <p:tgtEl>
                                          <p:spTgt spid="17412">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74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7412">
                                            <p:txEl>
                                              <p:pRg st="2" end="2"/>
                                            </p:txEl>
                                          </p:spTgt>
                                        </p:tgtEl>
                                        <p:attrNameLst>
                                          <p:attrName>style.visibility</p:attrName>
                                        </p:attrNameLst>
                                      </p:cBhvr>
                                      <p:to>
                                        <p:strVal val="visible"/>
                                      </p:to>
                                    </p:set>
                                    <p:anim calcmode="lin" valueType="num">
                                      <p:cBhvr additive="base">
                                        <p:cTn id="26" dur="500" fill="hold"/>
                                        <p:tgtEl>
                                          <p:spTgt spid="17412">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74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7412">
                                            <p:txEl>
                                              <p:pRg st="3" end="3"/>
                                            </p:txEl>
                                          </p:spTgt>
                                        </p:tgtEl>
                                        <p:attrNameLst>
                                          <p:attrName>style.visibility</p:attrName>
                                        </p:attrNameLst>
                                      </p:cBhvr>
                                      <p:to>
                                        <p:strVal val="visible"/>
                                      </p:to>
                                    </p:set>
                                    <p:anim calcmode="lin" valueType="num">
                                      <p:cBhvr additive="base">
                                        <p:cTn id="32" dur="500" fill="hold"/>
                                        <p:tgtEl>
                                          <p:spTgt spid="17412">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74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ĐỊNH MỨC CP NVL TRỰC TIẾP</a:t>
            </a:r>
            <a:endParaRPr lang="en-US" altLang="vi-VN" sz="2300" b="1" dirty="0">
              <a:solidFill>
                <a:prstClr val="black"/>
              </a:solidFill>
              <a:latin typeface="Times New Roman" pitchFamily="18" charset="0"/>
              <a:cs typeface="Times New Roman" pitchFamily="18" charset="0"/>
            </a:endParaRPr>
          </a:p>
        </p:txBody>
      </p:sp>
      <p:sp>
        <p:nvSpPr>
          <p:cNvPr id="1843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XÂY DỰNG ĐỊNH MỨC CHI PHÍ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D9B55795-15D4-418A-BCC1-EB2DCDF21AC3}" type="slidenum">
              <a:rPr lang="en-IN" smtClean="0"/>
              <a:pPr>
                <a:defRPr/>
              </a:pPr>
              <a:t>174</a:t>
            </a:fld>
            <a:endParaRPr lang="en-IN"/>
          </a:p>
        </p:txBody>
      </p:sp>
      <p:graphicFrame>
        <p:nvGraphicFramePr>
          <p:cNvPr id="2" name="Table 1"/>
          <p:cNvGraphicFramePr>
            <a:graphicFrameLocks noGrp="1"/>
          </p:cNvGraphicFramePr>
          <p:nvPr>
            <p:extLst>
              <p:ext uri="{D42A27DB-BD31-4B8C-83A1-F6EECF244321}">
                <p14:modId xmlns:p14="http://schemas.microsoft.com/office/powerpoint/2010/main" val="1207063427"/>
              </p:ext>
            </p:extLst>
          </p:nvPr>
        </p:nvGraphicFramePr>
        <p:xfrm>
          <a:off x="1828800" y="3429000"/>
          <a:ext cx="8623154" cy="2194560"/>
        </p:xfrm>
        <a:graphic>
          <a:graphicData uri="http://schemas.openxmlformats.org/drawingml/2006/table">
            <a:tbl>
              <a:tblPr firstRow="1" firstCol="1" bandRow="1"/>
              <a:tblGrid>
                <a:gridCol w="2571256">
                  <a:extLst>
                    <a:ext uri="{9D8B030D-6E8A-4147-A177-3AD203B41FA5}">
                      <a16:colId xmlns:a16="http://schemas.microsoft.com/office/drawing/2014/main" val="20000"/>
                    </a:ext>
                  </a:extLst>
                </a:gridCol>
                <a:gridCol w="552944">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gridCol w="639795">
                  <a:extLst>
                    <a:ext uri="{9D8B030D-6E8A-4147-A177-3AD203B41FA5}">
                      <a16:colId xmlns:a16="http://schemas.microsoft.com/office/drawing/2014/main" val="20003"/>
                    </a:ext>
                  </a:extLst>
                </a:gridCol>
                <a:gridCol w="2420759">
                  <a:extLst>
                    <a:ext uri="{9D8B030D-6E8A-4147-A177-3AD203B41FA5}">
                      <a16:colId xmlns:a16="http://schemas.microsoft.com/office/drawing/2014/main" val="20004"/>
                    </a:ext>
                  </a:extLst>
                </a:gridCol>
              </a:tblGrid>
              <a:tr h="0">
                <a:tc>
                  <a:txBody>
                    <a:bodyPr/>
                    <a:lstStyle/>
                    <a:p>
                      <a:pPr marL="0" marR="0" algn="ctr">
                        <a:lnSpc>
                          <a:spcPct val="100000"/>
                        </a:lnSpc>
                        <a:spcBef>
                          <a:spcPts val="0"/>
                        </a:spcBef>
                        <a:spcAft>
                          <a:spcPts val="0"/>
                        </a:spcAft>
                      </a:pPr>
                      <a:endParaRPr lang="en-US" sz="2400" b="1" dirty="0">
                        <a:effectLst/>
                        <a:latin typeface="Times New Roman"/>
                        <a:ea typeface="Times New Roman"/>
                        <a:cs typeface="Times New Roman"/>
                      </a:endParaRPr>
                    </a:p>
                    <a:p>
                      <a:pPr marL="0" marR="0" algn="ctr">
                        <a:lnSpc>
                          <a:spcPct val="100000"/>
                        </a:lnSpc>
                        <a:spcBef>
                          <a:spcPts val="0"/>
                        </a:spcBef>
                        <a:spcAft>
                          <a:spcPts val="0"/>
                        </a:spcAft>
                      </a:pPr>
                      <a:r>
                        <a:rPr lang="en-US" sz="2400" b="1" dirty="0" err="1">
                          <a:effectLst/>
                          <a:latin typeface="Times New Roman"/>
                          <a:ea typeface="Times New Roman"/>
                          <a:cs typeface="Times New Roman"/>
                        </a:rPr>
                        <a:t>Định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mức</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lượng</a:t>
                      </a:r>
                      <a:r>
                        <a:rPr lang="en-US" sz="2400" b="1" dirty="0">
                          <a:effectLst/>
                          <a:latin typeface="Times New Roman"/>
                          <a:ea typeface="Times New Roman"/>
                          <a:cs typeface="Times New Roman"/>
                        </a:rPr>
                        <a:t> NVL </a:t>
                      </a:r>
                      <a:r>
                        <a:rPr lang="en-US" sz="2400" b="1" dirty="0" err="1">
                          <a:effectLst/>
                          <a:latin typeface="Times New Roman"/>
                          <a:ea typeface="Times New Roman"/>
                          <a:cs typeface="Times New Roman"/>
                        </a:rPr>
                        <a:t>chính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phụ</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thứ</a:t>
                      </a:r>
                      <a:r>
                        <a:rPr lang="en-US" sz="2400" b="1" dirty="0">
                          <a:effectLst/>
                          <a:latin typeface="Times New Roman"/>
                          <a:ea typeface="Times New Roman"/>
                          <a:cs typeface="Times New Roman"/>
                        </a:rPr>
                        <a:t> “i” </a:t>
                      </a:r>
                      <a:r>
                        <a:rPr lang="en-US" sz="2400" b="1" dirty="0" err="1">
                          <a:effectLst/>
                          <a:latin typeface="Times New Roman"/>
                          <a:ea typeface="Times New Roman"/>
                          <a:cs typeface="Times New Roman"/>
                        </a:rPr>
                        <a:t>tiêu</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hao</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cho</a:t>
                      </a:r>
                      <a:r>
                        <a:rPr lang="en-US" sz="2400" b="1" dirty="0">
                          <a:effectLst/>
                          <a:latin typeface="Times New Roman"/>
                          <a:ea typeface="Times New Roman"/>
                          <a:cs typeface="Times New Roman"/>
                        </a:rPr>
                        <a:t> 1 </a:t>
                      </a:r>
                      <a:r>
                        <a:rPr lang="en-US" sz="2400" b="1" dirty="0" err="1">
                          <a:effectLst/>
                          <a:latin typeface="Times New Roman"/>
                          <a:ea typeface="Times New Roman"/>
                          <a:cs typeface="Times New Roman"/>
                        </a:rPr>
                        <a:t>đơn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vị</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sản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phẩm</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Đ</a:t>
                      </a:r>
                      <a:r>
                        <a:rPr lang="en-US" sz="2400" b="1" baseline="-25000" dirty="0" err="1">
                          <a:effectLst/>
                          <a:latin typeface="Times New Roman"/>
                          <a:ea typeface="Times New Roman"/>
                          <a:cs typeface="Times New Roman"/>
                        </a:rPr>
                        <a:t>lnvli</a:t>
                      </a:r>
                      <a:r>
                        <a:rPr lang="en-US" sz="2400" b="1" dirty="0">
                          <a:effectLst/>
                          <a:latin typeface="Times New Roman"/>
                          <a:ea typeface="Times New Roman"/>
                          <a:cs typeface="Times New Roman"/>
                        </a:rPr>
                        <a:t>)</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 </a:t>
                      </a:r>
                      <a:endParaRPr lang="en-US" sz="2400" b="1" dirty="0">
                        <a:effectLst/>
                        <a:latin typeface="Calibri"/>
                        <a:ea typeface="Calibri"/>
                        <a:cs typeface="Times New Roman"/>
                      </a:endParaRPr>
                    </a:p>
                    <a:p>
                      <a:pPr marL="0" marR="0" algn="ctr">
                        <a:lnSpc>
                          <a:spcPct val="100000"/>
                        </a:lnSpc>
                        <a:spcBef>
                          <a:spcPts val="0"/>
                        </a:spcBef>
                        <a:spcAft>
                          <a:spcPts val="0"/>
                        </a:spcAft>
                      </a:pPr>
                      <a:endParaRPr lang="en-US" sz="2400" b="1" dirty="0">
                        <a:effectLst/>
                        <a:latin typeface="Times New Roman"/>
                        <a:ea typeface="Times New Roman"/>
                        <a:cs typeface="Times New Roman"/>
                      </a:endParaRPr>
                    </a:p>
                    <a:p>
                      <a:pPr marL="0" marR="0" algn="ctr">
                        <a:lnSpc>
                          <a:spcPct val="100000"/>
                        </a:lnSpc>
                        <a:spcBef>
                          <a:spcPts val="0"/>
                        </a:spcBef>
                        <a:spcAft>
                          <a:spcPts val="0"/>
                        </a:spcAft>
                      </a:pPr>
                      <a:endParaRPr lang="en-US" sz="2400" b="1" dirty="0">
                        <a:effectLst/>
                        <a:latin typeface="Times New Roman"/>
                        <a:ea typeface="Times New Roman"/>
                        <a:cs typeface="Times New Roman"/>
                      </a:endParaRPr>
                    </a:p>
                    <a:p>
                      <a:pPr marL="0" marR="0" algn="ctr">
                        <a:lnSpc>
                          <a:spcPct val="100000"/>
                        </a:lnSpc>
                        <a:spcBef>
                          <a:spcPts val="0"/>
                        </a:spcBef>
                        <a:spcAft>
                          <a:spcPts val="0"/>
                        </a:spcAft>
                      </a:pPr>
                      <a:r>
                        <a:rPr lang="en-US" sz="2400" b="1" dirty="0">
                          <a:effectLst/>
                          <a:latin typeface="Times New Roman"/>
                          <a:ea typeface="Times New Roman"/>
                          <a:cs typeface="Times New Roman"/>
                        </a:rPr>
                        <a:t>=</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b="1" dirty="0" err="1">
                          <a:effectLst/>
                          <a:latin typeface="Times New Roman"/>
                          <a:ea typeface="Times New Roman"/>
                          <a:cs typeface="Times New Roman"/>
                        </a:rPr>
                        <a:t>Số</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lượng</a:t>
                      </a:r>
                      <a:r>
                        <a:rPr lang="en-US" sz="2400" b="1" dirty="0">
                          <a:effectLst/>
                          <a:latin typeface="Times New Roman"/>
                          <a:ea typeface="Times New Roman"/>
                          <a:cs typeface="Times New Roman"/>
                        </a:rPr>
                        <a:t> NVL </a:t>
                      </a:r>
                      <a:r>
                        <a:rPr lang="en-US" sz="2400" b="1" dirty="0" err="1">
                          <a:effectLst/>
                          <a:latin typeface="Times New Roman"/>
                          <a:ea typeface="Times New Roman"/>
                          <a:cs typeface="Times New Roman"/>
                        </a:rPr>
                        <a:t>chính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phụ</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thứ</a:t>
                      </a:r>
                      <a:r>
                        <a:rPr lang="en-US" sz="2400" b="1" dirty="0">
                          <a:effectLst/>
                          <a:latin typeface="Times New Roman"/>
                          <a:ea typeface="Times New Roman"/>
                          <a:cs typeface="Times New Roman"/>
                        </a:rPr>
                        <a:t> “i” </a:t>
                      </a:r>
                      <a:r>
                        <a:rPr lang="en-US" sz="2400" b="1" dirty="0" err="1">
                          <a:effectLst/>
                          <a:latin typeface="Times New Roman"/>
                          <a:ea typeface="Times New Roman"/>
                          <a:cs typeface="Times New Roman"/>
                        </a:rPr>
                        <a:t>tiêu</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hao</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cho</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một</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đơn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vị</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sản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phẩm</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lượng</a:t>
                      </a:r>
                      <a:r>
                        <a:rPr lang="en-US" sz="2400" b="1" dirty="0">
                          <a:effectLst/>
                          <a:latin typeface="Times New Roman"/>
                          <a:ea typeface="Times New Roman"/>
                          <a:cs typeface="Times New Roman"/>
                        </a:rPr>
                        <a:t> NVL </a:t>
                      </a:r>
                      <a:r>
                        <a:rPr lang="en-US" sz="2400" b="1" dirty="0" err="1">
                          <a:effectLst/>
                          <a:latin typeface="Times New Roman"/>
                          <a:ea typeface="Times New Roman"/>
                          <a:cs typeface="Times New Roman"/>
                        </a:rPr>
                        <a:t>cơ</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bản</a:t>
                      </a:r>
                      <a:r>
                        <a:rPr lang="en-US" sz="2400" b="1" dirty="0">
                          <a:effectLst/>
                          <a:latin typeface="Times New Roman"/>
                          <a:ea typeface="Times New Roman"/>
                          <a:cs typeface="Times New Roman"/>
                        </a:rPr>
                        <a:t>)</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 </a:t>
                      </a:r>
                      <a:endParaRPr lang="en-US" sz="2400" b="1" dirty="0">
                        <a:effectLst/>
                        <a:latin typeface="Calibri"/>
                        <a:ea typeface="Calibri"/>
                        <a:cs typeface="Times New Roman"/>
                      </a:endParaRPr>
                    </a:p>
                    <a:p>
                      <a:pPr marL="0" marR="0" algn="ctr">
                        <a:lnSpc>
                          <a:spcPct val="100000"/>
                        </a:lnSpc>
                        <a:spcBef>
                          <a:spcPts val="0"/>
                        </a:spcBef>
                        <a:spcAft>
                          <a:spcPts val="0"/>
                        </a:spcAft>
                      </a:pPr>
                      <a:endParaRPr lang="en-US" sz="2400" b="1" dirty="0">
                        <a:effectLst/>
                        <a:latin typeface="Times New Roman"/>
                        <a:ea typeface="Times New Roman"/>
                        <a:cs typeface="Times New Roman"/>
                      </a:endParaRPr>
                    </a:p>
                    <a:p>
                      <a:pPr marL="0" marR="0" algn="ctr">
                        <a:lnSpc>
                          <a:spcPct val="100000"/>
                        </a:lnSpc>
                        <a:spcBef>
                          <a:spcPts val="0"/>
                        </a:spcBef>
                        <a:spcAft>
                          <a:spcPts val="0"/>
                        </a:spcAft>
                      </a:pPr>
                      <a:r>
                        <a:rPr lang="en-US" sz="2400" b="1" dirty="0">
                          <a:effectLst/>
                          <a:latin typeface="Times New Roman"/>
                          <a:ea typeface="Times New Roman"/>
                          <a:cs typeface="Times New Roman"/>
                        </a:rPr>
                        <a:t>+</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endParaRPr lang="en-US" sz="2400" b="1" dirty="0">
                        <a:effectLst/>
                        <a:latin typeface="Times New Roman"/>
                        <a:ea typeface="Times New Roman"/>
                        <a:cs typeface="Times New Roman"/>
                      </a:endParaRPr>
                    </a:p>
                    <a:p>
                      <a:pPr marL="0" marR="0" algn="ctr">
                        <a:lnSpc>
                          <a:spcPct val="100000"/>
                        </a:lnSpc>
                        <a:spcBef>
                          <a:spcPts val="0"/>
                        </a:spcBef>
                        <a:spcAft>
                          <a:spcPts val="0"/>
                        </a:spcAft>
                      </a:pPr>
                      <a:r>
                        <a:rPr lang="en-US" sz="2400" b="1" dirty="0" err="1">
                          <a:effectLst/>
                          <a:latin typeface="Times New Roman"/>
                          <a:ea typeface="Times New Roman"/>
                          <a:cs typeface="Times New Roman"/>
                        </a:rPr>
                        <a:t>Số</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lượng</a:t>
                      </a:r>
                      <a:r>
                        <a:rPr lang="en-US" sz="2400" b="1" dirty="0">
                          <a:effectLst/>
                          <a:latin typeface="Times New Roman"/>
                          <a:ea typeface="Times New Roman"/>
                          <a:cs typeface="Times New Roman"/>
                        </a:rPr>
                        <a:t> NVL </a:t>
                      </a:r>
                      <a:r>
                        <a:rPr lang="en-US" sz="2400" b="1" dirty="0" err="1">
                          <a:effectLst/>
                          <a:latin typeface="Times New Roman"/>
                          <a:ea typeface="Times New Roman"/>
                          <a:cs typeface="Times New Roman"/>
                        </a:rPr>
                        <a:t>chính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phụ</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thứ</a:t>
                      </a:r>
                      <a:r>
                        <a:rPr lang="en-US" sz="2400" b="1" dirty="0">
                          <a:effectLst/>
                          <a:latin typeface="Times New Roman"/>
                          <a:ea typeface="Times New Roman"/>
                          <a:cs typeface="Times New Roman"/>
                        </a:rPr>
                        <a:t> “i” </a:t>
                      </a:r>
                      <a:r>
                        <a:rPr lang="en-US" sz="2400" b="1" dirty="0" err="1">
                          <a:effectLst/>
                          <a:latin typeface="Times New Roman"/>
                          <a:ea typeface="Times New Roman"/>
                          <a:cs typeface="Times New Roman"/>
                        </a:rPr>
                        <a:t>hao</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hụt</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trong</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định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mức</a:t>
                      </a:r>
                      <a:endParaRPr lang="en-US" sz="2400" b="1"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2024063" y="2600980"/>
            <a:ext cx="76533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Tx/>
              <a:buChar char="•"/>
            </a:pPr>
            <a:r>
              <a:rPr lang="en-US" sz="2800" dirty="0" err="1">
                <a:latin typeface="Times New Roman" pitchFamily="18" charset="0"/>
                <a:ea typeface="Times New Roman" pitchFamily="18" charset="0"/>
                <a:cs typeface="Times New Roman" pitchFamily="18" charset="0"/>
              </a:rPr>
              <a:t>Định</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mức</a:t>
            </a:r>
            <a:r>
              <a:rPr lang="en-US" sz="2800" dirty="0">
                <a:latin typeface="Times New Roman" pitchFamily="18" charset="0"/>
                <a:ea typeface="Times New Roman" pitchFamily="18" charset="0"/>
                <a:cs typeface="Times New Roman" pitchFamily="18" charset="0"/>
              </a:rPr>
              <a:t> </a:t>
            </a:r>
            <a:r>
              <a:rPr lang="en-US" sz="2800" b="1" dirty="0" err="1">
                <a:solidFill>
                  <a:srgbClr val="FF0000"/>
                </a:solidFill>
                <a:latin typeface="Times New Roman" pitchFamily="18" charset="0"/>
                <a:ea typeface="Times New Roman" pitchFamily="18" charset="0"/>
                <a:cs typeface="Times New Roman" pitchFamily="18" charset="0"/>
              </a:rPr>
              <a:t>lượng</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nguyên</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vật</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liệu</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tiêu</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hao</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Đ</a:t>
            </a:r>
            <a:r>
              <a:rPr lang="en-US" sz="2800" baseline="-30000" dirty="0" err="1">
                <a:latin typeface="Times New Roman" pitchFamily="18" charset="0"/>
                <a:ea typeface="Times New Roman" pitchFamily="18" charset="0"/>
                <a:cs typeface="Times New Roman" pitchFamily="18" charset="0"/>
              </a:rPr>
              <a:t>lnvl</a:t>
            </a:r>
            <a:r>
              <a:rPr lang="en-US" sz="2800" dirty="0">
                <a:latin typeface="Times New Roman" pitchFamily="18" charset="0"/>
                <a:ea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46297653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P spid="3"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ĐỊNH MỨC CP NVL TRỰC TIẾP</a:t>
            </a:r>
            <a:endParaRPr lang="en-US" altLang="vi-VN" sz="2300" b="1" dirty="0">
              <a:solidFill>
                <a:prstClr val="black"/>
              </a:solidFill>
              <a:latin typeface="Times New Roman" pitchFamily="18" charset="0"/>
              <a:cs typeface="Times New Roman" pitchFamily="18" charset="0"/>
            </a:endParaRPr>
          </a:p>
        </p:txBody>
      </p:sp>
      <p:sp>
        <p:nvSpPr>
          <p:cNvPr id="19459"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XÂY DỰNG ĐỊNH MỨC CHI PHÍ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8089C54F-A48F-43FB-BB39-BED435E89B12}" type="slidenum">
              <a:rPr lang="en-IN" smtClean="0"/>
              <a:pPr>
                <a:defRPr/>
              </a:pPr>
              <a:t>175</a:t>
            </a:fld>
            <a:endParaRPr lang="en-IN"/>
          </a:p>
        </p:txBody>
      </p:sp>
      <p:graphicFrame>
        <p:nvGraphicFramePr>
          <p:cNvPr id="2" name="Table 1"/>
          <p:cNvGraphicFramePr>
            <a:graphicFrameLocks noGrp="1"/>
          </p:cNvGraphicFramePr>
          <p:nvPr>
            <p:extLst>
              <p:ext uri="{D42A27DB-BD31-4B8C-83A1-F6EECF244321}">
                <p14:modId xmlns:p14="http://schemas.microsoft.com/office/powerpoint/2010/main" val="1567422246"/>
              </p:ext>
            </p:extLst>
          </p:nvPr>
        </p:nvGraphicFramePr>
        <p:xfrm>
          <a:off x="1981201" y="4953002"/>
          <a:ext cx="8305800" cy="1752599"/>
        </p:xfrm>
        <a:graphic>
          <a:graphicData uri="http://schemas.openxmlformats.org/drawingml/2006/table">
            <a:tbl>
              <a:tblPr/>
              <a:tblGrid>
                <a:gridCol w="3733799">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3733801">
                  <a:extLst>
                    <a:ext uri="{9D8B030D-6E8A-4147-A177-3AD203B41FA5}">
                      <a16:colId xmlns:a16="http://schemas.microsoft.com/office/drawing/2014/main" val="20002"/>
                    </a:ext>
                  </a:extLst>
                </a:gridCol>
              </a:tblGrid>
              <a:tr h="1752599">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nguyên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vật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liệu</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trực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tiếp</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a:t>
                      </a:r>
                      <a:r>
                        <a:rPr kumimoji="0" lang="en-US" altLang="vi-VN" sz="2400" b="1" i="0" u="none" strike="noStrike" cap="none" normalizeH="0" baseline="-25000" dirty="0" err="1">
                          <a:ln>
                            <a:noFill/>
                          </a:ln>
                          <a:solidFill>
                            <a:schemeClr val="tx1"/>
                          </a:solidFill>
                          <a:effectLst/>
                          <a:latin typeface="Times New Roman" pitchFamily="18" charset="0"/>
                          <a:cs typeface="Times New Roman" pitchFamily="18" charset="0"/>
                        </a:rPr>
                        <a:t>mcpvl</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n</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Σ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a:t>
                      </a:r>
                      <a:r>
                        <a:rPr kumimoji="0" lang="en-US" altLang="vi-VN" sz="2400" b="1" i="0" u="none" strike="noStrike" cap="none" normalizeH="0" baseline="-25000" dirty="0" err="1">
                          <a:ln>
                            <a:noFill/>
                          </a:ln>
                          <a:solidFill>
                            <a:schemeClr val="tx1"/>
                          </a:solidFill>
                          <a:effectLst/>
                          <a:latin typeface="Times New Roman" pitchFamily="18" charset="0"/>
                          <a:cs typeface="Times New Roman" pitchFamily="18" charset="0"/>
                        </a:rPr>
                        <a:t>lnvli</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x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a:t>
                      </a:r>
                      <a:r>
                        <a:rPr kumimoji="0" lang="en-US" altLang="vi-VN" sz="2400" b="1" i="0" u="none" strike="noStrike" cap="none" normalizeH="0" baseline="-25000" dirty="0" err="1">
                          <a:ln>
                            <a:noFill/>
                          </a:ln>
                          <a:solidFill>
                            <a:schemeClr val="tx1"/>
                          </a:solidFill>
                          <a:effectLst/>
                          <a:latin typeface="Times New Roman" pitchFamily="18" charset="0"/>
                          <a:cs typeface="Times New Roman" pitchFamily="18" charset="0"/>
                        </a:rPr>
                        <a:t>i</a:t>
                      </a:r>
                      <a:r>
                        <a:rPr kumimoji="0" lang="en-US" altLang="vi-VN" sz="2400" b="1" i="0" u="none" strike="noStrike" cap="none" normalizeH="0" baseline="-2500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i=1</a:t>
                      </a: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762882170"/>
              </p:ext>
            </p:extLst>
          </p:nvPr>
        </p:nvGraphicFramePr>
        <p:xfrm>
          <a:off x="1828801" y="3581400"/>
          <a:ext cx="8635365" cy="1097280"/>
        </p:xfrm>
        <a:graphic>
          <a:graphicData uri="http://schemas.openxmlformats.org/drawingml/2006/table">
            <a:tbl>
              <a:tblPr firstRow="1" firstCol="1" bandRow="1"/>
              <a:tblGrid>
                <a:gridCol w="28956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2386965">
                  <a:extLst>
                    <a:ext uri="{9D8B030D-6E8A-4147-A177-3AD203B41FA5}">
                      <a16:colId xmlns:a16="http://schemas.microsoft.com/office/drawing/2014/main" val="20004"/>
                    </a:ext>
                  </a:extLst>
                </a:gridCol>
              </a:tblGrid>
              <a:tr h="0">
                <a:tc>
                  <a:txBody>
                    <a:bodyPr/>
                    <a:lstStyle/>
                    <a:p>
                      <a:pPr marL="0" marR="0" algn="ctr">
                        <a:lnSpc>
                          <a:spcPct val="100000"/>
                        </a:lnSpc>
                        <a:spcBef>
                          <a:spcPts val="0"/>
                        </a:spcBef>
                        <a:spcAft>
                          <a:spcPts val="0"/>
                        </a:spcAft>
                      </a:pPr>
                      <a:r>
                        <a:rPr lang="en-US" sz="2400" b="1" dirty="0" err="1">
                          <a:effectLst/>
                          <a:latin typeface="Times New Roman"/>
                          <a:ea typeface="Times New Roman"/>
                          <a:cs typeface="Times New Roman"/>
                        </a:rPr>
                        <a:t>Định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mức</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đơn</a:t>
                      </a:r>
                      <a:r>
                        <a:rPr lang="en-US" sz="2400" b="1" dirty="0">
                          <a:effectLst/>
                          <a:latin typeface="Times New Roman"/>
                          <a:ea typeface="Times New Roman"/>
                          <a:cs typeface="Times New Roman"/>
                        </a:rPr>
                        <a:t> </a:t>
                      </a:r>
                      <a:endParaRPr lang="en-US" sz="2400" b="1" dirty="0">
                        <a:effectLst/>
                        <a:latin typeface="Calibri"/>
                        <a:ea typeface="Calibri"/>
                        <a:cs typeface="Times New Roman"/>
                      </a:endParaRPr>
                    </a:p>
                    <a:p>
                      <a:pPr marL="0" marR="0" algn="ctr">
                        <a:lnSpc>
                          <a:spcPct val="100000"/>
                        </a:lnSpc>
                        <a:spcBef>
                          <a:spcPts val="0"/>
                        </a:spcBef>
                        <a:spcAft>
                          <a:spcPts val="0"/>
                        </a:spcAft>
                      </a:pPr>
                      <a:r>
                        <a:rPr lang="en-US" sz="2400" b="1" dirty="0" err="1">
                          <a:effectLst/>
                          <a:latin typeface="Times New Roman"/>
                          <a:ea typeface="Times New Roman"/>
                          <a:cs typeface="Times New Roman"/>
                        </a:rPr>
                        <a:t>giá</a:t>
                      </a:r>
                      <a:r>
                        <a:rPr lang="en-US" sz="2400" b="1" dirty="0">
                          <a:effectLst/>
                          <a:latin typeface="Times New Roman"/>
                          <a:ea typeface="Times New Roman"/>
                          <a:cs typeface="Times New Roman"/>
                        </a:rPr>
                        <a:t> NVL </a:t>
                      </a:r>
                      <a:r>
                        <a:rPr lang="en-US" sz="2400" b="1" dirty="0" err="1">
                          <a:effectLst/>
                          <a:latin typeface="Times New Roman"/>
                          <a:ea typeface="Times New Roman"/>
                          <a:cs typeface="Times New Roman"/>
                        </a:rPr>
                        <a:t>chính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phụ</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thứ</a:t>
                      </a:r>
                      <a:r>
                        <a:rPr lang="en-US" sz="2400" b="1" dirty="0">
                          <a:effectLst/>
                          <a:latin typeface="Times New Roman"/>
                          <a:ea typeface="Times New Roman"/>
                          <a:cs typeface="Times New Roman"/>
                        </a:rPr>
                        <a:t> “i”</a:t>
                      </a:r>
                      <a:r>
                        <a:rPr lang="en-US" sz="2400" b="1" baseline="0" dirty="0">
                          <a:effectLst/>
                          <a:latin typeface="Calibri"/>
                          <a:ea typeface="Times New Roman"/>
                          <a:cs typeface="Times New Roman"/>
                        </a:rPr>
                        <a:t>  </a:t>
                      </a:r>
                      <a:r>
                        <a:rPr lang="en-US" sz="2400" b="1" dirty="0">
                          <a:effectLst/>
                          <a:latin typeface="Times New Roman"/>
                          <a:ea typeface="Times New Roman"/>
                          <a:cs typeface="Times New Roman"/>
                        </a:rPr>
                        <a:t>(</a:t>
                      </a:r>
                      <a:r>
                        <a:rPr lang="en-US" sz="2400" b="1" dirty="0" err="1">
                          <a:effectLst/>
                          <a:latin typeface="Times New Roman"/>
                          <a:ea typeface="Times New Roman"/>
                          <a:cs typeface="Times New Roman"/>
                        </a:rPr>
                        <a:t>g</a:t>
                      </a:r>
                      <a:r>
                        <a:rPr lang="en-US" sz="2400" b="1" baseline="-25000" dirty="0" err="1">
                          <a:effectLst/>
                          <a:latin typeface="Times New Roman"/>
                          <a:ea typeface="Times New Roman"/>
                          <a:cs typeface="Times New Roman"/>
                        </a:rPr>
                        <a:t>i</a:t>
                      </a:r>
                      <a:r>
                        <a:rPr lang="en-US" sz="2400" b="1" dirty="0">
                          <a:effectLst/>
                          <a:latin typeface="Times New Roman"/>
                          <a:ea typeface="Times New Roman"/>
                          <a:cs typeface="Times New Roman"/>
                        </a:rPr>
                        <a:t>)</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 </a:t>
                      </a:r>
                      <a:endParaRPr lang="en-US" sz="2400" b="1" dirty="0">
                        <a:effectLst/>
                        <a:latin typeface="Calibri"/>
                        <a:ea typeface="Calibri"/>
                        <a:cs typeface="Times New Roman"/>
                      </a:endParaRPr>
                    </a:p>
                    <a:p>
                      <a:pPr marL="0" marR="0" algn="ctr">
                        <a:lnSpc>
                          <a:spcPct val="100000"/>
                        </a:lnSpc>
                        <a:spcBef>
                          <a:spcPts val="0"/>
                        </a:spcBef>
                        <a:spcAft>
                          <a:spcPts val="0"/>
                        </a:spcAft>
                      </a:pPr>
                      <a:r>
                        <a:rPr lang="en-US" sz="2400" b="1" dirty="0">
                          <a:effectLst/>
                          <a:latin typeface="Times New Roman"/>
                          <a:ea typeface="Times New Roman"/>
                          <a:cs typeface="Times New Roman"/>
                        </a:rPr>
                        <a:t>=</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b="1" dirty="0" err="1">
                          <a:effectLst/>
                          <a:latin typeface="Times New Roman"/>
                          <a:ea typeface="Times New Roman"/>
                          <a:cs typeface="Times New Roman"/>
                        </a:rPr>
                        <a:t>Giá</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mua</a:t>
                      </a:r>
                      <a:r>
                        <a:rPr lang="en-US" sz="2400" b="1" dirty="0">
                          <a:effectLst/>
                          <a:latin typeface="Times New Roman"/>
                          <a:ea typeface="Times New Roman"/>
                          <a:cs typeface="Times New Roman"/>
                        </a:rPr>
                        <a:t> NVL </a:t>
                      </a:r>
                      <a:r>
                        <a:rPr lang="en-US" sz="2400" b="1" dirty="0" err="1">
                          <a:effectLst/>
                          <a:latin typeface="Times New Roman"/>
                          <a:ea typeface="Times New Roman"/>
                          <a:cs typeface="Times New Roman"/>
                        </a:rPr>
                        <a:t>chính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phụ</a:t>
                      </a:r>
                      <a:r>
                        <a:rPr lang="en-US" sz="2400" b="1" dirty="0">
                          <a:effectLst/>
                          <a:latin typeface="Times New Roman"/>
                          <a:ea typeface="Times New Roman"/>
                          <a:cs typeface="Times New Roman"/>
                        </a:rPr>
                        <a:t>)</a:t>
                      </a:r>
                      <a:endParaRPr lang="en-US" sz="2400" b="1" dirty="0">
                        <a:effectLst/>
                        <a:latin typeface="Calibri"/>
                        <a:ea typeface="Calibri"/>
                        <a:cs typeface="Times New Roman"/>
                      </a:endParaRPr>
                    </a:p>
                    <a:p>
                      <a:pPr marL="0" marR="0" algn="ctr">
                        <a:lnSpc>
                          <a:spcPct val="100000"/>
                        </a:lnSpc>
                        <a:spcBef>
                          <a:spcPts val="0"/>
                        </a:spcBef>
                        <a:spcAft>
                          <a:spcPts val="0"/>
                        </a:spcAft>
                      </a:pP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thứ</a:t>
                      </a:r>
                      <a:r>
                        <a:rPr lang="en-US" sz="2400" b="1" dirty="0">
                          <a:effectLst/>
                          <a:latin typeface="Times New Roman"/>
                          <a:ea typeface="Times New Roman"/>
                          <a:cs typeface="Times New Roman"/>
                        </a:rPr>
                        <a:t> “i” </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b="1">
                          <a:effectLst/>
                          <a:latin typeface="Times New Roman"/>
                          <a:ea typeface="Times New Roman"/>
                          <a:cs typeface="Times New Roman"/>
                        </a:rPr>
                        <a:t> </a:t>
                      </a:r>
                      <a:endParaRPr lang="en-US" sz="2400" b="1">
                        <a:effectLst/>
                        <a:latin typeface="Calibri"/>
                        <a:ea typeface="Calibri"/>
                        <a:cs typeface="Times New Roman"/>
                      </a:endParaRPr>
                    </a:p>
                    <a:p>
                      <a:pPr marL="0" marR="0" algn="ctr">
                        <a:lnSpc>
                          <a:spcPct val="100000"/>
                        </a:lnSpc>
                        <a:spcBef>
                          <a:spcPts val="0"/>
                        </a:spcBef>
                        <a:spcAft>
                          <a:spcPts val="0"/>
                        </a:spcAft>
                      </a:pPr>
                      <a:r>
                        <a:rPr lang="en-US" sz="2400" b="1">
                          <a:effectLst/>
                          <a:latin typeface="Times New Roman"/>
                          <a:ea typeface="Times New Roman"/>
                          <a:cs typeface="Times New Roman"/>
                        </a:rPr>
                        <a:t>+</a:t>
                      </a:r>
                      <a:endParaRPr lang="en-US" sz="2400" b="1">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Chi </a:t>
                      </a:r>
                      <a:r>
                        <a:rPr lang="en-US" sz="2400" b="1" dirty="0" err="1">
                          <a:effectLst/>
                          <a:latin typeface="Times New Roman"/>
                          <a:ea typeface="Times New Roman"/>
                          <a:cs typeface="Times New Roman"/>
                        </a:rPr>
                        <a:t>phí</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thu</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mua</a:t>
                      </a:r>
                      <a:r>
                        <a:rPr lang="en-US" sz="2400" b="1" dirty="0">
                          <a:effectLst/>
                          <a:latin typeface="Times New Roman"/>
                          <a:ea typeface="Times New Roman"/>
                          <a:cs typeface="Times New Roman"/>
                        </a:rPr>
                        <a:t> NVL </a:t>
                      </a:r>
                      <a:r>
                        <a:rPr lang="en-US" sz="2400" b="1" dirty="0" err="1">
                          <a:effectLst/>
                          <a:latin typeface="Times New Roman"/>
                          <a:ea typeface="Times New Roman"/>
                          <a:cs typeface="Times New Roman"/>
                        </a:rPr>
                        <a:t>chính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phụ</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thứ</a:t>
                      </a:r>
                      <a:r>
                        <a:rPr lang="en-US" sz="2400" b="1" dirty="0">
                          <a:effectLst/>
                          <a:latin typeface="Times New Roman"/>
                          <a:ea typeface="Times New Roman"/>
                          <a:cs typeface="Times New Roman"/>
                        </a:rPr>
                        <a:t> “i” </a:t>
                      </a:r>
                      <a:endParaRPr lang="en-US" sz="2400" b="1"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7" name="Rectangle 1"/>
          <p:cNvSpPr>
            <a:spLocks noChangeArrowheads="1"/>
          </p:cNvSpPr>
          <p:nvPr/>
        </p:nvSpPr>
        <p:spPr bwMode="auto">
          <a:xfrm>
            <a:off x="2024063" y="2600980"/>
            <a:ext cx="76533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Tx/>
              <a:buChar char="•"/>
            </a:pPr>
            <a:r>
              <a:rPr lang="vi-VN"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Định</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mức</a:t>
            </a:r>
            <a:r>
              <a:rPr lang="en-US" sz="2800" dirty="0">
                <a:latin typeface="Times New Roman" pitchFamily="18" charset="0"/>
                <a:ea typeface="Times New Roman" pitchFamily="18" charset="0"/>
                <a:cs typeface="Times New Roman" pitchFamily="18" charset="0"/>
              </a:rPr>
              <a:t> </a:t>
            </a:r>
            <a:r>
              <a:rPr lang="vi-VN" sz="2800" b="1" dirty="0">
                <a:solidFill>
                  <a:srgbClr val="FF0000"/>
                </a:solidFill>
                <a:latin typeface="Times New Roman" pitchFamily="18" charset="0"/>
                <a:ea typeface="Times New Roman" pitchFamily="18" charset="0"/>
                <a:cs typeface="Times New Roman" pitchFamily="18" charset="0"/>
              </a:rPr>
              <a:t>đơn giá</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nguyên</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vật</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liệu</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tiêu</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hao</a:t>
            </a:r>
            <a:r>
              <a:rPr lang="en-US" sz="2800" dirty="0">
                <a:latin typeface="Times New Roman" pitchFamily="18" charset="0"/>
                <a:ea typeface="Times New Roman" pitchFamily="18" charset="0"/>
                <a:cs typeface="Times New Roman" pitchFamily="18" charset="0"/>
              </a:rPr>
              <a:t> (</a:t>
            </a:r>
            <a:r>
              <a:rPr lang="en-US" sz="2800" dirty="0" err="1">
                <a:latin typeface="Times New Roman" pitchFamily="18" charset="0"/>
                <a:ea typeface="Times New Roman" pitchFamily="18" charset="0"/>
                <a:cs typeface="Times New Roman" pitchFamily="18" charset="0"/>
              </a:rPr>
              <a:t>Đ</a:t>
            </a:r>
            <a:r>
              <a:rPr lang="en-US" sz="2800" baseline="-30000" dirty="0" err="1">
                <a:latin typeface="Times New Roman" pitchFamily="18" charset="0"/>
                <a:ea typeface="Times New Roman" pitchFamily="18" charset="0"/>
                <a:cs typeface="Times New Roman" pitchFamily="18" charset="0"/>
              </a:rPr>
              <a:t>lnvl</a:t>
            </a:r>
            <a:r>
              <a:rPr lang="en-US" sz="2800" dirty="0">
                <a:latin typeface="Times New Roman" pitchFamily="18" charset="0"/>
                <a:ea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26954442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P spid="7"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176</a:t>
            </a:fld>
            <a:endParaRPr lang="en-IN"/>
          </a:p>
        </p:txBody>
      </p:sp>
      <p:sp>
        <p:nvSpPr>
          <p:cNvPr id="5" name="Rectangle 4"/>
          <p:cNvSpPr/>
          <p:nvPr/>
        </p:nvSpPr>
        <p:spPr>
          <a:xfrm>
            <a:off x="1600200" y="95072"/>
            <a:ext cx="8991600" cy="1200329"/>
          </a:xfrm>
          <a:prstGeom prst="rect">
            <a:avLst/>
          </a:prstGeom>
        </p:spPr>
        <p:txBody>
          <a:bodyPr wrap="square">
            <a:spAutoFit/>
          </a:bodyPr>
          <a:lstStyle/>
          <a:p>
            <a:pPr marL="228600" algn="just"/>
            <a:r>
              <a:rPr lang="en-US" sz="2400" b="1" u="sng" dirty="0" err="1">
                <a:latin typeface="Times New Roman"/>
                <a:ea typeface="Times New Roman"/>
                <a:cs typeface="Times New Roman"/>
              </a:rPr>
              <a:t>Ví</a:t>
            </a:r>
            <a:r>
              <a:rPr lang="en-US" sz="2400" b="1" u="sng" dirty="0">
                <a:latin typeface="Times New Roman"/>
                <a:ea typeface="Times New Roman"/>
                <a:cs typeface="Times New Roman"/>
              </a:rPr>
              <a:t> </a:t>
            </a:r>
            <a:r>
              <a:rPr lang="en-US" sz="2400" b="1" u="sng" dirty="0" err="1">
                <a:latin typeface="Times New Roman"/>
                <a:ea typeface="Times New Roman"/>
                <a:cs typeface="Times New Roman"/>
              </a:rPr>
              <a:t>dụ</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chuyên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kinh</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
        <p:nvSpPr>
          <p:cNvPr id="6" name="Rectangle 5"/>
          <p:cNvSpPr/>
          <p:nvPr/>
        </p:nvSpPr>
        <p:spPr>
          <a:xfrm>
            <a:off x="1766456" y="1671936"/>
            <a:ext cx="8672945" cy="461665"/>
          </a:xfrm>
          <a:prstGeom prst="rect">
            <a:avLst/>
          </a:prstGeom>
        </p:spPr>
        <p:txBody>
          <a:bodyPr wrap="square">
            <a:spAutoFit/>
          </a:bodyPr>
          <a:lstStyle/>
          <a:p>
            <a:pPr marL="342900" indent="-342900" algn="just">
              <a:buFont typeface="Times New Roman"/>
              <a:buChar char="-"/>
            </a:pP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NVL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ra</a:t>
            </a:r>
            <a:r>
              <a:rPr lang="en-US" sz="2400" dirty="0">
                <a:latin typeface="Times New Roman"/>
                <a:ea typeface="Times New Roman"/>
                <a:cs typeface="Times New Roman"/>
              </a:rPr>
              <a:t> </a:t>
            </a:r>
            <a:r>
              <a:rPr lang="en-US" sz="2400" dirty="0" err="1">
                <a:latin typeface="Times New Roman"/>
                <a:ea typeface="Times New Roman"/>
                <a:cs typeface="Times New Roman"/>
              </a:rPr>
              <a:t>một</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a:t>
            </a:r>
            <a:endParaRPr lang="en-US" sz="2400" dirty="0">
              <a:latin typeface="Calibri"/>
              <a:ea typeface="Calibri"/>
              <a:cs typeface="Times New Roman"/>
            </a:endParaRPr>
          </a:p>
        </p:txBody>
      </p:sp>
      <p:graphicFrame>
        <p:nvGraphicFramePr>
          <p:cNvPr id="7" name="Table 6"/>
          <p:cNvGraphicFramePr>
            <a:graphicFrameLocks noGrp="1"/>
          </p:cNvGraphicFramePr>
          <p:nvPr>
            <p:extLst>
              <p:ext uri="{D42A27DB-BD31-4B8C-83A1-F6EECF244321}">
                <p14:modId xmlns:p14="http://schemas.microsoft.com/office/powerpoint/2010/main" val="1459124914"/>
              </p:ext>
            </p:extLst>
          </p:nvPr>
        </p:nvGraphicFramePr>
        <p:xfrm>
          <a:off x="1773383" y="2403402"/>
          <a:ext cx="8666017" cy="1765374"/>
        </p:xfrm>
        <a:graphic>
          <a:graphicData uri="http://schemas.openxmlformats.org/drawingml/2006/table">
            <a:tbl>
              <a:tblPr firstRow="1" firstCol="1" bandRow="1"/>
              <a:tblGrid>
                <a:gridCol w="2189018">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219199">
                  <a:extLst>
                    <a:ext uri="{9D8B030D-6E8A-4147-A177-3AD203B41FA5}">
                      <a16:colId xmlns:a16="http://schemas.microsoft.com/office/drawing/2014/main" val="20005"/>
                    </a:ext>
                  </a:extLst>
                </a:gridCol>
              </a:tblGrid>
              <a:tr h="762000">
                <a:tc>
                  <a:txBody>
                    <a:bodyPr/>
                    <a:lstStyle/>
                    <a:p>
                      <a:pPr marL="0" marR="0" algn="ctr">
                        <a:lnSpc>
                          <a:spcPct val="115000"/>
                        </a:lnSpc>
                        <a:spcBef>
                          <a:spcPts val="0"/>
                        </a:spcBef>
                        <a:spcAft>
                          <a:spcPts val="0"/>
                        </a:spcAft>
                      </a:pPr>
                      <a:r>
                        <a:rPr lang="en-US" sz="2000" b="1" dirty="0" err="1">
                          <a:effectLst/>
                          <a:latin typeface="Times New Roman"/>
                          <a:ea typeface="Times New Roman"/>
                          <a:cs typeface="Times New Roman"/>
                        </a:rPr>
                        <a:t>Tên</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vật</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liệu</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ĐVT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Lượng NVL cơ bản</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err="1">
                          <a:effectLst/>
                          <a:latin typeface="Times New Roman"/>
                          <a:ea typeface="Times New Roman"/>
                          <a:cs typeface="Times New Roman"/>
                        </a:rPr>
                        <a:t>Hao</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hụt</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trong</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thu</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mua</a:t>
                      </a:r>
                      <a:r>
                        <a:rPr lang="en-US" sz="2000" b="1" dirty="0">
                          <a:effectLst/>
                          <a:latin typeface="Times New Roman"/>
                          <a:ea typeface="Times New Roman"/>
                          <a:cs typeface="Times New Roman"/>
                        </a:rPr>
                        <a:t> 5%</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Hao hụt trong sản xuất cho phép 5%</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Cộng mức tiêu hao</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36039">
                <a:tc>
                  <a:txBody>
                    <a:bodyPr/>
                    <a:lstStyle/>
                    <a:p>
                      <a:pPr marL="0" marR="0" lvl="0" indent="0" algn="ctr">
                        <a:lnSpc>
                          <a:spcPct val="115000"/>
                        </a:lnSpc>
                        <a:spcBef>
                          <a:spcPts val="0"/>
                        </a:spcBef>
                        <a:spcAft>
                          <a:spcPts val="0"/>
                        </a:spcAft>
                        <a:buFont typeface="Times New Roman"/>
                        <a:buNone/>
                      </a:pPr>
                      <a:r>
                        <a:rPr lang="en-US" sz="2000" dirty="0" err="1">
                          <a:effectLst/>
                          <a:latin typeface="Times New Roman"/>
                          <a:ea typeface="Times New Roman"/>
                          <a:cs typeface="Times New Roman"/>
                        </a:rPr>
                        <a:t>Vật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liệu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chính</a:t>
                      </a:r>
                      <a:r>
                        <a:rPr lang="en-US" sz="2000" dirty="0">
                          <a:effectLst/>
                          <a:latin typeface="Times New Roman"/>
                          <a:ea typeface="Times New Roman"/>
                          <a:cs typeface="Times New Roman"/>
                        </a:rPr>
                        <a:t> P</a:t>
                      </a:r>
                      <a:endParaRPr lang="en-US" sz="2000" dirty="0">
                        <a:effectLst/>
                        <a:latin typeface="Calibri"/>
                        <a:ea typeface="Calibri"/>
                        <a:cs typeface="Times New Roman"/>
                      </a:endParaRPr>
                    </a:p>
                    <a:p>
                      <a:pPr marL="0" marR="0" lvl="0" indent="0" algn="ctr">
                        <a:lnSpc>
                          <a:spcPct val="115000"/>
                        </a:lnSpc>
                        <a:spcBef>
                          <a:spcPts val="0"/>
                        </a:spcBef>
                        <a:spcAft>
                          <a:spcPts val="0"/>
                        </a:spcAft>
                        <a:buFont typeface="Times New Roman"/>
                        <a:buNone/>
                      </a:pPr>
                      <a:r>
                        <a:rPr lang="en-US" sz="2000" dirty="0" err="1">
                          <a:effectLst/>
                          <a:latin typeface="Times New Roman"/>
                          <a:ea typeface="Times New Roman"/>
                          <a:cs typeface="Times New Roman"/>
                        </a:rPr>
                        <a:t>Vật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liệu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phụ</a:t>
                      </a:r>
                      <a:r>
                        <a:rPr lang="en-US" sz="2000" dirty="0">
                          <a:effectLst/>
                          <a:latin typeface="Times New Roman"/>
                          <a:ea typeface="Times New Roman"/>
                          <a:cs typeface="Times New Roman"/>
                        </a:rPr>
                        <a:t> Q</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Kg</a:t>
                      </a:r>
                      <a:endParaRPr lang="en-US" sz="2000">
                        <a:effectLst/>
                        <a:latin typeface="Calibri"/>
                        <a:ea typeface="Calibri"/>
                        <a:cs typeface="Times New Roman"/>
                      </a:endParaRPr>
                    </a:p>
                    <a:p>
                      <a:pPr marL="0" marR="0" algn="ctr">
                        <a:lnSpc>
                          <a:spcPct val="115000"/>
                        </a:lnSpc>
                        <a:spcBef>
                          <a:spcPts val="0"/>
                        </a:spcBef>
                        <a:spcAft>
                          <a:spcPts val="0"/>
                        </a:spcAft>
                      </a:pPr>
                      <a:r>
                        <a:rPr lang="en-US" sz="2000">
                          <a:effectLst/>
                          <a:latin typeface="Times New Roman"/>
                          <a:ea typeface="Times New Roman"/>
                          <a:cs typeface="Times New Roman"/>
                        </a:rPr>
                        <a:t>Kg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effectLst/>
                          <a:latin typeface="Times New Roman"/>
                          <a:ea typeface="Times New Roman"/>
                          <a:cs typeface="Times New Roman"/>
                        </a:rPr>
                        <a:t>2,80</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dirty="0">
                          <a:effectLst/>
                          <a:latin typeface="Times New Roman"/>
                          <a:ea typeface="Times New Roman"/>
                          <a:cs typeface="Times New Roman"/>
                        </a:rPr>
                        <a:t>0,20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0,14</a:t>
                      </a:r>
                      <a:endParaRPr lang="en-US" sz="2000">
                        <a:effectLst/>
                        <a:latin typeface="Calibri"/>
                        <a:ea typeface="Calibri"/>
                        <a:cs typeface="Times New Roman"/>
                      </a:endParaRPr>
                    </a:p>
                    <a:p>
                      <a:pPr marL="0" marR="0" algn="ctr">
                        <a:lnSpc>
                          <a:spcPct val="115000"/>
                        </a:lnSpc>
                        <a:spcBef>
                          <a:spcPts val="0"/>
                        </a:spcBef>
                        <a:spcAft>
                          <a:spcPts val="0"/>
                        </a:spcAft>
                      </a:pPr>
                      <a:r>
                        <a:rPr lang="en-US" sz="2000">
                          <a:effectLst/>
                          <a:latin typeface="Times New Roman"/>
                          <a:ea typeface="Times New Roman"/>
                          <a:cs typeface="Times New Roman"/>
                        </a:rPr>
                        <a:t>0,01</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0,14</a:t>
                      </a:r>
                      <a:endParaRPr lang="en-US" sz="2000">
                        <a:effectLst/>
                        <a:latin typeface="Calibri"/>
                        <a:ea typeface="Calibri"/>
                        <a:cs typeface="Times New Roman"/>
                      </a:endParaRPr>
                    </a:p>
                    <a:p>
                      <a:pPr marL="0" marR="0" algn="ctr">
                        <a:lnSpc>
                          <a:spcPct val="115000"/>
                        </a:lnSpc>
                        <a:spcBef>
                          <a:spcPts val="0"/>
                        </a:spcBef>
                        <a:spcAft>
                          <a:spcPts val="0"/>
                        </a:spcAft>
                      </a:pPr>
                      <a:r>
                        <a:rPr lang="en-US" sz="2000">
                          <a:effectLst/>
                          <a:latin typeface="Times New Roman"/>
                          <a:ea typeface="Times New Roman"/>
                          <a:cs typeface="Times New Roman"/>
                        </a:rPr>
                        <a:t>0,01</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effectLst/>
                          <a:latin typeface="Times New Roman"/>
                          <a:ea typeface="Times New Roman"/>
                          <a:cs typeface="Times New Roman"/>
                        </a:rPr>
                        <a:t>3,08</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dirty="0">
                          <a:effectLst/>
                          <a:latin typeface="Times New Roman"/>
                          <a:ea typeface="Times New Roman"/>
                          <a:cs typeface="Times New Roman"/>
                        </a:rPr>
                        <a:t>0,22</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8" name="Rectangle 7"/>
          <p:cNvSpPr/>
          <p:nvPr/>
        </p:nvSpPr>
        <p:spPr>
          <a:xfrm>
            <a:off x="1752600" y="4539002"/>
            <a:ext cx="5926622" cy="517065"/>
          </a:xfrm>
          <a:prstGeom prst="rect">
            <a:avLst/>
          </a:prstGeom>
        </p:spPr>
        <p:txBody>
          <a:bodyPr wrap="none">
            <a:spAutoFit/>
          </a:bodyPr>
          <a:lstStyle/>
          <a:p>
            <a:pPr marL="342900" indent="-342900" algn="just">
              <a:lnSpc>
                <a:spcPct val="115000"/>
              </a:lnSpc>
              <a:buFont typeface="Times New Roman"/>
              <a:buChar char="-"/>
            </a:pP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a:t>
            </a:r>
            <a:endParaRPr lang="en-US" sz="2400" dirty="0">
              <a:latin typeface="Calibri"/>
              <a:ea typeface="Calibri"/>
              <a:cs typeface="Times New Roman"/>
            </a:endParaRPr>
          </a:p>
        </p:txBody>
      </p:sp>
      <p:graphicFrame>
        <p:nvGraphicFramePr>
          <p:cNvPr id="9" name="Table 8"/>
          <p:cNvGraphicFramePr>
            <a:graphicFrameLocks noGrp="1"/>
          </p:cNvGraphicFramePr>
          <p:nvPr>
            <p:extLst>
              <p:ext uri="{D42A27DB-BD31-4B8C-83A1-F6EECF244321}">
                <p14:modId xmlns:p14="http://schemas.microsoft.com/office/powerpoint/2010/main" val="1789205649"/>
              </p:ext>
            </p:extLst>
          </p:nvPr>
        </p:nvGraphicFramePr>
        <p:xfrm>
          <a:off x="1766454" y="5271770"/>
          <a:ext cx="8672946" cy="1357630"/>
        </p:xfrm>
        <a:graphic>
          <a:graphicData uri="http://schemas.openxmlformats.org/drawingml/2006/table">
            <a:tbl>
              <a:tblPr firstRow="1" firstCol="1" bandRow="1"/>
              <a:tblGrid>
                <a:gridCol w="2738681">
                  <a:extLst>
                    <a:ext uri="{9D8B030D-6E8A-4147-A177-3AD203B41FA5}">
                      <a16:colId xmlns:a16="http://schemas.microsoft.com/office/drawing/2014/main" val="20000"/>
                    </a:ext>
                  </a:extLst>
                </a:gridCol>
                <a:gridCol w="1032125">
                  <a:extLst>
                    <a:ext uri="{9D8B030D-6E8A-4147-A177-3AD203B41FA5}">
                      <a16:colId xmlns:a16="http://schemas.microsoft.com/office/drawing/2014/main" val="20001"/>
                    </a:ext>
                  </a:extLst>
                </a:gridCol>
                <a:gridCol w="1548188">
                  <a:extLst>
                    <a:ext uri="{9D8B030D-6E8A-4147-A177-3AD203B41FA5}">
                      <a16:colId xmlns:a16="http://schemas.microsoft.com/office/drawing/2014/main" val="20002"/>
                    </a:ext>
                  </a:extLst>
                </a:gridCol>
                <a:gridCol w="1548188">
                  <a:extLst>
                    <a:ext uri="{9D8B030D-6E8A-4147-A177-3AD203B41FA5}">
                      <a16:colId xmlns:a16="http://schemas.microsoft.com/office/drawing/2014/main" val="20003"/>
                    </a:ext>
                  </a:extLst>
                </a:gridCol>
                <a:gridCol w="1805764">
                  <a:extLst>
                    <a:ext uri="{9D8B030D-6E8A-4147-A177-3AD203B41FA5}">
                      <a16:colId xmlns:a16="http://schemas.microsoft.com/office/drawing/2014/main" val="20004"/>
                    </a:ext>
                  </a:extLst>
                </a:gridCol>
              </a:tblGrid>
              <a:tr h="0">
                <a:tc>
                  <a:txBody>
                    <a:bodyPr/>
                    <a:lstStyle/>
                    <a:p>
                      <a:pPr marL="0" marR="0" algn="ctr">
                        <a:lnSpc>
                          <a:spcPct val="115000"/>
                        </a:lnSpc>
                        <a:spcBef>
                          <a:spcPts val="0"/>
                        </a:spcBef>
                        <a:spcAft>
                          <a:spcPts val="0"/>
                        </a:spcAft>
                      </a:pPr>
                      <a:r>
                        <a:rPr lang="en-US" sz="2000" b="1" dirty="0" err="1">
                          <a:effectLst/>
                          <a:latin typeface="Times New Roman"/>
                          <a:ea typeface="Times New Roman"/>
                          <a:cs typeface="Times New Roman"/>
                        </a:rPr>
                        <a:t>Tên</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vật</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liệu</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ĐVT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err="1">
                          <a:effectLst/>
                          <a:latin typeface="Times New Roman"/>
                          <a:ea typeface="Times New Roman"/>
                          <a:cs typeface="Times New Roman"/>
                        </a:rPr>
                        <a:t>Giá</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mua</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Times New Roman"/>
                          <a:ea typeface="Times New Roman"/>
                          <a:cs typeface="Times New Roman"/>
                        </a:rPr>
                        <a:t>(đ/kg)</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Chi phí thu mua (đ/kg)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Cộng đơn giá</a:t>
                      </a:r>
                      <a:endParaRPr lang="en-US" sz="2000">
                        <a:effectLst/>
                        <a:latin typeface="Calibri"/>
                        <a:ea typeface="Calibri"/>
                        <a:cs typeface="Times New Roman"/>
                      </a:endParaRPr>
                    </a:p>
                    <a:p>
                      <a:pPr marL="0" marR="0" algn="ctr">
                        <a:lnSpc>
                          <a:spcPct val="115000"/>
                        </a:lnSpc>
                        <a:spcBef>
                          <a:spcPts val="0"/>
                        </a:spcBef>
                        <a:spcAft>
                          <a:spcPts val="0"/>
                        </a:spcAft>
                      </a:pPr>
                      <a:r>
                        <a:rPr lang="en-US" sz="2000" b="1">
                          <a:effectLst/>
                          <a:latin typeface="Times New Roman"/>
                          <a:ea typeface="Times New Roman"/>
                          <a:cs typeface="Times New Roman"/>
                        </a:rPr>
                        <a:t>(đ/kg)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342900" marR="0" lvl="0" indent="-342900" algn="just">
                        <a:lnSpc>
                          <a:spcPct val="115000"/>
                        </a:lnSpc>
                        <a:spcBef>
                          <a:spcPts val="0"/>
                        </a:spcBef>
                        <a:spcAft>
                          <a:spcPts val="0"/>
                        </a:spcAft>
                        <a:buFont typeface="Times New Roman"/>
                        <a:buChar char="-"/>
                      </a:pPr>
                      <a:r>
                        <a:rPr lang="en-US" sz="2000">
                          <a:effectLst/>
                          <a:latin typeface="Times New Roman"/>
                          <a:ea typeface="Times New Roman"/>
                          <a:cs typeface="Times New Roman"/>
                        </a:rPr>
                        <a:t>Vật liệu chính P</a:t>
                      </a:r>
                      <a:endParaRPr lang="en-US" sz="2000">
                        <a:effectLst/>
                        <a:latin typeface="Calibri"/>
                        <a:ea typeface="Calibri"/>
                        <a:cs typeface="Times New Roman"/>
                      </a:endParaRPr>
                    </a:p>
                    <a:p>
                      <a:pPr marL="342900" marR="0" lvl="0" indent="-342900" algn="just">
                        <a:lnSpc>
                          <a:spcPct val="115000"/>
                        </a:lnSpc>
                        <a:spcBef>
                          <a:spcPts val="0"/>
                        </a:spcBef>
                        <a:spcAft>
                          <a:spcPts val="0"/>
                        </a:spcAft>
                        <a:buFont typeface="Times New Roman"/>
                        <a:buChar char="-"/>
                      </a:pPr>
                      <a:r>
                        <a:rPr lang="en-US" sz="2000">
                          <a:effectLst/>
                          <a:latin typeface="Times New Roman"/>
                          <a:ea typeface="Times New Roman"/>
                          <a:cs typeface="Times New Roman"/>
                        </a:rPr>
                        <a:t>Vật liệu phụ Q</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Kg</a:t>
                      </a:r>
                      <a:endParaRPr lang="en-US" sz="2000">
                        <a:effectLst/>
                        <a:latin typeface="Calibri"/>
                        <a:ea typeface="Calibri"/>
                        <a:cs typeface="Times New Roman"/>
                      </a:endParaRPr>
                    </a:p>
                    <a:p>
                      <a:pPr marL="0" marR="0" algn="ctr">
                        <a:lnSpc>
                          <a:spcPct val="115000"/>
                        </a:lnSpc>
                        <a:spcBef>
                          <a:spcPts val="0"/>
                        </a:spcBef>
                        <a:spcAft>
                          <a:spcPts val="0"/>
                        </a:spcAft>
                      </a:pPr>
                      <a:r>
                        <a:rPr lang="en-US" sz="2000">
                          <a:effectLst/>
                          <a:latin typeface="Times New Roman"/>
                          <a:ea typeface="Times New Roman"/>
                          <a:cs typeface="Times New Roman"/>
                        </a:rPr>
                        <a:t>Kg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20.500</a:t>
                      </a:r>
                      <a:endParaRPr lang="en-US" sz="2000">
                        <a:effectLst/>
                        <a:latin typeface="Calibri"/>
                        <a:ea typeface="Calibri"/>
                        <a:cs typeface="Times New Roman"/>
                      </a:endParaRPr>
                    </a:p>
                    <a:p>
                      <a:pPr marL="0" marR="0" algn="ctr">
                        <a:lnSpc>
                          <a:spcPct val="115000"/>
                        </a:lnSpc>
                        <a:spcBef>
                          <a:spcPts val="0"/>
                        </a:spcBef>
                        <a:spcAft>
                          <a:spcPts val="0"/>
                        </a:spcAft>
                      </a:pPr>
                      <a:r>
                        <a:rPr lang="en-US" sz="2000">
                          <a:effectLst/>
                          <a:latin typeface="Times New Roman"/>
                          <a:ea typeface="Times New Roman"/>
                          <a:cs typeface="Times New Roman"/>
                        </a:rPr>
                        <a:t>13.000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effectLst/>
                          <a:latin typeface="Times New Roman"/>
                          <a:ea typeface="Times New Roman"/>
                          <a:cs typeface="Times New Roman"/>
                        </a:rPr>
                        <a:t>1.000</a:t>
                      </a:r>
                      <a:endParaRPr lang="en-US" sz="2000">
                        <a:effectLst/>
                        <a:latin typeface="Calibri"/>
                        <a:ea typeface="Calibri"/>
                        <a:cs typeface="Times New Roman"/>
                      </a:endParaRPr>
                    </a:p>
                    <a:p>
                      <a:pPr marL="0" marR="0" algn="ctr">
                        <a:lnSpc>
                          <a:spcPct val="115000"/>
                        </a:lnSpc>
                        <a:spcBef>
                          <a:spcPts val="0"/>
                        </a:spcBef>
                        <a:spcAft>
                          <a:spcPts val="0"/>
                        </a:spcAft>
                      </a:pPr>
                      <a:r>
                        <a:rPr lang="en-US" sz="2000">
                          <a:effectLst/>
                          <a:latin typeface="Times New Roman"/>
                          <a:ea typeface="Times New Roman"/>
                          <a:cs typeface="Times New Roman"/>
                        </a:rPr>
                        <a:t>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effectLst/>
                          <a:latin typeface="Times New Roman"/>
                          <a:ea typeface="Times New Roman"/>
                          <a:cs typeface="Times New Roman"/>
                        </a:rPr>
                        <a:t>21.500</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dirty="0">
                          <a:effectLst/>
                          <a:latin typeface="Times New Roman"/>
                          <a:ea typeface="Times New Roman"/>
                          <a:cs typeface="Times New Roman"/>
                        </a:rPr>
                        <a:t>14.000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9831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177</a:t>
            </a:fld>
            <a:endParaRPr lang="en-IN"/>
          </a:p>
        </p:txBody>
      </p:sp>
      <p:sp>
        <p:nvSpPr>
          <p:cNvPr id="5" name="Rectangle 4"/>
          <p:cNvSpPr/>
          <p:nvPr/>
        </p:nvSpPr>
        <p:spPr>
          <a:xfrm>
            <a:off x="1676400" y="1705053"/>
            <a:ext cx="8839200" cy="1569660"/>
          </a:xfrm>
          <a:prstGeom prst="rect">
            <a:avLst/>
          </a:prstGeom>
        </p:spPr>
        <p:txBody>
          <a:bodyPr wrap="square">
            <a:spAutoFit/>
          </a:bodyPr>
          <a:lstStyle/>
          <a:p>
            <a:pPr marL="342900" indent="-342900" algn="just">
              <a:buFont typeface="Symbol"/>
              <a:buChar char=""/>
            </a:pPr>
            <a:r>
              <a:rPr lang="en-US" sz="2400" dirty="0" err="1">
                <a:latin typeface="Times New Roman"/>
                <a:ea typeface="Times New Roman"/>
                <a:cs typeface="Times New Roman"/>
              </a:rPr>
              <a:t>Sau</a:t>
            </a:r>
            <a:r>
              <a:rPr lang="en-US" sz="2400" dirty="0">
                <a:latin typeface="Times New Roman"/>
                <a:ea typeface="Times New Roman"/>
                <a:cs typeface="Times New Roman"/>
              </a:rPr>
              <a:t> </a:t>
            </a:r>
            <a:r>
              <a:rPr lang="en-US" sz="2400" dirty="0" err="1">
                <a:latin typeface="Times New Roman"/>
                <a:ea typeface="Times New Roman"/>
                <a:cs typeface="Times New Roman"/>
              </a:rPr>
              <a:t>khi</a:t>
            </a:r>
            <a:r>
              <a:rPr lang="en-US" sz="2400" dirty="0">
                <a:latin typeface="Times New Roman"/>
                <a:ea typeface="Times New Roman"/>
                <a:cs typeface="Times New Roman"/>
              </a:rPr>
              <a:t> </a:t>
            </a:r>
            <a:r>
              <a:rPr lang="en-US" sz="2400" dirty="0" err="1">
                <a:latin typeface="Times New Roman"/>
                <a:ea typeface="Times New Roman"/>
                <a:cs typeface="Times New Roman"/>
              </a:rPr>
              <a:t>xác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hao</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một</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graphicFrame>
        <p:nvGraphicFramePr>
          <p:cNvPr id="6" name="Table 5"/>
          <p:cNvGraphicFramePr>
            <a:graphicFrameLocks noGrp="1"/>
          </p:cNvGraphicFramePr>
          <p:nvPr>
            <p:extLst>
              <p:ext uri="{D42A27DB-BD31-4B8C-83A1-F6EECF244321}">
                <p14:modId xmlns:p14="http://schemas.microsoft.com/office/powerpoint/2010/main" val="4159739475"/>
              </p:ext>
            </p:extLst>
          </p:nvPr>
        </p:nvGraphicFramePr>
        <p:xfrm>
          <a:off x="1752600" y="3429000"/>
          <a:ext cx="8763000" cy="2443926"/>
        </p:xfrm>
        <a:graphic>
          <a:graphicData uri="http://schemas.openxmlformats.org/drawingml/2006/table">
            <a:tbl>
              <a:tblPr firstRow="1" firstCol="1" bandRow="1"/>
              <a:tblGrid>
                <a:gridCol w="21336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2209800">
                  <a:extLst>
                    <a:ext uri="{9D8B030D-6E8A-4147-A177-3AD203B41FA5}">
                      <a16:colId xmlns:a16="http://schemas.microsoft.com/office/drawing/2014/main" val="20003"/>
                    </a:ext>
                  </a:extLst>
                </a:gridCol>
              </a:tblGrid>
              <a:tr h="0">
                <a:tc>
                  <a:txBody>
                    <a:bodyPr/>
                    <a:lstStyle/>
                    <a:p>
                      <a:pPr marL="0" marR="0" algn="ctr">
                        <a:lnSpc>
                          <a:spcPct val="115000"/>
                        </a:lnSpc>
                        <a:spcBef>
                          <a:spcPts val="0"/>
                        </a:spcBef>
                        <a:spcAft>
                          <a:spcPts val="0"/>
                        </a:spcAft>
                      </a:pPr>
                      <a:r>
                        <a:rPr lang="en-US" sz="2400" b="1" dirty="0" err="1">
                          <a:effectLst/>
                          <a:latin typeface="Times New Roman"/>
                          <a:ea typeface="Times New Roman"/>
                          <a:cs typeface="Times New Roman"/>
                        </a:rPr>
                        <a:t>Tên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vật</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liệu</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Định mức lượng NVL (Kg) </a:t>
                      </a:r>
                      <a:endParaRPr lang="en-US" sz="2400">
                        <a:effectLst/>
                        <a:latin typeface="Calibri"/>
                        <a:ea typeface="Calibri"/>
                        <a:cs typeface="Times New Roman"/>
                      </a:endParaRPr>
                    </a:p>
                    <a:p>
                      <a:pPr marL="0" marR="0" algn="ctr">
                        <a:lnSpc>
                          <a:spcPct val="115000"/>
                        </a:lnSpc>
                        <a:spcBef>
                          <a:spcPts val="0"/>
                        </a:spcBef>
                        <a:spcAft>
                          <a:spcPts val="0"/>
                        </a:spcAft>
                      </a:pPr>
                      <a:r>
                        <a:rPr lang="en-US" sz="2400">
                          <a:effectLst/>
                          <a:latin typeface="Times New Roman"/>
                          <a:ea typeface="Times New Roman"/>
                          <a:cs typeface="Times New Roman"/>
                        </a:rPr>
                        <a:t>(Đ</a:t>
                      </a:r>
                      <a:r>
                        <a:rPr lang="en-US" sz="2400" baseline="-25000">
                          <a:effectLst/>
                          <a:latin typeface="Times New Roman"/>
                          <a:ea typeface="Times New Roman"/>
                          <a:cs typeface="Times New Roman"/>
                        </a:rPr>
                        <a:t>lnvli</a:t>
                      </a:r>
                      <a:r>
                        <a:rPr lang="en-US" sz="2400">
                          <a:effectLst/>
                          <a:latin typeface="Times New Roman"/>
                          <a:ea typeface="Times New Roman"/>
                          <a:cs typeface="Times New Roman"/>
                        </a:rPr>
                        <a:t>)</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Đơn giá</a:t>
                      </a:r>
                      <a:endParaRPr lang="en-US" sz="2400">
                        <a:effectLst/>
                        <a:latin typeface="Calibri"/>
                        <a:ea typeface="Calibri"/>
                        <a:cs typeface="Times New Roman"/>
                      </a:endParaRPr>
                    </a:p>
                    <a:p>
                      <a:pPr marL="0" marR="0" algn="ctr">
                        <a:lnSpc>
                          <a:spcPct val="115000"/>
                        </a:lnSpc>
                        <a:spcBef>
                          <a:spcPts val="0"/>
                        </a:spcBef>
                        <a:spcAft>
                          <a:spcPts val="0"/>
                        </a:spcAft>
                      </a:pPr>
                      <a:r>
                        <a:rPr lang="en-US" sz="2400" b="1">
                          <a:effectLst/>
                          <a:latin typeface="Times New Roman"/>
                          <a:ea typeface="Times New Roman"/>
                          <a:cs typeface="Times New Roman"/>
                        </a:rPr>
                        <a:t>(đ/kg)</a:t>
                      </a:r>
                      <a:endParaRPr lang="en-US" sz="2400">
                        <a:effectLst/>
                        <a:latin typeface="Calibri"/>
                        <a:ea typeface="Calibri"/>
                        <a:cs typeface="Times New Roman"/>
                      </a:endParaRPr>
                    </a:p>
                    <a:p>
                      <a:pPr marL="0" marR="0" algn="ctr">
                        <a:lnSpc>
                          <a:spcPct val="115000"/>
                        </a:lnSpc>
                        <a:spcBef>
                          <a:spcPts val="0"/>
                        </a:spcBef>
                        <a:spcAft>
                          <a:spcPts val="0"/>
                        </a:spcAft>
                      </a:pPr>
                      <a:r>
                        <a:rPr lang="en-US" sz="2400" b="1">
                          <a:effectLst/>
                          <a:latin typeface="Times New Roman"/>
                          <a:ea typeface="Times New Roman"/>
                          <a:cs typeface="Times New Roman"/>
                        </a:rPr>
                        <a:t>(</a:t>
                      </a:r>
                      <a:r>
                        <a:rPr lang="en-US" sz="2400">
                          <a:effectLst/>
                          <a:latin typeface="Times New Roman"/>
                          <a:ea typeface="Times New Roman"/>
                          <a:cs typeface="Times New Roman"/>
                        </a:rPr>
                        <a:t>g</a:t>
                      </a:r>
                      <a:r>
                        <a:rPr lang="en-US" sz="2400" baseline="-25000">
                          <a:effectLst/>
                          <a:latin typeface="Times New Roman"/>
                          <a:ea typeface="Times New Roman"/>
                          <a:cs typeface="Times New Roman"/>
                        </a:rPr>
                        <a:t>i</a:t>
                      </a:r>
                      <a:r>
                        <a:rPr lang="en-US" sz="2400">
                          <a:effectLst/>
                          <a:latin typeface="Times New Roman"/>
                          <a:ea typeface="Times New Roman"/>
                          <a:cs typeface="Times New Roman"/>
                        </a:rPr>
                        <a:t>)</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Thành tiền</a:t>
                      </a:r>
                      <a:endParaRPr lang="en-US" sz="2400">
                        <a:effectLst/>
                        <a:latin typeface="Calibri"/>
                        <a:ea typeface="Calibri"/>
                        <a:cs typeface="Times New Roman"/>
                      </a:endParaRPr>
                    </a:p>
                    <a:p>
                      <a:pPr marL="0" marR="0" algn="ctr">
                        <a:lnSpc>
                          <a:spcPct val="115000"/>
                        </a:lnSpc>
                        <a:spcBef>
                          <a:spcPts val="0"/>
                        </a:spcBef>
                        <a:spcAft>
                          <a:spcPts val="0"/>
                        </a:spcAft>
                      </a:pPr>
                      <a:r>
                        <a:rPr lang="en-US" sz="2400" b="1">
                          <a:effectLst/>
                          <a:latin typeface="Times New Roman"/>
                          <a:ea typeface="Times New Roman"/>
                          <a:cs typeface="Times New Roman"/>
                        </a:rPr>
                        <a:t>(= </a:t>
                      </a:r>
                      <a:r>
                        <a:rPr lang="en-US" sz="2400">
                          <a:effectLst/>
                          <a:latin typeface="Times New Roman"/>
                          <a:ea typeface="Times New Roman"/>
                          <a:cs typeface="Times New Roman"/>
                        </a:rPr>
                        <a:t>Đ</a:t>
                      </a:r>
                      <a:r>
                        <a:rPr lang="en-US" sz="2400" baseline="-25000">
                          <a:effectLst/>
                          <a:latin typeface="Times New Roman"/>
                          <a:ea typeface="Times New Roman"/>
                          <a:cs typeface="Times New Roman"/>
                        </a:rPr>
                        <a:t>lnvli</a:t>
                      </a:r>
                      <a:r>
                        <a:rPr lang="en-US" sz="2400">
                          <a:effectLst/>
                          <a:latin typeface="Times New Roman"/>
                          <a:ea typeface="Times New Roman"/>
                          <a:cs typeface="Times New Roman"/>
                        </a:rPr>
                        <a:t>  x  g</a:t>
                      </a:r>
                      <a:r>
                        <a:rPr lang="en-US" sz="2400" baseline="-25000">
                          <a:effectLst/>
                          <a:latin typeface="Times New Roman"/>
                          <a:ea typeface="Times New Roman"/>
                          <a:cs typeface="Times New Roman"/>
                        </a:rPr>
                        <a:t>i</a:t>
                      </a:r>
                      <a:r>
                        <a:rPr lang="en-US" sz="2400" b="1">
                          <a:effectLst/>
                          <a:latin typeface="Times New Roman"/>
                          <a:ea typeface="Times New Roman"/>
                          <a:cs typeface="Times New Roman"/>
                        </a:rPr>
                        <a:t>)</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lvl="0" indent="0" algn="just">
                        <a:lnSpc>
                          <a:spcPct val="115000"/>
                        </a:lnSpc>
                        <a:spcBef>
                          <a:spcPts val="0"/>
                        </a:spcBef>
                        <a:spcAft>
                          <a:spcPts val="0"/>
                        </a:spcAft>
                        <a:buFont typeface="Times New Roman"/>
                        <a:buNone/>
                      </a:pPr>
                      <a:r>
                        <a:rPr lang="en-US" sz="2400" dirty="0" err="1">
                          <a:effectLst/>
                          <a:latin typeface="Times New Roman"/>
                          <a:ea typeface="Times New Roman"/>
                          <a:cs typeface="Times New Roman"/>
                        </a:rPr>
                        <a:t>Vật</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liệu</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chính</a:t>
                      </a:r>
                      <a:r>
                        <a:rPr lang="en-US" sz="2400" dirty="0">
                          <a:effectLst/>
                          <a:latin typeface="Times New Roman"/>
                          <a:ea typeface="Times New Roman"/>
                          <a:cs typeface="Times New Roman"/>
                        </a:rPr>
                        <a:t> P</a:t>
                      </a:r>
                      <a:endParaRPr lang="en-US" sz="2400" dirty="0">
                        <a:effectLst/>
                        <a:latin typeface="Calibri"/>
                        <a:ea typeface="Calibri"/>
                        <a:cs typeface="Times New Roman"/>
                      </a:endParaRPr>
                    </a:p>
                    <a:p>
                      <a:pPr marL="0" marR="0" lvl="0" indent="0" algn="just">
                        <a:lnSpc>
                          <a:spcPct val="115000"/>
                        </a:lnSpc>
                        <a:spcBef>
                          <a:spcPts val="0"/>
                        </a:spcBef>
                        <a:spcAft>
                          <a:spcPts val="0"/>
                        </a:spcAft>
                        <a:buFont typeface="Times New Roman"/>
                        <a:buNone/>
                      </a:pPr>
                      <a:r>
                        <a:rPr lang="en-US" sz="2400" dirty="0" err="1">
                          <a:effectLst/>
                          <a:latin typeface="Times New Roman"/>
                          <a:ea typeface="Times New Roman"/>
                          <a:cs typeface="Times New Roman"/>
                        </a:rPr>
                        <a:t>Vật</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liệu</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phụ</a:t>
                      </a:r>
                      <a:r>
                        <a:rPr lang="en-US" sz="2400" dirty="0">
                          <a:effectLst/>
                          <a:latin typeface="Times New Roman"/>
                          <a:ea typeface="Times New Roman"/>
                          <a:cs typeface="Times New Roman"/>
                        </a:rPr>
                        <a:t> Q</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Times New Roman"/>
                          <a:ea typeface="Times New Roman"/>
                          <a:cs typeface="Times New Roman"/>
                        </a:rPr>
                        <a:t>3,08</a:t>
                      </a:r>
                      <a:endParaRPr lang="en-US" sz="2400">
                        <a:effectLst/>
                        <a:latin typeface="Calibri"/>
                        <a:ea typeface="Calibri"/>
                        <a:cs typeface="Times New Roman"/>
                      </a:endParaRPr>
                    </a:p>
                    <a:p>
                      <a:pPr marL="0" marR="0" algn="ctr">
                        <a:lnSpc>
                          <a:spcPct val="115000"/>
                        </a:lnSpc>
                        <a:spcBef>
                          <a:spcPts val="0"/>
                        </a:spcBef>
                        <a:spcAft>
                          <a:spcPts val="0"/>
                        </a:spcAft>
                      </a:pPr>
                      <a:r>
                        <a:rPr lang="en-US" sz="2400">
                          <a:effectLst/>
                          <a:latin typeface="Times New Roman"/>
                          <a:ea typeface="Times New Roman"/>
                          <a:cs typeface="Times New Roman"/>
                        </a:rPr>
                        <a:t>0,22</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Times New Roman"/>
                          <a:ea typeface="Times New Roman"/>
                          <a:cs typeface="Times New Roman"/>
                        </a:rPr>
                        <a:t>21.500</a:t>
                      </a:r>
                      <a:endParaRPr lang="en-US" sz="2400">
                        <a:effectLst/>
                        <a:latin typeface="Calibri"/>
                        <a:ea typeface="Calibri"/>
                        <a:cs typeface="Times New Roman"/>
                      </a:endParaRPr>
                    </a:p>
                    <a:p>
                      <a:pPr marL="0" marR="0" algn="ctr">
                        <a:lnSpc>
                          <a:spcPct val="115000"/>
                        </a:lnSpc>
                        <a:spcBef>
                          <a:spcPts val="0"/>
                        </a:spcBef>
                        <a:spcAft>
                          <a:spcPts val="0"/>
                        </a:spcAft>
                      </a:pPr>
                      <a:r>
                        <a:rPr lang="en-US" sz="2400">
                          <a:effectLst/>
                          <a:latin typeface="Times New Roman"/>
                          <a:ea typeface="Times New Roman"/>
                          <a:cs typeface="Times New Roman"/>
                        </a:rPr>
                        <a:t>14.000</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Times New Roman"/>
                          <a:ea typeface="Times New Roman"/>
                          <a:cs typeface="Times New Roman"/>
                        </a:rPr>
                        <a:t>66.220</a:t>
                      </a:r>
                      <a:endParaRPr lang="en-US" sz="2400">
                        <a:effectLst/>
                        <a:latin typeface="Calibri"/>
                        <a:ea typeface="Calibri"/>
                        <a:cs typeface="Times New Roman"/>
                      </a:endParaRPr>
                    </a:p>
                    <a:p>
                      <a:pPr marL="0" marR="0" algn="ctr">
                        <a:lnSpc>
                          <a:spcPct val="115000"/>
                        </a:lnSpc>
                        <a:spcBef>
                          <a:spcPts val="0"/>
                        </a:spcBef>
                        <a:spcAft>
                          <a:spcPts val="0"/>
                        </a:spcAft>
                      </a:pPr>
                      <a:r>
                        <a:rPr lang="en-US" sz="2400">
                          <a:effectLst/>
                          <a:latin typeface="Times New Roman"/>
                          <a:ea typeface="Times New Roman"/>
                          <a:cs typeface="Times New Roman"/>
                        </a:rPr>
                        <a:t>3.080</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457200" marR="0" algn="just">
                        <a:lnSpc>
                          <a:spcPct val="115000"/>
                        </a:lnSpc>
                        <a:spcBef>
                          <a:spcPts val="0"/>
                        </a:spcBef>
                        <a:spcAft>
                          <a:spcPts val="0"/>
                        </a:spcAft>
                      </a:pPr>
                      <a:r>
                        <a:rPr lang="en-US" sz="2400">
                          <a:effectLst/>
                          <a:latin typeface="Times New Roman"/>
                          <a:ea typeface="Times New Roman"/>
                          <a:cs typeface="Times New Roman"/>
                        </a:rPr>
                        <a:t>Cộng</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Times New Roman"/>
                          <a:ea typeface="Times New Roman"/>
                          <a:cs typeface="Times New Roman"/>
                        </a:rPr>
                        <a:t> </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Times New Roman"/>
                          <a:ea typeface="Times New Roman"/>
                          <a:cs typeface="Times New Roman"/>
                        </a:rPr>
                        <a:t> </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Times New Roman"/>
                          <a:ea typeface="Times New Roman"/>
                          <a:cs typeface="Times New Roman"/>
                        </a:rPr>
                        <a:t>69.300</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7787348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ĐỊNH MỨC CP NC TRỰC TIẾP</a:t>
            </a:r>
            <a:endParaRPr lang="en-US" altLang="vi-VN" sz="2300" b="1">
              <a:solidFill>
                <a:prstClr val="black"/>
              </a:solidFill>
              <a:latin typeface="Times New Roman" pitchFamily="18" charset="0"/>
              <a:cs typeface="Times New Roman" pitchFamily="18" charset="0"/>
            </a:endParaRPr>
          </a:p>
        </p:txBody>
      </p:sp>
      <p:sp>
        <p:nvSpPr>
          <p:cNvPr id="20483"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XÂY DỰNG ĐỊNH MỨC CHI PHÍ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A5A3E490-2D6D-4823-9307-B55CC2F93A3B}" type="slidenum">
              <a:rPr lang="en-IN" smtClean="0"/>
              <a:pPr>
                <a:defRPr/>
              </a:pPr>
              <a:t>178</a:t>
            </a:fld>
            <a:endParaRPr lang="en-IN"/>
          </a:p>
        </p:txBody>
      </p:sp>
      <p:graphicFrame>
        <p:nvGraphicFramePr>
          <p:cNvPr id="2" name="Table 1"/>
          <p:cNvGraphicFramePr>
            <a:graphicFrameLocks noGrp="1"/>
          </p:cNvGraphicFramePr>
          <p:nvPr>
            <p:extLst>
              <p:ext uri="{D42A27DB-BD31-4B8C-83A1-F6EECF244321}">
                <p14:modId xmlns:p14="http://schemas.microsoft.com/office/powerpoint/2010/main" val="347239259"/>
              </p:ext>
            </p:extLst>
          </p:nvPr>
        </p:nvGraphicFramePr>
        <p:xfrm>
          <a:off x="1676401" y="3048000"/>
          <a:ext cx="8856663" cy="2231200"/>
        </p:xfrm>
        <a:graphic>
          <a:graphicData uri="http://schemas.openxmlformats.org/drawingml/2006/table">
            <a:tbl>
              <a:tblPr/>
              <a:tblGrid>
                <a:gridCol w="2409825">
                  <a:extLst>
                    <a:ext uri="{9D8B030D-6E8A-4147-A177-3AD203B41FA5}">
                      <a16:colId xmlns:a16="http://schemas.microsoft.com/office/drawing/2014/main" val="20000"/>
                    </a:ext>
                  </a:extLst>
                </a:gridCol>
                <a:gridCol w="407988">
                  <a:extLst>
                    <a:ext uri="{9D8B030D-6E8A-4147-A177-3AD203B41FA5}">
                      <a16:colId xmlns:a16="http://schemas.microsoft.com/office/drawing/2014/main" val="20001"/>
                    </a:ext>
                  </a:extLst>
                </a:gridCol>
                <a:gridCol w="1744662">
                  <a:extLst>
                    <a:ext uri="{9D8B030D-6E8A-4147-A177-3AD203B41FA5}">
                      <a16:colId xmlns:a16="http://schemas.microsoft.com/office/drawing/2014/main" val="20002"/>
                    </a:ext>
                  </a:extLst>
                </a:gridCol>
                <a:gridCol w="590550">
                  <a:extLst>
                    <a:ext uri="{9D8B030D-6E8A-4147-A177-3AD203B41FA5}">
                      <a16:colId xmlns:a16="http://schemas.microsoft.com/office/drawing/2014/main" val="20003"/>
                    </a:ext>
                  </a:extLst>
                </a:gridCol>
                <a:gridCol w="1422400">
                  <a:extLst>
                    <a:ext uri="{9D8B030D-6E8A-4147-A177-3AD203B41FA5}">
                      <a16:colId xmlns:a16="http://schemas.microsoft.com/office/drawing/2014/main" val="20004"/>
                    </a:ext>
                  </a:extLst>
                </a:gridCol>
                <a:gridCol w="671513">
                  <a:extLst>
                    <a:ext uri="{9D8B030D-6E8A-4147-A177-3AD203B41FA5}">
                      <a16:colId xmlns:a16="http://schemas.microsoft.com/office/drawing/2014/main" val="20005"/>
                    </a:ext>
                  </a:extLst>
                </a:gridCol>
                <a:gridCol w="1609725">
                  <a:extLst>
                    <a:ext uri="{9D8B030D-6E8A-4147-A177-3AD203B41FA5}">
                      <a16:colId xmlns:a16="http://schemas.microsoft.com/office/drawing/2014/main" val="20006"/>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thời</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gian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lao</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động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trực</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tiếp</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để</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vị</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phẩm</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Thời</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gian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lao</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động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cơ</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bản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để</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ra</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phẩm</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Thời</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gian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máy</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nghỉ</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bảo</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dưỡng</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Thời</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gian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nghỉ</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ăn</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ca</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nghỉ</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giữa</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giờ</a:t>
                      </a:r>
                      <a:endPar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0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0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93827201"/>
      </p:ext>
    </p:extLst>
  </p:cSld>
  <p:clrMapOvr>
    <a:masterClrMapping/>
  </p:clrMapOvr>
  <p:transition spd="slow"/>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ĐỊNH MỨC CP NC TRỰC TIẾP</a:t>
            </a:r>
            <a:endParaRPr lang="en-US" altLang="vi-VN" sz="2300" b="1">
              <a:solidFill>
                <a:prstClr val="black"/>
              </a:solidFill>
              <a:latin typeface="Times New Roman" pitchFamily="18" charset="0"/>
              <a:cs typeface="Times New Roman" pitchFamily="18" charset="0"/>
            </a:endParaRPr>
          </a:p>
        </p:txBody>
      </p:sp>
      <p:sp>
        <p:nvSpPr>
          <p:cNvPr id="2150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XÂY DỰNG ĐỊNH MỨC CHI PHÍ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1B872667-5971-45B7-BEC9-3F72DC0EFF00}" type="slidenum">
              <a:rPr lang="en-IN" smtClean="0"/>
              <a:pPr>
                <a:defRPr/>
              </a:pPr>
              <a:t>179</a:t>
            </a:fld>
            <a:endParaRPr lang="en-IN"/>
          </a:p>
        </p:txBody>
      </p:sp>
      <p:graphicFrame>
        <p:nvGraphicFramePr>
          <p:cNvPr id="3" name="Table 2"/>
          <p:cNvGraphicFramePr>
            <a:graphicFrameLocks noGrp="1"/>
          </p:cNvGraphicFramePr>
          <p:nvPr>
            <p:extLst>
              <p:ext uri="{D42A27DB-BD31-4B8C-83A1-F6EECF244321}">
                <p14:modId xmlns:p14="http://schemas.microsoft.com/office/powerpoint/2010/main" val="1100010261"/>
              </p:ext>
            </p:extLst>
          </p:nvPr>
        </p:nvGraphicFramePr>
        <p:xfrm>
          <a:off x="1676401" y="2865120"/>
          <a:ext cx="8762999" cy="1097280"/>
        </p:xfrm>
        <a:graphic>
          <a:graphicData uri="http://schemas.openxmlformats.org/drawingml/2006/table">
            <a:tbl>
              <a:tblPr/>
              <a:tblGrid>
                <a:gridCol w="20574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gridCol w="422798">
                  <a:extLst>
                    <a:ext uri="{9D8B030D-6E8A-4147-A177-3AD203B41FA5}">
                      <a16:colId xmlns:a16="http://schemas.microsoft.com/office/drawing/2014/main" val="20003"/>
                    </a:ext>
                  </a:extLst>
                </a:gridCol>
                <a:gridCol w="1406002">
                  <a:extLst>
                    <a:ext uri="{9D8B030D-6E8A-4147-A177-3AD203B41FA5}">
                      <a16:colId xmlns:a16="http://schemas.microsoft.com/office/drawing/2014/main" val="20004"/>
                    </a:ext>
                  </a:extLst>
                </a:gridCol>
                <a:gridCol w="541921">
                  <a:extLst>
                    <a:ext uri="{9D8B030D-6E8A-4147-A177-3AD203B41FA5}">
                      <a16:colId xmlns:a16="http://schemas.microsoft.com/office/drawing/2014/main" val="20005"/>
                    </a:ext>
                  </a:extLst>
                </a:gridCol>
                <a:gridCol w="1667878">
                  <a:extLst>
                    <a:ext uri="{9D8B030D-6E8A-4147-A177-3AD203B41FA5}">
                      <a16:colId xmlns:a16="http://schemas.microsoft.com/office/drawing/2014/main" val="20006"/>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giá</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lao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động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Tiền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lương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cơ</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lao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động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Các khoản phụ cấp</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Các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khoản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trích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theo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lương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929156472"/>
              </p:ext>
            </p:extLst>
          </p:nvPr>
        </p:nvGraphicFramePr>
        <p:xfrm>
          <a:off x="1676400" y="4678680"/>
          <a:ext cx="8764588" cy="1580198"/>
        </p:xfrm>
        <a:graphic>
          <a:graphicData uri="http://schemas.openxmlformats.org/drawingml/2006/table">
            <a:tbl>
              <a:tblPr/>
              <a:tblGrid>
                <a:gridCol w="2044244">
                  <a:extLst>
                    <a:ext uri="{9D8B030D-6E8A-4147-A177-3AD203B41FA5}">
                      <a16:colId xmlns:a16="http://schemas.microsoft.com/office/drawing/2014/main" val="20000"/>
                    </a:ext>
                  </a:extLst>
                </a:gridCol>
                <a:gridCol w="700544">
                  <a:extLst>
                    <a:ext uri="{9D8B030D-6E8A-4147-A177-3AD203B41FA5}">
                      <a16:colId xmlns:a16="http://schemas.microsoft.com/office/drawing/2014/main" val="20001"/>
                    </a:ext>
                  </a:extLst>
                </a:gridCol>
                <a:gridCol w="2513611">
                  <a:extLst>
                    <a:ext uri="{9D8B030D-6E8A-4147-A177-3AD203B41FA5}">
                      <a16:colId xmlns:a16="http://schemas.microsoft.com/office/drawing/2014/main" val="20002"/>
                    </a:ext>
                  </a:extLst>
                </a:gridCol>
                <a:gridCol w="876105">
                  <a:extLst>
                    <a:ext uri="{9D8B030D-6E8A-4147-A177-3AD203B41FA5}">
                      <a16:colId xmlns:a16="http://schemas.microsoft.com/office/drawing/2014/main" val="20003"/>
                    </a:ext>
                  </a:extLst>
                </a:gridCol>
                <a:gridCol w="2630084">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nhân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trực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tiếp</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thời</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gian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lao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động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x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giá</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lao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động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trực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tiếp</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00008095"/>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58"/>
          <p:cNvGrpSpPr>
            <a:grpSpLocks/>
          </p:cNvGrpSpPr>
          <p:nvPr/>
        </p:nvGrpSpPr>
        <p:grpSpPr bwMode="auto">
          <a:xfrm>
            <a:off x="1809751" y="2716214"/>
            <a:ext cx="4200525" cy="2617787"/>
            <a:chOff x="709" y="1282"/>
            <a:chExt cx="975" cy="918"/>
          </a:xfrm>
        </p:grpSpPr>
        <p:sp>
          <p:nvSpPr>
            <p:cNvPr id="13" name="AutoShape 5"/>
            <p:cNvSpPr>
              <a:spLocks noChangeArrowheads="1"/>
            </p:cNvSpPr>
            <p:nvPr/>
          </p:nvSpPr>
          <p:spPr bwMode="gray">
            <a:xfrm>
              <a:off x="709" y="1282"/>
              <a:ext cx="975"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26636"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26627" name="Text Box 28"/>
          <p:cNvSpPr txBox="1">
            <a:spLocks noChangeArrowheads="1"/>
          </p:cNvSpPr>
          <p:nvPr/>
        </p:nvSpPr>
        <p:spPr bwMode="auto">
          <a:xfrm>
            <a:off x="1952626" y="2824164"/>
            <a:ext cx="40404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400" b="1" u="sng" dirty="0">
                <a:solidFill>
                  <a:prstClr val="black"/>
                </a:solidFill>
                <a:latin typeface="Times New Roman" pitchFamily="18" charset="0"/>
                <a:cs typeface="Times New Roman" pitchFamily="18" charset="0"/>
              </a:rPr>
              <a:t>(3) NHÀ QUẢN TRỊ CẤP CƠ SỞ</a:t>
            </a:r>
          </a:p>
        </p:txBody>
      </p:sp>
      <p:sp>
        <p:nvSpPr>
          <p:cNvPr id="26628" name="Text Box 28"/>
          <p:cNvSpPr txBox="1">
            <a:spLocks noChangeArrowheads="1"/>
          </p:cNvSpPr>
          <p:nvPr/>
        </p:nvSpPr>
        <p:spPr bwMode="auto">
          <a:xfrm>
            <a:off x="1881188" y="3611940"/>
            <a:ext cx="411185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5000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G.Đốc</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nhánh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cửa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p>
          <a:p>
            <a:pPr algn="just" fontAlgn="base">
              <a:spcBef>
                <a:spcPct val="5000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đốc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xưởng</a:t>
            </a:r>
            <a:r>
              <a:rPr lang="en-US" altLang="vi-VN" sz="2400" dirty="0">
                <a:solidFill>
                  <a:prstClr val="black"/>
                </a:solidFill>
                <a:latin typeface="Times New Roman" pitchFamily="18" charset="0"/>
                <a:cs typeface="Times New Roman" pitchFamily="18" charset="0"/>
              </a:rPr>
              <a:t>.</a:t>
            </a:r>
          </a:p>
          <a:p>
            <a:pPr algn="just" fontAlgn="base">
              <a:spcBef>
                <a:spcPct val="5000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Trưởng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T.mua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ra</a:t>
            </a:r>
            <a:endParaRPr lang="en-US" altLang="vi-VN" sz="2400" dirty="0">
              <a:solidFill>
                <a:prstClr val="black"/>
              </a:solidFill>
              <a:latin typeface="Times New Roman" pitchFamily="18" charset="0"/>
              <a:cs typeface="Times New Roman" pitchFamily="18" charset="0"/>
            </a:endParaRPr>
          </a:p>
        </p:txBody>
      </p:sp>
      <p:sp>
        <p:nvSpPr>
          <p:cNvPr id="26629" name="Text Box 28"/>
          <p:cNvSpPr txBox="1">
            <a:spLocks noChangeArrowheads="1"/>
          </p:cNvSpPr>
          <p:nvPr/>
        </p:nvSpPr>
        <p:spPr bwMode="auto">
          <a:xfrm>
            <a:off x="2095500" y="5572126"/>
            <a:ext cx="80724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Họ</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cần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các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thông</a:t>
            </a:r>
            <a:r>
              <a:rPr lang="en-US" altLang="vi-VN" sz="2800" dirty="0">
                <a:solidFill>
                  <a:prstClr val="black"/>
                </a:solidFill>
                <a:latin typeface="Times New Roman" pitchFamily="18" charset="0"/>
                <a:cs typeface="Times New Roman" pitchFamily="18" charset="0"/>
              </a:rPr>
              <a:t> tin chi </a:t>
            </a:r>
            <a:r>
              <a:rPr lang="en-US" altLang="vi-VN" sz="2800" dirty="0" err="1">
                <a:solidFill>
                  <a:prstClr val="black"/>
                </a:solidFill>
                <a:latin typeface="Times New Roman" pitchFamily="18" charset="0"/>
                <a:cs typeface="Times New Roman" pitchFamily="18" charset="0"/>
              </a:rPr>
              <a:t>tiết</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kịp</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thời</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cho</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các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quyết</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định</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hàng</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ngày</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để</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đạt</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được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các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mục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tiêu</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đề</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ra.</a:t>
            </a:r>
            <a:endParaRPr lang="en-US" altLang="vi-VN" sz="2800" dirty="0">
              <a:solidFill>
                <a:prstClr val="black"/>
              </a:solidFill>
              <a:latin typeface="Times New Roman" pitchFamily="18" charset="0"/>
              <a:cs typeface="Times New Roman" pitchFamily="18" charset="0"/>
            </a:endParaRPr>
          </a:p>
        </p:txBody>
      </p:sp>
      <p:sp>
        <p:nvSpPr>
          <p:cNvPr id="26630" name="AutoShape 21"/>
          <p:cNvSpPr>
            <a:spLocks noChangeArrowheads="1"/>
          </p:cNvSpPr>
          <p:nvPr/>
        </p:nvSpPr>
        <p:spPr bwMode="auto">
          <a:xfrm>
            <a:off x="1809750" y="1781176"/>
            <a:ext cx="8401050" cy="428625"/>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ĐỐI TƯỢNG SỬ DỤNG VÀ NHU CẦU THÔNG TIN KTQT?</a:t>
            </a:r>
          </a:p>
        </p:txBody>
      </p:sp>
      <p:sp>
        <p:nvSpPr>
          <p:cNvPr id="26631" name="AutoShape 5"/>
          <p:cNvSpPr>
            <a:spLocks noChangeArrowheads="1"/>
          </p:cNvSpPr>
          <p:nvPr/>
        </p:nvSpPr>
        <p:spPr bwMode="auto">
          <a:xfrm>
            <a:off x="2452688" y="5776913"/>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pic>
        <p:nvPicPr>
          <p:cNvPr id="26632" name="Picture 3" descr="C:\Users\Administrator\Desktop\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438" y="2786063"/>
            <a:ext cx="4043362"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lide Number Placeholder 13"/>
          <p:cNvSpPr>
            <a:spLocks noGrp="1"/>
          </p:cNvSpPr>
          <p:nvPr>
            <p:ph type="sldNum" sz="quarter" idx="12"/>
          </p:nvPr>
        </p:nvSpPr>
        <p:spPr/>
        <p:txBody>
          <a:bodyPr>
            <a:normAutofit fontScale="85000" lnSpcReduction="20000"/>
          </a:bodyPr>
          <a:lstStyle/>
          <a:p>
            <a:pPr>
              <a:defRPr/>
            </a:pPr>
            <a:fld id="{E94D85DE-EACC-4945-B190-EF521DC0033B}" type="slidenum">
              <a:rPr lang="en-IN" smtClean="0"/>
              <a:pPr>
                <a:defRPr/>
              </a:pPr>
              <a:t>18</a:t>
            </a:fld>
            <a:endParaRPr lang="en-IN"/>
          </a:p>
        </p:txBody>
      </p:sp>
      <p:sp>
        <p:nvSpPr>
          <p:cNvPr id="26634"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ĐỐI TƯỢNG SỬ DỤNG THÔNG TIN TỪ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967096193"/>
      </p:ext>
    </p:extLst>
  </p:cSld>
  <p:clrMapOvr>
    <a:masterClrMapping/>
  </p:clrMapOvr>
  <p:transition spd="slow"/>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180</a:t>
            </a:fld>
            <a:endParaRPr lang="en-IN"/>
          </a:p>
        </p:txBody>
      </p:sp>
      <p:sp>
        <p:nvSpPr>
          <p:cNvPr id="5" name="Rectangle 4"/>
          <p:cNvSpPr/>
          <p:nvPr/>
        </p:nvSpPr>
        <p:spPr>
          <a:xfrm>
            <a:off x="1676400" y="219671"/>
            <a:ext cx="8839200" cy="830997"/>
          </a:xfrm>
          <a:prstGeom prst="rect">
            <a:avLst/>
          </a:prstGeom>
        </p:spPr>
        <p:txBody>
          <a:bodyPr wrap="square">
            <a:spAutoFit/>
          </a:bodyPr>
          <a:lstStyle/>
          <a:p>
            <a:pPr marL="228600" algn="just"/>
            <a:r>
              <a:rPr lang="en-US" sz="2400" b="1" dirty="0" err="1">
                <a:latin typeface="Times New Roman"/>
                <a:ea typeface="Times New Roman"/>
                <a:cs typeface="Times New Roman"/>
              </a:rPr>
              <a:t>Ví</a:t>
            </a:r>
            <a:r>
              <a:rPr lang="en-US" sz="2400" b="1" dirty="0">
                <a:latin typeface="Times New Roman"/>
                <a:ea typeface="Times New Roman"/>
                <a:cs typeface="Times New Roman"/>
              </a:rPr>
              <a:t> </a:t>
            </a:r>
            <a:r>
              <a:rPr lang="en-US" sz="2400" b="1" dirty="0" err="1">
                <a:latin typeface="Times New Roman"/>
                <a:ea typeface="Times New Roman"/>
                <a:cs typeface="Times New Roman"/>
              </a:rPr>
              <a:t>dụ</a:t>
            </a:r>
            <a:r>
              <a:rPr lang="en-US" sz="2400" b="1" dirty="0">
                <a:latin typeface="Times New Roman"/>
                <a:ea typeface="Times New Roman"/>
                <a:cs typeface="Times New Roman"/>
              </a:rPr>
              <a:t>:</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tiến</a:t>
            </a:r>
            <a:r>
              <a:rPr lang="en-US" sz="2400" dirty="0">
                <a:latin typeface="Times New Roman"/>
                <a:ea typeface="Times New Roman"/>
                <a:cs typeface="Times New Roman"/>
              </a:rPr>
              <a:t> </a:t>
            </a:r>
            <a:r>
              <a:rPr lang="en-US" sz="2400" dirty="0" err="1">
                <a:latin typeface="Times New Roman"/>
                <a:ea typeface="Times New Roman"/>
                <a:cs typeface="Times New Roman"/>
              </a:rPr>
              <a:t>hành</a:t>
            </a:r>
            <a:r>
              <a:rPr lang="en-US" sz="2400" dirty="0">
                <a:latin typeface="Times New Roman"/>
                <a:ea typeface="Times New Roman"/>
                <a:cs typeface="Times New Roman"/>
              </a:rPr>
              <a:t>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
        <p:nvSpPr>
          <p:cNvPr id="6" name="Rectangle 5"/>
          <p:cNvSpPr/>
          <p:nvPr/>
        </p:nvSpPr>
        <p:spPr>
          <a:xfrm>
            <a:off x="1676400" y="1905000"/>
            <a:ext cx="8839200" cy="3416320"/>
          </a:xfrm>
          <a:prstGeom prst="rect">
            <a:avLst/>
          </a:prstGeom>
        </p:spPr>
        <p:txBody>
          <a:bodyPr wrap="square">
            <a:spAutoFit/>
          </a:bodyPr>
          <a:lstStyle/>
          <a:p>
            <a:pPr marL="342900" indent="-342900" algn="just">
              <a:lnSpc>
                <a:spcPct val="150000"/>
              </a:lnSpc>
              <a:buFont typeface="Symbol"/>
              <a:buChar char=""/>
            </a:pPr>
            <a:r>
              <a:rPr lang="en-US" sz="2400" b="1" dirty="0" err="1">
                <a:latin typeface="Times New Roman"/>
                <a:ea typeface="Times New Roman"/>
                <a:cs typeface="Times New Roman"/>
              </a:rPr>
              <a:t>Định</a:t>
            </a:r>
            <a:r>
              <a:rPr lang="en-US" sz="2400" b="1" dirty="0">
                <a:latin typeface="Times New Roman"/>
                <a:ea typeface="Times New Roman"/>
                <a:cs typeface="Times New Roman"/>
              </a:rPr>
              <a:t> </a:t>
            </a:r>
            <a:r>
              <a:rPr lang="en-US" sz="2400" b="1" dirty="0" err="1">
                <a:latin typeface="Times New Roman"/>
                <a:ea typeface="Times New Roman"/>
                <a:cs typeface="Times New Roman"/>
              </a:rPr>
              <a:t>mức</a:t>
            </a:r>
            <a:r>
              <a:rPr lang="en-US" sz="2400" b="1" dirty="0">
                <a:latin typeface="Times New Roman"/>
                <a:ea typeface="Times New Roman"/>
                <a:cs typeface="Times New Roman"/>
              </a:rPr>
              <a:t> </a:t>
            </a:r>
            <a:r>
              <a:rPr lang="en-US" sz="2400" b="1" dirty="0" err="1">
                <a:latin typeface="Times New Roman"/>
                <a:ea typeface="Times New Roman"/>
                <a:cs typeface="Times New Roman"/>
              </a:rPr>
              <a:t>lượng</a:t>
            </a:r>
            <a:r>
              <a:rPr lang="en-US" sz="2400" b="1" dirty="0">
                <a:latin typeface="Times New Roman"/>
                <a:ea typeface="Times New Roman"/>
                <a:cs typeface="Times New Roman"/>
              </a:rPr>
              <a:t> </a:t>
            </a:r>
            <a:r>
              <a:rPr lang="en-US" sz="2400" b="1" dirty="0" err="1">
                <a:latin typeface="Times New Roman"/>
                <a:ea typeface="Times New Roman"/>
                <a:cs typeface="Times New Roman"/>
              </a:rPr>
              <a:t>thời</a:t>
            </a:r>
            <a:r>
              <a:rPr lang="en-US" sz="2400" b="1" dirty="0">
                <a:latin typeface="Times New Roman"/>
                <a:ea typeface="Times New Roman"/>
                <a:cs typeface="Times New Roman"/>
              </a:rPr>
              <a:t> </a:t>
            </a:r>
            <a:r>
              <a:rPr lang="en-US" sz="2400" b="1" dirty="0" err="1">
                <a:latin typeface="Times New Roman"/>
                <a:ea typeface="Times New Roman"/>
                <a:cs typeface="Times New Roman"/>
              </a:rPr>
              <a:t>gian</a:t>
            </a:r>
            <a:r>
              <a:rPr lang="en-US" sz="2400" b="1" dirty="0">
                <a:latin typeface="Times New Roman"/>
                <a:ea typeface="Times New Roman"/>
                <a:cs typeface="Times New Roman"/>
              </a:rPr>
              <a:t> </a:t>
            </a:r>
            <a:r>
              <a:rPr lang="en-US" sz="2400" b="1" dirty="0" err="1">
                <a:latin typeface="Times New Roman"/>
                <a:ea typeface="Times New Roman"/>
                <a:cs typeface="Times New Roman"/>
              </a:rPr>
              <a:t>lao</a:t>
            </a:r>
            <a:r>
              <a:rPr lang="en-US" sz="2400" b="1" dirty="0">
                <a:latin typeface="Times New Roman"/>
                <a:ea typeface="Times New Roman"/>
                <a:cs typeface="Times New Roman"/>
              </a:rPr>
              <a:t> </a:t>
            </a:r>
            <a:r>
              <a:rPr lang="en-US" sz="2400" b="1" dirty="0" err="1">
                <a:latin typeface="Times New Roman"/>
                <a:ea typeface="Times New Roman"/>
                <a:cs typeface="Times New Roman"/>
              </a:rPr>
              <a:t>động</a:t>
            </a:r>
            <a:r>
              <a:rPr lang="en-US" sz="2400" b="1" dirty="0">
                <a:latin typeface="Times New Roman"/>
                <a:ea typeface="Times New Roman"/>
                <a:cs typeface="Times New Roman"/>
              </a:rPr>
              <a:t> </a:t>
            </a:r>
            <a:r>
              <a:rPr lang="en-US" sz="2400" b="1" dirty="0" err="1">
                <a:latin typeface="Times New Roman"/>
                <a:ea typeface="Times New Roman"/>
                <a:cs typeface="Times New Roman"/>
              </a:rPr>
              <a:t>để</a:t>
            </a:r>
            <a:r>
              <a:rPr lang="en-US" sz="2400" b="1" dirty="0">
                <a:latin typeface="Times New Roman"/>
                <a:ea typeface="Times New Roman"/>
                <a:cs typeface="Times New Roman"/>
              </a:rPr>
              <a:t> </a:t>
            </a:r>
            <a:r>
              <a:rPr lang="en-US" sz="2400" b="1" dirty="0" err="1">
                <a:latin typeface="Times New Roman"/>
                <a:ea typeface="Times New Roman"/>
                <a:cs typeface="Times New Roman"/>
              </a:rPr>
              <a:t>sản</a:t>
            </a:r>
            <a:r>
              <a:rPr lang="en-US" sz="2400" b="1" dirty="0">
                <a:latin typeface="Times New Roman"/>
                <a:ea typeface="Times New Roman"/>
                <a:cs typeface="Times New Roman"/>
              </a:rPr>
              <a:t> </a:t>
            </a:r>
            <a:r>
              <a:rPr lang="en-US" sz="2400" b="1" dirty="0" err="1">
                <a:latin typeface="Times New Roman"/>
                <a:ea typeface="Times New Roman"/>
                <a:cs typeface="Times New Roman"/>
              </a:rPr>
              <a:t>xuất</a:t>
            </a:r>
            <a:r>
              <a:rPr lang="en-US" sz="2400" b="1" dirty="0">
                <a:latin typeface="Times New Roman"/>
                <a:ea typeface="Times New Roman"/>
                <a:cs typeface="Times New Roman"/>
              </a:rPr>
              <a:t> 1 </a:t>
            </a:r>
            <a:r>
              <a:rPr lang="en-US" sz="2400" b="1" dirty="0" err="1">
                <a:latin typeface="Times New Roman"/>
                <a:ea typeface="Times New Roman"/>
                <a:cs typeface="Times New Roman"/>
              </a:rPr>
              <a:t>đơn</a:t>
            </a:r>
            <a:r>
              <a:rPr lang="en-US" sz="2400" b="1" dirty="0">
                <a:latin typeface="Times New Roman"/>
                <a:ea typeface="Times New Roman"/>
                <a:cs typeface="Times New Roman"/>
              </a:rPr>
              <a:t> </a:t>
            </a:r>
            <a:r>
              <a:rPr lang="en-US" sz="2400" b="1" dirty="0" err="1">
                <a:latin typeface="Times New Roman"/>
                <a:ea typeface="Times New Roman"/>
                <a:cs typeface="Times New Roman"/>
              </a:rPr>
              <a:t>vị</a:t>
            </a:r>
            <a:r>
              <a:rPr lang="en-US" sz="2400" b="1" dirty="0">
                <a:latin typeface="Times New Roman"/>
                <a:ea typeface="Times New Roman"/>
                <a:cs typeface="Times New Roman"/>
              </a:rPr>
              <a:t> </a:t>
            </a:r>
            <a:r>
              <a:rPr lang="en-US" sz="2400" b="1" dirty="0" err="1">
                <a:latin typeface="Times New Roman"/>
                <a:ea typeface="Times New Roman"/>
                <a:cs typeface="Times New Roman"/>
              </a:rPr>
              <a:t>sản</a:t>
            </a:r>
            <a:r>
              <a:rPr lang="en-US" sz="2400" b="1" dirty="0">
                <a:latin typeface="Times New Roman"/>
                <a:ea typeface="Times New Roman"/>
                <a:cs typeface="Times New Roman"/>
              </a:rPr>
              <a:t> </a:t>
            </a:r>
            <a:r>
              <a:rPr lang="en-US" sz="2400" b="1" dirty="0" err="1">
                <a:latin typeface="Times New Roman"/>
                <a:ea typeface="Times New Roman"/>
                <a:cs typeface="Times New Roman"/>
              </a:rPr>
              <a:t>phẩm</a:t>
            </a:r>
            <a:r>
              <a:rPr lang="en-US" sz="2400" b="1" dirty="0">
                <a:latin typeface="Times New Roman"/>
                <a:ea typeface="Times New Roman"/>
                <a:cs typeface="Times New Roman"/>
              </a:rPr>
              <a:t> </a:t>
            </a:r>
            <a:r>
              <a:rPr lang="en-US" sz="2400" b="1" dirty="0" err="1">
                <a:latin typeface="Times New Roman"/>
                <a:ea typeface="Times New Roman"/>
                <a:cs typeface="Times New Roman"/>
              </a:rPr>
              <a:t>gồm</a:t>
            </a:r>
            <a:r>
              <a:rPr lang="en-US" sz="2400" b="1" dirty="0">
                <a:latin typeface="Times New Roman"/>
                <a:ea typeface="Times New Roman"/>
                <a:cs typeface="Times New Roman"/>
              </a:rPr>
              <a:t>:</a:t>
            </a:r>
            <a:endParaRPr lang="en-US" sz="2400" b="1"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thời</a:t>
            </a:r>
            <a:r>
              <a:rPr lang="en-US" sz="2400" dirty="0">
                <a:latin typeface="Times New Roman"/>
                <a:ea typeface="Times New Roman"/>
                <a:cs typeface="Times New Roman"/>
              </a:rPr>
              <a:t> </a:t>
            </a:r>
            <a:r>
              <a:rPr lang="en-US" sz="2400" dirty="0" err="1">
                <a:latin typeface="Times New Roman"/>
                <a:ea typeface="Times New Roman"/>
                <a:cs typeface="Times New Roman"/>
              </a:rPr>
              <a:t>gian</a:t>
            </a:r>
            <a:r>
              <a:rPr lang="en-US" sz="2400" dirty="0">
                <a:latin typeface="Times New Roman"/>
                <a:ea typeface="Times New Roman"/>
                <a:cs typeface="Times New Roman"/>
              </a:rPr>
              <a:t> </a:t>
            </a:r>
            <a:r>
              <a:rPr lang="en-US" sz="2400" dirty="0" err="1">
                <a:latin typeface="Times New Roman"/>
                <a:ea typeface="Times New Roman"/>
                <a:cs typeface="Times New Roman"/>
              </a:rPr>
              <a:t>cơ</a:t>
            </a:r>
            <a:r>
              <a:rPr lang="en-US" sz="2400" dirty="0">
                <a:latin typeface="Times New Roman"/>
                <a:ea typeface="Times New Roman"/>
                <a:cs typeface="Times New Roman"/>
              </a:rPr>
              <a:t> </a:t>
            </a:r>
            <a:r>
              <a:rPr lang="en-US" sz="2400" dirty="0" err="1">
                <a:latin typeface="Times New Roman"/>
                <a:ea typeface="Times New Roman"/>
                <a:cs typeface="Times New Roman"/>
              </a:rPr>
              <a:t>bản</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một</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là</a:t>
            </a:r>
            <a:r>
              <a:rPr lang="en-US" sz="2400" dirty="0">
                <a:latin typeface="Times New Roman"/>
                <a:ea typeface="Times New Roman"/>
                <a:cs typeface="Times New Roman"/>
              </a:rPr>
              <a:t>:	 3,5 h</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Thời</a:t>
            </a:r>
            <a:r>
              <a:rPr lang="en-US" sz="2400" dirty="0">
                <a:latin typeface="Times New Roman"/>
                <a:ea typeface="Times New Roman"/>
                <a:cs typeface="Times New Roman"/>
              </a:rPr>
              <a:t> </a:t>
            </a:r>
            <a:r>
              <a:rPr lang="en-US" sz="2400" dirty="0" err="1">
                <a:latin typeface="Times New Roman"/>
                <a:ea typeface="Times New Roman"/>
                <a:cs typeface="Times New Roman"/>
              </a:rPr>
              <a:t>gian</a:t>
            </a:r>
            <a:r>
              <a:rPr lang="en-US" sz="2400" dirty="0">
                <a:latin typeface="Times New Roman"/>
                <a:ea typeface="Times New Roman"/>
                <a:cs typeface="Times New Roman"/>
              </a:rPr>
              <a:t> </a:t>
            </a:r>
            <a:r>
              <a:rPr lang="en-US" sz="2400" dirty="0" err="1">
                <a:latin typeface="Times New Roman"/>
                <a:ea typeface="Times New Roman"/>
                <a:cs typeface="Times New Roman"/>
              </a:rPr>
              <a:t>máy</a:t>
            </a:r>
            <a:r>
              <a:rPr lang="en-US" sz="2400" dirty="0">
                <a:latin typeface="Times New Roman"/>
                <a:ea typeface="Times New Roman"/>
                <a:cs typeface="Times New Roman"/>
              </a:rPr>
              <a:t> </a:t>
            </a:r>
            <a:r>
              <a:rPr lang="en-US" sz="2400" dirty="0" err="1">
                <a:latin typeface="Times New Roman"/>
                <a:ea typeface="Times New Roman"/>
                <a:cs typeface="Times New Roman"/>
              </a:rPr>
              <a:t>nghỉ</a:t>
            </a:r>
            <a:r>
              <a:rPr lang="en-US" sz="2400" dirty="0">
                <a:latin typeface="Times New Roman"/>
                <a:ea typeface="Times New Roman"/>
                <a:cs typeface="Times New Roman"/>
              </a:rPr>
              <a:t>, </a:t>
            </a:r>
            <a:r>
              <a:rPr lang="en-US" sz="2400" dirty="0" err="1">
                <a:latin typeface="Times New Roman"/>
                <a:ea typeface="Times New Roman"/>
                <a:cs typeface="Times New Roman"/>
              </a:rPr>
              <a:t>bảo</a:t>
            </a:r>
            <a:r>
              <a:rPr lang="en-US" sz="2400" dirty="0">
                <a:latin typeface="Times New Roman"/>
                <a:ea typeface="Times New Roman"/>
                <a:cs typeface="Times New Roman"/>
              </a:rPr>
              <a:t> </a:t>
            </a:r>
            <a:r>
              <a:rPr lang="en-US" sz="2400" dirty="0" err="1">
                <a:latin typeface="Times New Roman"/>
                <a:ea typeface="Times New Roman"/>
                <a:cs typeface="Times New Roman"/>
              </a:rPr>
              <a:t>dưỡng</a:t>
            </a:r>
            <a:r>
              <a:rPr lang="en-US" sz="2400" dirty="0">
                <a:latin typeface="Times New Roman"/>
                <a:ea typeface="Times New Roman"/>
                <a:cs typeface="Times New Roman"/>
              </a:rPr>
              <a:t> </a:t>
            </a:r>
            <a:r>
              <a:rPr lang="en-US" sz="2400" dirty="0" err="1">
                <a:latin typeface="Times New Roman"/>
                <a:ea typeface="Times New Roman"/>
                <a:cs typeface="Times New Roman"/>
              </a:rPr>
              <a:t>máy</a:t>
            </a:r>
            <a:r>
              <a:rPr lang="en-US" sz="2400" dirty="0">
                <a:latin typeface="Times New Roman"/>
                <a:ea typeface="Times New Roman"/>
                <a:cs typeface="Times New Roman"/>
              </a:rPr>
              <a:t>: 		  	 0,2h</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Thời</a:t>
            </a:r>
            <a:r>
              <a:rPr lang="en-US" sz="2400" dirty="0">
                <a:latin typeface="Times New Roman"/>
                <a:ea typeface="Times New Roman"/>
                <a:cs typeface="Times New Roman"/>
              </a:rPr>
              <a:t> </a:t>
            </a:r>
            <a:r>
              <a:rPr lang="en-US" sz="2400" dirty="0" err="1">
                <a:latin typeface="Times New Roman"/>
                <a:ea typeface="Times New Roman"/>
                <a:cs typeface="Times New Roman"/>
              </a:rPr>
              <a:t>gia</a:t>
            </a:r>
            <a:r>
              <a:rPr lang="en-US" sz="2400" dirty="0">
                <a:latin typeface="Times New Roman"/>
                <a:ea typeface="Times New Roman"/>
                <a:cs typeface="Times New Roman"/>
              </a:rPr>
              <a:t> </a:t>
            </a:r>
            <a:r>
              <a:rPr lang="en-US" sz="2400" dirty="0" err="1">
                <a:latin typeface="Times New Roman"/>
                <a:ea typeface="Times New Roman"/>
                <a:cs typeface="Times New Roman"/>
              </a:rPr>
              <a:t>nghỉ</a:t>
            </a:r>
            <a:r>
              <a:rPr lang="en-US" sz="2400" dirty="0">
                <a:latin typeface="Times New Roman"/>
                <a:ea typeface="Times New Roman"/>
                <a:cs typeface="Times New Roman"/>
              </a:rPr>
              <a:t> </a:t>
            </a:r>
            <a:r>
              <a:rPr lang="en-US" sz="2400" dirty="0" err="1">
                <a:latin typeface="Times New Roman"/>
                <a:ea typeface="Times New Roman"/>
                <a:cs typeface="Times New Roman"/>
              </a:rPr>
              <a:t>ăn</a:t>
            </a:r>
            <a:r>
              <a:rPr lang="en-US" sz="2400" dirty="0">
                <a:latin typeface="Times New Roman"/>
                <a:ea typeface="Times New Roman"/>
                <a:cs typeface="Times New Roman"/>
              </a:rPr>
              <a:t> </a:t>
            </a:r>
            <a:r>
              <a:rPr lang="en-US" sz="2400" dirty="0" err="1">
                <a:latin typeface="Times New Roman"/>
                <a:ea typeface="Times New Roman"/>
                <a:cs typeface="Times New Roman"/>
              </a:rPr>
              <a:t>ca</a:t>
            </a:r>
            <a:r>
              <a:rPr lang="en-US" sz="2400" dirty="0">
                <a:latin typeface="Times New Roman"/>
                <a:ea typeface="Times New Roman"/>
                <a:cs typeface="Times New Roman"/>
              </a:rPr>
              <a:t>, </a:t>
            </a:r>
            <a:r>
              <a:rPr lang="en-US" sz="2400" dirty="0" err="1">
                <a:latin typeface="Times New Roman"/>
                <a:ea typeface="Times New Roman"/>
                <a:cs typeface="Times New Roman"/>
              </a:rPr>
              <a:t>nghỉ</a:t>
            </a:r>
            <a:r>
              <a:rPr lang="en-US" sz="2400" dirty="0">
                <a:latin typeface="Times New Roman"/>
                <a:ea typeface="Times New Roman"/>
                <a:cs typeface="Times New Roman"/>
              </a:rPr>
              <a:t> </a:t>
            </a:r>
            <a:r>
              <a:rPr lang="en-US" sz="2400" dirty="0" err="1">
                <a:latin typeface="Times New Roman"/>
                <a:ea typeface="Times New Roman"/>
                <a:cs typeface="Times New Roman"/>
              </a:rPr>
              <a:t>giữa</a:t>
            </a:r>
            <a:r>
              <a:rPr lang="en-US" sz="2400" dirty="0">
                <a:latin typeface="Times New Roman"/>
                <a:ea typeface="Times New Roman"/>
                <a:cs typeface="Times New Roman"/>
              </a:rPr>
              <a:t> </a:t>
            </a:r>
            <a:r>
              <a:rPr lang="en-US" sz="2400" dirty="0" err="1">
                <a:latin typeface="Times New Roman"/>
                <a:ea typeface="Times New Roman"/>
                <a:cs typeface="Times New Roman"/>
              </a:rPr>
              <a:t>giờ</a:t>
            </a:r>
            <a:r>
              <a:rPr lang="en-US" sz="2400" dirty="0">
                <a:latin typeface="Times New Roman"/>
                <a:ea typeface="Times New Roman"/>
                <a:cs typeface="Times New Roman"/>
              </a:rPr>
              <a:t>:			</a:t>
            </a:r>
            <a:r>
              <a:rPr lang="vi-VN" sz="2400" dirty="0">
                <a:latin typeface="Times New Roman"/>
                <a:ea typeface="Times New Roman"/>
                <a:cs typeface="Times New Roman"/>
              </a:rPr>
              <a:t>	</a:t>
            </a:r>
            <a:r>
              <a:rPr lang="en-US" sz="2400" dirty="0">
                <a:latin typeface="Times New Roman"/>
                <a:ea typeface="Times New Roman"/>
                <a:cs typeface="Times New Roman"/>
              </a:rPr>
              <a:t> 0,3 h</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thời</a:t>
            </a:r>
            <a:r>
              <a:rPr lang="en-US" sz="2400" dirty="0">
                <a:latin typeface="Times New Roman"/>
                <a:ea typeface="Times New Roman"/>
                <a:cs typeface="Times New Roman"/>
              </a:rPr>
              <a:t> </a:t>
            </a:r>
            <a:r>
              <a:rPr lang="en-US" sz="2400" dirty="0" err="1">
                <a:latin typeface="Times New Roman"/>
                <a:ea typeface="Times New Roman"/>
                <a:cs typeface="Times New Roman"/>
              </a:rPr>
              <a:t>gian</a:t>
            </a:r>
            <a:r>
              <a:rPr lang="en-US" sz="2400" dirty="0">
                <a:latin typeface="Times New Roman"/>
                <a:ea typeface="Times New Roman"/>
                <a:cs typeface="Times New Roman"/>
              </a:rPr>
              <a:t> </a:t>
            </a:r>
            <a:r>
              <a:rPr lang="en-US" sz="2400" dirty="0" err="1">
                <a:latin typeface="Times New Roman"/>
                <a:ea typeface="Times New Roman"/>
                <a:cs typeface="Times New Roman"/>
              </a:rPr>
              <a:t>lao</a:t>
            </a:r>
            <a:r>
              <a:rPr lang="en-US" sz="2400" dirty="0">
                <a:latin typeface="Times New Roman"/>
                <a:ea typeface="Times New Roman"/>
                <a:cs typeface="Times New Roman"/>
              </a:rPr>
              <a:t> </a:t>
            </a:r>
            <a:r>
              <a:rPr lang="en-US" sz="2400" dirty="0" err="1">
                <a:latin typeface="Times New Roman"/>
                <a:ea typeface="Times New Roman"/>
                <a:cs typeface="Times New Roman"/>
              </a:rPr>
              <a:t>động</a:t>
            </a:r>
            <a:r>
              <a:rPr lang="en-US" sz="2400" dirty="0">
                <a:latin typeface="Times New Roman"/>
                <a:ea typeface="Times New Roman"/>
                <a:cs typeface="Times New Roman"/>
              </a:rPr>
              <a:t>         = 3,5 + 0,2 + 0,3 = 4,0h</a:t>
            </a:r>
          </a:p>
        </p:txBody>
      </p:sp>
    </p:spTree>
    <p:extLst>
      <p:ext uri="{BB962C8B-B14F-4D97-AF65-F5344CB8AC3E}">
        <p14:creationId xmlns:p14="http://schemas.microsoft.com/office/powerpoint/2010/main" val="43399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181</a:t>
            </a:fld>
            <a:endParaRPr lang="en-IN"/>
          </a:p>
        </p:txBody>
      </p:sp>
      <p:sp>
        <p:nvSpPr>
          <p:cNvPr id="5" name="Rectangle 4"/>
          <p:cNvSpPr/>
          <p:nvPr/>
        </p:nvSpPr>
        <p:spPr>
          <a:xfrm>
            <a:off x="1676400" y="747892"/>
            <a:ext cx="8839200" cy="6186309"/>
          </a:xfrm>
          <a:prstGeom prst="rect">
            <a:avLst/>
          </a:prstGeom>
        </p:spPr>
        <p:txBody>
          <a:bodyPr wrap="square">
            <a:spAutoFit/>
          </a:bodyPr>
          <a:lstStyle/>
          <a:p>
            <a:pPr algn="just">
              <a:lnSpc>
                <a:spcPct val="150000"/>
              </a:lnSpc>
            </a:pPr>
            <a:endParaRPr lang="en-US" sz="2400" dirty="0">
              <a:latin typeface="Calibri"/>
              <a:ea typeface="Calibri"/>
              <a:cs typeface="Times New Roman"/>
            </a:endParaRPr>
          </a:p>
          <a:p>
            <a:pPr marL="342900" indent="-342900" algn="just">
              <a:lnSpc>
                <a:spcPct val="150000"/>
              </a:lnSpc>
              <a:buFont typeface="Symbol"/>
              <a:buChar char=""/>
            </a:pPr>
            <a:r>
              <a:rPr lang="en-US" sz="2400" b="1" dirty="0" err="1">
                <a:latin typeface="Times New Roman"/>
                <a:ea typeface="Times New Roman"/>
                <a:cs typeface="Times New Roman"/>
              </a:rPr>
              <a:t>Định</a:t>
            </a:r>
            <a:r>
              <a:rPr lang="en-US" sz="2400" b="1" dirty="0">
                <a:latin typeface="Times New Roman"/>
                <a:ea typeface="Times New Roman"/>
                <a:cs typeface="Times New Roman"/>
              </a:rPr>
              <a:t> </a:t>
            </a:r>
            <a:r>
              <a:rPr lang="en-US" sz="2400" b="1" dirty="0" err="1">
                <a:latin typeface="Times New Roman"/>
                <a:ea typeface="Times New Roman"/>
                <a:cs typeface="Times New Roman"/>
              </a:rPr>
              <a:t>mức</a:t>
            </a:r>
            <a:r>
              <a:rPr lang="en-US" sz="2400" b="1" dirty="0">
                <a:latin typeface="Times New Roman"/>
                <a:ea typeface="Times New Roman"/>
                <a:cs typeface="Times New Roman"/>
              </a:rPr>
              <a:t> </a:t>
            </a:r>
            <a:r>
              <a:rPr lang="en-US" sz="2400" b="1" dirty="0" err="1">
                <a:latin typeface="Times New Roman"/>
                <a:ea typeface="Times New Roman"/>
                <a:cs typeface="Times New Roman"/>
              </a:rPr>
              <a:t>đơn</a:t>
            </a:r>
            <a:r>
              <a:rPr lang="en-US" sz="2400" b="1" dirty="0">
                <a:latin typeface="Times New Roman"/>
                <a:ea typeface="Times New Roman"/>
                <a:cs typeface="Times New Roman"/>
              </a:rPr>
              <a:t> </a:t>
            </a:r>
            <a:r>
              <a:rPr lang="en-US" sz="2400" b="1" dirty="0" err="1">
                <a:latin typeface="Times New Roman"/>
                <a:ea typeface="Times New Roman"/>
                <a:cs typeface="Times New Roman"/>
              </a:rPr>
              <a:t>giá</a:t>
            </a:r>
            <a:r>
              <a:rPr lang="en-US" sz="2400" b="1" dirty="0">
                <a:latin typeface="Times New Roman"/>
                <a:ea typeface="Times New Roman"/>
                <a:cs typeface="Times New Roman"/>
              </a:rPr>
              <a:t> </a:t>
            </a:r>
            <a:r>
              <a:rPr lang="en-US" sz="2400" b="1" dirty="0" err="1">
                <a:latin typeface="Times New Roman"/>
                <a:ea typeface="Times New Roman"/>
                <a:cs typeface="Times New Roman"/>
              </a:rPr>
              <a:t>giờ</a:t>
            </a:r>
            <a:r>
              <a:rPr lang="en-US" sz="2400" b="1" dirty="0">
                <a:latin typeface="Times New Roman"/>
                <a:ea typeface="Times New Roman"/>
                <a:cs typeface="Times New Roman"/>
              </a:rPr>
              <a:t> </a:t>
            </a:r>
            <a:r>
              <a:rPr lang="en-US" sz="2400" b="1" dirty="0" err="1">
                <a:latin typeface="Times New Roman"/>
                <a:ea typeface="Times New Roman"/>
                <a:cs typeface="Times New Roman"/>
              </a:rPr>
              <a:t>công</a:t>
            </a:r>
            <a:r>
              <a:rPr lang="en-US" sz="2400" b="1" dirty="0">
                <a:latin typeface="Times New Roman"/>
                <a:ea typeface="Times New Roman"/>
                <a:cs typeface="Times New Roman"/>
              </a:rPr>
              <a:t> </a:t>
            </a:r>
            <a:r>
              <a:rPr lang="en-US" sz="2400" b="1" dirty="0" err="1">
                <a:latin typeface="Times New Roman"/>
                <a:ea typeface="Times New Roman"/>
                <a:cs typeface="Times New Roman"/>
              </a:rPr>
              <a:t>lao</a:t>
            </a:r>
            <a:r>
              <a:rPr lang="en-US" sz="2400" b="1" dirty="0">
                <a:latin typeface="Times New Roman"/>
                <a:ea typeface="Times New Roman"/>
                <a:cs typeface="Times New Roman"/>
              </a:rPr>
              <a:t> </a:t>
            </a:r>
            <a:r>
              <a:rPr lang="en-US" sz="2400" b="1" dirty="0" err="1">
                <a:latin typeface="Times New Roman"/>
                <a:ea typeface="Times New Roman"/>
                <a:cs typeface="Times New Roman"/>
              </a:rPr>
              <a:t>động</a:t>
            </a:r>
            <a:r>
              <a:rPr lang="en-US" sz="2400" dirty="0">
                <a:latin typeface="Times New Roman"/>
                <a:ea typeface="Times New Roman"/>
                <a:cs typeface="Times New Roman"/>
              </a:rPr>
              <a:t>: </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Lương</a:t>
            </a:r>
            <a:r>
              <a:rPr lang="en-US" sz="2400" dirty="0">
                <a:latin typeface="Times New Roman"/>
                <a:ea typeface="Times New Roman"/>
                <a:cs typeface="Times New Roman"/>
              </a:rPr>
              <a:t> </a:t>
            </a:r>
            <a:r>
              <a:rPr lang="en-US" sz="2400" dirty="0" err="1">
                <a:latin typeface="Times New Roman"/>
                <a:ea typeface="Times New Roman"/>
                <a:cs typeface="Times New Roman"/>
              </a:rPr>
              <a:t>cơ</a:t>
            </a:r>
            <a:r>
              <a:rPr lang="en-US" sz="2400" dirty="0">
                <a:latin typeface="Times New Roman"/>
                <a:ea typeface="Times New Roman"/>
                <a:cs typeface="Times New Roman"/>
              </a:rPr>
              <a:t> </a:t>
            </a:r>
            <a:r>
              <a:rPr lang="en-US" sz="2400" dirty="0" err="1">
                <a:latin typeface="Times New Roman"/>
                <a:ea typeface="Times New Roman"/>
                <a:cs typeface="Times New Roman"/>
              </a:rPr>
              <a:t>bản</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1 </a:t>
            </a:r>
            <a:r>
              <a:rPr lang="en-US" sz="2400" dirty="0" err="1">
                <a:latin typeface="Times New Roman"/>
                <a:ea typeface="Times New Roman"/>
                <a:cs typeface="Times New Roman"/>
              </a:rPr>
              <a:t>giờ</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10.000 đ</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Phụ</a:t>
            </a:r>
            <a:r>
              <a:rPr lang="en-US" sz="2400" dirty="0">
                <a:latin typeface="Times New Roman"/>
                <a:ea typeface="Times New Roman"/>
                <a:cs typeface="Times New Roman"/>
              </a:rPr>
              <a:t> </a:t>
            </a:r>
            <a:r>
              <a:rPr lang="en-US" sz="2400" dirty="0" err="1">
                <a:latin typeface="Times New Roman"/>
                <a:ea typeface="Times New Roman"/>
                <a:cs typeface="Times New Roman"/>
              </a:rPr>
              <a:t>cấp</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hưởng</a:t>
            </a:r>
            <a:r>
              <a:rPr lang="en-US" sz="2400" dirty="0">
                <a:latin typeface="Times New Roman"/>
                <a:ea typeface="Times New Roman"/>
                <a:cs typeface="Times New Roman"/>
              </a:rPr>
              <a:t> (26%): 		  		  2.600 đ</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Các</a:t>
            </a:r>
            <a:r>
              <a:rPr lang="en-US" sz="2400" dirty="0">
                <a:latin typeface="Times New Roman"/>
                <a:ea typeface="Times New Roman"/>
                <a:cs typeface="Times New Roman"/>
              </a:rPr>
              <a:t> </a:t>
            </a:r>
            <a:r>
              <a:rPr lang="en-US" sz="2400" dirty="0" err="1">
                <a:latin typeface="Times New Roman"/>
                <a:ea typeface="Times New Roman"/>
                <a:cs typeface="Times New Roman"/>
              </a:rPr>
              <a:t>khoản</a:t>
            </a:r>
            <a:r>
              <a:rPr lang="en-US" sz="2400" dirty="0">
                <a:latin typeface="Times New Roman"/>
                <a:ea typeface="Times New Roman"/>
                <a:cs typeface="Times New Roman"/>
              </a:rPr>
              <a:t> </a:t>
            </a:r>
            <a:r>
              <a:rPr lang="en-US" sz="2400" dirty="0" err="1">
                <a:latin typeface="Times New Roman"/>
                <a:ea typeface="Times New Roman"/>
                <a:cs typeface="Times New Roman"/>
              </a:rPr>
              <a:t>trích</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lương</a:t>
            </a:r>
            <a:r>
              <a:rPr lang="en-US" sz="2400" dirty="0">
                <a:latin typeface="Times New Roman"/>
                <a:ea typeface="Times New Roman"/>
                <a:cs typeface="Times New Roman"/>
              </a:rPr>
              <a:t> (24%):      			  2.400 đ</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a:t>
            </a:r>
            <a:r>
              <a:rPr lang="en-US" sz="2400" dirty="0" err="1">
                <a:latin typeface="Times New Roman"/>
                <a:ea typeface="Times New Roman"/>
                <a:cs typeface="Times New Roman"/>
              </a:rPr>
              <a:t>giờ</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lao</a:t>
            </a:r>
            <a:r>
              <a:rPr lang="en-US" sz="2400" dirty="0">
                <a:latin typeface="Times New Roman"/>
                <a:ea typeface="Times New Roman"/>
                <a:cs typeface="Times New Roman"/>
              </a:rPr>
              <a:t> </a:t>
            </a:r>
            <a:r>
              <a:rPr lang="en-US" sz="2400" dirty="0" err="1">
                <a:latin typeface="Times New Roman"/>
                <a:ea typeface="Times New Roman"/>
                <a:cs typeface="Times New Roman"/>
              </a:rPr>
              <a:t>động</a:t>
            </a:r>
            <a:r>
              <a:rPr lang="en-US" sz="2400" dirty="0">
                <a:latin typeface="Times New Roman"/>
                <a:ea typeface="Times New Roman"/>
                <a:cs typeface="Times New Roman"/>
              </a:rPr>
              <a:t>: </a:t>
            </a:r>
            <a:endParaRPr lang="vi-VN" sz="2400" dirty="0">
              <a:latin typeface="Times New Roman"/>
              <a:ea typeface="Times New Roman"/>
              <a:cs typeface="Times New Roman"/>
            </a:endParaRPr>
          </a:p>
          <a:p>
            <a:pPr algn="just">
              <a:lnSpc>
                <a:spcPct val="150000"/>
              </a:lnSpc>
            </a:pPr>
            <a:r>
              <a:rPr lang="vi-VN" sz="2400" dirty="0">
                <a:latin typeface="Times New Roman"/>
                <a:ea typeface="Times New Roman"/>
                <a:cs typeface="Times New Roman"/>
              </a:rPr>
              <a:t>				      </a:t>
            </a:r>
            <a:r>
              <a:rPr lang="en-US" sz="2400" dirty="0">
                <a:latin typeface="Times New Roman"/>
                <a:ea typeface="Times New Roman"/>
                <a:cs typeface="Times New Roman"/>
              </a:rPr>
              <a:t>10.000 + 2.600 + 2.400 = 15.000 đ</a:t>
            </a:r>
            <a:endParaRPr lang="en-US" sz="2400" dirty="0">
              <a:latin typeface="Calibri"/>
              <a:ea typeface="Calibri"/>
              <a:cs typeface="Times New Roman"/>
            </a:endParaRPr>
          </a:p>
          <a:p>
            <a:pPr algn="just">
              <a:lnSpc>
                <a:spcPct val="150000"/>
              </a:lnSpc>
            </a:pPr>
            <a:r>
              <a:rPr lang="en-US" sz="2400" dirty="0">
                <a:latin typeface="Times New Roman"/>
                <a:ea typeface="Times New Roman"/>
                <a:cs typeface="Times New Roman"/>
                <a:sym typeface="Wingdings" pitchFamily="2" charset="2"/>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1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a:p>
            <a:pPr indent="228600" algn="just">
              <a:lnSpc>
                <a:spcPct val="150000"/>
              </a:lnSpc>
            </a:pP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1 SP”A” </a:t>
            </a:r>
            <a:endParaRPr lang="vi-VN" sz="2400" dirty="0">
              <a:latin typeface="Times New Roman"/>
              <a:ea typeface="Times New Roman"/>
              <a:cs typeface="Times New Roman"/>
            </a:endParaRPr>
          </a:p>
          <a:p>
            <a:pPr indent="228600" algn="just">
              <a:lnSpc>
                <a:spcPct val="150000"/>
              </a:lnSpc>
            </a:pPr>
            <a:r>
              <a:rPr lang="vi-VN" sz="2400" dirty="0">
                <a:latin typeface="Times New Roman"/>
                <a:ea typeface="Times New Roman"/>
                <a:cs typeface="Times New Roman"/>
              </a:rPr>
              <a:t>				</a:t>
            </a:r>
            <a:r>
              <a:rPr lang="en-US" sz="2400" dirty="0">
                <a:latin typeface="Times New Roman"/>
                <a:ea typeface="Times New Roman"/>
                <a:cs typeface="Times New Roman"/>
              </a:rPr>
              <a:t> 4 </a:t>
            </a:r>
            <a:r>
              <a:rPr lang="en-US" sz="2400" dirty="0" err="1">
                <a:latin typeface="Times New Roman"/>
                <a:ea typeface="Times New Roman"/>
                <a:cs typeface="Times New Roman"/>
              </a:rPr>
              <a:t>giờ</a:t>
            </a:r>
            <a:r>
              <a:rPr lang="en-US" sz="2400" dirty="0">
                <a:latin typeface="Times New Roman"/>
                <a:ea typeface="Times New Roman"/>
                <a:cs typeface="Times New Roman"/>
              </a:rPr>
              <a:t> x 15.000 đ= 60.000đ</a:t>
            </a:r>
            <a:endParaRPr lang="en-US" sz="2400" dirty="0">
              <a:latin typeface="Calibri"/>
              <a:ea typeface="Calibri"/>
              <a:cs typeface="Times New Roman"/>
            </a:endParaRPr>
          </a:p>
        </p:txBody>
      </p:sp>
    </p:spTree>
    <p:extLst>
      <p:ext uri="{BB962C8B-B14F-4D97-AF65-F5344CB8AC3E}">
        <p14:creationId xmlns:p14="http://schemas.microsoft.com/office/powerpoint/2010/main" val="55600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 calcmode="lin" valueType="num">
                                      <p:cBhvr additive="base">
                                        <p:cTn id="41"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 calcmode="lin" valueType="num">
                                      <p:cBhvr additive="base">
                                        <p:cTn id="47"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5">
                                            <p:txEl>
                                              <p:pRg st="9" end="9"/>
                                            </p:txEl>
                                          </p:spTgt>
                                        </p:tgtEl>
                                        <p:attrNameLst>
                                          <p:attrName>style.visibility</p:attrName>
                                        </p:attrNameLst>
                                      </p:cBhvr>
                                      <p:to>
                                        <p:strVal val="visible"/>
                                      </p:to>
                                    </p:set>
                                    <p:anim calcmode="lin" valueType="num">
                                      <p:cBhvr additive="base">
                                        <p:cTn id="53"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1"/>
          <p:cNvSpPr>
            <a:spLocks noChangeArrowheads="1"/>
          </p:cNvSpPr>
          <p:nvPr/>
        </p:nvSpPr>
        <p:spPr bwMode="auto">
          <a:xfrm>
            <a:off x="2881313" y="6096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ĐỊNH MỨC CP SẢN XUẤT CHUNG</a:t>
            </a:r>
            <a:endParaRPr lang="en-US" altLang="vi-VN" sz="2300" b="1">
              <a:solidFill>
                <a:prstClr val="black"/>
              </a:solidFill>
              <a:latin typeface="Times New Roman" pitchFamily="18" charset="0"/>
              <a:cs typeface="Times New Roman" pitchFamily="18" charset="0"/>
            </a:endParaRPr>
          </a:p>
        </p:txBody>
      </p:sp>
      <p:sp>
        <p:nvSpPr>
          <p:cNvPr id="22531" name="WordArt 9"/>
          <p:cNvSpPr>
            <a:spLocks noChangeArrowheads="1" noChangeShapeType="1" noTextEdit="1"/>
          </p:cNvSpPr>
          <p:nvPr/>
        </p:nvSpPr>
        <p:spPr bwMode="auto">
          <a:xfrm>
            <a:off x="2024064" y="762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XÂY DỰNG ĐỊNH MỨC CHI PHÍ SXKD</a:t>
            </a:r>
          </a:p>
        </p:txBody>
      </p:sp>
      <p:sp>
        <p:nvSpPr>
          <p:cNvPr id="6" name="Slide Number Placeholder 5"/>
          <p:cNvSpPr>
            <a:spLocks noGrp="1"/>
          </p:cNvSpPr>
          <p:nvPr>
            <p:ph type="sldNum" sz="quarter" idx="12"/>
          </p:nvPr>
        </p:nvSpPr>
        <p:spPr/>
        <p:txBody>
          <a:bodyPr>
            <a:normAutofit fontScale="85000" lnSpcReduction="20000"/>
          </a:bodyPr>
          <a:lstStyle/>
          <a:p>
            <a:pPr>
              <a:defRPr/>
            </a:pPr>
            <a:fld id="{D16ABFA6-5C81-45F6-830E-E5BF3FC0C939}" type="slidenum">
              <a:rPr lang="en-IN" smtClean="0"/>
              <a:pPr>
                <a:defRPr/>
              </a:pPr>
              <a:t>182</a:t>
            </a:fld>
            <a:endParaRPr lang="en-IN"/>
          </a:p>
        </p:txBody>
      </p:sp>
      <p:graphicFrame>
        <p:nvGraphicFramePr>
          <p:cNvPr id="2" name="Table 1"/>
          <p:cNvGraphicFramePr>
            <a:graphicFrameLocks noGrp="1"/>
          </p:cNvGraphicFramePr>
          <p:nvPr>
            <p:extLst>
              <p:ext uri="{D42A27DB-BD31-4B8C-83A1-F6EECF244321}">
                <p14:modId xmlns:p14="http://schemas.microsoft.com/office/powerpoint/2010/main" val="1824585895"/>
              </p:ext>
            </p:extLst>
          </p:nvPr>
        </p:nvGraphicFramePr>
        <p:xfrm>
          <a:off x="2135188" y="1706564"/>
          <a:ext cx="8208962" cy="1189037"/>
        </p:xfrm>
        <a:graphic>
          <a:graphicData uri="http://schemas.openxmlformats.org/drawingml/2006/table">
            <a:tbl>
              <a:tblPr/>
              <a:tblGrid>
                <a:gridCol w="1914525">
                  <a:extLst>
                    <a:ext uri="{9D8B030D-6E8A-4147-A177-3AD203B41FA5}">
                      <a16:colId xmlns:a16="http://schemas.microsoft.com/office/drawing/2014/main" val="20000"/>
                    </a:ext>
                  </a:extLst>
                </a:gridCol>
                <a:gridCol w="958850">
                  <a:extLst>
                    <a:ext uri="{9D8B030D-6E8A-4147-A177-3AD203B41FA5}">
                      <a16:colId xmlns:a16="http://schemas.microsoft.com/office/drawing/2014/main" val="20001"/>
                    </a:ext>
                  </a:extLst>
                </a:gridCol>
                <a:gridCol w="2052637">
                  <a:extLst>
                    <a:ext uri="{9D8B030D-6E8A-4147-A177-3AD203B41FA5}">
                      <a16:colId xmlns:a16="http://schemas.microsoft.com/office/drawing/2014/main" val="20002"/>
                    </a:ext>
                  </a:extLst>
                </a:gridCol>
                <a:gridCol w="820738">
                  <a:extLst>
                    <a:ext uri="{9D8B030D-6E8A-4147-A177-3AD203B41FA5}">
                      <a16:colId xmlns:a16="http://schemas.microsoft.com/office/drawing/2014/main" val="20003"/>
                    </a:ext>
                  </a:extLst>
                </a:gridCol>
                <a:gridCol w="2462212">
                  <a:extLst>
                    <a:ext uri="{9D8B030D-6E8A-4147-A177-3AD203B41FA5}">
                      <a16:colId xmlns:a16="http://schemas.microsoft.com/office/drawing/2014/main" val="20004"/>
                    </a:ext>
                  </a:extLst>
                </a:gridCol>
              </a:tblGrid>
              <a:tr h="1189037">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biến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402031726"/>
              </p:ext>
            </p:extLst>
          </p:nvPr>
        </p:nvGraphicFramePr>
        <p:xfrm>
          <a:off x="1752600" y="3352800"/>
          <a:ext cx="8686800" cy="1097280"/>
        </p:xfrm>
        <a:graphic>
          <a:graphicData uri="http://schemas.openxmlformats.org/drawingml/2006/table">
            <a:tbl>
              <a:tblPr/>
              <a:tblGrid>
                <a:gridCol w="18288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3257453">
                  <a:extLst>
                    <a:ext uri="{9D8B030D-6E8A-4147-A177-3AD203B41FA5}">
                      <a16:colId xmlns:a16="http://schemas.microsoft.com/office/drawing/2014/main" val="20002"/>
                    </a:ext>
                  </a:extLst>
                </a:gridCol>
                <a:gridCol w="608597">
                  <a:extLst>
                    <a:ext uri="{9D8B030D-6E8A-4147-A177-3AD203B41FA5}">
                      <a16:colId xmlns:a16="http://schemas.microsoft.com/office/drawing/2014/main" val="20003"/>
                    </a:ext>
                  </a:extLst>
                </a:gridCol>
                <a:gridCol w="2534750">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biến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hoạt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động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BQ 1 SP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tiêu</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chuẩn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phân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bổ</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vị</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SP)</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x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Hệ</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phân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bổ</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biến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Chung</a:t>
                      </a: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343486700"/>
              </p:ext>
            </p:extLst>
          </p:nvPr>
        </p:nvGraphicFramePr>
        <p:xfrm>
          <a:off x="1847850" y="5181600"/>
          <a:ext cx="8667750" cy="1097280"/>
        </p:xfrm>
        <a:graphic>
          <a:graphicData uri="http://schemas.openxmlformats.org/drawingml/2006/table">
            <a:tbl>
              <a:tblPr/>
              <a:tblGrid>
                <a:gridCol w="2337948">
                  <a:extLst>
                    <a:ext uri="{9D8B030D-6E8A-4147-A177-3AD203B41FA5}">
                      <a16:colId xmlns:a16="http://schemas.microsoft.com/office/drawing/2014/main" val="20000"/>
                    </a:ext>
                  </a:extLst>
                </a:gridCol>
                <a:gridCol w="6329802">
                  <a:extLst>
                    <a:ext uri="{9D8B030D-6E8A-4147-A177-3AD203B41FA5}">
                      <a16:colId xmlns:a16="http://schemas.microsoft.com/office/drawing/2014/main" val="20001"/>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Hệ</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phân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bổ</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vi-VN" altLang="vi-VN" sz="2400" b="1" i="0" u="none" strike="noStrike" cap="none" normalizeH="0" baseline="0" dirty="0">
                          <a:ln>
                            <a:noFill/>
                          </a:ln>
                          <a:solidFill>
                            <a:schemeClr val="tx1"/>
                          </a:solidFill>
                          <a:effectLst/>
                          <a:latin typeface="Times New Roman" pitchFamily="18" charset="0"/>
                          <a:cs typeface="Times New Roman" pitchFamily="18" charset="0"/>
                        </a:rPr>
                        <a:t>bien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CP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biến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đổi</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ước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tính</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tiêu</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thức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phân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bổ</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80176819"/>
      </p:ext>
    </p:extLst>
  </p:cSld>
  <p:clrMapOvr>
    <a:masterClrMapping/>
  </p:clrMapOvr>
  <p:transition spd="slow"/>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1"/>
          <p:cNvSpPr>
            <a:spLocks noChangeArrowheads="1"/>
          </p:cNvSpPr>
          <p:nvPr/>
        </p:nvSpPr>
        <p:spPr bwMode="auto">
          <a:xfrm>
            <a:off x="2881313" y="404813"/>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ĐỊNH MỨC CP SẢN XUẤT CHUNG</a:t>
            </a:r>
            <a:endParaRPr lang="en-US" altLang="vi-VN" sz="2300" b="1">
              <a:solidFill>
                <a:prstClr val="black"/>
              </a:solidFill>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206A1052-20FC-4DAC-A31A-54A8F682F84F}" type="slidenum">
              <a:rPr lang="en-IN" smtClean="0"/>
              <a:pPr>
                <a:defRPr/>
              </a:pPr>
              <a:t>183</a:t>
            </a:fld>
            <a:endParaRPr lang="en-IN"/>
          </a:p>
        </p:txBody>
      </p:sp>
      <p:sp>
        <p:nvSpPr>
          <p:cNvPr id="2" name="Rectangle 1"/>
          <p:cNvSpPr/>
          <p:nvPr/>
        </p:nvSpPr>
        <p:spPr>
          <a:xfrm>
            <a:off x="2286000" y="1905000"/>
            <a:ext cx="7848600" cy="1754326"/>
          </a:xfrm>
          <a:prstGeom prst="rect">
            <a:avLst/>
          </a:prstGeom>
        </p:spPr>
        <p:txBody>
          <a:bodyPr wrap="square">
            <a:spAutoFit/>
          </a:bodyPr>
          <a:lstStyle/>
          <a:p>
            <a:pPr marL="342900" indent="-342900" algn="just">
              <a:lnSpc>
                <a:spcPct val="150000"/>
              </a:lnSpc>
              <a:buFont typeface="Symbol"/>
              <a:buChar char=""/>
            </a:pPr>
            <a:r>
              <a:rPr lang="en-US" sz="2400" dirty="0" err="1">
                <a:latin typeface="Times New Roman"/>
                <a:ea typeface="Times New Roman"/>
                <a:cs typeface="Times New Roman"/>
              </a:rPr>
              <a:t>Sau</a:t>
            </a:r>
            <a:r>
              <a:rPr lang="en-US" sz="2400" dirty="0">
                <a:latin typeface="Times New Roman"/>
                <a:ea typeface="Times New Roman"/>
                <a:cs typeface="Times New Roman"/>
              </a:rPr>
              <a:t> </a:t>
            </a:r>
            <a:r>
              <a:rPr lang="en-US" sz="2400" dirty="0" err="1">
                <a:latin typeface="Times New Roman"/>
                <a:ea typeface="Times New Roman"/>
                <a:cs typeface="Times New Roman"/>
              </a:rPr>
              <a:t>khi</a:t>
            </a:r>
            <a:r>
              <a:rPr lang="en-US" sz="2400" dirty="0">
                <a:latin typeface="Times New Roman"/>
                <a:ea typeface="Times New Roman"/>
                <a:cs typeface="Times New Roman"/>
              </a:rPr>
              <a:t> </a:t>
            </a:r>
            <a:r>
              <a:rPr lang="en-US" sz="2400" dirty="0" err="1">
                <a:latin typeface="Times New Roman"/>
                <a:ea typeface="Times New Roman"/>
                <a:cs typeface="Times New Roman"/>
              </a:rPr>
              <a:t>xác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biến</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ta </a:t>
            </a:r>
            <a:r>
              <a:rPr lang="en-US" sz="2400" dirty="0" err="1">
                <a:latin typeface="Times New Roman"/>
                <a:ea typeface="Times New Roman"/>
                <a:cs typeface="Times New Roman"/>
              </a:rPr>
              <a:t>xác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qua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thức</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graphicFrame>
        <p:nvGraphicFramePr>
          <p:cNvPr id="5" name="Table 4"/>
          <p:cNvGraphicFramePr>
            <a:graphicFrameLocks noGrp="1"/>
          </p:cNvGraphicFramePr>
          <p:nvPr>
            <p:extLst>
              <p:ext uri="{D42A27DB-BD31-4B8C-83A1-F6EECF244321}">
                <p14:modId xmlns:p14="http://schemas.microsoft.com/office/powerpoint/2010/main" val="1895922661"/>
              </p:ext>
            </p:extLst>
          </p:nvPr>
        </p:nvGraphicFramePr>
        <p:xfrm>
          <a:off x="2057400" y="3886200"/>
          <a:ext cx="8153400" cy="1587310"/>
        </p:xfrm>
        <a:graphic>
          <a:graphicData uri="http://schemas.openxmlformats.org/drawingml/2006/table">
            <a:tbl>
              <a:tblPr firstRow="1" firstCol="1" bandRow="1"/>
              <a:tblGrid>
                <a:gridCol w="1901981">
                  <a:extLst>
                    <a:ext uri="{9D8B030D-6E8A-4147-A177-3AD203B41FA5}">
                      <a16:colId xmlns:a16="http://schemas.microsoft.com/office/drawing/2014/main" val="20000"/>
                    </a:ext>
                  </a:extLst>
                </a:gridCol>
                <a:gridCol w="951949">
                  <a:extLst>
                    <a:ext uri="{9D8B030D-6E8A-4147-A177-3AD203B41FA5}">
                      <a16:colId xmlns:a16="http://schemas.microsoft.com/office/drawing/2014/main" val="20001"/>
                    </a:ext>
                  </a:extLst>
                </a:gridCol>
                <a:gridCol w="2038110">
                  <a:extLst>
                    <a:ext uri="{9D8B030D-6E8A-4147-A177-3AD203B41FA5}">
                      <a16:colId xmlns:a16="http://schemas.microsoft.com/office/drawing/2014/main" val="20002"/>
                    </a:ext>
                  </a:extLst>
                </a:gridCol>
                <a:gridCol w="814861">
                  <a:extLst>
                    <a:ext uri="{9D8B030D-6E8A-4147-A177-3AD203B41FA5}">
                      <a16:colId xmlns:a16="http://schemas.microsoft.com/office/drawing/2014/main" val="20003"/>
                    </a:ext>
                  </a:extLst>
                </a:gridCol>
                <a:gridCol w="2446499">
                  <a:extLst>
                    <a:ext uri="{9D8B030D-6E8A-4147-A177-3AD203B41FA5}">
                      <a16:colId xmlns:a16="http://schemas.microsoft.com/office/drawing/2014/main" val="20004"/>
                    </a:ext>
                  </a:extLst>
                </a:gridCol>
              </a:tblGrid>
              <a:tr h="0">
                <a:tc>
                  <a:txBody>
                    <a:bodyPr/>
                    <a:lstStyle/>
                    <a:p>
                      <a:pPr marL="0" marR="0" algn="ctr">
                        <a:lnSpc>
                          <a:spcPct val="150000"/>
                        </a:lnSpc>
                        <a:spcBef>
                          <a:spcPts val="0"/>
                        </a:spcBef>
                        <a:spcAft>
                          <a:spcPts val="0"/>
                        </a:spcAft>
                      </a:pPr>
                      <a:r>
                        <a:rPr lang="en-US" sz="2400" b="1" dirty="0" err="1">
                          <a:effectLst/>
                          <a:latin typeface="Times New Roman"/>
                          <a:ea typeface="Times New Roman"/>
                          <a:cs typeface="Times New Roman"/>
                        </a:rPr>
                        <a:t>Định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mức</a:t>
                      </a:r>
                      <a:r>
                        <a:rPr lang="en-US" sz="2400" b="1" dirty="0">
                          <a:effectLst/>
                          <a:latin typeface="Times New Roman"/>
                          <a:ea typeface="Times New Roman"/>
                          <a:cs typeface="Times New Roman"/>
                        </a:rPr>
                        <a:t> chi </a:t>
                      </a:r>
                      <a:r>
                        <a:rPr lang="en-US" sz="2400" b="1" dirty="0" err="1">
                          <a:effectLst/>
                          <a:latin typeface="Times New Roman"/>
                          <a:ea typeface="Times New Roman"/>
                          <a:cs typeface="Times New Roman"/>
                        </a:rPr>
                        <a:t>phí</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sản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xuất</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chung</a:t>
                      </a:r>
                      <a:endParaRPr lang="en-US" sz="2400" b="1"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just">
                        <a:lnSpc>
                          <a:spcPct val="150000"/>
                        </a:lnSpc>
                        <a:spcBef>
                          <a:spcPts val="0"/>
                        </a:spcBef>
                        <a:spcAft>
                          <a:spcPts val="0"/>
                        </a:spcAft>
                      </a:pPr>
                      <a:r>
                        <a:rPr lang="en-US" sz="2400" b="1">
                          <a:effectLst/>
                          <a:latin typeface="Times New Roman"/>
                          <a:ea typeface="Times New Roman"/>
                          <a:cs typeface="Times New Roman"/>
                        </a:rPr>
                        <a:t> </a:t>
                      </a:r>
                      <a:endParaRPr lang="en-US" sz="2400" b="1">
                        <a:effectLst/>
                        <a:latin typeface="Calibri"/>
                        <a:ea typeface="Calibri"/>
                        <a:cs typeface="Times New Roman"/>
                      </a:endParaRPr>
                    </a:p>
                    <a:p>
                      <a:pPr marL="0" marR="0" algn="just">
                        <a:lnSpc>
                          <a:spcPct val="150000"/>
                        </a:lnSpc>
                        <a:spcBef>
                          <a:spcPts val="0"/>
                        </a:spcBef>
                        <a:spcAft>
                          <a:spcPts val="0"/>
                        </a:spcAft>
                      </a:pPr>
                      <a:r>
                        <a:rPr lang="en-US" sz="2400" b="1">
                          <a:effectLst/>
                          <a:latin typeface="Times New Roman"/>
                          <a:ea typeface="Times New Roman"/>
                          <a:cs typeface="Times New Roman"/>
                        </a:rPr>
                        <a:t>    = </a:t>
                      </a:r>
                      <a:endParaRPr lang="en-US" sz="2400" b="1">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50000"/>
                        </a:lnSpc>
                        <a:spcBef>
                          <a:spcPts val="0"/>
                        </a:spcBef>
                        <a:spcAft>
                          <a:spcPts val="0"/>
                        </a:spcAft>
                      </a:pPr>
                      <a:r>
                        <a:rPr lang="en-US" sz="2400" b="1">
                          <a:effectLst/>
                          <a:latin typeface="Times New Roman"/>
                          <a:ea typeface="Times New Roman"/>
                          <a:cs typeface="Times New Roman"/>
                        </a:rPr>
                        <a:t>Định mức biến phí sản xuất chung</a:t>
                      </a:r>
                      <a:endParaRPr lang="en-US" sz="2400" b="1">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just">
                        <a:lnSpc>
                          <a:spcPct val="150000"/>
                        </a:lnSpc>
                        <a:spcBef>
                          <a:spcPts val="0"/>
                        </a:spcBef>
                        <a:spcAft>
                          <a:spcPts val="0"/>
                        </a:spcAft>
                      </a:pPr>
                      <a:r>
                        <a:rPr lang="en-US" sz="2400" b="1">
                          <a:effectLst/>
                          <a:latin typeface="Times New Roman"/>
                          <a:ea typeface="Times New Roman"/>
                          <a:cs typeface="Times New Roman"/>
                        </a:rPr>
                        <a:t> </a:t>
                      </a:r>
                      <a:endParaRPr lang="en-US" sz="2400" b="1">
                        <a:effectLst/>
                        <a:latin typeface="Calibri"/>
                        <a:ea typeface="Calibri"/>
                        <a:cs typeface="Times New Roman"/>
                      </a:endParaRPr>
                    </a:p>
                    <a:p>
                      <a:pPr marL="0" marR="0" algn="just">
                        <a:lnSpc>
                          <a:spcPct val="150000"/>
                        </a:lnSpc>
                        <a:spcBef>
                          <a:spcPts val="0"/>
                        </a:spcBef>
                        <a:spcAft>
                          <a:spcPts val="0"/>
                        </a:spcAft>
                      </a:pPr>
                      <a:r>
                        <a:rPr lang="en-US" sz="2400" b="1">
                          <a:effectLst/>
                          <a:latin typeface="Times New Roman"/>
                          <a:ea typeface="Times New Roman"/>
                          <a:cs typeface="Times New Roman"/>
                        </a:rPr>
                        <a:t>   + </a:t>
                      </a:r>
                      <a:endParaRPr lang="en-US" sz="2400" b="1">
                        <a:effectLst/>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50000"/>
                        </a:lnSpc>
                        <a:spcBef>
                          <a:spcPts val="0"/>
                        </a:spcBef>
                        <a:spcAft>
                          <a:spcPts val="0"/>
                        </a:spcAft>
                      </a:pPr>
                      <a:r>
                        <a:rPr lang="en-US" sz="2400" b="1" dirty="0" err="1">
                          <a:effectLst/>
                          <a:latin typeface="Times New Roman"/>
                          <a:ea typeface="Times New Roman"/>
                          <a:cs typeface="Times New Roman"/>
                        </a:rPr>
                        <a:t>Định</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mức</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định</a:t>
                      </a:r>
                      <a:endParaRPr lang="en-US" sz="2400" b="1" dirty="0">
                        <a:effectLst/>
                        <a:latin typeface="Calibri"/>
                        <a:ea typeface="Calibri"/>
                        <a:cs typeface="Times New Roman"/>
                      </a:endParaRPr>
                    </a:p>
                    <a:p>
                      <a:pPr marL="0" marR="0" algn="ctr">
                        <a:lnSpc>
                          <a:spcPct val="150000"/>
                        </a:lnSpc>
                        <a:spcBef>
                          <a:spcPts val="0"/>
                        </a:spcBef>
                        <a:spcAft>
                          <a:spcPts val="0"/>
                        </a:spcAft>
                      </a:pP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phí</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sản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xuất</a:t>
                      </a:r>
                      <a:endParaRPr lang="en-US" sz="2400" b="1" dirty="0">
                        <a:effectLst/>
                        <a:latin typeface="Calibri"/>
                        <a:ea typeface="Calibri"/>
                        <a:cs typeface="Times New Roman"/>
                      </a:endParaRPr>
                    </a:p>
                    <a:p>
                      <a:pPr marL="0" marR="0" algn="ctr">
                        <a:lnSpc>
                          <a:spcPct val="150000"/>
                        </a:lnSpc>
                        <a:spcBef>
                          <a:spcPts val="0"/>
                        </a:spcBef>
                        <a:spcAft>
                          <a:spcPts val="0"/>
                        </a:spcAft>
                      </a:pP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chung</a:t>
                      </a:r>
                      <a:endParaRPr lang="en-US" sz="2400" b="1"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1492743"/>
      </p:ext>
    </p:extLst>
  </p:cSld>
  <p:clrMapOvr>
    <a:masterClrMapping/>
  </p:clrMapOvr>
  <p:transition spd="slow"/>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184</a:t>
            </a:fld>
            <a:endParaRPr lang="en-IN"/>
          </a:p>
        </p:txBody>
      </p:sp>
      <p:sp>
        <p:nvSpPr>
          <p:cNvPr id="5" name="Rectangle 4"/>
          <p:cNvSpPr/>
          <p:nvPr/>
        </p:nvSpPr>
        <p:spPr>
          <a:xfrm>
            <a:off x="1524000" y="67271"/>
            <a:ext cx="8915400" cy="1200329"/>
          </a:xfrm>
          <a:prstGeom prst="rect">
            <a:avLst/>
          </a:prstGeom>
        </p:spPr>
        <p:txBody>
          <a:bodyPr wrap="square">
            <a:spAutoFit/>
          </a:bodyPr>
          <a:lstStyle/>
          <a:p>
            <a:pPr marL="228600" algn="just">
              <a:lnSpc>
                <a:spcPct val="150000"/>
              </a:lnSpc>
            </a:pPr>
            <a:r>
              <a:rPr lang="en-US" sz="2400" b="1" u="sng" dirty="0" err="1">
                <a:latin typeface="Times New Roman"/>
                <a:ea typeface="Times New Roman"/>
                <a:cs typeface="Times New Roman"/>
              </a:rPr>
              <a:t>Ví</a:t>
            </a:r>
            <a:r>
              <a:rPr lang="en-US" sz="2400" b="1" u="sng" dirty="0">
                <a:latin typeface="Times New Roman"/>
                <a:ea typeface="Times New Roman"/>
                <a:cs typeface="Times New Roman"/>
              </a:rPr>
              <a:t> </a:t>
            </a:r>
            <a:r>
              <a:rPr lang="en-US" sz="2400" b="1" u="sng" dirty="0" err="1">
                <a:latin typeface="Times New Roman"/>
                <a:ea typeface="Times New Roman"/>
                <a:cs typeface="Times New Roman"/>
              </a:rPr>
              <a:t>dụ</a:t>
            </a:r>
            <a:r>
              <a:rPr lang="en-US" sz="2400" u="sng"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1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
        <p:nvSpPr>
          <p:cNvPr id="6" name="Rectangle 5"/>
          <p:cNvSpPr/>
          <p:nvPr/>
        </p:nvSpPr>
        <p:spPr>
          <a:xfrm>
            <a:off x="1752600" y="1600201"/>
            <a:ext cx="8763000" cy="4893647"/>
          </a:xfrm>
          <a:prstGeom prst="rect">
            <a:avLst/>
          </a:prstGeom>
        </p:spPr>
        <p:txBody>
          <a:bodyPr wrap="square">
            <a:spAutoFit/>
          </a:bodyPr>
          <a:lstStyle/>
          <a:p>
            <a:pPr marL="342900" indent="-342900" algn="just">
              <a:buFont typeface="Times New Roman"/>
              <a:buChar char="-"/>
            </a:pPr>
            <a:r>
              <a:rPr lang="en-US" sz="2400" dirty="0" err="1">
                <a:latin typeface="Times New Roman"/>
                <a:ea typeface="Times New Roman"/>
                <a:cs typeface="Times New Roman"/>
              </a:rPr>
              <a:t>Phần</a:t>
            </a:r>
            <a:r>
              <a:rPr lang="en-US" sz="2400" dirty="0">
                <a:latin typeface="Times New Roman"/>
                <a:ea typeface="Times New Roman"/>
                <a:cs typeface="Times New Roman"/>
              </a:rPr>
              <a:t> </a:t>
            </a:r>
            <a:r>
              <a:rPr lang="en-US" sz="2400" dirty="0" err="1">
                <a:latin typeface="Times New Roman"/>
                <a:ea typeface="Times New Roman"/>
                <a:cs typeface="Times New Roman"/>
              </a:rPr>
              <a:t>biến</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trong</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là</a:t>
            </a:r>
            <a:r>
              <a:rPr lang="en-US" sz="2400" dirty="0">
                <a:latin typeface="Times New Roman"/>
                <a:ea typeface="Times New Roman"/>
                <a:cs typeface="Times New Roman"/>
              </a:rPr>
              <a:t> 2.500đ.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giờ</a:t>
            </a:r>
            <a:r>
              <a:rPr lang="en-US" sz="2400" dirty="0">
                <a:latin typeface="Times New Roman"/>
                <a:ea typeface="Times New Roman"/>
                <a:cs typeface="Times New Roman"/>
              </a:rPr>
              <a:t> </a:t>
            </a:r>
            <a:r>
              <a:rPr lang="en-US" sz="2400" dirty="0" err="1">
                <a:latin typeface="Times New Roman"/>
                <a:ea typeface="Times New Roman"/>
                <a:cs typeface="Times New Roman"/>
              </a:rPr>
              <a:t>làm</a:t>
            </a:r>
            <a:r>
              <a:rPr lang="en-US" sz="2400" dirty="0">
                <a:latin typeface="Times New Roman"/>
                <a:ea typeface="Times New Roman"/>
                <a:cs typeface="Times New Roman"/>
              </a:rPr>
              <a:t> </a:t>
            </a:r>
            <a:r>
              <a:rPr lang="en-US" sz="2400" dirty="0" err="1">
                <a:latin typeface="Times New Roman"/>
                <a:ea typeface="Times New Roman"/>
                <a:cs typeface="Times New Roman"/>
              </a:rPr>
              <a:t>việc</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lao</a:t>
            </a:r>
            <a:r>
              <a:rPr lang="en-US" sz="2400" dirty="0">
                <a:latin typeface="Times New Roman"/>
                <a:ea typeface="Times New Roman"/>
                <a:cs typeface="Times New Roman"/>
              </a:rPr>
              <a:t> </a:t>
            </a:r>
            <a:r>
              <a:rPr lang="en-US" sz="2400" dirty="0" err="1">
                <a:latin typeface="Times New Roman"/>
                <a:ea typeface="Times New Roman"/>
                <a:cs typeface="Times New Roman"/>
              </a:rPr>
              <a:t>động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a:t>
            </a:r>
          </a:p>
          <a:p>
            <a:pPr algn="just"/>
            <a:endParaRPr lang="en-US" sz="2400" dirty="0">
              <a:latin typeface="Calibri"/>
              <a:ea typeface="Calibri"/>
              <a:cs typeface="Times New Roman"/>
            </a:endParaRPr>
          </a:p>
          <a:p>
            <a:pPr marL="685800" indent="228600" algn="just"/>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biến</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 4giờ x 2.500đ = 10.000 đ</a:t>
            </a:r>
            <a:endParaRPr lang="en-US" sz="2400" dirty="0">
              <a:latin typeface="Calibri"/>
              <a:ea typeface="Calibri"/>
              <a:cs typeface="Times New Roman"/>
            </a:endParaRPr>
          </a:p>
          <a:p>
            <a:pPr marL="342900" indent="-342900" algn="just">
              <a:buFont typeface="Times New Roman"/>
              <a:buChar char="-"/>
            </a:pPr>
            <a:r>
              <a:rPr lang="en-US" sz="2400" dirty="0" err="1">
                <a:latin typeface="Times New Roman"/>
                <a:ea typeface="Times New Roman"/>
                <a:cs typeface="Times New Roman"/>
              </a:rPr>
              <a:t>Phần</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trong</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giá</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6.000đ,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giờ</a:t>
            </a:r>
            <a:r>
              <a:rPr lang="en-US" sz="2400" dirty="0">
                <a:latin typeface="Times New Roman"/>
                <a:ea typeface="Times New Roman"/>
                <a:cs typeface="Times New Roman"/>
              </a:rPr>
              <a:t> </a:t>
            </a:r>
            <a:r>
              <a:rPr lang="en-US" sz="2400" dirty="0" err="1">
                <a:latin typeface="Times New Roman"/>
                <a:ea typeface="Times New Roman"/>
                <a:cs typeface="Times New Roman"/>
              </a:rPr>
              <a:t>làm</a:t>
            </a:r>
            <a:r>
              <a:rPr lang="en-US" sz="2400" dirty="0">
                <a:latin typeface="Times New Roman"/>
                <a:ea typeface="Times New Roman"/>
                <a:cs typeface="Times New Roman"/>
              </a:rPr>
              <a:t> </a:t>
            </a:r>
            <a:r>
              <a:rPr lang="en-US" sz="2400" dirty="0" err="1">
                <a:latin typeface="Times New Roman"/>
                <a:ea typeface="Times New Roman"/>
                <a:cs typeface="Times New Roman"/>
              </a:rPr>
              <a:t>việc</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lao</a:t>
            </a:r>
            <a:r>
              <a:rPr lang="en-US" sz="2400" dirty="0">
                <a:latin typeface="Times New Roman"/>
                <a:ea typeface="Times New Roman"/>
                <a:cs typeface="Times New Roman"/>
              </a:rPr>
              <a:t> </a:t>
            </a:r>
            <a:r>
              <a:rPr lang="en-US" sz="2400" dirty="0" err="1">
                <a:latin typeface="Times New Roman"/>
                <a:ea typeface="Times New Roman"/>
                <a:cs typeface="Times New Roman"/>
              </a:rPr>
              <a:t>động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a:t>
            </a:r>
            <a:endParaRPr lang="en-US" sz="2400" dirty="0">
              <a:latin typeface="Calibri"/>
              <a:ea typeface="Calibri"/>
              <a:cs typeface="Times New Roman"/>
            </a:endParaRPr>
          </a:p>
          <a:p>
            <a:pPr marL="457200" indent="457200" algn="just"/>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 4giờ x 6.000đ = 24.000 đ</a:t>
            </a:r>
            <a:endParaRPr lang="en-US" sz="2400" dirty="0">
              <a:latin typeface="Calibri"/>
              <a:ea typeface="Calibri"/>
              <a:cs typeface="Times New Roman"/>
            </a:endParaRPr>
          </a:p>
          <a:p>
            <a:pPr marL="342900" indent="-342900" algn="just">
              <a:buFont typeface="Times New Roman"/>
              <a:buChar char="-"/>
            </a:pP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vậy</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là</a:t>
            </a:r>
            <a:r>
              <a:rPr lang="en-US" sz="2400" dirty="0">
                <a:latin typeface="Times New Roman"/>
                <a:ea typeface="Times New Roman"/>
                <a:cs typeface="Times New Roman"/>
              </a:rPr>
              <a:t>:</a:t>
            </a:r>
            <a:endParaRPr lang="en-US" sz="2400" dirty="0">
              <a:latin typeface="Calibri"/>
              <a:ea typeface="Calibri"/>
              <a:cs typeface="Times New Roman"/>
            </a:endParaRPr>
          </a:p>
          <a:p>
            <a:pPr marL="457200" indent="457200" algn="just"/>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 10.000đ + 24.000đ = 34.000đ</a:t>
            </a:r>
            <a:endParaRPr lang="en-US" sz="2400" dirty="0">
              <a:latin typeface="Calibri"/>
              <a:ea typeface="Calibri"/>
              <a:cs typeface="Times New Roman"/>
            </a:endParaRPr>
          </a:p>
        </p:txBody>
      </p:sp>
    </p:spTree>
    <p:extLst>
      <p:ext uri="{BB962C8B-B14F-4D97-AF65-F5344CB8AC3E}">
        <p14:creationId xmlns:p14="http://schemas.microsoft.com/office/powerpoint/2010/main" val="221011627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185</a:t>
            </a:fld>
            <a:endParaRPr lang="en-IN"/>
          </a:p>
        </p:txBody>
      </p:sp>
      <p:sp>
        <p:nvSpPr>
          <p:cNvPr id="5" name="Rectangle 4"/>
          <p:cNvSpPr/>
          <p:nvPr/>
        </p:nvSpPr>
        <p:spPr>
          <a:xfrm>
            <a:off x="1752600" y="18872"/>
            <a:ext cx="8763000" cy="1200329"/>
          </a:xfrm>
          <a:prstGeom prst="rect">
            <a:avLst/>
          </a:prstGeom>
        </p:spPr>
        <p:txBody>
          <a:bodyPr wrap="square">
            <a:spAutoFit/>
          </a:bodyPr>
          <a:lstStyle/>
          <a:p>
            <a:pPr algn="just"/>
            <a:r>
              <a:rPr lang="en-US" sz="2400" b="1" dirty="0">
                <a:latin typeface="Times New Roman"/>
                <a:ea typeface="Times New Roman"/>
                <a:cs typeface="Times New Roman"/>
              </a:rPr>
              <a:t>          </a:t>
            </a:r>
            <a:r>
              <a:rPr lang="en-US" sz="2400" b="1" dirty="0" err="1">
                <a:latin typeface="Times New Roman"/>
                <a:ea typeface="Times New Roman"/>
                <a:cs typeface="Times New Roman"/>
              </a:rPr>
              <a:t>Từ</a:t>
            </a:r>
            <a:r>
              <a:rPr lang="en-US" sz="2400" b="1" dirty="0">
                <a:latin typeface="Times New Roman"/>
                <a:ea typeface="Times New Roman"/>
                <a:cs typeface="Times New Roman"/>
              </a:rPr>
              <a:t> </a:t>
            </a:r>
            <a:r>
              <a:rPr lang="en-US" sz="2400" b="1" dirty="0" err="1">
                <a:latin typeface="Times New Roman"/>
                <a:ea typeface="Times New Roman"/>
                <a:cs typeface="Times New Roman"/>
              </a:rPr>
              <a:t>kết</a:t>
            </a:r>
            <a:r>
              <a:rPr lang="en-US" sz="2400" b="1" dirty="0">
                <a:latin typeface="Times New Roman"/>
                <a:ea typeface="Times New Roman"/>
                <a:cs typeface="Times New Roman"/>
              </a:rPr>
              <a:t> </a:t>
            </a:r>
            <a:r>
              <a:rPr lang="en-US" sz="2400" b="1" dirty="0" err="1">
                <a:latin typeface="Times New Roman"/>
                <a:ea typeface="Times New Roman"/>
                <a:cs typeface="Times New Roman"/>
              </a:rPr>
              <a:t>quả</a:t>
            </a:r>
            <a:r>
              <a:rPr lang="en-US" sz="2400" b="1" dirty="0">
                <a:latin typeface="Times New Roman"/>
                <a:ea typeface="Times New Roman"/>
                <a:cs typeface="Times New Roman"/>
              </a:rPr>
              <a:t> </a:t>
            </a:r>
            <a:r>
              <a:rPr lang="en-US" sz="2400" b="1" dirty="0" err="1">
                <a:latin typeface="Times New Roman"/>
                <a:ea typeface="Times New Roman"/>
                <a:cs typeface="Times New Roman"/>
              </a:rPr>
              <a:t>của</a:t>
            </a:r>
            <a:r>
              <a:rPr lang="en-US" sz="2400" b="1" dirty="0">
                <a:latin typeface="Times New Roman"/>
                <a:ea typeface="Times New Roman"/>
                <a:cs typeface="Times New Roman"/>
              </a:rPr>
              <a:t> </a:t>
            </a:r>
            <a:r>
              <a:rPr lang="en-US" sz="2400" b="1" dirty="0" err="1">
                <a:latin typeface="Times New Roman"/>
                <a:ea typeface="Times New Roman"/>
                <a:cs typeface="Times New Roman"/>
              </a:rPr>
              <a:t>việc</a:t>
            </a:r>
            <a:r>
              <a:rPr lang="en-US" sz="2400" b="1" dirty="0">
                <a:latin typeface="Times New Roman"/>
                <a:ea typeface="Times New Roman"/>
                <a:cs typeface="Times New Roman"/>
              </a:rPr>
              <a:t> </a:t>
            </a:r>
            <a:r>
              <a:rPr lang="en-US" sz="2400" b="1" dirty="0" err="1">
                <a:latin typeface="Times New Roman"/>
                <a:ea typeface="Times New Roman"/>
                <a:cs typeface="Times New Roman"/>
              </a:rPr>
              <a:t>xây</a:t>
            </a:r>
            <a:r>
              <a:rPr lang="en-US" sz="2400" b="1" dirty="0">
                <a:latin typeface="Times New Roman"/>
                <a:ea typeface="Times New Roman"/>
                <a:cs typeface="Times New Roman"/>
              </a:rPr>
              <a:t> </a:t>
            </a:r>
            <a:r>
              <a:rPr lang="en-US" sz="2400" b="1" dirty="0" err="1">
                <a:latin typeface="Times New Roman"/>
                <a:ea typeface="Times New Roman"/>
                <a:cs typeface="Times New Roman"/>
              </a:rPr>
              <a:t>dựng</a:t>
            </a:r>
            <a:r>
              <a:rPr lang="en-US" sz="2400" b="1" dirty="0">
                <a:latin typeface="Times New Roman"/>
                <a:ea typeface="Times New Roman"/>
                <a:cs typeface="Times New Roman"/>
              </a:rPr>
              <a:t> </a:t>
            </a:r>
            <a:r>
              <a:rPr lang="en-US" sz="2400" b="1" dirty="0" err="1">
                <a:latin typeface="Times New Roman"/>
                <a:ea typeface="Times New Roman"/>
                <a:cs typeface="Times New Roman"/>
              </a:rPr>
              <a:t>định</a:t>
            </a:r>
            <a:r>
              <a:rPr lang="en-US" sz="2400" b="1" dirty="0">
                <a:latin typeface="Times New Roman"/>
                <a:ea typeface="Times New Roman"/>
                <a:cs typeface="Times New Roman"/>
              </a:rPr>
              <a:t> </a:t>
            </a:r>
            <a:r>
              <a:rPr lang="en-US" sz="2400" b="1" dirty="0" err="1">
                <a:latin typeface="Times New Roman"/>
                <a:ea typeface="Times New Roman"/>
                <a:cs typeface="Times New Roman"/>
              </a:rPr>
              <a:t>mức</a:t>
            </a:r>
            <a:r>
              <a:rPr lang="en-US" sz="2400" b="1" dirty="0">
                <a:latin typeface="Times New Roman"/>
                <a:ea typeface="Times New Roman"/>
                <a:cs typeface="Times New Roman"/>
              </a:rPr>
              <a:t> chi </a:t>
            </a:r>
            <a:r>
              <a:rPr lang="en-US" sz="2400" b="1" dirty="0" err="1">
                <a:latin typeface="Times New Roman"/>
                <a:ea typeface="Times New Roman"/>
                <a:cs typeface="Times New Roman"/>
              </a:rPr>
              <a:t>phí</a:t>
            </a:r>
            <a:r>
              <a:rPr lang="en-US" sz="2400" b="1" dirty="0">
                <a:latin typeface="Times New Roman"/>
                <a:ea typeface="Times New Roman"/>
                <a:cs typeface="Times New Roman"/>
              </a:rPr>
              <a:t> </a:t>
            </a:r>
            <a:r>
              <a:rPr lang="en-US" sz="2400" b="1" dirty="0" err="1">
                <a:latin typeface="Times New Roman"/>
                <a:ea typeface="Times New Roman"/>
                <a:cs typeface="Times New Roman"/>
              </a:rPr>
              <a:t>theo</a:t>
            </a:r>
            <a:r>
              <a:rPr lang="en-US" sz="2400" b="1" dirty="0">
                <a:latin typeface="Times New Roman"/>
                <a:ea typeface="Times New Roman"/>
                <a:cs typeface="Times New Roman"/>
              </a:rPr>
              <a:t> </a:t>
            </a:r>
            <a:r>
              <a:rPr lang="en-US" sz="2400" b="1" dirty="0" err="1">
                <a:latin typeface="Times New Roman"/>
                <a:ea typeface="Times New Roman"/>
                <a:cs typeface="Times New Roman"/>
              </a:rPr>
              <a:t>từng</a:t>
            </a:r>
            <a:r>
              <a:rPr lang="en-US" sz="2400" b="1" dirty="0">
                <a:latin typeface="Times New Roman"/>
                <a:ea typeface="Times New Roman"/>
                <a:cs typeface="Times New Roman"/>
              </a:rPr>
              <a:t> </a:t>
            </a:r>
            <a:r>
              <a:rPr lang="en-US" sz="2400" b="1" dirty="0" err="1">
                <a:latin typeface="Times New Roman"/>
                <a:ea typeface="Times New Roman"/>
                <a:cs typeface="Times New Roman"/>
              </a:rPr>
              <a:t>khoản</a:t>
            </a:r>
            <a:r>
              <a:rPr lang="en-US" sz="2400" b="1" dirty="0">
                <a:latin typeface="Times New Roman"/>
                <a:ea typeface="Times New Roman"/>
                <a:cs typeface="Times New Roman"/>
              </a:rPr>
              <a:t> </a:t>
            </a:r>
            <a:r>
              <a:rPr lang="en-US" sz="2400" b="1" dirty="0" err="1">
                <a:latin typeface="Times New Roman"/>
                <a:ea typeface="Times New Roman"/>
                <a:cs typeface="Times New Roman"/>
              </a:rPr>
              <a:t>mục</a:t>
            </a:r>
            <a:r>
              <a:rPr lang="en-US" sz="2400" b="1" dirty="0">
                <a:latin typeface="Times New Roman"/>
                <a:ea typeface="Times New Roman"/>
                <a:cs typeface="Times New Roman"/>
              </a:rPr>
              <a:t>. Ta </a:t>
            </a:r>
            <a:r>
              <a:rPr lang="en-US" sz="2400" b="1" dirty="0" err="1">
                <a:latin typeface="Times New Roman"/>
                <a:ea typeface="Times New Roman"/>
                <a:cs typeface="Times New Roman"/>
              </a:rPr>
              <a:t>tiến</a:t>
            </a:r>
            <a:r>
              <a:rPr lang="en-US" sz="2400" b="1" dirty="0">
                <a:latin typeface="Times New Roman"/>
                <a:ea typeface="Times New Roman"/>
                <a:cs typeface="Times New Roman"/>
              </a:rPr>
              <a:t> </a:t>
            </a:r>
            <a:r>
              <a:rPr lang="en-US" sz="2400" b="1" dirty="0" err="1">
                <a:latin typeface="Times New Roman"/>
                <a:ea typeface="Times New Roman"/>
                <a:cs typeface="Times New Roman"/>
              </a:rPr>
              <a:t>hành</a:t>
            </a:r>
            <a:r>
              <a:rPr lang="en-US" sz="2400" b="1" dirty="0">
                <a:latin typeface="Times New Roman"/>
                <a:ea typeface="Times New Roman"/>
                <a:cs typeface="Times New Roman"/>
              </a:rPr>
              <a:t> </a:t>
            </a:r>
            <a:r>
              <a:rPr lang="en-US" sz="2400" b="1" dirty="0" err="1">
                <a:latin typeface="Times New Roman"/>
                <a:ea typeface="Times New Roman"/>
                <a:cs typeface="Times New Roman"/>
              </a:rPr>
              <a:t>tổng</a:t>
            </a:r>
            <a:r>
              <a:rPr lang="en-US" sz="2400" b="1" dirty="0">
                <a:latin typeface="Times New Roman"/>
                <a:ea typeface="Times New Roman"/>
                <a:cs typeface="Times New Roman"/>
              </a:rPr>
              <a:t> </a:t>
            </a:r>
            <a:r>
              <a:rPr lang="en-US" sz="2400" b="1" dirty="0" err="1">
                <a:latin typeface="Times New Roman"/>
                <a:ea typeface="Times New Roman"/>
                <a:cs typeface="Times New Roman"/>
              </a:rPr>
              <a:t>hợp</a:t>
            </a:r>
            <a:r>
              <a:rPr lang="en-US" sz="2400" b="1" dirty="0">
                <a:latin typeface="Times New Roman"/>
                <a:ea typeface="Times New Roman"/>
                <a:cs typeface="Times New Roman"/>
              </a:rPr>
              <a:t> chi </a:t>
            </a:r>
            <a:r>
              <a:rPr lang="en-US" sz="2400" b="1" dirty="0" err="1">
                <a:latin typeface="Times New Roman"/>
                <a:ea typeface="Times New Roman"/>
                <a:cs typeface="Times New Roman"/>
              </a:rPr>
              <a:t>phí</a:t>
            </a:r>
            <a:r>
              <a:rPr lang="en-US" sz="2400" b="1" dirty="0">
                <a:latin typeface="Times New Roman"/>
                <a:ea typeface="Times New Roman"/>
                <a:cs typeface="Times New Roman"/>
              </a:rPr>
              <a:t> </a:t>
            </a:r>
            <a:r>
              <a:rPr lang="en-US" sz="2400" b="1" dirty="0" err="1">
                <a:latin typeface="Times New Roman"/>
                <a:ea typeface="Times New Roman"/>
                <a:cs typeface="Times New Roman"/>
              </a:rPr>
              <a:t>để</a:t>
            </a:r>
            <a:r>
              <a:rPr lang="en-US" sz="2400" b="1" dirty="0">
                <a:latin typeface="Times New Roman"/>
                <a:ea typeface="Times New Roman"/>
                <a:cs typeface="Times New Roman"/>
              </a:rPr>
              <a:t> </a:t>
            </a:r>
            <a:r>
              <a:rPr lang="en-US" sz="2400" b="1" dirty="0" err="1">
                <a:latin typeface="Times New Roman"/>
                <a:ea typeface="Times New Roman"/>
                <a:cs typeface="Times New Roman"/>
              </a:rPr>
              <a:t>ra</a:t>
            </a:r>
            <a:r>
              <a:rPr lang="en-US" sz="2400" b="1" dirty="0">
                <a:latin typeface="Times New Roman"/>
                <a:ea typeface="Times New Roman"/>
                <a:cs typeface="Times New Roman"/>
              </a:rPr>
              <a:t> </a:t>
            </a:r>
            <a:r>
              <a:rPr lang="en-US" sz="2400" b="1" dirty="0" err="1">
                <a:latin typeface="Times New Roman"/>
                <a:ea typeface="Times New Roman"/>
                <a:cs typeface="Times New Roman"/>
              </a:rPr>
              <a:t>định</a:t>
            </a:r>
            <a:r>
              <a:rPr lang="en-US" sz="2400" b="1" dirty="0">
                <a:latin typeface="Times New Roman"/>
                <a:ea typeface="Times New Roman"/>
                <a:cs typeface="Times New Roman"/>
              </a:rPr>
              <a:t> </a:t>
            </a:r>
            <a:r>
              <a:rPr lang="en-US" sz="2400" b="1" dirty="0" err="1">
                <a:latin typeface="Times New Roman"/>
                <a:ea typeface="Times New Roman"/>
                <a:cs typeface="Times New Roman"/>
              </a:rPr>
              <a:t>mức</a:t>
            </a:r>
            <a:r>
              <a:rPr lang="en-US" sz="2400" b="1" dirty="0">
                <a:latin typeface="Times New Roman"/>
                <a:ea typeface="Times New Roman"/>
                <a:cs typeface="Times New Roman"/>
              </a:rPr>
              <a:t> chi </a:t>
            </a:r>
            <a:r>
              <a:rPr lang="en-US" sz="2400" b="1" dirty="0" err="1">
                <a:latin typeface="Times New Roman"/>
                <a:ea typeface="Times New Roman"/>
                <a:cs typeface="Times New Roman"/>
              </a:rPr>
              <a:t>phí</a:t>
            </a:r>
            <a:r>
              <a:rPr lang="en-US" sz="2400" b="1" dirty="0">
                <a:latin typeface="Times New Roman"/>
                <a:ea typeface="Times New Roman"/>
                <a:cs typeface="Times New Roman"/>
              </a:rPr>
              <a:t> </a:t>
            </a:r>
            <a:r>
              <a:rPr lang="en-US" sz="2400" b="1" dirty="0" err="1">
                <a:latin typeface="Times New Roman"/>
                <a:ea typeface="Times New Roman"/>
                <a:cs typeface="Times New Roman"/>
              </a:rPr>
              <a:t>sản</a:t>
            </a:r>
            <a:r>
              <a:rPr lang="en-US" sz="2400" b="1" dirty="0">
                <a:latin typeface="Times New Roman"/>
                <a:ea typeface="Times New Roman"/>
                <a:cs typeface="Times New Roman"/>
              </a:rPr>
              <a:t> </a:t>
            </a:r>
            <a:r>
              <a:rPr lang="en-US" sz="2400" b="1" dirty="0" err="1">
                <a:latin typeface="Times New Roman"/>
                <a:ea typeface="Times New Roman"/>
                <a:cs typeface="Times New Roman"/>
              </a:rPr>
              <a:t>xuất</a:t>
            </a:r>
            <a:r>
              <a:rPr lang="en-US" sz="2400" b="1" dirty="0">
                <a:latin typeface="Times New Roman"/>
                <a:ea typeface="Times New Roman"/>
                <a:cs typeface="Times New Roman"/>
              </a:rPr>
              <a:t> </a:t>
            </a:r>
            <a:r>
              <a:rPr lang="en-US" sz="2400" b="1" dirty="0" err="1">
                <a:latin typeface="Times New Roman"/>
                <a:ea typeface="Times New Roman"/>
                <a:cs typeface="Times New Roman"/>
              </a:rPr>
              <a:t>cho</a:t>
            </a:r>
            <a:r>
              <a:rPr lang="en-US" sz="2400" b="1" dirty="0">
                <a:latin typeface="Times New Roman"/>
                <a:ea typeface="Times New Roman"/>
                <a:cs typeface="Times New Roman"/>
              </a:rPr>
              <a:t> </a:t>
            </a:r>
            <a:r>
              <a:rPr lang="en-US" sz="2400" b="1" dirty="0" err="1">
                <a:latin typeface="Times New Roman"/>
                <a:ea typeface="Times New Roman"/>
                <a:cs typeface="Times New Roman"/>
              </a:rPr>
              <a:t>một</a:t>
            </a:r>
            <a:r>
              <a:rPr lang="en-US" sz="2400" b="1" dirty="0">
                <a:latin typeface="Times New Roman"/>
                <a:ea typeface="Times New Roman"/>
                <a:cs typeface="Times New Roman"/>
              </a:rPr>
              <a:t> </a:t>
            </a:r>
            <a:r>
              <a:rPr lang="en-US" sz="2400" b="1" dirty="0" err="1">
                <a:latin typeface="Times New Roman"/>
                <a:ea typeface="Times New Roman"/>
                <a:cs typeface="Times New Roman"/>
              </a:rPr>
              <a:t>đơn</a:t>
            </a:r>
            <a:r>
              <a:rPr lang="en-US" sz="2400" b="1" dirty="0">
                <a:latin typeface="Times New Roman"/>
                <a:ea typeface="Times New Roman"/>
                <a:cs typeface="Times New Roman"/>
              </a:rPr>
              <a:t> </a:t>
            </a:r>
            <a:r>
              <a:rPr lang="en-US" sz="2400" b="1" dirty="0" err="1">
                <a:latin typeface="Times New Roman"/>
                <a:ea typeface="Times New Roman"/>
                <a:cs typeface="Times New Roman"/>
              </a:rPr>
              <a:t>vị</a:t>
            </a:r>
            <a:r>
              <a:rPr lang="en-US" sz="2400" b="1" dirty="0">
                <a:latin typeface="Times New Roman"/>
                <a:ea typeface="Times New Roman"/>
                <a:cs typeface="Times New Roman"/>
              </a:rPr>
              <a:t> </a:t>
            </a:r>
            <a:r>
              <a:rPr lang="en-US" sz="2400" b="1" dirty="0" err="1">
                <a:latin typeface="Times New Roman"/>
                <a:ea typeface="Times New Roman"/>
                <a:cs typeface="Times New Roman"/>
              </a:rPr>
              <a:t>sản</a:t>
            </a:r>
            <a:r>
              <a:rPr lang="en-US" sz="2400" b="1" dirty="0">
                <a:latin typeface="Times New Roman"/>
                <a:ea typeface="Times New Roman"/>
                <a:cs typeface="Times New Roman"/>
              </a:rPr>
              <a:t> </a:t>
            </a:r>
            <a:r>
              <a:rPr lang="en-US" sz="2400" b="1" dirty="0" err="1">
                <a:latin typeface="Times New Roman"/>
                <a:ea typeface="Times New Roman"/>
                <a:cs typeface="Times New Roman"/>
              </a:rPr>
              <a:t>phẩm</a:t>
            </a:r>
            <a:r>
              <a:rPr lang="en-US" sz="2400" b="1" dirty="0">
                <a:latin typeface="Times New Roman"/>
                <a:ea typeface="Times New Roman"/>
                <a:cs typeface="Times New Roman"/>
              </a:rPr>
              <a:t>.</a:t>
            </a:r>
            <a:endParaRPr lang="en-US" sz="2400" dirty="0">
              <a:latin typeface="Calibri"/>
              <a:ea typeface="Calibri"/>
              <a:cs typeface="Times New Roman"/>
            </a:endParaRPr>
          </a:p>
        </p:txBody>
      </p:sp>
      <p:sp>
        <p:nvSpPr>
          <p:cNvPr id="6" name="Rectangle 5"/>
          <p:cNvSpPr/>
          <p:nvPr/>
        </p:nvSpPr>
        <p:spPr>
          <a:xfrm>
            <a:off x="1752600" y="1752601"/>
            <a:ext cx="8763000" cy="1200329"/>
          </a:xfrm>
          <a:prstGeom prst="rect">
            <a:avLst/>
          </a:prstGeom>
        </p:spPr>
        <p:txBody>
          <a:bodyPr wrap="square">
            <a:spAutoFit/>
          </a:bodyPr>
          <a:lstStyle/>
          <a:p>
            <a:pPr marL="228600" algn="just"/>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sau</a:t>
            </a:r>
            <a:r>
              <a:rPr lang="en-US" sz="2400" dirty="0">
                <a:latin typeface="Times New Roman"/>
                <a:ea typeface="Times New Roman"/>
                <a:cs typeface="Times New Roman"/>
              </a:rPr>
              <a:t> </a:t>
            </a:r>
            <a:r>
              <a:rPr lang="en-US" sz="2400" dirty="0" err="1">
                <a:latin typeface="Times New Roman"/>
                <a:ea typeface="Times New Roman"/>
                <a:cs typeface="Times New Roman"/>
              </a:rPr>
              <a:t>khi</a:t>
            </a:r>
            <a:r>
              <a:rPr lang="en-US" sz="2400" dirty="0">
                <a:latin typeface="Times New Roman"/>
                <a:ea typeface="Times New Roman"/>
                <a:cs typeface="Times New Roman"/>
              </a:rPr>
              <a:t> </a:t>
            </a:r>
            <a:r>
              <a:rPr lang="en-US" sz="2400" dirty="0" err="1">
                <a:latin typeface="Times New Roman"/>
                <a:ea typeface="Times New Roman"/>
                <a:cs typeface="Times New Roman"/>
              </a:rPr>
              <a:t>tổng</a:t>
            </a:r>
            <a:r>
              <a:rPr lang="en-US" sz="2400" dirty="0">
                <a:latin typeface="Times New Roman"/>
                <a:ea typeface="Times New Roman"/>
                <a:cs typeface="Times New Roman"/>
              </a:rPr>
              <a:t> </a:t>
            </a:r>
            <a:r>
              <a:rPr lang="en-US" sz="2400" dirty="0" err="1">
                <a:latin typeface="Times New Roman"/>
                <a:ea typeface="Times New Roman"/>
                <a:cs typeface="Times New Roman"/>
              </a:rPr>
              <a:t>hợp</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ở </a:t>
            </a:r>
            <a:r>
              <a:rPr lang="en-US" sz="2400" dirty="0" err="1">
                <a:latin typeface="Times New Roman"/>
                <a:ea typeface="Times New Roman"/>
                <a:cs typeface="Times New Roman"/>
              </a:rPr>
              <a:t>các</a:t>
            </a:r>
            <a:r>
              <a:rPr lang="en-US" sz="2400" dirty="0">
                <a:latin typeface="Times New Roman"/>
                <a:ea typeface="Times New Roman"/>
                <a:cs typeface="Times New Roman"/>
              </a:rPr>
              <a:t> </a:t>
            </a:r>
            <a:r>
              <a:rPr lang="en-US" sz="2400" dirty="0" err="1">
                <a:latin typeface="Times New Roman"/>
                <a:ea typeface="Times New Roman"/>
                <a:cs typeface="Times New Roman"/>
              </a:rPr>
              <a:t>khoản</a:t>
            </a:r>
            <a:r>
              <a:rPr lang="en-US" sz="2400" dirty="0">
                <a:latin typeface="Times New Roman"/>
                <a:ea typeface="Times New Roman"/>
                <a:cs typeface="Times New Roman"/>
              </a:rPr>
              <a:t> </a:t>
            </a:r>
            <a:r>
              <a:rPr lang="en-US" sz="2400" dirty="0" err="1">
                <a:latin typeface="Times New Roman"/>
                <a:ea typeface="Times New Roman"/>
                <a:cs typeface="Times New Roman"/>
              </a:rPr>
              <a:t>mục</a:t>
            </a:r>
            <a:r>
              <a:rPr lang="en-US" sz="2400" dirty="0">
                <a:latin typeface="Times New Roman"/>
                <a:ea typeface="Times New Roman"/>
                <a:cs typeface="Times New Roman"/>
              </a:rPr>
              <a:t>,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graphicFrame>
        <p:nvGraphicFramePr>
          <p:cNvPr id="7" name="Table 6"/>
          <p:cNvGraphicFramePr>
            <a:graphicFrameLocks noGrp="1"/>
          </p:cNvGraphicFramePr>
          <p:nvPr>
            <p:extLst>
              <p:ext uri="{D42A27DB-BD31-4B8C-83A1-F6EECF244321}">
                <p14:modId xmlns:p14="http://schemas.microsoft.com/office/powerpoint/2010/main" val="315480268"/>
              </p:ext>
            </p:extLst>
          </p:nvPr>
        </p:nvGraphicFramePr>
        <p:xfrm>
          <a:off x="1752601" y="3065748"/>
          <a:ext cx="8747125" cy="3178750"/>
        </p:xfrm>
        <a:graphic>
          <a:graphicData uri="http://schemas.openxmlformats.org/drawingml/2006/table">
            <a:tbl>
              <a:tblPr firstRow="1" firstCol="1" bandRow="1"/>
              <a:tblGrid>
                <a:gridCol w="6109546">
                  <a:extLst>
                    <a:ext uri="{9D8B030D-6E8A-4147-A177-3AD203B41FA5}">
                      <a16:colId xmlns:a16="http://schemas.microsoft.com/office/drawing/2014/main" val="20000"/>
                    </a:ext>
                  </a:extLst>
                </a:gridCol>
                <a:gridCol w="2637579">
                  <a:extLst>
                    <a:ext uri="{9D8B030D-6E8A-4147-A177-3AD203B41FA5}">
                      <a16:colId xmlns:a16="http://schemas.microsoft.com/office/drawing/2014/main" val="20001"/>
                    </a:ext>
                  </a:extLst>
                </a:gridCol>
              </a:tblGrid>
              <a:tr h="0">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Khoản mục chi phí</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Định mức chi phí (đ)</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gn="just">
                        <a:lnSpc>
                          <a:spcPct val="115000"/>
                        </a:lnSpc>
                        <a:spcBef>
                          <a:spcPts val="0"/>
                        </a:spcBef>
                        <a:spcAft>
                          <a:spcPts val="0"/>
                        </a:spcAft>
                      </a:pPr>
                      <a:r>
                        <a:rPr lang="en-US" sz="2400" dirty="0">
                          <a:effectLst/>
                          <a:latin typeface="Times New Roman"/>
                          <a:ea typeface="Times New Roman"/>
                          <a:cs typeface="Times New Roman"/>
                        </a:rPr>
                        <a:t>1.Chi </a:t>
                      </a:r>
                      <a:r>
                        <a:rPr lang="en-US" sz="2400" dirty="0" err="1">
                          <a:effectLst/>
                          <a:latin typeface="Times New Roman"/>
                          <a:ea typeface="Times New Roman"/>
                          <a:cs typeface="Times New Roman"/>
                        </a:rPr>
                        <a:t>phí</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nguyên</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vật</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liệu</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trực</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tiếp</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69.300</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2.Chi phí nhân công trực tiếp</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60.000</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3. Chi phí sản xuất chung</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34.000</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Trong đó: Biến phí sản xuất chung</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i="1">
                          <a:effectLst/>
                          <a:latin typeface="Times New Roman"/>
                          <a:ea typeface="Times New Roman"/>
                          <a:cs typeface="Times New Roman"/>
                        </a:rPr>
                        <a:t>10.000</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                 Định phí sản xuất chung</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i="1">
                          <a:effectLst/>
                          <a:latin typeface="Times New Roman"/>
                          <a:ea typeface="Times New Roman"/>
                          <a:cs typeface="Times New Roman"/>
                        </a:rPr>
                        <a:t>24.000</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4.Định mức chi phí sản xuất 1 đơn vị sản phẩm</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b="1" dirty="0">
                          <a:effectLst/>
                          <a:latin typeface="Times New Roman"/>
                          <a:ea typeface="Times New Roman"/>
                          <a:cs typeface="Times New Roman"/>
                        </a:rPr>
                        <a:t>163.300</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5187533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186</a:t>
            </a:fld>
            <a:endParaRPr lang="en-IN"/>
          </a:p>
        </p:txBody>
      </p:sp>
      <p:sp>
        <p:nvSpPr>
          <p:cNvPr id="5" name="Rectangle 4"/>
          <p:cNvSpPr/>
          <p:nvPr/>
        </p:nvSpPr>
        <p:spPr>
          <a:xfrm>
            <a:off x="1981200" y="304801"/>
            <a:ext cx="8153400" cy="754053"/>
          </a:xfrm>
          <a:prstGeom prst="rect">
            <a:avLst/>
          </a:prstGeom>
        </p:spPr>
        <p:txBody>
          <a:bodyPr wrap="square">
            <a:spAutoFit/>
          </a:bodyPr>
          <a:lstStyle/>
          <a:p>
            <a:pPr marL="457200" indent="-6985" algn="ctr">
              <a:lnSpc>
                <a:spcPct val="115000"/>
              </a:lnSpc>
            </a:pPr>
            <a:r>
              <a:rPr lang="en-US" sz="2000" b="1" dirty="0">
                <a:latin typeface="Times New Roman"/>
                <a:ea typeface="Times New Roman"/>
                <a:cs typeface="Times New Roman"/>
              </a:rPr>
              <a:t>TỔNG HỢP DỰ TOÁN CP NGUYÊN VẬT LIỆU MUA TRONG KỲ</a:t>
            </a:r>
            <a:endParaRPr lang="en-US" sz="2000" dirty="0">
              <a:latin typeface="Calibri"/>
              <a:ea typeface="Calibri"/>
              <a:cs typeface="Times New Roman"/>
            </a:endParaRPr>
          </a:p>
          <a:p>
            <a:pPr algn="ctr"/>
            <a:r>
              <a:rPr lang="en-US" sz="2000" b="1" dirty="0" err="1">
                <a:latin typeface="Times New Roman"/>
                <a:ea typeface="Times New Roman"/>
              </a:rPr>
              <a:t>Năm</a:t>
            </a:r>
            <a:r>
              <a:rPr lang="en-US" sz="2000" b="1" dirty="0">
                <a:latin typeface="Times New Roman"/>
                <a:ea typeface="Times New Roman"/>
              </a:rPr>
              <a:t>:  N</a:t>
            </a:r>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3619134518"/>
              </p:ext>
            </p:extLst>
          </p:nvPr>
        </p:nvGraphicFramePr>
        <p:xfrm>
          <a:off x="1684339" y="1905000"/>
          <a:ext cx="8831263" cy="2133600"/>
        </p:xfrm>
        <a:graphic>
          <a:graphicData uri="http://schemas.openxmlformats.org/drawingml/2006/table">
            <a:tbl>
              <a:tblPr firstRow="1" firstCol="1" bandRow="1"/>
              <a:tblGrid>
                <a:gridCol w="1820862">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447801">
                  <a:extLst>
                    <a:ext uri="{9D8B030D-6E8A-4147-A177-3AD203B41FA5}">
                      <a16:colId xmlns:a16="http://schemas.microsoft.com/office/drawing/2014/main" val="20005"/>
                    </a:ext>
                  </a:extLst>
                </a:gridCol>
              </a:tblGrid>
              <a:tr h="277019">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Chỉ tiêu</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277019">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54037">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1.Tổng </a:t>
                      </a:r>
                      <a:r>
                        <a:rPr lang="en-US" sz="2000" dirty="0" err="1">
                          <a:effectLst/>
                          <a:latin typeface="Times New Roman"/>
                          <a:ea typeface="Times New Roman"/>
                          <a:cs typeface="Times New Roman"/>
                        </a:rPr>
                        <a:t>trị</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giá</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mua</a:t>
                      </a:r>
                      <a:r>
                        <a:rPr lang="en-US" sz="2000" baseline="0" dirty="0">
                          <a:effectLst/>
                          <a:latin typeface="Times New Roman"/>
                          <a:ea typeface="Times New Roman"/>
                          <a:cs typeface="Times New Roman"/>
                        </a:rPr>
                        <a:t> NVL</a:t>
                      </a:r>
                      <a:r>
                        <a:rPr lang="en-US" sz="2000" dirty="0">
                          <a:effectLst/>
                          <a:latin typeface="Times New Roman"/>
                          <a:ea typeface="Times New Roman"/>
                          <a:cs typeface="Times New Roman"/>
                        </a:rPr>
                        <a:t>  “P”</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1.406.512,8</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1.659.473,2</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1.741.586</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2.058.220,8</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6.865.792,8</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54037">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2.Tổng </a:t>
                      </a:r>
                      <a:r>
                        <a:rPr lang="en-US" sz="2000" dirty="0" err="1">
                          <a:effectLst/>
                          <a:latin typeface="Times New Roman"/>
                          <a:ea typeface="Times New Roman"/>
                          <a:cs typeface="Times New Roman"/>
                        </a:rPr>
                        <a:t>trị</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giá</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mua</a:t>
                      </a:r>
                      <a:r>
                        <a:rPr lang="en-US" sz="2000" dirty="0">
                          <a:effectLst/>
                          <a:latin typeface="Times New Roman"/>
                          <a:ea typeface="Times New Roman"/>
                          <a:cs typeface="Times New Roman"/>
                        </a:rPr>
                        <a:t> NVL  “Q”</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65.419,2</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77.184,8</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81.004</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93.181,2</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316.789,2</a:t>
                      </a:r>
                      <a:endParaRPr lang="en-US" sz="2000">
                        <a:effectLst/>
                        <a:latin typeface="Calibri"/>
                        <a:ea typeface="Calibri"/>
                        <a:cs typeface="Times New Roman"/>
                      </a:endParaRPr>
                    </a:p>
                    <a:p>
                      <a:pPr marL="0" marR="0" algn="r">
                        <a:lnSpc>
                          <a:spcPct val="100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7019">
                <a:tc>
                  <a:txBody>
                    <a:bodyPr/>
                    <a:lstStyle/>
                    <a:p>
                      <a:pPr marL="0" marR="0" algn="ctr">
                        <a:lnSpc>
                          <a:spcPct val="100000"/>
                        </a:lnSpc>
                        <a:spcBef>
                          <a:spcPts val="0"/>
                        </a:spcBef>
                        <a:spcAft>
                          <a:spcPts val="0"/>
                        </a:spcAft>
                      </a:pPr>
                      <a:r>
                        <a:rPr lang="en-US" sz="2000">
                          <a:effectLst/>
                          <a:latin typeface="Times New Roman"/>
                          <a:ea typeface="Times New Roman"/>
                          <a:cs typeface="Times New Roman"/>
                        </a:rPr>
                        <a:t>CỘNG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1.471.932</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1.736.658</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1.822.590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2.151.402</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7.182.582</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7" name="Rectangle 6"/>
          <p:cNvSpPr/>
          <p:nvPr/>
        </p:nvSpPr>
        <p:spPr>
          <a:xfrm>
            <a:off x="1752600" y="4233208"/>
            <a:ext cx="8763000" cy="1938992"/>
          </a:xfrm>
          <a:prstGeom prst="rect">
            <a:avLst/>
          </a:prstGeom>
        </p:spPr>
        <p:txBody>
          <a:bodyPr wrap="square">
            <a:spAutoFit/>
          </a:bodyPr>
          <a:lstStyle/>
          <a:p>
            <a:pPr indent="457200" algn="just">
              <a:lnSpc>
                <a:spcPct val="150000"/>
              </a:lnSpc>
            </a:pPr>
            <a:r>
              <a:rPr lang="en-US" sz="2000" dirty="0" err="1">
                <a:latin typeface="Times New Roman"/>
                <a:ea typeface="Times New Roman"/>
                <a:cs typeface="Times New Roman"/>
              </a:rPr>
              <a:t>Giả</a:t>
            </a:r>
            <a:r>
              <a:rPr lang="en-US" sz="2000" dirty="0">
                <a:latin typeface="Times New Roman"/>
                <a:ea typeface="Times New Roman"/>
                <a:cs typeface="Times New Roman"/>
              </a:rPr>
              <a:t> </a:t>
            </a:r>
            <a:r>
              <a:rPr lang="en-US" sz="2000" dirty="0" err="1">
                <a:latin typeface="Times New Roman"/>
                <a:ea typeface="Times New Roman"/>
                <a:cs typeface="Times New Roman"/>
              </a:rPr>
              <a:t>định</a:t>
            </a:r>
            <a:r>
              <a:rPr lang="en-US" sz="2000" dirty="0">
                <a:latin typeface="Times New Roman"/>
                <a:ea typeface="Times New Roman"/>
                <a:cs typeface="Times New Roman"/>
              </a:rPr>
              <a:t> </a:t>
            </a:r>
            <a:r>
              <a:rPr lang="en-US" sz="2000" dirty="0" err="1">
                <a:latin typeface="Times New Roman"/>
                <a:ea typeface="Times New Roman"/>
                <a:cs typeface="Times New Roman"/>
              </a:rPr>
              <a:t>khi</a:t>
            </a:r>
            <a:r>
              <a:rPr lang="en-US" sz="2000" dirty="0">
                <a:latin typeface="Times New Roman"/>
                <a:ea typeface="Times New Roman"/>
                <a:cs typeface="Times New Roman"/>
              </a:rPr>
              <a:t> </a:t>
            </a:r>
            <a:r>
              <a:rPr lang="en-US" sz="2000" dirty="0" err="1">
                <a:latin typeface="Times New Roman"/>
                <a:ea typeface="Times New Roman"/>
                <a:cs typeface="Times New Roman"/>
              </a:rPr>
              <a:t>mua</a:t>
            </a:r>
            <a:r>
              <a:rPr lang="en-US" sz="2000" dirty="0">
                <a:latin typeface="Times New Roman"/>
                <a:ea typeface="Times New Roman"/>
                <a:cs typeface="Times New Roman"/>
              </a:rPr>
              <a:t> </a:t>
            </a:r>
            <a:r>
              <a:rPr lang="en-US" sz="2000" dirty="0" err="1">
                <a:latin typeface="Times New Roman"/>
                <a:ea typeface="Times New Roman"/>
                <a:cs typeface="Times New Roman"/>
              </a:rPr>
              <a:t>nguyên</a:t>
            </a:r>
            <a:r>
              <a:rPr lang="en-US" sz="2000" dirty="0">
                <a:latin typeface="Times New Roman"/>
                <a:ea typeface="Times New Roman"/>
                <a:cs typeface="Times New Roman"/>
              </a:rPr>
              <a:t> </a:t>
            </a:r>
            <a:r>
              <a:rPr lang="en-US" sz="2000" dirty="0" err="1">
                <a:latin typeface="Times New Roman"/>
                <a:ea typeface="Times New Roman"/>
                <a:cs typeface="Times New Roman"/>
              </a:rPr>
              <a:t>vật</a:t>
            </a:r>
            <a:r>
              <a:rPr lang="en-US" sz="2000" dirty="0">
                <a:latin typeface="Times New Roman"/>
                <a:ea typeface="Times New Roman"/>
                <a:cs typeface="Times New Roman"/>
              </a:rPr>
              <a:t> </a:t>
            </a:r>
            <a:r>
              <a:rPr lang="en-US" sz="2000" dirty="0" err="1">
                <a:latin typeface="Times New Roman"/>
                <a:ea typeface="Times New Roman"/>
                <a:cs typeface="Times New Roman"/>
              </a:rPr>
              <a:t>liệu</a:t>
            </a:r>
            <a:r>
              <a:rPr lang="en-US" sz="2000" dirty="0">
                <a:latin typeface="Times New Roman"/>
                <a:ea typeface="Times New Roman"/>
                <a:cs typeface="Times New Roman"/>
              </a:rPr>
              <a:t>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ABC </a:t>
            </a:r>
            <a:r>
              <a:rPr lang="en-US" sz="2000" dirty="0" err="1">
                <a:latin typeface="Times New Roman"/>
                <a:ea typeface="Times New Roman"/>
                <a:cs typeface="Times New Roman"/>
              </a:rPr>
              <a:t>chỉ</a:t>
            </a:r>
            <a:r>
              <a:rPr lang="en-US" sz="2000" dirty="0">
                <a:latin typeface="Times New Roman"/>
                <a:ea typeface="Times New Roman"/>
                <a:cs typeface="Times New Roman"/>
              </a:rPr>
              <a:t> </a:t>
            </a:r>
            <a:r>
              <a:rPr lang="en-US" sz="2000" dirty="0" err="1">
                <a:latin typeface="Times New Roman"/>
                <a:ea typeface="Times New Roman"/>
                <a:cs typeface="Times New Roman"/>
              </a:rPr>
              <a:t>có</a:t>
            </a:r>
            <a:r>
              <a:rPr lang="en-US" sz="2000" dirty="0">
                <a:latin typeface="Times New Roman"/>
                <a:ea typeface="Times New Roman"/>
                <a:cs typeface="Times New Roman"/>
              </a:rPr>
              <a:t> </a:t>
            </a:r>
            <a:r>
              <a:rPr lang="en-US" sz="2000" dirty="0" err="1">
                <a:latin typeface="Times New Roman"/>
                <a:ea typeface="Times New Roman"/>
                <a:cs typeface="Times New Roman"/>
              </a:rPr>
              <a:t>thể</a:t>
            </a:r>
            <a:r>
              <a:rPr lang="en-US" sz="2000" dirty="0">
                <a:latin typeface="Times New Roman"/>
                <a:ea typeface="Times New Roman"/>
                <a:cs typeface="Times New Roman"/>
              </a:rPr>
              <a:t> </a:t>
            </a:r>
            <a:r>
              <a:rPr lang="en-US" sz="2000" dirty="0" err="1">
                <a:latin typeface="Times New Roman"/>
                <a:ea typeface="Times New Roman"/>
                <a:cs typeface="Times New Roman"/>
              </a:rPr>
              <a:t>thanh</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ngay</a:t>
            </a:r>
            <a:r>
              <a:rPr lang="en-US" sz="2000" dirty="0">
                <a:latin typeface="Times New Roman"/>
                <a:ea typeface="Times New Roman"/>
                <a:cs typeface="Times New Roman"/>
              </a:rPr>
              <a:t> 70%, </a:t>
            </a:r>
            <a:r>
              <a:rPr lang="en-US" sz="2000" dirty="0" err="1">
                <a:latin typeface="Times New Roman"/>
                <a:ea typeface="Times New Roman"/>
                <a:cs typeface="Times New Roman"/>
              </a:rPr>
              <a:t>số</a:t>
            </a:r>
            <a:r>
              <a:rPr lang="en-US" sz="2000" dirty="0">
                <a:latin typeface="Times New Roman"/>
                <a:ea typeface="Times New Roman"/>
                <a:cs typeface="Times New Roman"/>
              </a:rPr>
              <a:t> </a:t>
            </a:r>
            <a:r>
              <a:rPr lang="en-US" sz="2000" dirty="0" err="1">
                <a:latin typeface="Times New Roman"/>
                <a:ea typeface="Times New Roman"/>
                <a:cs typeface="Times New Roman"/>
              </a:rPr>
              <a:t>còn</a:t>
            </a:r>
            <a:r>
              <a:rPr lang="en-US" sz="2000" dirty="0">
                <a:latin typeface="Times New Roman"/>
                <a:ea typeface="Times New Roman"/>
                <a:cs typeface="Times New Roman"/>
              </a:rPr>
              <a:t> </a:t>
            </a:r>
            <a:r>
              <a:rPr lang="en-US" sz="2000" dirty="0" err="1">
                <a:latin typeface="Times New Roman"/>
                <a:ea typeface="Times New Roman"/>
                <a:cs typeface="Times New Roman"/>
              </a:rPr>
              <a:t>lại</a:t>
            </a:r>
            <a:r>
              <a:rPr lang="en-US" sz="2000" dirty="0">
                <a:latin typeface="Times New Roman"/>
                <a:ea typeface="Times New Roman"/>
                <a:cs typeface="Times New Roman"/>
              </a:rPr>
              <a:t> </a:t>
            </a:r>
            <a:r>
              <a:rPr lang="en-US" sz="2000" dirty="0" err="1">
                <a:latin typeface="Times New Roman"/>
                <a:ea typeface="Times New Roman"/>
                <a:cs typeface="Times New Roman"/>
              </a:rPr>
              <a:t>sẽ</a:t>
            </a:r>
            <a:r>
              <a:rPr lang="en-US" sz="2000" dirty="0">
                <a:latin typeface="Times New Roman"/>
                <a:ea typeface="Times New Roman"/>
                <a:cs typeface="Times New Roman"/>
              </a:rPr>
              <a:t> </a:t>
            </a:r>
            <a:r>
              <a:rPr lang="en-US" sz="2000" dirty="0" err="1">
                <a:latin typeface="Times New Roman"/>
                <a:ea typeface="Times New Roman"/>
                <a:cs typeface="Times New Roman"/>
              </a:rPr>
              <a:t>thanh</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vào</a:t>
            </a:r>
            <a:r>
              <a:rPr lang="en-US" sz="2000" dirty="0">
                <a:latin typeface="Times New Roman"/>
                <a:ea typeface="Times New Roman"/>
                <a:cs typeface="Times New Roman"/>
              </a:rPr>
              <a:t> </a:t>
            </a:r>
            <a:r>
              <a:rPr lang="en-US" sz="2000" dirty="0" err="1">
                <a:latin typeface="Times New Roman"/>
                <a:ea typeface="Times New Roman"/>
                <a:cs typeface="Times New Roman"/>
              </a:rPr>
              <a:t>quý</a:t>
            </a:r>
            <a:r>
              <a:rPr lang="en-US" sz="2000" dirty="0">
                <a:latin typeface="Times New Roman"/>
                <a:ea typeface="Times New Roman"/>
                <a:cs typeface="Times New Roman"/>
              </a:rPr>
              <a:t> </a:t>
            </a:r>
            <a:r>
              <a:rPr lang="en-US" sz="2000" dirty="0" err="1">
                <a:latin typeface="Times New Roman"/>
                <a:ea typeface="Times New Roman"/>
                <a:cs typeface="Times New Roman"/>
              </a:rPr>
              <a:t>sau</a:t>
            </a:r>
            <a:r>
              <a:rPr lang="en-US" sz="2000" dirty="0">
                <a:latin typeface="Times New Roman"/>
                <a:ea typeface="Times New Roman"/>
                <a:cs typeface="Times New Roman"/>
              </a:rPr>
              <a:t>. </a:t>
            </a:r>
            <a:r>
              <a:rPr lang="en-US" sz="2000" dirty="0" err="1">
                <a:latin typeface="Times New Roman"/>
                <a:ea typeface="Times New Roman"/>
                <a:cs typeface="Times New Roman"/>
              </a:rPr>
              <a:t>Khoản</a:t>
            </a:r>
            <a:r>
              <a:rPr lang="en-US" sz="2000" dirty="0">
                <a:latin typeface="Times New Roman"/>
                <a:ea typeface="Times New Roman"/>
                <a:cs typeface="Times New Roman"/>
              </a:rPr>
              <a:t> </a:t>
            </a:r>
            <a:r>
              <a:rPr lang="en-US" sz="2000" dirty="0" err="1">
                <a:latin typeface="Times New Roman"/>
                <a:ea typeface="Times New Roman"/>
                <a:cs typeface="Times New Roman"/>
              </a:rPr>
              <a:t>phải</a:t>
            </a:r>
            <a:r>
              <a:rPr lang="en-US" sz="2000" dirty="0">
                <a:latin typeface="Times New Roman"/>
                <a:ea typeface="Times New Roman"/>
                <a:cs typeface="Times New Roman"/>
              </a:rPr>
              <a:t> </a:t>
            </a:r>
            <a:r>
              <a:rPr lang="en-US" sz="2000" dirty="0" err="1">
                <a:latin typeface="Times New Roman"/>
                <a:ea typeface="Times New Roman"/>
                <a:cs typeface="Times New Roman"/>
              </a:rPr>
              <a:t>trả</a:t>
            </a:r>
            <a:r>
              <a:rPr lang="en-US" sz="2000" dirty="0">
                <a:latin typeface="Times New Roman"/>
                <a:ea typeface="Times New Roman"/>
                <a:cs typeface="Times New Roman"/>
              </a:rPr>
              <a:t> </a:t>
            </a:r>
            <a:r>
              <a:rPr lang="en-US" sz="2000" dirty="0" err="1">
                <a:latin typeface="Times New Roman"/>
                <a:ea typeface="Times New Roman"/>
                <a:cs typeface="Times New Roman"/>
              </a:rPr>
              <a:t>nhà</a:t>
            </a:r>
            <a:r>
              <a:rPr lang="en-US" sz="2000" dirty="0">
                <a:latin typeface="Times New Roman"/>
                <a:ea typeface="Times New Roman"/>
                <a:cs typeface="Times New Roman"/>
              </a:rPr>
              <a:t> </a:t>
            </a:r>
            <a:r>
              <a:rPr lang="en-US" sz="2000" dirty="0" err="1">
                <a:latin typeface="Times New Roman"/>
                <a:ea typeface="Times New Roman"/>
                <a:cs typeface="Times New Roman"/>
              </a:rPr>
              <a:t>cung</a:t>
            </a:r>
            <a:r>
              <a:rPr lang="en-US" sz="2000" dirty="0">
                <a:latin typeface="Times New Roman"/>
                <a:ea typeface="Times New Roman"/>
                <a:cs typeface="Times New Roman"/>
              </a:rPr>
              <a:t> </a:t>
            </a:r>
            <a:r>
              <a:rPr lang="en-US" sz="2000" dirty="0" err="1">
                <a:latin typeface="Times New Roman"/>
                <a:ea typeface="Times New Roman"/>
                <a:cs typeface="Times New Roman"/>
              </a:rPr>
              <a:t>cấp</a:t>
            </a:r>
            <a:r>
              <a:rPr lang="en-US" sz="2000" dirty="0">
                <a:latin typeface="Times New Roman"/>
                <a:ea typeface="Times New Roman"/>
                <a:cs typeface="Times New Roman"/>
              </a:rPr>
              <a:t> </a:t>
            </a:r>
            <a:r>
              <a:rPr lang="en-US" sz="2000" dirty="0" err="1">
                <a:latin typeface="Times New Roman"/>
                <a:ea typeface="Times New Roman"/>
                <a:cs typeface="Times New Roman"/>
              </a:rPr>
              <a:t>quý</a:t>
            </a:r>
            <a:r>
              <a:rPr lang="en-US" sz="2000" dirty="0">
                <a:latin typeface="Times New Roman"/>
                <a:ea typeface="Times New Roman"/>
                <a:cs typeface="Times New Roman"/>
              </a:rPr>
              <a:t> 4 </a:t>
            </a:r>
            <a:r>
              <a:rPr lang="en-US" sz="2000" dirty="0" err="1">
                <a:latin typeface="Times New Roman"/>
                <a:ea typeface="Times New Roman"/>
                <a:cs typeface="Times New Roman"/>
              </a:rPr>
              <a:t>năm</a:t>
            </a:r>
            <a:r>
              <a:rPr lang="en-US" sz="2000" dirty="0">
                <a:latin typeface="Times New Roman"/>
                <a:ea typeface="Times New Roman"/>
                <a:cs typeface="Times New Roman"/>
              </a:rPr>
              <a:t> N-1 </a:t>
            </a:r>
            <a:r>
              <a:rPr lang="en-US" sz="2000" dirty="0" err="1">
                <a:latin typeface="Times New Roman"/>
                <a:ea typeface="Times New Roman"/>
                <a:cs typeface="Times New Roman"/>
              </a:rPr>
              <a:t>là</a:t>
            </a:r>
            <a:r>
              <a:rPr lang="en-US" sz="2000" dirty="0">
                <a:latin typeface="Times New Roman"/>
                <a:ea typeface="Times New Roman"/>
                <a:cs typeface="Times New Roman"/>
              </a:rPr>
              <a:t> 400.000. </a:t>
            </a:r>
            <a:r>
              <a:rPr lang="en-US" sz="2000" dirty="0" err="1">
                <a:latin typeface="Times New Roman"/>
                <a:ea typeface="Times New Roman"/>
                <a:cs typeface="Times New Roman"/>
              </a:rPr>
              <a:t>Công</a:t>
            </a:r>
            <a:r>
              <a:rPr lang="en-US" sz="2000" dirty="0">
                <a:latin typeface="Times New Roman"/>
                <a:ea typeface="Times New Roman"/>
                <a:cs typeface="Times New Roman"/>
              </a:rPr>
              <a:t> </a:t>
            </a:r>
            <a:r>
              <a:rPr lang="en-US" sz="2000" dirty="0" err="1">
                <a:latin typeface="Times New Roman"/>
                <a:ea typeface="Times New Roman"/>
                <a:cs typeface="Times New Roman"/>
              </a:rPr>
              <a:t>ty</a:t>
            </a:r>
            <a:r>
              <a:rPr lang="en-US" sz="2000" dirty="0">
                <a:latin typeface="Times New Roman"/>
                <a:ea typeface="Times New Roman"/>
                <a:cs typeface="Times New Roman"/>
              </a:rPr>
              <a:t> ABC </a:t>
            </a:r>
            <a:r>
              <a:rPr lang="en-US" sz="2000" dirty="0" err="1">
                <a:latin typeface="Times New Roman"/>
                <a:ea typeface="Times New Roman"/>
                <a:cs typeface="Times New Roman"/>
              </a:rPr>
              <a:t>lập</a:t>
            </a:r>
            <a:r>
              <a:rPr lang="en-US" sz="2000" dirty="0">
                <a:latin typeface="Times New Roman"/>
                <a:ea typeface="Times New Roman"/>
                <a:cs typeface="Times New Roman"/>
              </a:rPr>
              <a:t> </a:t>
            </a:r>
            <a:r>
              <a:rPr lang="en-US" sz="2000" dirty="0" err="1">
                <a:latin typeface="Times New Roman"/>
                <a:ea typeface="Times New Roman"/>
                <a:cs typeface="Times New Roman"/>
              </a:rPr>
              <a:t>dự</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phải</a:t>
            </a:r>
            <a:r>
              <a:rPr lang="en-US" sz="2000" dirty="0">
                <a:latin typeface="Times New Roman"/>
                <a:ea typeface="Times New Roman"/>
                <a:cs typeface="Times New Roman"/>
              </a:rPr>
              <a:t> </a:t>
            </a:r>
            <a:r>
              <a:rPr lang="en-US" sz="2000" dirty="0" err="1">
                <a:latin typeface="Times New Roman"/>
                <a:ea typeface="Times New Roman"/>
                <a:cs typeface="Times New Roman"/>
              </a:rPr>
              <a:t>trả</a:t>
            </a:r>
            <a:r>
              <a:rPr lang="en-US" sz="2000" dirty="0">
                <a:latin typeface="Times New Roman"/>
                <a:ea typeface="Times New Roman"/>
                <a:cs typeface="Times New Roman"/>
              </a:rPr>
              <a:t> </a:t>
            </a:r>
            <a:r>
              <a:rPr lang="en-US" sz="2000" dirty="0" err="1">
                <a:latin typeface="Times New Roman"/>
                <a:ea typeface="Times New Roman"/>
                <a:cs typeface="Times New Roman"/>
              </a:rPr>
              <a:t>người</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thanh</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tiền</a:t>
            </a:r>
            <a:r>
              <a:rPr lang="en-US" sz="2000" dirty="0">
                <a:latin typeface="Times New Roman"/>
                <a:ea typeface="Times New Roman"/>
                <a:cs typeface="Times New Roman"/>
              </a:rPr>
              <a:t> </a:t>
            </a:r>
            <a:r>
              <a:rPr lang="en-US" sz="2000" dirty="0" err="1">
                <a:latin typeface="Times New Roman"/>
                <a:ea typeface="Times New Roman"/>
                <a:cs typeface="Times New Roman"/>
              </a:rPr>
              <a:t>mua</a:t>
            </a:r>
            <a:r>
              <a:rPr lang="en-US" sz="2000" dirty="0">
                <a:latin typeface="Times New Roman"/>
                <a:ea typeface="Times New Roman"/>
                <a:cs typeface="Times New Roman"/>
              </a:rPr>
              <a:t> </a:t>
            </a:r>
            <a:r>
              <a:rPr lang="en-US" sz="2000" dirty="0" err="1">
                <a:latin typeface="Times New Roman"/>
                <a:ea typeface="Times New Roman"/>
                <a:cs typeface="Times New Roman"/>
              </a:rPr>
              <a:t>nguyên</a:t>
            </a:r>
            <a:r>
              <a:rPr lang="en-US" sz="2000" dirty="0">
                <a:latin typeface="Times New Roman"/>
                <a:ea typeface="Times New Roman"/>
                <a:cs typeface="Times New Roman"/>
              </a:rPr>
              <a:t> </a:t>
            </a:r>
            <a:r>
              <a:rPr lang="en-US" sz="2000" dirty="0" err="1">
                <a:latin typeface="Times New Roman"/>
                <a:ea typeface="Times New Roman"/>
                <a:cs typeface="Times New Roman"/>
              </a:rPr>
              <a:t>vật</a:t>
            </a:r>
            <a:r>
              <a:rPr lang="en-US" sz="2000" dirty="0">
                <a:latin typeface="Times New Roman"/>
                <a:ea typeface="Times New Roman"/>
                <a:cs typeface="Times New Roman"/>
              </a:rPr>
              <a:t> </a:t>
            </a:r>
            <a:r>
              <a:rPr lang="en-US" sz="2000" dirty="0" err="1">
                <a:latin typeface="Times New Roman"/>
                <a:ea typeface="Times New Roman"/>
                <a:cs typeface="Times New Roman"/>
              </a:rPr>
              <a:t>liệu</a:t>
            </a:r>
            <a:r>
              <a:rPr lang="en-US" sz="2000" dirty="0">
                <a:latin typeface="Times New Roman"/>
                <a:ea typeface="Times New Roman"/>
                <a:cs typeface="Times New Roman"/>
              </a:rPr>
              <a:t>) </a:t>
            </a:r>
            <a:r>
              <a:rPr lang="en-US" sz="2000" dirty="0" err="1">
                <a:latin typeface="Times New Roman"/>
                <a:ea typeface="Times New Roman"/>
                <a:cs typeface="Times New Roman"/>
              </a:rPr>
              <a:t>như</a:t>
            </a:r>
            <a:r>
              <a:rPr lang="en-US" sz="2000" dirty="0">
                <a:latin typeface="Times New Roman"/>
                <a:ea typeface="Times New Roman"/>
                <a:cs typeface="Times New Roman"/>
              </a:rPr>
              <a:t> </a:t>
            </a:r>
            <a:r>
              <a:rPr lang="en-US" sz="2000" dirty="0" err="1">
                <a:latin typeface="Times New Roman"/>
                <a:ea typeface="Times New Roman"/>
                <a:cs typeface="Times New Roman"/>
              </a:rPr>
              <a:t>sau</a:t>
            </a:r>
            <a:r>
              <a:rPr lang="en-US" sz="2000" dirty="0">
                <a:latin typeface="Times New Roman"/>
                <a:ea typeface="Times New Roman"/>
                <a:cs typeface="Times New Roman"/>
              </a:rPr>
              <a:t>:</a:t>
            </a:r>
            <a:endParaRPr lang="en-US" sz="2000" dirty="0">
              <a:latin typeface="Calibri"/>
              <a:ea typeface="Calibri"/>
              <a:cs typeface="Times New Roman"/>
            </a:endParaRPr>
          </a:p>
        </p:txBody>
      </p:sp>
    </p:spTree>
    <p:extLst>
      <p:ext uri="{BB962C8B-B14F-4D97-AF65-F5344CB8AC3E}">
        <p14:creationId xmlns:p14="http://schemas.microsoft.com/office/powerpoint/2010/main" val="9524544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6C08687D-4C03-4383-8273-8A6B9F2C6BF5}" type="slidenum">
              <a:rPr lang="en-IN" smtClean="0"/>
              <a:pPr>
                <a:defRPr/>
              </a:pPr>
              <a:t>187</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811347290"/>
              </p:ext>
            </p:extLst>
          </p:nvPr>
        </p:nvGraphicFramePr>
        <p:xfrm>
          <a:off x="1676402" y="716492"/>
          <a:ext cx="8915399" cy="5272828"/>
        </p:xfrm>
        <a:graphic>
          <a:graphicData uri="http://schemas.openxmlformats.org/drawingml/2006/table">
            <a:tbl>
              <a:tblPr firstRow="1" firstCol="1" bandRow="1"/>
              <a:tblGrid>
                <a:gridCol w="3475493">
                  <a:extLst>
                    <a:ext uri="{9D8B030D-6E8A-4147-A177-3AD203B41FA5}">
                      <a16:colId xmlns:a16="http://schemas.microsoft.com/office/drawing/2014/main" val="20000"/>
                    </a:ext>
                  </a:extLst>
                </a:gridCol>
                <a:gridCol w="939119">
                  <a:extLst>
                    <a:ext uri="{9D8B030D-6E8A-4147-A177-3AD203B41FA5}">
                      <a16:colId xmlns:a16="http://schemas.microsoft.com/office/drawing/2014/main" val="20001"/>
                    </a:ext>
                  </a:extLst>
                </a:gridCol>
                <a:gridCol w="1086397">
                  <a:extLst>
                    <a:ext uri="{9D8B030D-6E8A-4147-A177-3AD203B41FA5}">
                      <a16:colId xmlns:a16="http://schemas.microsoft.com/office/drawing/2014/main" val="20002"/>
                    </a:ext>
                  </a:extLst>
                </a:gridCol>
                <a:gridCol w="1086397">
                  <a:extLst>
                    <a:ext uri="{9D8B030D-6E8A-4147-A177-3AD203B41FA5}">
                      <a16:colId xmlns:a16="http://schemas.microsoft.com/office/drawing/2014/main" val="20003"/>
                    </a:ext>
                  </a:extLst>
                </a:gridCol>
                <a:gridCol w="1086397">
                  <a:extLst>
                    <a:ext uri="{9D8B030D-6E8A-4147-A177-3AD203B41FA5}">
                      <a16:colId xmlns:a16="http://schemas.microsoft.com/office/drawing/2014/main" val="20004"/>
                    </a:ext>
                  </a:extLst>
                </a:gridCol>
                <a:gridCol w="1241596">
                  <a:extLst>
                    <a:ext uri="{9D8B030D-6E8A-4147-A177-3AD203B41FA5}">
                      <a16:colId xmlns:a16="http://schemas.microsoft.com/office/drawing/2014/main" val="20005"/>
                    </a:ext>
                  </a:extLst>
                </a:gridCol>
              </a:tblGrid>
              <a:tr h="215522">
                <a:tc>
                  <a:txBody>
                    <a:bodyPr/>
                    <a:lstStyle/>
                    <a:p>
                      <a:pPr marL="0" marR="0" algn="ctr">
                        <a:lnSpc>
                          <a:spcPct val="100000"/>
                        </a:lnSpc>
                        <a:spcBef>
                          <a:spcPts val="0"/>
                        </a:spcBef>
                        <a:spcAft>
                          <a:spcPts val="0"/>
                        </a:spcAft>
                      </a:pPr>
                      <a:r>
                        <a:rPr lang="en-US" sz="2400" b="1" dirty="0" err="1">
                          <a:effectLst/>
                          <a:latin typeface="Times New Roman"/>
                          <a:ea typeface="Times New Roman"/>
                          <a:cs typeface="Times New Roman"/>
                        </a:rPr>
                        <a:t>Chỉ</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tiêu</a:t>
                      </a:r>
                      <a:endParaRPr lang="en-US" sz="24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00000"/>
                        </a:lnSpc>
                        <a:spcBef>
                          <a:spcPts val="0"/>
                        </a:spcBef>
                        <a:spcAft>
                          <a:spcPts val="0"/>
                        </a:spcAft>
                      </a:pPr>
                      <a:r>
                        <a:rPr lang="en-US" sz="2400" b="1">
                          <a:effectLst/>
                          <a:latin typeface="Times New Roman"/>
                          <a:ea typeface="Times New Roman"/>
                          <a:cs typeface="Times New Roman"/>
                        </a:rPr>
                        <a:t>Quý</a:t>
                      </a:r>
                      <a:endParaRPr lang="en-US" sz="24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0000"/>
                        </a:lnSpc>
                        <a:spcBef>
                          <a:spcPts val="0"/>
                        </a:spcBef>
                        <a:spcAft>
                          <a:spcPts val="0"/>
                        </a:spcAft>
                      </a:pPr>
                      <a:r>
                        <a:rPr lang="en-US" sz="2400" b="1">
                          <a:effectLst/>
                          <a:latin typeface="Times New Roman"/>
                          <a:ea typeface="Times New Roman"/>
                          <a:cs typeface="Times New Roman"/>
                        </a:rPr>
                        <a:t>Cả năm</a:t>
                      </a:r>
                      <a:endParaRPr lang="en-US" sz="24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215522">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 </a:t>
                      </a:r>
                      <a:endParaRPr lang="en-US" sz="24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I</a:t>
                      </a:r>
                      <a:endParaRPr lang="en-US" sz="24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II</a:t>
                      </a:r>
                      <a:endParaRPr lang="en-US" sz="24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III</a:t>
                      </a:r>
                      <a:endParaRPr lang="en-US" sz="24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IV</a:t>
                      </a:r>
                      <a:endParaRPr lang="en-US" sz="24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Times New Roman"/>
                          <a:cs typeface="Times New Roman"/>
                        </a:rPr>
                        <a:t> </a:t>
                      </a:r>
                      <a:endParaRPr lang="en-US" sz="24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6566">
                <a:tc>
                  <a:txBody>
                    <a:bodyPr/>
                    <a:lstStyle/>
                    <a:p>
                      <a:pPr marL="0" marR="0" algn="just">
                        <a:lnSpc>
                          <a:spcPct val="100000"/>
                        </a:lnSpc>
                        <a:spcBef>
                          <a:spcPts val="0"/>
                        </a:spcBef>
                        <a:spcAft>
                          <a:spcPts val="0"/>
                        </a:spcAft>
                      </a:pPr>
                      <a:r>
                        <a:rPr lang="en-US" sz="2000" dirty="0">
                          <a:effectLst/>
                          <a:latin typeface="Times New Roman"/>
                          <a:ea typeface="Times New Roman"/>
                          <a:cs typeface="Times New Roman"/>
                        </a:rPr>
                        <a:t>4.Định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BH&amp;QLDN (1.000đ)</a:t>
                      </a:r>
                      <a:endParaRPr lang="en-US" sz="20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1.800.000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46566">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Tiền lương của nhân viên bán hàng và QLDN (1.000đ)</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225.000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225.000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225.000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225.000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900.000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1044">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Chi phí quảng cáo (1.000đ)</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75.000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31044">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 Chi phí khấu hao TSCĐ (1.000đ)</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46566">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5.Tổng chi phí bán hàng và QLDN (1.000đ) (5=3+4)</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530.000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570.000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2.200.000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46566">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6. Chi phí bán hàng và quản lý doanh nghiệp không bằng tiền (1.000đ)</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150.000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600.000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46566">
                <a:tc>
                  <a:txBody>
                    <a:bodyPr/>
                    <a:lstStyle/>
                    <a:p>
                      <a:pPr marL="0" marR="0" algn="just">
                        <a:lnSpc>
                          <a:spcPct val="100000"/>
                        </a:lnSpc>
                        <a:spcBef>
                          <a:spcPts val="0"/>
                        </a:spcBef>
                        <a:spcAft>
                          <a:spcPts val="0"/>
                        </a:spcAft>
                      </a:pPr>
                      <a:r>
                        <a:rPr lang="en-US" sz="2000">
                          <a:effectLst/>
                          <a:latin typeface="Times New Roman"/>
                          <a:ea typeface="Times New Roman"/>
                          <a:cs typeface="Times New Roman"/>
                        </a:rPr>
                        <a:t>7.Chi phí bán hàng và QLDN bằng tiền (1.000đ) (7=5-6)</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380.000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400.000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420.000</a:t>
                      </a:r>
                      <a:endParaRPr lang="en-US" sz="200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1.600.000</a:t>
                      </a:r>
                      <a:endParaRPr lang="en-US" sz="2000" dirty="0">
                        <a:effectLst/>
                        <a:latin typeface="Calibri"/>
                        <a:ea typeface="Calibri"/>
                        <a:cs typeface="Times New Roman"/>
                      </a:endParaRPr>
                    </a:p>
                  </a:txBody>
                  <a:tcPr marL="53881" marR="53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48727695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188</a:t>
            </a:fld>
            <a:endParaRPr lang="en-IN">
              <a:solidFill>
                <a:srgbClr val="775F55"/>
              </a:solidFill>
            </a:endParaRPr>
          </a:p>
        </p:txBody>
      </p:sp>
      <p:sp>
        <p:nvSpPr>
          <p:cNvPr id="3" name="WordArt 9"/>
          <p:cNvSpPr>
            <a:spLocks noChangeArrowheads="1" noChangeShapeType="1" noTextEdit="1"/>
          </p:cNvSpPr>
          <p:nvPr/>
        </p:nvSpPr>
        <p:spPr bwMode="auto">
          <a:xfrm>
            <a:off x="2024064" y="3810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DỰ TOÁN VỐN BẰNG TIỀN</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4" name="Rectangle 3"/>
          <p:cNvSpPr/>
          <p:nvPr/>
        </p:nvSpPr>
        <p:spPr>
          <a:xfrm>
            <a:off x="1983581" y="1234620"/>
            <a:ext cx="8153400" cy="4708981"/>
          </a:xfrm>
          <a:prstGeom prst="rect">
            <a:avLst/>
          </a:prstGeom>
        </p:spPr>
        <p:txBody>
          <a:bodyPr wrap="square">
            <a:spAutoFit/>
          </a:bodyPr>
          <a:lstStyle/>
          <a:p>
            <a:pPr indent="228600" algn="just"/>
            <a:r>
              <a:rPr lang="en-US" sz="2800" b="1" dirty="0" err="1">
                <a:latin typeface="Times New Roman"/>
                <a:ea typeface="Times New Roman"/>
                <a:cs typeface="Times New Roman"/>
              </a:rPr>
              <a:t>Dự</a:t>
            </a:r>
            <a:r>
              <a:rPr lang="en-US" sz="2800" b="1" dirty="0">
                <a:latin typeface="Times New Roman"/>
                <a:ea typeface="Times New Roman"/>
                <a:cs typeface="Times New Roman"/>
              </a:rPr>
              <a:t> </a:t>
            </a:r>
            <a:r>
              <a:rPr lang="en-US" sz="2800" b="1" dirty="0" err="1">
                <a:latin typeface="Times New Roman"/>
                <a:ea typeface="Times New Roman"/>
                <a:cs typeface="Times New Roman"/>
              </a:rPr>
              <a:t>toán</a:t>
            </a:r>
            <a:r>
              <a:rPr lang="en-US" sz="2800" b="1" dirty="0">
                <a:latin typeface="Times New Roman"/>
                <a:ea typeface="Times New Roman"/>
                <a:cs typeface="Times New Roman"/>
              </a:rPr>
              <a:t> </a:t>
            </a:r>
            <a:r>
              <a:rPr lang="en-US" sz="2800" b="1" dirty="0" err="1">
                <a:latin typeface="Times New Roman"/>
                <a:ea typeface="Times New Roman"/>
                <a:cs typeface="Times New Roman"/>
              </a:rPr>
              <a:t>tiền</a:t>
            </a:r>
            <a:r>
              <a:rPr lang="en-US" sz="2800" b="1" dirty="0">
                <a:latin typeface="Times New Roman"/>
                <a:ea typeface="Times New Roman"/>
                <a:cs typeface="Times New Roman"/>
              </a:rPr>
              <a:t> </a:t>
            </a:r>
            <a:r>
              <a:rPr lang="en-US" sz="2800" b="1" dirty="0" err="1">
                <a:latin typeface="Times New Roman"/>
                <a:ea typeface="Times New Roman"/>
                <a:cs typeface="Times New Roman"/>
              </a:rPr>
              <a:t>thường</a:t>
            </a:r>
            <a:r>
              <a:rPr lang="en-US" sz="2800" b="1" dirty="0">
                <a:latin typeface="Times New Roman"/>
                <a:ea typeface="Times New Roman"/>
                <a:cs typeface="Times New Roman"/>
              </a:rPr>
              <a:t> </a:t>
            </a:r>
            <a:r>
              <a:rPr lang="en-US" sz="2800" b="1" dirty="0" err="1">
                <a:latin typeface="Times New Roman"/>
                <a:ea typeface="Times New Roman"/>
                <a:cs typeface="Times New Roman"/>
              </a:rPr>
              <a:t>gồm</a:t>
            </a:r>
            <a:r>
              <a:rPr lang="en-US" sz="2800" b="1" dirty="0">
                <a:latin typeface="Times New Roman"/>
                <a:ea typeface="Times New Roman"/>
                <a:cs typeface="Times New Roman"/>
              </a:rPr>
              <a:t> 4 </a:t>
            </a:r>
            <a:r>
              <a:rPr lang="en-US" sz="2800" b="1" dirty="0" err="1">
                <a:latin typeface="Times New Roman"/>
                <a:ea typeface="Times New Roman"/>
                <a:cs typeface="Times New Roman"/>
              </a:rPr>
              <a:t>phần</a:t>
            </a:r>
            <a:r>
              <a:rPr lang="en-US" sz="2800" dirty="0">
                <a:latin typeface="Times New Roman"/>
                <a:ea typeface="Times New Roman"/>
                <a:cs typeface="Times New Roman"/>
              </a:rPr>
              <a:t>:</a:t>
            </a:r>
          </a:p>
          <a:p>
            <a:pPr indent="228600" algn="just"/>
            <a:endParaRPr lang="en-US" sz="2000" dirty="0">
              <a:latin typeface="Calibri"/>
              <a:ea typeface="Calibri"/>
              <a:cs typeface="Times New Roman"/>
            </a:endParaRPr>
          </a:p>
          <a:p>
            <a:pPr marL="342900" indent="-342900" algn="just">
              <a:buFont typeface="+mj-lt"/>
              <a:buAutoNum type="arabicPeriod"/>
            </a:pPr>
            <a:r>
              <a:rPr lang="en-US" sz="2800" b="1" i="1" dirty="0" err="1">
                <a:latin typeface="Times New Roman"/>
                <a:ea typeface="Times New Roman"/>
                <a:cs typeface="Times New Roman"/>
              </a:rPr>
              <a:t>Lượng</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tiền</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dự</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kiến</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có</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trong</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kỳ</a:t>
            </a:r>
            <a:r>
              <a:rPr lang="en-US" sz="2800" dirty="0">
                <a:latin typeface="Times New Roman"/>
                <a:ea typeface="Times New Roman"/>
                <a:cs typeface="Times New Roman"/>
              </a:rPr>
              <a:t>: </a:t>
            </a:r>
          </a:p>
          <a:p>
            <a:pPr algn="just"/>
            <a:r>
              <a:rPr lang="en-US" sz="2800" dirty="0">
                <a:latin typeface="Times New Roman"/>
                <a:ea typeface="Times New Roman"/>
                <a:cs typeface="Times New Roman"/>
              </a:rPr>
              <a:t>	+ </a:t>
            </a:r>
            <a:r>
              <a:rPr lang="en-US" sz="2800" dirty="0" err="1">
                <a:latin typeface="Times New Roman"/>
                <a:ea typeface="Times New Roman"/>
                <a:cs typeface="Times New Roman"/>
              </a:rPr>
              <a:t>Tiền</a:t>
            </a:r>
            <a:r>
              <a:rPr lang="en-US" sz="2800" dirty="0">
                <a:latin typeface="Times New Roman"/>
                <a:ea typeface="Times New Roman"/>
                <a:cs typeface="Times New Roman"/>
              </a:rPr>
              <a:t> </a:t>
            </a:r>
            <a:r>
              <a:rPr lang="en-US" sz="2800" dirty="0" err="1">
                <a:latin typeface="Times New Roman"/>
                <a:ea typeface="Times New Roman"/>
                <a:cs typeface="Times New Roman"/>
              </a:rPr>
              <a:t>tồn</a:t>
            </a:r>
            <a:r>
              <a:rPr lang="en-US" sz="2800" dirty="0">
                <a:latin typeface="Times New Roman"/>
                <a:ea typeface="Times New Roman"/>
                <a:cs typeface="Times New Roman"/>
              </a:rPr>
              <a:t> </a:t>
            </a:r>
            <a:r>
              <a:rPr lang="en-US" sz="2800" dirty="0" err="1">
                <a:latin typeface="Times New Roman"/>
                <a:ea typeface="Times New Roman"/>
                <a:cs typeface="Times New Roman"/>
              </a:rPr>
              <a:t>đầu</a:t>
            </a:r>
            <a:r>
              <a:rPr lang="en-US" sz="2800" dirty="0">
                <a:latin typeface="Times New Roman"/>
                <a:ea typeface="Times New Roman"/>
                <a:cs typeface="Times New Roman"/>
              </a:rPr>
              <a:t> </a:t>
            </a:r>
            <a:r>
              <a:rPr lang="en-US" sz="2800" dirty="0" err="1">
                <a:latin typeface="Times New Roman"/>
                <a:ea typeface="Times New Roman"/>
                <a:cs typeface="Times New Roman"/>
              </a:rPr>
              <a:t>kỳ</a:t>
            </a:r>
            <a:r>
              <a:rPr lang="en-US" sz="2800" dirty="0">
                <a:latin typeface="Times New Roman"/>
                <a:ea typeface="Times New Roman"/>
                <a:cs typeface="Times New Roman"/>
              </a:rPr>
              <a:t> </a:t>
            </a:r>
          </a:p>
          <a:p>
            <a:pPr algn="just"/>
            <a:r>
              <a:rPr lang="en-US" sz="2800" dirty="0">
                <a:latin typeface="Times New Roman"/>
                <a:ea typeface="Times New Roman"/>
                <a:cs typeface="Times New Roman"/>
              </a:rPr>
              <a:t>	+ </a:t>
            </a:r>
            <a:r>
              <a:rPr lang="en-US" sz="2800" dirty="0" err="1">
                <a:latin typeface="Times New Roman"/>
                <a:ea typeface="Times New Roman"/>
                <a:cs typeface="Times New Roman"/>
              </a:rPr>
              <a:t>Tiền</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kiến</a:t>
            </a:r>
            <a:r>
              <a:rPr lang="en-US" sz="2800" dirty="0">
                <a:latin typeface="Times New Roman"/>
                <a:ea typeface="Times New Roman"/>
                <a:cs typeface="Times New Roman"/>
              </a:rPr>
              <a:t> </a:t>
            </a:r>
            <a:r>
              <a:rPr lang="en-US" sz="2800" dirty="0" err="1">
                <a:latin typeface="Times New Roman"/>
                <a:ea typeface="Times New Roman"/>
                <a:cs typeface="Times New Roman"/>
              </a:rPr>
              <a:t>thu</a:t>
            </a:r>
            <a:r>
              <a:rPr lang="en-US" sz="2800" dirty="0">
                <a:latin typeface="Times New Roman"/>
                <a:ea typeface="Times New Roman"/>
                <a:cs typeface="Times New Roman"/>
              </a:rPr>
              <a:t> </a:t>
            </a:r>
            <a:r>
              <a:rPr lang="en-US" sz="2800" dirty="0" err="1">
                <a:latin typeface="Times New Roman"/>
                <a:ea typeface="Times New Roman"/>
                <a:cs typeface="Times New Roman"/>
              </a:rPr>
              <a:t>trong</a:t>
            </a:r>
            <a:r>
              <a:rPr lang="en-US" sz="2800" dirty="0">
                <a:latin typeface="Times New Roman"/>
                <a:ea typeface="Times New Roman"/>
                <a:cs typeface="Times New Roman"/>
              </a:rPr>
              <a:t> </a:t>
            </a:r>
            <a:r>
              <a:rPr lang="en-US" sz="2800" dirty="0" err="1">
                <a:latin typeface="Times New Roman"/>
                <a:ea typeface="Times New Roman"/>
                <a:cs typeface="Times New Roman"/>
              </a:rPr>
              <a:t>kỳ</a:t>
            </a:r>
            <a:r>
              <a:rPr lang="en-US" sz="2800" dirty="0">
                <a:latin typeface="Times New Roman"/>
                <a:ea typeface="Times New Roman"/>
                <a:cs typeface="Times New Roman"/>
              </a:rPr>
              <a:t> </a:t>
            </a:r>
          </a:p>
          <a:p>
            <a:pPr algn="just"/>
            <a:r>
              <a:rPr lang="en-US" sz="2800" dirty="0">
                <a:latin typeface="Times New Roman"/>
                <a:ea typeface="Times New Roman"/>
                <a:cs typeface="Times New Roman"/>
              </a:rPr>
              <a:t>		(</a:t>
            </a:r>
            <a:r>
              <a:rPr lang="en-US" sz="2800" dirty="0" err="1">
                <a:latin typeface="Times New Roman"/>
                <a:ea typeface="Times New Roman"/>
                <a:cs typeface="Times New Roman"/>
              </a:rPr>
              <a:t>theo</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toán</a:t>
            </a:r>
            <a:r>
              <a:rPr lang="en-US" sz="2800" dirty="0">
                <a:latin typeface="Times New Roman"/>
                <a:ea typeface="Times New Roman"/>
                <a:cs typeface="Times New Roman"/>
              </a:rPr>
              <a:t> </a:t>
            </a:r>
            <a:r>
              <a:rPr lang="en-US" sz="2800" dirty="0" err="1">
                <a:latin typeface="Times New Roman"/>
                <a:ea typeface="Times New Roman"/>
                <a:cs typeface="Times New Roman"/>
              </a:rPr>
              <a:t>thu</a:t>
            </a:r>
            <a:r>
              <a:rPr lang="en-US" sz="2800" dirty="0">
                <a:latin typeface="Times New Roman"/>
                <a:ea typeface="Times New Roman"/>
                <a:cs typeface="Times New Roman"/>
              </a:rPr>
              <a:t> </a:t>
            </a:r>
            <a:r>
              <a:rPr lang="en-US" sz="2800" dirty="0" err="1">
                <a:latin typeface="Times New Roman"/>
                <a:ea typeface="Times New Roman"/>
                <a:cs typeface="Times New Roman"/>
              </a:rPr>
              <a:t>tiền</a:t>
            </a:r>
            <a:r>
              <a:rPr lang="en-US" sz="2800" dirty="0">
                <a:latin typeface="Times New Roman"/>
                <a:ea typeface="Times New Roman"/>
                <a:cs typeface="Times New Roman"/>
              </a:rPr>
              <a:t> </a:t>
            </a:r>
            <a:r>
              <a:rPr lang="en-US" sz="2800" dirty="0" err="1">
                <a:latin typeface="Times New Roman"/>
                <a:ea typeface="Times New Roman"/>
                <a:cs typeface="Times New Roman"/>
              </a:rPr>
              <a:t>bán</a:t>
            </a:r>
            <a:r>
              <a:rPr lang="en-US" sz="2800" dirty="0">
                <a:latin typeface="Times New Roman"/>
                <a:ea typeface="Times New Roman"/>
                <a:cs typeface="Times New Roman"/>
              </a:rPr>
              <a:t> </a:t>
            </a:r>
            <a:r>
              <a:rPr lang="en-US" sz="2800" dirty="0" err="1">
                <a:latin typeface="Times New Roman"/>
                <a:ea typeface="Times New Roman"/>
                <a:cs typeface="Times New Roman"/>
              </a:rPr>
              <a:t>hàng</a:t>
            </a:r>
            <a:r>
              <a:rPr lang="en-US" sz="2800" dirty="0">
                <a:latin typeface="Times New Roman"/>
                <a:ea typeface="Times New Roman"/>
                <a:cs typeface="Times New Roman"/>
              </a:rPr>
              <a:t>)</a:t>
            </a:r>
            <a:endParaRPr lang="en-US" sz="2000" dirty="0">
              <a:latin typeface="Calibri"/>
              <a:ea typeface="Calibri"/>
              <a:cs typeface="Times New Roman"/>
            </a:endParaRPr>
          </a:p>
          <a:p>
            <a:pPr algn="just"/>
            <a:r>
              <a:rPr lang="en-US" sz="2800" dirty="0">
                <a:latin typeface="Times New Roman"/>
                <a:ea typeface="Times New Roman"/>
                <a:cs typeface="Times New Roman"/>
              </a:rPr>
              <a:t>2. </a:t>
            </a:r>
            <a:r>
              <a:rPr lang="en-US" sz="2800" b="1" i="1" dirty="0" err="1">
                <a:latin typeface="Times New Roman"/>
                <a:ea typeface="Times New Roman"/>
                <a:cs typeface="Times New Roman"/>
              </a:rPr>
              <a:t>Lượng</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tiền</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dự</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kiến</a:t>
            </a:r>
            <a:r>
              <a:rPr lang="en-US" sz="2800" b="1" i="1" dirty="0">
                <a:latin typeface="Times New Roman"/>
                <a:ea typeface="Times New Roman"/>
                <a:cs typeface="Times New Roman"/>
              </a:rPr>
              <a:t> chi </a:t>
            </a:r>
            <a:r>
              <a:rPr lang="en-US" sz="2800" b="1" i="1" dirty="0" err="1">
                <a:latin typeface="Times New Roman"/>
                <a:ea typeface="Times New Roman"/>
                <a:cs typeface="Times New Roman"/>
              </a:rPr>
              <a:t>trong</a:t>
            </a:r>
            <a:r>
              <a:rPr lang="en-US" sz="2800" b="1" i="1" dirty="0">
                <a:latin typeface="Times New Roman"/>
                <a:ea typeface="Times New Roman"/>
                <a:cs typeface="Times New Roman"/>
              </a:rPr>
              <a:t> </a:t>
            </a:r>
            <a:r>
              <a:rPr lang="en-US" sz="2800" b="1" i="1" dirty="0" err="1">
                <a:latin typeface="Times New Roman"/>
                <a:ea typeface="Times New Roman"/>
                <a:cs typeface="Times New Roman"/>
              </a:rPr>
              <a:t>kỳ</a:t>
            </a:r>
            <a:r>
              <a:rPr lang="en-US" sz="2800" b="1" i="1" dirty="0">
                <a:latin typeface="Times New Roman"/>
                <a:ea typeface="Times New Roman"/>
                <a:cs typeface="Times New Roman"/>
              </a:rPr>
              <a:t>: </a:t>
            </a:r>
          </a:p>
          <a:p>
            <a:pPr algn="just"/>
            <a:r>
              <a:rPr lang="en-US" sz="2800" dirty="0">
                <a:latin typeface="Times New Roman"/>
                <a:ea typeface="Times New Roman"/>
                <a:cs typeface="Times New Roman"/>
              </a:rPr>
              <a:t>	</a:t>
            </a:r>
            <a:r>
              <a:rPr lang="en-US" sz="2800" dirty="0" err="1">
                <a:latin typeface="Times New Roman"/>
                <a:ea typeface="Times New Roman"/>
                <a:cs typeface="Times New Roman"/>
              </a:rPr>
              <a:t>Căn</a:t>
            </a:r>
            <a:r>
              <a:rPr lang="en-US" sz="2800" dirty="0">
                <a:latin typeface="Times New Roman"/>
                <a:ea typeface="Times New Roman"/>
                <a:cs typeface="Times New Roman"/>
              </a:rPr>
              <a:t> </a:t>
            </a:r>
            <a:r>
              <a:rPr lang="en-US" sz="2800" dirty="0" err="1">
                <a:latin typeface="Times New Roman"/>
                <a:ea typeface="Times New Roman"/>
                <a:cs typeface="Times New Roman"/>
              </a:rPr>
              <a:t>cứ</a:t>
            </a:r>
            <a:r>
              <a:rPr lang="en-US" sz="2800" dirty="0">
                <a:latin typeface="Times New Roman"/>
                <a:ea typeface="Times New Roman"/>
                <a:cs typeface="Times New Roman"/>
              </a:rPr>
              <a:t> </a:t>
            </a:r>
            <a:r>
              <a:rPr lang="en-US" sz="2800" dirty="0" err="1">
                <a:latin typeface="Times New Roman"/>
                <a:ea typeface="Times New Roman"/>
                <a:cs typeface="Times New Roman"/>
              </a:rPr>
              <a:t>các</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toán</a:t>
            </a:r>
            <a:r>
              <a:rPr lang="en-US" sz="2800" dirty="0">
                <a:latin typeface="Times New Roman"/>
                <a:ea typeface="Times New Roman"/>
                <a:cs typeface="Times New Roman"/>
              </a:rPr>
              <a:t> chi </a:t>
            </a:r>
            <a:r>
              <a:rPr lang="en-US" sz="2800" dirty="0" err="1">
                <a:latin typeface="Times New Roman"/>
                <a:ea typeface="Times New Roman"/>
                <a:cs typeface="Times New Roman"/>
              </a:rPr>
              <a:t>có</a:t>
            </a:r>
            <a:r>
              <a:rPr lang="en-US" sz="2800" dirty="0">
                <a:latin typeface="Times New Roman"/>
                <a:ea typeface="Times New Roman"/>
                <a:cs typeface="Times New Roman"/>
              </a:rPr>
              <a:t> </a:t>
            </a:r>
            <a:r>
              <a:rPr lang="en-US" sz="2800" dirty="0" err="1">
                <a:latin typeface="Times New Roman"/>
                <a:ea typeface="Times New Roman"/>
                <a:cs typeface="Times New Roman"/>
              </a:rPr>
              <a:t>liên</a:t>
            </a:r>
            <a:r>
              <a:rPr lang="en-US" sz="2800" dirty="0">
                <a:latin typeface="Times New Roman"/>
                <a:ea typeface="Times New Roman"/>
                <a:cs typeface="Times New Roman"/>
              </a:rPr>
              <a:t> </a:t>
            </a:r>
            <a:r>
              <a:rPr lang="en-US" sz="2800" dirty="0" err="1">
                <a:latin typeface="Times New Roman"/>
                <a:ea typeface="Times New Roman"/>
                <a:cs typeface="Times New Roman"/>
              </a:rPr>
              <a:t>quan</a:t>
            </a:r>
            <a:r>
              <a:rPr lang="en-US" sz="2800" dirty="0">
                <a:latin typeface="Times New Roman"/>
                <a:ea typeface="Times New Roman"/>
                <a:cs typeface="Times New Roman"/>
              </a:rPr>
              <a:t> </a:t>
            </a:r>
            <a:r>
              <a:rPr lang="en-US" sz="2800" dirty="0" err="1">
                <a:latin typeface="Times New Roman"/>
                <a:ea typeface="Times New Roman"/>
                <a:cs typeface="Times New Roman"/>
              </a:rPr>
              <a:t>như</a:t>
            </a:r>
            <a:r>
              <a:rPr lang="en-US" sz="2800" dirty="0">
                <a:latin typeface="Times New Roman"/>
                <a:ea typeface="Times New Roman"/>
                <a:cs typeface="Times New Roman"/>
              </a:rPr>
              <a:t>: </a:t>
            </a:r>
            <a:r>
              <a:rPr lang="en-US" sz="2800" dirty="0" err="1">
                <a:latin typeface="Times New Roman"/>
                <a:ea typeface="Times New Roman"/>
                <a:cs typeface="Times New Roman"/>
              </a:rPr>
              <a:t>mua</a:t>
            </a:r>
            <a:r>
              <a:rPr lang="en-US" sz="2800" dirty="0">
                <a:latin typeface="Times New Roman"/>
                <a:ea typeface="Times New Roman"/>
                <a:cs typeface="Times New Roman"/>
              </a:rPr>
              <a:t> </a:t>
            </a:r>
            <a:r>
              <a:rPr lang="en-US" sz="2800" dirty="0" err="1">
                <a:latin typeface="Times New Roman"/>
                <a:ea typeface="Times New Roman"/>
                <a:cs typeface="Times New Roman"/>
              </a:rPr>
              <a:t>nguyên</a:t>
            </a:r>
            <a:r>
              <a:rPr lang="en-US" sz="2800" dirty="0">
                <a:latin typeface="Times New Roman"/>
                <a:ea typeface="Times New Roman"/>
                <a:cs typeface="Times New Roman"/>
              </a:rPr>
              <a:t> </a:t>
            </a:r>
            <a:r>
              <a:rPr lang="en-US" sz="2800" dirty="0" err="1">
                <a:latin typeface="Times New Roman"/>
                <a:ea typeface="Times New Roman"/>
                <a:cs typeface="Times New Roman"/>
              </a:rPr>
              <a:t>vật</a:t>
            </a:r>
            <a:r>
              <a:rPr lang="en-US" sz="2800" dirty="0">
                <a:latin typeface="Times New Roman"/>
                <a:ea typeface="Times New Roman"/>
                <a:cs typeface="Times New Roman"/>
              </a:rPr>
              <a:t> </a:t>
            </a:r>
            <a:r>
              <a:rPr lang="en-US" sz="2800" dirty="0" err="1">
                <a:latin typeface="Times New Roman"/>
                <a:ea typeface="Times New Roman"/>
                <a:cs typeface="Times New Roman"/>
              </a:rPr>
              <a:t>liệu</a:t>
            </a:r>
            <a:r>
              <a:rPr lang="en-US" sz="2800" dirty="0">
                <a:latin typeface="Times New Roman"/>
                <a:ea typeface="Times New Roman"/>
                <a:cs typeface="Times New Roman"/>
              </a:rPr>
              <a:t>, chi </a:t>
            </a:r>
            <a:r>
              <a:rPr lang="en-US" sz="2800" dirty="0" err="1">
                <a:latin typeface="Times New Roman"/>
                <a:ea typeface="Times New Roman"/>
                <a:cs typeface="Times New Roman"/>
              </a:rPr>
              <a:t>trả</a:t>
            </a:r>
            <a:r>
              <a:rPr lang="en-US" sz="2800" dirty="0">
                <a:latin typeface="Times New Roman"/>
                <a:ea typeface="Times New Roman"/>
                <a:cs typeface="Times New Roman"/>
              </a:rPr>
              <a:t> </a:t>
            </a:r>
            <a:r>
              <a:rPr lang="en-US" sz="2800" dirty="0" err="1">
                <a:latin typeface="Times New Roman"/>
                <a:ea typeface="Times New Roman"/>
                <a:cs typeface="Times New Roman"/>
              </a:rPr>
              <a:t>lương</a:t>
            </a:r>
            <a:r>
              <a:rPr lang="en-US" sz="2800" dirty="0">
                <a:latin typeface="Times New Roman"/>
                <a:ea typeface="Times New Roman"/>
                <a:cs typeface="Times New Roman"/>
              </a:rPr>
              <a:t> </a:t>
            </a:r>
            <a:r>
              <a:rPr lang="en-US" sz="2800" dirty="0" err="1">
                <a:latin typeface="Times New Roman"/>
                <a:ea typeface="Times New Roman"/>
                <a:cs typeface="Times New Roman"/>
              </a:rPr>
              <a:t>cho</a:t>
            </a:r>
            <a:r>
              <a:rPr lang="en-US" sz="2800" dirty="0">
                <a:latin typeface="Times New Roman"/>
                <a:ea typeface="Times New Roman"/>
                <a:cs typeface="Times New Roman"/>
              </a:rPr>
              <a:t> </a:t>
            </a:r>
            <a:r>
              <a:rPr lang="en-US" sz="2800" dirty="0" err="1">
                <a:latin typeface="Times New Roman"/>
                <a:ea typeface="Times New Roman"/>
                <a:cs typeface="Times New Roman"/>
              </a:rPr>
              <a:t>người</a:t>
            </a:r>
            <a:r>
              <a:rPr lang="en-US" sz="2800" dirty="0">
                <a:latin typeface="Times New Roman"/>
                <a:ea typeface="Times New Roman"/>
                <a:cs typeface="Times New Roman"/>
              </a:rPr>
              <a:t> </a:t>
            </a:r>
            <a:r>
              <a:rPr lang="en-US" sz="2800" dirty="0" err="1">
                <a:latin typeface="Times New Roman"/>
                <a:ea typeface="Times New Roman"/>
                <a:cs typeface="Times New Roman"/>
              </a:rPr>
              <a:t>lao</a:t>
            </a:r>
            <a:r>
              <a:rPr lang="en-US" sz="2800" dirty="0">
                <a:latin typeface="Times New Roman"/>
                <a:ea typeface="Times New Roman"/>
                <a:cs typeface="Times New Roman"/>
              </a:rPr>
              <a:t> </a:t>
            </a:r>
            <a:r>
              <a:rPr lang="en-US" sz="2800" dirty="0" err="1">
                <a:latin typeface="Times New Roman"/>
                <a:ea typeface="Times New Roman"/>
                <a:cs typeface="Times New Roman"/>
              </a:rPr>
              <a:t>động</a:t>
            </a:r>
            <a:r>
              <a:rPr lang="en-US" sz="2800" dirty="0">
                <a:latin typeface="Times New Roman"/>
                <a:ea typeface="Times New Roman"/>
                <a:cs typeface="Times New Roman"/>
              </a:rPr>
              <a:t>, chi </a:t>
            </a:r>
            <a:r>
              <a:rPr lang="en-US" sz="2800" dirty="0" err="1">
                <a:latin typeface="Times New Roman"/>
                <a:ea typeface="Times New Roman"/>
                <a:cs typeface="Times New Roman"/>
              </a:rPr>
              <a:t>cho</a:t>
            </a:r>
            <a:r>
              <a:rPr lang="en-US" sz="2800" dirty="0">
                <a:latin typeface="Times New Roman"/>
                <a:ea typeface="Times New Roman"/>
                <a:cs typeface="Times New Roman"/>
              </a:rPr>
              <a:t> </a:t>
            </a:r>
            <a:r>
              <a:rPr lang="en-US" sz="2800" dirty="0" err="1">
                <a:latin typeface="Times New Roman"/>
                <a:ea typeface="Times New Roman"/>
                <a:cs typeface="Times New Roman"/>
              </a:rPr>
              <a:t>sản</a:t>
            </a:r>
            <a:r>
              <a:rPr lang="en-US" sz="2800" dirty="0">
                <a:latin typeface="Times New Roman"/>
                <a:ea typeface="Times New Roman"/>
                <a:cs typeface="Times New Roman"/>
              </a:rPr>
              <a:t> </a:t>
            </a:r>
            <a:r>
              <a:rPr lang="en-US" sz="2800" dirty="0" err="1">
                <a:latin typeface="Times New Roman"/>
                <a:ea typeface="Times New Roman"/>
                <a:cs typeface="Times New Roman"/>
              </a:rPr>
              <a:t>xuất</a:t>
            </a:r>
            <a:r>
              <a:rPr lang="en-US" sz="2800" dirty="0">
                <a:latin typeface="Times New Roman"/>
                <a:ea typeface="Times New Roman"/>
                <a:cs typeface="Times New Roman"/>
              </a:rPr>
              <a:t> </a:t>
            </a:r>
            <a:r>
              <a:rPr lang="en-US" sz="2800" dirty="0" err="1">
                <a:latin typeface="Times New Roman"/>
                <a:ea typeface="Times New Roman"/>
                <a:cs typeface="Times New Roman"/>
              </a:rPr>
              <a:t>chung</a:t>
            </a:r>
            <a:r>
              <a:rPr lang="en-US" sz="2800" dirty="0">
                <a:latin typeface="Times New Roman"/>
                <a:ea typeface="Times New Roman"/>
                <a:cs typeface="Times New Roman"/>
              </a:rPr>
              <a:t>, chi </a:t>
            </a:r>
            <a:r>
              <a:rPr lang="en-US" sz="2800" dirty="0" err="1">
                <a:latin typeface="Times New Roman"/>
                <a:ea typeface="Times New Roman"/>
                <a:cs typeface="Times New Roman"/>
              </a:rPr>
              <a:t>cho</a:t>
            </a:r>
            <a:r>
              <a:rPr lang="en-US" sz="2800" dirty="0">
                <a:latin typeface="Times New Roman"/>
                <a:ea typeface="Times New Roman"/>
                <a:cs typeface="Times New Roman"/>
              </a:rPr>
              <a:t> </a:t>
            </a:r>
            <a:r>
              <a:rPr lang="en-US" sz="2800" dirty="0" err="1">
                <a:latin typeface="Times New Roman"/>
                <a:ea typeface="Times New Roman"/>
                <a:cs typeface="Times New Roman"/>
              </a:rPr>
              <a:t>bán</a:t>
            </a:r>
            <a:r>
              <a:rPr lang="en-US" sz="2800" dirty="0">
                <a:latin typeface="Times New Roman"/>
                <a:ea typeface="Times New Roman"/>
                <a:cs typeface="Times New Roman"/>
              </a:rPr>
              <a:t> </a:t>
            </a:r>
            <a:r>
              <a:rPr lang="en-US" sz="2800" dirty="0" err="1">
                <a:latin typeface="Times New Roman"/>
                <a:ea typeface="Times New Roman"/>
                <a:cs typeface="Times New Roman"/>
              </a:rPr>
              <a:t>hàng</a:t>
            </a:r>
            <a:r>
              <a:rPr lang="en-US" sz="2800" dirty="0">
                <a:latin typeface="Times New Roman"/>
                <a:ea typeface="Times New Roman"/>
                <a:cs typeface="Times New Roman"/>
              </a:rPr>
              <a:t> </a:t>
            </a:r>
            <a:r>
              <a:rPr lang="en-US" sz="2800" dirty="0" err="1">
                <a:latin typeface="Times New Roman"/>
                <a:ea typeface="Times New Roman"/>
                <a:cs typeface="Times New Roman"/>
              </a:rPr>
              <a:t>và</a:t>
            </a:r>
            <a:r>
              <a:rPr lang="en-US" sz="2800" dirty="0">
                <a:latin typeface="Times New Roman"/>
                <a:ea typeface="Times New Roman"/>
                <a:cs typeface="Times New Roman"/>
              </a:rPr>
              <a:t> </a:t>
            </a:r>
            <a:r>
              <a:rPr lang="en-US" sz="2800" dirty="0" err="1">
                <a:latin typeface="Times New Roman"/>
                <a:ea typeface="Times New Roman"/>
                <a:cs typeface="Times New Roman"/>
              </a:rPr>
              <a:t>quản</a:t>
            </a:r>
            <a:r>
              <a:rPr lang="en-US" sz="2800" dirty="0">
                <a:latin typeface="Times New Roman"/>
                <a:ea typeface="Times New Roman"/>
                <a:cs typeface="Times New Roman"/>
              </a:rPr>
              <a:t> </a:t>
            </a:r>
            <a:r>
              <a:rPr lang="en-US" sz="2800" dirty="0" err="1">
                <a:latin typeface="Times New Roman"/>
                <a:ea typeface="Times New Roman"/>
                <a:cs typeface="Times New Roman"/>
              </a:rPr>
              <a:t>lý</a:t>
            </a:r>
            <a:r>
              <a:rPr lang="en-US" sz="2800" dirty="0">
                <a:latin typeface="Times New Roman"/>
                <a:ea typeface="Times New Roman"/>
                <a:cs typeface="Times New Roman"/>
              </a:rPr>
              <a:t> </a:t>
            </a:r>
            <a:r>
              <a:rPr lang="en-US" sz="2800" dirty="0" err="1">
                <a:latin typeface="Times New Roman"/>
                <a:ea typeface="Times New Roman"/>
                <a:cs typeface="Times New Roman"/>
              </a:rPr>
              <a:t>doanh</a:t>
            </a:r>
            <a:r>
              <a:rPr lang="en-US" sz="2800" dirty="0">
                <a:latin typeface="Times New Roman"/>
                <a:ea typeface="Times New Roman"/>
                <a:cs typeface="Times New Roman"/>
              </a:rPr>
              <a:t> </a:t>
            </a:r>
            <a:r>
              <a:rPr lang="en-US" sz="2800" dirty="0" err="1">
                <a:latin typeface="Times New Roman"/>
                <a:ea typeface="Times New Roman"/>
                <a:cs typeface="Times New Roman"/>
              </a:rPr>
              <a:t>nghiệp</a:t>
            </a:r>
            <a:r>
              <a:rPr lang="en-US" sz="2800" dirty="0">
                <a:latin typeface="Times New Roman"/>
                <a:ea typeface="Times New Roman"/>
                <a:cs typeface="Times New Roman"/>
              </a:rPr>
              <a:t>, chi </a:t>
            </a:r>
            <a:r>
              <a:rPr lang="en-US" sz="2800" dirty="0" err="1">
                <a:latin typeface="Times New Roman"/>
                <a:ea typeface="Times New Roman"/>
                <a:cs typeface="Times New Roman"/>
              </a:rPr>
              <a:t>mua</a:t>
            </a:r>
            <a:r>
              <a:rPr lang="en-US" sz="2800" dirty="0">
                <a:latin typeface="Times New Roman"/>
                <a:ea typeface="Times New Roman"/>
                <a:cs typeface="Times New Roman"/>
              </a:rPr>
              <a:t> </a:t>
            </a:r>
            <a:r>
              <a:rPr lang="en-US" sz="2800" dirty="0" err="1">
                <a:latin typeface="Times New Roman"/>
                <a:ea typeface="Times New Roman"/>
                <a:cs typeface="Times New Roman"/>
              </a:rPr>
              <a:t>sắm</a:t>
            </a:r>
            <a:r>
              <a:rPr lang="en-US" sz="2800" dirty="0">
                <a:latin typeface="Times New Roman"/>
                <a:ea typeface="Times New Roman"/>
                <a:cs typeface="Times New Roman"/>
              </a:rPr>
              <a:t> </a:t>
            </a:r>
            <a:r>
              <a:rPr lang="en-US" sz="2800" dirty="0" err="1">
                <a:latin typeface="Times New Roman"/>
                <a:ea typeface="Times New Roman"/>
                <a:cs typeface="Times New Roman"/>
              </a:rPr>
              <a:t>tài</a:t>
            </a:r>
            <a:r>
              <a:rPr lang="en-US" sz="2800" dirty="0">
                <a:latin typeface="Times New Roman"/>
                <a:ea typeface="Times New Roman"/>
                <a:cs typeface="Times New Roman"/>
              </a:rPr>
              <a:t> </a:t>
            </a:r>
            <a:r>
              <a:rPr lang="en-US" sz="2800" dirty="0" err="1">
                <a:latin typeface="Times New Roman"/>
                <a:ea typeface="Times New Roman"/>
                <a:cs typeface="Times New Roman"/>
              </a:rPr>
              <a:t>sản</a:t>
            </a:r>
            <a:r>
              <a:rPr lang="en-US" sz="2800" dirty="0">
                <a:latin typeface="Times New Roman"/>
                <a:ea typeface="Times New Roman"/>
                <a:cs typeface="Times New Roman"/>
              </a:rPr>
              <a:t>, </a:t>
            </a:r>
            <a:r>
              <a:rPr lang="en-US" sz="2800" dirty="0" err="1">
                <a:latin typeface="Times New Roman"/>
                <a:ea typeface="Times New Roman"/>
                <a:cs typeface="Times New Roman"/>
              </a:rPr>
              <a:t>nộp</a:t>
            </a:r>
            <a:r>
              <a:rPr lang="en-US" sz="2800" dirty="0">
                <a:latin typeface="Times New Roman"/>
                <a:ea typeface="Times New Roman"/>
                <a:cs typeface="Times New Roman"/>
              </a:rPr>
              <a:t> </a:t>
            </a:r>
            <a:r>
              <a:rPr lang="en-US" sz="2800" dirty="0" err="1">
                <a:latin typeface="Times New Roman"/>
                <a:ea typeface="Times New Roman"/>
                <a:cs typeface="Times New Roman"/>
              </a:rPr>
              <a:t>thuế</a:t>
            </a:r>
            <a:r>
              <a:rPr lang="en-US" sz="2800" dirty="0">
                <a:latin typeface="Times New Roman"/>
                <a:ea typeface="Times New Roman"/>
                <a:cs typeface="Times New Roman"/>
              </a:rPr>
              <a:t>, chia </a:t>
            </a:r>
            <a:r>
              <a:rPr lang="en-US" sz="2800" dirty="0" err="1">
                <a:latin typeface="Times New Roman"/>
                <a:ea typeface="Times New Roman"/>
                <a:cs typeface="Times New Roman"/>
              </a:rPr>
              <a:t>cổ</a:t>
            </a:r>
            <a:r>
              <a:rPr lang="en-US" sz="2800" dirty="0">
                <a:latin typeface="Times New Roman"/>
                <a:ea typeface="Times New Roman"/>
                <a:cs typeface="Times New Roman"/>
              </a:rPr>
              <a:t> </a:t>
            </a:r>
            <a:r>
              <a:rPr lang="en-US" sz="2800" dirty="0" err="1">
                <a:latin typeface="Times New Roman"/>
                <a:ea typeface="Times New Roman"/>
                <a:cs typeface="Times New Roman"/>
              </a:rPr>
              <a:t>tức</a:t>
            </a:r>
            <a:r>
              <a:rPr lang="en-US" sz="2800" dirty="0">
                <a:latin typeface="Times New Roman"/>
                <a:ea typeface="Times New Roman"/>
                <a:cs typeface="Times New Roman"/>
              </a:rPr>
              <a:t>.....</a:t>
            </a:r>
            <a:endParaRPr lang="en-US" sz="2000" dirty="0">
              <a:latin typeface="Calibri"/>
              <a:ea typeface="Calibri"/>
              <a:cs typeface="Times New Roman"/>
            </a:endParaRPr>
          </a:p>
        </p:txBody>
      </p:sp>
    </p:spTree>
    <p:extLst>
      <p:ext uri="{BB962C8B-B14F-4D97-AF65-F5344CB8AC3E}">
        <p14:creationId xmlns:p14="http://schemas.microsoft.com/office/powerpoint/2010/main" val="208399278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189</a:t>
            </a:fld>
            <a:endParaRPr lang="en-IN">
              <a:solidFill>
                <a:srgbClr val="775F55"/>
              </a:solidFill>
            </a:endParaRPr>
          </a:p>
        </p:txBody>
      </p:sp>
      <p:sp>
        <p:nvSpPr>
          <p:cNvPr id="3" name="Rectangle 2"/>
          <p:cNvSpPr/>
          <p:nvPr/>
        </p:nvSpPr>
        <p:spPr>
          <a:xfrm>
            <a:off x="1828800" y="685800"/>
            <a:ext cx="8610600" cy="6124754"/>
          </a:xfrm>
          <a:prstGeom prst="rect">
            <a:avLst/>
          </a:prstGeom>
        </p:spPr>
        <p:txBody>
          <a:bodyPr wrap="square">
            <a:spAutoFit/>
          </a:bodyPr>
          <a:lstStyle/>
          <a:p>
            <a:pPr lvl="0" algn="just"/>
            <a:r>
              <a:rPr lang="en-US" sz="2800" dirty="0">
                <a:solidFill>
                  <a:prstClr val="black"/>
                </a:solidFill>
                <a:latin typeface="Times New Roman"/>
                <a:ea typeface="Times New Roman"/>
                <a:cs typeface="Times New Roman"/>
              </a:rPr>
              <a:t>3. </a:t>
            </a:r>
            <a:r>
              <a:rPr lang="en-US" sz="2800" b="1" i="1" dirty="0" err="1">
                <a:solidFill>
                  <a:prstClr val="black"/>
                </a:solidFill>
                <a:latin typeface="Times New Roman"/>
                <a:ea typeface="Times New Roman"/>
                <a:cs typeface="Times New Roman"/>
              </a:rPr>
              <a:t>Cân</a:t>
            </a:r>
            <a:r>
              <a:rPr lang="en-US" sz="2800" b="1" i="1" dirty="0">
                <a:solidFill>
                  <a:prstClr val="black"/>
                </a:solidFill>
                <a:latin typeface="Times New Roman"/>
                <a:ea typeface="Times New Roman"/>
                <a:cs typeface="Times New Roman"/>
              </a:rPr>
              <a:t> </a:t>
            </a:r>
            <a:r>
              <a:rPr lang="en-US" sz="2800" b="1" i="1" dirty="0" err="1">
                <a:solidFill>
                  <a:prstClr val="black"/>
                </a:solidFill>
                <a:latin typeface="Times New Roman"/>
                <a:ea typeface="Times New Roman"/>
                <a:cs typeface="Times New Roman"/>
              </a:rPr>
              <a:t>đối</a:t>
            </a:r>
            <a:r>
              <a:rPr lang="en-US" sz="2800" b="1" i="1" dirty="0">
                <a:solidFill>
                  <a:prstClr val="black"/>
                </a:solidFill>
                <a:latin typeface="Times New Roman"/>
                <a:ea typeface="Times New Roman"/>
                <a:cs typeface="Times New Roman"/>
              </a:rPr>
              <a:t> </a:t>
            </a:r>
            <a:r>
              <a:rPr lang="en-US" sz="2800" b="1" i="1" dirty="0" err="1">
                <a:solidFill>
                  <a:prstClr val="black"/>
                </a:solidFill>
                <a:latin typeface="Times New Roman"/>
                <a:ea typeface="Times New Roman"/>
                <a:cs typeface="Times New Roman"/>
              </a:rPr>
              <a:t>thu</a:t>
            </a:r>
            <a:r>
              <a:rPr lang="en-US" sz="2800" b="1" i="1" dirty="0">
                <a:solidFill>
                  <a:prstClr val="black"/>
                </a:solidFill>
                <a:latin typeface="Times New Roman"/>
                <a:ea typeface="Times New Roman"/>
                <a:cs typeface="Times New Roman"/>
              </a:rPr>
              <a:t> chi</a:t>
            </a:r>
            <a:r>
              <a:rPr lang="en-US" sz="2800" dirty="0">
                <a:solidFill>
                  <a:prstClr val="black"/>
                </a:solidFill>
                <a:latin typeface="Times New Roman"/>
                <a:ea typeface="Times New Roman"/>
                <a:cs typeface="Times New Roman"/>
              </a:rPr>
              <a:t>: </a:t>
            </a:r>
            <a:endParaRPr lang="en-US" sz="2000" dirty="0">
              <a:solidFill>
                <a:prstClr val="black"/>
              </a:solidFill>
              <a:latin typeface="Calibri"/>
              <a:ea typeface="Calibri"/>
              <a:cs typeface="Times New Roman"/>
            </a:endParaRPr>
          </a:p>
          <a:p>
            <a:pPr marL="914400" indent="457200" algn="just"/>
            <a:r>
              <a:rPr lang="en-US" sz="2800" dirty="0" err="1">
                <a:solidFill>
                  <a:srgbClr val="000000"/>
                </a:solidFill>
                <a:latin typeface="Times New Roman"/>
                <a:ea typeface="Times New Roman"/>
                <a:cs typeface="Times New Roman"/>
              </a:rPr>
              <a:t>Chênh</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lệch</a:t>
            </a:r>
            <a:r>
              <a:rPr lang="en-US" sz="2800" dirty="0">
                <a:solidFill>
                  <a:srgbClr val="000000"/>
                </a:solidFill>
                <a:latin typeface="Times New Roman"/>
                <a:ea typeface="Times New Roman"/>
                <a:cs typeface="Times New Roman"/>
              </a:rPr>
              <a:t> = Thu(I) – chi (II)</a:t>
            </a:r>
            <a:endParaRPr lang="en-US" sz="2000" dirty="0">
              <a:solidFill>
                <a:prstClr val="black"/>
              </a:solidFill>
              <a:latin typeface="Calibri"/>
              <a:ea typeface="Calibri"/>
              <a:cs typeface="Times New Roman"/>
            </a:endParaRPr>
          </a:p>
          <a:p>
            <a:pPr marL="342900" indent="-342900" algn="just">
              <a:buFont typeface="Times New Roman"/>
              <a:buChar char="-"/>
            </a:pPr>
            <a:r>
              <a:rPr lang="en-US" sz="2800" dirty="0" err="1">
                <a:solidFill>
                  <a:prstClr val="black"/>
                </a:solidFill>
                <a:latin typeface="Times New Roman"/>
                <a:ea typeface="Times New Roman"/>
                <a:cs typeface="Times New Roman"/>
              </a:rPr>
              <a:t>Nếu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lớn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hơn</a:t>
            </a:r>
            <a:r>
              <a:rPr lang="en-US" sz="2800" dirty="0">
                <a:solidFill>
                  <a:prstClr val="black"/>
                </a:solidFill>
                <a:latin typeface="Times New Roman"/>
                <a:ea typeface="Times New Roman"/>
                <a:cs typeface="Times New Roman"/>
              </a:rPr>
              <a:t> chi (</a:t>
            </a:r>
            <a:r>
              <a:rPr lang="en-US" sz="2800" dirty="0" err="1">
                <a:solidFill>
                  <a:prstClr val="black"/>
                </a:solidFill>
                <a:latin typeface="Times New Roman"/>
                <a:ea typeface="Times New Roman"/>
                <a:cs typeface="Times New Roman"/>
              </a:rPr>
              <a:t>Chênh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lệch</a:t>
            </a:r>
            <a:r>
              <a:rPr lang="en-US" sz="2800" dirty="0">
                <a:solidFill>
                  <a:prstClr val="black"/>
                </a:solidFill>
                <a:latin typeface="Times New Roman"/>
                <a:ea typeface="Times New Roman"/>
                <a:cs typeface="Times New Roman"/>
              </a:rPr>
              <a:t> &gt;0), </a:t>
            </a:r>
            <a:r>
              <a:rPr lang="en-US" sz="2800" dirty="0" err="1">
                <a:solidFill>
                  <a:prstClr val="black"/>
                </a:solidFill>
                <a:latin typeface="Times New Roman"/>
                <a:ea typeface="Times New Roman"/>
                <a:cs typeface="Times New Roman"/>
              </a:rPr>
              <a:t>lượng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tiền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trong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doanh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nghiệp</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đang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dư</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thừa</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ngoài</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mức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tiền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tồn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quỹ</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tối</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thiểu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doanh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nghiệp</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có</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thể</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dư</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vốn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để</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thực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hiện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các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mục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tiêu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khác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như</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đầu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tư</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tài</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chính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thanh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toán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nợ</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vay</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để</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giảm</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lỗi</a:t>
            </a:r>
            <a:r>
              <a:rPr lang="en-US" sz="2800" dirty="0">
                <a:solidFill>
                  <a:prstClr val="black"/>
                </a:solidFill>
                <a:latin typeface="Times New Roman"/>
                <a:ea typeface="Times New Roman"/>
                <a:cs typeface="Times New Roman"/>
              </a:rPr>
              <a:t> lo </a:t>
            </a:r>
            <a:r>
              <a:rPr lang="en-US" sz="2800" dirty="0" err="1">
                <a:solidFill>
                  <a:prstClr val="black"/>
                </a:solidFill>
                <a:latin typeface="Times New Roman"/>
                <a:ea typeface="Times New Roman"/>
                <a:cs typeface="Times New Roman"/>
              </a:rPr>
              <a:t>tài</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chính</a:t>
            </a:r>
            <a:r>
              <a:rPr lang="en-US" sz="2800" dirty="0">
                <a:solidFill>
                  <a:prstClr val="black"/>
                </a:solidFill>
                <a:latin typeface="Times New Roman"/>
                <a:ea typeface="Times New Roman"/>
                <a:cs typeface="Times New Roman"/>
              </a:rPr>
              <a:t>...</a:t>
            </a:r>
            <a:endParaRPr lang="en-US" sz="2000" dirty="0">
              <a:solidFill>
                <a:prstClr val="black"/>
              </a:solidFill>
              <a:latin typeface="Calibri"/>
              <a:ea typeface="Calibri"/>
              <a:cs typeface="Times New Roman"/>
            </a:endParaRPr>
          </a:p>
          <a:p>
            <a:pPr marL="342900" indent="-342900" algn="just">
              <a:buFont typeface="Times New Roman"/>
              <a:buChar char="-"/>
            </a:pPr>
            <a:r>
              <a:rPr lang="en-US" sz="2800" dirty="0" err="1">
                <a:solidFill>
                  <a:prstClr val="black"/>
                </a:solidFill>
                <a:latin typeface="Times New Roman"/>
                <a:ea typeface="Times New Roman"/>
                <a:cs typeface="Times New Roman"/>
              </a:rPr>
              <a:t>Nếu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nhỏ</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hơn</a:t>
            </a:r>
            <a:r>
              <a:rPr lang="en-US" sz="2800" dirty="0">
                <a:solidFill>
                  <a:prstClr val="black"/>
                </a:solidFill>
                <a:latin typeface="Times New Roman"/>
                <a:ea typeface="Times New Roman"/>
                <a:cs typeface="Times New Roman"/>
              </a:rPr>
              <a:t> chi (</a:t>
            </a:r>
            <a:r>
              <a:rPr lang="en-US" sz="2800" dirty="0" err="1">
                <a:solidFill>
                  <a:prstClr val="black"/>
                </a:solidFill>
                <a:latin typeface="Times New Roman"/>
                <a:ea typeface="Times New Roman"/>
                <a:cs typeface="Times New Roman"/>
              </a:rPr>
              <a:t>Chệnh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lệch</a:t>
            </a:r>
            <a:r>
              <a:rPr lang="en-US" sz="2800" dirty="0">
                <a:solidFill>
                  <a:prstClr val="black"/>
                </a:solidFill>
                <a:latin typeface="Times New Roman"/>
                <a:ea typeface="Times New Roman"/>
                <a:cs typeface="Times New Roman"/>
              </a:rPr>
              <a:t> &lt;0), </a:t>
            </a:r>
            <a:r>
              <a:rPr lang="en-US" sz="2800" dirty="0" err="1">
                <a:solidFill>
                  <a:prstClr val="black"/>
                </a:solidFill>
                <a:latin typeface="Times New Roman"/>
                <a:ea typeface="Times New Roman"/>
                <a:cs typeface="Times New Roman"/>
              </a:rPr>
              <a:t>lượng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tiền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trong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doanh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nghiệp</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thiếu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hụt</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để</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đảm</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bảo</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yêu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cầu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tồn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quỹ</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và</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kế</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hoạch</a:t>
            </a:r>
            <a:r>
              <a:rPr lang="en-US" sz="2800" dirty="0">
                <a:solidFill>
                  <a:prstClr val="black"/>
                </a:solidFill>
                <a:latin typeface="Times New Roman"/>
                <a:ea typeface="Times New Roman"/>
                <a:cs typeface="Times New Roman"/>
              </a:rPr>
              <a:t> chi </a:t>
            </a:r>
            <a:r>
              <a:rPr lang="en-US" sz="2800" dirty="0" err="1">
                <a:solidFill>
                  <a:prstClr val="black"/>
                </a:solidFill>
                <a:latin typeface="Times New Roman"/>
                <a:ea typeface="Times New Roman"/>
                <a:cs typeface="Times New Roman"/>
              </a:rPr>
              <a:t>tiêu</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doanh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nghiệp</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phải</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có</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kế</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hoạch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huy</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động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vốn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từ</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các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nguồn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khác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như</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đóng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góp</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của</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các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thành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viên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hoặc</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vay</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mượn</a:t>
            </a:r>
            <a:r>
              <a:rPr lang="en-US" sz="2800" dirty="0">
                <a:solidFill>
                  <a:prstClr val="black"/>
                </a:solidFill>
                <a:latin typeface="Times New Roman"/>
                <a:ea typeface="Times New Roman"/>
                <a:cs typeface="Times New Roman"/>
              </a:rPr>
              <a:t>.</a:t>
            </a:r>
            <a:endParaRPr lang="en-US" sz="2000" dirty="0">
              <a:solidFill>
                <a:prstClr val="black"/>
              </a:solidFill>
              <a:latin typeface="Calibri"/>
              <a:ea typeface="Calibri"/>
              <a:cs typeface="Times New Roman"/>
            </a:endParaRPr>
          </a:p>
          <a:p>
            <a:pPr lvl="0" algn="just"/>
            <a:r>
              <a:rPr lang="en-US" sz="2800" dirty="0">
                <a:solidFill>
                  <a:prstClr val="black"/>
                </a:solidFill>
                <a:latin typeface="Times New Roman"/>
                <a:ea typeface="Times New Roman"/>
                <a:cs typeface="Times New Roman"/>
              </a:rPr>
              <a:t>4</a:t>
            </a:r>
            <a:r>
              <a:rPr lang="en-US" sz="2800" b="1" i="1" dirty="0">
                <a:solidFill>
                  <a:prstClr val="black"/>
                </a:solidFill>
                <a:latin typeface="Times New Roman"/>
                <a:ea typeface="Times New Roman"/>
                <a:cs typeface="Times New Roman"/>
              </a:rPr>
              <a:t>.  </a:t>
            </a:r>
            <a:r>
              <a:rPr lang="en-US" sz="2800" b="1" i="1" dirty="0" err="1">
                <a:solidFill>
                  <a:prstClr val="black"/>
                </a:solidFill>
                <a:latin typeface="Times New Roman"/>
                <a:ea typeface="Times New Roman"/>
                <a:cs typeface="Times New Roman"/>
              </a:rPr>
              <a:t>Hoạt</a:t>
            </a:r>
            <a:r>
              <a:rPr lang="en-US" sz="2800" b="1" i="1" dirty="0">
                <a:solidFill>
                  <a:prstClr val="black"/>
                </a:solidFill>
                <a:latin typeface="Times New Roman"/>
                <a:ea typeface="Times New Roman"/>
                <a:cs typeface="Times New Roman"/>
              </a:rPr>
              <a:t> </a:t>
            </a:r>
            <a:r>
              <a:rPr lang="en-US" sz="2800" b="1" i="1" dirty="0" err="1">
                <a:solidFill>
                  <a:prstClr val="black"/>
                </a:solidFill>
                <a:latin typeface="Times New Roman"/>
                <a:ea typeface="Times New Roman"/>
                <a:cs typeface="Times New Roman"/>
              </a:rPr>
              <a:t>động</a:t>
            </a:r>
            <a:r>
              <a:rPr lang="en-US" sz="2800" b="1" i="1" dirty="0">
                <a:solidFill>
                  <a:prstClr val="black"/>
                </a:solidFill>
                <a:latin typeface="Times New Roman"/>
                <a:ea typeface="Times New Roman"/>
                <a:cs typeface="Times New Roman"/>
              </a:rPr>
              <a:t> </a:t>
            </a:r>
            <a:r>
              <a:rPr lang="en-US" sz="2800" b="1" i="1" dirty="0" err="1">
                <a:solidFill>
                  <a:prstClr val="black"/>
                </a:solidFill>
                <a:latin typeface="Times New Roman"/>
                <a:ea typeface="Times New Roman"/>
                <a:cs typeface="Times New Roman"/>
              </a:rPr>
              <a:t>tài</a:t>
            </a:r>
            <a:r>
              <a:rPr lang="en-US" sz="2800" b="1" i="1" dirty="0">
                <a:solidFill>
                  <a:prstClr val="black"/>
                </a:solidFill>
                <a:latin typeface="Times New Roman"/>
                <a:ea typeface="Times New Roman"/>
                <a:cs typeface="Times New Roman"/>
              </a:rPr>
              <a:t> </a:t>
            </a:r>
            <a:r>
              <a:rPr lang="en-US" sz="2800" b="1" i="1" dirty="0" err="1">
                <a:solidFill>
                  <a:prstClr val="black"/>
                </a:solidFill>
                <a:latin typeface="Times New Roman"/>
                <a:ea typeface="Times New Roman"/>
                <a:cs typeface="Times New Roman"/>
              </a:rPr>
              <a:t>chính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phản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ánh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số</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tiền</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đi</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vay</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trả</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nợ</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và</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trả</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lãi</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vay</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của</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doanh</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nghiệp</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trong</a:t>
            </a:r>
            <a:r>
              <a:rPr lang="en-US" sz="2800" dirty="0">
                <a:solidFill>
                  <a:prstClr val="black"/>
                </a:solidFill>
                <a:latin typeface="Times New Roman"/>
                <a:ea typeface="Times New Roman"/>
                <a:cs typeface="Times New Roman"/>
              </a:rPr>
              <a:t> </a:t>
            </a:r>
            <a:r>
              <a:rPr lang="en-US" sz="2800" dirty="0" err="1">
                <a:solidFill>
                  <a:prstClr val="black"/>
                </a:solidFill>
                <a:latin typeface="Times New Roman"/>
                <a:ea typeface="Times New Roman"/>
                <a:cs typeface="Times New Roman"/>
              </a:rPr>
              <a:t>kỳ</a:t>
            </a:r>
            <a:endParaRPr lang="en-US" sz="2000" dirty="0">
              <a:solidFill>
                <a:prstClr val="black"/>
              </a:solidFill>
              <a:latin typeface="Calibri"/>
              <a:ea typeface="Calibri"/>
              <a:cs typeface="Times New Roman"/>
            </a:endParaRPr>
          </a:p>
        </p:txBody>
      </p:sp>
      <p:sp>
        <p:nvSpPr>
          <p:cNvPr id="4" name="WordArt 9"/>
          <p:cNvSpPr>
            <a:spLocks noChangeArrowheads="1" noChangeShapeType="1" noTextEdit="1"/>
          </p:cNvSpPr>
          <p:nvPr/>
        </p:nvSpPr>
        <p:spPr bwMode="auto">
          <a:xfrm>
            <a:off x="2024064" y="1524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DỰ TOÁN VỐN BẰNG TIỀN</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50361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WordArt 9"/>
          <p:cNvSpPr>
            <a:spLocks noChangeArrowheads="1" noChangeShapeType="1" noTextEdit="1"/>
          </p:cNvSpPr>
          <p:nvPr/>
        </p:nvSpPr>
        <p:spPr bwMode="auto">
          <a:xfrm>
            <a:off x="2024064" y="328614"/>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1.4. PHƯƠNG PHÁP TRONG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grpSp>
        <p:nvGrpSpPr>
          <p:cNvPr id="27651" name="Nhóm 1"/>
          <p:cNvGrpSpPr>
            <a:grpSpLocks/>
          </p:cNvGrpSpPr>
          <p:nvPr/>
        </p:nvGrpSpPr>
        <p:grpSpPr bwMode="auto">
          <a:xfrm>
            <a:off x="1881188" y="2371724"/>
            <a:ext cx="8215312" cy="3768720"/>
            <a:chOff x="357188" y="2371725"/>
            <a:chExt cx="8215312" cy="2438432"/>
          </a:xfrm>
        </p:grpSpPr>
        <p:sp>
          <p:nvSpPr>
            <p:cNvPr id="27654" name="Text Box 28"/>
            <p:cNvSpPr txBox="1">
              <a:spLocks noChangeArrowheads="1"/>
            </p:cNvSpPr>
            <p:nvPr/>
          </p:nvSpPr>
          <p:spPr bwMode="auto">
            <a:xfrm>
              <a:off x="357188" y="2371725"/>
              <a:ext cx="8134350" cy="477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b="1" dirty="0">
                  <a:solidFill>
                    <a:prstClr val="black"/>
                  </a:solidFill>
                  <a:latin typeface="Times New Roman" pitchFamily="18" charset="0"/>
                  <a:cs typeface="Times New Roman" pitchFamily="18" charset="0"/>
                </a:rPr>
                <a:t>	1. </a:t>
              </a:r>
              <a:r>
                <a:rPr lang="en-US" altLang="vi-VN" sz="2800" b="1" dirty="0" err="1">
                  <a:solidFill>
                    <a:prstClr val="black"/>
                  </a:solidFill>
                  <a:latin typeface="Times New Roman" pitchFamily="18" charset="0"/>
                  <a:cs typeface="Times New Roman" pitchFamily="18" charset="0"/>
                </a:rPr>
                <a:t>Phương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pháp</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chứng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từ</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kế</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toán</a:t>
              </a:r>
              <a:endParaRPr lang="en-US" altLang="vi-VN" sz="2800" b="1" dirty="0">
                <a:solidFill>
                  <a:prstClr val="black"/>
                </a:solidFill>
                <a:latin typeface="Times New Roman" pitchFamily="18" charset="0"/>
                <a:cs typeface="Times New Roman" pitchFamily="18" charset="0"/>
              </a:endParaRPr>
            </a:p>
          </p:txBody>
        </p:sp>
        <p:sp>
          <p:nvSpPr>
            <p:cNvPr id="27655" name="AutoShape 5"/>
            <p:cNvSpPr>
              <a:spLocks noChangeArrowheads="1"/>
            </p:cNvSpPr>
            <p:nvPr/>
          </p:nvSpPr>
          <p:spPr bwMode="auto">
            <a:xfrm>
              <a:off x="757238" y="2571750"/>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7656" name="Text Box 28"/>
            <p:cNvSpPr txBox="1">
              <a:spLocks noChangeArrowheads="1"/>
            </p:cNvSpPr>
            <p:nvPr/>
          </p:nvSpPr>
          <p:spPr bwMode="auto">
            <a:xfrm>
              <a:off x="357188" y="3073400"/>
              <a:ext cx="8134350"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	2. </a:t>
              </a:r>
              <a:r>
                <a:rPr lang="en-US" altLang="vi-VN" sz="2800" b="1" dirty="0" err="1">
                  <a:solidFill>
                    <a:prstClr val="black"/>
                  </a:solidFill>
                  <a:latin typeface="Times New Roman" pitchFamily="18" charset="0"/>
                  <a:cs typeface="Times New Roman" pitchFamily="18" charset="0"/>
                </a:rPr>
                <a:t>Phương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pháp</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tài</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khoản</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kế</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toán</a:t>
              </a:r>
              <a:endParaRPr lang="en-US" altLang="vi-VN" sz="2800" b="1" dirty="0">
                <a:solidFill>
                  <a:prstClr val="black"/>
                </a:solidFill>
                <a:latin typeface="Times New Roman" pitchFamily="18" charset="0"/>
                <a:cs typeface="Times New Roman" pitchFamily="18" charset="0"/>
              </a:endParaRPr>
            </a:p>
          </p:txBody>
        </p:sp>
        <p:sp>
          <p:nvSpPr>
            <p:cNvPr id="27657" name="Text Box 28"/>
            <p:cNvSpPr txBox="1">
              <a:spLocks noChangeArrowheads="1"/>
            </p:cNvSpPr>
            <p:nvPr/>
          </p:nvSpPr>
          <p:spPr bwMode="auto">
            <a:xfrm>
              <a:off x="357188" y="3716338"/>
              <a:ext cx="8215312" cy="477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b="1" dirty="0">
                  <a:solidFill>
                    <a:prstClr val="black"/>
                  </a:solidFill>
                  <a:latin typeface="Times New Roman" pitchFamily="18" charset="0"/>
                  <a:cs typeface="Times New Roman" pitchFamily="18" charset="0"/>
                </a:rPr>
                <a:t>	3. </a:t>
              </a:r>
              <a:r>
                <a:rPr lang="en-US" altLang="vi-VN" sz="2800" b="1" dirty="0" err="1">
                  <a:solidFill>
                    <a:prstClr val="black"/>
                  </a:solidFill>
                  <a:latin typeface="Times New Roman" pitchFamily="18" charset="0"/>
                  <a:cs typeface="Times New Roman" pitchFamily="18" charset="0"/>
                </a:rPr>
                <a:t>Phương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pháp</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tính</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giá</a:t>
              </a:r>
              <a:r>
                <a:rPr lang="en-US" altLang="vi-VN" sz="2800" b="1" dirty="0">
                  <a:solidFill>
                    <a:prstClr val="black"/>
                  </a:solidFill>
                  <a:latin typeface="Times New Roman" pitchFamily="18" charset="0"/>
                  <a:cs typeface="Times New Roman" pitchFamily="18" charset="0"/>
                </a:rPr>
                <a:t>.</a:t>
              </a:r>
            </a:p>
          </p:txBody>
        </p:sp>
        <p:sp>
          <p:nvSpPr>
            <p:cNvPr id="27658" name="Text Box 28"/>
            <p:cNvSpPr txBox="1">
              <a:spLocks noChangeArrowheads="1"/>
            </p:cNvSpPr>
            <p:nvPr/>
          </p:nvSpPr>
          <p:spPr bwMode="auto">
            <a:xfrm>
              <a:off x="357188" y="4332228"/>
              <a:ext cx="8134350" cy="477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b="1" dirty="0">
                  <a:solidFill>
                    <a:prstClr val="black"/>
                  </a:solidFill>
                  <a:latin typeface="Times New Roman" pitchFamily="18" charset="0"/>
                  <a:cs typeface="Times New Roman" pitchFamily="18" charset="0"/>
                </a:rPr>
                <a:t>	4. </a:t>
              </a:r>
              <a:r>
                <a:rPr lang="en-US" altLang="vi-VN" sz="2800" b="1" dirty="0" err="1">
                  <a:solidFill>
                    <a:prstClr val="black"/>
                  </a:solidFill>
                  <a:latin typeface="Times New Roman" pitchFamily="18" charset="0"/>
                  <a:cs typeface="Times New Roman" pitchFamily="18" charset="0"/>
                </a:rPr>
                <a:t>Phương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pháp</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tổng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hợp</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cân</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đối</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kế</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toán</a:t>
              </a:r>
              <a:r>
                <a:rPr lang="en-US" altLang="vi-VN" sz="2800" b="1" dirty="0">
                  <a:solidFill>
                    <a:prstClr val="black"/>
                  </a:solidFill>
                  <a:latin typeface="Times New Roman" pitchFamily="18" charset="0"/>
                  <a:cs typeface="Times New Roman" pitchFamily="18" charset="0"/>
                </a:rPr>
                <a:t>.</a:t>
              </a:r>
            </a:p>
          </p:txBody>
        </p:sp>
        <p:sp>
          <p:nvSpPr>
            <p:cNvPr id="27659" name="AutoShape 5"/>
            <p:cNvSpPr>
              <a:spLocks noChangeArrowheads="1"/>
            </p:cNvSpPr>
            <p:nvPr/>
          </p:nvSpPr>
          <p:spPr bwMode="auto">
            <a:xfrm>
              <a:off x="714375" y="3205163"/>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7660" name="AutoShape 5"/>
            <p:cNvSpPr>
              <a:spLocks noChangeArrowheads="1"/>
            </p:cNvSpPr>
            <p:nvPr/>
          </p:nvSpPr>
          <p:spPr bwMode="auto">
            <a:xfrm>
              <a:off x="714375" y="3933825"/>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7661" name="AutoShape 5"/>
            <p:cNvSpPr>
              <a:spLocks noChangeArrowheads="1"/>
            </p:cNvSpPr>
            <p:nvPr/>
          </p:nvSpPr>
          <p:spPr bwMode="auto">
            <a:xfrm>
              <a:off x="724187" y="4537113"/>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grpSp>
      <p:sp>
        <p:nvSpPr>
          <p:cNvPr id="16" name="Slide Number Placeholder 15"/>
          <p:cNvSpPr>
            <a:spLocks noGrp="1"/>
          </p:cNvSpPr>
          <p:nvPr>
            <p:ph type="sldNum" sz="quarter" idx="12"/>
          </p:nvPr>
        </p:nvSpPr>
        <p:spPr/>
        <p:txBody>
          <a:bodyPr>
            <a:normAutofit fontScale="85000" lnSpcReduction="20000"/>
          </a:bodyPr>
          <a:lstStyle/>
          <a:p>
            <a:pPr>
              <a:defRPr/>
            </a:pPr>
            <a:fld id="{8951ECDB-6207-4340-B4FF-33A08769CF88}" type="slidenum">
              <a:rPr lang="en-IN" smtClean="0"/>
              <a:pPr>
                <a:defRPr/>
              </a:pPr>
              <a:t>19</a:t>
            </a:fld>
            <a:endParaRPr lang="en-IN"/>
          </a:p>
        </p:txBody>
      </p:sp>
      <p:sp>
        <p:nvSpPr>
          <p:cNvPr id="27653" name="Text Box 28"/>
          <p:cNvSpPr txBox="1">
            <a:spLocks noChangeArrowheads="1"/>
          </p:cNvSpPr>
          <p:nvPr/>
        </p:nvSpPr>
        <p:spPr bwMode="auto">
          <a:xfrm>
            <a:off x="2033588" y="1633538"/>
            <a:ext cx="81343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b="1" dirty="0" err="1">
                <a:solidFill>
                  <a:prstClr val="black"/>
                </a:solidFill>
                <a:latin typeface="Times New Roman" pitchFamily="18" charset="0"/>
                <a:cs typeface="Times New Roman" pitchFamily="18" charset="0"/>
              </a:rPr>
              <a:t>Phương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pháp</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kế</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toán</a:t>
            </a:r>
            <a:r>
              <a:rPr lang="en-US" altLang="vi-VN" sz="2800" b="1" dirty="0">
                <a:solidFill>
                  <a:prstClr val="black"/>
                </a:solidFill>
                <a:latin typeface="Times New Roman" pitchFamily="18" charset="0"/>
                <a:cs typeface="Times New Roman" pitchFamily="18" charset="0"/>
              </a:rPr>
              <a:t> </a:t>
            </a:r>
            <a:r>
              <a:rPr lang="vi-VN" altLang="vi-VN" sz="2800" b="1" dirty="0">
                <a:solidFill>
                  <a:prstClr val="black"/>
                </a:solidFill>
                <a:latin typeface="Times New Roman" pitchFamily="18" charset="0"/>
                <a:cs typeface="Times New Roman" pitchFamily="18" charset="0"/>
              </a:rPr>
              <a:t>được</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sử</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dụng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trong</a:t>
            </a:r>
            <a:r>
              <a:rPr lang="en-US" altLang="vi-VN" sz="2800" b="1" dirty="0">
                <a:solidFill>
                  <a:prstClr val="black"/>
                </a:solidFill>
                <a:latin typeface="Times New Roman" pitchFamily="18" charset="0"/>
                <a:cs typeface="Times New Roman" pitchFamily="18" charset="0"/>
              </a:rPr>
              <a:t> KTQT</a:t>
            </a:r>
          </a:p>
        </p:txBody>
      </p:sp>
    </p:spTree>
    <p:extLst>
      <p:ext uri="{BB962C8B-B14F-4D97-AF65-F5344CB8AC3E}">
        <p14:creationId xmlns:p14="http://schemas.microsoft.com/office/powerpoint/2010/main" val="2731648973"/>
      </p:ext>
    </p:extLst>
  </p:cSld>
  <p:clrMapOvr>
    <a:masterClrMapping/>
  </p:clrMapOvr>
  <p:transition spd="slow"/>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190</a:t>
            </a:fld>
            <a:endParaRPr lang="en-IN">
              <a:solidFill>
                <a:srgbClr val="775F55"/>
              </a:solidFill>
            </a:endParaRPr>
          </a:p>
        </p:txBody>
      </p:sp>
      <p:sp>
        <p:nvSpPr>
          <p:cNvPr id="3" name="Rectangle 2"/>
          <p:cNvSpPr/>
          <p:nvPr/>
        </p:nvSpPr>
        <p:spPr>
          <a:xfrm>
            <a:off x="1676400" y="152401"/>
            <a:ext cx="8839200" cy="6555641"/>
          </a:xfrm>
          <a:prstGeom prst="rect">
            <a:avLst/>
          </a:prstGeom>
        </p:spPr>
        <p:txBody>
          <a:bodyPr wrap="square">
            <a:spAutoFit/>
          </a:bodyPr>
          <a:lstStyle/>
          <a:p>
            <a:pPr marL="228600" algn="just"/>
            <a:r>
              <a:rPr lang="en-US" sz="2800" b="1" dirty="0" err="1">
                <a:latin typeface="Times New Roman"/>
                <a:ea typeface="Times New Roman"/>
                <a:cs typeface="Times New Roman"/>
              </a:rPr>
              <a:t>Ví</a:t>
            </a:r>
            <a:r>
              <a:rPr lang="en-US" sz="2800" b="1" dirty="0">
                <a:latin typeface="Times New Roman"/>
                <a:ea typeface="Times New Roman"/>
                <a:cs typeface="Times New Roman"/>
              </a:rPr>
              <a:t> </a:t>
            </a:r>
            <a:r>
              <a:rPr lang="en-US" sz="2800" b="1" dirty="0" err="1">
                <a:latin typeface="Times New Roman"/>
                <a:ea typeface="Times New Roman"/>
                <a:cs typeface="Times New Roman"/>
              </a:rPr>
              <a:t>dụ</a:t>
            </a:r>
            <a:r>
              <a:rPr lang="en-US" sz="2800" b="1" dirty="0">
                <a:latin typeface="Times New Roman"/>
                <a:ea typeface="Times New Roman"/>
                <a:cs typeface="Times New Roman"/>
              </a:rPr>
              <a:t>:</a:t>
            </a:r>
            <a:r>
              <a:rPr lang="en-US" sz="2800" dirty="0">
                <a:latin typeface="Times New Roman"/>
                <a:ea typeface="Times New Roman"/>
                <a:cs typeface="Times New Roman"/>
              </a:rPr>
              <a:t> </a:t>
            </a:r>
          </a:p>
          <a:p>
            <a:pPr marL="228600" algn="just"/>
            <a:r>
              <a:rPr lang="en-US" sz="2800" dirty="0">
                <a:latin typeface="Times New Roman"/>
                <a:ea typeface="Times New Roman"/>
                <a:cs typeface="Times New Roman"/>
              </a:rPr>
              <a:t>	</a:t>
            </a:r>
            <a:r>
              <a:rPr lang="en-US" sz="2800" dirty="0" err="1">
                <a:latin typeface="Times New Roman"/>
                <a:ea typeface="Times New Roman"/>
                <a:cs typeface="Times New Roman"/>
              </a:rPr>
              <a:t>Công</a:t>
            </a:r>
            <a:r>
              <a:rPr lang="en-US" sz="2800" dirty="0">
                <a:latin typeface="Times New Roman"/>
                <a:ea typeface="Times New Roman"/>
                <a:cs typeface="Times New Roman"/>
              </a:rPr>
              <a:t> </a:t>
            </a:r>
            <a:r>
              <a:rPr lang="en-US" sz="2800" dirty="0" err="1">
                <a:latin typeface="Times New Roman"/>
                <a:ea typeface="Times New Roman"/>
                <a:cs typeface="Times New Roman"/>
              </a:rPr>
              <a:t>ty</a:t>
            </a:r>
            <a:r>
              <a:rPr lang="en-US" sz="2800" dirty="0">
                <a:latin typeface="Times New Roman"/>
                <a:ea typeface="Times New Roman"/>
                <a:cs typeface="Times New Roman"/>
              </a:rPr>
              <a:t> ABC </a:t>
            </a:r>
            <a:r>
              <a:rPr lang="en-US" sz="2800" dirty="0" err="1">
                <a:latin typeface="Times New Roman"/>
                <a:ea typeface="Times New Roman"/>
                <a:cs typeface="Times New Roman"/>
              </a:rPr>
              <a:t>lập</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tiền</a:t>
            </a:r>
            <a:r>
              <a:rPr lang="en-US" sz="2800" dirty="0">
                <a:latin typeface="Times New Roman"/>
                <a:ea typeface="Times New Roman"/>
                <a:cs typeface="Times New Roman"/>
              </a:rPr>
              <a:t> </a:t>
            </a:r>
            <a:r>
              <a:rPr lang="en-US" sz="2800" dirty="0" err="1">
                <a:latin typeface="Times New Roman"/>
                <a:ea typeface="Times New Roman"/>
                <a:cs typeface="Times New Roman"/>
              </a:rPr>
              <a:t>tiền</a:t>
            </a:r>
            <a:r>
              <a:rPr lang="en-US" sz="2800" dirty="0">
                <a:latin typeface="Times New Roman"/>
                <a:ea typeface="Times New Roman"/>
                <a:cs typeface="Times New Roman"/>
              </a:rPr>
              <a:t> </a:t>
            </a:r>
            <a:r>
              <a:rPr lang="en-US" sz="2800" dirty="0" err="1">
                <a:latin typeface="Times New Roman"/>
                <a:ea typeface="Times New Roman"/>
                <a:cs typeface="Times New Roman"/>
              </a:rPr>
              <a:t>trên</a:t>
            </a:r>
            <a:r>
              <a:rPr lang="en-US" sz="2800" dirty="0">
                <a:latin typeface="Times New Roman"/>
                <a:ea typeface="Times New Roman"/>
                <a:cs typeface="Times New Roman"/>
              </a:rPr>
              <a:t> </a:t>
            </a:r>
            <a:r>
              <a:rPr lang="en-US" sz="2800" dirty="0" err="1">
                <a:latin typeface="Times New Roman"/>
                <a:ea typeface="Times New Roman"/>
                <a:cs typeface="Times New Roman"/>
              </a:rPr>
              <a:t>cơ</a:t>
            </a:r>
            <a:r>
              <a:rPr lang="en-US" sz="2800" dirty="0">
                <a:latin typeface="Times New Roman"/>
                <a:ea typeface="Times New Roman"/>
                <a:cs typeface="Times New Roman"/>
              </a:rPr>
              <a:t> </a:t>
            </a:r>
            <a:r>
              <a:rPr lang="en-US" sz="2800" dirty="0" err="1">
                <a:latin typeface="Times New Roman"/>
                <a:ea typeface="Times New Roman"/>
                <a:cs typeface="Times New Roman"/>
              </a:rPr>
              <a:t>sở</a:t>
            </a:r>
            <a:r>
              <a:rPr lang="en-US" sz="2800" dirty="0">
                <a:latin typeface="Times New Roman"/>
                <a:ea typeface="Times New Roman"/>
                <a:cs typeface="Times New Roman"/>
              </a:rPr>
              <a:t> </a:t>
            </a:r>
            <a:r>
              <a:rPr lang="en-US" sz="2800" dirty="0" err="1">
                <a:latin typeface="Times New Roman"/>
                <a:ea typeface="Times New Roman"/>
                <a:cs typeface="Times New Roman"/>
              </a:rPr>
              <a:t>các</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toán</a:t>
            </a:r>
            <a:r>
              <a:rPr lang="en-US" sz="2800" dirty="0">
                <a:latin typeface="Times New Roman"/>
                <a:ea typeface="Times New Roman"/>
                <a:cs typeface="Times New Roman"/>
              </a:rPr>
              <a:t> </a:t>
            </a:r>
            <a:r>
              <a:rPr lang="en-US" sz="2800" dirty="0" err="1">
                <a:latin typeface="Times New Roman"/>
                <a:ea typeface="Times New Roman"/>
                <a:cs typeface="Times New Roman"/>
              </a:rPr>
              <a:t>đã</a:t>
            </a:r>
            <a:r>
              <a:rPr lang="en-US" sz="2800" dirty="0">
                <a:latin typeface="Times New Roman"/>
                <a:ea typeface="Times New Roman"/>
                <a:cs typeface="Times New Roman"/>
              </a:rPr>
              <a:t> </a:t>
            </a:r>
            <a:r>
              <a:rPr lang="en-US" sz="2800" dirty="0" err="1">
                <a:latin typeface="Times New Roman"/>
                <a:ea typeface="Times New Roman"/>
                <a:cs typeface="Times New Roman"/>
              </a:rPr>
              <a:t>được</a:t>
            </a:r>
            <a:r>
              <a:rPr lang="en-US" sz="2800" dirty="0">
                <a:latin typeface="Times New Roman"/>
                <a:ea typeface="Times New Roman"/>
                <a:cs typeface="Times New Roman"/>
              </a:rPr>
              <a:t> </a:t>
            </a:r>
            <a:r>
              <a:rPr lang="en-US" sz="2800" dirty="0" err="1">
                <a:latin typeface="Times New Roman"/>
                <a:ea typeface="Times New Roman"/>
                <a:cs typeface="Times New Roman"/>
              </a:rPr>
              <a:t>lập</a:t>
            </a:r>
            <a:r>
              <a:rPr lang="en-US" sz="2800" dirty="0">
                <a:latin typeface="Times New Roman"/>
                <a:ea typeface="Times New Roman"/>
                <a:cs typeface="Times New Roman"/>
              </a:rPr>
              <a:t> </a:t>
            </a:r>
            <a:r>
              <a:rPr lang="en-US" sz="2800" dirty="0" err="1">
                <a:latin typeface="Times New Roman"/>
                <a:ea typeface="Times New Roman"/>
                <a:cs typeface="Times New Roman"/>
              </a:rPr>
              <a:t>và</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kiến</a:t>
            </a:r>
            <a:r>
              <a:rPr lang="en-US" sz="2800" dirty="0">
                <a:latin typeface="Times New Roman"/>
                <a:ea typeface="Times New Roman"/>
                <a:cs typeface="Times New Roman"/>
              </a:rPr>
              <a:t> </a:t>
            </a:r>
            <a:r>
              <a:rPr lang="en-US" sz="2800" dirty="0" err="1">
                <a:latin typeface="Times New Roman"/>
                <a:ea typeface="Times New Roman"/>
                <a:cs typeface="Times New Roman"/>
              </a:rPr>
              <a:t>các</a:t>
            </a:r>
            <a:r>
              <a:rPr lang="en-US" sz="2800" dirty="0">
                <a:latin typeface="Times New Roman"/>
                <a:ea typeface="Times New Roman"/>
                <a:cs typeface="Times New Roman"/>
              </a:rPr>
              <a:t> </a:t>
            </a:r>
            <a:r>
              <a:rPr lang="en-US" sz="2800" dirty="0" err="1">
                <a:latin typeface="Times New Roman"/>
                <a:ea typeface="Times New Roman"/>
                <a:cs typeface="Times New Roman"/>
              </a:rPr>
              <a:t>nội</a:t>
            </a:r>
            <a:r>
              <a:rPr lang="en-US" sz="2800" dirty="0">
                <a:latin typeface="Times New Roman"/>
                <a:ea typeface="Times New Roman"/>
                <a:cs typeface="Times New Roman"/>
              </a:rPr>
              <a:t> dung </a:t>
            </a:r>
            <a:r>
              <a:rPr lang="en-US" sz="2800" dirty="0" err="1">
                <a:latin typeface="Times New Roman"/>
                <a:ea typeface="Times New Roman"/>
                <a:cs typeface="Times New Roman"/>
              </a:rPr>
              <a:t>khác</a:t>
            </a:r>
            <a:r>
              <a:rPr lang="en-US" sz="2800" dirty="0">
                <a:latin typeface="Times New Roman"/>
                <a:ea typeface="Times New Roman"/>
                <a:cs typeface="Times New Roman"/>
              </a:rPr>
              <a:t> </a:t>
            </a:r>
            <a:r>
              <a:rPr lang="en-US" sz="2800" dirty="0" err="1">
                <a:latin typeface="Times New Roman"/>
                <a:ea typeface="Times New Roman"/>
                <a:cs typeface="Times New Roman"/>
              </a:rPr>
              <a:t>như</a:t>
            </a:r>
            <a:r>
              <a:rPr lang="en-US" sz="2800" dirty="0">
                <a:latin typeface="Times New Roman"/>
                <a:ea typeface="Times New Roman"/>
                <a:cs typeface="Times New Roman"/>
              </a:rPr>
              <a:t> </a:t>
            </a:r>
            <a:r>
              <a:rPr lang="en-US" sz="2800" dirty="0" err="1">
                <a:latin typeface="Times New Roman"/>
                <a:ea typeface="Times New Roman"/>
                <a:cs typeface="Times New Roman"/>
              </a:rPr>
              <a:t>sau</a:t>
            </a:r>
            <a:r>
              <a:rPr lang="en-US" sz="2800" dirty="0">
                <a:latin typeface="Times New Roman"/>
                <a:ea typeface="Times New Roman"/>
                <a:cs typeface="Times New Roman"/>
              </a:rPr>
              <a:t>:</a:t>
            </a:r>
            <a:endParaRPr lang="en-US" sz="2000" dirty="0">
              <a:latin typeface="Calibri"/>
              <a:ea typeface="Calibri"/>
              <a:cs typeface="Times New Roman"/>
            </a:endParaRPr>
          </a:p>
          <a:p>
            <a:pPr marL="342900" indent="-342900" algn="just">
              <a:buFont typeface="Symbol"/>
              <a:buChar char=""/>
            </a:pPr>
            <a:r>
              <a:rPr lang="en-US" sz="2800" dirty="0" err="1">
                <a:latin typeface="Times New Roman"/>
                <a:ea typeface="Times New Roman"/>
                <a:cs typeface="Times New Roman"/>
              </a:rPr>
              <a:t>Tiền</a:t>
            </a:r>
            <a:r>
              <a:rPr lang="en-US" sz="2800" dirty="0">
                <a:latin typeface="Times New Roman"/>
                <a:ea typeface="Times New Roman"/>
                <a:cs typeface="Times New Roman"/>
              </a:rPr>
              <a:t> </a:t>
            </a:r>
            <a:r>
              <a:rPr lang="en-US" sz="2800" dirty="0" err="1">
                <a:latin typeface="Times New Roman"/>
                <a:ea typeface="Times New Roman"/>
                <a:cs typeface="Times New Roman"/>
              </a:rPr>
              <a:t>tồn</a:t>
            </a:r>
            <a:r>
              <a:rPr lang="en-US" sz="2800" dirty="0">
                <a:latin typeface="Times New Roman"/>
                <a:ea typeface="Times New Roman"/>
                <a:cs typeface="Times New Roman"/>
              </a:rPr>
              <a:t> </a:t>
            </a:r>
            <a:r>
              <a:rPr lang="en-US" sz="2800" dirty="0" err="1">
                <a:latin typeface="Times New Roman"/>
                <a:ea typeface="Times New Roman"/>
                <a:cs typeface="Times New Roman"/>
              </a:rPr>
              <a:t>đầu</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I </a:t>
            </a:r>
            <a:r>
              <a:rPr lang="en-US" sz="2800" dirty="0" err="1">
                <a:latin typeface="Times New Roman"/>
                <a:ea typeface="Times New Roman"/>
                <a:cs typeface="Times New Roman"/>
              </a:rPr>
              <a:t>năm</a:t>
            </a:r>
            <a:r>
              <a:rPr lang="en-US" sz="2800" dirty="0">
                <a:latin typeface="Times New Roman"/>
                <a:ea typeface="Times New Roman"/>
                <a:cs typeface="Times New Roman"/>
              </a:rPr>
              <a:t> N </a:t>
            </a:r>
            <a:r>
              <a:rPr lang="en-US" sz="2800" dirty="0" err="1">
                <a:latin typeface="Times New Roman"/>
                <a:ea typeface="Times New Roman"/>
                <a:cs typeface="Times New Roman"/>
              </a:rPr>
              <a:t>số</a:t>
            </a:r>
            <a:r>
              <a:rPr lang="en-US" sz="2800" dirty="0">
                <a:latin typeface="Times New Roman"/>
                <a:ea typeface="Times New Roman"/>
                <a:cs typeface="Times New Roman"/>
              </a:rPr>
              <a:t> </a:t>
            </a:r>
            <a:r>
              <a:rPr lang="en-US" sz="2800" dirty="0" err="1">
                <a:latin typeface="Times New Roman"/>
                <a:ea typeface="Times New Roman"/>
                <a:cs typeface="Times New Roman"/>
              </a:rPr>
              <a:t>tiền</a:t>
            </a:r>
            <a:r>
              <a:rPr lang="en-US" sz="2800" dirty="0">
                <a:latin typeface="Times New Roman"/>
                <a:ea typeface="Times New Roman"/>
                <a:cs typeface="Times New Roman"/>
              </a:rPr>
              <a:t>: 300 </a:t>
            </a:r>
            <a:r>
              <a:rPr lang="en-US" sz="2800" dirty="0" err="1">
                <a:latin typeface="Times New Roman"/>
                <a:ea typeface="Times New Roman"/>
                <a:cs typeface="Times New Roman"/>
              </a:rPr>
              <a:t>triệu</a:t>
            </a:r>
            <a:r>
              <a:rPr lang="en-US" sz="2800" dirty="0">
                <a:latin typeface="Times New Roman"/>
                <a:ea typeface="Times New Roman"/>
                <a:cs typeface="Times New Roman"/>
              </a:rPr>
              <a:t> </a:t>
            </a:r>
            <a:r>
              <a:rPr lang="en-US" sz="2800" dirty="0" err="1">
                <a:latin typeface="Times New Roman"/>
                <a:ea typeface="Times New Roman"/>
                <a:cs typeface="Times New Roman"/>
              </a:rPr>
              <a:t>đồng</a:t>
            </a:r>
            <a:r>
              <a:rPr lang="en-US" sz="2800" dirty="0">
                <a:latin typeface="Times New Roman"/>
                <a:ea typeface="Times New Roman"/>
                <a:cs typeface="Times New Roman"/>
              </a:rPr>
              <a:t> </a:t>
            </a:r>
            <a:endParaRPr lang="en-US" sz="2000" dirty="0">
              <a:latin typeface="Calibri"/>
              <a:ea typeface="Calibri"/>
              <a:cs typeface="Times New Roman"/>
            </a:endParaRPr>
          </a:p>
          <a:p>
            <a:pPr marL="342900" indent="-342900" algn="just">
              <a:buFont typeface="Symbol"/>
              <a:buChar char=""/>
            </a:pPr>
            <a:r>
              <a:rPr lang="en-US" sz="2800" dirty="0" err="1">
                <a:latin typeface="Times New Roman"/>
                <a:ea typeface="Times New Roman"/>
                <a:cs typeface="Times New Roman"/>
              </a:rPr>
              <a:t>Các</a:t>
            </a:r>
            <a:r>
              <a:rPr lang="en-US" sz="2800" dirty="0">
                <a:latin typeface="Times New Roman"/>
                <a:ea typeface="Times New Roman"/>
                <a:cs typeface="Times New Roman"/>
              </a:rPr>
              <a:t> </a:t>
            </a:r>
            <a:r>
              <a:rPr lang="en-US" sz="2800" dirty="0" err="1">
                <a:latin typeface="Times New Roman"/>
                <a:ea typeface="Times New Roman"/>
                <a:cs typeface="Times New Roman"/>
              </a:rPr>
              <a:t>kế</a:t>
            </a:r>
            <a:r>
              <a:rPr lang="en-US" sz="2800" dirty="0">
                <a:latin typeface="Times New Roman"/>
                <a:ea typeface="Times New Roman"/>
                <a:cs typeface="Times New Roman"/>
              </a:rPr>
              <a:t> </a:t>
            </a:r>
            <a:r>
              <a:rPr lang="en-US" sz="2800" dirty="0" err="1">
                <a:latin typeface="Times New Roman"/>
                <a:ea typeface="Times New Roman"/>
                <a:cs typeface="Times New Roman"/>
              </a:rPr>
              <a:t>hoạch</a:t>
            </a:r>
            <a:r>
              <a:rPr lang="en-US" sz="2800" dirty="0">
                <a:latin typeface="Times New Roman"/>
                <a:ea typeface="Times New Roman"/>
                <a:cs typeface="Times New Roman"/>
              </a:rPr>
              <a:t> chi </a:t>
            </a:r>
            <a:r>
              <a:rPr lang="en-US" sz="2800" dirty="0" err="1">
                <a:latin typeface="Times New Roman"/>
                <a:ea typeface="Times New Roman"/>
                <a:cs typeface="Times New Roman"/>
              </a:rPr>
              <a:t>khác</a:t>
            </a:r>
            <a:r>
              <a:rPr lang="en-US" sz="2800" dirty="0">
                <a:latin typeface="Times New Roman"/>
                <a:ea typeface="Times New Roman"/>
                <a:cs typeface="Times New Roman"/>
              </a:rPr>
              <a:t>:</a:t>
            </a:r>
            <a:endParaRPr lang="en-US" sz="2000" dirty="0">
              <a:latin typeface="Calibri"/>
              <a:ea typeface="Calibri"/>
              <a:cs typeface="Times New Roman"/>
            </a:endParaRPr>
          </a:p>
          <a:p>
            <a:pPr marL="342900" indent="-342900" algn="just">
              <a:buFont typeface="Times New Roman"/>
              <a:buChar char="-"/>
            </a:pPr>
            <a:r>
              <a:rPr lang="en-US" sz="2800" dirty="0">
                <a:latin typeface="Times New Roman"/>
                <a:ea typeface="Times New Roman"/>
                <a:cs typeface="Times New Roman"/>
              </a:rPr>
              <a:t>Chi </a:t>
            </a:r>
            <a:r>
              <a:rPr lang="en-US" sz="2800" dirty="0" err="1">
                <a:latin typeface="Times New Roman"/>
                <a:ea typeface="Times New Roman"/>
                <a:cs typeface="Times New Roman"/>
              </a:rPr>
              <a:t>đầu</a:t>
            </a:r>
            <a:r>
              <a:rPr lang="en-US" sz="2800" dirty="0">
                <a:latin typeface="Times New Roman"/>
                <a:ea typeface="Times New Roman"/>
                <a:cs typeface="Times New Roman"/>
              </a:rPr>
              <a:t> </a:t>
            </a:r>
            <a:r>
              <a:rPr lang="en-US" sz="2800" dirty="0" err="1">
                <a:latin typeface="Times New Roman"/>
                <a:ea typeface="Times New Roman"/>
                <a:cs typeface="Times New Roman"/>
              </a:rPr>
              <a:t>tư</a:t>
            </a:r>
            <a:r>
              <a:rPr lang="en-US" sz="2800" dirty="0">
                <a:latin typeface="Times New Roman"/>
                <a:ea typeface="Times New Roman"/>
                <a:cs typeface="Times New Roman"/>
              </a:rPr>
              <a:t> </a:t>
            </a:r>
            <a:r>
              <a:rPr lang="en-US" sz="2800" dirty="0" err="1">
                <a:latin typeface="Times New Roman"/>
                <a:ea typeface="Times New Roman"/>
                <a:cs typeface="Times New Roman"/>
              </a:rPr>
              <a:t>xây</a:t>
            </a:r>
            <a:r>
              <a:rPr lang="en-US" sz="2800" dirty="0">
                <a:latin typeface="Times New Roman"/>
                <a:ea typeface="Times New Roman"/>
                <a:cs typeface="Times New Roman"/>
              </a:rPr>
              <a:t> </a:t>
            </a:r>
            <a:r>
              <a:rPr lang="en-US" sz="2800" dirty="0" err="1">
                <a:latin typeface="Times New Roman"/>
                <a:ea typeface="Times New Roman"/>
                <a:cs typeface="Times New Roman"/>
              </a:rPr>
              <a:t>dựng</a:t>
            </a:r>
            <a:r>
              <a:rPr lang="en-US" sz="2800" dirty="0">
                <a:latin typeface="Times New Roman"/>
                <a:ea typeface="Times New Roman"/>
                <a:cs typeface="Times New Roman"/>
              </a:rPr>
              <a:t> </a:t>
            </a:r>
            <a:r>
              <a:rPr lang="en-US" sz="2800" dirty="0" err="1">
                <a:latin typeface="Times New Roman"/>
                <a:ea typeface="Times New Roman"/>
                <a:cs typeface="Times New Roman"/>
              </a:rPr>
              <a:t>cơ</a:t>
            </a:r>
            <a:r>
              <a:rPr lang="en-US" sz="2800" dirty="0">
                <a:latin typeface="Times New Roman"/>
                <a:ea typeface="Times New Roman"/>
                <a:cs typeface="Times New Roman"/>
              </a:rPr>
              <a:t> </a:t>
            </a:r>
            <a:r>
              <a:rPr lang="en-US" sz="2800" dirty="0" err="1">
                <a:latin typeface="Times New Roman"/>
                <a:ea typeface="Times New Roman"/>
                <a:cs typeface="Times New Roman"/>
              </a:rPr>
              <a:t>bản</a:t>
            </a:r>
            <a:r>
              <a:rPr lang="en-US" sz="2800" dirty="0">
                <a:latin typeface="Times New Roman"/>
                <a:ea typeface="Times New Roman"/>
                <a:cs typeface="Times New Roman"/>
              </a:rPr>
              <a:t> (</a:t>
            </a:r>
            <a:r>
              <a:rPr lang="en-US" sz="2800" dirty="0" err="1">
                <a:latin typeface="Times New Roman"/>
                <a:ea typeface="Times New Roman"/>
                <a:cs typeface="Times New Roman"/>
              </a:rPr>
              <a:t>hình</a:t>
            </a:r>
            <a:r>
              <a:rPr lang="en-US" sz="2800" dirty="0">
                <a:latin typeface="Times New Roman"/>
                <a:ea typeface="Times New Roman"/>
                <a:cs typeface="Times New Roman"/>
              </a:rPr>
              <a:t> </a:t>
            </a:r>
            <a:r>
              <a:rPr lang="en-US" sz="2800" dirty="0" err="1">
                <a:latin typeface="Times New Roman"/>
                <a:ea typeface="Times New Roman"/>
                <a:cs typeface="Times New Roman"/>
              </a:rPr>
              <a:t>thành</a:t>
            </a:r>
            <a:r>
              <a:rPr lang="en-US" sz="2800" dirty="0">
                <a:latin typeface="Times New Roman"/>
                <a:ea typeface="Times New Roman"/>
                <a:cs typeface="Times New Roman"/>
              </a:rPr>
              <a:t> TSCĐ </a:t>
            </a:r>
            <a:r>
              <a:rPr lang="en-US" sz="2800" dirty="0" err="1">
                <a:latin typeface="Times New Roman"/>
                <a:ea typeface="Times New Roman"/>
                <a:cs typeface="Times New Roman"/>
              </a:rPr>
              <a:t>hữu</a:t>
            </a:r>
            <a:r>
              <a:rPr lang="en-US" sz="2800" dirty="0">
                <a:latin typeface="Times New Roman"/>
                <a:ea typeface="Times New Roman"/>
                <a:cs typeface="Times New Roman"/>
              </a:rPr>
              <a:t> </a:t>
            </a:r>
            <a:r>
              <a:rPr lang="en-US" sz="2800" dirty="0" err="1">
                <a:latin typeface="Times New Roman"/>
                <a:ea typeface="Times New Roman"/>
                <a:cs typeface="Times New Roman"/>
              </a:rPr>
              <a:t>hình</a:t>
            </a:r>
            <a:r>
              <a:rPr lang="en-US" sz="2800" dirty="0">
                <a:latin typeface="Times New Roman"/>
                <a:ea typeface="Times New Roman"/>
                <a:cs typeface="Times New Roman"/>
              </a:rPr>
              <a:t>): 1.000 </a:t>
            </a:r>
            <a:r>
              <a:rPr lang="en-US" sz="2800" dirty="0" err="1">
                <a:latin typeface="Times New Roman"/>
                <a:ea typeface="Times New Roman"/>
                <a:cs typeface="Times New Roman"/>
              </a:rPr>
              <a:t>triệu</a:t>
            </a:r>
            <a:r>
              <a:rPr lang="en-US" sz="2800" dirty="0">
                <a:latin typeface="Times New Roman"/>
                <a:ea typeface="Times New Roman"/>
                <a:cs typeface="Times New Roman"/>
              </a:rPr>
              <a:t> </a:t>
            </a:r>
            <a:r>
              <a:rPr lang="en-US" sz="2800" dirty="0" err="1">
                <a:latin typeface="Times New Roman"/>
                <a:ea typeface="Times New Roman"/>
                <a:cs typeface="Times New Roman"/>
              </a:rPr>
              <a:t>đồng</a:t>
            </a:r>
            <a:r>
              <a:rPr lang="en-US" sz="2800" dirty="0">
                <a:latin typeface="Times New Roman"/>
                <a:ea typeface="Times New Roman"/>
                <a:cs typeface="Times New Roman"/>
              </a:rPr>
              <a:t> </a:t>
            </a:r>
            <a:r>
              <a:rPr lang="en-US" sz="2800" dirty="0" err="1">
                <a:latin typeface="Times New Roman"/>
                <a:ea typeface="Times New Roman"/>
                <a:cs typeface="Times New Roman"/>
              </a:rPr>
              <a:t>trong</a:t>
            </a:r>
            <a:r>
              <a:rPr lang="en-US" sz="2800" dirty="0">
                <a:latin typeface="Times New Roman"/>
                <a:ea typeface="Times New Roman"/>
                <a:cs typeface="Times New Roman"/>
              </a:rPr>
              <a:t> </a:t>
            </a:r>
            <a:r>
              <a:rPr lang="en-US" sz="2800" dirty="0" err="1">
                <a:latin typeface="Times New Roman"/>
                <a:ea typeface="Times New Roman"/>
                <a:cs typeface="Times New Roman"/>
              </a:rPr>
              <a:t>đó</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kiến</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1 </a:t>
            </a:r>
            <a:r>
              <a:rPr lang="en-US" sz="2800" dirty="0" err="1">
                <a:latin typeface="Times New Roman"/>
                <a:ea typeface="Times New Roman"/>
                <a:cs typeface="Times New Roman"/>
              </a:rPr>
              <a:t>và</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2 </a:t>
            </a:r>
            <a:r>
              <a:rPr lang="en-US" sz="2800" dirty="0" err="1">
                <a:latin typeface="Times New Roman"/>
                <a:ea typeface="Times New Roman"/>
                <a:cs typeface="Times New Roman"/>
              </a:rPr>
              <a:t>mỗi</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chi : 300 </a:t>
            </a:r>
            <a:r>
              <a:rPr lang="en-US" sz="2800" dirty="0" err="1">
                <a:latin typeface="Times New Roman"/>
                <a:ea typeface="Times New Roman"/>
                <a:cs typeface="Times New Roman"/>
              </a:rPr>
              <a:t>triệu</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3, </a:t>
            </a:r>
            <a:r>
              <a:rPr lang="en-US" sz="2800" dirty="0" err="1">
                <a:latin typeface="Times New Roman"/>
                <a:ea typeface="Times New Roman"/>
                <a:cs typeface="Times New Roman"/>
              </a:rPr>
              <a:t>quý</a:t>
            </a:r>
            <a:r>
              <a:rPr lang="en-US" sz="2800" dirty="0">
                <a:latin typeface="Times New Roman"/>
                <a:ea typeface="Times New Roman"/>
                <a:cs typeface="Times New Roman"/>
              </a:rPr>
              <a:t> 4 </a:t>
            </a:r>
            <a:r>
              <a:rPr lang="en-US" sz="2800" dirty="0" err="1">
                <a:latin typeface="Times New Roman"/>
                <a:ea typeface="Times New Roman"/>
                <a:cs typeface="Times New Roman"/>
              </a:rPr>
              <a:t>mỗi</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chi 200 </a:t>
            </a:r>
            <a:r>
              <a:rPr lang="en-US" sz="2800" dirty="0" err="1">
                <a:latin typeface="Times New Roman"/>
                <a:ea typeface="Times New Roman"/>
                <a:cs typeface="Times New Roman"/>
              </a:rPr>
              <a:t>triệu</a:t>
            </a:r>
            <a:r>
              <a:rPr lang="en-US" sz="2800" dirty="0">
                <a:latin typeface="Times New Roman"/>
                <a:ea typeface="Times New Roman"/>
                <a:cs typeface="Times New Roman"/>
              </a:rPr>
              <a:t>.</a:t>
            </a:r>
            <a:endParaRPr lang="en-US" sz="2000" dirty="0">
              <a:latin typeface="Calibri"/>
              <a:ea typeface="Calibri"/>
              <a:cs typeface="Times New Roman"/>
            </a:endParaRPr>
          </a:p>
          <a:p>
            <a:pPr marL="342900" indent="-342900" algn="just">
              <a:buFont typeface="Times New Roman"/>
              <a:buChar char="-"/>
            </a:pPr>
            <a:r>
              <a:rPr lang="en-US" sz="2800" dirty="0">
                <a:latin typeface="Times New Roman"/>
                <a:ea typeface="Times New Roman"/>
                <a:cs typeface="Times New Roman"/>
              </a:rPr>
              <a:t>Chi </a:t>
            </a:r>
            <a:r>
              <a:rPr lang="en-US" sz="2800" dirty="0" err="1">
                <a:latin typeface="Times New Roman"/>
                <a:ea typeface="Times New Roman"/>
                <a:cs typeface="Times New Roman"/>
              </a:rPr>
              <a:t>trả</a:t>
            </a:r>
            <a:r>
              <a:rPr lang="en-US" sz="2800" dirty="0">
                <a:latin typeface="Times New Roman"/>
                <a:ea typeface="Times New Roman"/>
                <a:cs typeface="Times New Roman"/>
              </a:rPr>
              <a:t> </a:t>
            </a:r>
            <a:r>
              <a:rPr lang="en-US" sz="2800" dirty="0" err="1">
                <a:latin typeface="Times New Roman"/>
                <a:ea typeface="Times New Roman"/>
                <a:cs typeface="Times New Roman"/>
              </a:rPr>
              <a:t>cổ</a:t>
            </a:r>
            <a:r>
              <a:rPr lang="en-US" sz="2800" dirty="0">
                <a:latin typeface="Times New Roman"/>
                <a:ea typeface="Times New Roman"/>
                <a:cs typeface="Times New Roman"/>
              </a:rPr>
              <a:t> </a:t>
            </a:r>
            <a:r>
              <a:rPr lang="en-US" sz="2800" dirty="0" err="1">
                <a:latin typeface="Times New Roman"/>
                <a:ea typeface="Times New Roman"/>
                <a:cs typeface="Times New Roman"/>
              </a:rPr>
              <a:t>tức</a:t>
            </a:r>
            <a:r>
              <a:rPr lang="en-US" sz="2800" dirty="0">
                <a:latin typeface="Times New Roman"/>
                <a:ea typeface="Times New Roman"/>
                <a:cs typeface="Times New Roman"/>
              </a:rPr>
              <a:t>  6% </a:t>
            </a:r>
            <a:r>
              <a:rPr lang="en-US" sz="2800" dirty="0" err="1">
                <a:latin typeface="Times New Roman"/>
                <a:ea typeface="Times New Roman"/>
                <a:cs typeface="Times New Roman"/>
              </a:rPr>
              <a:t>theo</a:t>
            </a:r>
            <a:r>
              <a:rPr lang="en-US" sz="2800" dirty="0">
                <a:latin typeface="Times New Roman"/>
                <a:ea typeface="Times New Roman"/>
                <a:cs typeface="Times New Roman"/>
              </a:rPr>
              <a:t> </a:t>
            </a:r>
            <a:r>
              <a:rPr lang="en-US" sz="2800" dirty="0" err="1">
                <a:latin typeface="Times New Roman"/>
                <a:ea typeface="Times New Roman"/>
                <a:cs typeface="Times New Roman"/>
              </a:rPr>
              <a:t>tỷ</a:t>
            </a:r>
            <a:r>
              <a:rPr lang="en-US" sz="2800" dirty="0">
                <a:latin typeface="Times New Roman"/>
                <a:ea typeface="Times New Roman"/>
                <a:cs typeface="Times New Roman"/>
              </a:rPr>
              <a:t> </a:t>
            </a:r>
            <a:r>
              <a:rPr lang="en-US" sz="2800" dirty="0" err="1">
                <a:latin typeface="Times New Roman"/>
                <a:ea typeface="Times New Roman"/>
                <a:cs typeface="Times New Roman"/>
              </a:rPr>
              <a:t>lệ</a:t>
            </a:r>
            <a:r>
              <a:rPr lang="en-US" sz="2800" dirty="0">
                <a:latin typeface="Times New Roman"/>
                <a:ea typeface="Times New Roman"/>
                <a:cs typeface="Times New Roman"/>
              </a:rPr>
              <a:t> </a:t>
            </a:r>
            <a:r>
              <a:rPr lang="en-US" sz="2800" dirty="0" err="1">
                <a:latin typeface="Times New Roman"/>
                <a:ea typeface="Times New Roman"/>
                <a:cs typeface="Times New Roman"/>
              </a:rPr>
              <a:t>với</a:t>
            </a:r>
            <a:r>
              <a:rPr lang="en-US" sz="2800" dirty="0">
                <a:latin typeface="Times New Roman"/>
                <a:ea typeface="Times New Roman"/>
                <a:cs typeface="Times New Roman"/>
              </a:rPr>
              <a:t> </a:t>
            </a:r>
            <a:r>
              <a:rPr lang="en-US" sz="2800" dirty="0" err="1">
                <a:latin typeface="Times New Roman"/>
                <a:ea typeface="Times New Roman"/>
                <a:cs typeface="Times New Roman"/>
              </a:rPr>
              <a:t>vốn</a:t>
            </a:r>
            <a:r>
              <a:rPr lang="en-US" sz="2800" dirty="0">
                <a:latin typeface="Times New Roman"/>
                <a:ea typeface="Times New Roman"/>
                <a:cs typeface="Times New Roman"/>
              </a:rPr>
              <a:t> </a:t>
            </a:r>
            <a:r>
              <a:rPr lang="en-US" sz="2800" dirty="0" err="1">
                <a:latin typeface="Times New Roman"/>
                <a:ea typeface="Times New Roman"/>
                <a:cs typeface="Times New Roman"/>
              </a:rPr>
              <a:t>góp</a:t>
            </a:r>
            <a:r>
              <a:rPr lang="en-US" sz="2800" dirty="0">
                <a:latin typeface="Times New Roman"/>
                <a:ea typeface="Times New Roman"/>
                <a:cs typeface="Times New Roman"/>
              </a:rPr>
              <a:t> </a:t>
            </a:r>
            <a:r>
              <a:rPr lang="en-US" sz="2800" dirty="0" err="1">
                <a:latin typeface="Times New Roman"/>
                <a:ea typeface="Times New Roman"/>
                <a:cs typeface="Times New Roman"/>
              </a:rPr>
              <a:t>cổ</a:t>
            </a:r>
            <a:r>
              <a:rPr lang="en-US" sz="2800" dirty="0">
                <a:latin typeface="Times New Roman"/>
                <a:ea typeface="Times New Roman"/>
                <a:cs typeface="Times New Roman"/>
              </a:rPr>
              <a:t> </a:t>
            </a:r>
            <a:r>
              <a:rPr lang="en-US" sz="2800" dirty="0" err="1">
                <a:latin typeface="Times New Roman"/>
                <a:ea typeface="Times New Roman"/>
                <a:cs typeface="Times New Roman"/>
              </a:rPr>
              <a:t>phần</a:t>
            </a:r>
            <a:r>
              <a:rPr lang="en-US" sz="2800" dirty="0">
                <a:latin typeface="Times New Roman"/>
                <a:ea typeface="Times New Roman"/>
                <a:cs typeface="Times New Roman"/>
              </a:rPr>
              <a:t> </a:t>
            </a:r>
            <a:r>
              <a:rPr lang="en-US" sz="2800" dirty="0" err="1">
                <a:latin typeface="Times New Roman"/>
                <a:ea typeface="Times New Roman"/>
                <a:cs typeface="Times New Roman"/>
              </a:rPr>
              <a:t>của</a:t>
            </a:r>
            <a:r>
              <a:rPr lang="en-US" sz="2800" dirty="0">
                <a:latin typeface="Times New Roman"/>
                <a:ea typeface="Times New Roman"/>
                <a:cs typeface="Times New Roman"/>
              </a:rPr>
              <a:t> </a:t>
            </a:r>
            <a:r>
              <a:rPr lang="en-US" sz="2800" dirty="0" err="1">
                <a:latin typeface="Times New Roman"/>
                <a:ea typeface="Times New Roman"/>
                <a:cs typeface="Times New Roman"/>
              </a:rPr>
              <a:t>cổ</a:t>
            </a:r>
            <a:r>
              <a:rPr lang="en-US" sz="2800" dirty="0">
                <a:latin typeface="Times New Roman"/>
                <a:ea typeface="Times New Roman"/>
                <a:cs typeface="Times New Roman"/>
              </a:rPr>
              <a:t> </a:t>
            </a:r>
            <a:r>
              <a:rPr lang="en-US" sz="2800" dirty="0" err="1">
                <a:latin typeface="Times New Roman"/>
                <a:ea typeface="Times New Roman"/>
                <a:cs typeface="Times New Roman"/>
              </a:rPr>
              <a:t>đông</a:t>
            </a:r>
            <a:r>
              <a:rPr lang="en-US" sz="2800" dirty="0">
                <a:latin typeface="Times New Roman"/>
                <a:ea typeface="Times New Roman"/>
                <a:cs typeface="Times New Roman"/>
              </a:rPr>
              <a:t> </a:t>
            </a:r>
            <a:r>
              <a:rPr lang="en-US" sz="2800" dirty="0" err="1">
                <a:latin typeface="Times New Roman"/>
                <a:ea typeface="Times New Roman"/>
                <a:cs typeface="Times New Roman"/>
              </a:rPr>
              <a:t>biết</a:t>
            </a:r>
            <a:r>
              <a:rPr lang="en-US" sz="2800" dirty="0">
                <a:latin typeface="Times New Roman"/>
                <a:ea typeface="Times New Roman"/>
                <a:cs typeface="Times New Roman"/>
              </a:rPr>
              <a:t> </a:t>
            </a:r>
            <a:r>
              <a:rPr lang="en-US" sz="2800" dirty="0" err="1">
                <a:latin typeface="Times New Roman"/>
                <a:ea typeface="Times New Roman"/>
                <a:cs typeface="Times New Roman"/>
              </a:rPr>
              <a:t>vốn</a:t>
            </a:r>
            <a:r>
              <a:rPr lang="en-US" sz="2800" dirty="0">
                <a:latin typeface="Times New Roman"/>
                <a:ea typeface="Times New Roman"/>
                <a:cs typeface="Times New Roman"/>
              </a:rPr>
              <a:t> </a:t>
            </a:r>
            <a:r>
              <a:rPr lang="en-US" sz="2800" dirty="0" err="1">
                <a:latin typeface="Times New Roman"/>
                <a:ea typeface="Times New Roman"/>
                <a:cs typeface="Times New Roman"/>
              </a:rPr>
              <a:t>góp</a:t>
            </a:r>
            <a:r>
              <a:rPr lang="en-US" sz="2800" dirty="0">
                <a:latin typeface="Times New Roman"/>
                <a:ea typeface="Times New Roman"/>
                <a:cs typeface="Times New Roman"/>
              </a:rPr>
              <a:t> </a:t>
            </a:r>
            <a:r>
              <a:rPr lang="en-US" sz="2800" dirty="0" err="1">
                <a:latin typeface="Times New Roman"/>
                <a:ea typeface="Times New Roman"/>
                <a:cs typeface="Times New Roman"/>
              </a:rPr>
              <a:t>cổ</a:t>
            </a:r>
            <a:r>
              <a:rPr lang="en-US" sz="2800" dirty="0">
                <a:latin typeface="Times New Roman"/>
                <a:ea typeface="Times New Roman"/>
                <a:cs typeface="Times New Roman"/>
              </a:rPr>
              <a:t> </a:t>
            </a:r>
            <a:r>
              <a:rPr lang="en-US" sz="2800" dirty="0" err="1">
                <a:latin typeface="Times New Roman"/>
                <a:ea typeface="Times New Roman"/>
                <a:cs typeface="Times New Roman"/>
              </a:rPr>
              <a:t>đông</a:t>
            </a:r>
            <a:r>
              <a:rPr lang="en-US" sz="2800" dirty="0">
                <a:latin typeface="Times New Roman"/>
                <a:ea typeface="Times New Roman"/>
                <a:cs typeface="Times New Roman"/>
              </a:rPr>
              <a:t> </a:t>
            </a:r>
            <a:r>
              <a:rPr lang="en-US" sz="2800" dirty="0" err="1">
                <a:latin typeface="Times New Roman"/>
                <a:ea typeface="Times New Roman"/>
                <a:cs typeface="Times New Roman"/>
              </a:rPr>
              <a:t>là</a:t>
            </a:r>
            <a:r>
              <a:rPr lang="en-US" sz="2800" dirty="0">
                <a:latin typeface="Times New Roman"/>
                <a:ea typeface="Times New Roman"/>
                <a:cs typeface="Times New Roman"/>
              </a:rPr>
              <a:t>: 10.000 </a:t>
            </a:r>
            <a:r>
              <a:rPr lang="en-US" sz="2800" dirty="0" err="1">
                <a:latin typeface="Times New Roman"/>
                <a:ea typeface="Times New Roman"/>
                <a:cs typeface="Times New Roman"/>
              </a:rPr>
              <a:t>triệu</a:t>
            </a:r>
            <a:r>
              <a:rPr lang="en-US" sz="2800" dirty="0">
                <a:latin typeface="Times New Roman"/>
                <a:ea typeface="Times New Roman"/>
                <a:cs typeface="Times New Roman"/>
              </a:rPr>
              <a:t> </a:t>
            </a:r>
            <a:r>
              <a:rPr lang="en-US" sz="2800" dirty="0" err="1">
                <a:latin typeface="Times New Roman"/>
                <a:ea typeface="Times New Roman"/>
                <a:cs typeface="Times New Roman"/>
              </a:rPr>
              <a:t>đồng</a:t>
            </a:r>
            <a:r>
              <a:rPr lang="en-US" sz="2800" dirty="0">
                <a:latin typeface="Times New Roman"/>
                <a:ea typeface="Times New Roman"/>
                <a:cs typeface="Times New Roman"/>
              </a:rPr>
              <a:t>.</a:t>
            </a:r>
            <a:endParaRPr lang="en-US" sz="2000" dirty="0">
              <a:latin typeface="Calibri"/>
              <a:ea typeface="Calibri"/>
              <a:cs typeface="Times New Roman"/>
            </a:endParaRPr>
          </a:p>
          <a:p>
            <a:pPr marL="342900" indent="-342900" algn="just">
              <a:buFont typeface="Times New Roman"/>
              <a:buChar char="-"/>
            </a:pPr>
            <a:r>
              <a:rPr lang="en-US" sz="2800" dirty="0" err="1">
                <a:latin typeface="Times New Roman"/>
                <a:ea typeface="Times New Roman"/>
                <a:cs typeface="Times New Roman"/>
              </a:rPr>
              <a:t>Lãi</a:t>
            </a:r>
            <a:r>
              <a:rPr lang="en-US" sz="2800" dirty="0">
                <a:latin typeface="Times New Roman"/>
                <a:ea typeface="Times New Roman"/>
                <a:cs typeface="Times New Roman"/>
              </a:rPr>
              <a:t> </a:t>
            </a:r>
            <a:r>
              <a:rPr lang="en-US" sz="2800" dirty="0" err="1">
                <a:latin typeface="Times New Roman"/>
                <a:ea typeface="Times New Roman"/>
                <a:cs typeface="Times New Roman"/>
              </a:rPr>
              <a:t>suất</a:t>
            </a:r>
            <a:r>
              <a:rPr lang="en-US" sz="2800" dirty="0">
                <a:latin typeface="Times New Roman"/>
                <a:ea typeface="Times New Roman"/>
                <a:cs typeface="Times New Roman"/>
              </a:rPr>
              <a:t> </a:t>
            </a:r>
            <a:r>
              <a:rPr lang="en-US" sz="2800" dirty="0" err="1">
                <a:latin typeface="Times New Roman"/>
                <a:ea typeface="Times New Roman"/>
                <a:cs typeface="Times New Roman"/>
              </a:rPr>
              <a:t>ngân</a:t>
            </a:r>
            <a:r>
              <a:rPr lang="en-US" sz="2800" dirty="0">
                <a:latin typeface="Times New Roman"/>
                <a:ea typeface="Times New Roman"/>
                <a:cs typeface="Times New Roman"/>
              </a:rPr>
              <a:t> </a:t>
            </a:r>
            <a:r>
              <a:rPr lang="en-US" sz="2800" dirty="0" err="1">
                <a:latin typeface="Times New Roman"/>
                <a:ea typeface="Times New Roman"/>
                <a:cs typeface="Times New Roman"/>
              </a:rPr>
              <a:t>hàng</a:t>
            </a:r>
            <a:r>
              <a:rPr lang="en-US" sz="2800" dirty="0">
                <a:latin typeface="Times New Roman"/>
                <a:ea typeface="Times New Roman"/>
                <a:cs typeface="Times New Roman"/>
              </a:rPr>
              <a:t> </a:t>
            </a:r>
            <a:r>
              <a:rPr lang="en-US" sz="2800" dirty="0" err="1">
                <a:latin typeface="Times New Roman"/>
                <a:ea typeface="Times New Roman"/>
                <a:cs typeface="Times New Roman"/>
              </a:rPr>
              <a:t>là</a:t>
            </a:r>
            <a:r>
              <a:rPr lang="en-US" sz="2800" dirty="0">
                <a:latin typeface="Times New Roman"/>
                <a:ea typeface="Times New Roman"/>
                <a:cs typeface="Times New Roman"/>
              </a:rPr>
              <a:t> 12% </a:t>
            </a:r>
            <a:r>
              <a:rPr lang="en-US" sz="2800" dirty="0" err="1">
                <a:latin typeface="Times New Roman"/>
                <a:ea typeface="Times New Roman"/>
                <a:cs typeface="Times New Roman"/>
              </a:rPr>
              <a:t>năm</a:t>
            </a:r>
            <a:r>
              <a:rPr lang="en-US" sz="2800" dirty="0">
                <a:latin typeface="Times New Roman"/>
                <a:ea typeface="Times New Roman"/>
                <a:cs typeface="Times New Roman"/>
              </a:rPr>
              <a:t>. </a:t>
            </a:r>
            <a:r>
              <a:rPr lang="en-US" sz="2800" dirty="0" err="1">
                <a:latin typeface="Times New Roman"/>
                <a:ea typeface="Times New Roman"/>
                <a:cs typeface="Times New Roman"/>
              </a:rPr>
              <a:t>Các</a:t>
            </a:r>
            <a:r>
              <a:rPr lang="en-US" sz="2800" dirty="0">
                <a:latin typeface="Times New Roman"/>
                <a:ea typeface="Times New Roman"/>
                <a:cs typeface="Times New Roman"/>
              </a:rPr>
              <a:t> </a:t>
            </a:r>
            <a:r>
              <a:rPr lang="en-US" sz="2800" dirty="0" err="1">
                <a:latin typeface="Times New Roman"/>
                <a:ea typeface="Times New Roman"/>
                <a:cs typeface="Times New Roman"/>
              </a:rPr>
              <a:t>khoản</a:t>
            </a:r>
            <a:r>
              <a:rPr lang="en-US" sz="2800" dirty="0">
                <a:latin typeface="Times New Roman"/>
                <a:ea typeface="Times New Roman"/>
                <a:cs typeface="Times New Roman"/>
              </a:rPr>
              <a:t> </a:t>
            </a:r>
            <a:r>
              <a:rPr lang="en-US" sz="2800" dirty="0" err="1">
                <a:latin typeface="Times New Roman"/>
                <a:ea typeface="Times New Roman"/>
                <a:cs typeface="Times New Roman"/>
              </a:rPr>
              <a:t>vay</a:t>
            </a:r>
            <a:r>
              <a:rPr lang="en-US" sz="2800" dirty="0">
                <a:latin typeface="Times New Roman"/>
                <a:ea typeface="Times New Roman"/>
                <a:cs typeface="Times New Roman"/>
              </a:rPr>
              <a:t> </a:t>
            </a:r>
            <a:r>
              <a:rPr lang="en-US" sz="2800" dirty="0" err="1">
                <a:latin typeface="Times New Roman"/>
                <a:ea typeface="Times New Roman"/>
                <a:cs typeface="Times New Roman"/>
              </a:rPr>
              <a:t>được</a:t>
            </a:r>
            <a:r>
              <a:rPr lang="en-US" sz="2800" dirty="0">
                <a:latin typeface="Times New Roman"/>
                <a:ea typeface="Times New Roman"/>
                <a:cs typeface="Times New Roman"/>
              </a:rPr>
              <a:t> </a:t>
            </a:r>
            <a:r>
              <a:rPr lang="en-US" sz="2800" dirty="0" err="1">
                <a:latin typeface="Times New Roman"/>
                <a:ea typeface="Times New Roman"/>
                <a:cs typeface="Times New Roman"/>
              </a:rPr>
              <a:t>thực</a:t>
            </a:r>
            <a:r>
              <a:rPr lang="en-US" sz="2800" dirty="0">
                <a:latin typeface="Times New Roman"/>
                <a:ea typeface="Times New Roman"/>
                <a:cs typeface="Times New Roman"/>
              </a:rPr>
              <a:t> </a:t>
            </a:r>
            <a:r>
              <a:rPr lang="en-US" sz="2800" dirty="0" err="1">
                <a:latin typeface="Times New Roman"/>
                <a:ea typeface="Times New Roman"/>
                <a:cs typeface="Times New Roman"/>
              </a:rPr>
              <a:t>hiện</a:t>
            </a:r>
            <a:r>
              <a:rPr lang="en-US" sz="2800" dirty="0">
                <a:latin typeface="Times New Roman"/>
                <a:ea typeface="Times New Roman"/>
                <a:cs typeface="Times New Roman"/>
              </a:rPr>
              <a:t> </a:t>
            </a:r>
            <a:r>
              <a:rPr lang="en-US" sz="2800" dirty="0" err="1">
                <a:latin typeface="Times New Roman"/>
                <a:ea typeface="Times New Roman"/>
                <a:cs typeface="Times New Roman"/>
              </a:rPr>
              <a:t>vào</a:t>
            </a:r>
            <a:r>
              <a:rPr lang="en-US" sz="2800" dirty="0">
                <a:latin typeface="Times New Roman"/>
                <a:ea typeface="Times New Roman"/>
                <a:cs typeface="Times New Roman"/>
              </a:rPr>
              <a:t> </a:t>
            </a:r>
            <a:r>
              <a:rPr lang="en-US" sz="2800" dirty="0" err="1">
                <a:latin typeface="Times New Roman"/>
                <a:ea typeface="Times New Roman"/>
                <a:cs typeface="Times New Roman"/>
              </a:rPr>
              <a:t>ngày</a:t>
            </a:r>
            <a:r>
              <a:rPr lang="en-US" sz="2800" dirty="0">
                <a:latin typeface="Times New Roman"/>
                <a:ea typeface="Times New Roman"/>
                <a:cs typeface="Times New Roman"/>
              </a:rPr>
              <a:t> </a:t>
            </a:r>
            <a:r>
              <a:rPr lang="en-US" sz="2800" dirty="0" err="1">
                <a:latin typeface="Times New Roman"/>
                <a:ea typeface="Times New Roman"/>
                <a:cs typeface="Times New Roman"/>
              </a:rPr>
              <a:t>đầu</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a:t>
            </a:r>
            <a:r>
              <a:rPr lang="en-US" sz="2800" dirty="0" err="1">
                <a:latin typeface="Times New Roman"/>
                <a:ea typeface="Times New Roman"/>
                <a:cs typeface="Times New Roman"/>
              </a:rPr>
              <a:t>Trả</a:t>
            </a:r>
            <a:r>
              <a:rPr lang="en-US" sz="2800" dirty="0">
                <a:latin typeface="Times New Roman"/>
                <a:ea typeface="Times New Roman"/>
                <a:cs typeface="Times New Roman"/>
              </a:rPr>
              <a:t> </a:t>
            </a:r>
            <a:r>
              <a:rPr lang="en-US" sz="2800" dirty="0" err="1">
                <a:latin typeface="Times New Roman"/>
                <a:ea typeface="Times New Roman"/>
                <a:cs typeface="Times New Roman"/>
              </a:rPr>
              <a:t>nợ</a:t>
            </a:r>
            <a:r>
              <a:rPr lang="en-US" sz="2800" dirty="0">
                <a:latin typeface="Times New Roman"/>
                <a:ea typeface="Times New Roman"/>
                <a:cs typeface="Times New Roman"/>
              </a:rPr>
              <a:t> </a:t>
            </a:r>
            <a:r>
              <a:rPr lang="en-US" sz="2800" dirty="0" err="1">
                <a:latin typeface="Times New Roman"/>
                <a:ea typeface="Times New Roman"/>
                <a:cs typeface="Times New Roman"/>
              </a:rPr>
              <a:t>gốc</a:t>
            </a:r>
            <a:r>
              <a:rPr lang="en-US" sz="2800" dirty="0">
                <a:latin typeface="Times New Roman"/>
                <a:ea typeface="Times New Roman"/>
                <a:cs typeface="Times New Roman"/>
              </a:rPr>
              <a:t> </a:t>
            </a:r>
            <a:r>
              <a:rPr lang="en-US" sz="2800" dirty="0" err="1">
                <a:latin typeface="Times New Roman"/>
                <a:ea typeface="Times New Roman"/>
                <a:cs typeface="Times New Roman"/>
              </a:rPr>
              <a:t>và</a:t>
            </a:r>
            <a:r>
              <a:rPr lang="en-US" sz="2800" dirty="0">
                <a:latin typeface="Times New Roman"/>
                <a:ea typeface="Times New Roman"/>
                <a:cs typeface="Times New Roman"/>
              </a:rPr>
              <a:t> </a:t>
            </a:r>
            <a:r>
              <a:rPr lang="en-US" sz="2800" dirty="0" err="1">
                <a:latin typeface="Times New Roman"/>
                <a:ea typeface="Times New Roman"/>
                <a:cs typeface="Times New Roman"/>
              </a:rPr>
              <a:t>lãi</a:t>
            </a:r>
            <a:r>
              <a:rPr lang="en-US" sz="2800" dirty="0">
                <a:latin typeface="Times New Roman"/>
                <a:ea typeface="Times New Roman"/>
                <a:cs typeface="Times New Roman"/>
              </a:rPr>
              <a:t> </a:t>
            </a:r>
            <a:r>
              <a:rPr lang="en-US" sz="2800" dirty="0" err="1">
                <a:latin typeface="Times New Roman"/>
                <a:ea typeface="Times New Roman"/>
                <a:cs typeface="Times New Roman"/>
              </a:rPr>
              <a:t>vay</a:t>
            </a:r>
            <a:r>
              <a:rPr lang="en-US" sz="2800" dirty="0">
                <a:latin typeface="Times New Roman"/>
                <a:ea typeface="Times New Roman"/>
                <a:cs typeface="Times New Roman"/>
              </a:rPr>
              <a:t> </a:t>
            </a:r>
            <a:r>
              <a:rPr lang="en-US" sz="2800" dirty="0" err="1">
                <a:latin typeface="Times New Roman"/>
                <a:ea typeface="Times New Roman"/>
                <a:cs typeface="Times New Roman"/>
              </a:rPr>
              <a:t>được</a:t>
            </a:r>
            <a:r>
              <a:rPr lang="en-US" sz="2800" dirty="0">
                <a:latin typeface="Times New Roman"/>
                <a:ea typeface="Times New Roman"/>
                <a:cs typeface="Times New Roman"/>
              </a:rPr>
              <a:t> </a:t>
            </a:r>
            <a:r>
              <a:rPr lang="en-US" sz="2800" dirty="0" err="1">
                <a:latin typeface="Times New Roman"/>
                <a:ea typeface="Times New Roman"/>
                <a:cs typeface="Times New Roman"/>
              </a:rPr>
              <a:t>thực</a:t>
            </a:r>
            <a:r>
              <a:rPr lang="en-US" sz="2800" dirty="0">
                <a:latin typeface="Times New Roman"/>
                <a:ea typeface="Times New Roman"/>
                <a:cs typeface="Times New Roman"/>
              </a:rPr>
              <a:t> </a:t>
            </a:r>
            <a:r>
              <a:rPr lang="en-US" sz="2800" dirty="0" err="1">
                <a:latin typeface="Times New Roman"/>
                <a:ea typeface="Times New Roman"/>
                <a:cs typeface="Times New Roman"/>
              </a:rPr>
              <a:t>hiện</a:t>
            </a:r>
            <a:r>
              <a:rPr lang="en-US" sz="2800" dirty="0">
                <a:latin typeface="Times New Roman"/>
                <a:ea typeface="Times New Roman"/>
                <a:cs typeface="Times New Roman"/>
              </a:rPr>
              <a:t> </a:t>
            </a:r>
            <a:r>
              <a:rPr lang="en-US" sz="2800" dirty="0" err="1">
                <a:latin typeface="Times New Roman"/>
                <a:ea typeface="Times New Roman"/>
                <a:cs typeface="Times New Roman"/>
              </a:rPr>
              <a:t>vào</a:t>
            </a:r>
            <a:r>
              <a:rPr lang="en-US" sz="2800" dirty="0">
                <a:latin typeface="Times New Roman"/>
                <a:ea typeface="Times New Roman"/>
                <a:cs typeface="Times New Roman"/>
              </a:rPr>
              <a:t> </a:t>
            </a:r>
            <a:r>
              <a:rPr lang="en-US" sz="2800" dirty="0" err="1">
                <a:latin typeface="Times New Roman"/>
                <a:ea typeface="Times New Roman"/>
                <a:cs typeface="Times New Roman"/>
              </a:rPr>
              <a:t>cuối</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a:t>
            </a:r>
            <a:endParaRPr lang="en-US" sz="2000" dirty="0">
              <a:latin typeface="Calibri"/>
              <a:ea typeface="Calibri"/>
              <a:cs typeface="Times New Roman"/>
            </a:endParaRPr>
          </a:p>
          <a:p>
            <a:pPr marL="342900" indent="-342900" algn="just">
              <a:buFont typeface="Times New Roman"/>
              <a:buChar char="-"/>
            </a:pPr>
            <a:r>
              <a:rPr lang="en-US" sz="2800" dirty="0" err="1">
                <a:latin typeface="Times New Roman"/>
                <a:ea typeface="Times New Roman"/>
                <a:cs typeface="Times New Roman"/>
              </a:rPr>
              <a:t>Doanh</a:t>
            </a:r>
            <a:r>
              <a:rPr lang="en-US" sz="2800" dirty="0">
                <a:latin typeface="Times New Roman"/>
                <a:ea typeface="Times New Roman"/>
                <a:cs typeface="Times New Roman"/>
              </a:rPr>
              <a:t> </a:t>
            </a:r>
            <a:r>
              <a:rPr lang="en-US" sz="2800" dirty="0" err="1">
                <a:latin typeface="Times New Roman"/>
                <a:ea typeface="Times New Roman"/>
                <a:cs typeface="Times New Roman"/>
              </a:rPr>
              <a:t>nghiệp</a:t>
            </a:r>
            <a:r>
              <a:rPr lang="en-US" sz="2800" dirty="0">
                <a:latin typeface="Times New Roman"/>
                <a:ea typeface="Times New Roman"/>
                <a:cs typeface="Times New Roman"/>
              </a:rPr>
              <a:t> </a:t>
            </a:r>
            <a:r>
              <a:rPr lang="en-US" sz="2800" dirty="0" err="1">
                <a:latin typeface="Times New Roman"/>
                <a:ea typeface="Times New Roman"/>
                <a:cs typeface="Times New Roman"/>
              </a:rPr>
              <a:t>dự</a:t>
            </a:r>
            <a:r>
              <a:rPr lang="en-US" sz="2800" dirty="0">
                <a:latin typeface="Times New Roman"/>
                <a:ea typeface="Times New Roman"/>
                <a:cs typeface="Times New Roman"/>
              </a:rPr>
              <a:t> </a:t>
            </a:r>
            <a:r>
              <a:rPr lang="en-US" sz="2800" dirty="0" err="1">
                <a:latin typeface="Times New Roman"/>
                <a:ea typeface="Times New Roman"/>
                <a:cs typeface="Times New Roman"/>
              </a:rPr>
              <a:t>kiến</a:t>
            </a:r>
            <a:r>
              <a:rPr lang="en-US" sz="2800" dirty="0">
                <a:latin typeface="Times New Roman"/>
                <a:ea typeface="Times New Roman"/>
                <a:cs typeface="Times New Roman"/>
              </a:rPr>
              <a:t> </a:t>
            </a:r>
            <a:r>
              <a:rPr lang="en-US" sz="2800" dirty="0" err="1">
                <a:latin typeface="Times New Roman"/>
                <a:ea typeface="Times New Roman"/>
                <a:cs typeface="Times New Roman"/>
              </a:rPr>
              <a:t>lượng</a:t>
            </a:r>
            <a:r>
              <a:rPr lang="en-US" sz="2800" dirty="0">
                <a:latin typeface="Times New Roman"/>
                <a:ea typeface="Times New Roman"/>
                <a:cs typeface="Times New Roman"/>
              </a:rPr>
              <a:t> </a:t>
            </a:r>
            <a:r>
              <a:rPr lang="en-US" sz="2800" dirty="0" err="1">
                <a:latin typeface="Times New Roman"/>
                <a:ea typeface="Times New Roman"/>
                <a:cs typeface="Times New Roman"/>
              </a:rPr>
              <a:t>tiền</a:t>
            </a:r>
            <a:r>
              <a:rPr lang="en-US" sz="2800" dirty="0">
                <a:latin typeface="Times New Roman"/>
                <a:ea typeface="Times New Roman"/>
                <a:cs typeface="Times New Roman"/>
              </a:rPr>
              <a:t> </a:t>
            </a:r>
            <a:r>
              <a:rPr lang="en-US" sz="2800" dirty="0" err="1">
                <a:latin typeface="Times New Roman"/>
                <a:ea typeface="Times New Roman"/>
                <a:cs typeface="Times New Roman"/>
              </a:rPr>
              <a:t>tồn</a:t>
            </a:r>
            <a:r>
              <a:rPr lang="en-US" sz="2800" dirty="0">
                <a:latin typeface="Times New Roman"/>
                <a:ea typeface="Times New Roman"/>
                <a:cs typeface="Times New Roman"/>
              </a:rPr>
              <a:t> </a:t>
            </a:r>
            <a:r>
              <a:rPr lang="en-US" sz="2800" dirty="0" err="1">
                <a:latin typeface="Times New Roman"/>
                <a:ea typeface="Times New Roman"/>
                <a:cs typeface="Times New Roman"/>
              </a:rPr>
              <a:t>cuối</a:t>
            </a:r>
            <a:r>
              <a:rPr lang="en-US" sz="2800" dirty="0">
                <a:latin typeface="Times New Roman"/>
                <a:ea typeface="Times New Roman"/>
                <a:cs typeface="Times New Roman"/>
              </a:rPr>
              <a:t> </a:t>
            </a:r>
            <a:r>
              <a:rPr lang="en-US" sz="2800" dirty="0" err="1">
                <a:latin typeface="Times New Roman"/>
                <a:ea typeface="Times New Roman"/>
                <a:cs typeface="Times New Roman"/>
              </a:rPr>
              <a:t>quý</a:t>
            </a:r>
            <a:r>
              <a:rPr lang="en-US" sz="2800" dirty="0">
                <a:latin typeface="Times New Roman"/>
                <a:ea typeface="Times New Roman"/>
                <a:cs typeface="Times New Roman"/>
              </a:rPr>
              <a:t> IV </a:t>
            </a:r>
            <a:r>
              <a:rPr lang="en-US" sz="2800" dirty="0" err="1">
                <a:latin typeface="Times New Roman"/>
                <a:ea typeface="Times New Roman"/>
                <a:cs typeface="Times New Roman"/>
              </a:rPr>
              <a:t>năm</a:t>
            </a:r>
            <a:r>
              <a:rPr lang="en-US" sz="2800" dirty="0">
                <a:latin typeface="Times New Roman"/>
                <a:ea typeface="Times New Roman"/>
                <a:cs typeface="Times New Roman"/>
              </a:rPr>
              <a:t> N </a:t>
            </a:r>
            <a:r>
              <a:rPr lang="en-US" sz="2800" dirty="0" err="1">
                <a:latin typeface="Times New Roman"/>
                <a:ea typeface="Times New Roman"/>
                <a:cs typeface="Times New Roman"/>
              </a:rPr>
              <a:t>tối</a:t>
            </a:r>
            <a:r>
              <a:rPr lang="en-US" sz="2800" dirty="0">
                <a:latin typeface="Times New Roman"/>
                <a:ea typeface="Times New Roman"/>
                <a:cs typeface="Times New Roman"/>
              </a:rPr>
              <a:t> </a:t>
            </a:r>
            <a:r>
              <a:rPr lang="en-US" sz="2800" dirty="0" err="1">
                <a:latin typeface="Times New Roman"/>
                <a:ea typeface="Times New Roman"/>
                <a:cs typeface="Times New Roman"/>
              </a:rPr>
              <a:t>thiểu</a:t>
            </a:r>
            <a:r>
              <a:rPr lang="en-US" sz="2800" dirty="0">
                <a:latin typeface="Times New Roman"/>
                <a:ea typeface="Times New Roman"/>
                <a:cs typeface="Times New Roman"/>
              </a:rPr>
              <a:t> </a:t>
            </a:r>
            <a:r>
              <a:rPr lang="en-US" sz="2800" dirty="0" err="1">
                <a:latin typeface="Times New Roman"/>
                <a:ea typeface="Times New Roman"/>
                <a:cs typeface="Times New Roman"/>
              </a:rPr>
              <a:t>là</a:t>
            </a:r>
            <a:r>
              <a:rPr lang="en-US" sz="2800" dirty="0">
                <a:latin typeface="Times New Roman"/>
                <a:ea typeface="Times New Roman"/>
                <a:cs typeface="Times New Roman"/>
              </a:rPr>
              <a:t>: 350 </a:t>
            </a:r>
            <a:r>
              <a:rPr lang="en-US" sz="2800" dirty="0" err="1">
                <a:latin typeface="Times New Roman"/>
                <a:ea typeface="Times New Roman"/>
                <a:cs typeface="Times New Roman"/>
              </a:rPr>
              <a:t>triệu</a:t>
            </a:r>
            <a:endParaRPr lang="en-US" sz="2000" dirty="0">
              <a:latin typeface="Calibri"/>
              <a:ea typeface="Calibri"/>
              <a:cs typeface="Times New Roman"/>
            </a:endParaRPr>
          </a:p>
        </p:txBody>
      </p:sp>
    </p:spTree>
    <p:extLst>
      <p:ext uri="{BB962C8B-B14F-4D97-AF65-F5344CB8AC3E}">
        <p14:creationId xmlns:p14="http://schemas.microsoft.com/office/powerpoint/2010/main" val="344755034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191</a:t>
            </a:fld>
            <a:endParaRPr lang="en-IN">
              <a:solidFill>
                <a:srgbClr val="775F5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314987115"/>
              </p:ext>
            </p:extLst>
          </p:nvPr>
        </p:nvGraphicFramePr>
        <p:xfrm>
          <a:off x="1676400" y="1408930"/>
          <a:ext cx="8839200" cy="4763270"/>
        </p:xfrm>
        <a:graphic>
          <a:graphicData uri="http://schemas.openxmlformats.org/drawingml/2006/table">
            <a:tbl>
              <a:tblPr firstRow="1" firstCol="1" bandRow="1"/>
              <a:tblGrid>
                <a:gridCol w="2500536">
                  <a:extLst>
                    <a:ext uri="{9D8B030D-6E8A-4147-A177-3AD203B41FA5}">
                      <a16:colId xmlns:a16="http://schemas.microsoft.com/office/drawing/2014/main" val="20000"/>
                    </a:ext>
                  </a:extLst>
                </a:gridCol>
                <a:gridCol w="1309044">
                  <a:extLst>
                    <a:ext uri="{9D8B030D-6E8A-4147-A177-3AD203B41FA5}">
                      <a16:colId xmlns:a16="http://schemas.microsoft.com/office/drawing/2014/main" val="20001"/>
                    </a:ext>
                  </a:extLst>
                </a:gridCol>
                <a:gridCol w="1189811">
                  <a:extLst>
                    <a:ext uri="{9D8B030D-6E8A-4147-A177-3AD203B41FA5}">
                      <a16:colId xmlns:a16="http://schemas.microsoft.com/office/drawing/2014/main" val="20002"/>
                    </a:ext>
                  </a:extLst>
                </a:gridCol>
                <a:gridCol w="1190652">
                  <a:extLst>
                    <a:ext uri="{9D8B030D-6E8A-4147-A177-3AD203B41FA5}">
                      <a16:colId xmlns:a16="http://schemas.microsoft.com/office/drawing/2014/main" val="20003"/>
                    </a:ext>
                  </a:extLst>
                </a:gridCol>
                <a:gridCol w="1309044">
                  <a:extLst>
                    <a:ext uri="{9D8B030D-6E8A-4147-A177-3AD203B41FA5}">
                      <a16:colId xmlns:a16="http://schemas.microsoft.com/office/drawing/2014/main" val="20004"/>
                    </a:ext>
                  </a:extLst>
                </a:gridCol>
                <a:gridCol w="1340113">
                  <a:extLst>
                    <a:ext uri="{9D8B030D-6E8A-4147-A177-3AD203B41FA5}">
                      <a16:colId xmlns:a16="http://schemas.microsoft.com/office/drawing/2014/main" val="20005"/>
                    </a:ext>
                  </a:extLst>
                </a:gridCol>
              </a:tblGrid>
              <a:tr h="0">
                <a:tc>
                  <a:txBody>
                    <a:bodyPr/>
                    <a:lstStyle/>
                    <a:p>
                      <a:pPr marL="0" marR="0" algn="ctr">
                        <a:lnSpc>
                          <a:spcPct val="115000"/>
                        </a:lnSpc>
                        <a:spcBef>
                          <a:spcPts val="0"/>
                        </a:spcBef>
                        <a:spcAft>
                          <a:spcPts val="0"/>
                        </a:spcAft>
                      </a:pPr>
                      <a:r>
                        <a:rPr lang="en-US" sz="1700" b="1" dirty="0" err="1">
                          <a:effectLst/>
                          <a:latin typeface="Times New Roman"/>
                          <a:ea typeface="Times New Roman"/>
                          <a:cs typeface="Times New Roman"/>
                        </a:rPr>
                        <a:t>Chỉ</a:t>
                      </a:r>
                      <a:r>
                        <a:rPr lang="en-US" sz="1700" b="1" dirty="0">
                          <a:effectLst/>
                          <a:latin typeface="Times New Roman"/>
                          <a:ea typeface="Times New Roman"/>
                          <a:cs typeface="Times New Roman"/>
                        </a:rPr>
                        <a:t> </a:t>
                      </a:r>
                      <a:r>
                        <a:rPr lang="en-US" sz="1700" b="1" dirty="0" err="1">
                          <a:effectLst/>
                          <a:latin typeface="Times New Roman"/>
                          <a:ea typeface="Times New Roman"/>
                          <a:cs typeface="Times New Roman"/>
                        </a:rPr>
                        <a:t>tiêu</a:t>
                      </a:r>
                      <a:endParaRPr lang="en-US" sz="17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700" b="1">
                          <a:effectLst/>
                          <a:latin typeface="Times New Roman"/>
                          <a:ea typeface="Times New Roman"/>
                          <a:cs typeface="Times New Roman"/>
                        </a:rPr>
                        <a:t>Quý I</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700" b="1">
                          <a:effectLst/>
                          <a:latin typeface="Times New Roman"/>
                          <a:ea typeface="Times New Roman"/>
                          <a:cs typeface="Times New Roman"/>
                        </a:rPr>
                        <a:t>Quý II</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700" b="1">
                          <a:effectLst/>
                          <a:latin typeface="Times New Roman"/>
                          <a:ea typeface="Times New Roman"/>
                          <a:cs typeface="Times New Roman"/>
                        </a:rPr>
                        <a:t>Quý III</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700" b="1">
                          <a:effectLst/>
                          <a:latin typeface="Times New Roman"/>
                          <a:ea typeface="Times New Roman"/>
                          <a:cs typeface="Times New Roman"/>
                        </a:rPr>
                        <a:t>Quý IV</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700" b="1">
                          <a:effectLst/>
                          <a:latin typeface="Times New Roman"/>
                          <a:ea typeface="Times New Roman"/>
                          <a:cs typeface="Times New Roman"/>
                        </a:rPr>
                        <a:t>Cả năm</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gn="just">
                        <a:lnSpc>
                          <a:spcPct val="115000"/>
                        </a:lnSpc>
                        <a:spcBef>
                          <a:spcPts val="0"/>
                        </a:spcBef>
                        <a:spcAft>
                          <a:spcPts val="0"/>
                        </a:spcAft>
                      </a:pPr>
                      <a:r>
                        <a:rPr lang="en-US" sz="1700" b="1">
                          <a:effectLst/>
                          <a:latin typeface="Times New Roman"/>
                          <a:ea typeface="Times New Roman"/>
                          <a:cs typeface="Times New Roman"/>
                        </a:rPr>
                        <a:t>I. Lượng tiền có trong kỳ</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dirty="0">
                          <a:effectLst/>
                          <a:latin typeface="Times New Roman"/>
                          <a:ea typeface="Times New Roman"/>
                          <a:cs typeface="Times New Roman"/>
                        </a:rPr>
                        <a:t>4.580.000</a:t>
                      </a:r>
                      <a:endParaRPr lang="en-US" sz="17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4.921.648,6</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6.020.407,4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6.225.597</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19.020.000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1.Tiền tồn đầu kỳ</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551.647,6</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1.270.407,4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905.597</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2.Tiền thu trong kỳ</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4.280.000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dirty="0">
                          <a:effectLst/>
                          <a:latin typeface="Times New Roman"/>
                          <a:ea typeface="Times New Roman"/>
                          <a:cs typeface="Times New Roman"/>
                        </a:rPr>
                        <a:t>4.370.000</a:t>
                      </a:r>
                      <a:endParaRPr lang="en-US" sz="17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4.750.000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5.320.000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18.720.000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US" sz="1700" b="1">
                          <a:effectLst/>
                          <a:latin typeface="Times New Roman"/>
                          <a:ea typeface="Times New Roman"/>
                          <a:cs typeface="Times New Roman"/>
                        </a:rPr>
                        <a:t>II.Lượng tiền chi trong kỳ</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4.028.352,4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4.651.240,2</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4.784.810,4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5.530.758,4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18.995.161,4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1.Chi mua NVL trực tiếp</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1.430.352,4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1.657.240,2</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1.796.810,4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2.052.758,4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6.937.161,4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2.Chi phí NCTT</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1.260.000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1.500.000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1.560.000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1.860.000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6.180.000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3.Chi phí sản chung</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508.000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644.000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678.000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848.000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2.678.000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4.Chi phí BH và QLDN</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380.000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400.000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400.000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420.000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1.600.000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5.Chi đầu tư XDCB</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200.000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200.000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1.000.000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6.Chi trả cổ tức</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150.000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150.000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150.000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150.000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600.000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marL="0" marR="0" algn="just">
                        <a:lnSpc>
                          <a:spcPct val="115000"/>
                        </a:lnSpc>
                        <a:spcBef>
                          <a:spcPts val="0"/>
                        </a:spcBef>
                        <a:spcAft>
                          <a:spcPts val="0"/>
                        </a:spcAft>
                      </a:pPr>
                      <a:r>
                        <a:rPr lang="en-US" sz="1700" b="1">
                          <a:effectLst/>
                          <a:latin typeface="Times New Roman"/>
                          <a:ea typeface="Times New Roman"/>
                          <a:cs typeface="Times New Roman"/>
                        </a:rPr>
                        <a:t>III.Cân đối thu chi</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551.647,6</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270.407,4</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1.235.597</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694.838,6</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24.838,6</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0">
                <a:tc>
                  <a:txBody>
                    <a:bodyPr/>
                    <a:lstStyle/>
                    <a:p>
                      <a:pPr marL="0" marR="0" algn="just">
                        <a:lnSpc>
                          <a:spcPct val="115000"/>
                        </a:lnSpc>
                        <a:spcBef>
                          <a:spcPts val="0"/>
                        </a:spcBef>
                        <a:spcAft>
                          <a:spcPts val="0"/>
                        </a:spcAft>
                      </a:pPr>
                      <a:r>
                        <a:rPr lang="en-US" sz="1700" b="1">
                          <a:effectLst/>
                          <a:latin typeface="Times New Roman"/>
                          <a:ea typeface="Times New Roman"/>
                          <a:cs typeface="Times New Roman"/>
                        </a:rPr>
                        <a:t>IV.Hoạt động tài chính</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1.000.000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(330.000)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(321.000)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b="1">
                          <a:effectLst/>
                          <a:latin typeface="Times New Roman"/>
                          <a:ea typeface="Times New Roman"/>
                          <a:cs typeface="Times New Roman"/>
                        </a:rPr>
                        <a:t>349.000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1.Vay</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1.000.000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1.000.000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2.Trả nợ gốc</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600.000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0">
                <a:tc>
                  <a:txBody>
                    <a:bodyPr/>
                    <a:lstStyle/>
                    <a:p>
                      <a:pPr marL="0" marR="0" algn="just">
                        <a:lnSpc>
                          <a:spcPct val="115000"/>
                        </a:lnSpc>
                        <a:spcBef>
                          <a:spcPts val="0"/>
                        </a:spcBef>
                        <a:spcAft>
                          <a:spcPts val="0"/>
                        </a:spcAft>
                      </a:pPr>
                      <a:r>
                        <a:rPr lang="en-US" sz="1700">
                          <a:effectLst/>
                          <a:latin typeface="Times New Roman"/>
                          <a:ea typeface="Times New Roman"/>
                          <a:cs typeface="Times New Roman"/>
                        </a:rPr>
                        <a:t>3.Trả lãi vay</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 </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30.000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a:effectLst/>
                          <a:latin typeface="Times New Roman"/>
                          <a:ea typeface="Times New Roman"/>
                          <a:cs typeface="Times New Roman"/>
                        </a:rPr>
                        <a:t>21.000</a:t>
                      </a:r>
                      <a:endParaRPr lang="en-US" sz="17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700" dirty="0">
                          <a:effectLst/>
                          <a:latin typeface="Times New Roman"/>
                          <a:ea typeface="Times New Roman"/>
                          <a:cs typeface="Times New Roman"/>
                        </a:rPr>
                        <a:t>51.000</a:t>
                      </a:r>
                      <a:endParaRPr lang="en-US" sz="17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4" name="Rectangle 1"/>
          <p:cNvSpPr>
            <a:spLocks noChangeArrowheads="1"/>
          </p:cNvSpPr>
          <p:nvPr/>
        </p:nvSpPr>
        <p:spPr bwMode="auto">
          <a:xfrm>
            <a:off x="4841042" y="297360"/>
            <a:ext cx="25099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400" b="1" dirty="0">
                <a:latin typeface="Times New Roman" pitchFamily="18" charset="0"/>
                <a:ea typeface="Times New Roman" pitchFamily="18" charset="0"/>
                <a:cs typeface="Times New Roman" pitchFamily="18" charset="0"/>
              </a:rPr>
              <a:t>DỰ TOÁN TIỀN </a:t>
            </a:r>
            <a:endParaRPr lang="en-US" sz="1200" dirty="0">
              <a:latin typeface="Times New Roman" pitchFamily="18" charset="0"/>
              <a:cs typeface="Times New Roman" pitchFamily="18" charset="0"/>
            </a:endParaRPr>
          </a:p>
          <a:p>
            <a:pPr algn="ctr" eaLnBrk="0" fontAlgn="base" hangingPunct="0">
              <a:spcBef>
                <a:spcPct val="0"/>
              </a:spcBef>
              <a:spcAft>
                <a:spcPct val="0"/>
              </a:spcAft>
            </a:pPr>
            <a:r>
              <a:rPr lang="en-US" sz="2400" dirty="0" err="1">
                <a:latin typeface="Times New Roman" pitchFamily="18" charset="0"/>
                <a:ea typeface="Times New Roman" pitchFamily="18" charset="0"/>
                <a:cs typeface="Times New Roman" pitchFamily="18" charset="0"/>
              </a:rPr>
              <a:t>Năm</a:t>
            </a:r>
            <a:r>
              <a:rPr lang="en-US" sz="2400" dirty="0">
                <a:latin typeface="Times New Roman" pitchFamily="18" charset="0"/>
                <a:ea typeface="Times New Roman" pitchFamily="18" charset="0"/>
                <a:cs typeface="Times New Roman" pitchFamily="18" charset="0"/>
              </a:rPr>
              <a:t>: N</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45243426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192</a:t>
            </a:fld>
            <a:endParaRPr lang="en-IN">
              <a:solidFill>
                <a:srgbClr val="775F55"/>
              </a:solidFill>
            </a:endParaRPr>
          </a:p>
        </p:txBody>
      </p:sp>
      <p:sp>
        <p:nvSpPr>
          <p:cNvPr id="3" name="WordArt 9"/>
          <p:cNvSpPr>
            <a:spLocks noChangeArrowheads="1" noChangeShapeType="1" noTextEdit="1"/>
          </p:cNvSpPr>
          <p:nvPr/>
        </p:nvSpPr>
        <p:spPr bwMode="auto">
          <a:xfrm>
            <a:off x="2024064" y="1524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DỰ TOÁN CÁC BCTC</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5" name="Rectangle 4"/>
          <p:cNvSpPr/>
          <p:nvPr/>
        </p:nvSpPr>
        <p:spPr>
          <a:xfrm>
            <a:off x="1752601" y="609601"/>
            <a:ext cx="8729663" cy="4324261"/>
          </a:xfrm>
          <a:prstGeom prst="rect">
            <a:avLst/>
          </a:prstGeom>
        </p:spPr>
        <p:txBody>
          <a:bodyPr wrap="square">
            <a:spAutoFit/>
          </a:bodyPr>
          <a:lstStyle/>
          <a:p>
            <a:r>
              <a:rPr lang="en-US" sz="2800" b="1" dirty="0" err="1">
                <a:latin typeface="Times New Roman"/>
                <a:ea typeface="Times New Roman"/>
                <a:cs typeface="Times New Roman"/>
              </a:rPr>
              <a:t>Dự</a:t>
            </a:r>
            <a:r>
              <a:rPr lang="en-US" sz="2800" b="1" dirty="0">
                <a:latin typeface="Times New Roman"/>
                <a:ea typeface="Times New Roman"/>
                <a:cs typeface="Times New Roman"/>
              </a:rPr>
              <a:t> </a:t>
            </a:r>
            <a:r>
              <a:rPr lang="en-US" sz="2800" b="1" dirty="0" err="1">
                <a:latin typeface="Times New Roman"/>
                <a:ea typeface="Times New Roman"/>
                <a:cs typeface="Times New Roman"/>
              </a:rPr>
              <a:t>toán</a:t>
            </a:r>
            <a:r>
              <a:rPr lang="en-US" sz="2800" b="1" dirty="0">
                <a:latin typeface="Times New Roman"/>
                <a:ea typeface="Times New Roman"/>
                <a:cs typeface="Times New Roman"/>
              </a:rPr>
              <a:t> </a:t>
            </a:r>
            <a:r>
              <a:rPr lang="en-US" sz="2800" b="1" dirty="0" err="1">
                <a:latin typeface="Times New Roman"/>
                <a:ea typeface="Times New Roman"/>
                <a:cs typeface="Times New Roman"/>
              </a:rPr>
              <a:t>Báo</a:t>
            </a:r>
            <a:r>
              <a:rPr lang="en-US" sz="2800" b="1" dirty="0">
                <a:latin typeface="Times New Roman"/>
                <a:ea typeface="Times New Roman"/>
                <a:cs typeface="Times New Roman"/>
              </a:rPr>
              <a:t> </a:t>
            </a:r>
            <a:r>
              <a:rPr lang="en-US" sz="2800" b="1" dirty="0" err="1">
                <a:latin typeface="Times New Roman"/>
                <a:ea typeface="Times New Roman"/>
                <a:cs typeface="Times New Roman"/>
              </a:rPr>
              <a:t>cáo</a:t>
            </a:r>
            <a:r>
              <a:rPr lang="en-US" sz="2800" b="1" dirty="0">
                <a:latin typeface="Times New Roman"/>
                <a:ea typeface="Times New Roman"/>
                <a:cs typeface="Times New Roman"/>
              </a:rPr>
              <a:t> </a:t>
            </a:r>
            <a:r>
              <a:rPr lang="en-US" sz="2800" b="1" dirty="0" err="1">
                <a:latin typeface="Times New Roman"/>
                <a:ea typeface="Times New Roman"/>
                <a:cs typeface="Times New Roman"/>
              </a:rPr>
              <a:t>kết</a:t>
            </a:r>
            <a:r>
              <a:rPr lang="en-US" sz="2800" b="1" dirty="0">
                <a:latin typeface="Times New Roman"/>
                <a:ea typeface="Times New Roman"/>
                <a:cs typeface="Times New Roman"/>
              </a:rPr>
              <a:t> </a:t>
            </a:r>
            <a:r>
              <a:rPr lang="en-US" sz="2800" b="1" dirty="0" err="1">
                <a:latin typeface="Times New Roman"/>
                <a:ea typeface="Times New Roman"/>
                <a:cs typeface="Times New Roman"/>
              </a:rPr>
              <a:t>quả</a:t>
            </a:r>
            <a:r>
              <a:rPr lang="en-US" sz="2800" b="1" dirty="0">
                <a:latin typeface="Times New Roman"/>
                <a:ea typeface="Times New Roman"/>
                <a:cs typeface="Times New Roman"/>
              </a:rPr>
              <a:t> </a:t>
            </a:r>
            <a:r>
              <a:rPr lang="en-US" sz="2800" b="1" dirty="0" err="1">
                <a:latin typeface="Times New Roman"/>
                <a:ea typeface="Times New Roman"/>
                <a:cs typeface="Times New Roman"/>
              </a:rPr>
              <a:t>hoạt</a:t>
            </a:r>
            <a:r>
              <a:rPr lang="en-US" sz="2800" b="1" dirty="0">
                <a:latin typeface="Times New Roman"/>
                <a:ea typeface="Times New Roman"/>
                <a:cs typeface="Times New Roman"/>
              </a:rPr>
              <a:t> </a:t>
            </a:r>
            <a:r>
              <a:rPr lang="en-US" sz="2800" b="1" dirty="0" err="1">
                <a:latin typeface="Times New Roman"/>
                <a:ea typeface="Times New Roman"/>
                <a:cs typeface="Times New Roman"/>
              </a:rPr>
              <a:t>động</a:t>
            </a:r>
            <a:r>
              <a:rPr lang="en-US" sz="2800" b="1" dirty="0">
                <a:latin typeface="Times New Roman"/>
                <a:ea typeface="Times New Roman"/>
                <a:cs typeface="Times New Roman"/>
              </a:rPr>
              <a:t> </a:t>
            </a:r>
            <a:r>
              <a:rPr lang="en-US" sz="2800" b="1" dirty="0" err="1">
                <a:latin typeface="Times New Roman"/>
                <a:ea typeface="Times New Roman"/>
                <a:cs typeface="Times New Roman"/>
              </a:rPr>
              <a:t>kinh</a:t>
            </a:r>
            <a:r>
              <a:rPr lang="en-US" sz="2800" b="1" dirty="0">
                <a:latin typeface="Times New Roman"/>
                <a:ea typeface="Times New Roman"/>
                <a:cs typeface="Times New Roman"/>
              </a:rPr>
              <a:t> </a:t>
            </a:r>
            <a:r>
              <a:rPr lang="en-US" sz="2800" b="1" dirty="0" err="1">
                <a:latin typeface="Times New Roman"/>
                <a:ea typeface="Times New Roman"/>
                <a:cs typeface="Times New Roman"/>
              </a:rPr>
              <a:t>doanh</a:t>
            </a:r>
            <a:r>
              <a:rPr lang="en-US" sz="2800" b="1" dirty="0">
                <a:latin typeface="Times New Roman"/>
                <a:ea typeface="Times New Roman"/>
                <a:cs typeface="Times New Roman"/>
              </a:rPr>
              <a:t>.</a:t>
            </a:r>
            <a:endParaRPr lang="en-US" sz="2000" dirty="0">
              <a:latin typeface="Calibri"/>
              <a:ea typeface="Calibri"/>
              <a:cs typeface="Times New Roman"/>
            </a:endParaRPr>
          </a:p>
          <a:p>
            <a:pPr indent="457200" algn="just"/>
            <a:r>
              <a:rPr lang="en-US" sz="2300" dirty="0" err="1">
                <a:latin typeface="Times New Roman"/>
                <a:ea typeface="Times New Roman"/>
                <a:cs typeface="Times New Roman"/>
              </a:rPr>
              <a:t>Dự</a:t>
            </a:r>
            <a:r>
              <a:rPr lang="en-US" sz="2300" dirty="0">
                <a:latin typeface="Times New Roman"/>
                <a:ea typeface="Times New Roman"/>
                <a:cs typeface="Times New Roman"/>
              </a:rPr>
              <a:t> </a:t>
            </a:r>
            <a:r>
              <a:rPr lang="en-US" sz="2300" dirty="0" err="1">
                <a:latin typeface="Times New Roman"/>
                <a:ea typeface="Times New Roman"/>
                <a:cs typeface="Times New Roman"/>
              </a:rPr>
              <a:t>toán</a:t>
            </a:r>
            <a:r>
              <a:rPr lang="en-US" sz="2300" dirty="0">
                <a:latin typeface="Times New Roman"/>
                <a:ea typeface="Times New Roman"/>
                <a:cs typeface="Times New Roman"/>
              </a:rPr>
              <a:t> </a:t>
            </a:r>
            <a:r>
              <a:rPr lang="en-US" sz="2300" dirty="0" err="1">
                <a:latin typeface="Times New Roman"/>
                <a:ea typeface="Times New Roman"/>
                <a:cs typeface="Times New Roman"/>
              </a:rPr>
              <a:t>báo</a:t>
            </a:r>
            <a:r>
              <a:rPr lang="en-US" sz="2300" dirty="0">
                <a:latin typeface="Times New Roman"/>
                <a:ea typeface="Times New Roman"/>
                <a:cs typeface="Times New Roman"/>
              </a:rPr>
              <a:t> </a:t>
            </a:r>
            <a:r>
              <a:rPr lang="en-US" sz="2300" dirty="0" err="1">
                <a:latin typeface="Times New Roman"/>
                <a:ea typeface="Times New Roman"/>
                <a:cs typeface="Times New Roman"/>
              </a:rPr>
              <a:t>cáo</a:t>
            </a:r>
            <a:r>
              <a:rPr lang="en-US" sz="2300" dirty="0">
                <a:latin typeface="Times New Roman"/>
                <a:ea typeface="Times New Roman"/>
                <a:cs typeface="Times New Roman"/>
              </a:rPr>
              <a:t> </a:t>
            </a:r>
            <a:r>
              <a:rPr lang="en-US" sz="2300" dirty="0" err="1">
                <a:latin typeface="Times New Roman"/>
                <a:ea typeface="Times New Roman"/>
                <a:cs typeface="Times New Roman"/>
              </a:rPr>
              <a:t>kết</a:t>
            </a:r>
            <a:r>
              <a:rPr lang="en-US" sz="2300" dirty="0">
                <a:latin typeface="Times New Roman"/>
                <a:ea typeface="Times New Roman"/>
                <a:cs typeface="Times New Roman"/>
              </a:rPr>
              <a:t> </a:t>
            </a:r>
            <a:r>
              <a:rPr lang="en-US" sz="2300" dirty="0" err="1">
                <a:latin typeface="Times New Roman"/>
                <a:ea typeface="Times New Roman"/>
                <a:cs typeface="Times New Roman"/>
              </a:rPr>
              <a:t>quả</a:t>
            </a:r>
            <a:r>
              <a:rPr lang="en-US" sz="2300" dirty="0">
                <a:latin typeface="Times New Roman"/>
                <a:ea typeface="Times New Roman"/>
                <a:cs typeface="Times New Roman"/>
              </a:rPr>
              <a:t> HĐKD </a:t>
            </a:r>
            <a:r>
              <a:rPr lang="en-US" sz="2300" dirty="0" err="1">
                <a:latin typeface="Times New Roman"/>
                <a:ea typeface="Times New Roman"/>
                <a:cs typeface="Times New Roman"/>
              </a:rPr>
              <a:t>trình</a:t>
            </a:r>
            <a:r>
              <a:rPr lang="en-US" sz="2300" dirty="0">
                <a:latin typeface="Times New Roman"/>
                <a:ea typeface="Times New Roman"/>
                <a:cs typeface="Times New Roman"/>
              </a:rPr>
              <a:t> </a:t>
            </a:r>
            <a:r>
              <a:rPr lang="en-US" sz="2300" dirty="0" err="1">
                <a:latin typeface="Times New Roman"/>
                <a:ea typeface="Times New Roman"/>
                <a:cs typeface="Times New Roman"/>
              </a:rPr>
              <a:t>bày</a:t>
            </a:r>
            <a:r>
              <a:rPr lang="en-US" sz="2300" dirty="0">
                <a:latin typeface="Times New Roman"/>
                <a:ea typeface="Times New Roman"/>
                <a:cs typeface="Times New Roman"/>
              </a:rPr>
              <a:t> </a:t>
            </a:r>
            <a:r>
              <a:rPr lang="en-US" sz="2300" dirty="0" err="1">
                <a:latin typeface="Times New Roman"/>
                <a:ea typeface="Times New Roman"/>
                <a:cs typeface="Times New Roman"/>
              </a:rPr>
              <a:t>các</a:t>
            </a:r>
            <a:r>
              <a:rPr lang="en-US" sz="2300" dirty="0">
                <a:latin typeface="Times New Roman"/>
                <a:ea typeface="Times New Roman"/>
                <a:cs typeface="Times New Roman"/>
              </a:rPr>
              <a:t> </a:t>
            </a:r>
            <a:r>
              <a:rPr lang="en-US" sz="2300" dirty="0" err="1">
                <a:latin typeface="Times New Roman"/>
                <a:ea typeface="Times New Roman"/>
                <a:cs typeface="Times New Roman"/>
              </a:rPr>
              <a:t>khoản</a:t>
            </a:r>
            <a:r>
              <a:rPr lang="en-US" sz="2300" dirty="0">
                <a:latin typeface="Times New Roman"/>
                <a:ea typeface="Times New Roman"/>
                <a:cs typeface="Times New Roman"/>
              </a:rPr>
              <a:t> </a:t>
            </a:r>
            <a:r>
              <a:rPr lang="en-US" sz="2300" dirty="0" err="1">
                <a:latin typeface="Times New Roman"/>
                <a:ea typeface="Times New Roman"/>
                <a:cs typeface="Times New Roman"/>
              </a:rPr>
              <a:t>doanh</a:t>
            </a:r>
            <a:r>
              <a:rPr lang="en-US" sz="2300" dirty="0">
                <a:latin typeface="Times New Roman"/>
                <a:ea typeface="Times New Roman"/>
                <a:cs typeface="Times New Roman"/>
              </a:rPr>
              <a:t> </a:t>
            </a:r>
            <a:r>
              <a:rPr lang="en-US" sz="2300" dirty="0" err="1">
                <a:latin typeface="Times New Roman"/>
                <a:ea typeface="Times New Roman"/>
                <a:cs typeface="Times New Roman"/>
              </a:rPr>
              <a:t>thu</a:t>
            </a:r>
            <a:r>
              <a:rPr lang="en-US" sz="2300" dirty="0">
                <a:latin typeface="Times New Roman"/>
                <a:ea typeface="Times New Roman"/>
                <a:cs typeface="Times New Roman"/>
              </a:rPr>
              <a:t> </a:t>
            </a:r>
            <a:r>
              <a:rPr lang="en-US" sz="2300" dirty="0" err="1">
                <a:latin typeface="Times New Roman"/>
                <a:ea typeface="Times New Roman"/>
                <a:cs typeface="Times New Roman"/>
              </a:rPr>
              <a:t>và</a:t>
            </a:r>
            <a:r>
              <a:rPr lang="en-US" sz="2300" dirty="0">
                <a:latin typeface="Times New Roman"/>
                <a:ea typeface="Times New Roman"/>
                <a:cs typeface="Times New Roman"/>
              </a:rPr>
              <a:t> chi </a:t>
            </a:r>
            <a:r>
              <a:rPr lang="en-US" sz="2300" dirty="0" err="1">
                <a:latin typeface="Times New Roman"/>
                <a:ea typeface="Times New Roman"/>
                <a:cs typeface="Times New Roman"/>
              </a:rPr>
              <a:t>phí</a:t>
            </a:r>
            <a:r>
              <a:rPr lang="en-US" sz="2300" dirty="0">
                <a:latin typeface="Times New Roman"/>
                <a:ea typeface="Times New Roman"/>
                <a:cs typeface="Times New Roman"/>
              </a:rPr>
              <a:t> </a:t>
            </a:r>
            <a:r>
              <a:rPr lang="en-US" sz="2300" dirty="0" err="1">
                <a:latin typeface="Times New Roman"/>
                <a:ea typeface="Times New Roman"/>
                <a:cs typeface="Times New Roman"/>
              </a:rPr>
              <a:t>dự</a:t>
            </a:r>
            <a:r>
              <a:rPr lang="en-US" sz="2300" dirty="0">
                <a:latin typeface="Times New Roman"/>
                <a:ea typeface="Times New Roman"/>
                <a:cs typeface="Times New Roman"/>
              </a:rPr>
              <a:t> </a:t>
            </a:r>
            <a:r>
              <a:rPr lang="en-US" sz="2300" dirty="0" err="1">
                <a:latin typeface="Times New Roman"/>
                <a:ea typeface="Times New Roman"/>
                <a:cs typeface="Times New Roman"/>
              </a:rPr>
              <a:t>kiến</a:t>
            </a:r>
            <a:r>
              <a:rPr lang="en-US" sz="2300" dirty="0">
                <a:latin typeface="Times New Roman"/>
                <a:ea typeface="Times New Roman"/>
                <a:cs typeface="Times New Roman"/>
              </a:rPr>
              <a:t> </a:t>
            </a:r>
            <a:r>
              <a:rPr lang="en-US" sz="2300" dirty="0" err="1">
                <a:latin typeface="Times New Roman"/>
                <a:ea typeface="Times New Roman"/>
                <a:cs typeface="Times New Roman"/>
              </a:rPr>
              <a:t>trong</a:t>
            </a:r>
            <a:r>
              <a:rPr lang="en-US" sz="2300" dirty="0">
                <a:latin typeface="Times New Roman"/>
                <a:ea typeface="Times New Roman"/>
                <a:cs typeface="Times New Roman"/>
              </a:rPr>
              <a:t> </a:t>
            </a:r>
            <a:r>
              <a:rPr lang="en-US" sz="2300" dirty="0" err="1">
                <a:latin typeface="Times New Roman"/>
                <a:ea typeface="Times New Roman"/>
                <a:cs typeface="Times New Roman"/>
              </a:rPr>
              <a:t>kỳ</a:t>
            </a:r>
            <a:r>
              <a:rPr lang="en-US" sz="2300" dirty="0">
                <a:latin typeface="Times New Roman"/>
                <a:ea typeface="Times New Roman"/>
                <a:cs typeface="Times New Roman"/>
              </a:rPr>
              <a:t> </a:t>
            </a:r>
            <a:r>
              <a:rPr lang="en-US" sz="2300" dirty="0" err="1">
                <a:latin typeface="Times New Roman"/>
                <a:ea typeface="Times New Roman"/>
                <a:cs typeface="Times New Roman"/>
              </a:rPr>
              <a:t>dự</a:t>
            </a:r>
            <a:r>
              <a:rPr lang="en-US" sz="2300" dirty="0">
                <a:latin typeface="Times New Roman"/>
                <a:ea typeface="Times New Roman"/>
                <a:cs typeface="Times New Roman"/>
              </a:rPr>
              <a:t> </a:t>
            </a:r>
            <a:r>
              <a:rPr lang="en-US" sz="2300" dirty="0" err="1">
                <a:latin typeface="Times New Roman"/>
                <a:ea typeface="Times New Roman"/>
                <a:cs typeface="Times New Roman"/>
              </a:rPr>
              <a:t>toán</a:t>
            </a:r>
            <a:r>
              <a:rPr lang="en-US" sz="2300" dirty="0">
                <a:latin typeface="Times New Roman"/>
                <a:ea typeface="Times New Roman"/>
                <a:cs typeface="Times New Roman"/>
              </a:rPr>
              <a:t>, </a:t>
            </a:r>
            <a:r>
              <a:rPr lang="en-US" sz="2300" dirty="0" err="1">
                <a:latin typeface="Times New Roman"/>
                <a:ea typeface="Times New Roman"/>
                <a:cs typeface="Times New Roman"/>
              </a:rPr>
              <a:t>với</a:t>
            </a:r>
            <a:r>
              <a:rPr lang="en-US" sz="2300" dirty="0">
                <a:latin typeface="Times New Roman"/>
                <a:ea typeface="Times New Roman"/>
                <a:cs typeface="Times New Roman"/>
              </a:rPr>
              <a:t> </a:t>
            </a:r>
            <a:r>
              <a:rPr lang="en-US" sz="2300" dirty="0" err="1">
                <a:latin typeface="Times New Roman"/>
                <a:ea typeface="Times New Roman"/>
                <a:cs typeface="Times New Roman"/>
              </a:rPr>
              <a:t>giả</a:t>
            </a:r>
            <a:r>
              <a:rPr lang="en-US" sz="2300" dirty="0">
                <a:latin typeface="Times New Roman"/>
                <a:ea typeface="Times New Roman"/>
                <a:cs typeface="Times New Roman"/>
              </a:rPr>
              <a:t> </a:t>
            </a:r>
            <a:r>
              <a:rPr lang="en-US" sz="2300" dirty="0" err="1">
                <a:latin typeface="Times New Roman"/>
                <a:ea typeface="Times New Roman"/>
                <a:cs typeface="Times New Roman"/>
              </a:rPr>
              <a:t>định</a:t>
            </a:r>
            <a:r>
              <a:rPr lang="en-US" sz="2300" dirty="0">
                <a:latin typeface="Times New Roman"/>
                <a:ea typeface="Times New Roman"/>
                <a:cs typeface="Times New Roman"/>
              </a:rPr>
              <a:t> </a:t>
            </a:r>
            <a:r>
              <a:rPr lang="en-US" sz="2300" dirty="0" err="1">
                <a:latin typeface="Times New Roman"/>
                <a:ea typeface="Times New Roman"/>
                <a:cs typeface="Times New Roman"/>
              </a:rPr>
              <a:t>hoạt</a:t>
            </a:r>
            <a:r>
              <a:rPr lang="en-US" sz="2300" dirty="0">
                <a:latin typeface="Times New Roman"/>
                <a:ea typeface="Times New Roman"/>
                <a:cs typeface="Times New Roman"/>
              </a:rPr>
              <a:t> </a:t>
            </a:r>
            <a:r>
              <a:rPr lang="en-US" sz="2300" dirty="0" err="1">
                <a:latin typeface="Times New Roman"/>
                <a:ea typeface="Times New Roman"/>
                <a:cs typeface="Times New Roman"/>
              </a:rPr>
              <a:t>động</a:t>
            </a:r>
            <a:r>
              <a:rPr lang="en-US" sz="2300" dirty="0">
                <a:latin typeface="Times New Roman"/>
                <a:ea typeface="Times New Roman"/>
                <a:cs typeface="Times New Roman"/>
              </a:rPr>
              <a:t> SXKD </a:t>
            </a:r>
            <a:r>
              <a:rPr lang="en-US" sz="2300" dirty="0" err="1">
                <a:latin typeface="Times New Roman"/>
                <a:ea typeface="Times New Roman"/>
                <a:cs typeface="Times New Roman"/>
              </a:rPr>
              <a:t>sẽ</a:t>
            </a:r>
            <a:r>
              <a:rPr lang="en-US" sz="2300" dirty="0">
                <a:latin typeface="Times New Roman"/>
                <a:ea typeface="Times New Roman"/>
                <a:cs typeface="Times New Roman"/>
              </a:rPr>
              <a:t> </a:t>
            </a:r>
            <a:r>
              <a:rPr lang="en-US" sz="2300" dirty="0" err="1">
                <a:latin typeface="Times New Roman"/>
                <a:ea typeface="Times New Roman"/>
                <a:cs typeface="Times New Roman"/>
              </a:rPr>
              <a:t>xảy</a:t>
            </a:r>
            <a:r>
              <a:rPr lang="en-US" sz="2300" dirty="0">
                <a:latin typeface="Times New Roman"/>
                <a:ea typeface="Times New Roman"/>
                <a:cs typeface="Times New Roman"/>
              </a:rPr>
              <a:t> </a:t>
            </a:r>
            <a:r>
              <a:rPr lang="en-US" sz="2300" dirty="0" err="1">
                <a:latin typeface="Times New Roman"/>
                <a:ea typeface="Times New Roman"/>
                <a:cs typeface="Times New Roman"/>
              </a:rPr>
              <a:t>ra</a:t>
            </a:r>
            <a:r>
              <a:rPr lang="en-US" sz="2300" dirty="0">
                <a:latin typeface="Times New Roman"/>
                <a:ea typeface="Times New Roman"/>
                <a:cs typeface="Times New Roman"/>
              </a:rPr>
              <a:t> </a:t>
            </a:r>
            <a:r>
              <a:rPr lang="en-US" sz="2300" dirty="0" err="1">
                <a:latin typeface="Times New Roman"/>
                <a:ea typeface="Times New Roman"/>
                <a:cs typeface="Times New Roman"/>
              </a:rPr>
              <a:t>đúng</a:t>
            </a:r>
            <a:r>
              <a:rPr lang="en-US" sz="2300" dirty="0">
                <a:latin typeface="Times New Roman"/>
                <a:ea typeface="Times New Roman"/>
                <a:cs typeface="Times New Roman"/>
              </a:rPr>
              <a:t> </a:t>
            </a:r>
            <a:r>
              <a:rPr lang="en-US" sz="2300" dirty="0" err="1">
                <a:latin typeface="Times New Roman"/>
                <a:ea typeface="Times New Roman"/>
                <a:cs typeface="Times New Roman"/>
              </a:rPr>
              <a:t>như</a:t>
            </a:r>
            <a:r>
              <a:rPr lang="en-US" sz="2300" dirty="0">
                <a:latin typeface="Times New Roman"/>
                <a:ea typeface="Times New Roman"/>
                <a:cs typeface="Times New Roman"/>
              </a:rPr>
              <a:t> </a:t>
            </a:r>
            <a:r>
              <a:rPr lang="en-US" sz="2300" dirty="0" err="1">
                <a:latin typeface="Times New Roman"/>
                <a:ea typeface="Times New Roman"/>
                <a:cs typeface="Times New Roman"/>
              </a:rPr>
              <a:t>kế</a:t>
            </a:r>
            <a:r>
              <a:rPr lang="en-US" sz="2300" dirty="0">
                <a:latin typeface="Times New Roman"/>
                <a:ea typeface="Times New Roman"/>
                <a:cs typeface="Times New Roman"/>
              </a:rPr>
              <a:t> </a:t>
            </a:r>
            <a:r>
              <a:rPr lang="en-US" sz="2300" dirty="0" err="1">
                <a:latin typeface="Times New Roman"/>
                <a:ea typeface="Times New Roman"/>
                <a:cs typeface="Times New Roman"/>
              </a:rPr>
              <a:t>hoạch</a:t>
            </a:r>
            <a:r>
              <a:rPr lang="en-US" sz="2300" dirty="0">
                <a:latin typeface="Times New Roman"/>
                <a:ea typeface="Times New Roman"/>
                <a:cs typeface="Times New Roman"/>
              </a:rPr>
              <a:t>. </a:t>
            </a:r>
            <a:endParaRPr lang="en-US" sz="2300" dirty="0">
              <a:latin typeface="Calibri"/>
              <a:ea typeface="Calibri"/>
              <a:cs typeface="Times New Roman"/>
            </a:endParaRPr>
          </a:p>
          <a:p>
            <a:pPr algn="just"/>
            <a:r>
              <a:rPr lang="en-US" sz="2300" b="1" u="sng" dirty="0" err="1">
                <a:latin typeface="Times New Roman"/>
                <a:ea typeface="Times New Roman"/>
                <a:cs typeface="Times New Roman"/>
              </a:rPr>
              <a:t>Ví</a:t>
            </a:r>
            <a:r>
              <a:rPr lang="en-US" sz="2300" b="1" u="sng" dirty="0">
                <a:latin typeface="Times New Roman"/>
                <a:ea typeface="Times New Roman"/>
                <a:cs typeface="Times New Roman"/>
              </a:rPr>
              <a:t> </a:t>
            </a:r>
            <a:r>
              <a:rPr lang="en-US" sz="2300" b="1" u="sng" dirty="0" err="1">
                <a:latin typeface="Times New Roman"/>
                <a:ea typeface="Times New Roman"/>
                <a:cs typeface="Times New Roman"/>
              </a:rPr>
              <a:t>dụ</a:t>
            </a:r>
            <a:r>
              <a:rPr lang="en-US" sz="2300" dirty="0">
                <a:latin typeface="Times New Roman"/>
                <a:ea typeface="Times New Roman"/>
                <a:cs typeface="Times New Roman"/>
              </a:rPr>
              <a:t>: </a:t>
            </a:r>
            <a:r>
              <a:rPr lang="en-US" sz="2300" dirty="0" err="1">
                <a:latin typeface="Times New Roman"/>
                <a:ea typeface="Times New Roman"/>
                <a:cs typeface="Times New Roman"/>
              </a:rPr>
              <a:t>giả</a:t>
            </a:r>
            <a:r>
              <a:rPr lang="en-US" sz="2300" dirty="0">
                <a:latin typeface="Times New Roman"/>
                <a:ea typeface="Times New Roman"/>
                <a:cs typeface="Times New Roman"/>
              </a:rPr>
              <a:t> </a:t>
            </a:r>
            <a:r>
              <a:rPr lang="en-US" sz="2300" dirty="0" err="1">
                <a:latin typeface="Times New Roman"/>
                <a:ea typeface="Times New Roman"/>
                <a:cs typeface="Times New Roman"/>
              </a:rPr>
              <a:t>sử</a:t>
            </a:r>
            <a:r>
              <a:rPr lang="en-US" sz="2300" dirty="0">
                <a:latin typeface="Times New Roman"/>
                <a:ea typeface="Times New Roman"/>
                <a:cs typeface="Times New Roman"/>
              </a:rPr>
              <a:t> </a:t>
            </a:r>
            <a:r>
              <a:rPr lang="en-US" sz="2300" dirty="0" err="1">
                <a:latin typeface="Times New Roman"/>
                <a:ea typeface="Times New Roman"/>
                <a:cs typeface="Times New Roman"/>
              </a:rPr>
              <a:t>trong</a:t>
            </a:r>
            <a:r>
              <a:rPr lang="en-US" sz="2300" dirty="0">
                <a:latin typeface="Times New Roman"/>
                <a:ea typeface="Times New Roman"/>
                <a:cs typeface="Times New Roman"/>
              </a:rPr>
              <a:t> </a:t>
            </a:r>
            <a:r>
              <a:rPr lang="en-US" sz="2300" dirty="0" err="1">
                <a:latin typeface="Times New Roman"/>
                <a:ea typeface="Times New Roman"/>
                <a:cs typeface="Times New Roman"/>
              </a:rPr>
              <a:t>năm</a:t>
            </a:r>
            <a:r>
              <a:rPr lang="en-US" sz="2300" dirty="0">
                <a:latin typeface="Times New Roman"/>
                <a:ea typeface="Times New Roman"/>
                <a:cs typeface="Times New Roman"/>
              </a:rPr>
              <a:t> N </a:t>
            </a:r>
            <a:r>
              <a:rPr lang="en-US" sz="2300" dirty="0" err="1">
                <a:latin typeface="Times New Roman"/>
                <a:ea typeface="Times New Roman"/>
                <a:cs typeface="Times New Roman"/>
              </a:rPr>
              <a:t>Công</a:t>
            </a:r>
            <a:r>
              <a:rPr lang="en-US" sz="2300" dirty="0">
                <a:latin typeface="Times New Roman"/>
                <a:ea typeface="Times New Roman"/>
                <a:cs typeface="Times New Roman"/>
              </a:rPr>
              <a:t> </a:t>
            </a:r>
            <a:r>
              <a:rPr lang="en-US" sz="2300" dirty="0" err="1">
                <a:latin typeface="Times New Roman"/>
                <a:ea typeface="Times New Roman"/>
                <a:cs typeface="Times New Roman"/>
              </a:rPr>
              <a:t>ty</a:t>
            </a:r>
            <a:r>
              <a:rPr lang="en-US" sz="2300" dirty="0">
                <a:latin typeface="Times New Roman"/>
                <a:ea typeface="Times New Roman"/>
                <a:cs typeface="Times New Roman"/>
              </a:rPr>
              <a:t> ABC </a:t>
            </a:r>
            <a:r>
              <a:rPr lang="en-US" sz="2300" dirty="0" err="1">
                <a:latin typeface="Times New Roman"/>
                <a:ea typeface="Times New Roman"/>
                <a:cs typeface="Times New Roman"/>
              </a:rPr>
              <a:t>dự</a:t>
            </a:r>
            <a:r>
              <a:rPr lang="en-US" sz="2300" dirty="0">
                <a:latin typeface="Times New Roman"/>
                <a:ea typeface="Times New Roman"/>
                <a:cs typeface="Times New Roman"/>
              </a:rPr>
              <a:t> </a:t>
            </a:r>
            <a:r>
              <a:rPr lang="en-US" sz="2300" dirty="0" err="1">
                <a:latin typeface="Times New Roman"/>
                <a:ea typeface="Times New Roman"/>
                <a:cs typeface="Times New Roman"/>
              </a:rPr>
              <a:t>kiến</a:t>
            </a:r>
            <a:r>
              <a:rPr lang="en-US" sz="2300" dirty="0">
                <a:latin typeface="Times New Roman"/>
                <a:ea typeface="Times New Roman"/>
                <a:cs typeface="Times New Roman"/>
              </a:rPr>
              <a:t> </a:t>
            </a:r>
            <a:r>
              <a:rPr lang="en-US" sz="2300" dirty="0" err="1">
                <a:latin typeface="Times New Roman"/>
                <a:ea typeface="Times New Roman"/>
                <a:cs typeface="Times New Roman"/>
              </a:rPr>
              <a:t>không</a:t>
            </a:r>
            <a:r>
              <a:rPr lang="en-US" sz="2300" dirty="0">
                <a:latin typeface="Times New Roman"/>
                <a:ea typeface="Times New Roman"/>
                <a:cs typeface="Times New Roman"/>
              </a:rPr>
              <a:t> </a:t>
            </a:r>
            <a:r>
              <a:rPr lang="en-US" sz="2300" dirty="0" err="1">
                <a:latin typeface="Times New Roman"/>
                <a:ea typeface="Times New Roman"/>
                <a:cs typeface="Times New Roman"/>
              </a:rPr>
              <a:t>phát</a:t>
            </a:r>
            <a:r>
              <a:rPr lang="en-US" sz="2300" dirty="0">
                <a:latin typeface="Times New Roman"/>
                <a:ea typeface="Times New Roman"/>
                <a:cs typeface="Times New Roman"/>
              </a:rPr>
              <a:t> </a:t>
            </a:r>
            <a:r>
              <a:rPr lang="en-US" sz="2300" dirty="0" err="1">
                <a:latin typeface="Times New Roman"/>
                <a:ea typeface="Times New Roman"/>
                <a:cs typeface="Times New Roman"/>
              </a:rPr>
              <a:t>sinh</a:t>
            </a:r>
            <a:r>
              <a:rPr lang="en-US" sz="2300" dirty="0">
                <a:latin typeface="Times New Roman"/>
                <a:ea typeface="Times New Roman"/>
                <a:cs typeface="Times New Roman"/>
              </a:rPr>
              <a:t> </a:t>
            </a:r>
            <a:r>
              <a:rPr lang="en-US" sz="2300" dirty="0" err="1">
                <a:latin typeface="Times New Roman"/>
                <a:ea typeface="Times New Roman"/>
                <a:cs typeface="Times New Roman"/>
              </a:rPr>
              <a:t>hoạt</a:t>
            </a:r>
            <a:r>
              <a:rPr lang="en-US" sz="2300" dirty="0">
                <a:latin typeface="Times New Roman"/>
                <a:ea typeface="Times New Roman"/>
                <a:cs typeface="Times New Roman"/>
              </a:rPr>
              <a:t> </a:t>
            </a:r>
            <a:r>
              <a:rPr lang="en-US" sz="2300" dirty="0" err="1">
                <a:latin typeface="Times New Roman"/>
                <a:ea typeface="Times New Roman"/>
                <a:cs typeface="Times New Roman"/>
              </a:rPr>
              <a:t>động</a:t>
            </a:r>
            <a:r>
              <a:rPr lang="en-US" sz="2300" dirty="0">
                <a:latin typeface="Times New Roman"/>
                <a:ea typeface="Times New Roman"/>
                <a:cs typeface="Times New Roman"/>
              </a:rPr>
              <a:t> </a:t>
            </a:r>
            <a:r>
              <a:rPr lang="en-US" sz="2300" dirty="0" err="1">
                <a:latin typeface="Times New Roman"/>
                <a:ea typeface="Times New Roman"/>
                <a:cs typeface="Times New Roman"/>
              </a:rPr>
              <a:t>khác</a:t>
            </a:r>
            <a:r>
              <a:rPr lang="en-US" sz="2300" dirty="0">
                <a:latin typeface="Times New Roman"/>
                <a:ea typeface="Times New Roman"/>
                <a:cs typeface="Times New Roman"/>
              </a:rPr>
              <a:t>, </a:t>
            </a:r>
            <a:r>
              <a:rPr lang="en-US" sz="2300" dirty="0" err="1">
                <a:latin typeface="Times New Roman"/>
                <a:ea typeface="Times New Roman"/>
                <a:cs typeface="Times New Roman"/>
              </a:rPr>
              <a:t>căn</a:t>
            </a:r>
            <a:r>
              <a:rPr lang="en-US" sz="2300" dirty="0">
                <a:latin typeface="Times New Roman"/>
                <a:ea typeface="Times New Roman"/>
                <a:cs typeface="Times New Roman"/>
              </a:rPr>
              <a:t> </a:t>
            </a:r>
            <a:r>
              <a:rPr lang="en-US" sz="2300" dirty="0" err="1">
                <a:latin typeface="Times New Roman"/>
                <a:ea typeface="Times New Roman"/>
                <a:cs typeface="Times New Roman"/>
              </a:rPr>
              <a:t>cứ</a:t>
            </a:r>
            <a:r>
              <a:rPr lang="en-US" sz="2300" dirty="0">
                <a:latin typeface="Times New Roman"/>
                <a:ea typeface="Times New Roman"/>
                <a:cs typeface="Times New Roman"/>
              </a:rPr>
              <a:t> </a:t>
            </a:r>
            <a:r>
              <a:rPr lang="en-US" sz="2300" dirty="0" err="1">
                <a:latin typeface="Times New Roman"/>
                <a:ea typeface="Times New Roman"/>
                <a:cs typeface="Times New Roman"/>
              </a:rPr>
              <a:t>vào</a:t>
            </a:r>
            <a:r>
              <a:rPr lang="en-US" sz="2300" dirty="0">
                <a:latin typeface="Times New Roman"/>
                <a:ea typeface="Times New Roman"/>
                <a:cs typeface="Times New Roman"/>
              </a:rPr>
              <a:t> </a:t>
            </a:r>
            <a:r>
              <a:rPr lang="en-US" sz="2300" dirty="0" err="1">
                <a:latin typeface="Times New Roman"/>
                <a:ea typeface="Times New Roman"/>
                <a:cs typeface="Times New Roman"/>
              </a:rPr>
              <a:t>cơ</a:t>
            </a:r>
            <a:r>
              <a:rPr lang="en-US" sz="2300" dirty="0">
                <a:latin typeface="Times New Roman"/>
                <a:ea typeface="Times New Roman"/>
                <a:cs typeface="Times New Roman"/>
              </a:rPr>
              <a:t> </a:t>
            </a:r>
            <a:r>
              <a:rPr lang="en-US" sz="2300" dirty="0" err="1">
                <a:latin typeface="Times New Roman"/>
                <a:ea typeface="Times New Roman"/>
                <a:cs typeface="Times New Roman"/>
              </a:rPr>
              <a:t>sở</a:t>
            </a:r>
            <a:r>
              <a:rPr lang="en-US" sz="2300" dirty="0">
                <a:latin typeface="Times New Roman"/>
                <a:ea typeface="Times New Roman"/>
                <a:cs typeface="Times New Roman"/>
              </a:rPr>
              <a:t> </a:t>
            </a:r>
            <a:r>
              <a:rPr lang="en-US" sz="2300" dirty="0" err="1">
                <a:latin typeface="Times New Roman"/>
                <a:ea typeface="Times New Roman"/>
                <a:cs typeface="Times New Roman"/>
              </a:rPr>
              <a:t>dự</a:t>
            </a:r>
            <a:r>
              <a:rPr lang="en-US" sz="2300" dirty="0">
                <a:latin typeface="Times New Roman"/>
                <a:ea typeface="Times New Roman"/>
                <a:cs typeface="Times New Roman"/>
              </a:rPr>
              <a:t> </a:t>
            </a:r>
            <a:r>
              <a:rPr lang="en-US" sz="2300" dirty="0" err="1">
                <a:latin typeface="Times New Roman"/>
                <a:ea typeface="Times New Roman"/>
                <a:cs typeface="Times New Roman"/>
              </a:rPr>
              <a:t>các</a:t>
            </a:r>
            <a:r>
              <a:rPr lang="en-US" sz="2300" dirty="0">
                <a:latin typeface="Times New Roman"/>
                <a:ea typeface="Times New Roman"/>
                <a:cs typeface="Times New Roman"/>
              </a:rPr>
              <a:t> </a:t>
            </a:r>
            <a:r>
              <a:rPr lang="en-US" sz="2300" dirty="0" err="1">
                <a:latin typeface="Times New Roman"/>
                <a:ea typeface="Times New Roman"/>
                <a:cs typeface="Times New Roman"/>
              </a:rPr>
              <a:t>dự</a:t>
            </a:r>
            <a:r>
              <a:rPr lang="en-US" sz="2300" dirty="0">
                <a:latin typeface="Times New Roman"/>
                <a:ea typeface="Times New Roman"/>
                <a:cs typeface="Times New Roman"/>
              </a:rPr>
              <a:t> </a:t>
            </a:r>
            <a:r>
              <a:rPr lang="en-US" sz="2300" dirty="0" err="1">
                <a:latin typeface="Times New Roman"/>
                <a:ea typeface="Times New Roman"/>
                <a:cs typeface="Times New Roman"/>
              </a:rPr>
              <a:t>toán</a:t>
            </a:r>
            <a:r>
              <a:rPr lang="en-US" sz="2300" dirty="0">
                <a:latin typeface="Times New Roman"/>
                <a:ea typeface="Times New Roman"/>
                <a:cs typeface="Times New Roman"/>
              </a:rPr>
              <a:t> </a:t>
            </a:r>
            <a:r>
              <a:rPr lang="en-US" sz="2300" dirty="0" err="1">
                <a:latin typeface="Times New Roman"/>
                <a:ea typeface="Times New Roman"/>
                <a:cs typeface="Times New Roman"/>
              </a:rPr>
              <a:t>có</a:t>
            </a:r>
            <a:r>
              <a:rPr lang="en-US" sz="2300" dirty="0">
                <a:latin typeface="Times New Roman"/>
                <a:ea typeface="Times New Roman"/>
                <a:cs typeface="Times New Roman"/>
              </a:rPr>
              <a:t> </a:t>
            </a:r>
            <a:r>
              <a:rPr lang="en-US" sz="2300" dirty="0" err="1">
                <a:latin typeface="Times New Roman"/>
                <a:ea typeface="Times New Roman"/>
                <a:cs typeface="Times New Roman"/>
              </a:rPr>
              <a:t>liên</a:t>
            </a:r>
            <a:r>
              <a:rPr lang="en-US" sz="2300" dirty="0">
                <a:latin typeface="Times New Roman"/>
                <a:ea typeface="Times New Roman"/>
                <a:cs typeface="Times New Roman"/>
              </a:rPr>
              <a:t> </a:t>
            </a:r>
            <a:r>
              <a:rPr lang="en-US" sz="2300" dirty="0" err="1">
                <a:latin typeface="Times New Roman"/>
                <a:ea typeface="Times New Roman"/>
                <a:cs typeface="Times New Roman"/>
              </a:rPr>
              <a:t>quan</a:t>
            </a:r>
            <a:r>
              <a:rPr lang="en-US" sz="2300" dirty="0">
                <a:latin typeface="Times New Roman"/>
                <a:ea typeface="Times New Roman"/>
                <a:cs typeface="Times New Roman"/>
              </a:rPr>
              <a:t>, </a:t>
            </a:r>
            <a:r>
              <a:rPr lang="en-US" sz="2300" dirty="0" err="1">
                <a:latin typeface="Times New Roman"/>
                <a:ea typeface="Times New Roman"/>
                <a:cs typeface="Times New Roman"/>
              </a:rPr>
              <a:t>Công</a:t>
            </a:r>
            <a:r>
              <a:rPr lang="en-US" sz="2300" dirty="0">
                <a:latin typeface="Times New Roman"/>
                <a:ea typeface="Times New Roman"/>
                <a:cs typeface="Times New Roman"/>
              </a:rPr>
              <a:t> </a:t>
            </a:r>
            <a:r>
              <a:rPr lang="en-US" sz="2300" dirty="0" err="1">
                <a:latin typeface="Times New Roman"/>
                <a:ea typeface="Times New Roman"/>
                <a:cs typeface="Times New Roman"/>
              </a:rPr>
              <a:t>ty</a:t>
            </a:r>
            <a:r>
              <a:rPr lang="en-US" sz="2300" dirty="0">
                <a:latin typeface="Times New Roman"/>
                <a:ea typeface="Times New Roman"/>
                <a:cs typeface="Times New Roman"/>
              </a:rPr>
              <a:t> </a:t>
            </a:r>
            <a:r>
              <a:rPr lang="en-US" sz="2300" dirty="0" err="1">
                <a:latin typeface="Times New Roman"/>
                <a:ea typeface="Times New Roman"/>
                <a:cs typeface="Times New Roman"/>
              </a:rPr>
              <a:t>xây</a:t>
            </a:r>
            <a:r>
              <a:rPr lang="en-US" sz="2300" dirty="0">
                <a:latin typeface="Times New Roman"/>
                <a:ea typeface="Times New Roman"/>
                <a:cs typeface="Times New Roman"/>
              </a:rPr>
              <a:t> </a:t>
            </a:r>
            <a:r>
              <a:rPr lang="en-US" sz="2300" dirty="0" err="1">
                <a:latin typeface="Times New Roman"/>
                <a:ea typeface="Times New Roman"/>
                <a:cs typeface="Times New Roman"/>
              </a:rPr>
              <a:t>dựng</a:t>
            </a:r>
            <a:r>
              <a:rPr lang="en-US" sz="2300" dirty="0">
                <a:latin typeface="Times New Roman"/>
                <a:ea typeface="Times New Roman"/>
                <a:cs typeface="Times New Roman"/>
              </a:rPr>
              <a:t> </a:t>
            </a:r>
            <a:r>
              <a:rPr lang="en-US" sz="2300" dirty="0" err="1">
                <a:latin typeface="Times New Roman"/>
                <a:ea typeface="Times New Roman"/>
                <a:cs typeface="Times New Roman"/>
              </a:rPr>
              <a:t>được</a:t>
            </a:r>
            <a:r>
              <a:rPr lang="en-US" sz="2300" dirty="0">
                <a:latin typeface="Times New Roman"/>
                <a:ea typeface="Times New Roman"/>
                <a:cs typeface="Times New Roman"/>
              </a:rPr>
              <a:t> </a:t>
            </a:r>
            <a:r>
              <a:rPr lang="en-US" sz="2300" dirty="0" err="1">
                <a:latin typeface="Times New Roman"/>
                <a:ea typeface="Times New Roman"/>
                <a:cs typeface="Times New Roman"/>
              </a:rPr>
              <a:t>dự</a:t>
            </a:r>
            <a:r>
              <a:rPr lang="en-US" sz="2300" dirty="0">
                <a:latin typeface="Times New Roman"/>
                <a:ea typeface="Times New Roman"/>
                <a:cs typeface="Times New Roman"/>
              </a:rPr>
              <a:t> </a:t>
            </a:r>
            <a:r>
              <a:rPr lang="en-US" sz="2300" dirty="0" err="1">
                <a:latin typeface="Times New Roman"/>
                <a:ea typeface="Times New Roman"/>
                <a:cs typeface="Times New Roman"/>
              </a:rPr>
              <a:t>toán</a:t>
            </a:r>
            <a:r>
              <a:rPr lang="en-US" sz="2300" dirty="0">
                <a:latin typeface="Times New Roman"/>
                <a:ea typeface="Times New Roman"/>
                <a:cs typeface="Times New Roman"/>
              </a:rPr>
              <a:t> </a:t>
            </a:r>
            <a:r>
              <a:rPr lang="en-US" sz="2300" dirty="0" err="1">
                <a:latin typeface="Times New Roman"/>
                <a:ea typeface="Times New Roman"/>
                <a:cs typeface="Times New Roman"/>
              </a:rPr>
              <a:t>Báo</a:t>
            </a:r>
            <a:r>
              <a:rPr lang="en-US" sz="2300" dirty="0">
                <a:latin typeface="Times New Roman"/>
                <a:ea typeface="Times New Roman"/>
                <a:cs typeface="Times New Roman"/>
              </a:rPr>
              <a:t> </a:t>
            </a:r>
            <a:r>
              <a:rPr lang="en-US" sz="2300" dirty="0" err="1">
                <a:latin typeface="Times New Roman"/>
                <a:ea typeface="Times New Roman"/>
                <a:cs typeface="Times New Roman"/>
              </a:rPr>
              <a:t>cáo</a:t>
            </a:r>
            <a:r>
              <a:rPr lang="en-US" sz="2300" dirty="0">
                <a:latin typeface="Times New Roman"/>
                <a:ea typeface="Times New Roman"/>
                <a:cs typeface="Times New Roman"/>
              </a:rPr>
              <a:t> </a:t>
            </a:r>
            <a:r>
              <a:rPr lang="en-US" sz="2300" dirty="0" err="1">
                <a:latin typeface="Times New Roman"/>
                <a:ea typeface="Times New Roman"/>
                <a:cs typeface="Times New Roman"/>
              </a:rPr>
              <a:t>kết</a:t>
            </a:r>
            <a:r>
              <a:rPr lang="en-US" sz="2300" dirty="0">
                <a:latin typeface="Times New Roman"/>
                <a:ea typeface="Times New Roman"/>
                <a:cs typeface="Times New Roman"/>
              </a:rPr>
              <a:t> </a:t>
            </a:r>
            <a:r>
              <a:rPr lang="en-US" sz="2300" dirty="0" err="1">
                <a:latin typeface="Times New Roman"/>
                <a:ea typeface="Times New Roman"/>
                <a:cs typeface="Times New Roman"/>
              </a:rPr>
              <a:t>quả</a:t>
            </a:r>
            <a:r>
              <a:rPr lang="en-US" sz="2300" dirty="0">
                <a:latin typeface="Times New Roman"/>
                <a:ea typeface="Times New Roman"/>
                <a:cs typeface="Times New Roman"/>
              </a:rPr>
              <a:t> </a:t>
            </a:r>
            <a:r>
              <a:rPr lang="en-US" sz="2300" dirty="0" err="1">
                <a:latin typeface="Times New Roman"/>
                <a:ea typeface="Times New Roman"/>
                <a:cs typeface="Times New Roman"/>
              </a:rPr>
              <a:t>hoạt</a:t>
            </a:r>
            <a:r>
              <a:rPr lang="en-US" sz="2300" dirty="0">
                <a:latin typeface="Times New Roman"/>
                <a:ea typeface="Times New Roman"/>
                <a:cs typeface="Times New Roman"/>
              </a:rPr>
              <a:t> </a:t>
            </a:r>
            <a:r>
              <a:rPr lang="en-US" sz="2300" dirty="0" err="1">
                <a:latin typeface="Times New Roman"/>
                <a:ea typeface="Times New Roman"/>
                <a:cs typeface="Times New Roman"/>
              </a:rPr>
              <a:t>động</a:t>
            </a:r>
            <a:r>
              <a:rPr lang="en-US" sz="2300" dirty="0">
                <a:latin typeface="Times New Roman"/>
                <a:ea typeface="Times New Roman"/>
                <a:cs typeface="Times New Roman"/>
              </a:rPr>
              <a:t> </a:t>
            </a:r>
            <a:r>
              <a:rPr lang="en-US" sz="2300" dirty="0" err="1">
                <a:latin typeface="Times New Roman"/>
                <a:ea typeface="Times New Roman"/>
                <a:cs typeface="Times New Roman"/>
              </a:rPr>
              <a:t>kinh</a:t>
            </a:r>
            <a:r>
              <a:rPr lang="en-US" sz="2300" dirty="0">
                <a:latin typeface="Times New Roman"/>
                <a:ea typeface="Times New Roman"/>
                <a:cs typeface="Times New Roman"/>
              </a:rPr>
              <a:t> </a:t>
            </a:r>
            <a:r>
              <a:rPr lang="en-US" sz="2300" dirty="0" err="1">
                <a:latin typeface="Times New Roman"/>
                <a:ea typeface="Times New Roman"/>
                <a:cs typeface="Times New Roman"/>
              </a:rPr>
              <a:t>doanh</a:t>
            </a:r>
            <a:r>
              <a:rPr lang="en-US" sz="2300" dirty="0">
                <a:latin typeface="Times New Roman"/>
                <a:ea typeface="Times New Roman"/>
                <a:cs typeface="Times New Roman"/>
              </a:rPr>
              <a:t> </a:t>
            </a:r>
            <a:r>
              <a:rPr lang="en-US" sz="2300" dirty="0" err="1">
                <a:latin typeface="Times New Roman"/>
                <a:ea typeface="Times New Roman"/>
                <a:cs typeface="Times New Roman"/>
              </a:rPr>
              <a:t>cho</a:t>
            </a:r>
            <a:r>
              <a:rPr lang="en-US" sz="2300" dirty="0">
                <a:latin typeface="Times New Roman"/>
                <a:ea typeface="Times New Roman"/>
                <a:cs typeface="Times New Roman"/>
              </a:rPr>
              <a:t> </a:t>
            </a:r>
            <a:r>
              <a:rPr lang="en-US" sz="2300" dirty="0" err="1">
                <a:latin typeface="Times New Roman"/>
                <a:ea typeface="Times New Roman"/>
                <a:cs typeface="Times New Roman"/>
              </a:rPr>
              <a:t>năm</a:t>
            </a:r>
            <a:r>
              <a:rPr lang="en-US" sz="2300" dirty="0">
                <a:latin typeface="Times New Roman"/>
                <a:ea typeface="Times New Roman"/>
                <a:cs typeface="Times New Roman"/>
              </a:rPr>
              <a:t> N </a:t>
            </a:r>
            <a:r>
              <a:rPr lang="en-US" sz="2300" dirty="0" err="1">
                <a:latin typeface="Times New Roman"/>
                <a:ea typeface="Times New Roman"/>
                <a:cs typeface="Times New Roman"/>
              </a:rPr>
              <a:t>như</a:t>
            </a:r>
            <a:r>
              <a:rPr lang="en-US" sz="2300" dirty="0">
                <a:latin typeface="Times New Roman"/>
                <a:ea typeface="Times New Roman"/>
                <a:cs typeface="Times New Roman"/>
              </a:rPr>
              <a:t> </a:t>
            </a:r>
            <a:r>
              <a:rPr lang="en-US" sz="2300" dirty="0" err="1">
                <a:latin typeface="Times New Roman"/>
                <a:ea typeface="Times New Roman"/>
                <a:cs typeface="Times New Roman"/>
              </a:rPr>
              <a:t>sau</a:t>
            </a:r>
            <a:r>
              <a:rPr lang="en-US" sz="2300" dirty="0">
                <a:latin typeface="Times New Roman"/>
                <a:ea typeface="Times New Roman"/>
                <a:cs typeface="Times New Roman"/>
              </a:rPr>
              <a:t>:</a:t>
            </a:r>
            <a:endParaRPr lang="en-US" sz="2300" dirty="0">
              <a:latin typeface="Calibri"/>
              <a:ea typeface="Calibri"/>
              <a:cs typeface="Times New Roman"/>
            </a:endParaRPr>
          </a:p>
          <a:p>
            <a:pPr algn="ctr"/>
            <a:r>
              <a:rPr lang="en-US" sz="2200" b="1" dirty="0">
                <a:latin typeface="Times New Roman"/>
                <a:ea typeface="Times New Roman"/>
                <a:cs typeface="Times New Roman"/>
              </a:rPr>
              <a:t>DỰ TOÁN BÁO CÁO KẾT QUẢ HOẠT ĐỘNG KINH DOANH</a:t>
            </a:r>
            <a:endParaRPr lang="en-US" sz="2200" dirty="0">
              <a:latin typeface="Calibri"/>
              <a:ea typeface="Calibri"/>
              <a:cs typeface="Times New Roman"/>
            </a:endParaRPr>
          </a:p>
          <a:p>
            <a:pPr algn="ctr"/>
            <a:r>
              <a:rPr lang="en-US" sz="2200" b="1" dirty="0" err="1">
                <a:latin typeface="Times New Roman"/>
                <a:ea typeface="Times New Roman"/>
                <a:cs typeface="Times New Roman"/>
              </a:rPr>
              <a:t>Năm</a:t>
            </a:r>
            <a:r>
              <a:rPr lang="en-US" sz="2200" b="1" dirty="0">
                <a:latin typeface="Times New Roman"/>
                <a:ea typeface="Times New Roman"/>
                <a:cs typeface="Times New Roman"/>
              </a:rPr>
              <a:t>: N</a:t>
            </a:r>
            <a:endParaRPr lang="en-US" sz="2200" dirty="0">
              <a:latin typeface="Calibri"/>
              <a:ea typeface="Calibri"/>
              <a:cs typeface="Times New Roman"/>
            </a:endParaRPr>
          </a:p>
          <a:p>
            <a:r>
              <a:rPr lang="en-US" sz="2200" dirty="0">
                <a:latin typeface="Times New Roman"/>
                <a:ea typeface="Times New Roman"/>
              </a:rPr>
              <a:t>							</a:t>
            </a:r>
            <a:r>
              <a:rPr lang="en-US" sz="2000" dirty="0">
                <a:latin typeface="Times New Roman"/>
                <a:ea typeface="Times New Roman"/>
              </a:rPr>
              <a:t>ĐVT: 1.000 đ</a:t>
            </a:r>
          </a:p>
          <a:p>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2826800714"/>
              </p:ext>
            </p:extLst>
          </p:nvPr>
        </p:nvGraphicFramePr>
        <p:xfrm>
          <a:off x="1752601" y="4648200"/>
          <a:ext cx="8729663" cy="2133600"/>
        </p:xfrm>
        <a:graphic>
          <a:graphicData uri="http://schemas.openxmlformats.org/drawingml/2006/table">
            <a:tbl>
              <a:tblPr firstRow="1" firstCol="1" bandRow="1"/>
              <a:tblGrid>
                <a:gridCol w="7315200">
                  <a:extLst>
                    <a:ext uri="{9D8B030D-6E8A-4147-A177-3AD203B41FA5}">
                      <a16:colId xmlns:a16="http://schemas.microsoft.com/office/drawing/2014/main" val="20000"/>
                    </a:ext>
                  </a:extLst>
                </a:gridCol>
                <a:gridCol w="1414463">
                  <a:extLst>
                    <a:ext uri="{9D8B030D-6E8A-4147-A177-3AD203B41FA5}">
                      <a16:colId xmlns:a16="http://schemas.microsoft.com/office/drawing/2014/main" val="20001"/>
                    </a:ext>
                  </a:extLst>
                </a:gridCol>
              </a:tblGrid>
              <a:tr h="0">
                <a:tc>
                  <a:txBody>
                    <a:bodyPr/>
                    <a:lstStyle/>
                    <a:p>
                      <a:pPr marL="0" marR="0" algn="ctr">
                        <a:lnSpc>
                          <a:spcPct val="100000"/>
                        </a:lnSpc>
                        <a:spcBef>
                          <a:spcPts val="0"/>
                        </a:spcBef>
                        <a:spcAft>
                          <a:spcPts val="0"/>
                        </a:spcAft>
                      </a:pPr>
                      <a:r>
                        <a:rPr lang="en-US" sz="2000" b="1" dirty="0" err="1">
                          <a:effectLst/>
                          <a:latin typeface="Times New Roman"/>
                          <a:ea typeface="Times New Roman"/>
                          <a:cs typeface="Times New Roman"/>
                        </a:rPr>
                        <a:t>Chỉ</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a:effectLst/>
                          <a:latin typeface="Times New Roman"/>
                          <a:ea typeface="Times New Roman"/>
                          <a:cs typeface="Times New Roman"/>
                        </a:rPr>
                        <a:t>Cả năm</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342900" marR="0" lvl="0" indent="-342900" algn="just">
                        <a:lnSpc>
                          <a:spcPct val="100000"/>
                        </a:lnSpc>
                        <a:spcBef>
                          <a:spcPts val="0"/>
                        </a:spcBef>
                        <a:spcAft>
                          <a:spcPts val="0"/>
                        </a:spcAft>
                        <a:buFont typeface="+mj-lt"/>
                        <a:buAutoNum type="arabicPeriod"/>
                      </a:pPr>
                      <a:r>
                        <a:rPr lang="en-US" sz="2000" dirty="0" err="1">
                          <a:effectLst/>
                          <a:latin typeface="Times New Roman"/>
                          <a:ea typeface="Times New Roman"/>
                          <a:cs typeface="Times New Roman"/>
                        </a:rPr>
                        <a:t>Doanh</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thu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tiêu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thụ</a:t>
                      </a:r>
                      <a:r>
                        <a:rPr lang="en-US" sz="2000" dirty="0">
                          <a:effectLst/>
                          <a:latin typeface="Times New Roman"/>
                          <a:ea typeface="Times New Roman"/>
                          <a:cs typeface="Times New Roman"/>
                        </a:rPr>
                        <a:t> (=100.000 SP x 190.000đ/SP)</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19.000.000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lvl="0" indent="0" algn="just">
                        <a:lnSpc>
                          <a:spcPct val="100000"/>
                        </a:lnSpc>
                        <a:spcBef>
                          <a:spcPts val="0"/>
                        </a:spcBef>
                        <a:spcAft>
                          <a:spcPts val="0"/>
                        </a:spcAft>
                        <a:buFont typeface="+mj-lt"/>
                        <a:buNone/>
                      </a:pPr>
                      <a:r>
                        <a:rPr lang="en-US" sz="2000" dirty="0">
                          <a:effectLst/>
                          <a:latin typeface="Times New Roman"/>
                          <a:ea typeface="Times New Roman"/>
                          <a:cs typeface="Times New Roman"/>
                        </a:rPr>
                        <a:t>2. </a:t>
                      </a:r>
                      <a:r>
                        <a:rPr lang="en-US" sz="2000" dirty="0" err="1">
                          <a:effectLst/>
                          <a:latin typeface="Times New Roman"/>
                          <a:ea typeface="Times New Roman"/>
                          <a:cs typeface="Times New Roman"/>
                        </a:rPr>
                        <a:t>Giá</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vốn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hàng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bán</a:t>
                      </a:r>
                      <a:r>
                        <a:rPr lang="en-US" sz="2000" dirty="0">
                          <a:effectLst/>
                          <a:latin typeface="Times New Roman"/>
                          <a:ea typeface="Times New Roman"/>
                          <a:cs typeface="Times New Roman"/>
                        </a:rPr>
                        <a:t> (= 100.000 SP x 163.300đ/SP)</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16.330.000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lvl="0" indent="0" algn="just">
                        <a:lnSpc>
                          <a:spcPct val="100000"/>
                        </a:lnSpc>
                        <a:spcBef>
                          <a:spcPts val="0"/>
                        </a:spcBef>
                        <a:spcAft>
                          <a:spcPts val="0"/>
                        </a:spcAft>
                        <a:buFont typeface="+mj-lt"/>
                        <a:buNone/>
                      </a:pPr>
                      <a:r>
                        <a:rPr lang="en-US" sz="2000" dirty="0">
                          <a:effectLst/>
                          <a:latin typeface="Times New Roman"/>
                          <a:ea typeface="Times New Roman"/>
                          <a:cs typeface="Times New Roman"/>
                        </a:rPr>
                        <a:t>3. </a:t>
                      </a:r>
                      <a:r>
                        <a:rPr lang="en-US" sz="2000" dirty="0" err="1">
                          <a:effectLst/>
                          <a:latin typeface="Times New Roman"/>
                          <a:ea typeface="Times New Roman"/>
                          <a:cs typeface="Times New Roman"/>
                        </a:rPr>
                        <a:t>Lợi</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nhuận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gộp</a:t>
                      </a:r>
                      <a:r>
                        <a:rPr lang="en-US" sz="2000" dirty="0">
                          <a:effectLst/>
                          <a:latin typeface="Times New Roman"/>
                          <a:ea typeface="Times New Roman"/>
                          <a:cs typeface="Times New Roman"/>
                        </a:rPr>
                        <a:t>  (3 = 1 – 2)</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2.670.000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lvl="0" indent="0" algn="just">
                        <a:lnSpc>
                          <a:spcPct val="100000"/>
                        </a:lnSpc>
                        <a:spcBef>
                          <a:spcPts val="0"/>
                        </a:spcBef>
                        <a:spcAft>
                          <a:spcPts val="0"/>
                        </a:spcAft>
                        <a:buFont typeface="+mj-lt"/>
                        <a:buNone/>
                      </a:pPr>
                      <a:r>
                        <a:rPr lang="en-US" sz="2000" dirty="0">
                          <a:effectLst/>
                          <a:latin typeface="Times New Roman"/>
                          <a:ea typeface="Times New Roman"/>
                          <a:cs typeface="Times New Roman"/>
                        </a:rPr>
                        <a:t>4.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lãi</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vay</a:t>
                      </a:r>
                      <a:r>
                        <a:rPr lang="en-US" sz="2000" dirty="0">
                          <a:effectLst/>
                          <a:latin typeface="Times New Roman"/>
                          <a:ea typeface="Times New Roman"/>
                          <a:cs typeface="Times New Roman"/>
                        </a:rPr>
                        <a:t> (chi </a:t>
                      </a:r>
                      <a:r>
                        <a:rPr lang="en-US" sz="2000" dirty="0" err="1">
                          <a:effectLst/>
                          <a:latin typeface="Times New Roman"/>
                          <a:ea typeface="Times New Roman"/>
                          <a:cs typeface="Times New Roman"/>
                        </a:rPr>
                        <a:t>tiết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dự</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toán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tiền</a:t>
                      </a:r>
                      <a:r>
                        <a:rPr lang="en-US" sz="2000" dirty="0">
                          <a:effectLst/>
                          <a:latin typeface="Times New Roman"/>
                          <a:ea typeface="Times New Roman"/>
                          <a:cs typeface="Times New Roman"/>
                        </a:rPr>
                        <a:t>)</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51.000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lvl="0" indent="0" algn="just">
                        <a:lnSpc>
                          <a:spcPct val="100000"/>
                        </a:lnSpc>
                        <a:spcBef>
                          <a:spcPts val="0"/>
                        </a:spcBef>
                        <a:spcAft>
                          <a:spcPts val="0"/>
                        </a:spcAft>
                        <a:buFont typeface="+mj-lt"/>
                        <a:buNone/>
                      </a:pPr>
                      <a:r>
                        <a:rPr lang="en-US" sz="2000" dirty="0">
                          <a:effectLst/>
                          <a:latin typeface="Times New Roman"/>
                          <a:ea typeface="Times New Roman"/>
                          <a:cs typeface="Times New Roman"/>
                        </a:rPr>
                        <a:t>5.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bán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hàng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và</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quản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lý</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doanh</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nghiệp</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a:effectLst/>
                          <a:latin typeface="Times New Roman"/>
                          <a:ea typeface="Times New Roman"/>
                          <a:cs typeface="Times New Roman"/>
                        </a:rPr>
                        <a:t>2.200.000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lvl="0" indent="0" algn="just">
                        <a:lnSpc>
                          <a:spcPct val="100000"/>
                        </a:lnSpc>
                        <a:spcBef>
                          <a:spcPts val="0"/>
                        </a:spcBef>
                        <a:spcAft>
                          <a:spcPts val="0"/>
                        </a:spcAft>
                        <a:buFont typeface="+mj-lt"/>
                        <a:buNone/>
                      </a:pPr>
                      <a:r>
                        <a:rPr lang="en-US" sz="2000" dirty="0">
                          <a:effectLst/>
                          <a:latin typeface="Times New Roman"/>
                          <a:ea typeface="Times New Roman"/>
                          <a:cs typeface="Times New Roman"/>
                        </a:rPr>
                        <a:t>6. </a:t>
                      </a:r>
                      <a:r>
                        <a:rPr lang="en-US" sz="2000" dirty="0" err="1">
                          <a:effectLst/>
                          <a:latin typeface="Times New Roman"/>
                          <a:ea typeface="Times New Roman"/>
                          <a:cs typeface="Times New Roman"/>
                        </a:rPr>
                        <a:t>Lợi</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nhuận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thuần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từ</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hoạt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động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xuất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kinh</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doanh</a:t>
                      </a:r>
                      <a:r>
                        <a:rPr lang="en-US" sz="2000" dirty="0">
                          <a:effectLst/>
                          <a:latin typeface="Times New Roman"/>
                          <a:ea typeface="Times New Roman"/>
                          <a:cs typeface="Times New Roman"/>
                        </a:rPr>
                        <a:t> </a:t>
                      </a:r>
                      <a:r>
                        <a:rPr lang="en-US" sz="1800" baseline="0" dirty="0">
                          <a:effectLst/>
                          <a:latin typeface="Calibri"/>
                          <a:ea typeface="Times New Roman"/>
                          <a:cs typeface="Times New Roman"/>
                        </a:rPr>
                        <a:t> </a:t>
                      </a:r>
                      <a:r>
                        <a:rPr lang="en-US" sz="2000" dirty="0">
                          <a:effectLst/>
                          <a:latin typeface="Times New Roman"/>
                          <a:ea typeface="Times New Roman"/>
                          <a:cs typeface="Times New Roman"/>
                        </a:rPr>
                        <a:t>(6 = 3 – 4 – 5 )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000" dirty="0">
                          <a:effectLst/>
                          <a:latin typeface="Times New Roman"/>
                          <a:ea typeface="Times New Roman"/>
                          <a:cs typeface="Times New Roman"/>
                        </a:rPr>
                        <a:t>419.000</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4400453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193</a:t>
            </a:fld>
            <a:endParaRPr lang="en-IN">
              <a:solidFill>
                <a:srgbClr val="775F55"/>
              </a:solidFill>
            </a:endParaRPr>
          </a:p>
        </p:txBody>
      </p:sp>
      <p:sp>
        <p:nvSpPr>
          <p:cNvPr id="3" name="Rectangle 2"/>
          <p:cNvSpPr/>
          <p:nvPr/>
        </p:nvSpPr>
        <p:spPr>
          <a:xfrm>
            <a:off x="1752600" y="756822"/>
            <a:ext cx="8686800" cy="5262979"/>
          </a:xfrm>
          <a:prstGeom prst="rect">
            <a:avLst/>
          </a:prstGeom>
        </p:spPr>
        <p:txBody>
          <a:bodyPr wrap="square">
            <a:spAutoFit/>
          </a:bodyPr>
          <a:lstStyle/>
          <a:p>
            <a:r>
              <a:rPr lang="en-US" sz="2400" b="1" dirty="0" err="1">
                <a:latin typeface="Times New Roman"/>
                <a:ea typeface="Times New Roman"/>
                <a:cs typeface="Times New Roman"/>
              </a:rPr>
              <a:t>Dự</a:t>
            </a:r>
            <a:r>
              <a:rPr lang="en-US" sz="2400" b="1" dirty="0">
                <a:latin typeface="Times New Roman"/>
                <a:ea typeface="Times New Roman"/>
                <a:cs typeface="Times New Roman"/>
              </a:rPr>
              <a:t> </a:t>
            </a:r>
            <a:r>
              <a:rPr lang="en-US" sz="2400" b="1" dirty="0" err="1">
                <a:latin typeface="Times New Roman"/>
                <a:ea typeface="Times New Roman"/>
                <a:cs typeface="Times New Roman"/>
              </a:rPr>
              <a:t>toán</a:t>
            </a:r>
            <a:r>
              <a:rPr lang="en-US" sz="2400" b="1" dirty="0">
                <a:latin typeface="Times New Roman"/>
                <a:ea typeface="Times New Roman"/>
                <a:cs typeface="Times New Roman"/>
              </a:rPr>
              <a:t> </a:t>
            </a:r>
            <a:r>
              <a:rPr lang="en-US" sz="2400" b="1" dirty="0" err="1">
                <a:latin typeface="Times New Roman"/>
                <a:ea typeface="Times New Roman"/>
                <a:cs typeface="Times New Roman"/>
              </a:rPr>
              <a:t>Bảng</a:t>
            </a:r>
            <a:r>
              <a:rPr lang="en-US" sz="2400" b="1" dirty="0">
                <a:latin typeface="Times New Roman"/>
                <a:ea typeface="Times New Roman"/>
                <a:cs typeface="Times New Roman"/>
              </a:rPr>
              <a:t> </a:t>
            </a:r>
            <a:r>
              <a:rPr lang="en-US" sz="2400" b="1" dirty="0" err="1">
                <a:latin typeface="Times New Roman"/>
                <a:ea typeface="Times New Roman"/>
                <a:cs typeface="Times New Roman"/>
              </a:rPr>
              <a:t>cân</a:t>
            </a:r>
            <a:r>
              <a:rPr lang="en-US" sz="2400" b="1" dirty="0">
                <a:latin typeface="Times New Roman"/>
                <a:ea typeface="Times New Roman"/>
                <a:cs typeface="Times New Roman"/>
              </a:rPr>
              <a:t> </a:t>
            </a:r>
            <a:r>
              <a:rPr lang="en-US" sz="2400" b="1" dirty="0" err="1">
                <a:latin typeface="Times New Roman"/>
                <a:ea typeface="Times New Roman"/>
                <a:cs typeface="Times New Roman"/>
              </a:rPr>
              <a:t>đối</a:t>
            </a:r>
            <a:r>
              <a:rPr lang="en-US" sz="2400" b="1" dirty="0">
                <a:latin typeface="Times New Roman"/>
                <a:ea typeface="Times New Roman"/>
                <a:cs typeface="Times New Roman"/>
              </a:rPr>
              <a:t> </a:t>
            </a:r>
            <a:r>
              <a:rPr lang="en-US" sz="2400" b="1" dirty="0" err="1">
                <a:latin typeface="Times New Roman"/>
                <a:ea typeface="Times New Roman"/>
                <a:cs typeface="Times New Roman"/>
              </a:rPr>
              <a:t>kế</a:t>
            </a:r>
            <a:r>
              <a:rPr lang="en-US" sz="2400" b="1" dirty="0">
                <a:latin typeface="Times New Roman"/>
                <a:ea typeface="Times New Roman"/>
                <a:cs typeface="Times New Roman"/>
              </a:rPr>
              <a:t> </a:t>
            </a:r>
            <a:r>
              <a:rPr lang="en-US" sz="2400" b="1" dirty="0" err="1">
                <a:latin typeface="Times New Roman"/>
                <a:ea typeface="Times New Roman"/>
                <a:cs typeface="Times New Roman"/>
              </a:rPr>
              <a:t>toán</a:t>
            </a:r>
            <a:endParaRPr lang="en-US" dirty="0">
              <a:latin typeface="Calibri"/>
              <a:ea typeface="Calibri"/>
              <a:cs typeface="Times New Roman"/>
            </a:endParaRPr>
          </a:p>
          <a:p>
            <a:pPr indent="457200" algn="just"/>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a:t>
            </a:r>
            <a:r>
              <a:rPr lang="en-US" sz="2400" dirty="0" err="1">
                <a:latin typeface="Times New Roman"/>
                <a:ea typeface="Times New Roman"/>
                <a:cs typeface="Times New Roman"/>
              </a:rPr>
              <a:t>việc</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tính</a:t>
            </a:r>
            <a:r>
              <a:rPr lang="en-US" sz="2400" dirty="0">
                <a:latin typeface="Times New Roman"/>
                <a:ea typeface="Times New Roman"/>
                <a:cs typeface="Times New Roman"/>
              </a:rPr>
              <a:t> </a:t>
            </a:r>
            <a:r>
              <a:rPr lang="en-US" sz="2400" dirty="0" err="1">
                <a:latin typeface="Times New Roman"/>
                <a:ea typeface="Times New Roman"/>
                <a:cs typeface="Times New Roman"/>
              </a:rPr>
              <a:t>một</a:t>
            </a:r>
            <a:r>
              <a:rPr lang="en-US" sz="2400" dirty="0">
                <a:latin typeface="Times New Roman"/>
                <a:ea typeface="Times New Roman"/>
                <a:cs typeface="Times New Roman"/>
              </a:rPr>
              <a:t> </a:t>
            </a:r>
            <a:r>
              <a:rPr lang="en-US" sz="2400" dirty="0" err="1">
                <a:latin typeface="Times New Roman"/>
                <a:ea typeface="Times New Roman"/>
                <a:cs typeface="Times New Roman"/>
              </a:rPr>
              <a:t>cách</a:t>
            </a:r>
            <a:r>
              <a:rPr lang="en-US" sz="2400" dirty="0">
                <a:latin typeface="Times New Roman"/>
                <a:ea typeface="Times New Roman"/>
                <a:cs typeface="Times New Roman"/>
              </a:rPr>
              <a:t> </a:t>
            </a:r>
            <a:r>
              <a:rPr lang="en-US" sz="2400" dirty="0" err="1">
                <a:latin typeface="Times New Roman"/>
                <a:ea typeface="Times New Roman"/>
                <a:cs typeface="Times New Roman"/>
              </a:rPr>
              <a:t>khái</a:t>
            </a:r>
            <a:r>
              <a:rPr lang="en-US" sz="2400" dirty="0">
                <a:latin typeface="Times New Roman"/>
                <a:ea typeface="Times New Roman"/>
                <a:cs typeface="Times New Roman"/>
              </a:rPr>
              <a:t> </a:t>
            </a:r>
            <a:r>
              <a:rPr lang="en-US" sz="2400" dirty="0" err="1">
                <a:latin typeface="Times New Roman"/>
                <a:ea typeface="Times New Roman"/>
                <a:cs typeface="Times New Roman"/>
              </a:rPr>
              <a:t>quát</a:t>
            </a:r>
            <a:r>
              <a:rPr lang="en-US" sz="2400" dirty="0">
                <a:latin typeface="Times New Roman"/>
                <a:ea typeface="Times New Roman"/>
                <a:cs typeface="Times New Roman"/>
              </a:rPr>
              <a:t> </a:t>
            </a:r>
            <a:r>
              <a:rPr lang="en-US" sz="2400" dirty="0" err="1">
                <a:latin typeface="Times New Roman"/>
                <a:ea typeface="Times New Roman"/>
                <a:cs typeface="Times New Roman"/>
              </a:rPr>
              <a:t>tình</a:t>
            </a:r>
            <a:r>
              <a:rPr lang="en-US" sz="2400" dirty="0">
                <a:latin typeface="Times New Roman"/>
                <a:ea typeface="Times New Roman"/>
                <a:cs typeface="Times New Roman"/>
              </a:rPr>
              <a:t> </a:t>
            </a:r>
            <a:r>
              <a:rPr lang="en-US" sz="2400" dirty="0" err="1">
                <a:latin typeface="Times New Roman"/>
                <a:ea typeface="Times New Roman"/>
                <a:cs typeface="Times New Roman"/>
              </a:rPr>
              <a:t>hình</a:t>
            </a:r>
            <a:r>
              <a:rPr lang="en-US" sz="2400" dirty="0">
                <a:latin typeface="Times New Roman"/>
                <a:ea typeface="Times New Roman"/>
                <a:cs typeface="Times New Roman"/>
              </a:rPr>
              <a:t> </a:t>
            </a:r>
            <a:r>
              <a:rPr lang="en-US" sz="2400" dirty="0" err="1">
                <a:latin typeface="Times New Roman"/>
                <a:ea typeface="Times New Roman"/>
                <a:cs typeface="Times New Roman"/>
              </a:rPr>
              <a:t>tài</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nguồn</a:t>
            </a:r>
            <a:r>
              <a:rPr lang="en-US" sz="2400" dirty="0">
                <a:latin typeface="Times New Roman"/>
                <a:ea typeface="Times New Roman"/>
                <a:cs typeface="Times New Roman"/>
              </a:rPr>
              <a:t> </a:t>
            </a:r>
            <a:r>
              <a:rPr lang="en-US" sz="2400" dirty="0" err="1">
                <a:latin typeface="Times New Roman"/>
                <a:ea typeface="Times New Roman"/>
                <a:cs typeface="Times New Roman"/>
              </a:rPr>
              <a:t>hình</a:t>
            </a:r>
            <a:r>
              <a:rPr lang="en-US" sz="2400" dirty="0">
                <a:latin typeface="Times New Roman"/>
                <a:ea typeface="Times New Roman"/>
                <a:cs typeface="Times New Roman"/>
              </a:rPr>
              <a:t> </a:t>
            </a:r>
            <a:r>
              <a:rPr lang="en-US" sz="2400" dirty="0" err="1">
                <a:latin typeface="Times New Roman"/>
                <a:ea typeface="Times New Roman"/>
                <a:cs typeface="Times New Roman"/>
              </a:rPr>
              <a:t>thành</a:t>
            </a:r>
            <a:r>
              <a:rPr lang="en-US" sz="2400" dirty="0">
                <a:latin typeface="Times New Roman"/>
                <a:ea typeface="Times New Roman"/>
                <a:cs typeface="Times New Roman"/>
              </a:rPr>
              <a:t> </a:t>
            </a:r>
            <a:r>
              <a:rPr lang="en-US" sz="2400" dirty="0" err="1">
                <a:latin typeface="Times New Roman"/>
                <a:ea typeface="Times New Roman"/>
                <a:cs typeface="Times New Roman"/>
              </a:rPr>
              <a:t>tài</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 </a:t>
            </a:r>
            <a:r>
              <a:rPr lang="en-US" sz="2400" dirty="0" err="1">
                <a:latin typeface="Times New Roman"/>
                <a:ea typeface="Times New Roman"/>
                <a:cs typeface="Times New Roman"/>
              </a:rPr>
              <a:t>tại</a:t>
            </a:r>
            <a:r>
              <a:rPr lang="en-US" sz="2400" dirty="0">
                <a:latin typeface="Times New Roman"/>
                <a:ea typeface="Times New Roman"/>
                <a:cs typeface="Times New Roman"/>
              </a:rPr>
              <a:t> </a:t>
            </a:r>
            <a:r>
              <a:rPr lang="en-US" sz="2400" dirty="0" err="1">
                <a:latin typeface="Times New Roman"/>
                <a:ea typeface="Times New Roman"/>
                <a:cs typeface="Times New Roman"/>
              </a:rPr>
              <a:t>thời</a:t>
            </a:r>
            <a:r>
              <a:rPr lang="en-US" sz="2400" dirty="0">
                <a:latin typeface="Times New Roman"/>
                <a:ea typeface="Times New Roman"/>
                <a:cs typeface="Times New Roman"/>
              </a:rPr>
              <a:t> </a:t>
            </a:r>
            <a:r>
              <a:rPr lang="en-US" sz="2400" dirty="0" err="1">
                <a:latin typeface="Times New Roman"/>
                <a:ea typeface="Times New Roman"/>
                <a:cs typeface="Times New Roman"/>
              </a:rPr>
              <a:t>điểm</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kỳ</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Thông</a:t>
            </a:r>
            <a:r>
              <a:rPr lang="en-US" sz="2400" dirty="0">
                <a:latin typeface="Times New Roman"/>
                <a:ea typeface="Times New Roman"/>
                <a:cs typeface="Times New Roman"/>
              </a:rPr>
              <a:t> qua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nhà</a:t>
            </a:r>
            <a:r>
              <a:rPr lang="en-US" sz="2400" dirty="0">
                <a:latin typeface="Times New Roman"/>
                <a:ea typeface="Times New Roman"/>
                <a:cs typeface="Times New Roman"/>
              </a:rPr>
              <a:t> </a:t>
            </a:r>
            <a:r>
              <a:rPr lang="en-US" sz="2400" dirty="0" err="1">
                <a:latin typeface="Times New Roman"/>
                <a:ea typeface="Times New Roman"/>
                <a:cs typeface="Times New Roman"/>
              </a:rPr>
              <a:t>quản</a:t>
            </a:r>
            <a:r>
              <a:rPr lang="en-US" sz="2400" dirty="0">
                <a:latin typeface="Times New Roman"/>
                <a:ea typeface="Times New Roman"/>
                <a:cs typeface="Times New Roman"/>
              </a:rPr>
              <a:t> </a:t>
            </a:r>
            <a:r>
              <a:rPr lang="en-US" sz="2400" dirty="0" err="1">
                <a:latin typeface="Times New Roman"/>
                <a:ea typeface="Times New Roman"/>
                <a:cs typeface="Times New Roman"/>
              </a:rPr>
              <a:t>trị</a:t>
            </a:r>
            <a:r>
              <a:rPr lang="en-US" sz="2400" dirty="0">
                <a:latin typeface="Times New Roman"/>
                <a:ea typeface="Times New Roman"/>
                <a:cs typeface="Times New Roman"/>
              </a:rPr>
              <a:t> </a:t>
            </a:r>
            <a:r>
              <a:rPr lang="en-US" sz="2400" dirty="0" err="1">
                <a:latin typeface="Times New Roman"/>
                <a:ea typeface="Times New Roman"/>
                <a:cs typeface="Times New Roman"/>
              </a:rPr>
              <a:t>có</a:t>
            </a:r>
            <a:r>
              <a:rPr lang="en-US" sz="2400" dirty="0">
                <a:latin typeface="Times New Roman"/>
                <a:ea typeface="Times New Roman"/>
                <a:cs typeface="Times New Roman"/>
              </a:rPr>
              <a:t> </a:t>
            </a:r>
            <a:r>
              <a:rPr lang="en-US" sz="2400" dirty="0" err="1">
                <a:latin typeface="Times New Roman"/>
                <a:ea typeface="Times New Roman"/>
                <a:cs typeface="Times New Roman"/>
              </a:rPr>
              <a:t>cách</a:t>
            </a:r>
            <a:r>
              <a:rPr lang="en-US" sz="2400" dirty="0">
                <a:latin typeface="Times New Roman"/>
                <a:ea typeface="Times New Roman"/>
                <a:cs typeface="Times New Roman"/>
              </a:rPr>
              <a:t> </a:t>
            </a:r>
            <a:r>
              <a:rPr lang="en-US" sz="2400" dirty="0" err="1">
                <a:latin typeface="Times New Roman"/>
                <a:ea typeface="Times New Roman"/>
                <a:cs typeface="Times New Roman"/>
              </a:rPr>
              <a:t>nhìn</a:t>
            </a:r>
            <a:r>
              <a:rPr lang="en-US" sz="2400" dirty="0">
                <a:latin typeface="Times New Roman"/>
                <a:ea typeface="Times New Roman"/>
                <a:cs typeface="Times New Roman"/>
              </a:rPr>
              <a:t> </a:t>
            </a:r>
            <a:r>
              <a:rPr lang="en-US" sz="2400" dirty="0" err="1">
                <a:latin typeface="Times New Roman"/>
                <a:ea typeface="Times New Roman"/>
                <a:cs typeface="Times New Roman"/>
              </a:rPr>
              <a:t>tổng</a:t>
            </a:r>
            <a:r>
              <a:rPr lang="en-US" sz="2400" dirty="0">
                <a:latin typeface="Times New Roman"/>
                <a:ea typeface="Times New Roman"/>
                <a:cs typeface="Times New Roman"/>
              </a:rPr>
              <a:t> </a:t>
            </a:r>
            <a:r>
              <a:rPr lang="en-US" sz="2400" dirty="0" err="1">
                <a:latin typeface="Times New Roman"/>
                <a:ea typeface="Times New Roman"/>
                <a:cs typeface="Times New Roman"/>
              </a:rPr>
              <a:t>thể</a:t>
            </a:r>
            <a:r>
              <a:rPr lang="en-US" sz="2400" dirty="0">
                <a:latin typeface="Times New Roman"/>
                <a:ea typeface="Times New Roman"/>
                <a:cs typeface="Times New Roman"/>
              </a:rPr>
              <a:t> </a:t>
            </a:r>
            <a:r>
              <a:rPr lang="en-US" sz="2400" dirty="0" err="1">
                <a:latin typeface="Times New Roman"/>
                <a:ea typeface="Times New Roman"/>
                <a:cs typeface="Times New Roman"/>
              </a:rPr>
              <a:t>về</a:t>
            </a:r>
            <a:r>
              <a:rPr lang="en-US" sz="2400" dirty="0">
                <a:latin typeface="Times New Roman"/>
                <a:ea typeface="Times New Roman"/>
                <a:cs typeface="Times New Roman"/>
              </a:rPr>
              <a:t> </a:t>
            </a:r>
            <a:r>
              <a:rPr lang="en-US" sz="2400" dirty="0" err="1">
                <a:latin typeface="Times New Roman"/>
                <a:ea typeface="Times New Roman"/>
                <a:cs typeface="Times New Roman"/>
              </a:rPr>
              <a:t>mọi</a:t>
            </a:r>
            <a:r>
              <a:rPr lang="en-US" sz="2400" dirty="0">
                <a:latin typeface="Times New Roman"/>
                <a:ea typeface="Times New Roman"/>
                <a:cs typeface="Times New Roman"/>
              </a:rPr>
              <a:t> </a:t>
            </a:r>
            <a:r>
              <a:rPr lang="en-US" sz="2400" dirty="0" err="1">
                <a:latin typeface="Times New Roman"/>
                <a:ea typeface="Times New Roman"/>
                <a:cs typeface="Times New Roman"/>
              </a:rPr>
              <a:t>mặt</a:t>
            </a:r>
            <a:r>
              <a:rPr lang="en-US" sz="2400" dirty="0">
                <a:latin typeface="Times New Roman"/>
                <a:ea typeface="Times New Roman"/>
                <a:cs typeface="Times New Roman"/>
              </a:rPr>
              <a:t> </a:t>
            </a:r>
            <a:r>
              <a:rPr lang="en-US" sz="2400" dirty="0" err="1">
                <a:latin typeface="Times New Roman"/>
                <a:ea typeface="Times New Roman"/>
                <a:cs typeface="Times New Roman"/>
              </a:rPr>
              <a:t>hoạt</a:t>
            </a:r>
            <a:r>
              <a:rPr lang="en-US" sz="2400" dirty="0">
                <a:latin typeface="Times New Roman"/>
                <a:ea typeface="Times New Roman"/>
                <a:cs typeface="Times New Roman"/>
              </a:rPr>
              <a:t> </a:t>
            </a:r>
            <a:r>
              <a:rPr lang="en-US" sz="2400" dirty="0" err="1">
                <a:latin typeface="Times New Roman"/>
                <a:ea typeface="Times New Roman"/>
                <a:cs typeface="Times New Roman"/>
              </a:rPr>
              <a:t>động</a:t>
            </a:r>
            <a:r>
              <a:rPr lang="en-US" sz="2400" dirty="0">
                <a:latin typeface="Times New Roman"/>
                <a:ea typeface="Times New Roman"/>
                <a:cs typeface="Times New Roman"/>
              </a:rPr>
              <a:t> </a:t>
            </a:r>
            <a:r>
              <a:rPr lang="en-US" sz="2400" dirty="0" err="1">
                <a:latin typeface="Times New Roman"/>
                <a:ea typeface="Times New Roman"/>
                <a:cs typeface="Times New Roman"/>
              </a:rPr>
              <a:t>kinh</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 </a:t>
            </a:r>
            <a:r>
              <a:rPr lang="en-US" sz="2400" dirty="0" err="1">
                <a:latin typeface="Times New Roman"/>
                <a:ea typeface="Times New Roman"/>
                <a:cs typeface="Times New Roman"/>
              </a:rPr>
              <a:t>từ</a:t>
            </a:r>
            <a:r>
              <a:rPr lang="en-US" sz="2400" dirty="0">
                <a:latin typeface="Times New Roman"/>
                <a:ea typeface="Times New Roman"/>
                <a:cs typeface="Times New Roman"/>
              </a:rPr>
              <a:t> </a:t>
            </a:r>
            <a:r>
              <a:rPr lang="en-US" sz="2400" dirty="0" err="1">
                <a:latin typeface="Times New Roman"/>
                <a:ea typeface="Times New Roman"/>
                <a:cs typeface="Times New Roman"/>
              </a:rPr>
              <a:t>đó</a:t>
            </a:r>
            <a:r>
              <a:rPr lang="en-US" sz="2400" dirty="0">
                <a:latin typeface="Times New Roman"/>
                <a:ea typeface="Times New Roman"/>
                <a:cs typeface="Times New Roman"/>
              </a:rPr>
              <a:t> </a:t>
            </a:r>
            <a:r>
              <a:rPr lang="en-US" sz="2400" dirty="0" err="1">
                <a:latin typeface="Times New Roman"/>
                <a:ea typeface="Times New Roman"/>
                <a:cs typeface="Times New Roman"/>
              </a:rPr>
              <a:t>có</a:t>
            </a:r>
            <a:r>
              <a:rPr lang="en-US" sz="2400" dirty="0">
                <a:latin typeface="Times New Roman"/>
                <a:ea typeface="Times New Roman"/>
                <a:cs typeface="Times New Roman"/>
              </a:rPr>
              <a:t> </a:t>
            </a:r>
            <a:r>
              <a:rPr lang="en-US" sz="2400" dirty="0" err="1">
                <a:latin typeface="Times New Roman"/>
                <a:ea typeface="Times New Roman"/>
                <a:cs typeface="Times New Roman"/>
              </a:rPr>
              <a:t>những</a:t>
            </a:r>
            <a:r>
              <a:rPr lang="en-US" sz="2400" dirty="0">
                <a:latin typeface="Times New Roman"/>
                <a:ea typeface="Times New Roman"/>
                <a:cs typeface="Times New Roman"/>
              </a:rPr>
              <a:t> </a:t>
            </a:r>
            <a:r>
              <a:rPr lang="en-US" sz="2400" dirty="0" err="1">
                <a:latin typeface="Times New Roman"/>
                <a:ea typeface="Times New Roman"/>
                <a:cs typeface="Times New Roman"/>
              </a:rPr>
              <a:t>giải</a:t>
            </a:r>
            <a:r>
              <a:rPr lang="en-US" sz="2400" dirty="0">
                <a:latin typeface="Times New Roman"/>
                <a:ea typeface="Times New Roman"/>
                <a:cs typeface="Times New Roman"/>
              </a:rPr>
              <a:t> </a:t>
            </a:r>
            <a:r>
              <a:rPr lang="en-US" sz="2400" dirty="0" err="1">
                <a:latin typeface="Times New Roman"/>
                <a:ea typeface="Times New Roman"/>
                <a:cs typeface="Times New Roman"/>
              </a:rPr>
              <a:t>pháp</a:t>
            </a:r>
            <a:r>
              <a:rPr lang="en-US" sz="2400" dirty="0">
                <a:latin typeface="Times New Roman"/>
                <a:ea typeface="Times New Roman"/>
                <a:cs typeface="Times New Roman"/>
              </a:rPr>
              <a:t> </a:t>
            </a:r>
            <a:r>
              <a:rPr lang="en-US" sz="2400" dirty="0" err="1">
                <a:latin typeface="Times New Roman"/>
                <a:ea typeface="Times New Roman"/>
                <a:cs typeface="Times New Roman"/>
              </a:rPr>
              <a:t>thích</a:t>
            </a:r>
            <a:r>
              <a:rPr lang="en-US" sz="2400" dirty="0">
                <a:latin typeface="Times New Roman"/>
                <a:ea typeface="Times New Roman"/>
                <a:cs typeface="Times New Roman"/>
              </a:rPr>
              <a:t> </a:t>
            </a:r>
            <a:r>
              <a:rPr lang="en-US" sz="2400" dirty="0" err="1">
                <a:latin typeface="Times New Roman"/>
                <a:ea typeface="Times New Roman"/>
                <a:cs typeface="Times New Roman"/>
              </a:rPr>
              <a:t>hợp</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tăng</a:t>
            </a:r>
            <a:r>
              <a:rPr lang="en-US" sz="2400" dirty="0">
                <a:latin typeface="Times New Roman"/>
                <a:ea typeface="Times New Roman"/>
                <a:cs typeface="Times New Roman"/>
              </a:rPr>
              <a:t> </a:t>
            </a:r>
            <a:r>
              <a:rPr lang="en-US" sz="2400" dirty="0" err="1">
                <a:latin typeface="Times New Roman"/>
                <a:ea typeface="Times New Roman"/>
                <a:cs typeface="Times New Roman"/>
              </a:rPr>
              <a:t>cường</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tác</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phấn</a:t>
            </a:r>
            <a:r>
              <a:rPr lang="en-US" sz="2400" dirty="0">
                <a:latin typeface="Times New Roman"/>
                <a:ea typeface="Times New Roman"/>
                <a:cs typeface="Times New Roman"/>
              </a:rPr>
              <a:t> </a:t>
            </a:r>
            <a:r>
              <a:rPr lang="en-US" sz="2400" dirty="0" err="1">
                <a:latin typeface="Times New Roman"/>
                <a:ea typeface="Times New Roman"/>
                <a:cs typeface="Times New Roman"/>
              </a:rPr>
              <a:t>đấu</a:t>
            </a:r>
            <a:r>
              <a:rPr lang="en-US" sz="2400" dirty="0">
                <a:latin typeface="Times New Roman"/>
                <a:ea typeface="Times New Roman"/>
                <a:cs typeface="Times New Roman"/>
              </a:rPr>
              <a:t> </a:t>
            </a:r>
            <a:r>
              <a:rPr lang="en-US" sz="2400" dirty="0" err="1">
                <a:latin typeface="Times New Roman"/>
                <a:ea typeface="Times New Roman"/>
                <a:cs typeface="Times New Roman"/>
              </a:rPr>
              <a:t>thực</a:t>
            </a:r>
            <a:r>
              <a:rPr lang="en-US" sz="2400" dirty="0">
                <a:latin typeface="Times New Roman"/>
                <a:ea typeface="Times New Roman"/>
                <a:cs typeface="Times New Roman"/>
              </a:rPr>
              <a:t> </a:t>
            </a:r>
            <a:r>
              <a:rPr lang="en-US" sz="2400" dirty="0" err="1">
                <a:latin typeface="Times New Roman"/>
                <a:ea typeface="Times New Roman"/>
                <a:cs typeface="Times New Roman"/>
              </a:rPr>
              <a:t>hiện</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a:t>
            </a:r>
            <a:endParaRPr lang="en-US" dirty="0">
              <a:latin typeface="Calibri"/>
              <a:ea typeface="Calibri"/>
              <a:cs typeface="Times New Roman"/>
            </a:endParaRPr>
          </a:p>
          <a:p>
            <a:pPr indent="457200" algn="just"/>
            <a:r>
              <a:rPr lang="en-US" sz="2400" dirty="0" err="1">
                <a:latin typeface="Times New Roman"/>
                <a:ea typeface="Times New Roman"/>
                <a:cs typeface="Times New Roman"/>
              </a:rPr>
              <a:t>Cơ</a:t>
            </a:r>
            <a:r>
              <a:rPr lang="en-US" sz="2400" dirty="0">
                <a:latin typeface="Times New Roman"/>
                <a:ea typeface="Times New Roman"/>
                <a:cs typeface="Times New Roman"/>
              </a:rPr>
              <a:t> </a:t>
            </a:r>
            <a:r>
              <a:rPr lang="en-US" sz="2400" dirty="0" err="1">
                <a:latin typeface="Times New Roman"/>
                <a:ea typeface="Times New Roman"/>
                <a:cs typeface="Times New Roman"/>
              </a:rPr>
              <a:t>sở</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hoạch</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hoặc</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thực</a:t>
            </a:r>
            <a:r>
              <a:rPr lang="en-US" sz="2400" dirty="0">
                <a:latin typeface="Times New Roman"/>
                <a:ea typeface="Times New Roman"/>
                <a:cs typeface="Times New Roman"/>
              </a:rPr>
              <a:t> </a:t>
            </a:r>
            <a:r>
              <a:rPr lang="en-US" sz="2400" dirty="0" err="1">
                <a:latin typeface="Times New Roman"/>
                <a:ea typeface="Times New Roman"/>
                <a:cs typeface="Times New Roman"/>
              </a:rPr>
              <a:t>hiện</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a:t>
            </a:r>
            <a:r>
              <a:rPr lang="en-US" sz="2400" dirty="0" err="1">
                <a:latin typeface="Times New Roman"/>
                <a:ea typeface="Times New Roman"/>
                <a:cs typeface="Times New Roman"/>
              </a:rPr>
              <a:t>trước</a:t>
            </a:r>
            <a:r>
              <a:rPr lang="en-US" sz="2400" dirty="0">
                <a:latin typeface="Times New Roman"/>
                <a:ea typeface="Times New Roman"/>
                <a:cs typeface="Times New Roman"/>
              </a:rPr>
              <a:t> (</a:t>
            </a:r>
            <a:r>
              <a:rPr lang="en-US" sz="2400" dirty="0" err="1">
                <a:latin typeface="Times New Roman"/>
                <a:ea typeface="Times New Roman"/>
                <a:cs typeface="Times New Roman"/>
              </a:rPr>
              <a:t>ví</a:t>
            </a:r>
            <a:r>
              <a:rPr lang="en-US" sz="2400" dirty="0">
                <a:latin typeface="Times New Roman"/>
                <a:ea typeface="Times New Roman"/>
                <a:cs typeface="Times New Roman"/>
              </a:rPr>
              <a:t> </a:t>
            </a:r>
            <a:r>
              <a:rPr lang="en-US" sz="2400" dirty="0" err="1">
                <a:latin typeface="Times New Roman"/>
                <a:ea typeface="Times New Roman"/>
                <a:cs typeface="Times New Roman"/>
              </a:rPr>
              <a:t>dụ</a:t>
            </a:r>
            <a:r>
              <a:rPr lang="en-US" sz="2400" dirty="0">
                <a:latin typeface="Times New Roman"/>
                <a:ea typeface="Times New Roman"/>
                <a:cs typeface="Times New Roman"/>
              </a:rPr>
              <a:t>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“N” ta </a:t>
            </a:r>
            <a:r>
              <a:rPr lang="en-US" sz="2400" dirty="0" err="1">
                <a:latin typeface="Times New Roman"/>
                <a:ea typeface="Times New Roman"/>
                <a:cs typeface="Times New Roman"/>
              </a:rPr>
              <a:t>xẽ</a:t>
            </a:r>
            <a:r>
              <a:rPr lang="en-US" sz="2400" dirty="0">
                <a:latin typeface="Times New Roman"/>
                <a:ea typeface="Times New Roman"/>
                <a:cs typeface="Times New Roman"/>
              </a:rPr>
              <a:t>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“N-1”, </a:t>
            </a:r>
            <a:r>
              <a:rPr lang="en-US" sz="2400" dirty="0" err="1">
                <a:latin typeface="Times New Roman"/>
                <a:ea typeface="Times New Roman"/>
                <a:cs typeface="Times New Roman"/>
              </a:rPr>
              <a:t>hoặc</a:t>
            </a:r>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thực</a:t>
            </a:r>
            <a:r>
              <a:rPr lang="en-US" sz="2400" dirty="0">
                <a:latin typeface="Times New Roman"/>
                <a:ea typeface="Times New Roman"/>
                <a:cs typeface="Times New Roman"/>
              </a:rPr>
              <a:t> </a:t>
            </a:r>
            <a:r>
              <a:rPr lang="en-US" sz="2400" dirty="0" err="1">
                <a:latin typeface="Times New Roman"/>
                <a:ea typeface="Times New Roman"/>
                <a:cs typeface="Times New Roman"/>
              </a:rPr>
              <a:t>hiện</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“N-1”) </a:t>
            </a:r>
            <a:r>
              <a:rPr lang="en-US" sz="2400" dirty="0" err="1">
                <a:latin typeface="Times New Roman"/>
                <a:ea typeface="Times New Roman"/>
                <a:cs typeface="Times New Roman"/>
              </a:rPr>
              <a:t>các</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có</a:t>
            </a:r>
            <a:r>
              <a:rPr lang="en-US" sz="2400" dirty="0">
                <a:latin typeface="Times New Roman"/>
                <a:ea typeface="Times New Roman"/>
                <a:cs typeface="Times New Roman"/>
              </a:rPr>
              <a:t> </a:t>
            </a:r>
            <a:r>
              <a:rPr lang="en-US" sz="2400" dirty="0" err="1">
                <a:latin typeface="Times New Roman"/>
                <a:ea typeface="Times New Roman"/>
                <a:cs typeface="Times New Roman"/>
              </a:rPr>
              <a:t>liên</a:t>
            </a:r>
            <a:r>
              <a:rPr lang="en-US" sz="2400" dirty="0">
                <a:latin typeface="Times New Roman"/>
                <a:ea typeface="Times New Roman"/>
                <a:cs typeface="Times New Roman"/>
              </a:rPr>
              <a:t> </a:t>
            </a:r>
            <a:r>
              <a:rPr lang="en-US" sz="2400" dirty="0" err="1">
                <a:latin typeface="Times New Roman"/>
                <a:ea typeface="Times New Roman"/>
                <a:cs typeface="Times New Roman"/>
              </a:rPr>
              <a:t>quan</a:t>
            </a:r>
            <a:r>
              <a:rPr lang="en-US" sz="2400" dirty="0">
                <a:latin typeface="Times New Roman"/>
                <a:ea typeface="Times New Roman"/>
                <a:cs typeface="Times New Roman"/>
              </a:rPr>
              <a:t>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hoạch</a:t>
            </a:r>
            <a:r>
              <a:rPr lang="en-US" sz="2400" dirty="0">
                <a:latin typeface="Times New Roman"/>
                <a:ea typeface="Times New Roman"/>
                <a:cs typeface="Times New Roman"/>
              </a:rPr>
              <a:t>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thành</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t>
            </a:r>
            <a:r>
              <a:rPr lang="en-US" sz="2400" dirty="0" err="1">
                <a:latin typeface="Times New Roman"/>
                <a:ea typeface="Times New Roman"/>
                <a:cs typeface="Times New Roman"/>
              </a:rPr>
              <a:t>tồn</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a:t>
            </a:r>
            <a:endParaRPr lang="en-US" dirty="0">
              <a:latin typeface="Calibri"/>
              <a:ea typeface="Calibri"/>
              <a:cs typeface="Times New Roman"/>
            </a:endParaRPr>
          </a:p>
        </p:txBody>
      </p:sp>
    </p:spTree>
    <p:extLst>
      <p:ext uri="{BB962C8B-B14F-4D97-AF65-F5344CB8AC3E}">
        <p14:creationId xmlns:p14="http://schemas.microsoft.com/office/powerpoint/2010/main" val="357095135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194</a:t>
            </a:fld>
            <a:endParaRPr lang="en-IN">
              <a:solidFill>
                <a:srgbClr val="775F55"/>
              </a:solidFill>
            </a:endParaRPr>
          </a:p>
        </p:txBody>
      </p:sp>
      <p:sp>
        <p:nvSpPr>
          <p:cNvPr id="3" name="Rectangle 2"/>
          <p:cNvSpPr/>
          <p:nvPr/>
        </p:nvSpPr>
        <p:spPr>
          <a:xfrm>
            <a:off x="1503218" y="44027"/>
            <a:ext cx="9164782" cy="830997"/>
          </a:xfrm>
          <a:prstGeom prst="rect">
            <a:avLst/>
          </a:prstGeom>
        </p:spPr>
        <p:txBody>
          <a:bodyPr wrap="square">
            <a:spAutoFit/>
          </a:bodyPr>
          <a:lstStyle/>
          <a:p>
            <a:pPr algn="just"/>
            <a:r>
              <a:rPr lang="en-US" sz="2400" b="1" i="1" dirty="0" err="1">
                <a:latin typeface="Times New Roman"/>
                <a:ea typeface="Times New Roman"/>
                <a:cs typeface="Times New Roman"/>
              </a:rPr>
              <a:t>Ví</a:t>
            </a:r>
            <a:r>
              <a:rPr lang="en-US" sz="2400" b="1" i="1" dirty="0">
                <a:latin typeface="Times New Roman"/>
                <a:ea typeface="Times New Roman"/>
                <a:cs typeface="Times New Roman"/>
              </a:rPr>
              <a:t> </a:t>
            </a:r>
            <a:r>
              <a:rPr lang="en-US" sz="2400" b="1" i="1" dirty="0" err="1">
                <a:latin typeface="Times New Roman"/>
                <a:ea typeface="Times New Roman"/>
                <a:cs typeface="Times New Roman"/>
              </a:rPr>
              <a:t>dụ</a:t>
            </a:r>
            <a:r>
              <a:rPr lang="en-US" sz="2400" b="1" i="1" dirty="0">
                <a:latin typeface="Times New Roman"/>
                <a:ea typeface="Times New Roman"/>
                <a:cs typeface="Times New Roman"/>
              </a:rPr>
              <a:t>: </a:t>
            </a:r>
          </a:p>
          <a:p>
            <a:pPr algn="just"/>
            <a:r>
              <a:rPr lang="en-US" sz="2400" dirty="0">
                <a:latin typeface="Times New Roman"/>
                <a:ea typeface="Times New Roman"/>
                <a:cs typeface="Times New Roman"/>
              </a:rPr>
              <a:t>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cân</a:t>
            </a:r>
            <a:r>
              <a:rPr lang="en-US" sz="2400" dirty="0">
                <a:latin typeface="Times New Roman"/>
                <a:ea typeface="Times New Roman"/>
                <a:cs typeface="Times New Roman"/>
              </a:rPr>
              <a:t> </a:t>
            </a:r>
            <a:r>
              <a:rPr lang="en-US" sz="2400" dirty="0" err="1">
                <a:latin typeface="Times New Roman"/>
                <a:ea typeface="Times New Roman"/>
                <a:cs typeface="Times New Roman"/>
              </a:rPr>
              <a:t>đối</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năm</a:t>
            </a:r>
            <a:r>
              <a:rPr lang="en-US" sz="2400" dirty="0">
                <a:latin typeface="Times New Roman"/>
                <a:ea typeface="Times New Roman"/>
                <a:cs typeface="Times New Roman"/>
              </a:rPr>
              <a:t> N-1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a:t>
            </a:r>
            <a:endParaRPr lang="en-US" dirty="0">
              <a:latin typeface="Calibri"/>
              <a:ea typeface="Calibri"/>
              <a:cs typeface="Times New Roman"/>
            </a:endParaRPr>
          </a:p>
        </p:txBody>
      </p:sp>
      <p:graphicFrame>
        <p:nvGraphicFramePr>
          <p:cNvPr id="4" name="Table 3"/>
          <p:cNvGraphicFramePr>
            <a:graphicFrameLocks noGrp="1"/>
          </p:cNvGraphicFramePr>
          <p:nvPr>
            <p:extLst>
              <p:ext uri="{D42A27DB-BD31-4B8C-83A1-F6EECF244321}">
                <p14:modId xmlns:p14="http://schemas.microsoft.com/office/powerpoint/2010/main" val="1020547434"/>
              </p:ext>
            </p:extLst>
          </p:nvPr>
        </p:nvGraphicFramePr>
        <p:xfrm>
          <a:off x="1600200" y="1698620"/>
          <a:ext cx="8907464" cy="3940180"/>
        </p:xfrm>
        <a:graphic>
          <a:graphicData uri="http://schemas.openxmlformats.org/drawingml/2006/table">
            <a:tbl>
              <a:tblPr firstRow="1" firstCol="1" bandRow="1"/>
              <a:tblGrid>
                <a:gridCol w="2827780">
                  <a:extLst>
                    <a:ext uri="{9D8B030D-6E8A-4147-A177-3AD203B41FA5}">
                      <a16:colId xmlns:a16="http://schemas.microsoft.com/office/drawing/2014/main" val="20000"/>
                    </a:ext>
                  </a:extLst>
                </a:gridCol>
                <a:gridCol w="1625514">
                  <a:extLst>
                    <a:ext uri="{9D8B030D-6E8A-4147-A177-3AD203B41FA5}">
                      <a16:colId xmlns:a16="http://schemas.microsoft.com/office/drawing/2014/main" val="20001"/>
                    </a:ext>
                  </a:extLst>
                </a:gridCol>
                <a:gridCol w="2721749">
                  <a:extLst>
                    <a:ext uri="{9D8B030D-6E8A-4147-A177-3AD203B41FA5}">
                      <a16:colId xmlns:a16="http://schemas.microsoft.com/office/drawing/2014/main" val="20002"/>
                    </a:ext>
                  </a:extLst>
                </a:gridCol>
                <a:gridCol w="1732421">
                  <a:extLst>
                    <a:ext uri="{9D8B030D-6E8A-4147-A177-3AD203B41FA5}">
                      <a16:colId xmlns:a16="http://schemas.microsoft.com/office/drawing/2014/main" val="20003"/>
                    </a:ext>
                  </a:extLst>
                </a:gridCol>
              </a:tblGrid>
              <a:tr h="0">
                <a:tc>
                  <a:txBody>
                    <a:bodyPr/>
                    <a:lstStyle/>
                    <a:p>
                      <a:pPr marL="0" marR="0" algn="ctr">
                        <a:lnSpc>
                          <a:spcPct val="115000"/>
                        </a:lnSpc>
                        <a:spcBef>
                          <a:spcPts val="0"/>
                        </a:spcBef>
                        <a:spcAft>
                          <a:spcPts val="0"/>
                        </a:spcAft>
                      </a:pPr>
                      <a:r>
                        <a:rPr lang="en-US" sz="2400" b="1" dirty="0" err="1">
                          <a:effectLst/>
                          <a:latin typeface="Times New Roman"/>
                          <a:ea typeface="Times New Roman"/>
                          <a:cs typeface="Times New Roman"/>
                        </a:rPr>
                        <a:t>Tài</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sản</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Cuối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Nguồn vốn</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Cuối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gn="just">
                        <a:lnSpc>
                          <a:spcPct val="115000"/>
                        </a:lnSpc>
                        <a:spcBef>
                          <a:spcPts val="0"/>
                        </a:spcBef>
                        <a:spcAft>
                          <a:spcPts val="0"/>
                        </a:spcAft>
                      </a:pPr>
                      <a:r>
                        <a:rPr lang="en-US" sz="2400" b="1">
                          <a:effectLst/>
                          <a:latin typeface="Times New Roman"/>
                          <a:ea typeface="Times New Roman"/>
                          <a:cs typeface="Times New Roman"/>
                        </a:rPr>
                        <a:t>A.Tài sản ngăn hạn</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b="1">
                          <a:effectLst/>
                          <a:latin typeface="Times New Roman"/>
                          <a:ea typeface="Times New Roman"/>
                          <a:cs typeface="Times New Roman"/>
                        </a:rPr>
                        <a:t>3.040.518</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b="1">
                          <a:effectLst/>
                          <a:latin typeface="Times New Roman"/>
                          <a:ea typeface="Times New Roman"/>
                          <a:cs typeface="Times New Roman"/>
                        </a:rPr>
                        <a:t>A.Nợ phải trả</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400.000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1.Tiền mặt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300.000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1.Phải trả người bán</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b="1">
                          <a:effectLst/>
                          <a:latin typeface="Times New Roman"/>
                          <a:ea typeface="Times New Roman"/>
                          <a:cs typeface="Times New Roman"/>
                        </a:rPr>
                        <a:t>400.000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US" sz="2400" dirty="0">
                          <a:effectLst/>
                          <a:latin typeface="Times New Roman"/>
                          <a:ea typeface="Times New Roman"/>
                          <a:cs typeface="Times New Roman"/>
                        </a:rPr>
                        <a:t>2.Phải </a:t>
                      </a:r>
                      <a:r>
                        <a:rPr lang="en-US" sz="2400" dirty="0" err="1">
                          <a:effectLst/>
                          <a:latin typeface="Times New Roman"/>
                          <a:ea typeface="Times New Roman"/>
                          <a:cs typeface="Times New Roman"/>
                        </a:rPr>
                        <a:t>thu</a:t>
                      </a:r>
                      <a:r>
                        <a:rPr lang="en-US" sz="2400" dirty="0">
                          <a:effectLst/>
                          <a:latin typeface="Times New Roman"/>
                          <a:ea typeface="Times New Roman"/>
                          <a:cs typeface="Times New Roman"/>
                        </a:rPr>
                        <a:t> k. </a:t>
                      </a:r>
                      <a:r>
                        <a:rPr lang="en-US" sz="2400" dirty="0" err="1">
                          <a:effectLst/>
                          <a:latin typeface="Times New Roman"/>
                          <a:ea typeface="Times New Roman"/>
                          <a:cs typeface="Times New Roman"/>
                        </a:rPr>
                        <a:t>hàng</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2.000.000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2.Vay và nợ dài hạn</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3.Nguyên vật liệu</a:t>
                      </a:r>
                      <a:r>
                        <a:rPr lang="en-US" sz="2400" b="1">
                          <a:effectLst/>
                          <a:latin typeface="Times New Roman"/>
                          <a:ea typeface="Times New Roman"/>
                          <a:cs typeface="Times New Roman"/>
                        </a:rPr>
                        <a: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87.318</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4.Thành phẩm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653.200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just">
                        <a:lnSpc>
                          <a:spcPct val="115000"/>
                        </a:lnSpc>
                        <a:spcBef>
                          <a:spcPts val="0"/>
                        </a:spcBef>
                        <a:spcAft>
                          <a:spcPts val="0"/>
                        </a:spcAft>
                      </a:pPr>
                      <a:r>
                        <a:rPr lang="en-US" sz="2400" b="1">
                          <a:effectLst/>
                          <a:latin typeface="Times New Roman"/>
                          <a:ea typeface="Times New Roman"/>
                          <a:cs typeface="Times New Roman"/>
                        </a:rPr>
                        <a:t>B.Tài sản dài hạn</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b="1">
                          <a:effectLst/>
                          <a:latin typeface="Times New Roman"/>
                          <a:ea typeface="Times New Roman"/>
                          <a:cs typeface="Times New Roman"/>
                        </a:rPr>
                        <a:t>7.859.482</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b="1">
                          <a:effectLst/>
                          <a:latin typeface="Times New Roman"/>
                          <a:ea typeface="Times New Roman"/>
                          <a:cs typeface="Times New Roman"/>
                        </a:rPr>
                        <a:t>B. Vốn chủ sở hữu</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b="1">
                          <a:effectLst/>
                          <a:latin typeface="Times New Roman"/>
                          <a:ea typeface="Times New Roman"/>
                          <a:cs typeface="Times New Roman"/>
                        </a:rPr>
                        <a:t>10.500.000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0" algn="just">
                        <a:lnSpc>
                          <a:spcPct val="115000"/>
                        </a:lnSpc>
                        <a:spcBef>
                          <a:spcPts val="0"/>
                        </a:spcBef>
                        <a:spcAft>
                          <a:spcPts val="0"/>
                        </a:spcAft>
                      </a:pPr>
                      <a:r>
                        <a:rPr lang="en-US" sz="2400" dirty="0">
                          <a:effectLst/>
                          <a:latin typeface="Times New Roman"/>
                          <a:ea typeface="Times New Roman"/>
                          <a:cs typeface="Times New Roman"/>
                        </a:rPr>
                        <a:t>1.Tài </a:t>
                      </a:r>
                      <a:r>
                        <a:rPr lang="en-US" sz="2400" dirty="0" err="1">
                          <a:effectLst/>
                          <a:latin typeface="Times New Roman"/>
                          <a:ea typeface="Times New Roman"/>
                          <a:cs typeface="Times New Roman"/>
                        </a:rPr>
                        <a:t>sản</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cố</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định</a:t>
                      </a:r>
                      <a:r>
                        <a:rPr lang="en-US" sz="2400" dirty="0">
                          <a:effectLst/>
                          <a:latin typeface="Times New Roman"/>
                          <a:ea typeface="Times New Roman"/>
                          <a:cs typeface="Times New Roman"/>
                        </a:rPr>
                        <a:t> HH</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9.400.000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1.Vốn cổ đông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10.000.000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0" algn="just">
                        <a:lnSpc>
                          <a:spcPct val="115000"/>
                        </a:lnSpc>
                        <a:spcBef>
                          <a:spcPts val="0"/>
                        </a:spcBef>
                        <a:spcAft>
                          <a:spcPts val="0"/>
                        </a:spcAft>
                      </a:pPr>
                      <a:r>
                        <a:rPr lang="en-US" sz="2400">
                          <a:effectLst/>
                          <a:latin typeface="Times New Roman"/>
                          <a:ea typeface="Times New Roman"/>
                          <a:cs typeface="Times New Roman"/>
                        </a:rPr>
                        <a:t>2.Hao mòn TSCĐ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(1.540.518)</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400" dirty="0">
                          <a:effectLst/>
                          <a:latin typeface="Times New Roman"/>
                          <a:ea typeface="Times New Roman"/>
                          <a:cs typeface="Times New Roman"/>
                        </a:rPr>
                        <a:t>2.LN </a:t>
                      </a:r>
                      <a:r>
                        <a:rPr lang="en-US" sz="2400" dirty="0" err="1">
                          <a:effectLst/>
                          <a:latin typeface="Times New Roman"/>
                          <a:ea typeface="Times New Roman"/>
                          <a:cs typeface="Times New Roman"/>
                        </a:rPr>
                        <a:t>chưa</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phân</a:t>
                      </a:r>
                      <a:r>
                        <a:rPr lang="en-US" sz="2400" dirty="0">
                          <a:effectLst/>
                          <a:latin typeface="Times New Roman"/>
                          <a:ea typeface="Times New Roman"/>
                          <a:cs typeface="Times New Roman"/>
                        </a:rPr>
                        <a:t> </a:t>
                      </a:r>
                      <a:r>
                        <a:rPr lang="en-US" sz="2400" dirty="0" err="1">
                          <a:effectLst/>
                          <a:latin typeface="Times New Roman"/>
                          <a:ea typeface="Times New Roman"/>
                          <a:cs typeface="Times New Roman"/>
                        </a:rPr>
                        <a:t>phối</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effectLst/>
                          <a:latin typeface="Times New Roman"/>
                          <a:ea typeface="Times New Roman"/>
                          <a:cs typeface="Times New Roman"/>
                        </a:rPr>
                        <a:t>500.000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0" algn="ctr">
                        <a:lnSpc>
                          <a:spcPct val="115000"/>
                        </a:lnSpc>
                        <a:spcBef>
                          <a:spcPts val="0"/>
                        </a:spcBef>
                        <a:spcAft>
                          <a:spcPts val="0"/>
                        </a:spcAft>
                      </a:pPr>
                      <a:r>
                        <a:rPr lang="en-US" sz="2400" b="1">
                          <a:effectLst/>
                          <a:latin typeface="Times New Roman"/>
                          <a:ea typeface="Times New Roman"/>
                          <a:cs typeface="Times New Roman"/>
                        </a:rPr>
                        <a:t>Tổng cộng tài sản</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b="1">
                          <a:effectLst/>
                          <a:latin typeface="Times New Roman"/>
                          <a:ea typeface="Times New Roman"/>
                          <a:cs typeface="Times New Roman"/>
                        </a:rPr>
                        <a:t>10.900.000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err="1">
                          <a:effectLst/>
                          <a:latin typeface="Times New Roman"/>
                          <a:ea typeface="Times New Roman"/>
                          <a:cs typeface="Times New Roman"/>
                        </a:rPr>
                        <a:t>Tổng</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nguồn</a:t>
                      </a:r>
                      <a:r>
                        <a:rPr lang="en-US" sz="2400" b="1" dirty="0">
                          <a:effectLst/>
                          <a:latin typeface="Times New Roman"/>
                          <a:ea typeface="Times New Roman"/>
                          <a:cs typeface="Times New Roman"/>
                        </a:rPr>
                        <a:t> </a:t>
                      </a:r>
                      <a:r>
                        <a:rPr lang="en-US" sz="2400" b="1" dirty="0" err="1">
                          <a:effectLst/>
                          <a:latin typeface="Times New Roman"/>
                          <a:ea typeface="Times New Roman"/>
                          <a:cs typeface="Times New Roman"/>
                        </a:rPr>
                        <a:t>vốn</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b="1" dirty="0">
                          <a:effectLst/>
                          <a:latin typeface="Times New Roman"/>
                          <a:ea typeface="Times New Roman"/>
                          <a:cs typeface="Times New Roman"/>
                        </a:rPr>
                        <a:t>10.900.000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52213275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4DD09C-CCC4-48A8-9DE2-EE68C7934E16}" type="slidenum">
              <a:rPr lang="en-IN" smtClean="0">
                <a:solidFill>
                  <a:srgbClr val="775F55"/>
                </a:solidFill>
              </a:rPr>
              <a:pPr>
                <a:defRPr/>
              </a:pPr>
              <a:t>195</a:t>
            </a:fld>
            <a:endParaRPr lang="en-IN">
              <a:solidFill>
                <a:srgbClr val="775F55"/>
              </a:solidFill>
            </a:endParaRPr>
          </a:p>
        </p:txBody>
      </p:sp>
      <p:sp>
        <p:nvSpPr>
          <p:cNvPr id="3" name="Rectangle 2"/>
          <p:cNvSpPr/>
          <p:nvPr/>
        </p:nvSpPr>
        <p:spPr>
          <a:xfrm>
            <a:off x="1676400" y="152401"/>
            <a:ext cx="8763000" cy="830997"/>
          </a:xfrm>
          <a:prstGeom prst="rect">
            <a:avLst/>
          </a:prstGeom>
        </p:spPr>
        <p:txBody>
          <a:bodyPr wrap="square">
            <a:spAutoFit/>
          </a:bodyPr>
          <a:lstStyle/>
          <a:p>
            <a:r>
              <a:rPr lang="en-US" sz="2400" dirty="0" err="1">
                <a:latin typeface="Times New Roman"/>
                <a:ea typeface="Times New Roman"/>
              </a:rPr>
              <a:t>Căn</a:t>
            </a:r>
            <a:r>
              <a:rPr lang="en-US" sz="2400" dirty="0">
                <a:latin typeface="Times New Roman"/>
                <a:ea typeface="Times New Roman"/>
              </a:rPr>
              <a:t> </a:t>
            </a:r>
            <a:r>
              <a:rPr lang="en-US" sz="2400" dirty="0" err="1">
                <a:latin typeface="Times New Roman"/>
                <a:ea typeface="Times New Roman"/>
              </a:rPr>
              <a:t>cứ</a:t>
            </a:r>
            <a:r>
              <a:rPr lang="en-US" sz="2400" dirty="0">
                <a:latin typeface="Times New Roman"/>
                <a:ea typeface="Times New Roman"/>
              </a:rPr>
              <a:t> </a:t>
            </a:r>
            <a:r>
              <a:rPr lang="en-US" sz="2400" dirty="0" err="1">
                <a:latin typeface="Times New Roman"/>
                <a:ea typeface="Times New Roman"/>
              </a:rPr>
              <a:t>vào</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liệu</a:t>
            </a:r>
            <a:r>
              <a:rPr lang="en-US" sz="2400" dirty="0">
                <a:latin typeface="Times New Roman"/>
                <a:ea typeface="Times New Roman"/>
              </a:rPr>
              <a:t> </a:t>
            </a:r>
            <a:r>
              <a:rPr lang="en-US" sz="2400" dirty="0" err="1">
                <a:latin typeface="Times New Roman"/>
                <a:ea typeface="Times New Roman"/>
              </a:rPr>
              <a:t>bảng</a:t>
            </a:r>
            <a:r>
              <a:rPr lang="en-US" sz="2400" dirty="0">
                <a:latin typeface="Times New Roman"/>
                <a:ea typeface="Times New Roman"/>
              </a:rPr>
              <a:t> </a:t>
            </a:r>
            <a:r>
              <a:rPr lang="en-US" sz="2400" dirty="0" err="1">
                <a:latin typeface="Times New Roman"/>
                <a:ea typeface="Times New Roman"/>
              </a:rPr>
              <a:t>cân</a:t>
            </a:r>
            <a:r>
              <a:rPr lang="en-US" sz="2400" dirty="0">
                <a:latin typeface="Times New Roman"/>
                <a:ea typeface="Times New Roman"/>
              </a:rPr>
              <a:t> </a:t>
            </a:r>
            <a:r>
              <a:rPr lang="en-US" sz="2400" dirty="0" err="1">
                <a:latin typeface="Times New Roman"/>
                <a:ea typeface="Times New Roman"/>
              </a:rPr>
              <a:t>đối</a:t>
            </a:r>
            <a:r>
              <a:rPr lang="en-US" sz="2400" dirty="0">
                <a:latin typeface="Times New Roman"/>
                <a:ea typeface="Times New Roman"/>
              </a:rPr>
              <a:t> </a:t>
            </a:r>
            <a:r>
              <a:rPr lang="en-US" sz="2400" dirty="0" err="1">
                <a:latin typeface="Times New Roman"/>
                <a:ea typeface="Times New Roman"/>
              </a:rPr>
              <a:t>kế</a:t>
            </a:r>
            <a:r>
              <a:rPr lang="en-US" sz="2400" dirty="0">
                <a:latin typeface="Times New Roman"/>
                <a:ea typeface="Times New Roman"/>
              </a:rPr>
              <a:t> </a:t>
            </a:r>
            <a:r>
              <a:rPr lang="en-US" sz="2400" dirty="0" err="1">
                <a:latin typeface="Times New Roman"/>
                <a:ea typeface="Times New Roman"/>
              </a:rPr>
              <a:t>toán</a:t>
            </a:r>
            <a:r>
              <a:rPr lang="en-US" sz="2400" dirty="0">
                <a:latin typeface="Times New Roman"/>
                <a:ea typeface="Times New Roman"/>
              </a:rPr>
              <a:t> </a:t>
            </a:r>
            <a:r>
              <a:rPr lang="en-US" sz="2400" dirty="0" err="1">
                <a:latin typeface="Times New Roman"/>
                <a:ea typeface="Times New Roman"/>
              </a:rPr>
              <a:t>năm</a:t>
            </a:r>
            <a:r>
              <a:rPr lang="en-US" sz="2400" dirty="0">
                <a:latin typeface="Times New Roman"/>
                <a:ea typeface="Times New Roman"/>
              </a:rPr>
              <a:t> N-1 </a:t>
            </a:r>
            <a:r>
              <a:rPr lang="en-US" sz="2400" dirty="0" err="1">
                <a:latin typeface="Times New Roman"/>
                <a:ea typeface="Times New Roman"/>
              </a:rPr>
              <a:t>và</a:t>
            </a:r>
            <a:r>
              <a:rPr lang="en-US" sz="2400" dirty="0">
                <a:latin typeface="Times New Roman"/>
                <a:ea typeface="Times New Roman"/>
              </a:rPr>
              <a:t> </a:t>
            </a:r>
            <a:r>
              <a:rPr lang="en-US" sz="2400" dirty="0" err="1">
                <a:latin typeface="Times New Roman"/>
                <a:ea typeface="Times New Roman"/>
              </a:rPr>
              <a:t>các</a:t>
            </a:r>
            <a:r>
              <a:rPr lang="en-US" sz="2400" dirty="0">
                <a:latin typeface="Times New Roman"/>
                <a:ea typeface="Times New Roman"/>
              </a:rPr>
              <a:t> </a:t>
            </a:r>
            <a:r>
              <a:rPr lang="en-US" sz="2400" dirty="0" err="1">
                <a:latin typeface="Times New Roman"/>
                <a:ea typeface="Times New Roman"/>
              </a:rPr>
              <a:t>dự</a:t>
            </a:r>
            <a:r>
              <a:rPr lang="en-US" sz="2400" dirty="0">
                <a:latin typeface="Times New Roman"/>
                <a:ea typeface="Times New Roman"/>
              </a:rPr>
              <a:t> </a:t>
            </a:r>
            <a:r>
              <a:rPr lang="en-US" sz="2400" dirty="0" err="1">
                <a:latin typeface="Times New Roman"/>
                <a:ea typeface="Times New Roman"/>
              </a:rPr>
              <a:t>toán</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liên</a:t>
            </a:r>
            <a:r>
              <a:rPr lang="en-US" sz="2400" dirty="0">
                <a:latin typeface="Times New Roman"/>
                <a:ea typeface="Times New Roman"/>
              </a:rPr>
              <a:t> </a:t>
            </a:r>
            <a:r>
              <a:rPr lang="en-US" sz="2400" dirty="0" err="1">
                <a:latin typeface="Times New Roman"/>
                <a:ea typeface="Times New Roman"/>
              </a:rPr>
              <a:t>quan</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a:t>
            </a:r>
            <a:r>
              <a:rPr lang="en-US" sz="2400" dirty="0" err="1">
                <a:latin typeface="Times New Roman"/>
                <a:ea typeface="Times New Roman"/>
              </a:rPr>
              <a:t>lập</a:t>
            </a:r>
            <a:r>
              <a:rPr lang="en-US" sz="2400" dirty="0">
                <a:latin typeface="Times New Roman"/>
                <a:ea typeface="Times New Roman"/>
              </a:rPr>
              <a:t> </a:t>
            </a:r>
            <a:r>
              <a:rPr lang="en-US" sz="2400" dirty="0" err="1">
                <a:latin typeface="Times New Roman"/>
                <a:ea typeface="Times New Roman"/>
              </a:rPr>
              <a:t>dự</a:t>
            </a:r>
            <a:r>
              <a:rPr lang="en-US" sz="2400" dirty="0">
                <a:latin typeface="Times New Roman"/>
                <a:ea typeface="Times New Roman"/>
              </a:rPr>
              <a:t> </a:t>
            </a:r>
            <a:r>
              <a:rPr lang="en-US" sz="2400" dirty="0" err="1">
                <a:latin typeface="Times New Roman"/>
                <a:ea typeface="Times New Roman"/>
              </a:rPr>
              <a:t>toán</a:t>
            </a:r>
            <a:r>
              <a:rPr lang="en-US" sz="2400" dirty="0">
                <a:latin typeface="Times New Roman"/>
                <a:ea typeface="Times New Roman"/>
              </a:rPr>
              <a:t> </a:t>
            </a:r>
            <a:r>
              <a:rPr lang="en-US" sz="2400" dirty="0" err="1">
                <a:latin typeface="Times New Roman"/>
                <a:ea typeface="Times New Roman"/>
              </a:rPr>
              <a:t>bảng</a:t>
            </a:r>
            <a:r>
              <a:rPr lang="en-US" sz="2400" dirty="0">
                <a:latin typeface="Times New Roman"/>
                <a:ea typeface="Times New Roman"/>
              </a:rPr>
              <a:t> </a:t>
            </a:r>
            <a:r>
              <a:rPr lang="en-US" sz="2400" dirty="0" err="1">
                <a:latin typeface="Times New Roman"/>
                <a:ea typeface="Times New Roman"/>
              </a:rPr>
              <a:t>cân</a:t>
            </a:r>
            <a:r>
              <a:rPr lang="en-US" sz="2400" dirty="0">
                <a:latin typeface="Times New Roman"/>
                <a:ea typeface="Times New Roman"/>
              </a:rPr>
              <a:t> </a:t>
            </a:r>
            <a:r>
              <a:rPr lang="en-US" sz="2400" dirty="0" err="1">
                <a:latin typeface="Times New Roman"/>
                <a:ea typeface="Times New Roman"/>
              </a:rPr>
              <a:t>đối</a:t>
            </a:r>
            <a:r>
              <a:rPr lang="en-US" sz="2400" dirty="0">
                <a:latin typeface="Times New Roman"/>
                <a:ea typeface="Times New Roman"/>
              </a:rPr>
              <a:t> </a:t>
            </a:r>
            <a:r>
              <a:rPr lang="en-US" sz="2400" dirty="0" err="1">
                <a:latin typeface="Times New Roman"/>
                <a:ea typeface="Times New Roman"/>
              </a:rPr>
              <a:t>kế</a:t>
            </a:r>
            <a:r>
              <a:rPr lang="en-US" sz="2400" dirty="0">
                <a:latin typeface="Times New Roman"/>
                <a:ea typeface="Times New Roman"/>
              </a:rPr>
              <a:t> </a:t>
            </a:r>
            <a:r>
              <a:rPr lang="en-US" sz="2400" dirty="0" err="1">
                <a:latin typeface="Times New Roman"/>
                <a:ea typeface="Times New Roman"/>
              </a:rPr>
              <a:t>toán</a:t>
            </a:r>
            <a:r>
              <a:rPr lang="en-US" sz="2400" dirty="0">
                <a:latin typeface="Times New Roman"/>
                <a:ea typeface="Times New Roman"/>
              </a:rPr>
              <a:t> </a:t>
            </a:r>
            <a:r>
              <a:rPr lang="en-US" sz="2400" dirty="0" err="1">
                <a:latin typeface="Times New Roman"/>
                <a:ea typeface="Times New Roman"/>
              </a:rPr>
              <a:t>năm</a:t>
            </a:r>
            <a:r>
              <a:rPr lang="en-US" sz="2400" dirty="0">
                <a:latin typeface="Times New Roman"/>
                <a:ea typeface="Times New Roman"/>
              </a:rPr>
              <a:t> N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a:t>
            </a: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3770390124"/>
              </p:ext>
            </p:extLst>
          </p:nvPr>
        </p:nvGraphicFramePr>
        <p:xfrm>
          <a:off x="1608140" y="1295400"/>
          <a:ext cx="8983661" cy="5142934"/>
        </p:xfrm>
        <a:graphic>
          <a:graphicData uri="http://schemas.openxmlformats.org/drawingml/2006/table">
            <a:tbl>
              <a:tblPr firstRow="1" firstCol="1" bandRow="1"/>
              <a:tblGrid>
                <a:gridCol w="2090149">
                  <a:extLst>
                    <a:ext uri="{9D8B030D-6E8A-4147-A177-3AD203B41FA5}">
                      <a16:colId xmlns:a16="http://schemas.microsoft.com/office/drawing/2014/main" val="20000"/>
                    </a:ext>
                  </a:extLst>
                </a:gridCol>
                <a:gridCol w="1304465">
                  <a:extLst>
                    <a:ext uri="{9D8B030D-6E8A-4147-A177-3AD203B41FA5}">
                      <a16:colId xmlns:a16="http://schemas.microsoft.com/office/drawing/2014/main" val="20001"/>
                    </a:ext>
                  </a:extLst>
                </a:gridCol>
                <a:gridCol w="1252321">
                  <a:extLst>
                    <a:ext uri="{9D8B030D-6E8A-4147-A177-3AD203B41FA5}">
                      <a16:colId xmlns:a16="http://schemas.microsoft.com/office/drawing/2014/main" val="20002"/>
                    </a:ext>
                  </a:extLst>
                </a:gridCol>
                <a:gridCol w="1898326">
                  <a:extLst>
                    <a:ext uri="{9D8B030D-6E8A-4147-A177-3AD203B41FA5}">
                      <a16:colId xmlns:a16="http://schemas.microsoft.com/office/drawing/2014/main" val="20003"/>
                    </a:ext>
                  </a:extLst>
                </a:gridCol>
                <a:gridCol w="1293017">
                  <a:extLst>
                    <a:ext uri="{9D8B030D-6E8A-4147-A177-3AD203B41FA5}">
                      <a16:colId xmlns:a16="http://schemas.microsoft.com/office/drawing/2014/main" val="20004"/>
                    </a:ext>
                  </a:extLst>
                </a:gridCol>
                <a:gridCol w="1145383">
                  <a:extLst>
                    <a:ext uri="{9D8B030D-6E8A-4147-A177-3AD203B41FA5}">
                      <a16:colId xmlns:a16="http://schemas.microsoft.com/office/drawing/2014/main" val="20005"/>
                    </a:ext>
                  </a:extLst>
                </a:gridCol>
              </a:tblGrid>
              <a:tr h="0">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Tài sản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Cuối năm</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Đầu năm</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Nguồn vốn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Cuối năm</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Đầu năm</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gn="just">
                        <a:lnSpc>
                          <a:spcPct val="115000"/>
                        </a:lnSpc>
                        <a:spcBef>
                          <a:spcPts val="0"/>
                        </a:spcBef>
                        <a:spcAft>
                          <a:spcPts val="0"/>
                        </a:spcAft>
                      </a:pPr>
                      <a:r>
                        <a:rPr lang="en-US" sz="1800" b="1">
                          <a:effectLst/>
                          <a:latin typeface="Times New Roman"/>
                          <a:ea typeface="Times New Roman"/>
                          <a:cs typeface="Times New Roman"/>
                        </a:rPr>
                        <a:t>A.Tài sản ngăn hạn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3.928.938,6</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3.040.518</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b="1">
                          <a:effectLst/>
                          <a:latin typeface="Times New Roman"/>
                          <a:ea typeface="Times New Roman"/>
                          <a:cs typeface="Times New Roman"/>
                        </a:rPr>
                        <a:t>A.Nợ phải trả</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1.045.420,6</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400.000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1.Tiền mặt</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373.838,6</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300.000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1.Phải trả người bán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645.420,6</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400.000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2.Phải thu khách hàng</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2.280.000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2.000.000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2.Vay và nợ dài hạn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400.000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3.Nguyên vật liệu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132.000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87.318</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4.Thành phẩm</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1.143.100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653.200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just">
                        <a:lnSpc>
                          <a:spcPct val="115000"/>
                        </a:lnSpc>
                        <a:spcBef>
                          <a:spcPts val="0"/>
                        </a:spcBef>
                        <a:spcAft>
                          <a:spcPts val="0"/>
                        </a:spcAft>
                      </a:pPr>
                      <a:r>
                        <a:rPr lang="en-US" sz="1800" b="1">
                          <a:effectLst/>
                          <a:latin typeface="Times New Roman"/>
                          <a:ea typeface="Times New Roman"/>
                          <a:cs typeface="Times New Roman"/>
                        </a:rPr>
                        <a:t>B.Tài sản dài hạn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dirty="0">
                          <a:effectLst/>
                          <a:latin typeface="Times New Roman"/>
                          <a:ea typeface="Times New Roman"/>
                          <a:cs typeface="Times New Roman"/>
                        </a:rPr>
                        <a:t>7.435.482</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7.859.482</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b="1">
                          <a:effectLst/>
                          <a:latin typeface="Times New Roman"/>
                          <a:ea typeface="Times New Roman"/>
                          <a:cs typeface="Times New Roman"/>
                        </a:rPr>
                        <a:t>B. Vốn chủ sở hữu</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10.319.000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10.500.000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1.Tài sản cố định hữu hình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9.400.000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9.400.000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1.Vốn cổ đông</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10.000.000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10.000.000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2.Hao mòn TSCĐ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(2.964.518)</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(1.540.518)</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a:effectLst/>
                          <a:latin typeface="Times New Roman"/>
                          <a:ea typeface="Times New Roman"/>
                          <a:cs typeface="Times New Roman"/>
                        </a:rPr>
                        <a:t>2.Lợi nhuận chưa phân phối</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319.000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500.000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0">
                        <a:lnSpc>
                          <a:spcPct val="115000"/>
                        </a:lnSpc>
                        <a:spcBef>
                          <a:spcPts val="0"/>
                        </a:spcBef>
                        <a:spcAft>
                          <a:spcPts val="0"/>
                        </a:spcAft>
                      </a:pPr>
                      <a:r>
                        <a:rPr lang="en-US" sz="1800">
                          <a:effectLst/>
                          <a:latin typeface="Times New Roman"/>
                          <a:ea typeface="Times New Roman"/>
                          <a:cs typeface="Times New Roman"/>
                        </a:rPr>
                        <a:t>3.Chi phí XDCB</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effectLst/>
                          <a:latin typeface="Times New Roman"/>
                          <a:ea typeface="Times New Roman"/>
                          <a:cs typeface="Times New Roman"/>
                        </a:rPr>
                        <a:t>1.000.000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Tổng cộng tài sản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11.364.420,6</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10.900.000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Times New Roman"/>
                          <a:ea typeface="Times New Roman"/>
                          <a:cs typeface="Times New Roman"/>
                        </a:rPr>
                        <a:t>Tổng cộng nguồn vốn</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a:effectLst/>
                          <a:latin typeface="Times New Roman"/>
                          <a:ea typeface="Times New Roman"/>
                          <a:cs typeface="Times New Roman"/>
                        </a:rPr>
                        <a:t>11.364.420,6</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b="1" dirty="0">
                          <a:effectLst/>
                          <a:latin typeface="Times New Roman"/>
                          <a:ea typeface="Times New Roman"/>
                          <a:cs typeface="Times New Roman"/>
                        </a:rPr>
                        <a:t>10.900.000</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02837937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196</a:t>
            </a:fld>
            <a:endParaRPr lang="en-IN"/>
          </a:p>
        </p:txBody>
      </p:sp>
      <p:sp>
        <p:nvSpPr>
          <p:cNvPr id="5" name="Rectangle 4"/>
          <p:cNvSpPr/>
          <p:nvPr/>
        </p:nvSpPr>
        <p:spPr>
          <a:xfrm>
            <a:off x="1530927" y="312748"/>
            <a:ext cx="9137073" cy="754053"/>
          </a:xfrm>
          <a:prstGeom prst="rect">
            <a:avLst/>
          </a:prstGeom>
        </p:spPr>
        <p:txBody>
          <a:bodyPr wrap="square">
            <a:spAutoFit/>
          </a:bodyPr>
          <a:lstStyle/>
          <a:p>
            <a:pPr algn="ctr">
              <a:lnSpc>
                <a:spcPct val="115000"/>
              </a:lnSpc>
            </a:pPr>
            <a:r>
              <a:rPr lang="en-US" sz="2000" b="1" dirty="0">
                <a:latin typeface="Times New Roman"/>
                <a:ea typeface="Times New Roman"/>
                <a:cs typeface="Times New Roman"/>
              </a:rPr>
              <a:t>BẢNG DỰ TOÁN TRỊ GIÁ MUA NGUYÊN VẬT LIỆU  “Q” TRONG KỲ</a:t>
            </a:r>
            <a:endParaRPr lang="en-US" sz="1600" dirty="0">
              <a:latin typeface="Calibri"/>
              <a:ea typeface="Calibri"/>
              <a:cs typeface="Times New Roman"/>
            </a:endParaRPr>
          </a:p>
          <a:p>
            <a:pPr algn="ctr"/>
            <a:r>
              <a:rPr lang="en-US" sz="2000" b="1" dirty="0" err="1">
                <a:latin typeface="Times New Roman"/>
                <a:ea typeface="Times New Roman"/>
              </a:rPr>
              <a:t>Năm</a:t>
            </a:r>
            <a:r>
              <a:rPr lang="en-US" sz="2000" b="1" dirty="0">
                <a:latin typeface="Times New Roman"/>
                <a:ea typeface="Times New Roman"/>
              </a:rPr>
              <a:t>:  N</a:t>
            </a:r>
            <a:endParaRPr lang="en-US" sz="2000" dirty="0"/>
          </a:p>
        </p:txBody>
      </p:sp>
      <p:graphicFrame>
        <p:nvGraphicFramePr>
          <p:cNvPr id="6" name="Table 5"/>
          <p:cNvGraphicFramePr>
            <a:graphicFrameLocks noGrp="1"/>
          </p:cNvGraphicFramePr>
          <p:nvPr>
            <p:extLst/>
          </p:nvPr>
        </p:nvGraphicFramePr>
        <p:xfrm>
          <a:off x="1676401" y="1813560"/>
          <a:ext cx="8799979" cy="4663440"/>
        </p:xfrm>
        <a:graphic>
          <a:graphicData uri="http://schemas.openxmlformats.org/drawingml/2006/table">
            <a:tbl>
              <a:tblPr firstRow="1" firstCol="1" bandRow="1"/>
              <a:tblGrid>
                <a:gridCol w="3637729">
                  <a:extLst>
                    <a:ext uri="{9D8B030D-6E8A-4147-A177-3AD203B41FA5}">
                      <a16:colId xmlns:a16="http://schemas.microsoft.com/office/drawing/2014/main" val="20000"/>
                    </a:ext>
                  </a:extLst>
                </a:gridCol>
                <a:gridCol w="974794">
                  <a:extLst>
                    <a:ext uri="{9D8B030D-6E8A-4147-A177-3AD203B41FA5}">
                      <a16:colId xmlns:a16="http://schemas.microsoft.com/office/drawing/2014/main" val="20001"/>
                    </a:ext>
                  </a:extLst>
                </a:gridCol>
                <a:gridCol w="1012885">
                  <a:extLst>
                    <a:ext uri="{9D8B030D-6E8A-4147-A177-3AD203B41FA5}">
                      <a16:colId xmlns:a16="http://schemas.microsoft.com/office/drawing/2014/main" val="20002"/>
                    </a:ext>
                  </a:extLst>
                </a:gridCol>
                <a:gridCol w="1050975">
                  <a:extLst>
                    <a:ext uri="{9D8B030D-6E8A-4147-A177-3AD203B41FA5}">
                      <a16:colId xmlns:a16="http://schemas.microsoft.com/office/drawing/2014/main" val="20003"/>
                    </a:ext>
                  </a:extLst>
                </a:gridCol>
                <a:gridCol w="974794">
                  <a:extLst>
                    <a:ext uri="{9D8B030D-6E8A-4147-A177-3AD203B41FA5}">
                      <a16:colId xmlns:a16="http://schemas.microsoft.com/office/drawing/2014/main" val="20004"/>
                    </a:ext>
                  </a:extLst>
                </a:gridCol>
                <a:gridCol w="1148802">
                  <a:extLst>
                    <a:ext uri="{9D8B030D-6E8A-4147-A177-3AD203B41FA5}">
                      <a16:colId xmlns:a16="http://schemas.microsoft.com/office/drawing/2014/main" val="20005"/>
                    </a:ext>
                  </a:extLst>
                </a:gridCol>
              </a:tblGrid>
              <a:tr h="266233">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Chỉ tiêu</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Quý</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Cả năm</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266233">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 </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I</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II</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III</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IV</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800" b="1">
                          <a:effectLst/>
                          <a:latin typeface="Times New Roman"/>
                          <a:ea typeface="Times New Roman"/>
                          <a:cs typeface="Times New Roman"/>
                        </a:rPr>
                        <a:t> </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6233">
                <a:tc>
                  <a:txBody>
                    <a:bodyPr/>
                    <a:lstStyle/>
                    <a:p>
                      <a:pPr marL="0" marR="0" algn="just">
                        <a:lnSpc>
                          <a:spcPct val="100000"/>
                        </a:lnSpc>
                        <a:spcBef>
                          <a:spcPts val="0"/>
                        </a:spcBef>
                        <a:spcAft>
                          <a:spcPts val="0"/>
                        </a:spcAft>
                      </a:pPr>
                      <a:r>
                        <a:rPr lang="en-US" sz="1800">
                          <a:effectLst/>
                          <a:latin typeface="Times New Roman"/>
                          <a:ea typeface="Times New Roman"/>
                          <a:cs typeface="Times New Roman"/>
                        </a:rPr>
                        <a:t>1.Khối lượng sản phẩm sản xuất (SP)</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21.000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25.000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26.000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31.000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103.000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2466">
                <a:tc>
                  <a:txBody>
                    <a:bodyPr/>
                    <a:lstStyle/>
                    <a:p>
                      <a:pPr marL="0" marR="0" algn="just">
                        <a:lnSpc>
                          <a:spcPct val="100000"/>
                        </a:lnSpc>
                        <a:spcBef>
                          <a:spcPts val="0"/>
                        </a:spcBef>
                        <a:spcAft>
                          <a:spcPts val="0"/>
                        </a:spcAft>
                      </a:pPr>
                      <a:r>
                        <a:rPr lang="en-US" sz="1800">
                          <a:effectLst/>
                          <a:latin typeface="Times New Roman"/>
                          <a:ea typeface="Times New Roman"/>
                          <a:cs typeface="Times New Roman"/>
                        </a:rPr>
                        <a:t>2.Định mức lượng nguyên vật liêu tiêu hao “Q” cho 1 sản phẩm (Kg)</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0,22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0,22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0,22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0,22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0,22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2466">
                <a:tc>
                  <a:txBody>
                    <a:bodyPr/>
                    <a:lstStyle/>
                    <a:p>
                      <a:pPr marL="0" marR="0" algn="just">
                        <a:lnSpc>
                          <a:spcPct val="100000"/>
                        </a:lnSpc>
                        <a:spcBef>
                          <a:spcPts val="0"/>
                        </a:spcBef>
                        <a:spcAft>
                          <a:spcPts val="0"/>
                        </a:spcAft>
                      </a:pPr>
                      <a:r>
                        <a:rPr lang="en-US" sz="1800">
                          <a:effectLst/>
                          <a:latin typeface="Times New Roman"/>
                          <a:ea typeface="Times New Roman"/>
                          <a:cs typeface="Times New Roman"/>
                        </a:rPr>
                        <a:t>3.Tổng lượng nguyên vật liệu “Q” cần cho sản xuất (kg)</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4.620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5.500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5.720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6.820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22.660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2466">
                <a:tc>
                  <a:txBody>
                    <a:bodyPr/>
                    <a:lstStyle/>
                    <a:p>
                      <a:pPr marL="0" marR="0" algn="just">
                        <a:lnSpc>
                          <a:spcPct val="100000"/>
                        </a:lnSpc>
                        <a:spcBef>
                          <a:spcPts val="0"/>
                        </a:spcBef>
                        <a:spcAft>
                          <a:spcPts val="0"/>
                        </a:spcAft>
                      </a:pPr>
                      <a:r>
                        <a:rPr lang="en-US" sz="1800" dirty="0">
                          <a:effectLst/>
                          <a:latin typeface="Times New Roman"/>
                          <a:ea typeface="Times New Roman"/>
                          <a:cs typeface="Times New Roman"/>
                        </a:rPr>
                        <a:t>4.Lượng </a:t>
                      </a:r>
                      <a:r>
                        <a:rPr lang="en-US" sz="1800" dirty="0" err="1">
                          <a:effectLst/>
                          <a:latin typeface="Times New Roman"/>
                          <a:ea typeface="Times New Roman"/>
                          <a:cs typeface="Times New Roman"/>
                        </a:rPr>
                        <a:t>nguyên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vật</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liệu</a:t>
                      </a:r>
                      <a:r>
                        <a:rPr lang="en-US" sz="1800" dirty="0">
                          <a:effectLst/>
                          <a:latin typeface="Times New Roman"/>
                          <a:ea typeface="Times New Roman"/>
                          <a:cs typeface="Times New Roman"/>
                        </a:rPr>
                        <a:t> “Q” </a:t>
                      </a:r>
                      <a:r>
                        <a:rPr lang="en-US" sz="1800" dirty="0" err="1">
                          <a:effectLst/>
                          <a:latin typeface="Times New Roman"/>
                          <a:ea typeface="Times New Roman"/>
                          <a:cs typeface="Times New Roman"/>
                        </a:rPr>
                        <a:t>tồn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cuối</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kỳ</a:t>
                      </a:r>
                      <a:r>
                        <a:rPr lang="en-US" sz="1800" dirty="0">
                          <a:effectLst/>
                          <a:latin typeface="Times New Roman"/>
                          <a:ea typeface="Times New Roman"/>
                          <a:cs typeface="Times New Roman"/>
                        </a:rPr>
                        <a:t> (kg)</a:t>
                      </a:r>
                      <a:endParaRPr lang="en-US" sz="1200" dirty="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330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343,2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409,2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245</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245</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98699">
                <a:tc>
                  <a:txBody>
                    <a:bodyPr/>
                    <a:lstStyle/>
                    <a:p>
                      <a:pPr marL="0" marR="0" algn="just">
                        <a:lnSpc>
                          <a:spcPct val="100000"/>
                        </a:lnSpc>
                        <a:spcBef>
                          <a:spcPts val="0"/>
                        </a:spcBef>
                        <a:spcAft>
                          <a:spcPts val="0"/>
                        </a:spcAft>
                      </a:pPr>
                      <a:r>
                        <a:rPr lang="en-US" sz="1800">
                          <a:effectLst/>
                          <a:latin typeface="Times New Roman"/>
                          <a:ea typeface="Times New Roman"/>
                          <a:cs typeface="Times New Roman"/>
                        </a:rPr>
                        <a:t>5.Lượng nguyên vật liệu “Q” tồn đầu kỳ (kg)</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277,2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330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343,2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409,2</a:t>
                      </a:r>
                      <a:endParaRPr lang="en-US" sz="1200">
                        <a:effectLst/>
                        <a:latin typeface="Calibri"/>
                        <a:ea typeface="Calibri"/>
                        <a:cs typeface="Times New Roman"/>
                      </a:endParaRPr>
                    </a:p>
                    <a:p>
                      <a:pPr marL="0" marR="0" algn="r">
                        <a:lnSpc>
                          <a:spcPct val="100000"/>
                        </a:lnSpc>
                        <a:spcBef>
                          <a:spcPts val="0"/>
                        </a:spcBef>
                        <a:spcAft>
                          <a:spcPts val="0"/>
                        </a:spcAft>
                      </a:pPr>
                      <a:r>
                        <a:rPr lang="en-US" sz="1800">
                          <a:effectLst/>
                          <a:latin typeface="Times New Roman"/>
                          <a:ea typeface="Times New Roman"/>
                          <a:cs typeface="Times New Roman"/>
                        </a:rPr>
                        <a:t> </a:t>
                      </a:r>
                      <a:endParaRPr lang="en-US" sz="1200">
                        <a:effectLst/>
                        <a:latin typeface="Calibri"/>
                        <a:ea typeface="Calibri"/>
                        <a:cs typeface="Times New Roman"/>
                      </a:endParaRPr>
                    </a:p>
                    <a:p>
                      <a:pPr marL="0" marR="0" algn="r">
                        <a:lnSpc>
                          <a:spcPct val="100000"/>
                        </a:lnSpc>
                        <a:spcBef>
                          <a:spcPts val="0"/>
                        </a:spcBef>
                        <a:spcAft>
                          <a:spcPts val="0"/>
                        </a:spcAft>
                      </a:pPr>
                      <a:r>
                        <a:rPr lang="en-US" sz="1800">
                          <a:effectLst/>
                          <a:latin typeface="Times New Roman"/>
                          <a:ea typeface="Times New Roman"/>
                          <a:cs typeface="Times New Roman"/>
                        </a:rPr>
                        <a:t> </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277,2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2466">
                <a:tc>
                  <a:txBody>
                    <a:bodyPr/>
                    <a:lstStyle/>
                    <a:p>
                      <a:pPr marL="0" marR="0" algn="just">
                        <a:lnSpc>
                          <a:spcPct val="100000"/>
                        </a:lnSpc>
                        <a:spcBef>
                          <a:spcPts val="0"/>
                        </a:spcBef>
                        <a:spcAft>
                          <a:spcPts val="0"/>
                        </a:spcAft>
                      </a:pPr>
                      <a:r>
                        <a:rPr lang="en-US" sz="1800">
                          <a:effectLst/>
                          <a:latin typeface="Times New Roman"/>
                          <a:ea typeface="Times New Roman"/>
                          <a:cs typeface="Times New Roman"/>
                        </a:rPr>
                        <a:t>6.Lượng nguyên vật liệu “Q” cần mua (kg)</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4.672,8</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5.513,2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5.786</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6.655,8</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22.627,8</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6233">
                <a:tc>
                  <a:txBody>
                    <a:bodyPr/>
                    <a:lstStyle/>
                    <a:p>
                      <a:pPr marL="0" marR="0" algn="just">
                        <a:lnSpc>
                          <a:spcPct val="100000"/>
                        </a:lnSpc>
                        <a:spcBef>
                          <a:spcPts val="0"/>
                        </a:spcBef>
                        <a:spcAft>
                          <a:spcPts val="0"/>
                        </a:spcAft>
                      </a:pPr>
                      <a:r>
                        <a:rPr lang="en-US" sz="1800">
                          <a:effectLst/>
                          <a:latin typeface="Times New Roman"/>
                          <a:ea typeface="Times New Roman"/>
                          <a:cs typeface="Times New Roman"/>
                        </a:rPr>
                        <a:t>7.Đơn giá nguyên vật liệu “Q” (đ/kg)</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14.000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14.000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14.000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14.000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14.000</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32466">
                <a:tc>
                  <a:txBody>
                    <a:bodyPr/>
                    <a:lstStyle/>
                    <a:p>
                      <a:pPr marL="0" marR="0" algn="just">
                        <a:lnSpc>
                          <a:spcPct val="100000"/>
                        </a:lnSpc>
                        <a:spcBef>
                          <a:spcPts val="0"/>
                        </a:spcBef>
                        <a:spcAft>
                          <a:spcPts val="0"/>
                        </a:spcAft>
                      </a:pPr>
                      <a:r>
                        <a:rPr lang="en-US" sz="1800">
                          <a:effectLst/>
                          <a:latin typeface="Times New Roman"/>
                          <a:ea typeface="Times New Roman"/>
                          <a:cs typeface="Times New Roman"/>
                        </a:rPr>
                        <a:t>8.Tổng trị giá  mua nguyên vật liệu  “Q”</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65.419,2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77.184,8</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81.004</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a:effectLst/>
                          <a:latin typeface="Times New Roman"/>
                          <a:ea typeface="Times New Roman"/>
                          <a:cs typeface="Times New Roman"/>
                        </a:rPr>
                        <a:t>93.181,2</a:t>
                      </a:r>
                      <a:endParaRPr lang="en-US" sz="120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1800" dirty="0">
                          <a:effectLst/>
                          <a:latin typeface="Times New Roman"/>
                          <a:ea typeface="Times New Roman"/>
                          <a:cs typeface="Times New Roman"/>
                        </a:rPr>
                        <a:t>316.789,2</a:t>
                      </a:r>
                      <a:endParaRPr lang="en-US" sz="1200" dirty="0">
                        <a:effectLst/>
                        <a:latin typeface="Calibri"/>
                        <a:ea typeface="Calibri"/>
                        <a:cs typeface="Times New Roman"/>
                      </a:endParaRPr>
                    </a:p>
                    <a:p>
                      <a:pPr marL="0" marR="0" algn="r">
                        <a:lnSpc>
                          <a:spcPct val="100000"/>
                        </a:lnSpc>
                        <a:spcBef>
                          <a:spcPts val="0"/>
                        </a:spcBef>
                        <a:spcAft>
                          <a:spcPts val="0"/>
                        </a:spcAft>
                      </a:pPr>
                      <a:r>
                        <a:rPr lang="en-US" sz="1800" dirty="0">
                          <a:effectLst/>
                          <a:latin typeface="Times New Roman"/>
                          <a:ea typeface="Times New Roman"/>
                          <a:cs typeface="Times New Roman"/>
                        </a:rPr>
                        <a:t> </a:t>
                      </a:r>
                      <a:endParaRPr lang="en-US" sz="1200" dirty="0">
                        <a:effectLst/>
                        <a:latin typeface="Calibri"/>
                        <a:ea typeface="Calibri"/>
                        <a:cs typeface="Times New Roman"/>
                      </a:endParaRPr>
                    </a:p>
                  </a:txBody>
                  <a:tcPr marL="61438" marR="614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591133968"/>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197</a:t>
            </a:fld>
            <a:endParaRPr lang="en-IN"/>
          </a:p>
        </p:txBody>
      </p:sp>
      <p:sp>
        <p:nvSpPr>
          <p:cNvPr id="5" name="Rectangle 4"/>
          <p:cNvSpPr/>
          <p:nvPr/>
        </p:nvSpPr>
        <p:spPr>
          <a:xfrm>
            <a:off x="1905000" y="76201"/>
            <a:ext cx="8458200" cy="1200329"/>
          </a:xfrm>
          <a:prstGeom prst="rect">
            <a:avLst/>
          </a:prstGeom>
        </p:spPr>
        <p:txBody>
          <a:bodyPr wrap="square">
            <a:spAutoFit/>
          </a:bodyPr>
          <a:lstStyle/>
          <a:p>
            <a:pPr algn="ctr"/>
            <a:r>
              <a:rPr lang="en-US" sz="2400" b="1" dirty="0">
                <a:latin typeface="Times New Roman"/>
                <a:ea typeface="Times New Roman"/>
                <a:cs typeface="Times New Roman"/>
              </a:rPr>
              <a:t>DỰ TOÁN THANH TOÁN TIỀN MUA NGUYÊN VẬT LIỆU</a:t>
            </a:r>
            <a:endParaRPr lang="en-US" sz="2400" dirty="0">
              <a:latin typeface="Calibri"/>
              <a:ea typeface="Calibri"/>
              <a:cs typeface="Times New Roman"/>
            </a:endParaRPr>
          </a:p>
          <a:p>
            <a:pPr algn="ctr"/>
            <a:r>
              <a:rPr lang="en-US" sz="2400" b="1" dirty="0" err="1">
                <a:latin typeface="Times New Roman"/>
                <a:ea typeface="Times New Roman"/>
                <a:cs typeface="Times New Roman"/>
              </a:rPr>
              <a:t>Năm</a:t>
            </a:r>
            <a:r>
              <a:rPr lang="en-US" sz="2400" b="1" dirty="0">
                <a:latin typeface="Times New Roman"/>
                <a:ea typeface="Times New Roman"/>
                <a:cs typeface="Times New Roman"/>
              </a:rPr>
              <a:t>: N</a:t>
            </a:r>
            <a:endParaRPr lang="en-US" sz="2400" dirty="0">
              <a:latin typeface="Calibri"/>
              <a:ea typeface="Calibri"/>
              <a:cs typeface="Times New Roman"/>
            </a:endParaRPr>
          </a:p>
          <a:p>
            <a:pPr algn="r"/>
            <a:r>
              <a:rPr lang="en-US" sz="2400" i="1" dirty="0">
                <a:latin typeface="Times New Roman"/>
                <a:ea typeface="Times New Roman"/>
              </a:rPr>
              <a:t>ĐVT: 1.000 </a:t>
            </a:r>
            <a:r>
              <a:rPr lang="en-US" sz="2400" i="1" dirty="0" err="1">
                <a:latin typeface="Times New Roman"/>
                <a:ea typeface="Times New Roman"/>
              </a:rPr>
              <a:t>đồng</a:t>
            </a:r>
            <a:endParaRPr lang="en-US" sz="2400" dirty="0"/>
          </a:p>
        </p:txBody>
      </p:sp>
      <p:graphicFrame>
        <p:nvGraphicFramePr>
          <p:cNvPr id="6" name="Table 5"/>
          <p:cNvGraphicFramePr>
            <a:graphicFrameLocks noGrp="1"/>
          </p:cNvGraphicFramePr>
          <p:nvPr>
            <p:extLst/>
          </p:nvPr>
        </p:nvGraphicFramePr>
        <p:xfrm>
          <a:off x="1684338" y="1600200"/>
          <a:ext cx="8907462" cy="4800600"/>
        </p:xfrm>
        <a:graphic>
          <a:graphicData uri="http://schemas.openxmlformats.org/drawingml/2006/table">
            <a:tbl>
              <a:tblPr firstRow="1" firstCol="1" bandRow="1"/>
              <a:tblGrid>
                <a:gridCol w="1668462">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0">
                <a:tc>
                  <a:txBody>
                    <a:bodyPr/>
                    <a:lstStyle/>
                    <a:p>
                      <a:pPr marL="0" marR="0" algn="ctr">
                        <a:lnSpc>
                          <a:spcPct val="100000"/>
                        </a:lnSpc>
                        <a:spcBef>
                          <a:spcPts val="0"/>
                        </a:spcBef>
                        <a:spcAft>
                          <a:spcPts val="0"/>
                        </a:spcAft>
                      </a:pPr>
                      <a:r>
                        <a:rPr lang="en-US" sz="2100" b="1" dirty="0" err="1">
                          <a:effectLst/>
                          <a:latin typeface="Times New Roman"/>
                          <a:ea typeface="Times New Roman"/>
                          <a:cs typeface="Times New Roman"/>
                        </a:rPr>
                        <a:t>Chỉ</a:t>
                      </a:r>
                      <a:r>
                        <a:rPr lang="en-US" sz="2100" b="1" dirty="0">
                          <a:effectLst/>
                          <a:latin typeface="Times New Roman"/>
                          <a:ea typeface="Times New Roman"/>
                          <a:cs typeface="Times New Roman"/>
                        </a:rPr>
                        <a:t> </a:t>
                      </a:r>
                      <a:r>
                        <a:rPr lang="en-US" sz="2100" b="1" dirty="0" err="1">
                          <a:effectLst/>
                          <a:latin typeface="Times New Roman"/>
                          <a:ea typeface="Times New Roman"/>
                          <a:cs typeface="Times New Roman"/>
                        </a:rPr>
                        <a:t>tiêu</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100" b="1">
                          <a:effectLst/>
                          <a:latin typeface="Times New Roman"/>
                          <a:ea typeface="Times New Roman"/>
                          <a:cs typeface="Times New Roman"/>
                        </a:rPr>
                        <a:t>Quý 1</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100" b="1">
                          <a:effectLst/>
                          <a:latin typeface="Times New Roman"/>
                          <a:ea typeface="Times New Roman"/>
                          <a:cs typeface="Times New Roman"/>
                        </a:rPr>
                        <a:t>Quý 2</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100" b="1">
                          <a:effectLst/>
                          <a:latin typeface="Times New Roman"/>
                          <a:ea typeface="Times New Roman"/>
                          <a:cs typeface="Times New Roman"/>
                        </a:rPr>
                        <a:t>Quý 3</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100" b="1">
                          <a:effectLst/>
                          <a:latin typeface="Times New Roman"/>
                          <a:ea typeface="Times New Roman"/>
                          <a:cs typeface="Times New Roman"/>
                        </a:rPr>
                        <a:t>Quý 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100" b="1">
                          <a:effectLst/>
                          <a:latin typeface="Times New Roman"/>
                          <a:ea typeface="Times New Roman"/>
                          <a:cs typeface="Times New Roman"/>
                        </a:rPr>
                        <a:t>Cả năm</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gn="l">
                        <a:lnSpc>
                          <a:spcPct val="100000"/>
                        </a:lnSpc>
                        <a:spcBef>
                          <a:spcPts val="0"/>
                        </a:spcBef>
                        <a:spcAft>
                          <a:spcPts val="0"/>
                        </a:spcAft>
                      </a:pPr>
                      <a:r>
                        <a:rPr lang="en-US" sz="2100" dirty="0" err="1">
                          <a:effectLst/>
                          <a:latin typeface="Times New Roman"/>
                          <a:ea typeface="Times New Roman"/>
                          <a:cs typeface="Times New Roman"/>
                        </a:rPr>
                        <a:t>I.Phải</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trả</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năm</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trước</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400.000</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400.000</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l">
                        <a:lnSpc>
                          <a:spcPct val="100000"/>
                        </a:lnSpc>
                        <a:spcBef>
                          <a:spcPts val="0"/>
                        </a:spcBef>
                        <a:spcAft>
                          <a:spcPts val="0"/>
                        </a:spcAft>
                      </a:pPr>
                      <a:r>
                        <a:rPr lang="en-US" sz="2100" dirty="0" err="1">
                          <a:effectLst/>
                          <a:latin typeface="Times New Roman"/>
                          <a:ea typeface="Times New Roman"/>
                          <a:cs typeface="Times New Roman"/>
                        </a:rPr>
                        <a:t>II.Phải</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trả</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năm</a:t>
                      </a:r>
                      <a:r>
                        <a:rPr lang="en-US" sz="2100" dirty="0">
                          <a:effectLst/>
                          <a:latin typeface="Times New Roman"/>
                          <a:ea typeface="Times New Roman"/>
                          <a:cs typeface="Times New Roman"/>
                        </a:rPr>
                        <a:t> nay</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1.030.352,4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1.657.240,2</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1.796.810,4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2.052.758,4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dirty="0">
                          <a:effectLst/>
                          <a:latin typeface="Times New Roman"/>
                          <a:ea typeface="Times New Roman"/>
                          <a:cs typeface="Times New Roman"/>
                        </a:rPr>
                        <a:t>6.537.161,4</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l">
                        <a:lnSpc>
                          <a:spcPct val="100000"/>
                        </a:lnSpc>
                        <a:spcBef>
                          <a:spcPts val="0"/>
                        </a:spcBef>
                        <a:spcAft>
                          <a:spcPts val="0"/>
                        </a:spcAft>
                      </a:pPr>
                      <a:r>
                        <a:rPr lang="en-US" sz="2100" dirty="0">
                          <a:effectLst/>
                          <a:latin typeface="Times New Roman"/>
                          <a:ea typeface="Times New Roman"/>
                          <a:cs typeface="Times New Roman"/>
                        </a:rPr>
                        <a:t>1.Phải </a:t>
                      </a:r>
                      <a:r>
                        <a:rPr lang="en-US" sz="2100" dirty="0" err="1">
                          <a:effectLst/>
                          <a:latin typeface="Times New Roman"/>
                          <a:ea typeface="Times New Roman"/>
                          <a:cs typeface="Times New Roman"/>
                        </a:rPr>
                        <a:t>trả</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quý</a:t>
                      </a:r>
                      <a:r>
                        <a:rPr lang="en-US" sz="2100" dirty="0">
                          <a:effectLst/>
                          <a:latin typeface="Times New Roman"/>
                          <a:ea typeface="Times New Roman"/>
                          <a:cs typeface="Times New Roman"/>
                        </a:rPr>
                        <a:t> 1 </a:t>
                      </a:r>
                      <a:r>
                        <a:rPr lang="en-US" sz="2100" dirty="0" err="1">
                          <a:effectLst/>
                          <a:latin typeface="Times New Roman"/>
                          <a:ea typeface="Times New Roman"/>
                          <a:cs typeface="Times New Roman"/>
                        </a:rPr>
                        <a:t>năm</a:t>
                      </a:r>
                      <a:r>
                        <a:rPr lang="en-US" sz="2100" dirty="0">
                          <a:effectLst/>
                          <a:latin typeface="Times New Roman"/>
                          <a:ea typeface="Times New Roman"/>
                          <a:cs typeface="Times New Roman"/>
                        </a:rPr>
                        <a:t> nay</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1.030.352,4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441.579,6</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1.471.932</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l">
                        <a:lnSpc>
                          <a:spcPct val="100000"/>
                        </a:lnSpc>
                        <a:spcBef>
                          <a:spcPts val="0"/>
                        </a:spcBef>
                        <a:spcAft>
                          <a:spcPts val="0"/>
                        </a:spcAft>
                      </a:pPr>
                      <a:r>
                        <a:rPr lang="en-US" sz="2100" dirty="0">
                          <a:effectLst/>
                          <a:latin typeface="Times New Roman"/>
                          <a:ea typeface="Times New Roman"/>
                          <a:cs typeface="Times New Roman"/>
                        </a:rPr>
                        <a:t>2.Phải </a:t>
                      </a:r>
                      <a:r>
                        <a:rPr lang="en-US" sz="2100" dirty="0" err="1">
                          <a:effectLst/>
                          <a:latin typeface="Times New Roman"/>
                          <a:ea typeface="Times New Roman"/>
                          <a:cs typeface="Times New Roman"/>
                        </a:rPr>
                        <a:t>trả</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quý</a:t>
                      </a:r>
                      <a:r>
                        <a:rPr lang="en-US" sz="2100" dirty="0">
                          <a:effectLst/>
                          <a:latin typeface="Times New Roman"/>
                          <a:ea typeface="Times New Roman"/>
                          <a:cs typeface="Times New Roman"/>
                        </a:rPr>
                        <a:t> 2 </a:t>
                      </a:r>
                      <a:r>
                        <a:rPr lang="en-US" sz="2100" dirty="0" err="1">
                          <a:effectLst/>
                          <a:latin typeface="Times New Roman"/>
                          <a:ea typeface="Times New Roman"/>
                          <a:cs typeface="Times New Roman"/>
                        </a:rPr>
                        <a:t>năm</a:t>
                      </a:r>
                      <a:r>
                        <a:rPr lang="en-US" sz="2100" dirty="0">
                          <a:effectLst/>
                          <a:latin typeface="Times New Roman"/>
                          <a:ea typeface="Times New Roman"/>
                          <a:cs typeface="Times New Roman"/>
                        </a:rPr>
                        <a:t> nay</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1.215.660,6</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520.997,4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1.736.658</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l">
                        <a:lnSpc>
                          <a:spcPct val="100000"/>
                        </a:lnSpc>
                        <a:spcBef>
                          <a:spcPts val="0"/>
                        </a:spcBef>
                        <a:spcAft>
                          <a:spcPts val="0"/>
                        </a:spcAft>
                      </a:pPr>
                      <a:r>
                        <a:rPr lang="en-US" sz="2100" dirty="0">
                          <a:effectLst/>
                          <a:latin typeface="Times New Roman"/>
                          <a:ea typeface="Times New Roman"/>
                          <a:cs typeface="Times New Roman"/>
                        </a:rPr>
                        <a:t>3.Phải </a:t>
                      </a:r>
                      <a:r>
                        <a:rPr lang="en-US" sz="2100" dirty="0" err="1">
                          <a:effectLst/>
                          <a:latin typeface="Times New Roman"/>
                          <a:ea typeface="Times New Roman"/>
                          <a:cs typeface="Times New Roman"/>
                        </a:rPr>
                        <a:t>trả</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quý</a:t>
                      </a:r>
                      <a:r>
                        <a:rPr lang="en-US" sz="2100" dirty="0">
                          <a:effectLst/>
                          <a:latin typeface="Times New Roman"/>
                          <a:ea typeface="Times New Roman"/>
                          <a:cs typeface="Times New Roman"/>
                        </a:rPr>
                        <a:t> 3 </a:t>
                      </a:r>
                      <a:r>
                        <a:rPr lang="en-US" sz="2100" dirty="0" err="1">
                          <a:effectLst/>
                          <a:latin typeface="Times New Roman"/>
                          <a:ea typeface="Times New Roman"/>
                          <a:cs typeface="Times New Roman"/>
                        </a:rPr>
                        <a:t>năm</a:t>
                      </a:r>
                      <a:r>
                        <a:rPr lang="en-US" sz="2100" dirty="0">
                          <a:effectLst/>
                          <a:latin typeface="Times New Roman"/>
                          <a:ea typeface="Times New Roman"/>
                          <a:cs typeface="Times New Roman"/>
                        </a:rPr>
                        <a:t> nay</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1.275.813</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546.777</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1.822.590</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l">
                        <a:lnSpc>
                          <a:spcPct val="100000"/>
                        </a:lnSpc>
                        <a:spcBef>
                          <a:spcPts val="0"/>
                        </a:spcBef>
                        <a:spcAft>
                          <a:spcPts val="0"/>
                        </a:spcAft>
                      </a:pPr>
                      <a:r>
                        <a:rPr lang="en-US" sz="2100" dirty="0">
                          <a:effectLst/>
                          <a:latin typeface="Times New Roman"/>
                          <a:ea typeface="Times New Roman"/>
                          <a:cs typeface="Times New Roman"/>
                        </a:rPr>
                        <a:t>4.Phải </a:t>
                      </a:r>
                      <a:r>
                        <a:rPr lang="en-US" sz="2100" dirty="0" err="1">
                          <a:effectLst/>
                          <a:latin typeface="Times New Roman"/>
                          <a:ea typeface="Times New Roman"/>
                          <a:cs typeface="Times New Roman"/>
                        </a:rPr>
                        <a:t>trả</a:t>
                      </a:r>
                      <a:r>
                        <a:rPr lang="en-US" sz="2100" dirty="0">
                          <a:effectLst/>
                          <a:latin typeface="Times New Roman"/>
                          <a:ea typeface="Times New Roman"/>
                          <a:cs typeface="Times New Roman"/>
                        </a:rPr>
                        <a:t> </a:t>
                      </a:r>
                      <a:r>
                        <a:rPr lang="en-US" sz="2100" dirty="0" err="1">
                          <a:effectLst/>
                          <a:latin typeface="Times New Roman"/>
                          <a:ea typeface="Times New Roman"/>
                          <a:cs typeface="Times New Roman"/>
                        </a:rPr>
                        <a:t>quý</a:t>
                      </a:r>
                      <a:r>
                        <a:rPr lang="en-US" sz="2100" dirty="0">
                          <a:effectLst/>
                          <a:latin typeface="Times New Roman"/>
                          <a:ea typeface="Times New Roman"/>
                          <a:cs typeface="Times New Roman"/>
                        </a:rPr>
                        <a:t> 4 </a:t>
                      </a:r>
                      <a:r>
                        <a:rPr lang="en-US" sz="2100" dirty="0" err="1">
                          <a:effectLst/>
                          <a:latin typeface="Times New Roman"/>
                          <a:ea typeface="Times New Roman"/>
                          <a:cs typeface="Times New Roman"/>
                        </a:rPr>
                        <a:t>năm</a:t>
                      </a:r>
                      <a:r>
                        <a:rPr lang="en-US" sz="2100" dirty="0">
                          <a:effectLst/>
                          <a:latin typeface="Times New Roman"/>
                          <a:ea typeface="Times New Roman"/>
                          <a:cs typeface="Times New Roman"/>
                        </a:rPr>
                        <a:t> nay</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 </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1.591.981,4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1.505.981,4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0" algn="ctr">
                        <a:lnSpc>
                          <a:spcPct val="100000"/>
                        </a:lnSpc>
                        <a:spcBef>
                          <a:spcPts val="0"/>
                        </a:spcBef>
                        <a:spcAft>
                          <a:spcPts val="0"/>
                        </a:spcAft>
                      </a:pPr>
                      <a:r>
                        <a:rPr lang="en-US" sz="2100" b="1">
                          <a:effectLst/>
                          <a:latin typeface="Times New Roman"/>
                          <a:ea typeface="Times New Roman"/>
                          <a:cs typeface="Times New Roman"/>
                        </a:rPr>
                        <a:t>Cộng trả 2 quý</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1.430.352,4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1.657.240,2</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1.796.810,4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a:effectLst/>
                          <a:latin typeface="Times New Roman"/>
                          <a:ea typeface="Times New Roman"/>
                          <a:cs typeface="Times New Roman"/>
                        </a:rPr>
                        <a:t>2.052.758,4</a:t>
                      </a:r>
                      <a:endParaRPr lang="en-US" sz="2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0000"/>
                        </a:lnSpc>
                        <a:spcBef>
                          <a:spcPts val="0"/>
                        </a:spcBef>
                        <a:spcAft>
                          <a:spcPts val="0"/>
                        </a:spcAft>
                      </a:pPr>
                      <a:r>
                        <a:rPr lang="en-US" sz="2100" dirty="0">
                          <a:effectLst/>
                          <a:latin typeface="Times New Roman"/>
                          <a:ea typeface="Times New Roman"/>
                          <a:cs typeface="Times New Roman"/>
                        </a:rPr>
                        <a:t>6.937.161,4</a:t>
                      </a:r>
                      <a:endParaRPr lang="en-US" sz="2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7685940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1"/>
          <p:cNvSpPr>
            <a:spLocks noChangeArrowheads="1"/>
          </p:cNvSpPr>
          <p:nvPr/>
        </p:nvSpPr>
        <p:spPr bwMode="auto">
          <a:xfrm>
            <a:off x="2881313" y="16002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DỰ TOÁN CP NHÂN CÔNG</a:t>
            </a:r>
            <a:endParaRPr lang="en-US" altLang="vi-VN" sz="2300" b="1">
              <a:solidFill>
                <a:prstClr val="black"/>
              </a:solidFill>
              <a:latin typeface="Times New Roman" pitchFamily="18" charset="0"/>
              <a:cs typeface="Times New Roman" pitchFamily="18" charset="0"/>
            </a:endParaRPr>
          </a:p>
        </p:txBody>
      </p:sp>
      <p:sp>
        <p:nvSpPr>
          <p:cNvPr id="2867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DỰ TOÁN CHI PHÍ 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28676" name="Text Box 28"/>
          <p:cNvSpPr txBox="1">
            <a:spLocks noChangeArrowheads="1"/>
          </p:cNvSpPr>
          <p:nvPr/>
        </p:nvSpPr>
        <p:spPr bwMode="auto">
          <a:xfrm>
            <a:off x="2152650" y="2286001"/>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tiếp</a:t>
            </a:r>
            <a:r>
              <a:rPr lang="en-US" altLang="vi-VN" sz="2400" dirty="0">
                <a:solidFill>
                  <a:prstClr val="black"/>
                </a:solidFill>
                <a:latin typeface="Times New Roman" pitchFamily="18" charset="0"/>
                <a:cs typeface="Times New Roman" pitchFamily="18" charset="0"/>
              </a:rPr>
              <a:t> ta </a:t>
            </a:r>
            <a:r>
              <a:rPr lang="en-US" altLang="vi-VN" sz="2400" dirty="0" err="1">
                <a:solidFill>
                  <a:prstClr val="black"/>
                </a:solidFill>
                <a:latin typeface="Times New Roman" pitchFamily="18" charset="0"/>
                <a:cs typeface="Times New Roman" pitchFamily="18" charset="0"/>
              </a:rPr>
              <a:t>sử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đây</a:t>
            </a:r>
            <a:r>
              <a:rPr lang="en-US" altLang="vi-VN" sz="2400" dirty="0">
                <a:solidFill>
                  <a:prstClr val="black"/>
                </a:solidFill>
                <a:latin typeface="Times New Roman" pitchFamily="18" charset="0"/>
                <a:cs typeface="Times New Roman" pitchFamily="18" charset="0"/>
              </a:rPr>
              <a:t>:</a:t>
            </a:r>
          </a:p>
        </p:txBody>
      </p:sp>
      <p:sp>
        <p:nvSpPr>
          <p:cNvPr id="8" name="Slide Number Placeholder 7"/>
          <p:cNvSpPr>
            <a:spLocks noGrp="1"/>
          </p:cNvSpPr>
          <p:nvPr>
            <p:ph type="sldNum" sz="quarter" idx="12"/>
          </p:nvPr>
        </p:nvSpPr>
        <p:spPr/>
        <p:txBody>
          <a:bodyPr>
            <a:normAutofit fontScale="85000" lnSpcReduction="20000"/>
          </a:bodyPr>
          <a:lstStyle/>
          <a:p>
            <a:pPr>
              <a:defRPr/>
            </a:pPr>
            <a:fld id="{D1778CDE-1A4D-4831-AE69-43CB0994FA5F}" type="slidenum">
              <a:rPr lang="en-IN" smtClean="0"/>
              <a:pPr>
                <a:defRPr/>
              </a:pPr>
              <a:t>198</a:t>
            </a:fld>
            <a:endParaRPr lang="en-IN"/>
          </a:p>
        </p:txBody>
      </p:sp>
      <p:graphicFrame>
        <p:nvGraphicFramePr>
          <p:cNvPr id="3" name="Table 2"/>
          <p:cNvGraphicFramePr>
            <a:graphicFrameLocks noGrp="1"/>
          </p:cNvGraphicFramePr>
          <p:nvPr>
            <p:extLst/>
          </p:nvPr>
        </p:nvGraphicFramePr>
        <p:xfrm>
          <a:off x="1847851" y="3429000"/>
          <a:ext cx="8569325" cy="1580198"/>
        </p:xfrm>
        <a:graphic>
          <a:graphicData uri="http://schemas.openxmlformats.org/drawingml/2006/table">
            <a:tbl>
              <a:tblPr/>
              <a:tblGrid>
                <a:gridCol w="2343150">
                  <a:extLst>
                    <a:ext uri="{9D8B030D-6E8A-4147-A177-3AD203B41FA5}">
                      <a16:colId xmlns:a16="http://schemas.microsoft.com/office/drawing/2014/main" val="20000"/>
                    </a:ext>
                  </a:extLst>
                </a:gridCol>
                <a:gridCol w="623888">
                  <a:extLst>
                    <a:ext uri="{9D8B030D-6E8A-4147-A177-3AD203B41FA5}">
                      <a16:colId xmlns:a16="http://schemas.microsoft.com/office/drawing/2014/main" val="20001"/>
                    </a:ext>
                  </a:extLst>
                </a:gridCol>
                <a:gridCol w="2470150">
                  <a:extLst>
                    <a:ext uri="{9D8B030D-6E8A-4147-A177-3AD203B41FA5}">
                      <a16:colId xmlns:a16="http://schemas.microsoft.com/office/drawing/2014/main" val="20002"/>
                    </a:ext>
                  </a:extLst>
                </a:gridCol>
                <a:gridCol w="660400">
                  <a:extLst>
                    <a:ext uri="{9D8B030D-6E8A-4147-A177-3AD203B41FA5}">
                      <a16:colId xmlns:a16="http://schemas.microsoft.com/office/drawing/2014/main" val="20003"/>
                    </a:ext>
                  </a:extLst>
                </a:gridCol>
                <a:gridCol w="2471737">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toán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nhân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trực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tiếp</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cần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X</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nhân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công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Rectangle 1"/>
          <p:cNvSpPr/>
          <p:nvPr/>
        </p:nvSpPr>
        <p:spPr>
          <a:xfrm>
            <a:off x="1950244" y="5212140"/>
            <a:ext cx="8184356" cy="1569660"/>
          </a:xfrm>
          <a:prstGeom prst="rect">
            <a:avLst/>
          </a:prstGeom>
        </p:spPr>
        <p:txBody>
          <a:bodyPr wrap="square">
            <a:spAutoFit/>
          </a:bodyPr>
          <a:lstStyle/>
          <a:p>
            <a:pPr algn="just"/>
            <a:r>
              <a:rPr lang="en-US" sz="2400" b="1" dirty="0" err="1">
                <a:latin typeface="Times New Roman"/>
                <a:ea typeface="Times New Roman"/>
                <a:cs typeface="Times New Roman"/>
              </a:rPr>
              <a:t>Ví</a:t>
            </a:r>
            <a:r>
              <a:rPr lang="en-US" sz="2400" b="1" dirty="0">
                <a:latin typeface="Times New Roman"/>
                <a:ea typeface="Times New Roman"/>
                <a:cs typeface="Times New Roman"/>
              </a:rPr>
              <a:t> </a:t>
            </a:r>
            <a:r>
              <a:rPr lang="en-US" sz="2400" b="1" dirty="0" err="1">
                <a:latin typeface="Times New Roman"/>
                <a:ea typeface="Times New Roman"/>
                <a:cs typeface="Times New Roman"/>
              </a:rPr>
              <a:t>dụ</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tính</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1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được</a:t>
            </a:r>
            <a:r>
              <a:rPr lang="en-US" sz="2400" dirty="0">
                <a:latin typeface="Times New Roman"/>
                <a:ea typeface="Times New Roman"/>
                <a:cs typeface="Times New Roman"/>
              </a:rPr>
              <a:t>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kỳ</a:t>
            </a:r>
            <a:r>
              <a:rPr lang="en-US" sz="2400" dirty="0">
                <a:latin typeface="Times New Roman"/>
                <a:ea typeface="Times New Roman"/>
                <a:cs typeface="Times New Roman"/>
              </a:rPr>
              <a:t> N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Tree>
    <p:extLst>
      <p:ext uri="{BB962C8B-B14F-4D97-AF65-F5344CB8AC3E}">
        <p14:creationId xmlns:p14="http://schemas.microsoft.com/office/powerpoint/2010/main" val="3473578325"/>
      </p:ext>
    </p:extLst>
  </p:cSld>
  <p:clrMapOvr>
    <a:masterClrMapping/>
  </p:clrMapOvr>
  <p:transition spd="slow"/>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199</a:t>
            </a:fld>
            <a:endParaRPr lang="en-IN"/>
          </a:p>
        </p:txBody>
      </p:sp>
      <p:graphicFrame>
        <p:nvGraphicFramePr>
          <p:cNvPr id="2" name="Table 1"/>
          <p:cNvGraphicFramePr>
            <a:graphicFrameLocks noGrp="1"/>
          </p:cNvGraphicFramePr>
          <p:nvPr>
            <p:extLst/>
          </p:nvPr>
        </p:nvGraphicFramePr>
        <p:xfrm>
          <a:off x="1676401" y="1828800"/>
          <a:ext cx="8831260" cy="4095115"/>
        </p:xfrm>
        <a:graphic>
          <a:graphicData uri="http://schemas.openxmlformats.org/drawingml/2006/table">
            <a:tbl>
              <a:tblPr firstRow="1" firstCol="1" bandRow="1"/>
              <a:tblGrid>
                <a:gridCol w="2031234">
                  <a:extLst>
                    <a:ext uri="{9D8B030D-6E8A-4147-A177-3AD203B41FA5}">
                      <a16:colId xmlns:a16="http://schemas.microsoft.com/office/drawing/2014/main" val="20000"/>
                    </a:ext>
                  </a:extLst>
                </a:gridCol>
                <a:gridCol w="1350101">
                  <a:extLst>
                    <a:ext uri="{9D8B030D-6E8A-4147-A177-3AD203B41FA5}">
                      <a16:colId xmlns:a16="http://schemas.microsoft.com/office/drawing/2014/main" val="20001"/>
                    </a:ext>
                  </a:extLst>
                </a:gridCol>
                <a:gridCol w="1349232">
                  <a:extLst>
                    <a:ext uri="{9D8B030D-6E8A-4147-A177-3AD203B41FA5}">
                      <a16:colId xmlns:a16="http://schemas.microsoft.com/office/drawing/2014/main" val="20002"/>
                    </a:ext>
                  </a:extLst>
                </a:gridCol>
                <a:gridCol w="1469125">
                  <a:extLst>
                    <a:ext uri="{9D8B030D-6E8A-4147-A177-3AD203B41FA5}">
                      <a16:colId xmlns:a16="http://schemas.microsoft.com/office/drawing/2014/main" val="20003"/>
                    </a:ext>
                  </a:extLst>
                </a:gridCol>
                <a:gridCol w="1349232">
                  <a:extLst>
                    <a:ext uri="{9D8B030D-6E8A-4147-A177-3AD203B41FA5}">
                      <a16:colId xmlns:a16="http://schemas.microsoft.com/office/drawing/2014/main" val="20004"/>
                    </a:ext>
                  </a:extLst>
                </a:gridCol>
                <a:gridCol w="1282336">
                  <a:extLst>
                    <a:ext uri="{9D8B030D-6E8A-4147-A177-3AD203B41FA5}">
                      <a16:colId xmlns:a16="http://schemas.microsoft.com/office/drawing/2014/main" val="20005"/>
                    </a:ext>
                  </a:extLst>
                </a:gridCol>
              </a:tblGrid>
              <a:tr h="0">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Chỉ tiêu</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US" sz="2000" dirty="0">
                          <a:effectLst/>
                          <a:latin typeface="Times New Roman"/>
                          <a:ea typeface="Times New Roman"/>
                          <a:cs typeface="Times New Roman"/>
                        </a:rPr>
                        <a:t>1.Khối </a:t>
                      </a:r>
                      <a:r>
                        <a:rPr lang="en-US" sz="2000" dirty="0" err="1">
                          <a:effectLst/>
                          <a:latin typeface="Times New Roman"/>
                          <a:ea typeface="Times New Roman"/>
                          <a:cs typeface="Times New Roman"/>
                        </a:rPr>
                        <a:t>lượng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phẩm</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xuất</a:t>
                      </a:r>
                      <a:r>
                        <a:rPr lang="en-US" sz="2000" dirty="0">
                          <a:effectLst/>
                          <a:latin typeface="Times New Roman"/>
                          <a:ea typeface="Times New Roman"/>
                          <a:cs typeface="Times New Roman"/>
                        </a:rPr>
                        <a:t> (SP)</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103.000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US" sz="2000">
                          <a:effectLst/>
                          <a:latin typeface="Times New Roman"/>
                          <a:ea typeface="Times New Roman"/>
                          <a:cs typeface="Times New Roman"/>
                        </a:rPr>
                        <a:t>2.Định mức chi phí nhân công trực tiếp cho 1 sản phẩm (đ/sp)</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US" sz="2000">
                          <a:effectLst/>
                          <a:latin typeface="Times New Roman"/>
                          <a:ea typeface="Times New Roman"/>
                          <a:cs typeface="Times New Roman"/>
                        </a:rPr>
                        <a:t>5.Tổng chi phí nhân công trực tiếp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1.260.000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1.500.000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1.560.000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1.860.000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dirty="0">
                          <a:effectLst/>
                          <a:latin typeface="Times New Roman"/>
                          <a:ea typeface="Times New Roman"/>
                          <a:cs typeface="Times New Roman"/>
                        </a:rPr>
                        <a:t>6.180.000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Rectangle 2"/>
          <p:cNvSpPr/>
          <p:nvPr/>
        </p:nvSpPr>
        <p:spPr>
          <a:xfrm>
            <a:off x="2438400" y="76201"/>
            <a:ext cx="7315200" cy="1200329"/>
          </a:xfrm>
          <a:prstGeom prst="rect">
            <a:avLst/>
          </a:prstGeom>
        </p:spPr>
        <p:txBody>
          <a:bodyPr wrap="square">
            <a:spAutoFit/>
          </a:bodyPr>
          <a:lstStyle/>
          <a:p>
            <a:pPr marL="228600" algn="ctr">
              <a:lnSpc>
                <a:spcPct val="150000"/>
              </a:lnSpc>
            </a:pPr>
            <a:r>
              <a:rPr lang="en-US" sz="2400" b="1" dirty="0">
                <a:latin typeface="Times New Roman"/>
                <a:ea typeface="Times New Roman"/>
                <a:cs typeface="Times New Roman"/>
              </a:rPr>
              <a:t>DỰ TOÁN CHI PHÍ NHÂN CÔNG TRỰC TIẾP</a:t>
            </a:r>
            <a:endParaRPr lang="en-US" sz="2400" dirty="0">
              <a:latin typeface="Calibri"/>
              <a:ea typeface="Calibri"/>
              <a:cs typeface="Times New Roman"/>
            </a:endParaRPr>
          </a:p>
          <a:p>
            <a:pPr marL="228600" algn="ctr">
              <a:lnSpc>
                <a:spcPct val="150000"/>
              </a:lnSpc>
            </a:pPr>
            <a:r>
              <a:rPr lang="en-US" sz="2400" b="1" dirty="0" err="1">
                <a:latin typeface="Times New Roman"/>
                <a:ea typeface="Times New Roman"/>
                <a:cs typeface="Times New Roman"/>
              </a:rPr>
              <a:t>Năm</a:t>
            </a:r>
            <a:r>
              <a:rPr lang="en-US" sz="2400" b="1" dirty="0">
                <a:latin typeface="Times New Roman"/>
                <a:ea typeface="Times New Roman"/>
                <a:cs typeface="Times New Roman"/>
              </a:rPr>
              <a:t>:  N</a:t>
            </a:r>
            <a:endParaRPr lang="en-US" sz="2400" dirty="0">
              <a:latin typeface="Calibri"/>
              <a:ea typeface="Calibri"/>
              <a:cs typeface="Times New Roman"/>
            </a:endParaRPr>
          </a:p>
        </p:txBody>
      </p:sp>
    </p:spTree>
    <p:extLst>
      <p:ext uri="{BB962C8B-B14F-4D97-AF65-F5344CB8AC3E}">
        <p14:creationId xmlns:p14="http://schemas.microsoft.com/office/powerpoint/2010/main" val="4162584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1"/>
          <p:cNvSpPr>
            <a:spLocks noChangeArrowheads="1"/>
          </p:cNvSpPr>
          <p:nvPr/>
        </p:nvSpPr>
        <p:spPr bwMode="auto">
          <a:xfrm>
            <a:off x="2881313" y="15621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300" b="1" dirty="0">
                <a:solidFill>
                  <a:prstClr val="black"/>
                </a:solidFill>
                <a:latin typeface="Times New Roman" pitchFamily="18" charset="0"/>
                <a:cs typeface="Times New Roman" pitchFamily="18" charset="0"/>
              </a:rPr>
              <a:t>KẾ TOÁN LÀ GÌ?</a:t>
            </a:r>
          </a:p>
        </p:txBody>
      </p:sp>
      <p:pic>
        <p:nvPicPr>
          <p:cNvPr id="11267" name="Picture 7" descr="C:\Users\Administrator\Desktop\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8314" y="2133601"/>
            <a:ext cx="8715375" cy="456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1.1. KHÁI NIỆM VỀ KTQT</a:t>
            </a:r>
          </a:p>
        </p:txBody>
      </p:sp>
      <p:sp>
        <p:nvSpPr>
          <p:cNvPr id="6" name="Slide Number Placeholder 5"/>
          <p:cNvSpPr>
            <a:spLocks noGrp="1"/>
          </p:cNvSpPr>
          <p:nvPr>
            <p:ph type="sldNum" sz="quarter" idx="12"/>
          </p:nvPr>
        </p:nvSpPr>
        <p:spPr/>
        <p:txBody>
          <a:bodyPr>
            <a:normAutofit fontScale="85000" lnSpcReduction="20000"/>
          </a:bodyPr>
          <a:lstStyle/>
          <a:p>
            <a:pPr>
              <a:defRPr/>
            </a:pPr>
            <a:fld id="{BBC30BBA-08D7-4BA6-B823-1F2A65251EE0}" type="slidenum">
              <a:rPr lang="en-IN" smtClean="0"/>
              <a:pPr>
                <a:defRPr/>
              </a:pPr>
              <a:t>2</a:t>
            </a:fld>
            <a:endParaRPr lang="en-IN"/>
          </a:p>
        </p:txBody>
      </p:sp>
    </p:spTree>
    <p:extLst>
      <p:ext uri="{BB962C8B-B14F-4D97-AF65-F5344CB8AC3E}">
        <p14:creationId xmlns:p14="http://schemas.microsoft.com/office/powerpoint/2010/main" val="291942364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circle(in)">
                                      <p:cBhvr>
                                        <p:cTn id="7" dur="20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 calcmode="lin" valueType="num">
                                      <p:cBhvr>
                                        <p:cTn id="12" dur="500" fill="hold"/>
                                        <p:tgtEl>
                                          <p:spTgt spid="11267"/>
                                        </p:tgtEl>
                                        <p:attrNameLst>
                                          <p:attrName>ppt_w</p:attrName>
                                        </p:attrNameLst>
                                      </p:cBhvr>
                                      <p:tavLst>
                                        <p:tav tm="0">
                                          <p:val>
                                            <p:fltVal val="0"/>
                                          </p:val>
                                        </p:tav>
                                        <p:tav tm="100000">
                                          <p:val>
                                            <p:strVal val="#ppt_w"/>
                                          </p:val>
                                        </p:tav>
                                      </p:tavLst>
                                    </p:anim>
                                    <p:anim calcmode="lin" valueType="num">
                                      <p:cBhvr>
                                        <p:cTn id="13" dur="500" fill="hold"/>
                                        <p:tgtEl>
                                          <p:spTgt spid="11267"/>
                                        </p:tgtEl>
                                        <p:attrNameLst>
                                          <p:attrName>ppt_h</p:attrName>
                                        </p:attrNameLst>
                                      </p:cBhvr>
                                      <p:tavLst>
                                        <p:tav tm="0">
                                          <p:val>
                                            <p:fltVal val="0"/>
                                          </p:val>
                                        </p:tav>
                                        <p:tav tm="100000">
                                          <p:val>
                                            <p:strVal val="#ppt_h"/>
                                          </p:val>
                                        </p:tav>
                                      </p:tavLst>
                                    </p:anim>
                                    <p:animEffect transition="in" filter="fade">
                                      <p:cBhvr>
                                        <p:cTn id="14"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WordArt 9"/>
          <p:cNvSpPr>
            <a:spLocks noChangeArrowheads="1" noChangeShapeType="1" noTextEdit="1"/>
          </p:cNvSpPr>
          <p:nvPr/>
        </p:nvSpPr>
        <p:spPr bwMode="auto">
          <a:xfrm>
            <a:off x="2024064" y="328614"/>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1.4. PHƯƠNG PHÁP TRONG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28675" name="Text Box 28"/>
          <p:cNvSpPr txBox="1">
            <a:spLocks noChangeArrowheads="1"/>
          </p:cNvSpPr>
          <p:nvPr/>
        </p:nvSpPr>
        <p:spPr bwMode="auto">
          <a:xfrm>
            <a:off x="1993106" y="2334392"/>
            <a:ext cx="829389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1. </a:t>
            </a:r>
            <a:r>
              <a:rPr lang="en-US" altLang="vi-VN" sz="2400" b="1" dirty="0" err="1">
                <a:solidFill>
                  <a:prstClr val="black"/>
                </a:solidFill>
                <a:latin typeface="Times New Roman" pitchFamily="18" charset="0"/>
                <a:cs typeface="Times New Roman" pitchFamily="18" charset="0"/>
              </a:rPr>
              <a:t>Phương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pháp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thiết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thông</a:t>
            </a:r>
            <a:r>
              <a:rPr lang="en-US" altLang="vi-VN" sz="2400" b="1" dirty="0">
                <a:solidFill>
                  <a:prstClr val="black"/>
                </a:solidFill>
                <a:latin typeface="Times New Roman" pitchFamily="18" charset="0"/>
                <a:cs typeface="Times New Roman" pitchFamily="18" charset="0"/>
              </a:rPr>
              <a:t> tin </a:t>
            </a:r>
            <a:r>
              <a:rPr lang="en-US" altLang="vi-VN" sz="2400" b="1" dirty="0" err="1">
                <a:solidFill>
                  <a:prstClr val="black"/>
                </a:solidFill>
                <a:latin typeface="Times New Roman" pitchFamily="18" charset="0"/>
                <a:cs typeface="Times New Roman" pitchFamily="18" charset="0"/>
              </a:rPr>
              <a:t>bảng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biểu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báo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để</a:t>
            </a:r>
            <a:r>
              <a:rPr lang="en-US" altLang="vi-VN" sz="2400" b="1" dirty="0">
                <a:solidFill>
                  <a:prstClr val="black"/>
                </a:solidFill>
                <a:latin typeface="Times New Roman" pitchFamily="18" charset="0"/>
                <a:cs typeface="Times New Roman" pitchFamily="18" charset="0"/>
              </a:rPr>
              <a:t> so </a:t>
            </a:r>
            <a:r>
              <a:rPr lang="en-US" altLang="vi-VN" sz="2400" b="1" dirty="0" err="1">
                <a:solidFill>
                  <a:prstClr val="black"/>
                </a:solidFill>
                <a:latin typeface="Times New Roman" pitchFamily="18" charset="0"/>
                <a:cs typeface="Times New Roman" pitchFamily="18" charset="0"/>
              </a:rPr>
              <a:t>sánh</a:t>
            </a:r>
            <a:r>
              <a:rPr lang="en-US" altLang="vi-VN" sz="2400" b="1" dirty="0">
                <a:solidFill>
                  <a:prstClr val="black"/>
                </a:solidFill>
                <a:latin typeface="Times New Roman" pitchFamily="18" charset="0"/>
                <a:cs typeface="Times New Roman" pitchFamily="18" charset="0"/>
              </a:rPr>
              <a:t> .</a:t>
            </a:r>
          </a:p>
        </p:txBody>
      </p:sp>
      <p:sp>
        <p:nvSpPr>
          <p:cNvPr id="28676" name="AutoShape 5"/>
          <p:cNvSpPr>
            <a:spLocks noChangeArrowheads="1"/>
          </p:cNvSpPr>
          <p:nvPr/>
        </p:nvSpPr>
        <p:spPr bwMode="auto">
          <a:xfrm>
            <a:off x="2133600" y="2571750"/>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8677" name="Text Box 28"/>
          <p:cNvSpPr txBox="1">
            <a:spLocks noChangeArrowheads="1"/>
          </p:cNvSpPr>
          <p:nvPr/>
        </p:nvSpPr>
        <p:spPr bwMode="auto">
          <a:xfrm>
            <a:off x="1752600" y="3881736"/>
            <a:ext cx="87868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2. </a:t>
            </a:r>
            <a:r>
              <a:rPr lang="en-US" altLang="vi-VN" sz="2400" b="1" dirty="0" err="1">
                <a:solidFill>
                  <a:prstClr val="black"/>
                </a:solidFill>
                <a:latin typeface="Times New Roman" pitchFamily="18" charset="0"/>
                <a:cs typeface="Times New Roman" pitchFamily="18" charset="0"/>
              </a:rPr>
              <a:t>Phương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pháp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phân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loại</a:t>
            </a:r>
            <a:r>
              <a:rPr lang="en-US" altLang="vi-VN" sz="2400" b="1" dirty="0">
                <a:solidFill>
                  <a:prstClr val="black"/>
                </a:solidFill>
                <a:latin typeface="Times New Roman" pitchFamily="18" charset="0"/>
                <a:cs typeface="Times New Roman" pitchFamily="18" charset="0"/>
              </a:rPr>
              <a:t> chi </a:t>
            </a:r>
            <a:r>
              <a:rPr lang="en-US" altLang="vi-VN" sz="2400" b="1" dirty="0" err="1">
                <a:solidFill>
                  <a:prstClr val="black"/>
                </a:solidFill>
                <a:latin typeface="Times New Roman" pitchFamily="18" charset="0"/>
                <a:cs typeface="Times New Roman" pitchFamily="18" charset="0"/>
              </a:rPr>
              <a:t>phí</a:t>
            </a:r>
            <a:r>
              <a:rPr lang="en-US" altLang="vi-VN" sz="2400" b="1" dirty="0">
                <a:solidFill>
                  <a:prstClr val="black"/>
                </a:solidFill>
                <a:latin typeface="Times New Roman" pitchFamily="18" charset="0"/>
                <a:cs typeface="Times New Roman" pitchFamily="18" charset="0"/>
              </a:rPr>
              <a:t> : CPBĐ, CPCĐ, CPHH</a:t>
            </a:r>
          </a:p>
        </p:txBody>
      </p:sp>
      <p:sp>
        <p:nvSpPr>
          <p:cNvPr id="28678" name="Text Box 28"/>
          <p:cNvSpPr txBox="1">
            <a:spLocks noChangeArrowheads="1"/>
          </p:cNvSpPr>
          <p:nvPr/>
        </p:nvSpPr>
        <p:spPr bwMode="auto">
          <a:xfrm>
            <a:off x="1881188" y="4743271"/>
            <a:ext cx="821531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3. </a:t>
            </a:r>
            <a:r>
              <a:rPr lang="en-US" altLang="vi-VN" sz="2400" b="1" dirty="0" err="1">
                <a:solidFill>
                  <a:prstClr val="black"/>
                </a:solidFill>
                <a:latin typeface="Times New Roman" pitchFamily="18" charset="0"/>
                <a:cs typeface="Times New Roman" pitchFamily="18" charset="0"/>
              </a:rPr>
              <a:t>Phương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pháp</a:t>
            </a:r>
            <a:r>
              <a:rPr lang="en-US" altLang="vi-VN" sz="2400" b="1" dirty="0">
                <a:solidFill>
                  <a:prstClr val="black"/>
                </a:solidFill>
                <a:latin typeface="Times New Roman" pitchFamily="18" charset="0"/>
                <a:cs typeface="Times New Roman" pitchFamily="18" charset="0"/>
              </a:rPr>
              <a:t> </a:t>
            </a:r>
            <a:r>
              <a:rPr lang="vi-VN" altLang="vi-VN" sz="2400" b="1" dirty="0">
                <a:solidFill>
                  <a:prstClr val="black"/>
                </a:solidFill>
                <a:latin typeface="Times New Roman" pitchFamily="18" charset="0"/>
                <a:cs typeface="Times New Roman" pitchFamily="18" charset="0"/>
              </a:rPr>
              <a:t>đại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số</a:t>
            </a:r>
            <a:r>
              <a:rPr lang="en-US" altLang="vi-VN" sz="2400" b="1" dirty="0">
                <a:solidFill>
                  <a:prstClr val="black"/>
                </a:solidFill>
                <a:latin typeface="Times New Roman" pitchFamily="18" charset="0"/>
                <a:cs typeface="Times New Roman" pitchFamily="18" charset="0"/>
              </a:rPr>
              <a:t> : Y= a+ </a:t>
            </a:r>
            <a:r>
              <a:rPr lang="en-US" altLang="vi-VN" sz="2400" b="1" dirty="0" err="1">
                <a:solidFill>
                  <a:prstClr val="black"/>
                </a:solidFill>
                <a:latin typeface="Times New Roman" pitchFamily="18" charset="0"/>
                <a:cs typeface="Times New Roman" pitchFamily="18" charset="0"/>
              </a:rPr>
              <a:t>bx</a:t>
            </a: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Phương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pháp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đồ</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Đồ</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điểm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hòa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vốn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đồ</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về</a:t>
            </a:r>
            <a:r>
              <a:rPr lang="en-US" altLang="vi-VN" sz="2400" b="1" dirty="0">
                <a:solidFill>
                  <a:prstClr val="black"/>
                </a:solidFill>
                <a:latin typeface="Times New Roman" pitchFamily="18" charset="0"/>
                <a:cs typeface="Times New Roman" pitchFamily="18" charset="0"/>
              </a:rPr>
              <a:t> CPCĐ ,CPBĐ </a:t>
            </a:r>
            <a:r>
              <a:rPr lang="en-US" altLang="vi-VN" sz="2400" b="1" dirty="0" err="1">
                <a:solidFill>
                  <a:prstClr val="black"/>
                </a:solidFill>
                <a:latin typeface="Times New Roman" pitchFamily="18" charset="0"/>
                <a:cs typeface="Times New Roman" pitchFamily="18" charset="0"/>
              </a:rPr>
              <a:t>trong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quan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hệ</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với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số</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lượng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phẩm</a:t>
            </a:r>
            <a:r>
              <a:rPr lang="en-US" altLang="vi-VN" sz="2400" b="1" dirty="0">
                <a:solidFill>
                  <a:prstClr val="black"/>
                </a:solidFill>
                <a:latin typeface="Times New Roman" pitchFamily="18" charset="0"/>
                <a:cs typeface="Times New Roman" pitchFamily="18" charset="0"/>
              </a:rPr>
              <a:t>.</a:t>
            </a:r>
          </a:p>
        </p:txBody>
      </p:sp>
      <p:sp>
        <p:nvSpPr>
          <p:cNvPr id="28679" name="AutoShape 5"/>
          <p:cNvSpPr>
            <a:spLocks noChangeArrowheads="1"/>
          </p:cNvSpPr>
          <p:nvPr/>
        </p:nvSpPr>
        <p:spPr bwMode="auto">
          <a:xfrm>
            <a:off x="2178195" y="4036367"/>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8680" name="AutoShape 5"/>
          <p:cNvSpPr>
            <a:spLocks noChangeArrowheads="1"/>
          </p:cNvSpPr>
          <p:nvPr/>
        </p:nvSpPr>
        <p:spPr bwMode="auto">
          <a:xfrm>
            <a:off x="2202873" y="4876800"/>
            <a:ext cx="457200" cy="152400"/>
          </a:xfrm>
          <a:prstGeom prst="rightArrow">
            <a:avLst>
              <a:gd name="adj1" fmla="val 50000"/>
              <a:gd name="adj2" fmla="val 75000"/>
            </a:avLst>
          </a:prstGeom>
          <a:solidFill>
            <a:srgbClr val="66CCFF"/>
          </a:solidFill>
          <a:ln w="12700" cap="sq" algn="ctr">
            <a:solidFill>
              <a:schemeClr val="tx1"/>
            </a:solidFill>
            <a:miter lim="800000"/>
            <a:headEnd type="none" w="sm" len="sm"/>
            <a:tailEnd type="none" w="sm" len="sm"/>
          </a:ln>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16" name="Slide Number Placeholder 15"/>
          <p:cNvSpPr>
            <a:spLocks noGrp="1"/>
          </p:cNvSpPr>
          <p:nvPr>
            <p:ph type="sldNum" sz="quarter" idx="12"/>
          </p:nvPr>
        </p:nvSpPr>
        <p:spPr/>
        <p:txBody>
          <a:bodyPr>
            <a:normAutofit fontScale="85000" lnSpcReduction="20000"/>
          </a:bodyPr>
          <a:lstStyle/>
          <a:p>
            <a:pPr>
              <a:defRPr/>
            </a:pPr>
            <a:fld id="{A1836016-B0DC-461F-9222-1EE8238F6177}" type="slidenum">
              <a:rPr lang="en-IN" smtClean="0"/>
              <a:pPr>
                <a:defRPr/>
              </a:pPr>
              <a:t>20</a:t>
            </a:fld>
            <a:endParaRPr lang="en-IN"/>
          </a:p>
        </p:txBody>
      </p:sp>
      <p:sp>
        <p:nvSpPr>
          <p:cNvPr id="28682" name="Text Box 28"/>
          <p:cNvSpPr txBox="1">
            <a:spLocks noChangeArrowheads="1"/>
          </p:cNvSpPr>
          <p:nvPr/>
        </p:nvSpPr>
        <p:spPr bwMode="auto">
          <a:xfrm>
            <a:off x="2033588" y="1524000"/>
            <a:ext cx="840581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b="1" dirty="0">
                <a:solidFill>
                  <a:prstClr val="black"/>
                </a:solidFill>
                <a:latin typeface="Times New Roman" pitchFamily="18" charset="0"/>
                <a:cs typeface="Times New Roman" pitchFamily="18" charset="0"/>
              </a:rPr>
              <a:t>PP </a:t>
            </a:r>
            <a:r>
              <a:rPr lang="en-US" altLang="vi-VN" sz="2800" b="1" dirty="0" err="1">
                <a:solidFill>
                  <a:prstClr val="black"/>
                </a:solidFill>
                <a:latin typeface="Times New Roman" pitchFamily="18" charset="0"/>
                <a:cs typeface="Times New Roman" pitchFamily="18" charset="0"/>
              </a:rPr>
              <a:t>mang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tính</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kỹ</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thuật</a:t>
            </a:r>
            <a:r>
              <a:rPr lang="en-US" altLang="vi-VN" sz="2800" b="1" dirty="0">
                <a:solidFill>
                  <a:prstClr val="black"/>
                </a:solidFill>
                <a:latin typeface="Times New Roman" pitchFamily="18" charset="0"/>
                <a:cs typeface="Times New Roman" pitchFamily="18" charset="0"/>
              </a:rPr>
              <a:t> </a:t>
            </a:r>
            <a:r>
              <a:rPr lang="vi-VN" altLang="vi-VN" sz="2800" b="1" dirty="0">
                <a:solidFill>
                  <a:prstClr val="black"/>
                </a:solidFill>
                <a:latin typeface="Times New Roman" pitchFamily="18" charset="0"/>
                <a:cs typeface="Times New Roman" pitchFamily="18" charset="0"/>
              </a:rPr>
              <a:t>được</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sử</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dụng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trong</a:t>
            </a:r>
            <a:r>
              <a:rPr lang="en-US" altLang="vi-VN" sz="2800" b="1" dirty="0">
                <a:solidFill>
                  <a:prstClr val="black"/>
                </a:solidFill>
                <a:latin typeface="Times New Roman" pitchFamily="18" charset="0"/>
                <a:cs typeface="Times New Roman" pitchFamily="18" charset="0"/>
              </a:rPr>
              <a:t> KTQT</a:t>
            </a:r>
          </a:p>
        </p:txBody>
      </p:sp>
    </p:spTree>
    <p:extLst>
      <p:ext uri="{BB962C8B-B14F-4D97-AF65-F5344CB8AC3E}">
        <p14:creationId xmlns:p14="http://schemas.microsoft.com/office/powerpoint/2010/main" val="535612075"/>
      </p:ext>
    </p:extLst>
  </p:cSld>
  <p:clrMapOvr>
    <a:masterClrMapping/>
  </p:clrMapOvr>
  <p:transition spd="slow"/>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1"/>
          <p:cNvSpPr>
            <a:spLocks noChangeArrowheads="1"/>
          </p:cNvSpPr>
          <p:nvPr/>
        </p:nvSpPr>
        <p:spPr bwMode="auto">
          <a:xfrm>
            <a:off x="2881313" y="15621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DỰ TOÁN CP SẢN XUẤT CHUNG</a:t>
            </a:r>
            <a:endParaRPr lang="en-US" altLang="vi-VN" sz="2300" b="1" dirty="0">
              <a:solidFill>
                <a:prstClr val="black"/>
              </a:solidFill>
              <a:latin typeface="Times New Roman" pitchFamily="18" charset="0"/>
              <a:cs typeface="Times New Roman" pitchFamily="18" charset="0"/>
            </a:endParaRPr>
          </a:p>
        </p:txBody>
      </p:sp>
      <p:sp>
        <p:nvSpPr>
          <p:cNvPr id="29699"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DỰ TOÁN CHI PHÍ 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normAutofit fontScale="85000" lnSpcReduction="20000"/>
          </a:bodyPr>
          <a:lstStyle/>
          <a:p>
            <a:pPr>
              <a:defRPr/>
            </a:pPr>
            <a:fld id="{D05B31C0-4148-4830-A6AF-4D25CC15D24D}" type="slidenum">
              <a:rPr lang="en-IN" smtClean="0"/>
              <a:pPr>
                <a:defRPr/>
              </a:pPr>
              <a:t>200</a:t>
            </a:fld>
            <a:endParaRPr lang="en-IN"/>
          </a:p>
        </p:txBody>
      </p:sp>
      <p:sp>
        <p:nvSpPr>
          <p:cNvPr id="29701" name="Text Box 28"/>
          <p:cNvSpPr txBox="1">
            <a:spLocks noChangeArrowheads="1"/>
          </p:cNvSpPr>
          <p:nvPr/>
        </p:nvSpPr>
        <p:spPr bwMode="auto">
          <a:xfrm>
            <a:off x="2033588" y="2173288"/>
            <a:ext cx="8134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SXC ta </a:t>
            </a:r>
            <a:r>
              <a:rPr lang="en-US" altLang="vi-VN" sz="2400" dirty="0" err="1">
                <a:solidFill>
                  <a:prstClr val="black"/>
                </a:solidFill>
                <a:latin typeface="Times New Roman" pitchFamily="18" charset="0"/>
                <a:cs typeface="Times New Roman" pitchFamily="18" charset="0"/>
              </a:rPr>
              <a:t>sử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đây</a:t>
            </a:r>
            <a:r>
              <a:rPr lang="en-US" altLang="vi-VN" sz="2400" dirty="0">
                <a:solidFill>
                  <a:prstClr val="black"/>
                </a:solidFill>
                <a:latin typeface="Times New Roman" pitchFamily="18" charset="0"/>
                <a:cs typeface="Times New Roman" pitchFamily="18" charset="0"/>
              </a:rPr>
              <a:t>:</a:t>
            </a:r>
          </a:p>
        </p:txBody>
      </p:sp>
      <p:graphicFrame>
        <p:nvGraphicFramePr>
          <p:cNvPr id="3" name="Table 2"/>
          <p:cNvGraphicFramePr>
            <a:graphicFrameLocks noGrp="1"/>
          </p:cNvGraphicFramePr>
          <p:nvPr>
            <p:extLst/>
          </p:nvPr>
        </p:nvGraphicFramePr>
        <p:xfrm>
          <a:off x="1693862" y="2895600"/>
          <a:ext cx="8745539" cy="1580198"/>
        </p:xfrm>
        <a:graphic>
          <a:graphicData uri="http://schemas.openxmlformats.org/drawingml/2006/table">
            <a:tbl>
              <a:tblPr/>
              <a:tblGrid>
                <a:gridCol w="219233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2743200">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toán</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75" marR="68575"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a:t>
                      </a:r>
                    </a:p>
                  </a:txBody>
                  <a:tcPr marL="68575" marR="68575"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cần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75" marR="68575"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x</a:t>
                      </a:r>
                    </a:p>
                  </a:txBody>
                  <a:tcPr marL="68575" marR="68575"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xuất</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chung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75" marR="68575"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Rectangle 1"/>
          <p:cNvSpPr/>
          <p:nvPr/>
        </p:nvSpPr>
        <p:spPr>
          <a:xfrm>
            <a:off x="1676400" y="4842808"/>
            <a:ext cx="8839200" cy="1938992"/>
          </a:xfrm>
          <a:prstGeom prst="rect">
            <a:avLst/>
          </a:prstGeom>
        </p:spPr>
        <p:txBody>
          <a:bodyPr wrap="square">
            <a:spAutoFit/>
          </a:bodyPr>
          <a:lstStyle/>
          <a:p>
            <a:pPr algn="just"/>
            <a:r>
              <a:rPr lang="en-US" sz="2400" b="1" u="sng" dirty="0" err="1">
                <a:latin typeface="Times New Roman"/>
                <a:ea typeface="Times New Roman"/>
                <a:cs typeface="Times New Roman"/>
              </a:rPr>
              <a:t>Ví</a:t>
            </a:r>
            <a:r>
              <a:rPr lang="en-US" sz="2400" b="1" u="sng" dirty="0">
                <a:latin typeface="Times New Roman"/>
                <a:ea typeface="Times New Roman"/>
                <a:cs typeface="Times New Roman"/>
              </a:rPr>
              <a:t> </a:t>
            </a:r>
            <a:r>
              <a:rPr lang="en-US" sz="2400" b="1" u="sng" dirty="0" err="1">
                <a:latin typeface="Times New Roman"/>
                <a:ea typeface="Times New Roman"/>
                <a:cs typeface="Times New Roman"/>
              </a:rPr>
              <a:t>dụ</a:t>
            </a:r>
            <a:r>
              <a:rPr lang="en-US" sz="2400" b="1" u="sng"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tiến</a:t>
            </a:r>
            <a:r>
              <a:rPr lang="en-US" sz="2400" dirty="0">
                <a:latin typeface="Times New Roman"/>
                <a:ea typeface="Times New Roman"/>
                <a:cs typeface="Times New Roman"/>
              </a:rPr>
              <a:t> </a:t>
            </a:r>
            <a:r>
              <a:rPr lang="en-US" sz="2400" dirty="0" err="1">
                <a:latin typeface="Times New Roman"/>
                <a:ea typeface="Times New Roman"/>
                <a:cs typeface="Times New Roman"/>
              </a:rPr>
              <a:t>hành</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việc</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Khấu</a:t>
            </a:r>
            <a:r>
              <a:rPr lang="en-US" sz="2400" dirty="0">
                <a:latin typeface="Times New Roman"/>
                <a:ea typeface="Times New Roman"/>
                <a:cs typeface="Times New Roman"/>
              </a:rPr>
              <a:t> </a:t>
            </a:r>
            <a:r>
              <a:rPr lang="en-US" sz="2400" dirty="0" err="1">
                <a:latin typeface="Times New Roman"/>
                <a:ea typeface="Times New Roman"/>
                <a:cs typeface="Times New Roman"/>
              </a:rPr>
              <a:t>hao</a:t>
            </a:r>
            <a:r>
              <a:rPr lang="en-US" sz="2400" dirty="0">
                <a:latin typeface="Times New Roman"/>
                <a:ea typeface="Times New Roman"/>
                <a:cs typeface="Times New Roman"/>
              </a:rPr>
              <a:t> TSCĐ </a:t>
            </a:r>
            <a:r>
              <a:rPr lang="en-US" sz="2400" dirty="0" err="1">
                <a:latin typeface="Times New Roman"/>
                <a:ea typeface="Times New Roman"/>
                <a:cs typeface="Times New Roman"/>
              </a:rPr>
              <a:t>tại</a:t>
            </a:r>
            <a:r>
              <a:rPr lang="en-US" sz="2400" dirty="0">
                <a:latin typeface="Times New Roman"/>
                <a:ea typeface="Times New Roman"/>
                <a:cs typeface="Times New Roman"/>
              </a:rPr>
              <a:t> </a:t>
            </a:r>
            <a:r>
              <a:rPr lang="en-US" sz="2400" dirty="0" err="1">
                <a:latin typeface="Times New Roman"/>
                <a:ea typeface="Times New Roman"/>
                <a:cs typeface="Times New Roman"/>
              </a:rPr>
              <a:t>bộ</a:t>
            </a:r>
            <a:r>
              <a:rPr lang="en-US" sz="2400" dirty="0">
                <a:latin typeface="Times New Roman"/>
                <a:ea typeface="Times New Roman"/>
                <a:cs typeface="Times New Roman"/>
              </a:rPr>
              <a:t> </a:t>
            </a:r>
            <a:r>
              <a:rPr lang="en-US" sz="2400" dirty="0" err="1">
                <a:latin typeface="Times New Roman"/>
                <a:ea typeface="Times New Roman"/>
                <a:cs typeface="Times New Roman"/>
              </a:rPr>
              <a:t>phận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cả</a:t>
            </a:r>
            <a:r>
              <a:rPr lang="en-US" sz="2400" dirty="0">
                <a:latin typeface="Times New Roman"/>
                <a:ea typeface="Times New Roman"/>
                <a:cs typeface="Times New Roman"/>
              </a:rPr>
              <a:t> </a:t>
            </a:r>
            <a:r>
              <a:rPr lang="en-US" sz="2400" dirty="0" err="1">
                <a:latin typeface="Times New Roman"/>
                <a:ea typeface="Times New Roman"/>
                <a:cs typeface="Times New Roman"/>
              </a:rPr>
              <a:t>năm</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824 </a:t>
            </a:r>
            <a:r>
              <a:rPr lang="en-US" sz="2400" dirty="0" err="1">
                <a:latin typeface="Times New Roman"/>
                <a:ea typeface="Times New Roman"/>
                <a:cs typeface="Times New Roman"/>
              </a:rPr>
              <a:t>triệu</a:t>
            </a:r>
            <a:r>
              <a:rPr lang="en-US" sz="2400" dirty="0">
                <a:latin typeface="Times New Roman"/>
                <a:ea typeface="Times New Roman"/>
                <a:cs typeface="Times New Roman"/>
              </a:rPr>
              <a:t>. </a:t>
            </a:r>
            <a:r>
              <a:rPr lang="en-US" sz="2400" dirty="0" err="1">
                <a:latin typeface="Times New Roman"/>
                <a:ea typeface="Times New Roman"/>
                <a:cs typeface="Times New Roman"/>
              </a:rPr>
              <a:t>Tiêu</a:t>
            </a:r>
            <a:r>
              <a:rPr lang="en-US" sz="2400" dirty="0">
                <a:latin typeface="Times New Roman"/>
                <a:ea typeface="Times New Roman"/>
                <a:cs typeface="Times New Roman"/>
              </a:rPr>
              <a:t> </a:t>
            </a:r>
            <a:r>
              <a:rPr lang="en-US" sz="2400" dirty="0" err="1">
                <a:latin typeface="Times New Roman"/>
                <a:ea typeface="Times New Roman"/>
                <a:cs typeface="Times New Roman"/>
              </a:rPr>
              <a:t>thức</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giờ</a:t>
            </a:r>
            <a:r>
              <a:rPr lang="en-US" sz="2400" dirty="0">
                <a:latin typeface="Times New Roman"/>
                <a:ea typeface="Times New Roman"/>
                <a:cs typeface="Times New Roman"/>
              </a:rPr>
              <a:t> </a:t>
            </a:r>
            <a:r>
              <a:rPr lang="en-US" sz="2400" dirty="0" err="1">
                <a:latin typeface="Times New Roman"/>
                <a:ea typeface="Times New Roman"/>
                <a:cs typeface="Times New Roman"/>
              </a:rPr>
              <a:t>làm</a:t>
            </a:r>
            <a:r>
              <a:rPr lang="en-US" sz="2400" dirty="0">
                <a:latin typeface="Times New Roman"/>
                <a:ea typeface="Times New Roman"/>
                <a:cs typeface="Times New Roman"/>
              </a:rPr>
              <a:t> </a:t>
            </a:r>
            <a:r>
              <a:rPr lang="en-US" sz="2400" dirty="0" err="1">
                <a:latin typeface="Times New Roman"/>
                <a:ea typeface="Times New Roman"/>
                <a:cs typeface="Times New Roman"/>
              </a:rPr>
              <a:t>việc</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lao</a:t>
            </a:r>
            <a:r>
              <a:rPr lang="en-US" sz="2400" dirty="0">
                <a:latin typeface="Times New Roman"/>
                <a:ea typeface="Times New Roman"/>
                <a:cs typeface="Times New Roman"/>
              </a:rPr>
              <a:t> </a:t>
            </a:r>
            <a:r>
              <a:rPr lang="en-US" sz="2400" dirty="0" err="1">
                <a:latin typeface="Times New Roman"/>
                <a:ea typeface="Times New Roman"/>
                <a:cs typeface="Times New Roman"/>
              </a:rPr>
              <a:t>động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a:t>
            </a:r>
            <a:endParaRPr lang="en-US" sz="2400" dirty="0">
              <a:latin typeface="Calibri"/>
              <a:ea typeface="Calibri"/>
              <a:cs typeface="Times New Roman"/>
            </a:endParaRPr>
          </a:p>
        </p:txBody>
      </p:sp>
    </p:spTree>
    <p:extLst>
      <p:ext uri="{BB962C8B-B14F-4D97-AF65-F5344CB8AC3E}">
        <p14:creationId xmlns:p14="http://schemas.microsoft.com/office/powerpoint/2010/main" val="346192654"/>
      </p:ext>
    </p:extLst>
  </p:cSld>
  <p:clrMapOvr>
    <a:masterClrMapping/>
  </p:clrMapOvr>
  <p:transition spd="slow"/>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201</a:t>
            </a:fld>
            <a:endParaRPr lang="en-IN"/>
          </a:p>
        </p:txBody>
      </p:sp>
      <p:sp>
        <p:nvSpPr>
          <p:cNvPr id="5" name="Rectangle 4"/>
          <p:cNvSpPr/>
          <p:nvPr/>
        </p:nvSpPr>
        <p:spPr>
          <a:xfrm>
            <a:off x="2286000" y="281971"/>
            <a:ext cx="7543800" cy="1015663"/>
          </a:xfrm>
          <a:prstGeom prst="rect">
            <a:avLst/>
          </a:prstGeom>
        </p:spPr>
        <p:txBody>
          <a:bodyPr wrap="square">
            <a:spAutoFit/>
          </a:bodyPr>
          <a:lstStyle/>
          <a:p>
            <a:pPr marL="228600" algn="ctr">
              <a:lnSpc>
                <a:spcPct val="150000"/>
              </a:lnSpc>
            </a:pPr>
            <a:r>
              <a:rPr lang="en-US" sz="2400" b="1" dirty="0">
                <a:latin typeface="Times New Roman"/>
                <a:ea typeface="Times New Roman"/>
                <a:cs typeface="Times New Roman"/>
              </a:rPr>
              <a:t>DỰ TOÁN CHI PHÍ SẢN XUẤT CHUNG</a:t>
            </a:r>
            <a:endParaRPr lang="en-US" sz="2400" dirty="0">
              <a:latin typeface="Calibri"/>
              <a:ea typeface="Calibri"/>
              <a:cs typeface="Times New Roman"/>
            </a:endParaRPr>
          </a:p>
          <a:p>
            <a:pPr algn="ctr"/>
            <a:r>
              <a:rPr lang="en-US" sz="2400" b="1" dirty="0" err="1">
                <a:latin typeface="Times New Roman"/>
                <a:ea typeface="Times New Roman"/>
              </a:rPr>
              <a:t>Năm</a:t>
            </a:r>
            <a:r>
              <a:rPr lang="en-US" sz="2400" b="1" dirty="0">
                <a:latin typeface="Times New Roman"/>
                <a:ea typeface="Times New Roman"/>
              </a:rPr>
              <a:t>:  N</a:t>
            </a:r>
            <a:endParaRPr lang="en-US" sz="2400" dirty="0"/>
          </a:p>
        </p:txBody>
      </p:sp>
      <p:graphicFrame>
        <p:nvGraphicFramePr>
          <p:cNvPr id="6" name="Table 5"/>
          <p:cNvGraphicFramePr>
            <a:graphicFrameLocks noGrp="1"/>
          </p:cNvGraphicFramePr>
          <p:nvPr>
            <p:extLst/>
          </p:nvPr>
        </p:nvGraphicFramePr>
        <p:xfrm>
          <a:off x="1676400" y="1828800"/>
          <a:ext cx="8839200" cy="4401185"/>
        </p:xfrm>
        <a:graphic>
          <a:graphicData uri="http://schemas.openxmlformats.org/drawingml/2006/table">
            <a:tbl>
              <a:tblPr firstRow="1" firstCol="1" bandRow="1"/>
              <a:tblGrid>
                <a:gridCol w="29718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219200">
                  <a:extLst>
                    <a:ext uri="{9D8B030D-6E8A-4147-A177-3AD203B41FA5}">
                      <a16:colId xmlns:a16="http://schemas.microsoft.com/office/drawing/2014/main" val="20005"/>
                    </a:ext>
                  </a:extLst>
                </a:gridCol>
              </a:tblGrid>
              <a:tr h="0">
                <a:tc>
                  <a:txBody>
                    <a:bodyPr/>
                    <a:lstStyle/>
                    <a:p>
                      <a:pPr marL="0" marR="0" algn="ctr">
                        <a:lnSpc>
                          <a:spcPct val="115000"/>
                        </a:lnSpc>
                        <a:spcBef>
                          <a:spcPts val="0"/>
                        </a:spcBef>
                        <a:spcAft>
                          <a:spcPts val="0"/>
                        </a:spcAft>
                      </a:pPr>
                      <a:r>
                        <a:rPr lang="en-US" sz="2000" b="1" dirty="0" err="1">
                          <a:effectLst/>
                          <a:latin typeface="Times New Roman"/>
                          <a:ea typeface="Times New Roman"/>
                          <a:cs typeface="Times New Roman"/>
                        </a:rPr>
                        <a:t>Chỉ</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US" sz="2000" dirty="0">
                          <a:effectLst/>
                          <a:latin typeface="Times New Roman"/>
                          <a:ea typeface="Times New Roman"/>
                          <a:cs typeface="Times New Roman"/>
                        </a:rPr>
                        <a:t>1.Khối </a:t>
                      </a:r>
                      <a:r>
                        <a:rPr lang="en-US" sz="2000" dirty="0" err="1">
                          <a:effectLst/>
                          <a:latin typeface="Times New Roman"/>
                          <a:ea typeface="Times New Roman"/>
                          <a:cs typeface="Times New Roman"/>
                        </a:rPr>
                        <a:t>lượng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phẩm</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xuất</a:t>
                      </a:r>
                      <a:r>
                        <a:rPr lang="en-US" sz="2000" dirty="0">
                          <a:effectLst/>
                          <a:latin typeface="Times New Roman"/>
                          <a:ea typeface="Times New Roman"/>
                          <a:cs typeface="Times New Roman"/>
                        </a:rPr>
                        <a:t> (SP)</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31.000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103.000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US" sz="2000" dirty="0">
                          <a:effectLst/>
                          <a:latin typeface="Times New Roman"/>
                          <a:ea typeface="Times New Roman"/>
                          <a:cs typeface="Times New Roman"/>
                        </a:rPr>
                        <a:t>2.Định </a:t>
                      </a:r>
                      <a:r>
                        <a:rPr lang="en-US" sz="2000" dirty="0" err="1">
                          <a:effectLst/>
                          <a:latin typeface="Times New Roman"/>
                          <a:ea typeface="Times New Roman"/>
                          <a:cs typeface="Times New Roman"/>
                        </a:rPr>
                        <a:t>mức</a:t>
                      </a:r>
                      <a:r>
                        <a:rPr lang="en-US" sz="2000" dirty="0">
                          <a:effectLst/>
                          <a:latin typeface="Times New Roman"/>
                          <a:ea typeface="Times New Roman"/>
                          <a:cs typeface="Times New Roman"/>
                        </a:rPr>
                        <a:t>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xuất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chung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tính</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cho</a:t>
                      </a:r>
                      <a:r>
                        <a:rPr lang="en-US" sz="2000" dirty="0">
                          <a:effectLst/>
                          <a:latin typeface="Times New Roman"/>
                          <a:ea typeface="Times New Roman"/>
                          <a:cs typeface="Times New Roman"/>
                        </a:rPr>
                        <a:t> 1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phẩm</a:t>
                      </a:r>
                      <a:r>
                        <a:rPr lang="en-US" sz="2000" dirty="0">
                          <a:effectLst/>
                          <a:latin typeface="Times New Roman"/>
                          <a:ea typeface="Times New Roman"/>
                          <a:cs typeface="Times New Roman"/>
                        </a:rPr>
                        <a:t> (đ/</a:t>
                      </a:r>
                      <a:r>
                        <a:rPr lang="en-US" sz="2000" dirty="0" err="1">
                          <a:effectLst/>
                          <a:latin typeface="Times New Roman"/>
                          <a:ea typeface="Times New Roman"/>
                          <a:cs typeface="Times New Roman"/>
                        </a:rPr>
                        <a:t>sp</a:t>
                      </a:r>
                      <a:r>
                        <a:rPr lang="en-US" sz="2000" dirty="0">
                          <a:effectLst/>
                          <a:latin typeface="Times New Roman"/>
                          <a:ea typeface="Times New Roman"/>
                          <a:cs typeface="Times New Roman"/>
                        </a:rPr>
                        <a:t>)</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US" sz="2000">
                          <a:effectLst/>
                          <a:latin typeface="Times New Roman"/>
                          <a:ea typeface="Times New Roman"/>
                          <a:cs typeface="Times New Roman"/>
                        </a:rPr>
                        <a:t>3.Tổng  chi phí sản xuất chung (1.000đ)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714.000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850.000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884.000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1.054.000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3.502.000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gn="just">
                        <a:lnSpc>
                          <a:spcPct val="115000"/>
                        </a:lnSpc>
                        <a:spcBef>
                          <a:spcPts val="0"/>
                        </a:spcBef>
                        <a:spcAft>
                          <a:spcPts val="0"/>
                        </a:spcAft>
                      </a:pPr>
                      <a:r>
                        <a:rPr lang="en-US" sz="2000">
                          <a:effectLst/>
                          <a:latin typeface="Times New Roman"/>
                          <a:ea typeface="Times New Roman"/>
                          <a:cs typeface="Times New Roman"/>
                        </a:rPr>
                        <a:t>4.Chi phí khấu hao tài sản cố định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206.000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206.000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206.000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206.000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824.000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gn="just">
                        <a:lnSpc>
                          <a:spcPct val="115000"/>
                        </a:lnSpc>
                        <a:spcBef>
                          <a:spcPts val="0"/>
                        </a:spcBef>
                        <a:spcAft>
                          <a:spcPts val="0"/>
                        </a:spcAft>
                      </a:pPr>
                      <a:r>
                        <a:rPr lang="en-US" sz="2000">
                          <a:effectLst/>
                          <a:latin typeface="Times New Roman"/>
                          <a:ea typeface="Times New Roman"/>
                          <a:cs typeface="Times New Roman"/>
                        </a:rPr>
                        <a:t>5.Chi phí sản xuất chung bằng tiền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508.000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644.000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678.000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a:effectLst/>
                          <a:latin typeface="Times New Roman"/>
                          <a:ea typeface="Times New Roman"/>
                          <a:cs typeface="Times New Roman"/>
                        </a:rPr>
                        <a:t>848.000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000" dirty="0">
                          <a:effectLst/>
                          <a:latin typeface="Times New Roman"/>
                          <a:ea typeface="Times New Roman"/>
                          <a:cs typeface="Times New Roman"/>
                        </a:rPr>
                        <a:t>2.678.000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102425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1"/>
          <p:cNvSpPr>
            <a:spLocks noChangeArrowheads="1"/>
          </p:cNvSpPr>
          <p:nvPr/>
        </p:nvSpPr>
        <p:spPr bwMode="auto">
          <a:xfrm>
            <a:off x="2881313" y="1557338"/>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DỰ TOÁN THÀNH PHẦM TỒN KHO CK</a:t>
            </a:r>
            <a:endParaRPr lang="en-US" altLang="vi-VN" sz="2300" b="1">
              <a:solidFill>
                <a:prstClr val="black"/>
              </a:solidFill>
              <a:latin typeface="Times New Roman" pitchFamily="18" charset="0"/>
              <a:cs typeface="Times New Roman" pitchFamily="18" charset="0"/>
            </a:endParaRPr>
          </a:p>
        </p:txBody>
      </p:sp>
      <p:sp>
        <p:nvSpPr>
          <p:cNvPr id="30723"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DỰ TOÁN CHI PHÍ 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30724" name="Text Box 28"/>
          <p:cNvSpPr txBox="1">
            <a:spLocks noChangeArrowheads="1"/>
          </p:cNvSpPr>
          <p:nvPr/>
        </p:nvSpPr>
        <p:spPr bwMode="auto">
          <a:xfrm>
            <a:off x="2033588" y="2293204"/>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TP </a:t>
            </a:r>
            <a:r>
              <a:rPr lang="en-US" altLang="vi-VN" sz="2400" dirty="0" err="1">
                <a:solidFill>
                  <a:prstClr val="black"/>
                </a:solidFill>
                <a:latin typeface="Times New Roman" pitchFamily="18" charset="0"/>
                <a:cs typeface="Times New Roman" pitchFamily="18" charset="0"/>
              </a:rPr>
              <a:t>tồn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cuối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sở</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trọng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đáp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ứng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yêu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cầu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Áp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endParaRPr lang="en-US" altLang="vi-VN" sz="2400" dirty="0">
              <a:solidFill>
                <a:prstClr val="black"/>
              </a:solidFill>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normAutofit fontScale="85000" lnSpcReduction="20000"/>
          </a:bodyPr>
          <a:lstStyle/>
          <a:p>
            <a:pPr>
              <a:defRPr/>
            </a:pPr>
            <a:fld id="{EFA509EE-9CFE-4B17-9AD0-3D82AE6CF3FF}" type="slidenum">
              <a:rPr lang="en-IN" smtClean="0"/>
              <a:pPr>
                <a:defRPr/>
              </a:pPr>
              <a:t>202</a:t>
            </a:fld>
            <a:endParaRPr lang="en-IN"/>
          </a:p>
        </p:txBody>
      </p:sp>
      <p:graphicFrame>
        <p:nvGraphicFramePr>
          <p:cNvPr id="3" name="Table 2"/>
          <p:cNvGraphicFramePr>
            <a:graphicFrameLocks noGrp="1"/>
          </p:cNvGraphicFramePr>
          <p:nvPr>
            <p:extLst/>
          </p:nvPr>
        </p:nvGraphicFramePr>
        <p:xfrm>
          <a:off x="1676400" y="3474720"/>
          <a:ext cx="8839200" cy="1097280"/>
        </p:xfrm>
        <a:graphic>
          <a:graphicData uri="http://schemas.openxmlformats.org/drawingml/2006/table">
            <a:tbl>
              <a:tblPr/>
              <a:tblGrid>
                <a:gridCol w="1981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2484120">
                  <a:extLst>
                    <a:ext uri="{9D8B030D-6E8A-4147-A177-3AD203B41FA5}">
                      <a16:colId xmlns:a16="http://schemas.microsoft.com/office/drawing/2014/main" val="20002"/>
                    </a:ext>
                  </a:extLst>
                </a:gridCol>
                <a:gridCol w="883920">
                  <a:extLst>
                    <a:ext uri="{9D8B030D-6E8A-4147-A177-3AD203B41FA5}">
                      <a16:colId xmlns:a16="http://schemas.microsoft.com/office/drawing/2014/main" val="20003"/>
                    </a:ext>
                  </a:extLst>
                </a:gridCol>
                <a:gridCol w="2651760">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Trị</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giá</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TP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tồn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cuối</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TP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tồn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cuối</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kiến</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x</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CPSX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1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vị</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s.phẩm</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 3"/>
          <p:cNvGraphicFramePr>
            <a:graphicFrameLocks noGrp="1"/>
          </p:cNvGraphicFramePr>
          <p:nvPr>
            <p:extLst/>
          </p:nvPr>
        </p:nvGraphicFramePr>
        <p:xfrm>
          <a:off x="1600200" y="5105400"/>
          <a:ext cx="8915400" cy="1097280"/>
        </p:xfrm>
        <a:graphic>
          <a:graphicData uri="http://schemas.openxmlformats.org/drawingml/2006/table">
            <a:tbl>
              <a:tblPr/>
              <a:tblGrid>
                <a:gridCol w="2362200">
                  <a:extLst>
                    <a:ext uri="{9D8B030D-6E8A-4147-A177-3AD203B41FA5}">
                      <a16:colId xmlns:a16="http://schemas.microsoft.com/office/drawing/2014/main" val="20000"/>
                    </a:ext>
                  </a:extLst>
                </a:gridCol>
                <a:gridCol w="758190">
                  <a:extLst>
                    <a:ext uri="{9D8B030D-6E8A-4147-A177-3AD203B41FA5}">
                      <a16:colId xmlns:a16="http://schemas.microsoft.com/office/drawing/2014/main" val="20001"/>
                    </a:ext>
                  </a:extLst>
                </a:gridCol>
                <a:gridCol w="2228850">
                  <a:extLst>
                    <a:ext uri="{9D8B030D-6E8A-4147-A177-3AD203B41FA5}">
                      <a16:colId xmlns:a16="http://schemas.microsoft.com/office/drawing/2014/main" val="20002"/>
                    </a:ext>
                  </a:extLst>
                </a:gridCol>
                <a:gridCol w="891540">
                  <a:extLst>
                    <a:ext uri="{9D8B030D-6E8A-4147-A177-3AD203B41FA5}">
                      <a16:colId xmlns:a16="http://schemas.microsoft.com/office/drawing/2014/main" val="20003"/>
                    </a:ext>
                  </a:extLst>
                </a:gridCol>
                <a:gridCol w="2674620">
                  <a:extLst>
                    <a:ext uri="{9D8B030D-6E8A-4147-A177-3AD203B41FA5}">
                      <a16:colId xmlns:a16="http://schemas.microsoft.com/office/drawing/2014/main" val="20004"/>
                    </a:ext>
                  </a:extLst>
                </a:gridCol>
              </a:tblGrid>
              <a:tr h="0">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thành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tồn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cuối</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kiến</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 </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Lượng</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thành</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phẩm</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kiến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tiêu</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thụ</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itchFamily="18" charset="0"/>
                          <a:cs typeface="Times New Roman" pitchFamily="18" charset="0"/>
                        </a:rPr>
                        <a:t>       x</a:t>
                      </a:r>
                    </a:p>
                  </a:txBody>
                  <a:tcPr marL="68580" marR="68580" marT="0" marB="0" horzOverflow="overflow">
                    <a:lnL>
                      <a:noFill/>
                    </a:lnL>
                    <a:lnR>
                      <a:noFill/>
                    </a:lnR>
                    <a:lnT>
                      <a:noFill/>
                    </a:lnT>
                    <a:lnB>
                      <a:noFill/>
                    </a:lnB>
                    <a:lnTlToBr>
                      <a:noFill/>
                    </a:lnTlToBr>
                    <a:lnBlToTr>
                      <a:noFill/>
                    </a:lnBlToTr>
                    <a:noFill/>
                  </a:tcPr>
                </a:tc>
                <a:tc>
                  <a:txBody>
                    <a:bodyPr/>
                    <a:lstStyle>
                      <a:lvl1pPr eaLnBrk="0" hangingPunct="0">
                        <a:spcBef>
                          <a:spcPts val="700"/>
                        </a:spcBef>
                        <a:buClr>
                          <a:schemeClr val="accent2"/>
                        </a:buClr>
                        <a:buSzPct val="60000"/>
                        <a:buFont typeface="Wingdings" pitchFamily="2" charset="2"/>
                        <a:defRPr sz="25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defRPr sz="22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defRPr sz="21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defRPr>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defRPr>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defRPr>
                          <a:solidFill>
                            <a:schemeClr val="tx1"/>
                          </a:solidFill>
                          <a:latin typeface="Tw Cen MT"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Tỷ</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lệ</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tồn</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kho</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cuối</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kỳ</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altLang="vi-VN" sz="2400" b="1" i="0" u="none" strike="noStrike" cap="none" normalizeH="0" baseline="0" dirty="0" err="1">
                          <a:ln>
                            <a:noFill/>
                          </a:ln>
                          <a:solidFill>
                            <a:schemeClr val="tx1"/>
                          </a:solidFill>
                          <a:effectLst/>
                          <a:latin typeface="Times New Roman" pitchFamily="18" charset="0"/>
                          <a:cs typeface="Times New Roman" pitchFamily="18" charset="0"/>
                        </a:rPr>
                        <a:t>kiến</a:t>
                      </a:r>
                      <a:endParaRPr kumimoji="0" lang="en-US" altLang="vi-VN" sz="24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52395181"/>
      </p:ext>
    </p:extLst>
  </p:cSld>
  <p:clrMapOvr>
    <a:masterClrMapping/>
  </p:clrMapOvr>
  <p:transition spd="slow"/>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203</a:t>
            </a:fld>
            <a:endParaRPr lang="en-IN"/>
          </a:p>
        </p:txBody>
      </p:sp>
      <p:sp>
        <p:nvSpPr>
          <p:cNvPr id="5" name="Rectangle 4"/>
          <p:cNvSpPr/>
          <p:nvPr/>
        </p:nvSpPr>
        <p:spPr>
          <a:xfrm>
            <a:off x="1828800" y="95072"/>
            <a:ext cx="8610600" cy="1200329"/>
          </a:xfrm>
          <a:prstGeom prst="rect">
            <a:avLst/>
          </a:prstGeom>
        </p:spPr>
        <p:txBody>
          <a:bodyPr wrap="square">
            <a:spAutoFit/>
          </a:bodyPr>
          <a:lstStyle/>
          <a:p>
            <a:pPr algn="just"/>
            <a:r>
              <a:rPr lang="en-US" sz="2400" b="1" u="sng" dirty="0" err="1">
                <a:latin typeface="Times New Roman"/>
                <a:ea typeface="Times New Roman"/>
                <a:cs typeface="Times New Roman"/>
              </a:rPr>
              <a:t>Ví</a:t>
            </a:r>
            <a:r>
              <a:rPr lang="en-US" sz="2400" b="1" u="sng" dirty="0">
                <a:latin typeface="Times New Roman"/>
                <a:ea typeface="Times New Roman"/>
                <a:cs typeface="Times New Roman"/>
              </a:rPr>
              <a:t> </a:t>
            </a:r>
            <a:r>
              <a:rPr lang="en-US" sz="2400" b="1" u="sng" dirty="0" err="1">
                <a:latin typeface="Times New Roman"/>
                <a:ea typeface="Times New Roman"/>
                <a:cs typeface="Times New Roman"/>
              </a:rPr>
              <a:t>dụ</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lượng</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mức</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tính</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1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vị</a:t>
            </a:r>
            <a:r>
              <a:rPr lang="en-US" sz="2400" dirty="0">
                <a:latin typeface="Times New Roman"/>
                <a:ea typeface="Times New Roman"/>
                <a:cs typeface="Times New Roman"/>
              </a:rPr>
              <a:t> SP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xây</a:t>
            </a:r>
            <a:r>
              <a:rPr lang="en-US" sz="2400" dirty="0">
                <a:latin typeface="Times New Roman"/>
                <a:ea typeface="Times New Roman"/>
                <a:cs typeface="Times New Roman"/>
              </a:rPr>
              <a:t> </a:t>
            </a:r>
            <a:r>
              <a:rPr lang="en-US" sz="2400" dirty="0" err="1">
                <a:latin typeface="Times New Roman"/>
                <a:ea typeface="Times New Roman"/>
                <a:cs typeface="Times New Roman"/>
              </a:rPr>
              <a:t>dựng</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lập</a:t>
            </a:r>
            <a:r>
              <a:rPr lang="en-US" sz="2400" dirty="0">
                <a:latin typeface="Times New Roman"/>
                <a:ea typeface="Times New Roman"/>
                <a:cs typeface="Times New Roman"/>
              </a:rPr>
              <a:t> </a:t>
            </a:r>
            <a:r>
              <a:rPr lang="en-US" sz="2400" dirty="0" err="1">
                <a:latin typeface="Times New Roman"/>
                <a:ea typeface="Times New Roman"/>
                <a:cs typeface="Times New Roman"/>
              </a:rPr>
              <a:t>dự</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thành</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t>
            </a:r>
            <a:r>
              <a:rPr lang="en-US" sz="2400" dirty="0" err="1">
                <a:latin typeface="Times New Roman"/>
                <a:ea typeface="Times New Roman"/>
                <a:cs typeface="Times New Roman"/>
              </a:rPr>
              <a:t>tồn</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kỳ</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p:txBody>
      </p:sp>
      <p:sp>
        <p:nvSpPr>
          <p:cNvPr id="6" name="Rectangle 5"/>
          <p:cNvSpPr/>
          <p:nvPr/>
        </p:nvSpPr>
        <p:spPr>
          <a:xfrm>
            <a:off x="2133600" y="1600201"/>
            <a:ext cx="7696200" cy="1015663"/>
          </a:xfrm>
          <a:prstGeom prst="rect">
            <a:avLst/>
          </a:prstGeom>
        </p:spPr>
        <p:txBody>
          <a:bodyPr wrap="square">
            <a:spAutoFit/>
          </a:bodyPr>
          <a:lstStyle/>
          <a:p>
            <a:pPr marL="228600" algn="ctr">
              <a:lnSpc>
                <a:spcPct val="150000"/>
              </a:lnSpc>
            </a:pPr>
            <a:r>
              <a:rPr lang="en-US" sz="2400" b="1" dirty="0">
                <a:latin typeface="Times New Roman"/>
                <a:ea typeface="Times New Roman"/>
                <a:cs typeface="Times New Roman"/>
              </a:rPr>
              <a:t>DỰ TOÁN THÀNH PHẨM TỒN KHO CUỐI KỲ</a:t>
            </a:r>
            <a:endParaRPr lang="en-US" sz="2400" dirty="0">
              <a:latin typeface="Calibri"/>
              <a:ea typeface="Calibri"/>
              <a:cs typeface="Times New Roman"/>
            </a:endParaRPr>
          </a:p>
          <a:p>
            <a:pPr algn="ctr"/>
            <a:r>
              <a:rPr lang="en-US" sz="2400" b="1" dirty="0" err="1">
                <a:latin typeface="Times New Roman"/>
                <a:ea typeface="Times New Roman"/>
              </a:rPr>
              <a:t>Năm</a:t>
            </a:r>
            <a:r>
              <a:rPr lang="en-US" sz="2400" b="1" dirty="0">
                <a:latin typeface="Times New Roman"/>
                <a:ea typeface="Times New Roman"/>
              </a:rPr>
              <a:t>:  N</a:t>
            </a:r>
            <a:endParaRPr lang="en-US" sz="2400" dirty="0"/>
          </a:p>
        </p:txBody>
      </p:sp>
      <p:graphicFrame>
        <p:nvGraphicFramePr>
          <p:cNvPr id="7" name="Table 6"/>
          <p:cNvGraphicFramePr>
            <a:graphicFrameLocks noGrp="1"/>
          </p:cNvGraphicFramePr>
          <p:nvPr>
            <p:extLst/>
          </p:nvPr>
        </p:nvGraphicFramePr>
        <p:xfrm>
          <a:off x="1650684" y="2819400"/>
          <a:ext cx="8864916" cy="2955925"/>
        </p:xfrm>
        <a:graphic>
          <a:graphicData uri="http://schemas.openxmlformats.org/drawingml/2006/table">
            <a:tbl>
              <a:tblPr firstRow="1" firstCol="1" bandRow="1"/>
              <a:tblGrid>
                <a:gridCol w="4369116">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tblGrid>
              <a:tr h="0">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Chỉ tiêu</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50000"/>
                        </a:lnSpc>
                        <a:spcBef>
                          <a:spcPts val="0"/>
                        </a:spcBef>
                        <a:spcAft>
                          <a:spcPts val="0"/>
                        </a:spcAft>
                      </a:pPr>
                      <a:r>
                        <a:rPr lang="en-US" sz="2000" dirty="0">
                          <a:effectLst/>
                          <a:latin typeface="Times New Roman"/>
                          <a:ea typeface="Times New Roman"/>
                          <a:cs typeface="Times New Roman"/>
                        </a:rPr>
                        <a:t>1.Sản </a:t>
                      </a:r>
                      <a:r>
                        <a:rPr lang="en-US" sz="2000" dirty="0" err="1">
                          <a:effectLst/>
                          <a:latin typeface="Times New Roman"/>
                          <a:ea typeface="Times New Roman"/>
                          <a:cs typeface="Times New Roman"/>
                        </a:rPr>
                        <a:t>lượng</a:t>
                      </a:r>
                      <a:r>
                        <a:rPr lang="en-US" sz="2000" dirty="0">
                          <a:effectLst/>
                          <a:latin typeface="Times New Roman"/>
                          <a:ea typeface="Times New Roman"/>
                          <a:cs typeface="Times New Roman"/>
                        </a:rPr>
                        <a:t> SP</a:t>
                      </a:r>
                      <a:r>
                        <a:rPr lang="en-US" sz="2000" baseline="0" dirty="0">
                          <a:effectLst/>
                          <a:latin typeface="Times New Roman"/>
                          <a:ea typeface="Times New Roman"/>
                          <a:cs typeface="Times New Roman"/>
                        </a:rPr>
                        <a:t> </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tồn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kho</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cuối</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kỳ</a:t>
                      </a:r>
                      <a:r>
                        <a:rPr lang="en-US" sz="2000" dirty="0">
                          <a:effectLst/>
                          <a:latin typeface="Times New Roman"/>
                          <a:ea typeface="Times New Roman"/>
                          <a:cs typeface="Times New Roman"/>
                        </a:rPr>
                        <a:t> (SP)</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6.000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7.000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50000"/>
                        </a:lnSpc>
                        <a:spcBef>
                          <a:spcPts val="0"/>
                        </a:spcBef>
                        <a:spcAft>
                          <a:spcPts val="0"/>
                        </a:spcAft>
                      </a:pPr>
                      <a:r>
                        <a:rPr lang="en-US" sz="2000">
                          <a:effectLst/>
                          <a:latin typeface="Times New Roman"/>
                          <a:ea typeface="Times New Roman"/>
                          <a:cs typeface="Times New Roman"/>
                        </a:rPr>
                        <a:t>2.Định mức chi phí sản xuất tính cho 1 đơn vị sản phẩm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163,3</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163,3</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163,3</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163,3</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50000"/>
                        </a:lnSpc>
                        <a:spcBef>
                          <a:spcPts val="0"/>
                        </a:spcBef>
                        <a:spcAft>
                          <a:spcPts val="0"/>
                        </a:spcAft>
                      </a:pPr>
                      <a:r>
                        <a:rPr lang="en-US" sz="2000">
                          <a:effectLst/>
                          <a:latin typeface="Times New Roman"/>
                          <a:ea typeface="Times New Roman"/>
                          <a:cs typeface="Times New Roman"/>
                        </a:rPr>
                        <a:t>3.Giá trị thành phẩm tồn kho cuối kỳ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816.500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816.500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979.800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dirty="0">
                          <a:effectLst/>
                          <a:latin typeface="Times New Roman"/>
                          <a:ea typeface="Times New Roman"/>
                          <a:cs typeface="Times New Roman"/>
                        </a:rPr>
                        <a:t>1.143.100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791045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DỰ TOÁN CP QUẢN LÝ KINH DOANH</a:t>
            </a:r>
            <a:endParaRPr lang="en-US" altLang="vi-VN" sz="2300" b="1" dirty="0">
              <a:solidFill>
                <a:prstClr val="black"/>
              </a:solidFill>
              <a:latin typeface="Times New Roman" pitchFamily="18" charset="0"/>
              <a:cs typeface="Times New Roman" pitchFamily="18" charset="0"/>
            </a:endParaRPr>
          </a:p>
        </p:txBody>
      </p:sp>
      <p:sp>
        <p:nvSpPr>
          <p:cNvPr id="3174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DỰ TOÁN CHI PHÍ 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31748" name="Text Box 28"/>
          <p:cNvSpPr txBox="1">
            <a:spLocks noChangeArrowheads="1"/>
          </p:cNvSpPr>
          <p:nvPr/>
        </p:nvSpPr>
        <p:spPr bwMode="auto">
          <a:xfrm>
            <a:off x="2033588" y="2390776"/>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gồm</a:t>
            </a:r>
            <a:r>
              <a:rPr lang="en-US" altLang="vi-VN" sz="2400" dirty="0">
                <a:solidFill>
                  <a:prstClr val="black"/>
                </a:solidFill>
                <a:latin typeface="Times New Roman" pitchFamily="18" charset="0"/>
                <a:cs typeface="Times New Roman" pitchFamily="18" charset="0"/>
              </a:rPr>
              <a:t> CPBH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CPQLDN</a:t>
            </a:r>
          </a:p>
        </p:txBody>
      </p:sp>
      <p:sp>
        <p:nvSpPr>
          <p:cNvPr id="8" name="Slide Number Placeholder 7"/>
          <p:cNvSpPr>
            <a:spLocks noGrp="1"/>
          </p:cNvSpPr>
          <p:nvPr>
            <p:ph type="sldNum" sz="quarter" idx="12"/>
          </p:nvPr>
        </p:nvSpPr>
        <p:spPr/>
        <p:txBody>
          <a:bodyPr>
            <a:normAutofit fontScale="85000" lnSpcReduction="20000"/>
          </a:bodyPr>
          <a:lstStyle/>
          <a:p>
            <a:pPr>
              <a:defRPr/>
            </a:pPr>
            <a:fld id="{9B14468F-ABA8-42AD-8EA5-C98B8D0A5B55}" type="slidenum">
              <a:rPr lang="en-IN" smtClean="0"/>
              <a:pPr>
                <a:defRPr/>
              </a:pPr>
              <a:t>204</a:t>
            </a:fld>
            <a:endParaRPr lang="en-IN"/>
          </a:p>
        </p:txBody>
      </p:sp>
      <p:sp>
        <p:nvSpPr>
          <p:cNvPr id="31750" name="Rectangle 2"/>
          <p:cNvSpPr>
            <a:spLocks noChangeArrowheads="1"/>
          </p:cNvSpPr>
          <p:nvPr/>
        </p:nvSpPr>
        <p:spPr bwMode="auto">
          <a:xfrm>
            <a:off x="2024063" y="2984480"/>
            <a:ext cx="842486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900" indent="-342900" algn="just" eaLnBrk="1" fontAlgn="base" hangingPunct="1">
              <a:lnSpc>
                <a:spcPct val="150000"/>
              </a:lnSpc>
              <a:spcBef>
                <a:spcPct val="0"/>
              </a:spcBef>
              <a:spcAft>
                <a:spcPct val="0"/>
              </a:spcAft>
              <a:buFontTx/>
              <a:buChar char="-"/>
              <a:defRPr/>
            </a:pPr>
            <a:r>
              <a:rPr lang="en-US" altLang="vi-VN" sz="2400" dirty="0">
                <a:latin typeface="Times New Roman" pitchFamily="18" charset="0"/>
                <a:cs typeface="Times New Roman" pitchFamily="18" charset="0"/>
              </a:rPr>
              <a:t>Chi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bán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hàng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và</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quản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lý</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doanh</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nghiệp</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có</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đặc</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trưng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là</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khoản</a:t>
            </a:r>
            <a:r>
              <a:rPr lang="en-US" altLang="vi-VN" sz="2400" dirty="0">
                <a:latin typeface="Times New Roman" pitchFamily="18" charset="0"/>
                <a:cs typeface="Times New Roman" pitchFamily="18" charset="0"/>
              </a:rPr>
              <a:t> chi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hỗn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hợp</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giống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như</a:t>
            </a:r>
            <a:r>
              <a:rPr lang="en-US" altLang="vi-VN" sz="2400" dirty="0">
                <a:latin typeface="Times New Roman" pitchFamily="18" charset="0"/>
                <a:cs typeface="Times New Roman" pitchFamily="18" charset="0"/>
              </a:rPr>
              <a:t> chi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sản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xuất</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chung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vì</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vậy</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khi</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lập</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dự</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toán</a:t>
            </a:r>
            <a:r>
              <a:rPr lang="en-US" altLang="vi-VN" sz="2400" dirty="0">
                <a:latin typeface="Times New Roman" pitchFamily="18" charset="0"/>
                <a:cs typeface="Times New Roman" pitchFamily="18" charset="0"/>
              </a:rPr>
              <a:t> chi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bán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hàng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và</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quản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lý</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doanh</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nghiệp</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cũng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có</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thể</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phân</a:t>
            </a:r>
            <a:r>
              <a:rPr lang="en-US" altLang="vi-VN" sz="2400" dirty="0">
                <a:latin typeface="Times New Roman" pitchFamily="18" charset="0"/>
                <a:cs typeface="Times New Roman" pitchFamily="18" charset="0"/>
              </a:rPr>
              <a:t> chia </a:t>
            </a:r>
            <a:r>
              <a:rPr lang="en-US" altLang="vi-VN" sz="2400" dirty="0" err="1">
                <a:latin typeface="Times New Roman" pitchFamily="18" charset="0"/>
                <a:cs typeface="Times New Roman" pitchFamily="18" charset="0"/>
              </a:rPr>
              <a:t>thành</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biến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bán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hàng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biến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quản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lý</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doanh</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nghiệp</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định</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bán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hàng</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và</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định</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phí</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quản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lý</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doanh</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nghiệp</a:t>
            </a:r>
            <a:endParaRPr lang="en-US" altLang="vi-VN" sz="2400" dirty="0">
              <a:latin typeface="Times New Roman" pitchFamily="18" charset="0"/>
              <a:cs typeface="Times New Roman" pitchFamily="18" charset="0"/>
            </a:endParaRPr>
          </a:p>
          <a:p>
            <a:pPr algn="just" eaLnBrk="1" fontAlgn="base" hangingPunct="1">
              <a:lnSpc>
                <a:spcPct val="150000"/>
              </a:lnSpc>
              <a:spcBef>
                <a:spcPct val="0"/>
              </a:spcBef>
              <a:spcAft>
                <a:spcPct val="0"/>
              </a:spcAft>
              <a:defRPr/>
            </a:pPr>
            <a:r>
              <a:rPr lang="en-US" altLang="vi-VN" sz="2400" dirty="0">
                <a:latin typeface="Times New Roman" pitchFamily="18" charset="0"/>
                <a:cs typeface="Times New Roman" pitchFamily="18" charset="0"/>
              </a:rPr>
              <a:t>DỰ TOÁN VỐN BẰNG TIỀN </a:t>
            </a:r>
            <a:r>
              <a:rPr lang="en-US" altLang="vi-VN" sz="2400" dirty="0" err="1">
                <a:latin typeface="Times New Roman" pitchFamily="18" charset="0"/>
                <a:cs typeface="Times New Roman" pitchFamily="18" charset="0"/>
              </a:rPr>
              <a:t>và</a:t>
            </a:r>
            <a:r>
              <a:rPr lang="en-US" altLang="vi-VN" sz="2400" dirty="0">
                <a:latin typeface="Times New Roman" pitchFamily="18" charset="0"/>
                <a:cs typeface="Times New Roman" pitchFamily="18" charset="0"/>
              </a:rPr>
              <a:t> DỰ TOÁN BCĐKT </a:t>
            </a:r>
            <a:r>
              <a:rPr lang="en-US" altLang="vi-VN" sz="2400" dirty="0" err="1">
                <a:latin typeface="Times New Roman" pitchFamily="18" charset="0"/>
                <a:cs typeface="Times New Roman" pitchFamily="18" charset="0"/>
              </a:rPr>
              <a:t>tự</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đọc</a:t>
            </a:r>
            <a:r>
              <a:rPr lang="en-US" altLang="vi-VN" sz="2400" dirty="0">
                <a:latin typeface="Times New Roman" pitchFamily="18" charset="0"/>
                <a:cs typeface="Times New Roman" pitchFamily="18" charset="0"/>
              </a:rPr>
              <a:t> GT</a:t>
            </a:r>
          </a:p>
        </p:txBody>
      </p:sp>
    </p:spTree>
    <p:extLst>
      <p:ext uri="{BB962C8B-B14F-4D97-AF65-F5344CB8AC3E}">
        <p14:creationId xmlns:p14="http://schemas.microsoft.com/office/powerpoint/2010/main" val="2196703338"/>
      </p:ext>
    </p:extLst>
  </p:cSld>
  <p:clrMapOvr>
    <a:masterClrMapping/>
  </p:clrMapOvr>
  <p:transition spd="slow"/>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205</a:t>
            </a:fld>
            <a:endParaRPr lang="en-IN"/>
          </a:p>
        </p:txBody>
      </p:sp>
      <p:sp>
        <p:nvSpPr>
          <p:cNvPr id="5" name="Rectangle 4"/>
          <p:cNvSpPr/>
          <p:nvPr/>
        </p:nvSpPr>
        <p:spPr>
          <a:xfrm>
            <a:off x="1752600" y="1841480"/>
            <a:ext cx="8686800" cy="3416320"/>
          </a:xfrm>
          <a:prstGeom prst="rect">
            <a:avLst/>
          </a:prstGeom>
        </p:spPr>
        <p:txBody>
          <a:bodyPr wrap="square">
            <a:spAutoFit/>
          </a:bodyPr>
          <a:lstStyle/>
          <a:p>
            <a:pPr marL="342900" indent="-342900" algn="just">
              <a:lnSpc>
                <a:spcPct val="150000"/>
              </a:lnSpc>
              <a:buFont typeface="Times New Roman"/>
              <a:buChar char="-"/>
            </a:pPr>
            <a:r>
              <a:rPr lang="en-US" sz="2400" dirty="0" err="1">
                <a:latin typeface="Times New Roman"/>
                <a:ea typeface="Times New Roman"/>
                <a:cs typeface="Times New Roman"/>
              </a:rPr>
              <a:t>Biến</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bán</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quản</a:t>
            </a:r>
            <a:r>
              <a:rPr lang="en-US" sz="2400" dirty="0">
                <a:latin typeface="Times New Roman"/>
                <a:ea typeface="Times New Roman"/>
                <a:cs typeface="Times New Roman"/>
              </a:rPr>
              <a:t> </a:t>
            </a:r>
            <a:r>
              <a:rPr lang="en-US" sz="2400" dirty="0" err="1">
                <a:latin typeface="Times New Roman"/>
                <a:ea typeface="Times New Roman"/>
                <a:cs typeface="Times New Roman"/>
              </a:rPr>
              <a:t>lý</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 4.000 đ/</a:t>
            </a:r>
            <a:r>
              <a:rPr lang="en-US" sz="2400" dirty="0" err="1">
                <a:latin typeface="Times New Roman"/>
                <a:ea typeface="Times New Roman"/>
                <a:cs typeface="Times New Roman"/>
              </a:rPr>
              <a:t>sp</a:t>
            </a:r>
            <a:endParaRPr lang="en-US" sz="2400" dirty="0">
              <a:latin typeface="Calibri"/>
              <a:ea typeface="Calibri"/>
              <a:cs typeface="Times New Roman"/>
            </a:endParaRPr>
          </a:p>
          <a:p>
            <a:pPr marL="342900" indent="-342900" algn="just">
              <a:lnSpc>
                <a:spcPct val="150000"/>
              </a:lnSpc>
              <a:buFont typeface="Times New Roman"/>
              <a:buChar char="-"/>
            </a:pP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bán</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quản</a:t>
            </a:r>
            <a:r>
              <a:rPr lang="en-US" sz="2400" dirty="0">
                <a:latin typeface="Times New Roman"/>
                <a:ea typeface="Times New Roman"/>
                <a:cs typeface="Times New Roman"/>
              </a:rPr>
              <a:t> </a:t>
            </a:r>
            <a:r>
              <a:rPr lang="en-US" sz="2400" dirty="0" err="1">
                <a:latin typeface="Times New Roman"/>
                <a:ea typeface="Times New Roman"/>
                <a:cs typeface="Times New Roman"/>
              </a:rPr>
              <a:t>lý</a:t>
            </a:r>
            <a:r>
              <a:rPr lang="en-US" sz="2400" dirty="0">
                <a:latin typeface="Times New Roman"/>
                <a:ea typeface="Times New Roman"/>
                <a:cs typeface="Times New Roman"/>
              </a:rPr>
              <a:t> </a:t>
            </a:r>
            <a:r>
              <a:rPr lang="en-US" sz="2400" dirty="0" err="1">
                <a:latin typeface="Times New Roman"/>
                <a:ea typeface="Times New Roman"/>
                <a:cs typeface="Times New Roman"/>
              </a:rPr>
              <a:t>doanh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a:t>
            </a:r>
            <a:endParaRPr lang="en-US" sz="2400" dirty="0">
              <a:latin typeface="Calibri"/>
              <a:ea typeface="Calibri"/>
              <a:cs typeface="Times New Roman"/>
            </a:endParaRPr>
          </a:p>
          <a:p>
            <a:pPr marL="228600" algn="just">
              <a:lnSpc>
                <a:spcPct val="150000"/>
              </a:lnSpc>
            </a:pPr>
            <a:r>
              <a:rPr lang="en-US" sz="2400" dirty="0">
                <a:latin typeface="Times New Roman"/>
                <a:ea typeface="Times New Roman"/>
                <a:cs typeface="Times New Roman"/>
              </a:rPr>
              <a:t>+ </a:t>
            </a:r>
            <a:r>
              <a:rPr lang="en-US" sz="2400" dirty="0" err="1">
                <a:latin typeface="Times New Roman"/>
                <a:ea typeface="Times New Roman"/>
                <a:cs typeface="Times New Roman"/>
              </a:rPr>
              <a:t>Lương</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viên</a:t>
            </a:r>
            <a:r>
              <a:rPr lang="en-US" sz="2400" dirty="0">
                <a:latin typeface="Times New Roman"/>
                <a:ea typeface="Times New Roman"/>
                <a:cs typeface="Times New Roman"/>
              </a:rPr>
              <a:t> </a:t>
            </a:r>
            <a:r>
              <a:rPr lang="en-US" sz="2400" dirty="0" err="1">
                <a:latin typeface="Times New Roman"/>
                <a:ea typeface="Times New Roman"/>
                <a:cs typeface="Times New Roman"/>
              </a:rPr>
              <a:t>bán</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QLDN: 	900 </a:t>
            </a:r>
            <a:r>
              <a:rPr lang="en-US" sz="2400" dirty="0" err="1">
                <a:latin typeface="Times New Roman"/>
                <a:ea typeface="Times New Roman"/>
                <a:cs typeface="Times New Roman"/>
              </a:rPr>
              <a:t>triệu</a:t>
            </a:r>
            <a:endParaRPr lang="en-US" sz="2400" dirty="0">
              <a:latin typeface="Calibri"/>
              <a:ea typeface="Calibri"/>
              <a:cs typeface="Times New Roman"/>
            </a:endParaRPr>
          </a:p>
          <a:p>
            <a:pPr marL="228600" algn="just">
              <a:lnSpc>
                <a:spcPct val="150000"/>
              </a:lnSpc>
            </a:pP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quảng</a:t>
            </a:r>
            <a:r>
              <a:rPr lang="en-US" sz="2400" dirty="0">
                <a:latin typeface="Times New Roman"/>
                <a:ea typeface="Times New Roman"/>
                <a:cs typeface="Times New Roman"/>
              </a:rPr>
              <a:t> </a:t>
            </a:r>
            <a:r>
              <a:rPr lang="en-US" sz="2400" dirty="0" err="1">
                <a:latin typeface="Times New Roman"/>
                <a:ea typeface="Times New Roman"/>
                <a:cs typeface="Times New Roman"/>
              </a:rPr>
              <a:t>cáo</a:t>
            </a:r>
            <a:r>
              <a:rPr lang="en-US" sz="2400" dirty="0">
                <a:latin typeface="Times New Roman"/>
                <a:ea typeface="Times New Roman"/>
                <a:cs typeface="Times New Roman"/>
              </a:rPr>
              <a:t>: 			300 </a:t>
            </a:r>
            <a:r>
              <a:rPr lang="en-US" sz="2400" dirty="0" err="1">
                <a:latin typeface="Times New Roman"/>
                <a:ea typeface="Times New Roman"/>
                <a:cs typeface="Times New Roman"/>
              </a:rPr>
              <a:t>triệu</a:t>
            </a:r>
            <a:endParaRPr lang="en-US" sz="2400" dirty="0">
              <a:latin typeface="Calibri"/>
              <a:ea typeface="Calibri"/>
              <a:cs typeface="Times New Roman"/>
            </a:endParaRPr>
          </a:p>
          <a:p>
            <a:pPr marL="228600" algn="just">
              <a:lnSpc>
                <a:spcPct val="150000"/>
              </a:lnSpc>
            </a:pP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khấu</a:t>
            </a:r>
            <a:r>
              <a:rPr lang="en-US" sz="2400" dirty="0">
                <a:latin typeface="Times New Roman"/>
                <a:ea typeface="Times New Roman"/>
                <a:cs typeface="Times New Roman"/>
              </a:rPr>
              <a:t> </a:t>
            </a:r>
            <a:r>
              <a:rPr lang="en-US" sz="2400" dirty="0" err="1">
                <a:latin typeface="Times New Roman"/>
                <a:ea typeface="Times New Roman"/>
                <a:cs typeface="Times New Roman"/>
              </a:rPr>
              <a:t>hao</a:t>
            </a:r>
            <a:r>
              <a:rPr lang="en-US" sz="2400" dirty="0">
                <a:latin typeface="Times New Roman"/>
                <a:ea typeface="Times New Roman"/>
                <a:cs typeface="Times New Roman"/>
              </a:rPr>
              <a:t> TSCĐ:		</a:t>
            </a:r>
            <a:r>
              <a:rPr lang="en-US" sz="2400" u="sng" dirty="0">
                <a:latin typeface="Times New Roman"/>
                <a:ea typeface="Times New Roman"/>
                <a:cs typeface="Times New Roman"/>
              </a:rPr>
              <a:t>	600 </a:t>
            </a:r>
            <a:r>
              <a:rPr lang="en-US" sz="2400" u="sng" dirty="0" err="1">
                <a:latin typeface="Times New Roman"/>
                <a:ea typeface="Times New Roman"/>
                <a:cs typeface="Times New Roman"/>
              </a:rPr>
              <a:t>triệu</a:t>
            </a:r>
            <a:endParaRPr lang="en-US" sz="2400" dirty="0">
              <a:latin typeface="Calibri"/>
              <a:ea typeface="Calibri"/>
              <a:cs typeface="Times New Roman"/>
            </a:endParaRPr>
          </a:p>
          <a:p>
            <a:pPr marL="685800" indent="228600" algn="just">
              <a:lnSpc>
                <a:spcPct val="150000"/>
              </a:lnSpc>
            </a:pPr>
            <a:r>
              <a:rPr lang="en-US" sz="2400" dirty="0" err="1">
                <a:latin typeface="Times New Roman"/>
                <a:ea typeface="Times New Roman"/>
                <a:cs typeface="Times New Roman"/>
              </a:rPr>
              <a:t>Cộng</a:t>
            </a:r>
            <a:r>
              <a:rPr lang="en-US" sz="2400" dirty="0">
                <a:latin typeface="Times New Roman"/>
                <a:ea typeface="Times New Roman"/>
                <a:cs typeface="Times New Roman"/>
              </a:rPr>
              <a:t> </a:t>
            </a:r>
            <a:r>
              <a:rPr lang="en-US" sz="2400" dirty="0" err="1">
                <a:latin typeface="Times New Roman"/>
                <a:ea typeface="Times New Roman"/>
                <a:cs typeface="Times New Roman"/>
              </a:rPr>
              <a:t>định</a:t>
            </a:r>
            <a:r>
              <a:rPr lang="en-US" sz="2400" dirty="0">
                <a:latin typeface="Times New Roman"/>
                <a:ea typeface="Times New Roman"/>
                <a:cs typeface="Times New Roman"/>
              </a:rPr>
              <a:t> </a:t>
            </a:r>
            <a:r>
              <a:rPr lang="en-US" sz="2400" dirty="0" err="1">
                <a:latin typeface="Times New Roman"/>
                <a:ea typeface="Times New Roman"/>
                <a:cs typeface="Times New Roman"/>
              </a:rPr>
              <a:t>phí</a:t>
            </a:r>
            <a:r>
              <a:rPr lang="en-US" sz="2400" dirty="0">
                <a:latin typeface="Times New Roman"/>
                <a:ea typeface="Times New Roman"/>
                <a:cs typeface="Times New Roman"/>
              </a:rPr>
              <a:t>: 		        1.800 </a:t>
            </a:r>
            <a:r>
              <a:rPr lang="en-US" sz="2400" dirty="0" err="1">
                <a:latin typeface="Times New Roman"/>
                <a:ea typeface="Times New Roman"/>
                <a:cs typeface="Times New Roman"/>
              </a:rPr>
              <a:t>triệu</a:t>
            </a:r>
            <a:endParaRPr lang="en-US" sz="2400" dirty="0">
              <a:latin typeface="Calibri"/>
              <a:ea typeface="Calibri"/>
              <a:cs typeface="Times New Roman"/>
            </a:endParaRPr>
          </a:p>
        </p:txBody>
      </p:sp>
      <p:sp>
        <p:nvSpPr>
          <p:cNvPr id="6" name="Rectangle 5"/>
          <p:cNvSpPr/>
          <p:nvPr/>
        </p:nvSpPr>
        <p:spPr>
          <a:xfrm>
            <a:off x="1752600" y="18872"/>
            <a:ext cx="8686800" cy="1200329"/>
          </a:xfrm>
          <a:prstGeom prst="rect">
            <a:avLst/>
          </a:prstGeom>
        </p:spPr>
        <p:txBody>
          <a:bodyPr wrap="square">
            <a:spAutoFit/>
          </a:bodyPr>
          <a:lstStyle/>
          <a:p>
            <a:pPr lvl="0" algn="just"/>
            <a:r>
              <a:rPr lang="en-US" sz="2400" b="1" dirty="0" err="1">
                <a:solidFill>
                  <a:prstClr val="black"/>
                </a:solidFill>
                <a:latin typeface="Times New Roman"/>
                <a:ea typeface="Times New Roman"/>
                <a:cs typeface="Times New Roman"/>
              </a:rPr>
              <a:t>Ví</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dụ</a:t>
            </a:r>
            <a:r>
              <a:rPr lang="en-US" sz="2400" dirty="0">
                <a:solidFill>
                  <a:prstClr val="black"/>
                </a:solidFill>
                <a:latin typeface="Times New Roman"/>
                <a:ea typeface="Times New Roman"/>
                <a:cs typeface="Times New Roman"/>
              </a:rPr>
              <a:t>: </a:t>
            </a:r>
          </a:p>
          <a:p>
            <a:pPr lvl="0" algn="just"/>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Công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ty</a:t>
            </a:r>
            <a:r>
              <a:rPr lang="en-US" sz="2400" dirty="0">
                <a:solidFill>
                  <a:prstClr val="black"/>
                </a:solidFill>
                <a:latin typeface="Times New Roman"/>
                <a:ea typeface="Times New Roman"/>
                <a:cs typeface="Times New Roman"/>
              </a:rPr>
              <a:t> ABC </a:t>
            </a:r>
            <a:r>
              <a:rPr lang="en-US" sz="2400" dirty="0" err="1">
                <a:solidFill>
                  <a:prstClr val="black"/>
                </a:solidFill>
                <a:latin typeface="Times New Roman"/>
                <a:ea typeface="Times New Roman"/>
                <a:cs typeface="Times New Roman"/>
              </a:rPr>
              <a:t>lập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dự</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toán</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và</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quản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lý</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doanh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nghiệp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dựa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liệu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ước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tính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như</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sau</a:t>
            </a:r>
            <a:r>
              <a:rPr lang="en-US" sz="2400" dirty="0">
                <a:solidFill>
                  <a:prstClr val="black"/>
                </a:solidFill>
                <a:latin typeface="Times New Roman"/>
                <a:ea typeface="Times New Roman"/>
                <a:cs typeface="Times New Roman"/>
              </a:rPr>
              <a:t>:</a:t>
            </a:r>
            <a:endParaRPr lang="en-US" sz="2400" dirty="0">
              <a:solidFill>
                <a:prstClr val="black"/>
              </a:solidFill>
              <a:latin typeface="Calibri"/>
              <a:ea typeface="Calibri"/>
              <a:cs typeface="Times New Roman"/>
            </a:endParaRPr>
          </a:p>
        </p:txBody>
      </p:sp>
    </p:spTree>
    <p:extLst>
      <p:ext uri="{BB962C8B-B14F-4D97-AF65-F5344CB8AC3E}">
        <p14:creationId xmlns:p14="http://schemas.microsoft.com/office/powerpoint/2010/main" val="361812507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6C08687D-4C03-4383-8273-8A6B9F2C6BF5}" type="slidenum">
              <a:rPr lang="en-IN" smtClean="0"/>
              <a:pPr>
                <a:defRPr/>
              </a:pPr>
              <a:t>206</a:t>
            </a:fld>
            <a:endParaRPr lang="en-IN"/>
          </a:p>
        </p:txBody>
      </p:sp>
      <p:sp>
        <p:nvSpPr>
          <p:cNvPr id="5" name="Rectangle 4"/>
          <p:cNvSpPr/>
          <p:nvPr/>
        </p:nvSpPr>
        <p:spPr>
          <a:xfrm>
            <a:off x="1676400" y="127338"/>
            <a:ext cx="8763000" cy="1015663"/>
          </a:xfrm>
          <a:prstGeom prst="rect">
            <a:avLst/>
          </a:prstGeom>
        </p:spPr>
        <p:txBody>
          <a:bodyPr wrap="square">
            <a:spAutoFit/>
          </a:bodyPr>
          <a:lstStyle/>
          <a:p>
            <a:pPr marL="228600" algn="ctr">
              <a:lnSpc>
                <a:spcPct val="150000"/>
              </a:lnSpc>
            </a:pPr>
            <a:r>
              <a:rPr lang="en-US" sz="2000" b="1" dirty="0">
                <a:latin typeface="Times New Roman"/>
                <a:ea typeface="Times New Roman"/>
                <a:cs typeface="Times New Roman"/>
              </a:rPr>
              <a:t>DỰ TOÁN CHI PHÍ BÁN HÀNG VÀ QUẢN LÝ DOANH NGHIỆP</a:t>
            </a:r>
            <a:endParaRPr lang="en-US" sz="2000" dirty="0">
              <a:latin typeface="Calibri"/>
              <a:ea typeface="Calibri"/>
              <a:cs typeface="Times New Roman"/>
            </a:endParaRPr>
          </a:p>
          <a:p>
            <a:pPr marL="228600" algn="ctr">
              <a:lnSpc>
                <a:spcPct val="150000"/>
              </a:lnSpc>
            </a:pPr>
            <a:r>
              <a:rPr lang="en-US" sz="2000" b="1" dirty="0" err="1">
                <a:latin typeface="Times New Roman"/>
                <a:ea typeface="Times New Roman"/>
                <a:cs typeface="Times New Roman"/>
              </a:rPr>
              <a:t>Năm</a:t>
            </a:r>
            <a:r>
              <a:rPr lang="en-US" sz="2000" b="1" dirty="0">
                <a:latin typeface="Times New Roman"/>
                <a:ea typeface="Times New Roman"/>
                <a:cs typeface="Times New Roman"/>
              </a:rPr>
              <a:t>:  N</a:t>
            </a:r>
            <a:endParaRPr lang="en-US" sz="2000" dirty="0">
              <a:latin typeface="Calibri"/>
              <a:ea typeface="Calibri"/>
              <a:cs typeface="Times New Roman"/>
            </a:endParaRPr>
          </a:p>
        </p:txBody>
      </p:sp>
      <p:sp>
        <p:nvSpPr>
          <p:cNvPr id="6" name="Rectangle 5"/>
          <p:cNvSpPr/>
          <p:nvPr/>
        </p:nvSpPr>
        <p:spPr>
          <a:xfrm>
            <a:off x="8839201" y="1581090"/>
            <a:ext cx="1604991" cy="400110"/>
          </a:xfrm>
          <a:prstGeom prst="rect">
            <a:avLst/>
          </a:prstGeom>
        </p:spPr>
        <p:txBody>
          <a:bodyPr wrap="none">
            <a:spAutoFit/>
          </a:bodyPr>
          <a:lstStyle/>
          <a:p>
            <a:pPr lvl="0"/>
            <a:r>
              <a:rPr lang="en-US" sz="2000" i="1" dirty="0">
                <a:solidFill>
                  <a:prstClr val="black"/>
                </a:solidFill>
                <a:latin typeface="Times New Roman"/>
                <a:ea typeface="Times New Roman"/>
              </a:rPr>
              <a:t>ĐVT: 1.000 đ</a:t>
            </a:r>
            <a:endParaRPr lang="en-US" sz="2000" i="1" dirty="0">
              <a:solidFill>
                <a:prstClr val="black"/>
              </a:solidFill>
            </a:endParaRPr>
          </a:p>
        </p:txBody>
      </p:sp>
      <p:graphicFrame>
        <p:nvGraphicFramePr>
          <p:cNvPr id="7" name="Table 6"/>
          <p:cNvGraphicFramePr>
            <a:graphicFrameLocks noGrp="1"/>
          </p:cNvGraphicFramePr>
          <p:nvPr>
            <p:extLst/>
          </p:nvPr>
        </p:nvGraphicFramePr>
        <p:xfrm>
          <a:off x="1684338" y="2149475"/>
          <a:ext cx="8831263" cy="4327525"/>
        </p:xfrm>
        <a:graphic>
          <a:graphicData uri="http://schemas.openxmlformats.org/drawingml/2006/table">
            <a:tbl>
              <a:tblPr firstRow="1" firstCol="1" bandRow="1"/>
              <a:tblGrid>
                <a:gridCol w="2680221">
                  <a:extLst>
                    <a:ext uri="{9D8B030D-6E8A-4147-A177-3AD203B41FA5}">
                      <a16:colId xmlns:a16="http://schemas.microsoft.com/office/drawing/2014/main" val="20000"/>
                    </a:ext>
                  </a:extLst>
                </a:gridCol>
                <a:gridCol w="1231946">
                  <a:extLst>
                    <a:ext uri="{9D8B030D-6E8A-4147-A177-3AD203B41FA5}">
                      <a16:colId xmlns:a16="http://schemas.microsoft.com/office/drawing/2014/main" val="20001"/>
                    </a:ext>
                  </a:extLst>
                </a:gridCol>
                <a:gridCol w="1231077">
                  <a:extLst>
                    <a:ext uri="{9D8B030D-6E8A-4147-A177-3AD203B41FA5}">
                      <a16:colId xmlns:a16="http://schemas.microsoft.com/office/drawing/2014/main" val="20002"/>
                    </a:ext>
                  </a:extLst>
                </a:gridCol>
                <a:gridCol w="1231946">
                  <a:extLst>
                    <a:ext uri="{9D8B030D-6E8A-4147-A177-3AD203B41FA5}">
                      <a16:colId xmlns:a16="http://schemas.microsoft.com/office/drawing/2014/main" val="20003"/>
                    </a:ext>
                  </a:extLst>
                </a:gridCol>
                <a:gridCol w="1173737">
                  <a:extLst>
                    <a:ext uri="{9D8B030D-6E8A-4147-A177-3AD203B41FA5}">
                      <a16:colId xmlns:a16="http://schemas.microsoft.com/office/drawing/2014/main" val="20004"/>
                    </a:ext>
                  </a:extLst>
                </a:gridCol>
                <a:gridCol w="1282336">
                  <a:extLst>
                    <a:ext uri="{9D8B030D-6E8A-4147-A177-3AD203B41FA5}">
                      <a16:colId xmlns:a16="http://schemas.microsoft.com/office/drawing/2014/main" val="20005"/>
                    </a:ext>
                  </a:extLst>
                </a:gridCol>
              </a:tblGrid>
              <a:tr h="0">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Chỉ tiêu</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Quý</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Cả năm</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III</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IV</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a:effectLst/>
                          <a:latin typeface="Times New Roman"/>
                          <a:ea typeface="Times New Roman"/>
                          <a:cs typeface="Times New Roman"/>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just">
                        <a:lnSpc>
                          <a:spcPct val="150000"/>
                        </a:lnSpc>
                        <a:spcBef>
                          <a:spcPts val="0"/>
                        </a:spcBef>
                        <a:spcAft>
                          <a:spcPts val="0"/>
                        </a:spcAft>
                      </a:pPr>
                      <a:r>
                        <a:rPr lang="en-US" sz="2000" dirty="0">
                          <a:effectLst/>
                          <a:latin typeface="Times New Roman"/>
                          <a:ea typeface="Times New Roman"/>
                          <a:cs typeface="Times New Roman"/>
                        </a:rPr>
                        <a:t>1.Sản </a:t>
                      </a:r>
                      <a:r>
                        <a:rPr lang="en-US" sz="2000" dirty="0" err="1">
                          <a:effectLst/>
                          <a:latin typeface="Times New Roman"/>
                          <a:ea typeface="Times New Roman"/>
                          <a:cs typeface="Times New Roman"/>
                        </a:rPr>
                        <a:t>lượng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phẩm</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tiêu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thụ</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dự</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kiến</a:t>
                      </a:r>
                      <a:r>
                        <a:rPr lang="en-US" sz="2000" dirty="0">
                          <a:effectLst/>
                          <a:latin typeface="Times New Roman"/>
                          <a:ea typeface="Times New Roman"/>
                          <a:cs typeface="Times New Roman"/>
                        </a:rPr>
                        <a:t> (SP)</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25.000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30.000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just">
                        <a:lnSpc>
                          <a:spcPct val="150000"/>
                        </a:lnSpc>
                        <a:spcBef>
                          <a:spcPts val="0"/>
                        </a:spcBef>
                        <a:spcAft>
                          <a:spcPts val="0"/>
                        </a:spcAft>
                      </a:pPr>
                      <a:r>
                        <a:rPr lang="en-US" sz="2000">
                          <a:effectLst/>
                          <a:latin typeface="Times New Roman"/>
                          <a:ea typeface="Times New Roman"/>
                          <a:cs typeface="Times New Roman"/>
                        </a:rPr>
                        <a:t>2.Biến phí bán hàng và quản lý doanh nghiệp tính cho 1 sản phẩm (đ)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4.000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just">
                        <a:lnSpc>
                          <a:spcPct val="150000"/>
                        </a:lnSpc>
                        <a:spcBef>
                          <a:spcPts val="0"/>
                        </a:spcBef>
                        <a:spcAft>
                          <a:spcPts val="0"/>
                        </a:spcAft>
                      </a:pPr>
                      <a:r>
                        <a:rPr lang="en-US" sz="2000">
                          <a:effectLst/>
                          <a:latin typeface="Times New Roman"/>
                          <a:ea typeface="Times New Roman"/>
                          <a:cs typeface="Times New Roman"/>
                        </a:rPr>
                        <a:t>3.Tổng biến phí bán hàng và quản lý doanh nghiệp (1.000đ)</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80.000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a:effectLst/>
                          <a:latin typeface="Times New Roman"/>
                          <a:ea typeface="Times New Roman"/>
                          <a:cs typeface="Times New Roman"/>
                        </a:rPr>
                        <a:t>120.000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50000"/>
                        </a:lnSpc>
                        <a:spcBef>
                          <a:spcPts val="0"/>
                        </a:spcBef>
                        <a:spcAft>
                          <a:spcPts val="0"/>
                        </a:spcAft>
                      </a:pPr>
                      <a:r>
                        <a:rPr lang="en-US" sz="2000" dirty="0">
                          <a:effectLst/>
                          <a:latin typeface="Times New Roman"/>
                          <a:ea typeface="Times New Roman"/>
                          <a:cs typeface="Times New Roman"/>
                        </a:rPr>
                        <a:t>400.000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253061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1.5. SỰ GIỐNG NHAU VÀ KHÁC NHAU GIỮA KTTC VÀ KTQT</a:t>
            </a:r>
          </a:p>
        </p:txBody>
      </p:sp>
      <p:sp>
        <p:nvSpPr>
          <p:cNvPr id="29699" name="AutoShape 21"/>
          <p:cNvSpPr>
            <a:spLocks noChangeArrowheads="1"/>
          </p:cNvSpPr>
          <p:nvPr/>
        </p:nvSpPr>
        <p:spPr bwMode="auto">
          <a:xfrm>
            <a:off x="3738563" y="1600200"/>
            <a:ext cx="5143500" cy="500062"/>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 SỰ GIỐNG NHAU</a:t>
            </a:r>
          </a:p>
        </p:txBody>
      </p:sp>
      <p:sp>
        <p:nvSpPr>
          <p:cNvPr id="29700" name="Text Box 28"/>
          <p:cNvSpPr txBox="1">
            <a:spLocks noChangeArrowheads="1"/>
          </p:cNvSpPr>
          <p:nvPr/>
        </p:nvSpPr>
        <p:spPr bwMode="auto">
          <a:xfrm>
            <a:off x="1881188" y="2369404"/>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b="1" dirty="0">
                <a:solidFill>
                  <a:prstClr val="black"/>
                </a:solidFill>
                <a:latin typeface="Times New Roman" pitchFamily="18" charset="0"/>
                <a:cs typeface="Times New Roman" pitchFamily="18" charset="0"/>
              </a:rPr>
              <a:t> 1. </a:t>
            </a:r>
            <a:r>
              <a:rPr lang="en-US" altLang="vi-VN" sz="2400" b="1" dirty="0" err="1">
                <a:solidFill>
                  <a:prstClr val="black"/>
                </a:solidFill>
                <a:latin typeface="Times New Roman" pitchFamily="18" charset="0"/>
                <a:cs typeface="Times New Roman" pitchFamily="18" charset="0"/>
              </a:rPr>
              <a:t>Đều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công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cụ</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lý</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giúp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trị</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sử</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dụng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hiệu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nguồn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lực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kinh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tổ</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chức</a:t>
            </a:r>
            <a:r>
              <a:rPr lang="en-US" altLang="vi-VN" sz="2400" b="1" dirty="0">
                <a:solidFill>
                  <a:prstClr val="black"/>
                </a:solidFill>
                <a:latin typeface="Times New Roman" pitchFamily="18" charset="0"/>
                <a:cs typeface="Times New Roman" pitchFamily="18" charset="0"/>
              </a:rPr>
              <a:t>.</a:t>
            </a:r>
          </a:p>
        </p:txBody>
      </p:sp>
      <p:sp>
        <p:nvSpPr>
          <p:cNvPr id="29702" name="Text Box 28"/>
          <p:cNvSpPr txBox="1">
            <a:spLocks noChangeArrowheads="1"/>
          </p:cNvSpPr>
          <p:nvPr/>
        </p:nvSpPr>
        <p:spPr bwMode="auto">
          <a:xfrm>
            <a:off x="1881188" y="3200401"/>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2. </a:t>
            </a:r>
            <a:r>
              <a:rPr lang="en-US" altLang="vi-VN" sz="2400" b="1" dirty="0" err="1">
                <a:solidFill>
                  <a:prstClr val="black"/>
                </a:solidFill>
                <a:latin typeface="Times New Roman" pitchFamily="18" charset="0"/>
                <a:cs typeface="Times New Roman" pitchFamily="18" charset="0"/>
              </a:rPr>
              <a:t>Đều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sử</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dụng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chứng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từ</a:t>
            </a:r>
            <a:r>
              <a:rPr lang="en-US" altLang="vi-VN" sz="2400" b="1" dirty="0">
                <a:solidFill>
                  <a:prstClr val="black"/>
                </a:solidFill>
                <a:latin typeface="Times New Roman" pitchFamily="18" charset="0"/>
                <a:cs typeface="Times New Roman" pitchFamily="18" charset="0"/>
              </a:rPr>
              <a:t> ban </a:t>
            </a:r>
            <a:r>
              <a:rPr lang="en-US" altLang="vi-VN" sz="2400" b="1" dirty="0" err="1">
                <a:solidFill>
                  <a:prstClr val="black"/>
                </a:solidFill>
                <a:latin typeface="Times New Roman" pitchFamily="18" charset="0"/>
                <a:cs typeface="Times New Roman" pitchFamily="18" charset="0"/>
              </a:rPr>
              <a:t>đầu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cơ</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sở</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tính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toán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chỉ</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kinh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tài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chính</a:t>
            </a:r>
            <a:r>
              <a:rPr lang="en-US" altLang="vi-VN" sz="2400" b="1" dirty="0">
                <a:solidFill>
                  <a:prstClr val="black"/>
                </a:solidFill>
                <a:latin typeface="Times New Roman" pitchFamily="18" charset="0"/>
                <a:cs typeface="Times New Roman" pitchFamily="18" charset="0"/>
              </a:rPr>
              <a:t>.</a:t>
            </a:r>
          </a:p>
        </p:txBody>
      </p:sp>
      <p:sp>
        <p:nvSpPr>
          <p:cNvPr id="29703" name="Text Box 28"/>
          <p:cNvSpPr txBox="1">
            <a:spLocks noChangeArrowheads="1"/>
          </p:cNvSpPr>
          <p:nvPr/>
        </p:nvSpPr>
        <p:spPr bwMode="auto">
          <a:xfrm>
            <a:off x="1881188" y="4419600"/>
            <a:ext cx="81343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3. </a:t>
            </a:r>
            <a:r>
              <a:rPr lang="en-US" altLang="vi-VN" sz="2400" b="1" dirty="0" err="1">
                <a:solidFill>
                  <a:prstClr val="black"/>
                </a:solidFill>
                <a:latin typeface="Times New Roman" pitchFamily="18" charset="0"/>
                <a:cs typeface="Times New Roman" pitchFamily="18" charset="0"/>
              </a:rPr>
              <a:t>Đều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quan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tâm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đến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trách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nhiệm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trị</a:t>
            </a:r>
            <a:r>
              <a:rPr lang="en-US" altLang="vi-VN" sz="2400" b="1" dirty="0">
                <a:solidFill>
                  <a:prstClr val="black"/>
                </a:solidFill>
                <a:latin typeface="Times New Roman" pitchFamily="18" charset="0"/>
                <a:cs typeface="Times New Roman" pitchFamily="18" charset="0"/>
              </a:rPr>
              <a:t>.</a:t>
            </a:r>
          </a:p>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4. </a:t>
            </a:r>
            <a:r>
              <a:rPr lang="en-US" altLang="vi-VN" sz="2400" b="1" dirty="0" err="1">
                <a:solidFill>
                  <a:prstClr val="black"/>
                </a:solidFill>
                <a:latin typeface="Times New Roman" pitchFamily="18" charset="0"/>
                <a:cs typeface="Times New Roman" pitchFamily="18" charset="0"/>
              </a:rPr>
              <a:t>Đều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có</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cùng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đối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tượng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nghiên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cứu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thông</a:t>
            </a:r>
            <a:r>
              <a:rPr lang="en-US" altLang="vi-VN" sz="2400" b="1" dirty="0">
                <a:solidFill>
                  <a:prstClr val="black"/>
                </a:solidFill>
                <a:latin typeface="Times New Roman" pitchFamily="18" charset="0"/>
                <a:cs typeface="Times New Roman" pitchFamily="18" charset="0"/>
              </a:rPr>
              <a:t> tin </a:t>
            </a:r>
            <a:r>
              <a:rPr lang="en-US" altLang="vi-VN" sz="2400" b="1" dirty="0" err="1">
                <a:solidFill>
                  <a:prstClr val="black"/>
                </a:solidFill>
                <a:latin typeface="Times New Roman" pitchFamily="18" charset="0"/>
                <a:cs typeface="Times New Roman" pitchFamily="18" charset="0"/>
              </a:rPr>
              <a:t>kinh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tài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chính</a:t>
            </a:r>
            <a:endParaRPr lang="en-US" altLang="vi-VN" sz="2400" b="1" dirty="0">
              <a:solidFill>
                <a:prstClr val="black"/>
              </a:solidFill>
              <a:latin typeface="Times New Roman" pitchFamily="18" charset="0"/>
              <a:cs typeface="Times New Roman" pitchFamily="18" charset="0"/>
            </a:endParaRPr>
          </a:p>
        </p:txBody>
      </p:sp>
      <p:sp>
        <p:nvSpPr>
          <p:cNvPr id="10" name="Slide Number Placeholder 9"/>
          <p:cNvSpPr>
            <a:spLocks noGrp="1"/>
          </p:cNvSpPr>
          <p:nvPr>
            <p:ph type="sldNum" sz="quarter" idx="12"/>
          </p:nvPr>
        </p:nvSpPr>
        <p:spPr/>
        <p:txBody>
          <a:bodyPr>
            <a:normAutofit fontScale="85000" lnSpcReduction="20000"/>
          </a:bodyPr>
          <a:lstStyle/>
          <a:p>
            <a:pPr>
              <a:defRPr/>
            </a:pPr>
            <a:fld id="{C3404D62-16D1-4A46-A9BA-B5E0EB854E70}" type="slidenum">
              <a:rPr lang="en-IN" smtClean="0"/>
              <a:pPr>
                <a:defRPr/>
              </a:pPr>
              <a:t>21</a:t>
            </a:fld>
            <a:endParaRPr lang="en-IN"/>
          </a:p>
        </p:txBody>
      </p:sp>
    </p:spTree>
    <p:extLst>
      <p:ext uri="{BB962C8B-B14F-4D97-AF65-F5344CB8AC3E}">
        <p14:creationId xmlns:p14="http://schemas.microsoft.com/office/powerpoint/2010/main" val="74167915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p:cTn id="7" dur="500" decel="50000" fill="hold">
                                          <p:stCondLst>
                                            <p:cond delay="0"/>
                                          </p:stCondLst>
                                        </p:cTn>
                                        <p:tgtEl>
                                          <p:spTgt spid="2970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970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9700"/>
                                        </p:tgtEl>
                                        <p:attrNameLst>
                                          <p:attrName>ppt_w</p:attrName>
                                        </p:attrNameLst>
                                      </p:cBhvr>
                                      <p:tavLst>
                                        <p:tav tm="0">
                                          <p:val>
                                            <p:strVal val="#ppt_w*.05"/>
                                          </p:val>
                                        </p:tav>
                                        <p:tav tm="100000">
                                          <p:val>
                                            <p:strVal val="#ppt_w"/>
                                          </p:val>
                                        </p:tav>
                                      </p:tavLst>
                                    </p:anim>
                                    <p:anim calcmode="lin" valueType="num">
                                      <p:cBhvr>
                                        <p:cTn id="10" dur="1000" fill="hold"/>
                                        <p:tgtEl>
                                          <p:spTgt spid="2970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970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970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970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970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29702"/>
                                        </p:tgtEl>
                                        <p:attrNameLst>
                                          <p:attrName>style.visibility</p:attrName>
                                        </p:attrNameLst>
                                      </p:cBhvr>
                                      <p:to>
                                        <p:strVal val="visible"/>
                                      </p:to>
                                    </p:set>
                                    <p:anim calcmode="lin" valueType="num">
                                      <p:cBhvr>
                                        <p:cTn id="19" dur="500" decel="50000" fill="hold">
                                          <p:stCondLst>
                                            <p:cond delay="0"/>
                                          </p:stCondLst>
                                        </p:cTn>
                                        <p:tgtEl>
                                          <p:spTgt spid="29702"/>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9702"/>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9702"/>
                                        </p:tgtEl>
                                        <p:attrNameLst>
                                          <p:attrName>ppt_w</p:attrName>
                                        </p:attrNameLst>
                                      </p:cBhvr>
                                      <p:tavLst>
                                        <p:tav tm="0">
                                          <p:val>
                                            <p:strVal val="#ppt_w*.05"/>
                                          </p:val>
                                        </p:tav>
                                        <p:tav tm="100000">
                                          <p:val>
                                            <p:strVal val="#ppt_w"/>
                                          </p:val>
                                        </p:tav>
                                      </p:tavLst>
                                    </p:anim>
                                    <p:anim calcmode="lin" valueType="num">
                                      <p:cBhvr>
                                        <p:cTn id="22" dur="1000" fill="hold"/>
                                        <p:tgtEl>
                                          <p:spTgt spid="29702"/>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9702"/>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9702"/>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9702"/>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970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3" presetClass="entr" presetSubtype="0" fill="hold" grpId="0" nodeType="clickEffect">
                                  <p:stCondLst>
                                    <p:cond delay="0"/>
                                  </p:stCondLst>
                                  <p:childTnLst>
                                    <p:set>
                                      <p:cBhvr>
                                        <p:cTn id="30" dur="1" fill="hold">
                                          <p:stCondLst>
                                            <p:cond delay="0"/>
                                          </p:stCondLst>
                                        </p:cTn>
                                        <p:tgtEl>
                                          <p:spTgt spid="29703"/>
                                        </p:tgtEl>
                                        <p:attrNameLst>
                                          <p:attrName>style.visibility</p:attrName>
                                        </p:attrNameLst>
                                      </p:cBhvr>
                                      <p:to>
                                        <p:strVal val="visible"/>
                                      </p:to>
                                    </p:set>
                                    <p:animEffect transition="in" filter="fade">
                                      <p:cBhvr>
                                        <p:cTn id="31" dur="100"/>
                                        <p:tgtEl>
                                          <p:spTgt spid="29703"/>
                                        </p:tgtEl>
                                      </p:cBhvr>
                                    </p:animEffect>
                                    <p:anim calcmode="lin" valueType="num">
                                      <p:cBhvr>
                                        <p:cTn id="32" dur="400" fill="hold"/>
                                        <p:tgtEl>
                                          <p:spTgt spid="29703"/>
                                        </p:tgtEl>
                                        <p:attrNameLst>
                                          <p:attrName>ppt_x</p:attrName>
                                        </p:attrNameLst>
                                      </p:cBhvr>
                                      <p:tavLst>
                                        <p:tav tm="0">
                                          <p:val>
                                            <p:strVal val="#ppt_x"/>
                                          </p:val>
                                        </p:tav>
                                        <p:tav tm="100000">
                                          <p:val>
                                            <p:strVal val="#ppt_x"/>
                                          </p:val>
                                        </p:tav>
                                      </p:tavLst>
                                    </p:anim>
                                    <p:anim calcmode="lin" valueType="num">
                                      <p:cBhvr>
                                        <p:cTn id="33" dur="400" fill="hold"/>
                                        <p:tgtEl>
                                          <p:spTgt spid="29703"/>
                                        </p:tgtEl>
                                        <p:attrNameLst>
                                          <p:attrName>ppt_y</p:attrName>
                                        </p:attrNameLst>
                                      </p:cBhvr>
                                      <p:tavLst>
                                        <p:tav tm="0">
                                          <p:val>
                                            <p:strVal val="#ppt_y+0.31"/>
                                          </p:val>
                                        </p:tav>
                                        <p:tav tm="100000">
                                          <p:val>
                                            <p:strVal val="#ppt_y+0.31"/>
                                          </p:val>
                                        </p:tav>
                                      </p:tavLst>
                                    </p:anim>
                                    <p:anim calcmode="lin" valueType="num">
                                      <p:cBhvr>
                                        <p:cTn id="34" dur="600" decel="50000" fill="hold">
                                          <p:stCondLst>
                                            <p:cond delay="400"/>
                                          </p:stCondLst>
                                        </p:cTn>
                                        <p:tgtEl>
                                          <p:spTgt spid="2970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5" dur="600" decel="50000" fill="hold">
                                          <p:stCondLst>
                                            <p:cond delay="400"/>
                                          </p:stCondLst>
                                        </p:cTn>
                                        <p:tgtEl>
                                          <p:spTgt spid="2970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29702" grpId="0"/>
      <p:bldP spid="2970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WordArt 9"/>
          <p:cNvSpPr>
            <a:spLocks noChangeArrowheads="1" noChangeShapeType="1" noTextEdit="1"/>
          </p:cNvSpPr>
          <p:nvPr/>
        </p:nvSpPr>
        <p:spPr bwMode="auto">
          <a:xfrm>
            <a:off x="2024064" y="152401"/>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1.5. SỰ GIỐNG NHAU VÀ KHÁC NHAU GIỮA KTTC VÀ KTQT</a:t>
            </a:r>
          </a:p>
        </p:txBody>
      </p:sp>
      <p:sp>
        <p:nvSpPr>
          <p:cNvPr id="30723" name="AutoShape 21"/>
          <p:cNvSpPr>
            <a:spLocks noChangeArrowheads="1"/>
          </p:cNvSpPr>
          <p:nvPr/>
        </p:nvSpPr>
        <p:spPr bwMode="auto">
          <a:xfrm>
            <a:off x="3732213" y="1157289"/>
            <a:ext cx="5143500" cy="428625"/>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SỰ KHÁC NHAU</a:t>
            </a:r>
          </a:p>
        </p:txBody>
      </p:sp>
      <p:graphicFrame>
        <p:nvGraphicFramePr>
          <p:cNvPr id="13" name="Table 12"/>
          <p:cNvGraphicFramePr>
            <a:graphicFrameLocks noGrp="1"/>
          </p:cNvGraphicFramePr>
          <p:nvPr>
            <p:extLst>
              <p:ext uri="{D42A27DB-BD31-4B8C-83A1-F6EECF244321}">
                <p14:modId xmlns:p14="http://schemas.microsoft.com/office/powerpoint/2010/main" val="3503523190"/>
              </p:ext>
            </p:extLst>
          </p:nvPr>
        </p:nvGraphicFramePr>
        <p:xfrm>
          <a:off x="609600" y="1619252"/>
          <a:ext cx="11277600" cy="5162550"/>
        </p:xfrm>
        <a:graphic>
          <a:graphicData uri="http://schemas.openxmlformats.org/drawingml/2006/table">
            <a:tbl>
              <a:tblPr/>
              <a:tblGrid>
                <a:gridCol w="3289300">
                  <a:extLst>
                    <a:ext uri="{9D8B030D-6E8A-4147-A177-3AD203B41FA5}">
                      <a16:colId xmlns:a16="http://schemas.microsoft.com/office/drawing/2014/main" val="20000"/>
                    </a:ext>
                  </a:extLst>
                </a:gridCol>
                <a:gridCol w="3709923">
                  <a:extLst>
                    <a:ext uri="{9D8B030D-6E8A-4147-A177-3AD203B41FA5}">
                      <a16:colId xmlns:a16="http://schemas.microsoft.com/office/drawing/2014/main" val="20001"/>
                    </a:ext>
                  </a:extLst>
                </a:gridCol>
                <a:gridCol w="4278377">
                  <a:extLst>
                    <a:ext uri="{9D8B030D-6E8A-4147-A177-3AD203B41FA5}">
                      <a16:colId xmlns:a16="http://schemas.microsoft.com/office/drawing/2014/main" val="20002"/>
                    </a:ext>
                  </a:extLst>
                </a:gridCol>
              </a:tblGrid>
              <a:tr h="405863">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Tiêu</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chí</a:t>
                      </a:r>
                      <a:endParaRPr kumimoji="0" lang="en-US" sz="18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Kế toán Tài chính</a:t>
                      </a:r>
                      <a:endParaRPr kumimoji="0" lang="en-US" sz="16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68595" marR="68595"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Kế toán Quản trị</a:t>
                      </a:r>
                      <a:endParaRPr kumimoji="0" lang="en-US" sz="16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68595" marR="68595"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75945">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Times New Roman" pitchFamily="18" charset="0"/>
                          <a:cs typeface="Times New Roman" pitchFamily="18" charset="0"/>
                        </a:rPr>
                        <a:t>1.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Mục</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đích</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sử</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dụng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tin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Phục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vụ</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cho</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lập</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BCTC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cung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cấp</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tin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cả</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ngoài</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DN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Cung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cấp</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tin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để</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ra</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quyết</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định</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nội</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bộ</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DN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66631">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Times New Roman" pitchFamily="18" charset="0"/>
                          <a:cs typeface="Times New Roman" pitchFamily="18" charset="0"/>
                        </a:rPr>
                        <a:t>2.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Đối</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tượng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sử</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dụng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tin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Chủ</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yếu</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là</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bên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ngoài</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tổ</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chức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DN.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Các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nhà</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quản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trị</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bên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tổ</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chức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DN.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6631">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Times New Roman" pitchFamily="18" charset="0"/>
                          <a:cs typeface="Times New Roman" pitchFamily="18" charset="0"/>
                        </a:rPr>
                        <a:t>3.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Đặc</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điểm</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tin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tin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chính</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xác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tin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quá</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khứ</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tin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dự</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báo</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linh</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hoạt</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hướng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tương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lai</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66631">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Times New Roman" pitchFamily="18" charset="0"/>
                          <a:cs typeface="Times New Roman" pitchFamily="18" charset="0"/>
                        </a:rPr>
                        <a:t>4.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Nguyên</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tắc</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cung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cấp</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tin,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kỳ</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báo</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cáo</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Tuân</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thủ</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chuẩn</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mực</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chế</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độ</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KT</a:t>
                      </a: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Theo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yêu</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cầu</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của</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nhà</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quản</a:t>
                      </a:r>
                      <a:r>
                        <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trị</a:t>
                      </a:r>
                      <a:endParaRPr kumimoji="0" lang="en-US" sz="17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07109">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Times New Roman" pitchFamily="18" charset="0"/>
                          <a:cs typeface="Times New Roman" pitchFamily="18" charset="0"/>
                        </a:rPr>
                        <a:t>5.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Nội</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dung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báo</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cáo</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hợp</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Times New Roman" pitchFamily="18" charset="0"/>
                          <a:cs typeface="Times New Roman" pitchFamily="18" charset="0"/>
                        </a:rPr>
                        <a:t>Chi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tiết</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66631">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Times New Roman" pitchFamily="18" charset="0"/>
                          <a:cs typeface="Times New Roman" pitchFamily="18" charset="0"/>
                        </a:rPr>
                        <a:t>6.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Tính</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pháp</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lý</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Bắt</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buộc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có</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tính</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chất</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pháp</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lý</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Không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bắt</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buộc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cần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tính</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kịp</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thời</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không</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có</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tính</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chính</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xác</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cao</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07109">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Times New Roman" pitchFamily="18" charset="0"/>
                          <a:cs typeface="Times New Roman" pitchFamily="18" charset="0"/>
                        </a:rPr>
                        <a:t>7.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Phạm</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vi </a:t>
                      </a:r>
                      <a:r>
                        <a:rPr kumimoji="0" lang="en-US" sz="1700" b="1" i="0" u="none" strike="noStrike" cap="none" normalizeH="0" baseline="0" dirty="0" err="1">
                          <a:ln>
                            <a:noFill/>
                          </a:ln>
                          <a:solidFill>
                            <a:schemeClr val="tx1"/>
                          </a:solidFill>
                          <a:effectLst/>
                          <a:latin typeface="Times New Roman" pitchFamily="18" charset="0"/>
                          <a:cs typeface="Times New Roman" pitchFamily="18" charset="0"/>
                        </a:rPr>
                        <a:t>thông</a:t>
                      </a:r>
                      <a:r>
                        <a:rPr kumimoji="0" lang="en-US" sz="1700" b="1" i="0" u="none" strike="noStrike" cap="none" normalizeH="0" baseline="0" dirty="0">
                          <a:ln>
                            <a:noFill/>
                          </a:ln>
                          <a:solidFill>
                            <a:schemeClr val="tx1"/>
                          </a:solidFill>
                          <a:effectLst/>
                          <a:latin typeface="Times New Roman" pitchFamily="18" charset="0"/>
                          <a:cs typeface="Times New Roman" pitchFamily="18" charset="0"/>
                        </a:rPr>
                        <a:t> tin</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Toàn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vị</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bên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ngoài</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Nội</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bộ</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đơn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vị</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theo</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cấp</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quản</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cs typeface="Times New Roman" pitchFamily="18" charset="0"/>
                        </a:rPr>
                        <a:t>trị</a:t>
                      </a:r>
                      <a:r>
                        <a:rPr kumimoji="0" lang="en-US" sz="1700" b="0" i="0" u="none" strike="noStrike" cap="none" normalizeH="0" baseline="0" dirty="0">
                          <a:ln>
                            <a:noFill/>
                          </a:ln>
                          <a:solidFill>
                            <a:schemeClr val="tx1"/>
                          </a:solidFill>
                          <a:effectLst/>
                          <a:latin typeface="Times New Roman" pitchFamily="18" charset="0"/>
                          <a:cs typeface="Times New Roman" pitchFamily="18" charset="0"/>
                        </a:rPr>
                        <a:t>.</a:t>
                      </a:r>
                      <a:endParaRPr kumimoji="0" lang="en-US" sz="17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68595" marR="685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 name="Slide Number Placeholder 4"/>
          <p:cNvSpPr>
            <a:spLocks noGrp="1"/>
          </p:cNvSpPr>
          <p:nvPr>
            <p:ph type="sldNum" sz="quarter" idx="12"/>
          </p:nvPr>
        </p:nvSpPr>
        <p:spPr/>
        <p:txBody>
          <a:bodyPr>
            <a:normAutofit fontScale="85000" lnSpcReduction="20000"/>
          </a:bodyPr>
          <a:lstStyle/>
          <a:p>
            <a:pPr>
              <a:defRPr/>
            </a:pPr>
            <a:fld id="{F9859095-7808-425E-B1BD-727D04EB37DE}" type="slidenum">
              <a:rPr lang="en-IN" smtClean="0"/>
              <a:pPr>
                <a:defRPr/>
              </a:pPr>
              <a:t>22</a:t>
            </a:fld>
            <a:endParaRPr lang="en-IN"/>
          </a:p>
        </p:txBody>
      </p:sp>
    </p:spTree>
    <p:extLst>
      <p:ext uri="{BB962C8B-B14F-4D97-AF65-F5344CB8AC3E}">
        <p14:creationId xmlns:p14="http://schemas.microsoft.com/office/powerpoint/2010/main" val="120525250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1.6. TỔ CHỨC THỰC HIỆN KTQT</a:t>
            </a:r>
          </a:p>
        </p:txBody>
      </p:sp>
      <p:sp>
        <p:nvSpPr>
          <p:cNvPr id="38916" name="Text Box 28"/>
          <p:cNvSpPr txBox="1">
            <a:spLocks noChangeArrowheads="1"/>
          </p:cNvSpPr>
          <p:nvPr/>
        </p:nvSpPr>
        <p:spPr bwMode="auto">
          <a:xfrm>
            <a:off x="2024063" y="1447800"/>
            <a:ext cx="81343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Vận</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dụng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chứng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từ</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kế</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toán</a:t>
            </a:r>
            <a:r>
              <a:rPr lang="en-US" altLang="vi-VN" sz="2800" b="1" dirty="0">
                <a:solidFill>
                  <a:prstClr val="black"/>
                </a:solidFill>
                <a:latin typeface="Times New Roman" pitchFamily="18" charset="0"/>
                <a:cs typeface="Times New Roman" pitchFamily="18" charset="0"/>
              </a:rPr>
              <a:t>:</a:t>
            </a:r>
          </a:p>
        </p:txBody>
      </p:sp>
      <p:sp>
        <p:nvSpPr>
          <p:cNvPr id="38917" name="Text Box 28"/>
          <p:cNvSpPr txBox="1">
            <a:spLocks noChangeArrowheads="1"/>
          </p:cNvSpPr>
          <p:nvPr/>
        </p:nvSpPr>
        <p:spPr bwMode="auto">
          <a:xfrm>
            <a:off x="1905001" y="2020670"/>
            <a:ext cx="82772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loại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nghiệp</a:t>
            </a:r>
            <a:r>
              <a:rPr lang="en-US" altLang="vi-VN" sz="2400" dirty="0">
                <a:solidFill>
                  <a:prstClr val="black"/>
                </a:solidFill>
                <a:latin typeface="Times New Roman" pitchFamily="18" charset="0"/>
                <a:cs typeface="Times New Roman" pitchFamily="18" charset="0"/>
              </a:rPr>
              <a:t>.</a:t>
            </a:r>
          </a:p>
        </p:txBody>
      </p:sp>
      <p:sp>
        <p:nvSpPr>
          <p:cNvPr id="38918" name="Text Box 28"/>
          <p:cNvSpPr txBox="1">
            <a:spLocks noChangeArrowheads="1"/>
          </p:cNvSpPr>
          <p:nvPr/>
        </p:nvSpPr>
        <p:spPr bwMode="auto">
          <a:xfrm>
            <a:off x="1905001" y="2457272"/>
            <a:ext cx="87629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Cụ</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hóa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bổ</a:t>
            </a:r>
            <a:r>
              <a:rPr lang="en-US" altLang="vi-VN" sz="2400" dirty="0">
                <a:solidFill>
                  <a:prstClr val="black"/>
                </a:solidFill>
                <a:latin typeface="Times New Roman" pitchFamily="18" charset="0"/>
                <a:cs typeface="Times New Roman" pitchFamily="18" charset="0"/>
              </a:rPr>
              <a:t> sung  </a:t>
            </a:r>
            <a:r>
              <a:rPr lang="en-US" altLang="vi-VN" sz="2400" dirty="0" err="1">
                <a:solidFill>
                  <a:prstClr val="black"/>
                </a:solidFill>
                <a:latin typeface="Times New Roman" pitchFamily="18" charset="0"/>
                <a:cs typeface="Times New Roman" pitchFamily="18" charset="0"/>
              </a:rPr>
              <a:t>nội</a:t>
            </a:r>
            <a:r>
              <a:rPr lang="en-US" altLang="vi-VN" sz="2400" dirty="0">
                <a:solidFill>
                  <a:prstClr val="black"/>
                </a:solidFill>
                <a:latin typeface="Times New Roman" pitchFamily="18" charset="0"/>
                <a:cs typeface="Times New Roman" pitchFamily="18" charset="0"/>
              </a:rPr>
              <a:t> dung </a:t>
            </a:r>
            <a:r>
              <a:rPr lang="en-US" altLang="vi-VN" sz="2400" dirty="0" err="1">
                <a:solidFill>
                  <a:prstClr val="black"/>
                </a:solidFill>
                <a:latin typeface="Times New Roman" pitchFamily="18" charset="0"/>
                <a:cs typeface="Times New Roman" pitchFamily="18" charset="0"/>
              </a:rPr>
              <a:t>cần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thiết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mẫu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chứng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a:t>
            </a:r>
            <a:r>
              <a:rPr lang="en-US" altLang="vi-VN" sz="2400" dirty="0">
                <a:solidFill>
                  <a:prstClr val="black"/>
                </a:solidFill>
                <a:latin typeface="Times New Roman" pitchFamily="18" charset="0"/>
                <a:cs typeface="Times New Roman" pitchFamily="18" charset="0"/>
              </a:rPr>
              <a:t> KT</a:t>
            </a:r>
          </a:p>
        </p:txBody>
      </p:sp>
      <p:sp>
        <p:nvSpPr>
          <p:cNvPr id="38919" name="Text Box 28"/>
          <p:cNvSpPr txBox="1">
            <a:spLocks noChangeArrowheads="1"/>
          </p:cNvSpPr>
          <p:nvPr/>
        </p:nvSpPr>
        <p:spPr bwMode="auto">
          <a:xfrm>
            <a:off x="1905000" y="3066872"/>
            <a:ext cx="8534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763">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chứng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a:t>
            </a:r>
            <a:r>
              <a:rPr lang="en-US" altLang="vi-VN" sz="2400" dirty="0">
                <a:solidFill>
                  <a:prstClr val="black"/>
                </a:solidFill>
                <a:latin typeface="Times New Roman" pitchFamily="18" charset="0"/>
                <a:cs typeface="Times New Roman" pitchFamily="18" charset="0"/>
              </a:rPr>
              <a:t> ban </a:t>
            </a:r>
            <a:r>
              <a:rPr lang="en-US" altLang="vi-VN" sz="2400" dirty="0" err="1">
                <a:solidFill>
                  <a:prstClr val="black"/>
                </a:solidFill>
                <a:latin typeface="Times New Roman" pitchFamily="18" charset="0"/>
                <a:cs typeface="Times New Roman" pitchFamily="18" charset="0"/>
              </a:rPr>
              <a:t>đầu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chứng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thống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kê</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hành</a:t>
            </a:r>
            <a:r>
              <a:rPr lang="en-US" altLang="vi-VN" sz="2400" dirty="0">
                <a:solidFill>
                  <a:prstClr val="black"/>
                </a:solidFill>
                <a:latin typeface="Times New Roman" pitchFamily="18" charset="0"/>
                <a:cs typeface="Times New Roman" pitchFamily="18" charset="0"/>
              </a:rPr>
              <a:t> SXKD </a:t>
            </a:r>
            <a:r>
              <a:rPr lang="en-US" altLang="vi-VN" sz="2400" dirty="0" err="1">
                <a:solidFill>
                  <a:prstClr val="black"/>
                </a:solidFill>
                <a:latin typeface="Times New Roman" pitchFamily="18" charset="0"/>
                <a:cs typeface="Times New Roman" pitchFamily="18" charset="0"/>
              </a:rPr>
              <a:t>nhằm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cung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cấp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thông</a:t>
            </a:r>
            <a:r>
              <a:rPr lang="en-US" altLang="vi-VN" sz="2400" dirty="0">
                <a:solidFill>
                  <a:prstClr val="black"/>
                </a:solidFill>
                <a:latin typeface="Times New Roman" pitchFamily="18" charset="0"/>
                <a:cs typeface="Times New Roman" pitchFamily="18" charset="0"/>
              </a:rPr>
              <a:t> tin </a:t>
            </a:r>
            <a:r>
              <a:rPr lang="en-US" altLang="vi-VN" sz="2400" dirty="0" err="1">
                <a:solidFill>
                  <a:prstClr val="black"/>
                </a:solidFill>
                <a:latin typeface="Times New Roman" pitchFamily="18" charset="0"/>
                <a:cs typeface="Times New Roman" pitchFamily="18" charset="0"/>
              </a:rPr>
              <a:t>cần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thiết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trị</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nghiệp</a:t>
            </a:r>
            <a:r>
              <a:rPr lang="en-US" altLang="vi-VN" sz="2400" dirty="0">
                <a:solidFill>
                  <a:prstClr val="black"/>
                </a:solidFill>
                <a:latin typeface="Times New Roman" pitchFamily="18" charset="0"/>
                <a:cs typeface="Times New Roman" pitchFamily="18" charset="0"/>
              </a:rPr>
              <a:t>.</a:t>
            </a:r>
          </a:p>
        </p:txBody>
      </p:sp>
      <p:sp>
        <p:nvSpPr>
          <p:cNvPr id="38920" name="Text Box 28"/>
          <p:cNvSpPr txBox="1">
            <a:spLocks noChangeArrowheads="1"/>
          </p:cNvSpPr>
          <p:nvPr/>
        </p:nvSpPr>
        <p:spPr bwMode="auto">
          <a:xfrm>
            <a:off x="2024063" y="4114800"/>
            <a:ext cx="81343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Vận</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dụng</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tài</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khoản</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kế</a:t>
            </a:r>
            <a:r>
              <a:rPr lang="en-US" altLang="vi-VN" sz="2800" b="1" dirty="0">
                <a:solidFill>
                  <a:prstClr val="black"/>
                </a:solidFill>
                <a:latin typeface="Times New Roman" pitchFamily="18" charset="0"/>
                <a:cs typeface="Times New Roman" pitchFamily="18" charset="0"/>
              </a:rPr>
              <a:t> </a:t>
            </a:r>
            <a:r>
              <a:rPr lang="en-US" altLang="vi-VN" sz="2800" b="1" dirty="0" err="1">
                <a:solidFill>
                  <a:prstClr val="black"/>
                </a:solidFill>
                <a:latin typeface="Times New Roman" pitchFamily="18" charset="0"/>
                <a:cs typeface="Times New Roman" pitchFamily="18" charset="0"/>
              </a:rPr>
              <a:t>toán</a:t>
            </a:r>
            <a:r>
              <a:rPr lang="en-US" altLang="vi-VN" sz="2800" b="1" dirty="0">
                <a:solidFill>
                  <a:prstClr val="black"/>
                </a:solidFill>
                <a:latin typeface="Times New Roman" pitchFamily="18" charset="0"/>
                <a:cs typeface="Times New Roman" pitchFamily="18" charset="0"/>
              </a:rPr>
              <a:t>:</a:t>
            </a:r>
          </a:p>
        </p:txBody>
      </p:sp>
      <p:sp>
        <p:nvSpPr>
          <p:cNvPr id="38921" name="Text Box 28"/>
          <p:cNvSpPr txBox="1">
            <a:spLocks noChangeArrowheads="1"/>
          </p:cNvSpPr>
          <p:nvPr/>
        </p:nvSpPr>
        <p:spPr bwMode="auto">
          <a:xfrm>
            <a:off x="1828800" y="4971872"/>
            <a:ext cx="8610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ban </a:t>
            </a:r>
            <a:r>
              <a:rPr lang="en-US" altLang="vi-VN" sz="2400" dirty="0" err="1">
                <a:solidFill>
                  <a:prstClr val="black"/>
                </a:solidFill>
                <a:latin typeface="Times New Roman" pitchFamily="18" charset="0"/>
                <a:cs typeface="Times New Roman" pitchFamily="18" charset="0"/>
              </a:rPr>
              <a:t>hành</a:t>
            </a:r>
            <a:endParaRPr lang="en-US" altLang="vi-VN" sz="2400" dirty="0">
              <a:solidFill>
                <a:prstClr val="black"/>
              </a:solidFill>
              <a:latin typeface="Times New Roman" pitchFamily="18" charset="0"/>
              <a:cs typeface="Times New Roman" pitchFamily="18" charset="0"/>
            </a:endParaRP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tiết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hóa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cấp</a:t>
            </a:r>
            <a:r>
              <a:rPr lang="en-US" altLang="vi-VN" sz="2400" dirty="0">
                <a:solidFill>
                  <a:prstClr val="black"/>
                </a:solidFill>
                <a:latin typeface="Times New Roman" pitchFamily="18" charset="0"/>
                <a:cs typeface="Times New Roman" pitchFamily="18" charset="0"/>
              </a:rPr>
              <a:t> 2, 3 … </a:t>
            </a:r>
            <a:r>
              <a:rPr lang="en-US" altLang="vi-VN" sz="2400" dirty="0" err="1">
                <a:solidFill>
                  <a:prstClr val="black"/>
                </a:solidFill>
                <a:latin typeface="Times New Roman" pitchFamily="18" charset="0"/>
                <a:cs typeface="Times New Roman" pitchFamily="18" charset="0"/>
              </a:rPr>
              <a:t>sử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lập</a:t>
            </a:r>
            <a:r>
              <a:rPr lang="en-US" altLang="vi-VN" sz="2400" dirty="0">
                <a:solidFill>
                  <a:prstClr val="black"/>
                </a:solidFill>
                <a:latin typeface="Times New Roman" pitchFamily="18" charset="0"/>
                <a:cs typeface="Times New Roman" pitchFamily="18" charset="0"/>
              </a:rPr>
              <a:t>.</a:t>
            </a:r>
          </a:p>
        </p:txBody>
      </p:sp>
      <p:sp>
        <p:nvSpPr>
          <p:cNvPr id="38922" name="Text Box 28"/>
          <p:cNvSpPr txBox="1">
            <a:spLocks noChangeArrowheads="1"/>
          </p:cNvSpPr>
          <p:nvPr/>
        </p:nvSpPr>
        <p:spPr bwMode="auto">
          <a:xfrm>
            <a:off x="1752600" y="594995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bảo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thống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cấp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a:t>
            </a:r>
          </a:p>
        </p:txBody>
      </p:sp>
      <p:sp>
        <p:nvSpPr>
          <p:cNvPr id="11" name="Slide Number Placeholder 10"/>
          <p:cNvSpPr>
            <a:spLocks noGrp="1"/>
          </p:cNvSpPr>
          <p:nvPr>
            <p:ph type="sldNum" sz="quarter" idx="12"/>
          </p:nvPr>
        </p:nvSpPr>
        <p:spPr/>
        <p:txBody>
          <a:bodyPr>
            <a:normAutofit fontScale="85000" lnSpcReduction="20000"/>
          </a:bodyPr>
          <a:lstStyle/>
          <a:p>
            <a:pPr>
              <a:defRPr/>
            </a:pPr>
            <a:fld id="{20BD240B-BB27-4818-992B-55253FAC36C7}" type="slidenum">
              <a:rPr lang="en-IN" smtClean="0"/>
              <a:pPr>
                <a:defRPr/>
              </a:pPr>
              <a:t>23</a:t>
            </a:fld>
            <a:endParaRPr lang="en-IN"/>
          </a:p>
        </p:txBody>
      </p:sp>
    </p:spTree>
    <p:extLst>
      <p:ext uri="{BB962C8B-B14F-4D97-AF65-F5344CB8AC3E}">
        <p14:creationId xmlns:p14="http://schemas.microsoft.com/office/powerpoint/2010/main" val="271600679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additive="base">
                                        <p:cTn id="7" dur="500" fill="hold"/>
                                        <p:tgtEl>
                                          <p:spTgt spid="38916"/>
                                        </p:tgtEl>
                                        <p:attrNameLst>
                                          <p:attrName>ppt_x</p:attrName>
                                        </p:attrNameLst>
                                      </p:cBhvr>
                                      <p:tavLst>
                                        <p:tav tm="0">
                                          <p:val>
                                            <p:strVal val="#ppt_x"/>
                                          </p:val>
                                        </p:tav>
                                        <p:tav tm="100000">
                                          <p:val>
                                            <p:strVal val="#ppt_x"/>
                                          </p:val>
                                        </p:tav>
                                      </p:tavLst>
                                    </p:anim>
                                    <p:anim calcmode="lin" valueType="num">
                                      <p:cBhvr additive="base">
                                        <p:cTn id="8" dur="500" fill="hold"/>
                                        <p:tgtEl>
                                          <p:spTgt spid="3891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38917"/>
                                        </p:tgtEl>
                                        <p:attrNameLst>
                                          <p:attrName>style.visibility</p:attrName>
                                        </p:attrNameLst>
                                      </p:cBhvr>
                                      <p:to>
                                        <p:strVal val="visible"/>
                                      </p:to>
                                    </p:set>
                                    <p:anim calcmode="lin" valueType="num">
                                      <p:cBhvr>
                                        <p:cTn id="13" dur="500" fill="hold"/>
                                        <p:tgtEl>
                                          <p:spTgt spid="38917"/>
                                        </p:tgtEl>
                                        <p:attrNameLst>
                                          <p:attrName>ppt_w</p:attrName>
                                        </p:attrNameLst>
                                      </p:cBhvr>
                                      <p:tavLst>
                                        <p:tav tm="0">
                                          <p:val>
                                            <p:fltVal val="0"/>
                                          </p:val>
                                        </p:tav>
                                        <p:tav tm="100000">
                                          <p:val>
                                            <p:strVal val="#ppt_w"/>
                                          </p:val>
                                        </p:tav>
                                      </p:tavLst>
                                    </p:anim>
                                    <p:anim calcmode="lin" valueType="num">
                                      <p:cBhvr>
                                        <p:cTn id="14" dur="500" fill="hold"/>
                                        <p:tgtEl>
                                          <p:spTgt spid="38917"/>
                                        </p:tgtEl>
                                        <p:attrNameLst>
                                          <p:attrName>ppt_h</p:attrName>
                                        </p:attrNameLst>
                                      </p:cBhvr>
                                      <p:tavLst>
                                        <p:tav tm="0">
                                          <p:val>
                                            <p:fltVal val="0"/>
                                          </p:val>
                                        </p:tav>
                                        <p:tav tm="100000">
                                          <p:val>
                                            <p:strVal val="#ppt_h"/>
                                          </p:val>
                                        </p:tav>
                                      </p:tavLst>
                                    </p:anim>
                                    <p:anim calcmode="lin" valueType="num">
                                      <p:cBhvr>
                                        <p:cTn id="15" dur="500" fill="hold"/>
                                        <p:tgtEl>
                                          <p:spTgt spid="38917"/>
                                        </p:tgtEl>
                                        <p:attrNameLst>
                                          <p:attrName>style.rotation</p:attrName>
                                        </p:attrNameLst>
                                      </p:cBhvr>
                                      <p:tavLst>
                                        <p:tav tm="0">
                                          <p:val>
                                            <p:fltVal val="360"/>
                                          </p:val>
                                        </p:tav>
                                        <p:tav tm="100000">
                                          <p:val>
                                            <p:fltVal val="0"/>
                                          </p:val>
                                        </p:tav>
                                      </p:tavLst>
                                    </p:anim>
                                    <p:animEffect transition="in" filter="fade">
                                      <p:cBhvr>
                                        <p:cTn id="16" dur="500"/>
                                        <p:tgtEl>
                                          <p:spTgt spid="3891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38918"/>
                                        </p:tgtEl>
                                        <p:attrNameLst>
                                          <p:attrName>style.visibility</p:attrName>
                                        </p:attrNameLst>
                                      </p:cBhvr>
                                      <p:to>
                                        <p:strVal val="visible"/>
                                      </p:to>
                                    </p:set>
                                    <p:anim calcmode="lin" valueType="num">
                                      <p:cBhvr>
                                        <p:cTn id="21" dur="500" fill="hold"/>
                                        <p:tgtEl>
                                          <p:spTgt spid="38918"/>
                                        </p:tgtEl>
                                        <p:attrNameLst>
                                          <p:attrName>ppt_w</p:attrName>
                                        </p:attrNameLst>
                                      </p:cBhvr>
                                      <p:tavLst>
                                        <p:tav tm="0">
                                          <p:val>
                                            <p:fltVal val="0"/>
                                          </p:val>
                                        </p:tav>
                                        <p:tav tm="100000">
                                          <p:val>
                                            <p:strVal val="#ppt_w"/>
                                          </p:val>
                                        </p:tav>
                                      </p:tavLst>
                                    </p:anim>
                                    <p:anim calcmode="lin" valueType="num">
                                      <p:cBhvr>
                                        <p:cTn id="22" dur="500" fill="hold"/>
                                        <p:tgtEl>
                                          <p:spTgt spid="38918"/>
                                        </p:tgtEl>
                                        <p:attrNameLst>
                                          <p:attrName>ppt_h</p:attrName>
                                        </p:attrNameLst>
                                      </p:cBhvr>
                                      <p:tavLst>
                                        <p:tav tm="0">
                                          <p:val>
                                            <p:fltVal val="0"/>
                                          </p:val>
                                        </p:tav>
                                        <p:tav tm="100000">
                                          <p:val>
                                            <p:strVal val="#ppt_h"/>
                                          </p:val>
                                        </p:tav>
                                      </p:tavLst>
                                    </p:anim>
                                    <p:anim calcmode="lin" valueType="num">
                                      <p:cBhvr>
                                        <p:cTn id="23" dur="500" fill="hold"/>
                                        <p:tgtEl>
                                          <p:spTgt spid="38918"/>
                                        </p:tgtEl>
                                        <p:attrNameLst>
                                          <p:attrName>style.rotation</p:attrName>
                                        </p:attrNameLst>
                                      </p:cBhvr>
                                      <p:tavLst>
                                        <p:tav tm="0">
                                          <p:val>
                                            <p:fltVal val="360"/>
                                          </p:val>
                                        </p:tav>
                                        <p:tav tm="100000">
                                          <p:val>
                                            <p:fltVal val="0"/>
                                          </p:val>
                                        </p:tav>
                                      </p:tavLst>
                                    </p:anim>
                                    <p:animEffect transition="in" filter="fade">
                                      <p:cBhvr>
                                        <p:cTn id="24" dur="500"/>
                                        <p:tgtEl>
                                          <p:spTgt spid="3891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9" presetClass="entr" presetSubtype="0" decel="100000" fill="hold" grpId="0" nodeType="clickEffect">
                                  <p:stCondLst>
                                    <p:cond delay="0"/>
                                  </p:stCondLst>
                                  <p:childTnLst>
                                    <p:set>
                                      <p:cBhvr>
                                        <p:cTn id="28" dur="1" fill="hold">
                                          <p:stCondLst>
                                            <p:cond delay="0"/>
                                          </p:stCondLst>
                                        </p:cTn>
                                        <p:tgtEl>
                                          <p:spTgt spid="38919"/>
                                        </p:tgtEl>
                                        <p:attrNameLst>
                                          <p:attrName>style.visibility</p:attrName>
                                        </p:attrNameLst>
                                      </p:cBhvr>
                                      <p:to>
                                        <p:strVal val="visible"/>
                                      </p:to>
                                    </p:set>
                                    <p:anim calcmode="lin" valueType="num">
                                      <p:cBhvr>
                                        <p:cTn id="29" dur="500" fill="hold"/>
                                        <p:tgtEl>
                                          <p:spTgt spid="38919"/>
                                        </p:tgtEl>
                                        <p:attrNameLst>
                                          <p:attrName>ppt_w</p:attrName>
                                        </p:attrNameLst>
                                      </p:cBhvr>
                                      <p:tavLst>
                                        <p:tav tm="0">
                                          <p:val>
                                            <p:fltVal val="0"/>
                                          </p:val>
                                        </p:tav>
                                        <p:tav tm="100000">
                                          <p:val>
                                            <p:strVal val="#ppt_w"/>
                                          </p:val>
                                        </p:tav>
                                      </p:tavLst>
                                    </p:anim>
                                    <p:anim calcmode="lin" valueType="num">
                                      <p:cBhvr>
                                        <p:cTn id="30" dur="500" fill="hold"/>
                                        <p:tgtEl>
                                          <p:spTgt spid="38919"/>
                                        </p:tgtEl>
                                        <p:attrNameLst>
                                          <p:attrName>ppt_h</p:attrName>
                                        </p:attrNameLst>
                                      </p:cBhvr>
                                      <p:tavLst>
                                        <p:tav tm="0">
                                          <p:val>
                                            <p:fltVal val="0"/>
                                          </p:val>
                                        </p:tav>
                                        <p:tav tm="100000">
                                          <p:val>
                                            <p:strVal val="#ppt_h"/>
                                          </p:val>
                                        </p:tav>
                                      </p:tavLst>
                                    </p:anim>
                                    <p:anim calcmode="lin" valueType="num">
                                      <p:cBhvr>
                                        <p:cTn id="31" dur="500" fill="hold"/>
                                        <p:tgtEl>
                                          <p:spTgt spid="38919"/>
                                        </p:tgtEl>
                                        <p:attrNameLst>
                                          <p:attrName>style.rotation</p:attrName>
                                        </p:attrNameLst>
                                      </p:cBhvr>
                                      <p:tavLst>
                                        <p:tav tm="0">
                                          <p:val>
                                            <p:fltVal val="360"/>
                                          </p:val>
                                        </p:tav>
                                        <p:tav tm="100000">
                                          <p:val>
                                            <p:fltVal val="0"/>
                                          </p:val>
                                        </p:tav>
                                      </p:tavLst>
                                    </p:anim>
                                    <p:animEffect transition="in" filter="fade">
                                      <p:cBhvr>
                                        <p:cTn id="32" dur="500"/>
                                        <p:tgtEl>
                                          <p:spTgt spid="3891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9" presetClass="entr" presetSubtype="0" decel="100000" fill="hold" grpId="0" nodeType="clickEffect">
                                  <p:stCondLst>
                                    <p:cond delay="0"/>
                                  </p:stCondLst>
                                  <p:childTnLst>
                                    <p:set>
                                      <p:cBhvr>
                                        <p:cTn id="36" dur="1" fill="hold">
                                          <p:stCondLst>
                                            <p:cond delay="0"/>
                                          </p:stCondLst>
                                        </p:cTn>
                                        <p:tgtEl>
                                          <p:spTgt spid="38920"/>
                                        </p:tgtEl>
                                        <p:attrNameLst>
                                          <p:attrName>style.visibility</p:attrName>
                                        </p:attrNameLst>
                                      </p:cBhvr>
                                      <p:to>
                                        <p:strVal val="visible"/>
                                      </p:to>
                                    </p:set>
                                    <p:anim calcmode="lin" valueType="num">
                                      <p:cBhvr>
                                        <p:cTn id="37" dur="500" fill="hold"/>
                                        <p:tgtEl>
                                          <p:spTgt spid="38920"/>
                                        </p:tgtEl>
                                        <p:attrNameLst>
                                          <p:attrName>ppt_w</p:attrName>
                                        </p:attrNameLst>
                                      </p:cBhvr>
                                      <p:tavLst>
                                        <p:tav tm="0">
                                          <p:val>
                                            <p:fltVal val="0"/>
                                          </p:val>
                                        </p:tav>
                                        <p:tav tm="100000">
                                          <p:val>
                                            <p:strVal val="#ppt_w"/>
                                          </p:val>
                                        </p:tav>
                                      </p:tavLst>
                                    </p:anim>
                                    <p:anim calcmode="lin" valueType="num">
                                      <p:cBhvr>
                                        <p:cTn id="38" dur="500" fill="hold"/>
                                        <p:tgtEl>
                                          <p:spTgt spid="38920"/>
                                        </p:tgtEl>
                                        <p:attrNameLst>
                                          <p:attrName>ppt_h</p:attrName>
                                        </p:attrNameLst>
                                      </p:cBhvr>
                                      <p:tavLst>
                                        <p:tav tm="0">
                                          <p:val>
                                            <p:fltVal val="0"/>
                                          </p:val>
                                        </p:tav>
                                        <p:tav tm="100000">
                                          <p:val>
                                            <p:strVal val="#ppt_h"/>
                                          </p:val>
                                        </p:tav>
                                      </p:tavLst>
                                    </p:anim>
                                    <p:anim calcmode="lin" valueType="num">
                                      <p:cBhvr>
                                        <p:cTn id="39" dur="500" fill="hold"/>
                                        <p:tgtEl>
                                          <p:spTgt spid="38920"/>
                                        </p:tgtEl>
                                        <p:attrNameLst>
                                          <p:attrName>style.rotation</p:attrName>
                                        </p:attrNameLst>
                                      </p:cBhvr>
                                      <p:tavLst>
                                        <p:tav tm="0">
                                          <p:val>
                                            <p:fltVal val="360"/>
                                          </p:val>
                                        </p:tav>
                                        <p:tav tm="100000">
                                          <p:val>
                                            <p:fltVal val="0"/>
                                          </p:val>
                                        </p:tav>
                                      </p:tavLst>
                                    </p:anim>
                                    <p:animEffect transition="in" filter="fade">
                                      <p:cBhvr>
                                        <p:cTn id="40" dur="500"/>
                                        <p:tgtEl>
                                          <p:spTgt spid="3892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49" presetClass="entr" presetSubtype="0" decel="100000" fill="hold" grpId="0" nodeType="clickEffect">
                                  <p:stCondLst>
                                    <p:cond delay="0"/>
                                  </p:stCondLst>
                                  <p:childTnLst>
                                    <p:set>
                                      <p:cBhvr>
                                        <p:cTn id="44" dur="1" fill="hold">
                                          <p:stCondLst>
                                            <p:cond delay="0"/>
                                          </p:stCondLst>
                                        </p:cTn>
                                        <p:tgtEl>
                                          <p:spTgt spid="38921"/>
                                        </p:tgtEl>
                                        <p:attrNameLst>
                                          <p:attrName>style.visibility</p:attrName>
                                        </p:attrNameLst>
                                      </p:cBhvr>
                                      <p:to>
                                        <p:strVal val="visible"/>
                                      </p:to>
                                    </p:set>
                                    <p:anim calcmode="lin" valueType="num">
                                      <p:cBhvr>
                                        <p:cTn id="45" dur="500" fill="hold"/>
                                        <p:tgtEl>
                                          <p:spTgt spid="38921"/>
                                        </p:tgtEl>
                                        <p:attrNameLst>
                                          <p:attrName>ppt_w</p:attrName>
                                        </p:attrNameLst>
                                      </p:cBhvr>
                                      <p:tavLst>
                                        <p:tav tm="0">
                                          <p:val>
                                            <p:fltVal val="0"/>
                                          </p:val>
                                        </p:tav>
                                        <p:tav tm="100000">
                                          <p:val>
                                            <p:strVal val="#ppt_w"/>
                                          </p:val>
                                        </p:tav>
                                      </p:tavLst>
                                    </p:anim>
                                    <p:anim calcmode="lin" valueType="num">
                                      <p:cBhvr>
                                        <p:cTn id="46" dur="500" fill="hold"/>
                                        <p:tgtEl>
                                          <p:spTgt spid="38921"/>
                                        </p:tgtEl>
                                        <p:attrNameLst>
                                          <p:attrName>ppt_h</p:attrName>
                                        </p:attrNameLst>
                                      </p:cBhvr>
                                      <p:tavLst>
                                        <p:tav tm="0">
                                          <p:val>
                                            <p:fltVal val="0"/>
                                          </p:val>
                                        </p:tav>
                                        <p:tav tm="100000">
                                          <p:val>
                                            <p:strVal val="#ppt_h"/>
                                          </p:val>
                                        </p:tav>
                                      </p:tavLst>
                                    </p:anim>
                                    <p:anim calcmode="lin" valueType="num">
                                      <p:cBhvr>
                                        <p:cTn id="47" dur="500" fill="hold"/>
                                        <p:tgtEl>
                                          <p:spTgt spid="38921"/>
                                        </p:tgtEl>
                                        <p:attrNameLst>
                                          <p:attrName>style.rotation</p:attrName>
                                        </p:attrNameLst>
                                      </p:cBhvr>
                                      <p:tavLst>
                                        <p:tav tm="0">
                                          <p:val>
                                            <p:fltVal val="360"/>
                                          </p:val>
                                        </p:tav>
                                        <p:tav tm="100000">
                                          <p:val>
                                            <p:fltVal val="0"/>
                                          </p:val>
                                        </p:tav>
                                      </p:tavLst>
                                    </p:anim>
                                    <p:animEffect transition="in" filter="fade">
                                      <p:cBhvr>
                                        <p:cTn id="48" dur="500"/>
                                        <p:tgtEl>
                                          <p:spTgt spid="3892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8922"/>
                                        </p:tgtEl>
                                        <p:attrNameLst>
                                          <p:attrName>style.visibility</p:attrName>
                                        </p:attrNameLst>
                                      </p:cBhvr>
                                      <p:to>
                                        <p:strVal val="visible"/>
                                      </p:to>
                                    </p:set>
                                    <p:anim calcmode="lin" valueType="num">
                                      <p:cBhvr additive="base">
                                        <p:cTn id="53" dur="500" fill="hold"/>
                                        <p:tgtEl>
                                          <p:spTgt spid="38922"/>
                                        </p:tgtEl>
                                        <p:attrNameLst>
                                          <p:attrName>ppt_x</p:attrName>
                                        </p:attrNameLst>
                                      </p:cBhvr>
                                      <p:tavLst>
                                        <p:tav tm="0">
                                          <p:val>
                                            <p:strVal val="#ppt_x"/>
                                          </p:val>
                                        </p:tav>
                                        <p:tav tm="100000">
                                          <p:val>
                                            <p:strVal val="#ppt_x"/>
                                          </p:val>
                                        </p:tav>
                                      </p:tavLst>
                                    </p:anim>
                                    <p:anim calcmode="lin" valueType="num">
                                      <p:cBhvr additive="base">
                                        <p:cTn id="54" dur="500" fill="hold"/>
                                        <p:tgtEl>
                                          <p:spTgt spid="389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P spid="38917" grpId="0"/>
      <p:bldP spid="38918" grpId="0"/>
      <p:bldP spid="38919" grpId="0"/>
      <p:bldP spid="38920" grpId="0"/>
      <p:bldP spid="38921" grpId="0"/>
      <p:bldP spid="389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WordArt 9"/>
          <p:cNvSpPr>
            <a:spLocks noChangeArrowheads="1" noChangeShapeType="1" noTextEdit="1"/>
          </p:cNvSpPr>
          <p:nvPr/>
        </p:nvSpPr>
        <p:spPr bwMode="auto">
          <a:xfrm>
            <a:off x="2024064" y="357189"/>
            <a:ext cx="8072437" cy="600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1.6. TỔ CHỨC THỰC HIỆN KTQT</a:t>
            </a:r>
          </a:p>
        </p:txBody>
      </p:sp>
      <p:grpSp>
        <p:nvGrpSpPr>
          <p:cNvPr id="32771" name="Nhóm 1"/>
          <p:cNvGrpSpPr>
            <a:grpSpLocks/>
          </p:cNvGrpSpPr>
          <p:nvPr/>
        </p:nvGrpSpPr>
        <p:grpSpPr bwMode="auto">
          <a:xfrm>
            <a:off x="1992314" y="1828801"/>
            <a:ext cx="8351837" cy="3977419"/>
            <a:chOff x="469106" y="1590676"/>
            <a:chExt cx="8351366" cy="2789045"/>
          </a:xfrm>
        </p:grpSpPr>
        <p:sp>
          <p:nvSpPr>
            <p:cNvPr id="32773" name="Text Box 28"/>
            <p:cNvSpPr txBox="1">
              <a:spLocks noChangeArrowheads="1"/>
            </p:cNvSpPr>
            <p:nvPr/>
          </p:nvSpPr>
          <p:spPr bwMode="auto">
            <a:xfrm>
              <a:off x="503442" y="1590676"/>
              <a:ext cx="8134350" cy="45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Vận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dụng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sổ</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toán</a:t>
              </a:r>
              <a:r>
                <a:rPr lang="en-US" altLang="vi-VN" sz="2400" b="1" dirty="0">
                  <a:solidFill>
                    <a:prstClr val="black"/>
                  </a:solidFill>
                  <a:latin typeface="Times New Roman" pitchFamily="18" charset="0"/>
                  <a:cs typeface="Times New Roman" pitchFamily="18" charset="0"/>
                </a:rPr>
                <a:t>:</a:t>
              </a:r>
            </a:p>
          </p:txBody>
        </p:sp>
        <p:sp>
          <p:nvSpPr>
            <p:cNvPr id="32774" name="Text Box 28"/>
            <p:cNvSpPr txBox="1">
              <a:spLocks noChangeArrowheads="1"/>
            </p:cNvSpPr>
            <p:nvPr/>
          </p:nvSpPr>
          <p:spPr bwMode="auto">
            <a:xfrm>
              <a:off x="523223" y="2124026"/>
              <a:ext cx="8134350" cy="123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763">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sổ</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do </a:t>
              </a:r>
              <a:r>
                <a:rPr lang="en-US" altLang="vi-VN" sz="2400" dirty="0" err="1">
                  <a:solidFill>
                    <a:prstClr val="black"/>
                  </a:solidFill>
                  <a:latin typeface="Times New Roman" pitchFamily="18" charset="0"/>
                  <a:cs typeface="Times New Roman" pitchFamily="18" charset="0"/>
                </a:rPr>
                <a:t>Bộ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chính</a:t>
              </a:r>
              <a:r>
                <a:rPr lang="en-US" altLang="vi-VN" sz="2400" dirty="0">
                  <a:solidFill>
                    <a:prstClr val="black"/>
                  </a:solidFill>
                  <a:latin typeface="Times New Roman" pitchFamily="18" charset="0"/>
                  <a:cs typeface="Times New Roman" pitchFamily="18" charset="0"/>
                </a:rPr>
                <a:t> ban </a:t>
              </a:r>
              <a:r>
                <a:rPr lang="en-US" altLang="vi-VN" sz="2400" dirty="0" err="1">
                  <a:solidFill>
                    <a:prstClr val="black"/>
                  </a:solidFill>
                  <a:latin typeface="Times New Roman" pitchFamily="18" charset="0"/>
                  <a:cs typeface="Times New Roman" pitchFamily="18" charset="0"/>
                </a:rPr>
                <a: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bổ</a:t>
              </a:r>
              <a:r>
                <a:rPr lang="en-US" altLang="vi-VN" sz="2400" dirty="0">
                  <a:solidFill>
                    <a:prstClr val="black"/>
                  </a:solidFill>
                  <a:latin typeface="Times New Roman" pitchFamily="18" charset="0"/>
                  <a:cs typeface="Times New Roman" pitchFamily="18" charset="0"/>
                </a:rPr>
                <a:t> sung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sổ</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hoặc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chỉ</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yêu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cầu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việc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trị</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nghiệp</a:t>
              </a:r>
              <a:r>
                <a:rPr lang="en-US" altLang="vi-VN" sz="2400" dirty="0">
                  <a:solidFill>
                    <a:prstClr val="black"/>
                  </a:solidFill>
                  <a:latin typeface="Times New Roman" pitchFamily="18" charset="0"/>
                  <a:cs typeface="Times New Roman" pitchFamily="18" charset="0"/>
                </a:rPr>
                <a:t>.</a:t>
              </a:r>
            </a:p>
          </p:txBody>
        </p:sp>
        <p:sp>
          <p:nvSpPr>
            <p:cNvPr id="32775" name="Text Box 28"/>
            <p:cNvSpPr txBox="1">
              <a:spLocks noChangeArrowheads="1"/>
            </p:cNvSpPr>
            <p:nvPr/>
          </p:nvSpPr>
          <p:spPr bwMode="auto">
            <a:xfrm>
              <a:off x="469106" y="3538027"/>
              <a:ext cx="8351366" cy="84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763">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VD: </a:t>
              </a:r>
              <a:r>
                <a:rPr lang="en-US" altLang="vi-VN" sz="2400" dirty="0" err="1">
                  <a:solidFill>
                    <a:prstClr val="black"/>
                  </a:solidFill>
                  <a:latin typeface="Times New Roman" pitchFamily="18" charset="0"/>
                  <a:cs typeface="Times New Roman" pitchFamily="18" charset="0"/>
                </a:rPr>
                <a:t>Phiếu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sổ</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tiết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cửa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endParaRPr lang="en-US" altLang="vi-VN" sz="2400" dirty="0">
                <a:solidFill>
                  <a:prstClr val="black"/>
                </a:solidFill>
                <a:latin typeface="Times New Roman" pitchFamily="18" charset="0"/>
                <a:cs typeface="Times New Roman" pitchFamily="18" charset="0"/>
              </a:endParaRPr>
            </a:p>
          </p:txBody>
        </p:sp>
      </p:grpSp>
      <p:sp>
        <p:nvSpPr>
          <p:cNvPr id="11" name="Slide Number Placeholder 10"/>
          <p:cNvSpPr>
            <a:spLocks noGrp="1"/>
          </p:cNvSpPr>
          <p:nvPr>
            <p:ph type="sldNum" sz="quarter" idx="12"/>
          </p:nvPr>
        </p:nvSpPr>
        <p:spPr/>
        <p:txBody>
          <a:bodyPr>
            <a:normAutofit fontScale="85000" lnSpcReduction="20000"/>
          </a:bodyPr>
          <a:lstStyle/>
          <a:p>
            <a:pPr>
              <a:defRPr/>
            </a:pPr>
            <a:fld id="{190FFEEC-21B1-42DD-AA00-ED5A2BABF330}" type="slidenum">
              <a:rPr lang="en-IN" smtClean="0"/>
              <a:pPr>
                <a:defRPr/>
              </a:pPr>
              <a:t>24</a:t>
            </a:fld>
            <a:endParaRPr lang="en-IN"/>
          </a:p>
        </p:txBody>
      </p:sp>
    </p:spTree>
    <p:extLst>
      <p:ext uri="{BB962C8B-B14F-4D97-AF65-F5344CB8AC3E}">
        <p14:creationId xmlns:p14="http://schemas.microsoft.com/office/powerpoint/2010/main" val="3071916054"/>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Nhóm 1"/>
          <p:cNvGrpSpPr>
            <a:grpSpLocks/>
          </p:cNvGrpSpPr>
          <p:nvPr/>
        </p:nvGrpSpPr>
        <p:grpSpPr bwMode="auto">
          <a:xfrm>
            <a:off x="1066800" y="152401"/>
            <a:ext cx="9982200" cy="6629398"/>
            <a:chOff x="469106" y="3416863"/>
            <a:chExt cx="8168686" cy="4505927"/>
          </a:xfrm>
        </p:grpSpPr>
        <p:sp>
          <p:nvSpPr>
            <p:cNvPr id="7" name="Text Box 28"/>
            <p:cNvSpPr txBox="1">
              <a:spLocks noChangeArrowheads="1"/>
            </p:cNvSpPr>
            <p:nvPr/>
          </p:nvSpPr>
          <p:spPr bwMode="auto">
            <a:xfrm>
              <a:off x="500063" y="3416863"/>
              <a:ext cx="8134350" cy="43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Báo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cáo</a:t>
              </a:r>
              <a:r>
                <a:rPr lang="en-US" altLang="vi-VN" sz="2400" b="1" dirty="0">
                  <a:solidFill>
                    <a:prstClr val="black"/>
                  </a:solidFill>
                  <a:latin typeface="Times New Roman" pitchFamily="18" charset="0"/>
                  <a:cs typeface="Times New Roman" pitchFamily="18" charset="0"/>
                </a:rPr>
                <a:t> KTQT:</a:t>
              </a:r>
            </a:p>
          </p:txBody>
        </p:sp>
        <p:sp>
          <p:nvSpPr>
            <p:cNvPr id="8" name="Text Box 28"/>
            <p:cNvSpPr txBox="1">
              <a:spLocks noChangeArrowheads="1"/>
            </p:cNvSpPr>
            <p:nvPr/>
          </p:nvSpPr>
          <p:spPr bwMode="auto">
            <a:xfrm>
              <a:off x="500063" y="3842514"/>
              <a:ext cx="8134350" cy="43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nhuận</a:t>
              </a:r>
              <a:r>
                <a:rPr lang="en-US" altLang="vi-VN" sz="2400" dirty="0">
                  <a:solidFill>
                    <a:prstClr val="black"/>
                  </a:solidFill>
                  <a:latin typeface="Times New Roman" pitchFamily="18" charset="0"/>
                  <a:cs typeface="Times New Roman" pitchFamily="18" charset="0"/>
                </a:rPr>
                <a:t>…</a:t>
              </a:r>
            </a:p>
          </p:txBody>
        </p:sp>
        <p:sp>
          <p:nvSpPr>
            <p:cNvPr id="9" name="Text Box 28"/>
            <p:cNvSpPr txBox="1">
              <a:spLocks noChangeArrowheads="1"/>
            </p:cNvSpPr>
            <p:nvPr/>
          </p:nvSpPr>
          <p:spPr bwMode="auto">
            <a:xfrm>
              <a:off x="503442" y="4296921"/>
              <a:ext cx="8134350" cy="81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giữa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 -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 LN.</a:t>
              </a:r>
            </a:p>
          </p:txBody>
        </p:sp>
        <p:sp>
          <p:nvSpPr>
            <p:cNvPr id="10" name="Text Box 28"/>
            <p:cNvSpPr txBox="1">
              <a:spLocks noChangeArrowheads="1"/>
            </p:cNvSpPr>
            <p:nvPr/>
          </p:nvSpPr>
          <p:spPr bwMode="auto">
            <a:xfrm>
              <a:off x="469106" y="5224210"/>
              <a:ext cx="8133891" cy="269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eaLnBrk="1" fontAlgn="base" hangingPunct="1">
                <a:lnSpc>
                  <a:spcPct val="150000"/>
                </a:lnSpc>
                <a:spcBef>
                  <a:spcPct val="0"/>
                </a:spcBef>
                <a:spcAft>
                  <a:spcPct val="0"/>
                </a:spcAft>
                <a:buClrTx/>
                <a:buSzTx/>
                <a:buFont typeface="Arial" charset="0"/>
                <a:buChar char="•"/>
                <a:defRPr/>
              </a:pPr>
              <a:r>
                <a:rPr lang="en-US" altLang="vi-VN" sz="2400" b="1" dirty="0" err="1">
                  <a:solidFill>
                    <a:prstClr val="black"/>
                  </a:solidFill>
                  <a:latin typeface="Times New Roman" pitchFamily="18" charset="0"/>
                  <a:cs typeface="Times New Roman" pitchFamily="18" charset="0"/>
                </a:rPr>
                <a:t>Lưu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trữ</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tài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liệu</a:t>
              </a:r>
              <a:r>
                <a:rPr lang="en-US" altLang="vi-VN" sz="2400" b="1" dirty="0">
                  <a:solidFill>
                    <a:prstClr val="black"/>
                  </a:solidFill>
                  <a:latin typeface="Times New Roman" pitchFamily="18" charset="0"/>
                  <a:cs typeface="Times New Roman" pitchFamily="18" charset="0"/>
                </a:rPr>
                <a:t>: </a:t>
              </a:r>
              <a:r>
                <a:rPr lang="en-US" altLang="vi-VN" sz="2400" dirty="0">
                  <a:solidFill>
                    <a:prstClr val="black"/>
                  </a:solidFill>
                  <a:latin typeface="Times New Roman" pitchFamily="18" charset="0"/>
                  <a:cs typeface="Times New Roman" pitchFamily="18" charset="0"/>
                </a:rPr>
                <a:t>Theo </a:t>
              </a:r>
              <a:r>
                <a:rPr lang="en-US" altLang="vi-VN" sz="2400" dirty="0" err="1">
                  <a:solidFill>
                    <a:prstClr val="black"/>
                  </a:solidFill>
                  <a:latin typeface="Times New Roman" pitchFamily="18" charset="0"/>
                  <a:cs typeface="Times New Roman" pitchFamily="18" charset="0"/>
                </a:rPr>
                <a:t>quy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pháp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luật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giữ</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liệu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a:t>
              </a:r>
            </a:p>
            <a:p>
              <a:pPr algn="just" eaLnBrk="1" fontAlgn="base" hangingPunct="1">
                <a:lnSpc>
                  <a:spcPct val="150000"/>
                </a:lnSpc>
                <a:spcBef>
                  <a:spcPct val="0"/>
                </a:spcBef>
                <a:spcAft>
                  <a:spcPct val="0"/>
                </a:spcAft>
                <a:buClrTx/>
                <a:buSzTx/>
                <a:buFont typeface="Arial" charset="0"/>
                <a:buChar char="•"/>
                <a:defRPr/>
              </a:pPr>
              <a:r>
                <a:rPr lang="en-US" altLang="vi-VN" sz="2400" b="1" dirty="0" err="1">
                  <a:solidFill>
                    <a:prstClr val="black"/>
                  </a:solidFill>
                  <a:latin typeface="Times New Roman" pitchFamily="18" charset="0"/>
                  <a:cs typeface="Times New Roman" pitchFamily="18" charset="0"/>
                </a:rPr>
                <a:t>Tổ</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chức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bộ</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máy</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kế</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toán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quản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trị</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Đọc</a:t>
              </a:r>
              <a:r>
                <a:rPr lang="en-US" altLang="vi-VN" sz="2400" dirty="0">
                  <a:solidFill>
                    <a:prstClr val="black"/>
                  </a:solidFill>
                  <a:latin typeface="Times New Roman" pitchFamily="18" charset="0"/>
                  <a:cs typeface="Times New Roman" pitchFamily="18" charset="0"/>
                </a:rPr>
                <a:t> TT 53 </a:t>
              </a:r>
              <a:r>
                <a:rPr lang="en-US" altLang="vi-VN" sz="2400" dirty="0" err="1">
                  <a:solidFill>
                    <a:prstClr val="black"/>
                  </a:solidFill>
                  <a:latin typeface="Times New Roman" pitchFamily="18" charset="0"/>
                  <a:cs typeface="Times New Roman" pitchFamily="18" charset="0"/>
                </a:rPr>
                <a:t>ngày</a:t>
              </a:r>
              <a:r>
                <a:rPr lang="en-US" altLang="vi-VN" sz="2400" dirty="0">
                  <a:solidFill>
                    <a:prstClr val="black"/>
                  </a:solidFill>
                  <a:latin typeface="Times New Roman" pitchFamily="18" charset="0"/>
                  <a:cs typeface="Times New Roman" pitchFamily="18" charset="0"/>
                </a:rPr>
                <a:t> 12/06/06 –BTC ).</a:t>
              </a:r>
            </a:p>
            <a:p>
              <a:pPr marL="0" indent="0" algn="just" eaLnBrk="1" fontAlgn="base" hangingPunct="1">
                <a:lnSpc>
                  <a:spcPct val="150000"/>
                </a:lnSpc>
                <a:spcBef>
                  <a:spcPct val="0"/>
                </a:spcBef>
                <a:spcAft>
                  <a:spcPct val="0"/>
                </a:spcAft>
                <a:buClrTx/>
                <a:buSzTx/>
                <a:buNone/>
                <a:defRP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Tổ</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chức</a:t>
              </a:r>
              <a:r>
                <a:rPr lang="en-US" altLang="vi-VN" sz="2400" dirty="0">
                  <a:solidFill>
                    <a:prstClr val="black"/>
                  </a:solidFill>
                  <a:latin typeface="Times New Roman" pitchFamily="18" charset="0"/>
                  <a:cs typeface="Times New Roman" pitchFamily="18" charset="0"/>
                </a:rPr>
                <a:t> KTQT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TC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một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mô</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đây</a:t>
              </a:r>
              <a:r>
                <a:rPr lang="en-US" altLang="vi-VN" sz="2400" dirty="0">
                  <a:solidFill>
                    <a:prstClr val="black"/>
                  </a:solidFill>
                  <a:latin typeface="Times New Roman" pitchFamily="18" charset="0"/>
                  <a:cs typeface="Times New Roman" pitchFamily="18" charset="0"/>
                </a:rPr>
                <a:t> :</a:t>
              </a:r>
            </a:p>
            <a:p>
              <a:pPr marL="0" indent="0" algn="just" eaLnBrk="1" fontAlgn="base" hangingPunct="1">
                <a:lnSpc>
                  <a:spcPct val="150000"/>
                </a:lnSpc>
                <a:spcBef>
                  <a:spcPct val="0"/>
                </a:spcBef>
                <a:spcAft>
                  <a:spcPct val="0"/>
                </a:spcAft>
                <a:buClrTx/>
                <a:buSzTx/>
                <a:buNone/>
                <a:defRP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Mô</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tách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biệt</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Mô</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kết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Mô</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hỗn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a:t>
              </a:r>
            </a:p>
          </p:txBody>
        </p:sp>
      </p:grpSp>
    </p:spTree>
    <p:extLst>
      <p:ext uri="{BB962C8B-B14F-4D97-AF65-F5344CB8AC3E}">
        <p14:creationId xmlns:p14="http://schemas.microsoft.com/office/powerpoint/2010/main" val="982419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WordArt 9"/>
          <p:cNvSpPr>
            <a:spLocks noChangeArrowheads="1" noChangeShapeType="1" noTextEdit="1"/>
          </p:cNvSpPr>
          <p:nvPr/>
        </p:nvSpPr>
        <p:spPr bwMode="auto">
          <a:xfrm>
            <a:off x="1774825" y="419100"/>
            <a:ext cx="8642350" cy="1028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16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CHƯƠNG 2: </a:t>
            </a:r>
            <a:r>
              <a:rPr lang="en-US" b="1" dirty="0" err="1">
                <a:solidFill>
                  <a:srgbClr val="00B050"/>
                </a:solidFill>
              </a:rPr>
              <a:t>PHÂN</a:t>
            </a:r>
            <a:r>
              <a:rPr lang="en-US" b="1" dirty="0">
                <a:solidFill>
                  <a:srgbClr val="00B050"/>
                </a:solidFill>
              </a:rPr>
              <a:t> </a:t>
            </a:r>
            <a:r>
              <a:rPr lang="en-US" b="1" dirty="0" err="1">
                <a:solidFill>
                  <a:srgbClr val="00B050"/>
                </a:solidFill>
              </a:rPr>
              <a:t>LOẠI</a:t>
            </a:r>
            <a:r>
              <a:rPr lang="en-US" b="1" dirty="0">
                <a:solidFill>
                  <a:srgbClr val="00B050"/>
                </a:solidFill>
              </a:rPr>
              <a:t> CHI </a:t>
            </a:r>
            <a:r>
              <a:rPr lang="en-US" b="1" dirty="0" err="1">
                <a:solidFill>
                  <a:srgbClr val="00B050"/>
                </a:solidFill>
              </a:rPr>
              <a:t>PHÍ</a:t>
            </a:r>
            <a:endParaRPr lang="en-US" dirty="0">
              <a:solidFill>
                <a:srgbClr val="00B050"/>
              </a:solidFill>
            </a:endParaRPr>
          </a:p>
          <a:p>
            <a:pPr algn="ctr" fontAlgn="base">
              <a:spcBef>
                <a:spcPct val="0"/>
              </a:spcBef>
              <a:spcAft>
                <a:spcPct val="0"/>
              </a:spcAft>
            </a:pPr>
            <a:endParaRPr lang="en-US" sz="16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grpSp>
        <p:nvGrpSpPr>
          <p:cNvPr id="9222" name="Group 41"/>
          <p:cNvGrpSpPr>
            <a:grpSpLocks/>
          </p:cNvGrpSpPr>
          <p:nvPr/>
        </p:nvGrpSpPr>
        <p:grpSpPr bwMode="auto">
          <a:xfrm>
            <a:off x="2516189" y="1828800"/>
            <a:ext cx="7151687" cy="1020762"/>
            <a:chOff x="1296" y="1824"/>
            <a:chExt cx="2976" cy="432"/>
          </a:xfrm>
        </p:grpSpPr>
        <p:sp>
          <p:nvSpPr>
            <p:cNvPr id="9239"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40"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41" name="Text Box 44"/>
            <p:cNvSpPr txBox="1">
              <a:spLocks noChangeArrowheads="1"/>
            </p:cNvSpPr>
            <p:nvPr/>
          </p:nvSpPr>
          <p:spPr bwMode="gray">
            <a:xfrm>
              <a:off x="1742" y="1961"/>
              <a:ext cx="2530"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Khái niệm về chi phí</a:t>
              </a:r>
            </a:p>
          </p:txBody>
        </p:sp>
        <p:sp>
          <p:nvSpPr>
            <p:cNvPr id="9242" name="Text Box 45"/>
            <p:cNvSpPr txBox="1">
              <a:spLocks noChangeArrowheads="1"/>
            </p:cNvSpPr>
            <p:nvPr/>
          </p:nvSpPr>
          <p:spPr bwMode="gray">
            <a:xfrm>
              <a:off x="1401" y="1951"/>
              <a:ext cx="225"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a:solidFill>
                    <a:prstClr val="white"/>
                  </a:solidFill>
                  <a:latin typeface="Arial" charset="0"/>
                </a:rPr>
                <a:t>2.1</a:t>
              </a:r>
            </a:p>
          </p:txBody>
        </p:sp>
      </p:grpSp>
      <p:grpSp>
        <p:nvGrpSpPr>
          <p:cNvPr id="9223" name="Group 41"/>
          <p:cNvGrpSpPr>
            <a:grpSpLocks/>
          </p:cNvGrpSpPr>
          <p:nvPr/>
        </p:nvGrpSpPr>
        <p:grpSpPr bwMode="auto">
          <a:xfrm>
            <a:off x="2524125" y="2971800"/>
            <a:ext cx="7151688" cy="957262"/>
            <a:chOff x="1296" y="1824"/>
            <a:chExt cx="2976" cy="432"/>
          </a:xfrm>
        </p:grpSpPr>
        <p:sp>
          <p:nvSpPr>
            <p:cNvPr id="9235"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36"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37" name="Text Box 44"/>
            <p:cNvSpPr txBox="1">
              <a:spLocks noChangeArrowheads="1"/>
            </p:cNvSpPr>
            <p:nvPr/>
          </p:nvSpPr>
          <p:spPr bwMode="gray">
            <a:xfrm>
              <a:off x="1742" y="1947"/>
              <a:ext cx="253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Phân loại chi phí sản xuất chi phí kinh doanh</a:t>
              </a:r>
            </a:p>
          </p:txBody>
        </p:sp>
        <p:sp>
          <p:nvSpPr>
            <p:cNvPr id="9238" name="Text Box 45"/>
            <p:cNvSpPr txBox="1">
              <a:spLocks noChangeArrowheads="1"/>
            </p:cNvSpPr>
            <p:nvPr/>
          </p:nvSpPr>
          <p:spPr bwMode="gray">
            <a:xfrm>
              <a:off x="1398" y="1925"/>
              <a:ext cx="225"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a:solidFill>
                    <a:prstClr val="white"/>
                  </a:solidFill>
                  <a:latin typeface="Arial" charset="0"/>
                </a:rPr>
                <a:t>2.2</a:t>
              </a:r>
            </a:p>
          </p:txBody>
        </p:sp>
      </p:grpSp>
      <p:sp>
        <p:nvSpPr>
          <p:cNvPr id="16" name="Slide Number Placeholder 15"/>
          <p:cNvSpPr>
            <a:spLocks noGrp="1"/>
          </p:cNvSpPr>
          <p:nvPr>
            <p:ph type="sldNum" sz="quarter" idx="12"/>
          </p:nvPr>
        </p:nvSpPr>
        <p:spPr/>
        <p:txBody>
          <a:bodyPr>
            <a:normAutofit fontScale="85000" lnSpcReduction="20000"/>
          </a:bodyPr>
          <a:lstStyle/>
          <a:p>
            <a:pPr>
              <a:defRPr/>
            </a:pPr>
            <a:fld id="{997D4F86-7AC9-4505-8A10-0C54AC84B542}" type="slidenum">
              <a:rPr lang="en-IN" smtClean="0"/>
              <a:pPr>
                <a:defRPr/>
              </a:pPr>
              <a:t>26</a:t>
            </a:fld>
            <a:endParaRPr lang="en-IN"/>
          </a:p>
        </p:txBody>
      </p:sp>
      <p:grpSp>
        <p:nvGrpSpPr>
          <p:cNvPr id="9225" name="Group 41"/>
          <p:cNvGrpSpPr>
            <a:grpSpLocks/>
          </p:cNvGrpSpPr>
          <p:nvPr/>
        </p:nvGrpSpPr>
        <p:grpSpPr bwMode="auto">
          <a:xfrm>
            <a:off x="2524125" y="4114800"/>
            <a:ext cx="7151688" cy="1079500"/>
            <a:chOff x="1296" y="1824"/>
            <a:chExt cx="2976" cy="432"/>
          </a:xfrm>
        </p:grpSpPr>
        <p:sp>
          <p:nvSpPr>
            <p:cNvPr id="9231"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32"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33" name="Text Box 44"/>
            <p:cNvSpPr txBox="1">
              <a:spLocks noChangeArrowheads="1"/>
            </p:cNvSpPr>
            <p:nvPr/>
          </p:nvSpPr>
          <p:spPr bwMode="gray">
            <a:xfrm>
              <a:off x="1742" y="1947"/>
              <a:ext cx="2530"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Phương pháp KTQT chi phí KD</a:t>
              </a:r>
            </a:p>
          </p:txBody>
        </p:sp>
        <p:sp>
          <p:nvSpPr>
            <p:cNvPr id="9234" name="Text Box 45"/>
            <p:cNvSpPr txBox="1">
              <a:spLocks noChangeArrowheads="1"/>
            </p:cNvSpPr>
            <p:nvPr/>
          </p:nvSpPr>
          <p:spPr bwMode="gray">
            <a:xfrm>
              <a:off x="1398" y="1944"/>
              <a:ext cx="225"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a:solidFill>
                    <a:prstClr val="white"/>
                  </a:solidFill>
                  <a:latin typeface="Arial" charset="0"/>
                </a:rPr>
                <a:t>2.3</a:t>
              </a:r>
            </a:p>
          </p:txBody>
        </p:sp>
      </p:grpSp>
      <p:grpSp>
        <p:nvGrpSpPr>
          <p:cNvPr id="9226" name="Group 41"/>
          <p:cNvGrpSpPr>
            <a:grpSpLocks/>
          </p:cNvGrpSpPr>
          <p:nvPr/>
        </p:nvGrpSpPr>
        <p:grpSpPr bwMode="auto">
          <a:xfrm>
            <a:off x="2544764" y="5334000"/>
            <a:ext cx="7151687" cy="1081088"/>
            <a:chOff x="1296" y="1824"/>
            <a:chExt cx="2976" cy="432"/>
          </a:xfrm>
        </p:grpSpPr>
        <p:sp>
          <p:nvSpPr>
            <p:cNvPr id="9227"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28"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charset="0"/>
              </a:endParaRPr>
            </a:p>
          </p:txBody>
        </p:sp>
        <p:sp>
          <p:nvSpPr>
            <p:cNvPr id="9229" name="Text Box 44"/>
            <p:cNvSpPr txBox="1">
              <a:spLocks noChangeArrowheads="1"/>
            </p:cNvSpPr>
            <p:nvPr/>
          </p:nvSpPr>
          <p:spPr bwMode="gray">
            <a:xfrm>
              <a:off x="1742" y="1947"/>
              <a:ext cx="2530"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400" b="1" dirty="0" err="1">
                  <a:solidFill>
                    <a:prstClr val="black"/>
                  </a:solidFill>
                  <a:latin typeface="Times New Roman" pitchFamily="18" charset="0"/>
                  <a:cs typeface="Times New Roman" pitchFamily="18" charset="0"/>
                </a:rPr>
                <a:t>Báo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cáo</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sx</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và</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thành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bộ</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phận</a:t>
              </a:r>
              <a:endParaRPr lang="en-US" altLang="vi-VN" sz="2400" b="1" dirty="0">
                <a:solidFill>
                  <a:prstClr val="black"/>
                </a:solidFill>
                <a:latin typeface="Times New Roman" pitchFamily="18" charset="0"/>
                <a:cs typeface="Times New Roman" pitchFamily="18" charset="0"/>
              </a:endParaRPr>
            </a:p>
          </p:txBody>
        </p:sp>
        <p:sp>
          <p:nvSpPr>
            <p:cNvPr id="9230" name="Text Box 45"/>
            <p:cNvSpPr txBox="1">
              <a:spLocks noChangeArrowheads="1"/>
            </p:cNvSpPr>
            <p:nvPr/>
          </p:nvSpPr>
          <p:spPr bwMode="gray">
            <a:xfrm>
              <a:off x="1399" y="1944"/>
              <a:ext cx="225"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a:solidFill>
                    <a:prstClr val="white"/>
                  </a:solidFill>
                  <a:latin typeface="Arial" charset="0"/>
                </a:rPr>
                <a:t>2.4</a:t>
              </a:r>
            </a:p>
          </p:txBody>
        </p:sp>
      </p:grpSp>
    </p:spTree>
    <p:extLst>
      <p:ext uri="{BB962C8B-B14F-4D97-AF65-F5344CB8AC3E}">
        <p14:creationId xmlns:p14="http://schemas.microsoft.com/office/powerpoint/2010/main" val="596062620"/>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a:t>
            </a:r>
            <a:r>
              <a:rPr lang="en-US" altLang="vi-VN" sz="2300" b="1">
                <a:solidFill>
                  <a:prstClr val="black"/>
                </a:solidFill>
                <a:latin typeface="Times New Roman" pitchFamily="18" charset="0"/>
                <a:cs typeface="Times New Roman" pitchFamily="18" charset="0"/>
              </a:rPr>
              <a:t>CHI PHÍ LÀ GÌ?</a:t>
            </a:r>
          </a:p>
        </p:txBody>
      </p:sp>
      <p:sp>
        <p:nvSpPr>
          <p:cNvPr id="10243"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2.1. KHÁI NIỆM VỀ CHI PHÍ</a:t>
            </a:r>
          </a:p>
        </p:txBody>
      </p:sp>
      <p:sp>
        <p:nvSpPr>
          <p:cNvPr id="10244" name="Text Box 28"/>
          <p:cNvSpPr txBox="1">
            <a:spLocks noChangeArrowheads="1"/>
          </p:cNvSpPr>
          <p:nvPr/>
        </p:nvSpPr>
        <p:spPr bwMode="auto">
          <a:xfrm>
            <a:off x="914400" y="2674939"/>
            <a:ext cx="9906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toàn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sống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vật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hóa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mà</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phải</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a:t>
            </a:r>
          </a:p>
        </p:txBody>
      </p:sp>
      <p:sp>
        <p:nvSpPr>
          <p:cNvPr id="10245" name="Text Box 28"/>
          <p:cNvSpPr txBox="1">
            <a:spLocks noChangeArrowheads="1"/>
          </p:cNvSpPr>
          <p:nvPr/>
        </p:nvSpPr>
        <p:spPr bwMode="auto">
          <a:xfrm>
            <a:off x="943897" y="4075114"/>
            <a:ext cx="1010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biểu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tiền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một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thời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a:t>
            </a:r>
          </a:p>
        </p:txBody>
      </p:sp>
      <p:sp>
        <p:nvSpPr>
          <p:cNvPr id="6" name="Slide Number Placeholder 5"/>
          <p:cNvSpPr>
            <a:spLocks noGrp="1"/>
          </p:cNvSpPr>
          <p:nvPr>
            <p:ph type="sldNum" sz="quarter" idx="12"/>
          </p:nvPr>
        </p:nvSpPr>
        <p:spPr/>
        <p:txBody>
          <a:bodyPr>
            <a:normAutofit fontScale="85000" lnSpcReduction="20000"/>
          </a:bodyPr>
          <a:lstStyle/>
          <a:p>
            <a:pPr>
              <a:defRPr/>
            </a:pPr>
            <a:fld id="{ADA6DE32-75FB-4796-BA82-E546F8D9BF5D}" type="slidenum">
              <a:rPr lang="en-IN" smtClean="0"/>
              <a:pPr>
                <a:defRPr/>
              </a:pPr>
              <a:t>27</a:t>
            </a:fld>
            <a:endParaRPr lang="en-IN"/>
          </a:p>
        </p:txBody>
      </p:sp>
    </p:spTree>
    <p:extLst>
      <p:ext uri="{BB962C8B-B14F-4D97-AF65-F5344CB8AC3E}">
        <p14:creationId xmlns:p14="http://schemas.microsoft.com/office/powerpoint/2010/main" val="353385196"/>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a:t>
            </a:r>
            <a:r>
              <a:rPr lang="en-US" altLang="vi-VN" sz="2300" b="1">
                <a:solidFill>
                  <a:prstClr val="black"/>
                </a:solidFill>
                <a:latin typeface="Times New Roman" pitchFamily="18" charset="0"/>
                <a:cs typeface="Times New Roman" pitchFamily="18" charset="0"/>
              </a:rPr>
              <a:t>PHÂN BIỆT CHI PHÍ VỚI CHI TIÊU</a:t>
            </a:r>
          </a:p>
        </p:txBody>
      </p:sp>
      <p:sp>
        <p:nvSpPr>
          <p:cNvPr id="1126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2.1. KHÁI NIỆM VỀ CHI PHÍ</a:t>
            </a:r>
          </a:p>
        </p:txBody>
      </p:sp>
      <p:sp>
        <p:nvSpPr>
          <p:cNvPr id="11268" name="Text Box 28"/>
          <p:cNvSpPr txBox="1">
            <a:spLocks noChangeArrowheads="1"/>
          </p:cNvSpPr>
          <p:nvPr/>
        </p:nvSpPr>
        <p:spPr bwMode="auto">
          <a:xfrm>
            <a:off x="1143000" y="2674939"/>
            <a:ext cx="9601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sự</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giảm</a:t>
            </a:r>
            <a:r>
              <a:rPr lang="en-US" altLang="vi-VN" sz="2400" dirty="0">
                <a:solidFill>
                  <a:prstClr val="black"/>
                </a:solidFill>
                <a:latin typeface="Times New Roman" pitchFamily="18" charset="0"/>
                <a:cs typeface="Times New Roman" pitchFamily="18" charset="0"/>
              </a:rPr>
              <a:t> TS DN </a:t>
            </a:r>
            <a:r>
              <a:rPr lang="en-US" altLang="vi-VN" sz="2400" dirty="0" err="1">
                <a:solidFill>
                  <a:prstClr val="black"/>
                </a:solidFill>
                <a:latin typeface="Times New Roman" pitchFamily="18" charset="0"/>
                <a:cs typeface="Times New Roman" pitchFamily="18" charset="0"/>
              </a:rPr>
              <a:t>hoặc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Chưa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dùng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việc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gì</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dùng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như</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nào</a:t>
            </a:r>
            <a:r>
              <a:rPr lang="en-US" altLang="vi-VN" sz="2400" dirty="0">
                <a:solidFill>
                  <a:prstClr val="black"/>
                </a:solidFill>
                <a:latin typeface="Times New Roman" pitchFamily="18" charset="0"/>
                <a:cs typeface="Times New Roman" pitchFamily="18" charset="0"/>
              </a:rPr>
              <a:t>.</a:t>
            </a:r>
          </a:p>
        </p:txBody>
      </p:sp>
      <p:sp>
        <p:nvSpPr>
          <p:cNvPr id="11269" name="Text Box 28"/>
          <p:cNvSpPr txBox="1">
            <a:spLocks noChangeArrowheads="1"/>
          </p:cNvSpPr>
          <p:nvPr/>
        </p:nvSpPr>
        <p:spPr bwMode="auto">
          <a:xfrm>
            <a:off x="1147916" y="4259291"/>
            <a:ext cx="952008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liên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nhưng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thời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sinh</a:t>
            </a:r>
            <a:r>
              <a:rPr lang="en-US" altLang="vi-VN" sz="2400" dirty="0">
                <a:solidFill>
                  <a:prstClr val="black"/>
                </a:solidFill>
                <a:latin typeface="Times New Roman" pitchFamily="18" charset="0"/>
                <a:cs typeface="Times New Roman" pitchFamily="18" charset="0"/>
              </a:rPr>
              <a:t>.</a:t>
            </a:r>
          </a:p>
        </p:txBody>
      </p:sp>
      <p:sp>
        <p:nvSpPr>
          <p:cNvPr id="6" name="Slide Number Placeholder 5"/>
          <p:cNvSpPr>
            <a:spLocks noGrp="1"/>
          </p:cNvSpPr>
          <p:nvPr>
            <p:ph type="sldNum" sz="quarter" idx="12"/>
          </p:nvPr>
        </p:nvSpPr>
        <p:spPr/>
        <p:txBody>
          <a:bodyPr>
            <a:normAutofit fontScale="85000" lnSpcReduction="20000"/>
          </a:bodyPr>
          <a:lstStyle/>
          <a:p>
            <a:pPr>
              <a:defRPr/>
            </a:pPr>
            <a:fld id="{8214B719-8849-42FD-B695-55626E0EC2AE}" type="slidenum">
              <a:rPr lang="en-IN" smtClean="0"/>
              <a:pPr>
                <a:defRPr/>
              </a:pPr>
              <a:t>28</a:t>
            </a:fld>
            <a:endParaRPr lang="en-IN"/>
          </a:p>
        </p:txBody>
      </p:sp>
    </p:spTree>
    <p:extLst>
      <p:ext uri="{BB962C8B-B14F-4D97-AF65-F5344CB8AC3E}">
        <p14:creationId xmlns:p14="http://schemas.microsoft.com/office/powerpoint/2010/main" val="1542344119"/>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1"/>
          <p:cNvSpPr>
            <a:spLocks noChangeArrowheads="1"/>
          </p:cNvSpPr>
          <p:nvPr/>
        </p:nvSpPr>
        <p:spPr bwMode="auto">
          <a:xfrm>
            <a:off x="2881313" y="1714500"/>
            <a:ext cx="62150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a:t>
            </a:r>
            <a:r>
              <a:rPr lang="en-US" altLang="vi-VN" sz="2300" b="1">
                <a:solidFill>
                  <a:prstClr val="black"/>
                </a:solidFill>
                <a:latin typeface="Times New Roman" pitchFamily="18" charset="0"/>
                <a:cs typeface="Times New Roman" pitchFamily="18" charset="0"/>
              </a:rPr>
              <a:t>SỰ KHÁC NHAU VỀ LƯỢNG</a:t>
            </a:r>
          </a:p>
        </p:txBody>
      </p:sp>
      <p:sp>
        <p:nvSpPr>
          <p:cNvPr id="12291"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2.1. KHÁI NIỆM VỀ CHI PHÍ</a:t>
            </a:r>
          </a:p>
        </p:txBody>
      </p:sp>
      <p:sp>
        <p:nvSpPr>
          <p:cNvPr id="12292" name="Text Box 28"/>
          <p:cNvSpPr txBox="1">
            <a:spLocks noChangeArrowheads="1"/>
          </p:cNvSpPr>
          <p:nvPr/>
        </p:nvSpPr>
        <p:spPr bwMode="auto">
          <a:xfrm>
            <a:off x="1371600" y="2466975"/>
            <a:ext cx="9677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sở</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nhưng</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gồm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đặc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a:t>
            </a:r>
          </a:p>
        </p:txBody>
      </p:sp>
      <p:sp>
        <p:nvSpPr>
          <p:cNvPr id="12293" name="Text Box 28"/>
          <p:cNvSpPr txBox="1">
            <a:spLocks noChangeArrowheads="1"/>
          </p:cNvSpPr>
          <p:nvPr/>
        </p:nvSpPr>
        <p:spPr bwMode="auto">
          <a:xfrm>
            <a:off x="1362075" y="3733800"/>
            <a:ext cx="9677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Khoản</a:t>
            </a:r>
            <a:r>
              <a:rPr lang="en-US" altLang="vi-VN" sz="2400" b="1" dirty="0">
                <a:solidFill>
                  <a:prstClr val="black"/>
                </a:solidFill>
                <a:latin typeface="Times New Roman" pitchFamily="18" charset="0"/>
                <a:cs typeface="Times New Roman" pitchFamily="18" charset="0"/>
              </a:rPr>
              <a:t> chi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giảm</a:t>
            </a:r>
            <a:r>
              <a:rPr lang="en-US" altLang="vi-VN" sz="2400" b="1" dirty="0">
                <a:solidFill>
                  <a:prstClr val="black"/>
                </a:solidFill>
                <a:latin typeface="Times New Roman" pitchFamily="18" charset="0"/>
                <a:cs typeface="Times New Roman" pitchFamily="18" charset="0"/>
              </a:rPr>
              <a:t> TS </a:t>
            </a:r>
            <a:r>
              <a:rPr lang="en-US" altLang="vi-VN" sz="2400" b="1" dirty="0" err="1">
                <a:solidFill>
                  <a:prstClr val="black"/>
                </a:solidFill>
                <a:latin typeface="Times New Roman" pitchFamily="18" charset="0"/>
                <a:cs typeface="Times New Roman" pitchFamily="18" charset="0"/>
              </a:rPr>
              <a:t>này</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nhưng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tăng</a:t>
            </a:r>
            <a:r>
              <a:rPr lang="en-US" altLang="vi-VN" sz="2400" b="1" dirty="0">
                <a:solidFill>
                  <a:prstClr val="black"/>
                </a:solidFill>
                <a:latin typeface="Times New Roman" pitchFamily="18" charset="0"/>
                <a:cs typeface="Times New Roman" pitchFamily="18" charset="0"/>
              </a:rPr>
              <a:t> TS </a:t>
            </a:r>
            <a:r>
              <a:rPr lang="en-US" altLang="vi-VN" sz="2400" b="1" dirty="0" err="1">
                <a:solidFill>
                  <a:prstClr val="black"/>
                </a:solidFill>
                <a:latin typeface="Times New Roman" pitchFamily="18" charset="0"/>
                <a:cs typeface="Times New Roman" pitchFamily="18" charset="0"/>
              </a:rPr>
              <a:t>khác</a:t>
            </a:r>
            <a:r>
              <a:rPr lang="en-US" altLang="vi-VN" sz="2400" b="1" dirty="0">
                <a:solidFill>
                  <a:prstClr val="black"/>
                </a:solidFill>
                <a:latin typeface="Times New Roman" pitchFamily="18" charset="0"/>
                <a:cs typeface="Times New Roman" pitchFamily="18" charset="0"/>
              </a:rPr>
              <a:t>.</a:t>
            </a:r>
          </a:p>
        </p:txBody>
      </p:sp>
      <p:sp>
        <p:nvSpPr>
          <p:cNvPr id="12294" name="Text Box 28"/>
          <p:cNvSpPr txBox="1">
            <a:spLocks noChangeArrowheads="1"/>
          </p:cNvSpPr>
          <p:nvPr/>
        </p:nvSpPr>
        <p:spPr bwMode="auto">
          <a:xfrm>
            <a:off x="1371600" y="4362271"/>
            <a:ext cx="9677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Khoản</a:t>
            </a:r>
            <a:r>
              <a:rPr lang="en-US" altLang="vi-VN" sz="2400" b="1" dirty="0">
                <a:solidFill>
                  <a:prstClr val="black"/>
                </a:solidFill>
                <a:latin typeface="Times New Roman" pitchFamily="18" charset="0"/>
                <a:cs typeface="Times New Roman" pitchFamily="18" charset="0"/>
              </a:rPr>
              <a:t> chi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giảm</a:t>
            </a:r>
            <a:r>
              <a:rPr lang="en-US" altLang="vi-VN" sz="2400" b="1" dirty="0">
                <a:solidFill>
                  <a:prstClr val="black"/>
                </a:solidFill>
                <a:latin typeface="Times New Roman" pitchFamily="18" charset="0"/>
                <a:cs typeface="Times New Roman" pitchFamily="18" charset="0"/>
              </a:rPr>
              <a:t> TS </a:t>
            </a:r>
            <a:r>
              <a:rPr lang="en-US" altLang="vi-VN" sz="2400" b="1" dirty="0" err="1">
                <a:solidFill>
                  <a:prstClr val="black"/>
                </a:solidFill>
                <a:latin typeface="Times New Roman" pitchFamily="18" charset="0"/>
                <a:cs typeface="Times New Roman" pitchFamily="18" charset="0"/>
              </a:rPr>
              <a:t>của</a:t>
            </a:r>
            <a:r>
              <a:rPr lang="en-US" altLang="vi-VN" sz="2400" b="1" dirty="0">
                <a:solidFill>
                  <a:prstClr val="black"/>
                </a:solidFill>
                <a:latin typeface="Times New Roman" pitchFamily="18" charset="0"/>
                <a:cs typeface="Times New Roman" pitchFamily="18" charset="0"/>
              </a:rPr>
              <a:t> DN </a:t>
            </a:r>
            <a:r>
              <a:rPr lang="en-US" altLang="vi-VN" sz="2400" b="1" dirty="0" err="1">
                <a:solidFill>
                  <a:prstClr val="black"/>
                </a:solidFill>
                <a:latin typeface="Times New Roman" pitchFamily="18" charset="0"/>
                <a:cs typeface="Times New Roman" pitchFamily="18" charset="0"/>
              </a:rPr>
              <a:t>nhưng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làm</a:t>
            </a:r>
            <a:r>
              <a:rPr lang="en-US" altLang="vi-VN" sz="2400" b="1" dirty="0">
                <a:solidFill>
                  <a:prstClr val="black"/>
                </a:solidFill>
                <a:latin typeface="Times New Roman" pitchFamily="18" charset="0"/>
                <a:cs typeface="Times New Roman" pitchFamily="18" charset="0"/>
              </a:rPr>
              <a:t> </a:t>
            </a:r>
            <a:r>
              <a:rPr lang="vi-VN" altLang="vi-VN" sz="2400" b="1" dirty="0">
                <a:solidFill>
                  <a:prstClr val="black"/>
                </a:solidFill>
                <a:latin typeface="Times New Roman" pitchFamily="18" charset="0"/>
                <a:cs typeface="Times New Roman" pitchFamily="18" charset="0"/>
              </a:rPr>
              <a:t>tăng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một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khoản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nợ</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phải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trả</a:t>
            </a:r>
            <a:r>
              <a:rPr lang="en-US" altLang="vi-VN" sz="2400" b="1" dirty="0">
                <a:solidFill>
                  <a:prstClr val="black"/>
                </a:solidFill>
                <a:latin typeface="Times New Roman" pitchFamily="18" charset="0"/>
                <a:cs typeface="Times New Roman" pitchFamily="18" charset="0"/>
              </a:rPr>
              <a:t>.</a:t>
            </a:r>
          </a:p>
        </p:txBody>
      </p:sp>
      <p:sp>
        <p:nvSpPr>
          <p:cNvPr id="12295" name="Text Box 28"/>
          <p:cNvSpPr txBox="1">
            <a:spLocks noChangeArrowheads="1"/>
          </p:cNvSpPr>
          <p:nvPr/>
        </p:nvSpPr>
        <p:spPr bwMode="auto">
          <a:xfrm>
            <a:off x="1362075" y="5429071"/>
            <a:ext cx="9677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Như</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vậy</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những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làm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giảm</a:t>
            </a:r>
            <a:r>
              <a:rPr lang="en-US" altLang="vi-VN" sz="2400" dirty="0">
                <a:solidFill>
                  <a:prstClr val="black"/>
                </a:solidFill>
                <a:latin typeface="Times New Roman" pitchFamily="18" charset="0"/>
                <a:cs typeface="Times New Roman" pitchFamily="18" charset="0"/>
              </a:rPr>
              <a:t> TS </a:t>
            </a:r>
            <a:r>
              <a:rPr lang="en-US" altLang="vi-VN" sz="2400" dirty="0" err="1">
                <a:solidFill>
                  <a:prstClr val="black"/>
                </a:solidFill>
                <a:latin typeface="Times New Roman" pitchFamily="18" charset="0"/>
                <a:cs typeface="Times New Roman" pitchFamily="18" charset="0"/>
              </a:rPr>
              <a:t>hoặc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mà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kèm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theo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khác</a:t>
            </a:r>
            <a:endParaRPr lang="en-US" altLang="vi-VN" sz="2400" dirty="0">
              <a:solidFill>
                <a:prstClr val="black"/>
              </a:solidFill>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normAutofit fontScale="85000" lnSpcReduction="20000"/>
          </a:bodyPr>
          <a:lstStyle/>
          <a:p>
            <a:pPr>
              <a:defRPr/>
            </a:pPr>
            <a:fld id="{1AB5169E-36E0-45B2-9739-D3D4D6905311}" type="slidenum">
              <a:rPr lang="en-IN" smtClean="0"/>
              <a:pPr>
                <a:defRPr/>
              </a:pPr>
              <a:t>29</a:t>
            </a:fld>
            <a:endParaRPr lang="en-IN"/>
          </a:p>
        </p:txBody>
      </p:sp>
    </p:spTree>
    <p:extLst>
      <p:ext uri="{BB962C8B-B14F-4D97-AF65-F5344CB8AC3E}">
        <p14:creationId xmlns:p14="http://schemas.microsoft.com/office/powerpoint/2010/main" val="289016528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4" descr="Newsprint"/>
          <p:cNvSpPr>
            <a:spLocks noChangeArrowheads="1"/>
          </p:cNvSpPr>
          <p:nvPr/>
        </p:nvSpPr>
        <p:spPr bwMode="auto">
          <a:xfrm>
            <a:off x="1676400" y="2500313"/>
            <a:ext cx="8763000" cy="3848100"/>
          </a:xfrm>
          <a:prstGeom prst="horizontalScroll">
            <a:avLst>
              <a:gd name="adj" fmla="val 12500"/>
            </a:avLst>
          </a:prstGeom>
          <a:blipFill dpi="0" rotWithShape="1">
            <a:blip r:embed="rId3"/>
            <a:srcRect/>
            <a:tile tx="0" ty="0" sx="100000" sy="100000" flip="none" algn="tl"/>
          </a:blipFill>
          <a:ln w="9525">
            <a:solidFill>
              <a:schemeClr val="tx1"/>
            </a:solidFill>
            <a:round/>
            <a:headEnd/>
            <a:tailEnd/>
          </a:ln>
        </p:spPr>
        <p:txBody>
          <a:bodyPr wrap="none" anchor="ctr"/>
          <a:lstStyle/>
          <a:p>
            <a:pPr algn="just" fontAlgn="base">
              <a:lnSpc>
                <a:spcPct val="125000"/>
              </a:lnSpc>
              <a:spcBef>
                <a:spcPct val="0"/>
              </a:spcBef>
              <a:spcAft>
                <a:spcPct val="0"/>
              </a:spcAft>
            </a:pPr>
            <a:endParaRPr lang="en-US" altLang="vi-VN" sz="2800" b="1" dirty="0">
              <a:latin typeface="Times New Roman" pitchFamily="18" charset="0"/>
              <a:cs typeface="Times New Roman" pitchFamily="18" charset="0"/>
            </a:endParaRPr>
          </a:p>
          <a:p>
            <a:pPr algn="just" fontAlgn="base">
              <a:lnSpc>
                <a:spcPct val="125000"/>
              </a:lnSpc>
              <a:spcBef>
                <a:spcPct val="0"/>
              </a:spcBef>
              <a:spcAft>
                <a:spcPct val="0"/>
              </a:spcAft>
            </a:pPr>
            <a:r>
              <a:rPr lang="en-US" altLang="vi-VN" sz="2800" b="1" dirty="0" err="1">
                <a:latin typeface="Times New Roman" pitchFamily="18" charset="0"/>
                <a:cs typeface="Times New Roman" pitchFamily="18" charset="0"/>
              </a:rPr>
              <a:t>Kế</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toán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là</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việc</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thu</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thập</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xử</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lý</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kiểm</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tra</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phân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tích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và</a:t>
            </a:r>
            <a:r>
              <a:rPr lang="en-US" altLang="vi-VN" sz="2800" b="1" dirty="0">
                <a:latin typeface="Times New Roman" pitchFamily="18" charset="0"/>
                <a:cs typeface="Times New Roman" pitchFamily="18" charset="0"/>
              </a:rPr>
              <a:t> </a:t>
            </a:r>
          </a:p>
          <a:p>
            <a:pPr algn="just" fontAlgn="base">
              <a:lnSpc>
                <a:spcPct val="125000"/>
              </a:lnSpc>
              <a:spcBef>
                <a:spcPct val="0"/>
              </a:spcBef>
              <a:spcAft>
                <a:spcPct val="0"/>
              </a:spcAft>
            </a:pPr>
            <a:r>
              <a:rPr lang="en-US" altLang="vi-VN" sz="2800" b="1" dirty="0" err="1">
                <a:latin typeface="Times New Roman" pitchFamily="18" charset="0"/>
                <a:cs typeface="Times New Roman" pitchFamily="18" charset="0"/>
              </a:rPr>
              <a:t>cung</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cấp</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thông</a:t>
            </a:r>
            <a:r>
              <a:rPr lang="en-US" altLang="vi-VN" sz="2800" b="1" dirty="0">
                <a:latin typeface="Times New Roman" pitchFamily="18" charset="0"/>
                <a:cs typeface="Times New Roman" pitchFamily="18" charset="0"/>
              </a:rPr>
              <a:t> tin </a:t>
            </a:r>
            <a:r>
              <a:rPr lang="en-US" altLang="vi-VN" sz="2800" b="1" dirty="0" err="1">
                <a:latin typeface="Times New Roman" pitchFamily="18" charset="0"/>
                <a:cs typeface="Times New Roman" pitchFamily="18" charset="0"/>
              </a:rPr>
              <a:t>kinh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tế</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tài</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chính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dưới</a:t>
            </a:r>
            <a:r>
              <a:rPr lang="en-US" altLang="vi-VN" sz="2800" b="1" dirty="0">
                <a:latin typeface="Times New Roman" pitchFamily="18" charset="0"/>
                <a:cs typeface="Times New Roman" pitchFamily="18" charset="0"/>
              </a:rPr>
              <a:t> 3 </a:t>
            </a:r>
            <a:r>
              <a:rPr lang="en-US" altLang="vi-VN" sz="2800" b="1" dirty="0" err="1">
                <a:latin typeface="Times New Roman" pitchFamily="18" charset="0"/>
                <a:cs typeface="Times New Roman" pitchFamily="18" charset="0"/>
              </a:rPr>
              <a:t>hình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thức</a:t>
            </a:r>
            <a:r>
              <a:rPr lang="en-US" altLang="vi-VN" sz="2800" b="1" dirty="0">
                <a:latin typeface="Times New Roman" pitchFamily="18" charset="0"/>
                <a:cs typeface="Times New Roman" pitchFamily="18" charset="0"/>
              </a:rPr>
              <a:t>:</a:t>
            </a:r>
          </a:p>
          <a:p>
            <a:pPr algn="just" fontAlgn="base">
              <a:lnSpc>
                <a:spcPct val="125000"/>
              </a:lnSpc>
              <a:spcBef>
                <a:spcPct val="0"/>
              </a:spcBef>
              <a:spcAft>
                <a:spcPct val="0"/>
              </a:spcAft>
            </a:pP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Giá</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trị</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hiện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vật</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và</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thời</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gian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lao</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động</a:t>
            </a:r>
            <a:r>
              <a:rPr lang="en-US" altLang="vi-VN" sz="2800" b="1" dirty="0">
                <a:latin typeface="Times New Roman" pitchFamily="18" charset="0"/>
                <a:cs typeface="Times New Roman" pitchFamily="18" charset="0"/>
              </a:rPr>
              <a:t>.</a:t>
            </a:r>
          </a:p>
          <a:p>
            <a:pPr algn="just" fontAlgn="base">
              <a:lnSpc>
                <a:spcPct val="125000"/>
              </a:lnSpc>
              <a:spcBef>
                <a:spcPct val="0"/>
              </a:spcBef>
              <a:spcAft>
                <a:spcPct val="0"/>
              </a:spcAft>
            </a:pPr>
            <a:endParaRPr lang="en-US" altLang="vi-VN" sz="2800" b="1" dirty="0">
              <a:latin typeface="Times New Roman" pitchFamily="18" charset="0"/>
              <a:cs typeface="Times New Roman" pitchFamily="18" charset="0"/>
            </a:endParaRPr>
          </a:p>
        </p:txBody>
      </p:sp>
      <p:sp>
        <p:nvSpPr>
          <p:cNvPr id="12291" name="AutoShape 21"/>
          <p:cNvSpPr>
            <a:spLocks noChangeArrowheads="1"/>
          </p:cNvSpPr>
          <p:nvPr/>
        </p:nvSpPr>
        <p:spPr bwMode="auto">
          <a:xfrm>
            <a:off x="4344988" y="1928813"/>
            <a:ext cx="4113212" cy="571500"/>
          </a:xfrm>
          <a:prstGeom prst="roundRect">
            <a:avLst>
              <a:gd name="adj" fmla="val 50000"/>
            </a:avLst>
          </a:prstGeom>
          <a:solidFill>
            <a:schemeClr val="bg1"/>
          </a:solidFill>
          <a:ln w="38100">
            <a:solidFill>
              <a:schemeClr val="tx1"/>
            </a:solidFill>
            <a:round/>
            <a:headEnd/>
            <a:tailEnd/>
          </a:ln>
        </p:spPr>
        <p:txBody>
          <a:bodyPr wrap="none" anchor="ctr"/>
          <a:lstStyle/>
          <a:p>
            <a:pP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 KHÁI NIỆM KẾ TOÁN</a:t>
            </a:r>
          </a:p>
        </p:txBody>
      </p:sp>
      <p:sp>
        <p:nvSpPr>
          <p:cNvPr id="1229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1.1. KHÁI NIỆM VỀ KTQT</a:t>
            </a:r>
          </a:p>
        </p:txBody>
      </p:sp>
      <p:sp>
        <p:nvSpPr>
          <p:cNvPr id="6" name="Slide Number Placeholder 5"/>
          <p:cNvSpPr>
            <a:spLocks noGrp="1"/>
          </p:cNvSpPr>
          <p:nvPr>
            <p:ph type="sldNum" sz="quarter" idx="12"/>
          </p:nvPr>
        </p:nvSpPr>
        <p:spPr/>
        <p:txBody>
          <a:bodyPr>
            <a:normAutofit fontScale="85000" lnSpcReduction="20000"/>
          </a:bodyPr>
          <a:lstStyle/>
          <a:p>
            <a:pPr>
              <a:defRPr/>
            </a:pPr>
            <a:fld id="{2C4186B9-D903-4367-ABF9-2D0FC0EF528F}" type="slidenum">
              <a:rPr lang="en-IN" smtClean="0"/>
              <a:pPr>
                <a:defRPr/>
              </a:pPr>
              <a:t>3</a:t>
            </a:fld>
            <a:endParaRPr lang="en-IN"/>
          </a:p>
        </p:txBody>
      </p:sp>
    </p:spTree>
    <p:extLst>
      <p:ext uri="{BB962C8B-B14F-4D97-AF65-F5344CB8AC3E}">
        <p14:creationId xmlns:p14="http://schemas.microsoft.com/office/powerpoint/2010/main" val="85694846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p:cTn id="7" dur="500" fill="hold"/>
                                        <p:tgtEl>
                                          <p:spTgt spid="12291"/>
                                        </p:tgtEl>
                                        <p:attrNameLst>
                                          <p:attrName>ppt_w</p:attrName>
                                        </p:attrNameLst>
                                      </p:cBhvr>
                                      <p:tavLst>
                                        <p:tav tm="0">
                                          <p:val>
                                            <p:fltVal val="0"/>
                                          </p:val>
                                        </p:tav>
                                        <p:tav tm="100000">
                                          <p:val>
                                            <p:strVal val="#ppt_w"/>
                                          </p:val>
                                        </p:tav>
                                      </p:tavLst>
                                    </p:anim>
                                    <p:anim calcmode="lin" valueType="num">
                                      <p:cBhvr>
                                        <p:cTn id="8" dur="500" fill="hold"/>
                                        <p:tgtEl>
                                          <p:spTgt spid="12291"/>
                                        </p:tgtEl>
                                        <p:attrNameLst>
                                          <p:attrName>ppt_h</p:attrName>
                                        </p:attrNameLst>
                                      </p:cBhvr>
                                      <p:tavLst>
                                        <p:tav tm="0">
                                          <p:val>
                                            <p:fltVal val="0"/>
                                          </p:val>
                                        </p:tav>
                                        <p:tav tm="100000">
                                          <p:val>
                                            <p:strVal val="#ppt_h"/>
                                          </p:val>
                                        </p:tav>
                                      </p:tavLst>
                                    </p:anim>
                                    <p:animEffect transition="in" filter="fade">
                                      <p:cBhvr>
                                        <p:cTn id="9" dur="500"/>
                                        <p:tgtEl>
                                          <p:spTgt spid="1229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2290"/>
                                        </p:tgtEl>
                                        <p:attrNameLst>
                                          <p:attrName>style.visibility</p:attrName>
                                        </p:attrNameLst>
                                      </p:cBhvr>
                                      <p:to>
                                        <p:strVal val="visible"/>
                                      </p:to>
                                    </p:set>
                                    <p:animEffect transition="in" filter="wipe(down)">
                                      <p:cBhvr>
                                        <p:cTn id="14" dur="580">
                                          <p:stCondLst>
                                            <p:cond delay="0"/>
                                          </p:stCondLst>
                                        </p:cTn>
                                        <p:tgtEl>
                                          <p:spTgt spid="12290"/>
                                        </p:tgtEl>
                                      </p:cBhvr>
                                    </p:animEffect>
                                    <p:anim calcmode="lin" valueType="num">
                                      <p:cBhvr>
                                        <p:cTn id="15" dur="1822" tmFilter="0,0; 0.14,0.36; 0.43,0.73; 0.71,0.91; 1.0,1.0">
                                          <p:stCondLst>
                                            <p:cond delay="0"/>
                                          </p:stCondLst>
                                        </p:cTn>
                                        <p:tgtEl>
                                          <p:spTgt spid="1229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229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229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229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2290"/>
                                        </p:tgtEl>
                                        <p:attrNameLst>
                                          <p:attrName>ppt_y</p:attrName>
                                        </p:attrNameLst>
                                      </p:cBhvr>
                                      <p:tavLst>
                                        <p:tav tm="0" fmla="#ppt_y-sin(pi*$)/81">
                                          <p:val>
                                            <p:fltVal val="0"/>
                                          </p:val>
                                        </p:tav>
                                        <p:tav tm="100000">
                                          <p:val>
                                            <p:fltVal val="1"/>
                                          </p:val>
                                        </p:tav>
                                      </p:tavLst>
                                    </p:anim>
                                    <p:animScale>
                                      <p:cBhvr>
                                        <p:cTn id="20" dur="26">
                                          <p:stCondLst>
                                            <p:cond delay="650"/>
                                          </p:stCondLst>
                                        </p:cTn>
                                        <p:tgtEl>
                                          <p:spTgt spid="12290"/>
                                        </p:tgtEl>
                                      </p:cBhvr>
                                      <p:to x="100000" y="60000"/>
                                    </p:animScale>
                                    <p:animScale>
                                      <p:cBhvr>
                                        <p:cTn id="21" dur="166" decel="50000">
                                          <p:stCondLst>
                                            <p:cond delay="676"/>
                                          </p:stCondLst>
                                        </p:cTn>
                                        <p:tgtEl>
                                          <p:spTgt spid="12290"/>
                                        </p:tgtEl>
                                      </p:cBhvr>
                                      <p:to x="100000" y="100000"/>
                                    </p:animScale>
                                    <p:animScale>
                                      <p:cBhvr>
                                        <p:cTn id="22" dur="26">
                                          <p:stCondLst>
                                            <p:cond delay="1312"/>
                                          </p:stCondLst>
                                        </p:cTn>
                                        <p:tgtEl>
                                          <p:spTgt spid="12290"/>
                                        </p:tgtEl>
                                      </p:cBhvr>
                                      <p:to x="100000" y="80000"/>
                                    </p:animScale>
                                    <p:animScale>
                                      <p:cBhvr>
                                        <p:cTn id="23" dur="166" decel="50000">
                                          <p:stCondLst>
                                            <p:cond delay="1338"/>
                                          </p:stCondLst>
                                        </p:cTn>
                                        <p:tgtEl>
                                          <p:spTgt spid="12290"/>
                                        </p:tgtEl>
                                      </p:cBhvr>
                                      <p:to x="100000" y="100000"/>
                                    </p:animScale>
                                    <p:animScale>
                                      <p:cBhvr>
                                        <p:cTn id="24" dur="26">
                                          <p:stCondLst>
                                            <p:cond delay="1642"/>
                                          </p:stCondLst>
                                        </p:cTn>
                                        <p:tgtEl>
                                          <p:spTgt spid="12290"/>
                                        </p:tgtEl>
                                      </p:cBhvr>
                                      <p:to x="100000" y="90000"/>
                                    </p:animScale>
                                    <p:animScale>
                                      <p:cBhvr>
                                        <p:cTn id="25" dur="166" decel="50000">
                                          <p:stCondLst>
                                            <p:cond delay="1668"/>
                                          </p:stCondLst>
                                        </p:cTn>
                                        <p:tgtEl>
                                          <p:spTgt spid="12290"/>
                                        </p:tgtEl>
                                      </p:cBhvr>
                                      <p:to x="100000" y="100000"/>
                                    </p:animScale>
                                    <p:animScale>
                                      <p:cBhvr>
                                        <p:cTn id="26" dur="26">
                                          <p:stCondLst>
                                            <p:cond delay="1808"/>
                                          </p:stCondLst>
                                        </p:cTn>
                                        <p:tgtEl>
                                          <p:spTgt spid="12290"/>
                                        </p:tgtEl>
                                      </p:cBhvr>
                                      <p:to x="100000" y="95000"/>
                                    </p:animScale>
                                    <p:animScale>
                                      <p:cBhvr>
                                        <p:cTn id="27" dur="166" decel="50000">
                                          <p:stCondLst>
                                            <p:cond delay="1834"/>
                                          </p:stCondLst>
                                        </p:cTn>
                                        <p:tgtEl>
                                          <p:spTgt spid="1229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1"/>
          <p:cNvSpPr>
            <a:spLocks noChangeArrowheads="1"/>
          </p:cNvSpPr>
          <p:nvPr/>
        </p:nvSpPr>
        <p:spPr bwMode="auto">
          <a:xfrm>
            <a:off x="2667000" y="1571625"/>
            <a:ext cx="6643688"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a:t>
            </a:r>
            <a:r>
              <a:rPr lang="en-US" altLang="vi-VN" sz="2300" b="1">
                <a:solidFill>
                  <a:prstClr val="black"/>
                </a:solidFill>
                <a:latin typeface="Times New Roman" pitchFamily="18" charset="0"/>
                <a:cs typeface="Times New Roman" pitchFamily="18" charset="0"/>
              </a:rPr>
              <a:t>SỰ KHÁC NHAU VỀ THỜI ĐIỂM PHÁT SINH</a:t>
            </a:r>
          </a:p>
        </p:txBody>
      </p:sp>
      <p:sp>
        <p:nvSpPr>
          <p:cNvPr id="1331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2.1. KHÁI NIỆM VỀ CHI PHÍ</a:t>
            </a:r>
          </a:p>
        </p:txBody>
      </p:sp>
      <p:grpSp>
        <p:nvGrpSpPr>
          <p:cNvPr id="13316" name="Group 102"/>
          <p:cNvGrpSpPr>
            <a:grpSpLocks/>
          </p:cNvGrpSpPr>
          <p:nvPr/>
        </p:nvGrpSpPr>
        <p:grpSpPr bwMode="auto">
          <a:xfrm>
            <a:off x="1987550" y="2428875"/>
            <a:ext cx="2349500" cy="1206500"/>
            <a:chOff x="292" y="921"/>
            <a:chExt cx="1480" cy="760"/>
          </a:xfrm>
        </p:grpSpPr>
        <p:sp>
          <p:nvSpPr>
            <p:cNvPr id="13368" name="Text Box 53"/>
            <p:cNvSpPr txBox="1">
              <a:spLocks noChangeArrowheads="1"/>
            </p:cNvSpPr>
            <p:nvPr/>
          </p:nvSpPr>
          <p:spPr bwMode="auto">
            <a:xfrm>
              <a:off x="292" y="921"/>
              <a:ext cx="14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a:solidFill>
                    <a:prstClr val="black"/>
                  </a:solidFill>
                  <a:latin typeface="VNI-Times" pitchFamily="2" charset="0"/>
                </a:rPr>
                <a:t>Tieàn,Nợ phaûi traû</a:t>
              </a:r>
            </a:p>
          </p:txBody>
        </p:sp>
        <p:sp>
          <p:nvSpPr>
            <p:cNvPr id="13369" name="Line 56"/>
            <p:cNvSpPr>
              <a:spLocks noChangeShapeType="1"/>
            </p:cNvSpPr>
            <p:nvPr/>
          </p:nvSpPr>
          <p:spPr bwMode="auto">
            <a:xfrm>
              <a:off x="436" y="1168"/>
              <a:ext cx="1198"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70" name="Line 59"/>
            <p:cNvSpPr>
              <a:spLocks noChangeShapeType="1"/>
            </p:cNvSpPr>
            <p:nvPr/>
          </p:nvSpPr>
          <p:spPr bwMode="auto">
            <a:xfrm>
              <a:off x="1025" y="1160"/>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grpSp>
      <p:grpSp>
        <p:nvGrpSpPr>
          <p:cNvPr id="13317" name="Group 100"/>
          <p:cNvGrpSpPr>
            <a:grpSpLocks/>
          </p:cNvGrpSpPr>
          <p:nvPr/>
        </p:nvGrpSpPr>
        <p:grpSpPr bwMode="auto">
          <a:xfrm>
            <a:off x="4794250" y="2428876"/>
            <a:ext cx="3200400" cy="1222375"/>
            <a:chOff x="2060" y="912"/>
            <a:chExt cx="2016" cy="770"/>
          </a:xfrm>
        </p:grpSpPr>
        <p:sp>
          <p:nvSpPr>
            <p:cNvPr id="13365" name="Text Box 54"/>
            <p:cNvSpPr txBox="1">
              <a:spLocks noChangeArrowheads="1"/>
            </p:cNvSpPr>
            <p:nvPr/>
          </p:nvSpPr>
          <p:spPr bwMode="auto">
            <a:xfrm>
              <a:off x="2060" y="912"/>
              <a:ext cx="201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a:solidFill>
                    <a:prstClr val="black"/>
                  </a:solidFill>
                  <a:latin typeface="VNI-Times" pitchFamily="2" charset="0"/>
                </a:rPr>
                <a:t>NVL,CCDC,LÑ </a:t>
              </a:r>
            </a:p>
          </p:txBody>
        </p:sp>
        <p:sp>
          <p:nvSpPr>
            <p:cNvPr id="13366" name="Line 57"/>
            <p:cNvSpPr>
              <a:spLocks noChangeShapeType="1"/>
            </p:cNvSpPr>
            <p:nvPr/>
          </p:nvSpPr>
          <p:spPr bwMode="auto">
            <a:xfrm>
              <a:off x="2416" y="1161"/>
              <a:ext cx="1284"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67" name="Line 60"/>
            <p:cNvSpPr>
              <a:spLocks noChangeShapeType="1"/>
            </p:cNvSpPr>
            <p:nvPr/>
          </p:nvSpPr>
          <p:spPr bwMode="auto">
            <a:xfrm>
              <a:off x="3066" y="1161"/>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grpSp>
      <p:grpSp>
        <p:nvGrpSpPr>
          <p:cNvPr id="13318" name="Group 101"/>
          <p:cNvGrpSpPr>
            <a:grpSpLocks/>
          </p:cNvGrpSpPr>
          <p:nvPr/>
        </p:nvGrpSpPr>
        <p:grpSpPr bwMode="auto">
          <a:xfrm>
            <a:off x="8342314" y="2357439"/>
            <a:ext cx="1944687" cy="1222375"/>
            <a:chOff x="4295" y="914"/>
            <a:chExt cx="1225" cy="770"/>
          </a:xfrm>
        </p:grpSpPr>
        <p:sp>
          <p:nvSpPr>
            <p:cNvPr id="13362" name="Text Box 55"/>
            <p:cNvSpPr txBox="1">
              <a:spLocks noChangeArrowheads="1"/>
            </p:cNvSpPr>
            <p:nvPr/>
          </p:nvSpPr>
          <p:spPr bwMode="auto">
            <a:xfrm>
              <a:off x="4295" y="914"/>
              <a:ext cx="122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CPSX &amp; Zsp</a:t>
              </a:r>
            </a:p>
          </p:txBody>
        </p:sp>
        <p:sp>
          <p:nvSpPr>
            <p:cNvPr id="13363" name="Line 58"/>
            <p:cNvSpPr>
              <a:spLocks noChangeShapeType="1"/>
            </p:cNvSpPr>
            <p:nvPr/>
          </p:nvSpPr>
          <p:spPr bwMode="auto">
            <a:xfrm>
              <a:off x="4336" y="1163"/>
              <a:ext cx="1066"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64" name="Line 61"/>
            <p:cNvSpPr>
              <a:spLocks noChangeShapeType="1"/>
            </p:cNvSpPr>
            <p:nvPr/>
          </p:nvSpPr>
          <p:spPr bwMode="auto">
            <a:xfrm>
              <a:off x="4881" y="1163"/>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grpSp>
      <p:grpSp>
        <p:nvGrpSpPr>
          <p:cNvPr id="13319" name="Group 112"/>
          <p:cNvGrpSpPr>
            <a:grpSpLocks/>
          </p:cNvGrpSpPr>
          <p:nvPr/>
        </p:nvGrpSpPr>
        <p:grpSpPr bwMode="auto">
          <a:xfrm>
            <a:off x="1738313" y="3760789"/>
            <a:ext cx="2805112" cy="1239837"/>
            <a:chOff x="168" y="2032"/>
            <a:chExt cx="1767" cy="781"/>
          </a:xfrm>
        </p:grpSpPr>
        <p:sp>
          <p:nvSpPr>
            <p:cNvPr id="13359" name="Text Box 67"/>
            <p:cNvSpPr txBox="1">
              <a:spLocks noChangeArrowheads="1"/>
            </p:cNvSpPr>
            <p:nvPr/>
          </p:nvSpPr>
          <p:spPr bwMode="auto">
            <a:xfrm>
              <a:off x="168" y="2032"/>
              <a:ext cx="176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a:solidFill>
                    <a:prstClr val="black"/>
                  </a:solidFill>
                  <a:latin typeface="VNI-Times" pitchFamily="2" charset="0"/>
                </a:rPr>
                <a:t>Tieàn,CCDC,TSCÑ</a:t>
              </a:r>
            </a:p>
          </p:txBody>
        </p:sp>
        <p:sp>
          <p:nvSpPr>
            <p:cNvPr id="13360" name="Line 70"/>
            <p:cNvSpPr>
              <a:spLocks noChangeShapeType="1"/>
            </p:cNvSpPr>
            <p:nvPr/>
          </p:nvSpPr>
          <p:spPr bwMode="auto">
            <a:xfrm>
              <a:off x="336" y="2291"/>
              <a:ext cx="1411"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61" name="Line 73"/>
            <p:cNvSpPr>
              <a:spLocks noChangeShapeType="1"/>
            </p:cNvSpPr>
            <p:nvPr/>
          </p:nvSpPr>
          <p:spPr bwMode="auto">
            <a:xfrm>
              <a:off x="1048" y="2292"/>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grpSp>
      <p:grpSp>
        <p:nvGrpSpPr>
          <p:cNvPr id="13320" name="Group 107"/>
          <p:cNvGrpSpPr>
            <a:grpSpLocks/>
          </p:cNvGrpSpPr>
          <p:nvPr/>
        </p:nvGrpSpPr>
        <p:grpSpPr bwMode="auto">
          <a:xfrm>
            <a:off x="1966914" y="5313364"/>
            <a:ext cx="2486025" cy="1258887"/>
            <a:chOff x="144" y="3060"/>
            <a:chExt cx="1566" cy="793"/>
          </a:xfrm>
        </p:grpSpPr>
        <p:sp>
          <p:nvSpPr>
            <p:cNvPr id="13356" name="Text Box 82"/>
            <p:cNvSpPr txBox="1">
              <a:spLocks noChangeArrowheads="1"/>
            </p:cNvSpPr>
            <p:nvPr/>
          </p:nvSpPr>
          <p:spPr bwMode="auto">
            <a:xfrm>
              <a:off x="144" y="3060"/>
              <a:ext cx="15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a:solidFill>
                    <a:prstClr val="black"/>
                  </a:solidFill>
                  <a:latin typeface="VNI-Times" pitchFamily="2" charset="0"/>
                </a:rPr>
                <a:t>Tieàn,LÑ,Dòch vuï</a:t>
              </a:r>
            </a:p>
          </p:txBody>
        </p:sp>
        <p:sp>
          <p:nvSpPr>
            <p:cNvPr id="13357" name="Line 85"/>
            <p:cNvSpPr>
              <a:spLocks noChangeShapeType="1"/>
            </p:cNvSpPr>
            <p:nvPr/>
          </p:nvSpPr>
          <p:spPr bwMode="auto">
            <a:xfrm>
              <a:off x="222" y="3331"/>
              <a:ext cx="1353"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58" name="Line 88"/>
            <p:cNvSpPr>
              <a:spLocks noChangeShapeType="1"/>
            </p:cNvSpPr>
            <p:nvPr/>
          </p:nvSpPr>
          <p:spPr bwMode="auto">
            <a:xfrm>
              <a:off x="886" y="3332"/>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grpSp>
      <p:grpSp>
        <p:nvGrpSpPr>
          <p:cNvPr id="13321" name="Group 111"/>
          <p:cNvGrpSpPr>
            <a:grpSpLocks/>
          </p:cNvGrpSpPr>
          <p:nvPr/>
        </p:nvGrpSpPr>
        <p:grpSpPr bwMode="auto">
          <a:xfrm>
            <a:off x="4765675" y="3786189"/>
            <a:ext cx="3259138" cy="1241425"/>
            <a:chOff x="1993" y="2024"/>
            <a:chExt cx="2053" cy="782"/>
          </a:xfrm>
        </p:grpSpPr>
        <p:sp>
          <p:nvSpPr>
            <p:cNvPr id="13353" name="Line 71"/>
            <p:cNvSpPr>
              <a:spLocks noChangeShapeType="1"/>
            </p:cNvSpPr>
            <p:nvPr/>
          </p:nvSpPr>
          <p:spPr bwMode="auto">
            <a:xfrm>
              <a:off x="2109" y="2285"/>
              <a:ext cx="1814"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54" name="Line 74"/>
            <p:cNvSpPr>
              <a:spLocks noChangeShapeType="1"/>
            </p:cNvSpPr>
            <p:nvPr/>
          </p:nvSpPr>
          <p:spPr bwMode="auto">
            <a:xfrm>
              <a:off x="3024" y="2285"/>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55" name="Text Box 80"/>
            <p:cNvSpPr txBox="1">
              <a:spLocks noChangeArrowheads="1"/>
            </p:cNvSpPr>
            <p:nvPr/>
          </p:nvSpPr>
          <p:spPr bwMode="auto">
            <a:xfrm>
              <a:off x="1993" y="2024"/>
              <a:ext cx="205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Chi phí traû tröôùc,Kh.hao</a:t>
              </a:r>
            </a:p>
          </p:txBody>
        </p:sp>
      </p:grpSp>
      <p:grpSp>
        <p:nvGrpSpPr>
          <p:cNvPr id="13322" name="Group 110"/>
          <p:cNvGrpSpPr>
            <a:grpSpLocks/>
          </p:cNvGrpSpPr>
          <p:nvPr/>
        </p:nvGrpSpPr>
        <p:grpSpPr bwMode="auto">
          <a:xfrm>
            <a:off x="8239126" y="3786189"/>
            <a:ext cx="2079625" cy="1258887"/>
            <a:chOff x="4258" y="2016"/>
            <a:chExt cx="1310" cy="793"/>
          </a:xfrm>
        </p:grpSpPr>
        <p:sp>
          <p:nvSpPr>
            <p:cNvPr id="13350" name="Text Box 69"/>
            <p:cNvSpPr txBox="1">
              <a:spLocks noChangeArrowheads="1"/>
            </p:cNvSpPr>
            <p:nvPr/>
          </p:nvSpPr>
          <p:spPr bwMode="auto">
            <a:xfrm>
              <a:off x="4258" y="2016"/>
              <a:ext cx="131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a:solidFill>
                    <a:prstClr val="black"/>
                  </a:solidFill>
                  <a:latin typeface="VNI-Times" pitchFamily="2" charset="0"/>
                </a:rPr>
                <a:t>CPSX &amp; Zsp</a:t>
              </a:r>
            </a:p>
          </p:txBody>
        </p:sp>
        <p:sp>
          <p:nvSpPr>
            <p:cNvPr id="13351" name="Line 72"/>
            <p:cNvSpPr>
              <a:spLocks noChangeShapeType="1"/>
            </p:cNvSpPr>
            <p:nvPr/>
          </p:nvSpPr>
          <p:spPr bwMode="auto">
            <a:xfrm>
              <a:off x="4330" y="2288"/>
              <a:ext cx="1140"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52" name="Line 75"/>
            <p:cNvSpPr>
              <a:spLocks noChangeShapeType="1"/>
            </p:cNvSpPr>
            <p:nvPr/>
          </p:nvSpPr>
          <p:spPr bwMode="auto">
            <a:xfrm>
              <a:off x="4913" y="2288"/>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grpSp>
      <p:grpSp>
        <p:nvGrpSpPr>
          <p:cNvPr id="13323" name="Group 106"/>
          <p:cNvGrpSpPr>
            <a:grpSpLocks/>
          </p:cNvGrpSpPr>
          <p:nvPr/>
        </p:nvGrpSpPr>
        <p:grpSpPr bwMode="auto">
          <a:xfrm>
            <a:off x="5238750" y="5292726"/>
            <a:ext cx="2376488" cy="1279525"/>
            <a:chOff x="2224" y="3024"/>
            <a:chExt cx="1497" cy="806"/>
          </a:xfrm>
        </p:grpSpPr>
        <p:sp>
          <p:nvSpPr>
            <p:cNvPr id="13347" name="Line 86"/>
            <p:cNvSpPr>
              <a:spLocks noChangeShapeType="1"/>
            </p:cNvSpPr>
            <p:nvPr/>
          </p:nvSpPr>
          <p:spPr bwMode="auto">
            <a:xfrm>
              <a:off x="2419" y="3309"/>
              <a:ext cx="1067"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48" name="Line 89"/>
            <p:cNvSpPr>
              <a:spLocks noChangeShapeType="1"/>
            </p:cNvSpPr>
            <p:nvPr/>
          </p:nvSpPr>
          <p:spPr bwMode="auto">
            <a:xfrm>
              <a:off x="2952" y="3309"/>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49" name="Text Box 95"/>
            <p:cNvSpPr txBox="1">
              <a:spLocks noChangeArrowheads="1"/>
            </p:cNvSpPr>
            <p:nvPr/>
          </p:nvSpPr>
          <p:spPr bwMode="auto">
            <a:xfrm>
              <a:off x="2224" y="3024"/>
              <a:ext cx="14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Chi phí phaûi traû</a:t>
              </a:r>
            </a:p>
          </p:txBody>
        </p:sp>
      </p:grpSp>
      <p:grpSp>
        <p:nvGrpSpPr>
          <p:cNvPr id="13324" name="Group 105"/>
          <p:cNvGrpSpPr>
            <a:grpSpLocks/>
          </p:cNvGrpSpPr>
          <p:nvPr/>
        </p:nvGrpSpPr>
        <p:grpSpPr bwMode="auto">
          <a:xfrm>
            <a:off x="8239126" y="5300664"/>
            <a:ext cx="2079625" cy="1271587"/>
            <a:chOff x="4352" y="3024"/>
            <a:chExt cx="1310" cy="801"/>
          </a:xfrm>
        </p:grpSpPr>
        <p:sp>
          <p:nvSpPr>
            <p:cNvPr id="13344" name="Text Box 84"/>
            <p:cNvSpPr txBox="1">
              <a:spLocks noChangeArrowheads="1"/>
            </p:cNvSpPr>
            <p:nvPr/>
          </p:nvSpPr>
          <p:spPr bwMode="auto">
            <a:xfrm>
              <a:off x="4352" y="3024"/>
              <a:ext cx="131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a:solidFill>
                    <a:prstClr val="black"/>
                  </a:solidFill>
                  <a:latin typeface="VNI-Times" pitchFamily="2" charset="0"/>
                </a:rPr>
                <a:t>CPSX &amp; Zsp</a:t>
              </a:r>
            </a:p>
          </p:txBody>
        </p:sp>
        <p:sp>
          <p:nvSpPr>
            <p:cNvPr id="13345" name="Line 87"/>
            <p:cNvSpPr>
              <a:spLocks noChangeShapeType="1"/>
            </p:cNvSpPr>
            <p:nvPr/>
          </p:nvSpPr>
          <p:spPr bwMode="auto">
            <a:xfrm>
              <a:off x="4485" y="3304"/>
              <a:ext cx="1025"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46" name="Line 90"/>
            <p:cNvSpPr>
              <a:spLocks noChangeShapeType="1"/>
            </p:cNvSpPr>
            <p:nvPr/>
          </p:nvSpPr>
          <p:spPr bwMode="auto">
            <a:xfrm>
              <a:off x="5001" y="3304"/>
              <a:ext cx="0" cy="521"/>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grpSp>
      <p:grpSp>
        <p:nvGrpSpPr>
          <p:cNvPr id="13325" name="Group 104"/>
          <p:cNvGrpSpPr>
            <a:grpSpLocks/>
          </p:cNvGrpSpPr>
          <p:nvPr/>
        </p:nvGrpSpPr>
        <p:grpSpPr bwMode="auto">
          <a:xfrm>
            <a:off x="3290888" y="3017841"/>
            <a:ext cx="5911850" cy="395288"/>
            <a:chOff x="1113" y="1298"/>
            <a:chExt cx="3724" cy="249"/>
          </a:xfrm>
        </p:grpSpPr>
        <p:sp>
          <p:nvSpPr>
            <p:cNvPr id="13339" name="Line 62"/>
            <p:cNvSpPr>
              <a:spLocks noChangeShapeType="1"/>
            </p:cNvSpPr>
            <p:nvPr/>
          </p:nvSpPr>
          <p:spPr bwMode="auto">
            <a:xfrm>
              <a:off x="1113" y="1330"/>
              <a:ext cx="1883" cy="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40" name="Text Box 64"/>
            <p:cNvSpPr txBox="1">
              <a:spLocks noChangeArrowheads="1"/>
            </p:cNvSpPr>
            <p:nvPr/>
          </p:nvSpPr>
          <p:spPr bwMode="auto">
            <a:xfrm>
              <a:off x="1196" y="1298"/>
              <a:ext cx="165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i="1">
                  <a:solidFill>
                    <a:prstClr val="black"/>
                  </a:solidFill>
                  <a:latin typeface="VNI-Times" pitchFamily="2" charset="0"/>
                </a:rPr>
                <a:t>Quaù trình chi tieâu</a:t>
              </a:r>
            </a:p>
          </p:txBody>
        </p:sp>
        <p:grpSp>
          <p:nvGrpSpPr>
            <p:cNvPr id="13341" name="Group 103"/>
            <p:cNvGrpSpPr>
              <a:grpSpLocks/>
            </p:cNvGrpSpPr>
            <p:nvPr/>
          </p:nvGrpSpPr>
          <p:grpSpPr bwMode="auto">
            <a:xfrm>
              <a:off x="3140" y="1314"/>
              <a:ext cx="1697" cy="233"/>
              <a:chOff x="3140" y="1314"/>
              <a:chExt cx="1697" cy="233"/>
            </a:xfrm>
          </p:grpSpPr>
          <p:sp>
            <p:nvSpPr>
              <p:cNvPr id="13342" name="Line 63"/>
              <p:cNvSpPr>
                <a:spLocks noChangeShapeType="1"/>
              </p:cNvSpPr>
              <p:nvPr/>
            </p:nvSpPr>
            <p:spPr bwMode="auto">
              <a:xfrm>
                <a:off x="3140" y="1338"/>
                <a:ext cx="1641" cy="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43" name="Text Box 65"/>
              <p:cNvSpPr txBox="1">
                <a:spLocks noChangeArrowheads="1"/>
              </p:cNvSpPr>
              <p:nvPr/>
            </p:nvSpPr>
            <p:spPr bwMode="auto">
              <a:xfrm>
                <a:off x="3181" y="1314"/>
                <a:ext cx="165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i="1">
                    <a:solidFill>
                      <a:prstClr val="black"/>
                    </a:solidFill>
                    <a:latin typeface="VNI-Times" pitchFamily="2" charset="0"/>
                  </a:rPr>
                  <a:t>Phaùt sinh chi phí</a:t>
                </a:r>
              </a:p>
            </p:txBody>
          </p:sp>
        </p:grpSp>
      </p:grpSp>
      <p:grpSp>
        <p:nvGrpSpPr>
          <p:cNvPr id="13326" name="Group 113"/>
          <p:cNvGrpSpPr>
            <a:grpSpLocks/>
          </p:cNvGrpSpPr>
          <p:nvPr/>
        </p:nvGrpSpPr>
        <p:grpSpPr bwMode="auto">
          <a:xfrm>
            <a:off x="3332163" y="4430714"/>
            <a:ext cx="3263900" cy="369887"/>
            <a:chOff x="1112" y="2416"/>
            <a:chExt cx="2056" cy="233"/>
          </a:xfrm>
        </p:grpSpPr>
        <p:sp>
          <p:nvSpPr>
            <p:cNvPr id="13337" name="Line 76"/>
            <p:cNvSpPr>
              <a:spLocks noChangeShapeType="1"/>
            </p:cNvSpPr>
            <p:nvPr/>
          </p:nvSpPr>
          <p:spPr bwMode="auto">
            <a:xfrm>
              <a:off x="1182" y="2454"/>
              <a:ext cx="1722" cy="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38" name="Text Box 78"/>
            <p:cNvSpPr txBox="1">
              <a:spLocks noChangeArrowheads="1"/>
            </p:cNvSpPr>
            <p:nvPr/>
          </p:nvSpPr>
          <p:spPr bwMode="auto">
            <a:xfrm>
              <a:off x="1112" y="2416"/>
              <a:ext cx="205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i="1">
                  <a:solidFill>
                    <a:prstClr val="black"/>
                  </a:solidFill>
                  <a:latin typeface="VNI-Times" pitchFamily="2" charset="0"/>
                </a:rPr>
                <a:t>Chi tieâu ph.sinh kyø naøy</a:t>
              </a:r>
            </a:p>
          </p:txBody>
        </p:sp>
      </p:grpSp>
      <p:grpSp>
        <p:nvGrpSpPr>
          <p:cNvPr id="13327" name="Group 114"/>
          <p:cNvGrpSpPr>
            <a:grpSpLocks/>
          </p:cNvGrpSpPr>
          <p:nvPr/>
        </p:nvGrpSpPr>
        <p:grpSpPr bwMode="auto">
          <a:xfrm>
            <a:off x="6494464" y="4430714"/>
            <a:ext cx="2816225" cy="369887"/>
            <a:chOff x="3086" y="2416"/>
            <a:chExt cx="2090" cy="233"/>
          </a:xfrm>
        </p:grpSpPr>
        <p:sp>
          <p:nvSpPr>
            <p:cNvPr id="13335" name="Line 77"/>
            <p:cNvSpPr>
              <a:spLocks noChangeShapeType="1"/>
            </p:cNvSpPr>
            <p:nvPr/>
          </p:nvSpPr>
          <p:spPr bwMode="auto">
            <a:xfrm>
              <a:off x="3114" y="2448"/>
              <a:ext cx="1768" cy="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36" name="Text Box 79"/>
            <p:cNvSpPr txBox="1">
              <a:spLocks noChangeArrowheads="1"/>
            </p:cNvSpPr>
            <p:nvPr/>
          </p:nvSpPr>
          <p:spPr bwMode="auto">
            <a:xfrm>
              <a:off x="3086" y="2416"/>
              <a:ext cx="209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i="1">
                  <a:solidFill>
                    <a:prstClr val="black"/>
                  </a:solidFill>
                  <a:latin typeface="VNI-Times" pitchFamily="2" charset="0"/>
                </a:rPr>
                <a:t>Ghi nhaän chi phí kyø sau</a:t>
              </a:r>
            </a:p>
          </p:txBody>
        </p:sp>
      </p:grpSp>
      <p:grpSp>
        <p:nvGrpSpPr>
          <p:cNvPr id="13328" name="Group 109"/>
          <p:cNvGrpSpPr>
            <a:grpSpLocks/>
          </p:cNvGrpSpPr>
          <p:nvPr/>
        </p:nvGrpSpPr>
        <p:grpSpPr bwMode="auto">
          <a:xfrm>
            <a:off x="3271839" y="5930900"/>
            <a:ext cx="3038475" cy="369888"/>
            <a:chOff x="968" y="3456"/>
            <a:chExt cx="1914" cy="233"/>
          </a:xfrm>
        </p:grpSpPr>
        <p:sp>
          <p:nvSpPr>
            <p:cNvPr id="13333" name="Line 91"/>
            <p:cNvSpPr>
              <a:spLocks noChangeShapeType="1"/>
            </p:cNvSpPr>
            <p:nvPr/>
          </p:nvSpPr>
          <p:spPr bwMode="auto">
            <a:xfrm flipV="1">
              <a:off x="968" y="3496"/>
              <a:ext cx="1894" cy="0"/>
            </a:xfrm>
            <a:prstGeom prst="line">
              <a:avLst/>
            </a:prstGeom>
            <a:noFill/>
            <a:ln w="38100">
              <a:solidFill>
                <a:schemeClr val="tx1"/>
              </a:solidFill>
              <a:round/>
              <a:headEnd type="triangle" w="med" len="med"/>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34" name="Text Box 93"/>
            <p:cNvSpPr txBox="1">
              <a:spLocks noChangeArrowheads="1"/>
            </p:cNvSpPr>
            <p:nvPr/>
          </p:nvSpPr>
          <p:spPr bwMode="auto">
            <a:xfrm>
              <a:off x="1009" y="3456"/>
              <a:ext cx="187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1800" i="1">
                  <a:solidFill>
                    <a:prstClr val="black"/>
                  </a:solidFill>
                  <a:latin typeface="VNI-Times" pitchFamily="2" charset="0"/>
                </a:rPr>
                <a:t>Chi tieâu ph.sinh kyø sau</a:t>
              </a:r>
            </a:p>
          </p:txBody>
        </p:sp>
      </p:grpSp>
      <p:grpSp>
        <p:nvGrpSpPr>
          <p:cNvPr id="13329" name="Group 108"/>
          <p:cNvGrpSpPr>
            <a:grpSpLocks/>
          </p:cNvGrpSpPr>
          <p:nvPr/>
        </p:nvGrpSpPr>
        <p:grpSpPr bwMode="auto">
          <a:xfrm>
            <a:off x="6424614" y="5929314"/>
            <a:ext cx="3171825" cy="369887"/>
            <a:chOff x="3032" y="3457"/>
            <a:chExt cx="1998" cy="233"/>
          </a:xfrm>
        </p:grpSpPr>
        <p:sp>
          <p:nvSpPr>
            <p:cNvPr id="13331" name="Line 92"/>
            <p:cNvSpPr>
              <a:spLocks noChangeShapeType="1"/>
            </p:cNvSpPr>
            <p:nvPr/>
          </p:nvSpPr>
          <p:spPr bwMode="auto">
            <a:xfrm>
              <a:off x="3032" y="3496"/>
              <a:ext cx="1750" cy="0"/>
            </a:xfrm>
            <a:prstGeom prst="line">
              <a:avLst/>
            </a:prstGeom>
            <a:noFill/>
            <a:ln w="38100">
              <a:solidFill>
                <a:schemeClr val="tx1"/>
              </a:solidFill>
              <a:round/>
              <a:headEnd type="triangle" w="med" len="med"/>
              <a:tailEnd type="none"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3332" name="Text Box 94"/>
            <p:cNvSpPr txBox="1">
              <a:spLocks noChangeArrowheads="1"/>
            </p:cNvSpPr>
            <p:nvPr/>
          </p:nvSpPr>
          <p:spPr bwMode="auto">
            <a:xfrm>
              <a:off x="3097" y="3457"/>
              <a:ext cx="193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i="1">
                  <a:solidFill>
                    <a:prstClr val="black"/>
                  </a:solidFill>
                  <a:latin typeface="VNI-Times" pitchFamily="2" charset="0"/>
                </a:rPr>
                <a:t>Ghi nhaän chi phí kyø naøy</a:t>
              </a:r>
            </a:p>
          </p:txBody>
        </p:sp>
      </p:grpSp>
      <p:sp>
        <p:nvSpPr>
          <p:cNvPr id="58" name="Slide Number Placeholder 57"/>
          <p:cNvSpPr>
            <a:spLocks noGrp="1"/>
          </p:cNvSpPr>
          <p:nvPr>
            <p:ph type="sldNum" sz="quarter" idx="12"/>
          </p:nvPr>
        </p:nvSpPr>
        <p:spPr/>
        <p:txBody>
          <a:bodyPr>
            <a:normAutofit fontScale="85000" lnSpcReduction="20000"/>
          </a:bodyPr>
          <a:lstStyle/>
          <a:p>
            <a:pPr>
              <a:defRPr/>
            </a:pPr>
            <a:fld id="{1AD3928D-882B-4205-BCE8-182F00030EA6}" type="slidenum">
              <a:rPr lang="en-IN" smtClean="0"/>
              <a:pPr>
                <a:defRPr/>
              </a:pPr>
              <a:t>30</a:t>
            </a:fld>
            <a:endParaRPr lang="en-IN"/>
          </a:p>
        </p:txBody>
      </p:sp>
    </p:spTree>
    <p:extLst>
      <p:ext uri="{BB962C8B-B14F-4D97-AF65-F5344CB8AC3E}">
        <p14:creationId xmlns:p14="http://schemas.microsoft.com/office/powerpoint/2010/main" val="3852793103"/>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ĐẶC ĐIỂM CỦA CHI PHÍ</a:t>
            </a:r>
          </a:p>
        </p:txBody>
      </p:sp>
      <p:sp>
        <p:nvSpPr>
          <p:cNvPr id="14339" name="Text Box 28"/>
          <p:cNvSpPr txBox="1">
            <a:spLocks noChangeArrowheads="1"/>
          </p:cNvSpPr>
          <p:nvPr/>
        </p:nvSpPr>
        <p:spPr bwMode="auto">
          <a:xfrm>
            <a:off x="2033588" y="1916114"/>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chỉ</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lường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nguồn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đã</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SXKD.</a:t>
            </a:r>
          </a:p>
        </p:txBody>
      </p:sp>
      <p:sp>
        <p:nvSpPr>
          <p:cNvPr id="14340" name="Text Box 28"/>
          <p:cNvSpPr txBox="1">
            <a:spLocks noChangeArrowheads="1"/>
          </p:cNvSpPr>
          <p:nvPr/>
        </p:nvSpPr>
        <p:spPr bwMode="auto">
          <a:xfrm>
            <a:off x="1962151" y="3395690"/>
            <a:ext cx="8134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dirty="0">
                <a:solidFill>
                  <a:prstClr val="black"/>
                </a:solidFill>
                <a:latin typeface="Times New Roman" pitchFamily="18" charset="0"/>
                <a:cs typeface="Times New Roman" pitchFamily="18" charset="0"/>
              </a:rPr>
              <a:t>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biểu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thước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tiền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tệ</a:t>
            </a:r>
            <a:endParaRPr lang="en-US" altLang="vi-VN" sz="2400" dirty="0">
              <a:solidFill>
                <a:prstClr val="black"/>
              </a:solidFill>
              <a:latin typeface="Times New Roman" pitchFamily="18" charset="0"/>
              <a:cs typeface="Times New Roman" pitchFamily="18" charset="0"/>
            </a:endParaRPr>
          </a:p>
        </p:txBody>
      </p:sp>
      <p:sp>
        <p:nvSpPr>
          <p:cNvPr id="14341" name="Text Box 28"/>
          <p:cNvSpPr txBox="1">
            <a:spLocks noChangeArrowheads="1"/>
          </p:cNvSpPr>
          <p:nvPr/>
        </p:nvSpPr>
        <p:spPr bwMode="auto">
          <a:xfrm>
            <a:off x="1935112" y="4038600"/>
            <a:ext cx="8134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dirty="0">
                <a:solidFill>
                  <a:prstClr val="black"/>
                </a:solidFill>
                <a:latin typeface="Times New Roman" pitchFamily="18" charset="0"/>
                <a:cs typeface="Times New Roman" pitchFamily="18" charset="0"/>
              </a:rPr>
              <a:t>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một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mục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đích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nghiệp</a:t>
            </a:r>
            <a:endParaRPr lang="en-US" altLang="vi-VN" sz="2400" b="1" dirty="0">
              <a:solidFill>
                <a:prstClr val="black"/>
              </a:solidFill>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normAutofit fontScale="85000" lnSpcReduction="20000"/>
          </a:bodyPr>
          <a:lstStyle/>
          <a:p>
            <a:pPr>
              <a:defRPr/>
            </a:pPr>
            <a:fld id="{DE46C7DD-D169-44B6-BA5D-F317DA2BB560}" type="slidenum">
              <a:rPr lang="en-IN" smtClean="0">
                <a:latin typeface="Times New Roman" pitchFamily="18" charset="0"/>
                <a:cs typeface="Times New Roman" pitchFamily="18" charset="0"/>
              </a:rPr>
              <a:pPr>
                <a:defRPr/>
              </a:pPr>
              <a:t>31</a:t>
            </a:fld>
            <a:endParaRPr lang="en-IN">
              <a:latin typeface="Times New Roman" pitchFamily="18" charset="0"/>
              <a:cs typeface="Times New Roman" pitchFamily="18" charset="0"/>
            </a:endParaRPr>
          </a:p>
        </p:txBody>
      </p:sp>
    </p:spTree>
    <p:extLst>
      <p:ext uri="{BB962C8B-B14F-4D97-AF65-F5344CB8AC3E}">
        <p14:creationId xmlns:p14="http://schemas.microsoft.com/office/powerpoint/2010/main" val="159851932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15363" name="Text Box 28"/>
          <p:cNvSpPr txBox="1">
            <a:spLocks noChangeArrowheads="1"/>
          </p:cNvSpPr>
          <p:nvPr/>
        </p:nvSpPr>
        <p:spPr bwMode="auto">
          <a:xfrm>
            <a:off x="1947862" y="2286000"/>
            <a:ext cx="8643938"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8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Căn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cứ</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mục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đích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nhằm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chức</a:t>
            </a:r>
            <a:r>
              <a:rPr lang="en-US" altLang="vi-VN" sz="2400" dirty="0">
                <a:solidFill>
                  <a:prstClr val="black"/>
                </a:solidFill>
                <a:latin typeface="Times New Roman" pitchFamily="18" charset="0"/>
                <a:cs typeface="Times New Roman" pitchFamily="18" charset="0"/>
              </a:rPr>
              <a:t> n</a:t>
            </a:r>
            <a:r>
              <a:rPr lang="vi-VN" altLang="vi-VN" sz="2400" dirty="0">
                <a:solidFill>
                  <a:prstClr val="black"/>
                </a:solidFill>
                <a:latin typeface="Times New Roman" pitchFamily="18" charset="0"/>
                <a:cs typeface="Times New Roman" pitchFamily="18" charset="0"/>
              </a:rPr>
              <a:t>ă</a:t>
            </a:r>
            <a:r>
              <a:rPr lang="en-US" altLang="vi-VN" sz="2400" dirty="0" err="1">
                <a:solidFill>
                  <a:prstClr val="black"/>
                </a:solidFill>
                <a:latin typeface="Times New Roman" pitchFamily="18" charset="0"/>
                <a:cs typeface="Times New Roman" pitchFamily="18" charset="0"/>
              </a:rPr>
              <a:t>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gì</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trình</a:t>
            </a:r>
            <a:r>
              <a:rPr lang="en-US" altLang="vi-VN" sz="2400" dirty="0">
                <a:solidFill>
                  <a:prstClr val="black"/>
                </a:solidFill>
                <a:latin typeface="Times New Roman" pitchFamily="18" charset="0"/>
                <a:cs typeface="Times New Roman" pitchFamily="18" charset="0"/>
              </a:rPr>
              <a:t> SXKD,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chia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a:t>
            </a:r>
          </a:p>
        </p:txBody>
      </p:sp>
      <p:sp>
        <p:nvSpPr>
          <p:cNvPr id="15364" name="AutoShape 21"/>
          <p:cNvSpPr>
            <a:spLocks noChangeArrowheads="1"/>
          </p:cNvSpPr>
          <p:nvPr/>
        </p:nvSpPr>
        <p:spPr bwMode="auto">
          <a:xfrm>
            <a:off x="2095501" y="1714500"/>
            <a:ext cx="7929563"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 1. PHÂN LOẠI CHI PHÍ SXKD THEO CHỨC NĂNG HOẠT ĐỘNG</a:t>
            </a:r>
          </a:p>
        </p:txBody>
      </p:sp>
      <p:grpSp>
        <p:nvGrpSpPr>
          <p:cNvPr id="15365" name="Group 58"/>
          <p:cNvGrpSpPr>
            <a:grpSpLocks/>
          </p:cNvGrpSpPr>
          <p:nvPr/>
        </p:nvGrpSpPr>
        <p:grpSpPr bwMode="auto">
          <a:xfrm>
            <a:off x="2254250" y="3643313"/>
            <a:ext cx="3841750" cy="3071812"/>
            <a:chOff x="709" y="1282"/>
            <a:chExt cx="971" cy="918"/>
          </a:xfrm>
        </p:grpSpPr>
        <p:sp>
          <p:nvSpPr>
            <p:cNvPr id="13" name="AutoShape 5"/>
            <p:cNvSpPr>
              <a:spLocks noChangeArrowheads="1"/>
            </p:cNvSpPr>
            <p:nvPr/>
          </p:nvSpPr>
          <p:spPr bwMode="gray">
            <a:xfrm>
              <a:off x="709" y="1282"/>
              <a:ext cx="903"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15375"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grpSp>
        <p:nvGrpSpPr>
          <p:cNvPr id="15366" name="Group 58"/>
          <p:cNvGrpSpPr>
            <a:grpSpLocks/>
          </p:cNvGrpSpPr>
          <p:nvPr/>
        </p:nvGrpSpPr>
        <p:grpSpPr bwMode="auto">
          <a:xfrm>
            <a:off x="6540500" y="3643313"/>
            <a:ext cx="3841750" cy="3071812"/>
            <a:chOff x="709" y="1282"/>
            <a:chExt cx="971" cy="918"/>
          </a:xfrm>
        </p:grpSpPr>
        <p:sp>
          <p:nvSpPr>
            <p:cNvPr id="16" name="AutoShape 5"/>
            <p:cNvSpPr>
              <a:spLocks noChangeArrowheads="1"/>
            </p:cNvSpPr>
            <p:nvPr/>
          </p:nvSpPr>
          <p:spPr bwMode="gray">
            <a:xfrm>
              <a:off x="709" y="1282"/>
              <a:ext cx="903"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15373"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15367" name="Text Box 28"/>
          <p:cNvSpPr txBox="1">
            <a:spLocks noChangeArrowheads="1"/>
          </p:cNvSpPr>
          <p:nvPr/>
        </p:nvSpPr>
        <p:spPr bwMode="auto">
          <a:xfrm>
            <a:off x="2238376" y="3681413"/>
            <a:ext cx="3571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000" b="1" u="sng">
                <a:solidFill>
                  <a:prstClr val="black"/>
                </a:solidFill>
                <a:latin typeface="Times New Roman" pitchFamily="18" charset="0"/>
                <a:cs typeface="Times New Roman" pitchFamily="18" charset="0"/>
              </a:rPr>
              <a:t>CHI PHÍ SẢN XUẤT</a:t>
            </a:r>
          </a:p>
        </p:txBody>
      </p:sp>
      <p:sp>
        <p:nvSpPr>
          <p:cNvPr id="15368" name="Text Box 28"/>
          <p:cNvSpPr txBox="1">
            <a:spLocks noChangeArrowheads="1"/>
          </p:cNvSpPr>
          <p:nvPr/>
        </p:nvSpPr>
        <p:spPr bwMode="auto">
          <a:xfrm>
            <a:off x="2309813" y="4433888"/>
            <a:ext cx="3429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buFontTx/>
              <a:buChar char="-"/>
            </a:pPr>
            <a:r>
              <a:rPr lang="en-US" altLang="vi-VN" sz="2000" b="1">
                <a:solidFill>
                  <a:prstClr val="black"/>
                </a:solidFill>
                <a:latin typeface="Times New Roman" pitchFamily="18" charset="0"/>
                <a:cs typeface="Times New Roman" pitchFamily="18" charset="0"/>
              </a:rPr>
              <a:t> Chi phí NVL trực tiếp</a:t>
            </a:r>
          </a:p>
          <a:p>
            <a:pPr algn="just" fontAlgn="base">
              <a:lnSpc>
                <a:spcPct val="150000"/>
              </a:lnSpc>
              <a:spcBef>
                <a:spcPct val="0"/>
              </a:spcBef>
              <a:spcAft>
                <a:spcPct val="0"/>
              </a:spcAft>
              <a:buFontTx/>
              <a:buChar char="-"/>
            </a:pPr>
            <a:r>
              <a:rPr lang="en-US" altLang="vi-VN" sz="2000" b="1">
                <a:solidFill>
                  <a:prstClr val="black"/>
                </a:solidFill>
                <a:latin typeface="Times New Roman" pitchFamily="18" charset="0"/>
                <a:cs typeface="Times New Roman" pitchFamily="18" charset="0"/>
              </a:rPr>
              <a:t> Chi phí NC trực tiếp</a:t>
            </a:r>
          </a:p>
          <a:p>
            <a:pPr algn="just" fontAlgn="base">
              <a:lnSpc>
                <a:spcPct val="150000"/>
              </a:lnSpc>
              <a:spcBef>
                <a:spcPct val="0"/>
              </a:spcBef>
              <a:spcAft>
                <a:spcPct val="0"/>
              </a:spcAft>
              <a:buFontTx/>
              <a:buChar char="-"/>
            </a:pPr>
            <a:r>
              <a:rPr lang="en-US" altLang="vi-VN" sz="2000" b="1">
                <a:solidFill>
                  <a:prstClr val="black"/>
                </a:solidFill>
                <a:latin typeface="Times New Roman" pitchFamily="18" charset="0"/>
                <a:cs typeface="Times New Roman" pitchFamily="18" charset="0"/>
              </a:rPr>
              <a:t> Chi phí SXC</a:t>
            </a:r>
            <a:endParaRPr lang="en-US" altLang="vi-VN" sz="2000">
              <a:solidFill>
                <a:prstClr val="black"/>
              </a:solidFill>
              <a:latin typeface="Times New Roman" pitchFamily="18" charset="0"/>
              <a:cs typeface="Times New Roman" pitchFamily="18" charset="0"/>
            </a:endParaRPr>
          </a:p>
        </p:txBody>
      </p:sp>
      <p:sp>
        <p:nvSpPr>
          <p:cNvPr id="15369" name="Text Box 28"/>
          <p:cNvSpPr txBox="1">
            <a:spLocks noChangeArrowheads="1"/>
          </p:cNvSpPr>
          <p:nvPr/>
        </p:nvSpPr>
        <p:spPr bwMode="auto">
          <a:xfrm>
            <a:off x="6524626" y="3721100"/>
            <a:ext cx="3571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000" b="1" u="sng">
                <a:solidFill>
                  <a:prstClr val="black"/>
                </a:solidFill>
                <a:latin typeface="Times New Roman" pitchFamily="18" charset="0"/>
                <a:cs typeface="Times New Roman" pitchFamily="18" charset="0"/>
              </a:rPr>
              <a:t>CHI PHÍ NGOÀI SẢN XUẤT</a:t>
            </a:r>
          </a:p>
        </p:txBody>
      </p:sp>
      <p:sp>
        <p:nvSpPr>
          <p:cNvPr id="15370" name="Text Box 28"/>
          <p:cNvSpPr txBox="1">
            <a:spLocks noChangeArrowheads="1"/>
          </p:cNvSpPr>
          <p:nvPr/>
        </p:nvSpPr>
        <p:spPr bwMode="auto">
          <a:xfrm>
            <a:off x="6667500" y="4643438"/>
            <a:ext cx="3429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buFontTx/>
              <a:buChar char="-"/>
            </a:pPr>
            <a:r>
              <a:rPr lang="en-US" altLang="vi-VN" sz="2000" b="1">
                <a:solidFill>
                  <a:prstClr val="black"/>
                </a:solidFill>
                <a:latin typeface="Times New Roman" pitchFamily="18" charset="0"/>
                <a:cs typeface="Times New Roman" pitchFamily="18" charset="0"/>
              </a:rPr>
              <a:t> Chi phí bán hàng</a:t>
            </a:r>
          </a:p>
          <a:p>
            <a:pPr algn="just" fontAlgn="base">
              <a:lnSpc>
                <a:spcPct val="150000"/>
              </a:lnSpc>
              <a:spcBef>
                <a:spcPct val="0"/>
              </a:spcBef>
              <a:spcAft>
                <a:spcPct val="0"/>
              </a:spcAft>
              <a:buFontTx/>
              <a:buChar char="-"/>
            </a:pPr>
            <a:r>
              <a:rPr lang="en-US" altLang="vi-VN" sz="2000" b="1">
                <a:solidFill>
                  <a:prstClr val="black"/>
                </a:solidFill>
                <a:latin typeface="Times New Roman" pitchFamily="18" charset="0"/>
                <a:cs typeface="Times New Roman" pitchFamily="18" charset="0"/>
              </a:rPr>
              <a:t> Chi phí quản lý DN</a:t>
            </a:r>
          </a:p>
          <a:p>
            <a:pPr algn="just" fontAlgn="base">
              <a:lnSpc>
                <a:spcPct val="150000"/>
              </a:lnSpc>
              <a:spcBef>
                <a:spcPct val="0"/>
              </a:spcBef>
              <a:spcAft>
                <a:spcPct val="0"/>
              </a:spcAft>
            </a:pPr>
            <a:endParaRPr lang="en-US" altLang="vi-VN" sz="2000">
              <a:solidFill>
                <a:prstClr val="black"/>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normAutofit fontScale="85000" lnSpcReduction="20000"/>
          </a:bodyPr>
          <a:lstStyle/>
          <a:p>
            <a:pPr>
              <a:defRPr/>
            </a:pPr>
            <a:fld id="{BE277E9B-FECD-4BED-995A-BCA2C04BF535}" type="slidenum">
              <a:rPr lang="en-IN" smtClean="0"/>
              <a:pPr>
                <a:defRPr/>
              </a:pPr>
              <a:t>32</a:t>
            </a:fld>
            <a:endParaRPr lang="en-IN"/>
          </a:p>
        </p:txBody>
      </p:sp>
    </p:spTree>
    <p:extLst>
      <p:ext uri="{BB962C8B-B14F-4D97-AF65-F5344CB8AC3E}">
        <p14:creationId xmlns:p14="http://schemas.microsoft.com/office/powerpoint/2010/main" val="2494354734"/>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20" name="Text Box 13"/>
          <p:cNvSpPr txBox="1">
            <a:spLocks noChangeArrowheads="1"/>
          </p:cNvSpPr>
          <p:nvPr/>
        </p:nvSpPr>
        <p:spPr bwMode="auto">
          <a:xfrm>
            <a:off x="2208214" y="3656014"/>
            <a:ext cx="2663825" cy="430887"/>
          </a:xfrm>
          <a:prstGeom prst="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a:spAutoFit/>
          </a:bodyPr>
          <a:lstStyle/>
          <a:p>
            <a:pPr algn="ctr"/>
            <a:r>
              <a:rPr lang="en-US" sz="2200" b="1" dirty="0">
                <a:solidFill>
                  <a:srgbClr val="000000"/>
                </a:solidFill>
                <a:latin typeface="Times New Roman"/>
              </a:rPr>
              <a:t>Chi </a:t>
            </a:r>
            <a:r>
              <a:rPr lang="en-US" sz="2200" b="1" dirty="0" err="1">
                <a:solidFill>
                  <a:srgbClr val="000000"/>
                </a:solidFill>
                <a:latin typeface="Times New Roman"/>
              </a:rPr>
              <a:t>phí</a:t>
            </a:r>
            <a:r>
              <a:rPr lang="en-US" sz="2200" b="1" dirty="0">
                <a:solidFill>
                  <a:srgbClr val="000000"/>
                </a:solidFill>
                <a:latin typeface="Times New Roman"/>
              </a:rPr>
              <a:t> </a:t>
            </a:r>
            <a:r>
              <a:rPr lang="en-US" sz="2200" b="1" dirty="0" err="1">
                <a:solidFill>
                  <a:srgbClr val="000000"/>
                </a:solidFill>
                <a:latin typeface="Times New Roman"/>
              </a:rPr>
              <a:t>sản</a:t>
            </a:r>
            <a:r>
              <a:rPr lang="en-US" sz="2200" b="1" dirty="0">
                <a:solidFill>
                  <a:srgbClr val="000000"/>
                </a:solidFill>
                <a:latin typeface="Times New Roman"/>
              </a:rPr>
              <a:t> </a:t>
            </a:r>
            <a:r>
              <a:rPr lang="en-US" sz="2200" b="1" dirty="0" err="1">
                <a:solidFill>
                  <a:srgbClr val="000000"/>
                </a:solidFill>
                <a:latin typeface="Times New Roman"/>
              </a:rPr>
              <a:t>xuất</a:t>
            </a:r>
            <a:endParaRPr lang="en-US" sz="2200" dirty="0">
              <a:solidFill>
                <a:srgbClr val="000000"/>
              </a:solidFill>
              <a:latin typeface="Times New Roman"/>
            </a:endParaRPr>
          </a:p>
        </p:txBody>
      </p:sp>
      <p:sp>
        <p:nvSpPr>
          <p:cNvPr id="21" name="Text Box 17"/>
          <p:cNvSpPr txBox="1">
            <a:spLocks noChangeArrowheads="1"/>
          </p:cNvSpPr>
          <p:nvPr/>
        </p:nvSpPr>
        <p:spPr bwMode="auto">
          <a:xfrm>
            <a:off x="1631950" y="5283200"/>
            <a:ext cx="1150938" cy="70788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a:spAutoFit/>
          </a:bodyPr>
          <a:lstStyle/>
          <a:p>
            <a:pPr algn="ctr" fontAlgn="base">
              <a:spcBef>
                <a:spcPct val="0"/>
              </a:spcBef>
              <a:spcAft>
                <a:spcPct val="0"/>
              </a:spcAft>
              <a:defRPr/>
            </a:pPr>
            <a:r>
              <a:rPr lang="en-US" altLang="vi-VN" sz="2000" b="1" dirty="0">
                <a:solidFill>
                  <a:prstClr val="black"/>
                </a:solidFill>
                <a:latin typeface="Times New Roman" pitchFamily="18" charset="0"/>
                <a:cs typeface="Times New Roman" pitchFamily="18" charset="0"/>
              </a:rPr>
              <a:t>Chi </a:t>
            </a:r>
            <a:r>
              <a:rPr lang="en-US" altLang="vi-VN" sz="2000" b="1" dirty="0" err="1">
                <a:solidFill>
                  <a:prstClr val="black"/>
                </a:solidFill>
                <a:latin typeface="Times New Roman" pitchFamily="18" charset="0"/>
                <a:cs typeface="Times New Roman" pitchFamily="18" charset="0"/>
              </a:rPr>
              <a:t>phí</a:t>
            </a:r>
            <a:endParaRPr lang="en-US" altLang="vi-VN" sz="2000" b="1" dirty="0">
              <a:solidFill>
                <a:prstClr val="black"/>
              </a:solidFill>
              <a:latin typeface="Times New Roman" pitchFamily="18" charset="0"/>
              <a:cs typeface="Times New Roman" pitchFamily="18" charset="0"/>
            </a:endParaRPr>
          </a:p>
          <a:p>
            <a:pPr algn="ctr" fontAlgn="base">
              <a:spcBef>
                <a:spcPct val="0"/>
              </a:spcBef>
              <a:spcAft>
                <a:spcPct val="0"/>
              </a:spcAft>
              <a:defRPr/>
            </a:pPr>
            <a:r>
              <a:rPr lang="en-US" sz="2000" b="1" dirty="0">
                <a:solidFill>
                  <a:prstClr val="black"/>
                </a:solidFill>
                <a:latin typeface="Times New Roman" pitchFamily="18" charset="0"/>
                <a:cs typeface="Times New Roman" pitchFamily="18" charset="0"/>
              </a:rPr>
              <a:t>NVL TT</a:t>
            </a:r>
            <a:endParaRPr lang="en-US" dirty="0">
              <a:solidFill>
                <a:prstClr val="black"/>
              </a:solidFill>
            </a:endParaRPr>
          </a:p>
        </p:txBody>
      </p:sp>
      <p:sp>
        <p:nvSpPr>
          <p:cNvPr id="25" name="Text Box 21"/>
          <p:cNvSpPr txBox="1">
            <a:spLocks noChangeArrowheads="1"/>
          </p:cNvSpPr>
          <p:nvPr/>
        </p:nvSpPr>
        <p:spPr bwMode="auto">
          <a:xfrm>
            <a:off x="4648200" y="1828800"/>
            <a:ext cx="2578894" cy="1446550"/>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a:spAutoFit/>
          </a:bodyPr>
          <a:lstStyle/>
          <a:p>
            <a:pPr algn="ctr" fontAlgn="base">
              <a:spcBef>
                <a:spcPct val="0"/>
              </a:spcBef>
              <a:spcAft>
                <a:spcPct val="0"/>
              </a:spcAft>
              <a:defRPr/>
            </a:pPr>
            <a:endParaRPr lang="en-US" sz="2200" b="1" dirty="0">
              <a:solidFill>
                <a:prstClr val="black"/>
              </a:solidFill>
              <a:latin typeface="Times New Roman" pitchFamily="18" charset="0"/>
              <a:cs typeface="Times New Roman" pitchFamily="18" charset="0"/>
            </a:endParaRPr>
          </a:p>
          <a:p>
            <a:pPr algn="ctr" fontAlgn="base">
              <a:spcBef>
                <a:spcPct val="0"/>
              </a:spcBef>
              <a:spcAft>
                <a:spcPct val="0"/>
              </a:spcAft>
              <a:defRPr/>
            </a:pPr>
            <a:r>
              <a:rPr lang="en-US" sz="2200" b="1" dirty="0">
                <a:solidFill>
                  <a:prstClr val="black"/>
                </a:solidFill>
                <a:latin typeface="Times New Roman" pitchFamily="18" charset="0"/>
                <a:cs typeface="Times New Roman" pitchFamily="18" charset="0"/>
              </a:rPr>
              <a:t>Chi </a:t>
            </a:r>
            <a:r>
              <a:rPr lang="en-US" sz="2200" b="1" dirty="0" err="1">
                <a:solidFill>
                  <a:prstClr val="black"/>
                </a:solidFill>
                <a:latin typeface="Times New Roman" pitchFamily="18" charset="0"/>
                <a:cs typeface="Times New Roman" pitchFamily="18" charset="0"/>
              </a:rPr>
              <a:t>phí</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phân</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loại</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theo</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chức</a:t>
            </a:r>
            <a:r>
              <a:rPr lang="en-US" sz="2200" b="1" dirty="0">
                <a:solidFill>
                  <a:prstClr val="black"/>
                </a:solidFill>
                <a:latin typeface="Times New Roman" pitchFamily="18" charset="0"/>
                <a:cs typeface="Times New Roman" pitchFamily="18" charset="0"/>
              </a:rPr>
              <a:t> n</a:t>
            </a:r>
            <a:r>
              <a:rPr lang="vi-VN" sz="2200" b="1" dirty="0">
                <a:solidFill>
                  <a:prstClr val="black"/>
                </a:solidFill>
                <a:latin typeface="Times New Roman" pitchFamily="18" charset="0"/>
                <a:cs typeface="Times New Roman" pitchFamily="18" charset="0"/>
              </a:rPr>
              <a:t>ă</a:t>
            </a:r>
            <a:r>
              <a:rPr lang="en-US" sz="2200" b="1" dirty="0" err="1">
                <a:solidFill>
                  <a:prstClr val="black"/>
                </a:solidFill>
                <a:latin typeface="Times New Roman" pitchFamily="18" charset="0"/>
                <a:cs typeface="Times New Roman" pitchFamily="18" charset="0"/>
              </a:rPr>
              <a:t>ng</a:t>
            </a:r>
            <a:r>
              <a:rPr lang="en-US" sz="2200" b="1" dirty="0">
                <a:solidFill>
                  <a:prstClr val="black"/>
                </a:solidFill>
                <a:latin typeface="Times New Roman" pitchFamily="18" charset="0"/>
                <a:cs typeface="Times New Roman" pitchFamily="18" charset="0"/>
              </a:rPr>
              <a:t> HĐ</a:t>
            </a:r>
          </a:p>
          <a:p>
            <a:pPr algn="ctr" fontAlgn="base">
              <a:spcBef>
                <a:spcPct val="0"/>
              </a:spcBef>
              <a:spcAft>
                <a:spcPct val="0"/>
              </a:spcAft>
              <a:defRPr/>
            </a:pPr>
            <a:endParaRPr lang="en-US" sz="2200" dirty="0">
              <a:solidFill>
                <a:prstClr val="black"/>
              </a:solidFill>
              <a:latin typeface="Times New Roman" pitchFamily="18" charset="0"/>
              <a:cs typeface="Times New Roman" pitchFamily="18" charset="0"/>
            </a:endParaRPr>
          </a:p>
        </p:txBody>
      </p:sp>
      <p:sp>
        <p:nvSpPr>
          <p:cNvPr id="16390" name="Text Box 22"/>
          <p:cNvSpPr txBox="1">
            <a:spLocks noChangeArrowheads="1"/>
          </p:cNvSpPr>
          <p:nvPr/>
        </p:nvSpPr>
        <p:spPr bwMode="auto">
          <a:xfrm>
            <a:off x="6311901" y="5321300"/>
            <a:ext cx="1223963" cy="707886"/>
          </a:xfrm>
          <a:prstGeom prst="rect">
            <a:avLst/>
          </a:prstGeom>
          <a:noFill/>
          <a:ln w="31750">
            <a:solidFill>
              <a:srgbClr val="FFFF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0"/>
              </a:spcBef>
              <a:spcAft>
                <a:spcPct val="0"/>
              </a:spcAft>
            </a:pPr>
            <a:r>
              <a:rPr lang="en-US" altLang="vi-VN" sz="2000" b="1" dirty="0">
                <a:solidFill>
                  <a:prstClr val="black"/>
                </a:solidFill>
                <a:latin typeface="Times New Roman" pitchFamily="18" charset="0"/>
                <a:cs typeface="Times New Roman" pitchFamily="18" charset="0"/>
              </a:rPr>
              <a:t>Chi </a:t>
            </a:r>
            <a:r>
              <a:rPr lang="en-US" altLang="vi-VN" sz="2000" b="1" dirty="0" err="1">
                <a:solidFill>
                  <a:prstClr val="black"/>
                </a:solidFill>
                <a:latin typeface="Times New Roman" pitchFamily="18" charset="0"/>
                <a:cs typeface="Times New Roman" pitchFamily="18" charset="0"/>
              </a:rPr>
              <a:t>phí</a:t>
            </a:r>
            <a:r>
              <a:rPr lang="en-US" altLang="vi-VN" sz="2000" b="1" dirty="0">
                <a:solidFill>
                  <a:prstClr val="black"/>
                </a:solidFill>
                <a:latin typeface="Times New Roman" pitchFamily="18" charset="0"/>
                <a:cs typeface="Times New Roman" pitchFamily="18" charset="0"/>
              </a:rPr>
              <a:t> QLDN</a:t>
            </a:r>
            <a:endParaRPr lang="en-US" altLang="vi-VN" sz="1800" dirty="0">
              <a:solidFill>
                <a:prstClr val="black"/>
              </a:solidFill>
              <a:latin typeface="Arial" charset="0"/>
            </a:endParaRPr>
          </a:p>
        </p:txBody>
      </p:sp>
      <p:sp>
        <p:nvSpPr>
          <p:cNvPr id="16391" name="Line 30"/>
          <p:cNvSpPr>
            <a:spLocks noChangeShapeType="1"/>
          </p:cNvSpPr>
          <p:nvPr/>
        </p:nvSpPr>
        <p:spPr bwMode="auto">
          <a:xfrm flipV="1">
            <a:off x="3473450" y="3271839"/>
            <a:ext cx="2406650" cy="384175"/>
          </a:xfrm>
          <a:prstGeom prst="line">
            <a:avLst/>
          </a:prstGeom>
          <a:noFill/>
          <a:ln w="34925">
            <a:solidFill>
              <a:schemeClr val="tx1"/>
            </a:solidFill>
            <a:round/>
            <a:headEnd type="triangle" w="sm" len="lg"/>
            <a:tailEnd type="none" w="sm" len="lg"/>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6392" name="Line 36"/>
          <p:cNvSpPr>
            <a:spLocks noChangeShapeType="1"/>
          </p:cNvSpPr>
          <p:nvPr/>
        </p:nvSpPr>
        <p:spPr bwMode="auto">
          <a:xfrm flipH="1" flipV="1">
            <a:off x="7834314" y="4060826"/>
            <a:ext cx="1106487" cy="1228725"/>
          </a:xfrm>
          <a:prstGeom prst="line">
            <a:avLst/>
          </a:prstGeom>
          <a:noFill/>
          <a:ln w="34925">
            <a:solidFill>
              <a:schemeClr val="tx1"/>
            </a:solidFill>
            <a:round/>
            <a:headEnd type="triangle" w="sm" len="lg"/>
            <a:tailEnd type="none" w="sm" len="lg"/>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6393" name="Line 40"/>
          <p:cNvSpPr>
            <a:spLocks noChangeShapeType="1"/>
          </p:cNvSpPr>
          <p:nvPr/>
        </p:nvSpPr>
        <p:spPr bwMode="auto">
          <a:xfrm flipH="1" flipV="1">
            <a:off x="3503613" y="4025900"/>
            <a:ext cx="0" cy="1233488"/>
          </a:xfrm>
          <a:prstGeom prst="line">
            <a:avLst/>
          </a:prstGeom>
          <a:noFill/>
          <a:ln w="34925">
            <a:solidFill>
              <a:schemeClr val="tx1"/>
            </a:solidFill>
            <a:round/>
            <a:headEnd type="triangle" w="sm" len="lg"/>
            <a:tailEnd type="none" w="sm" len="lg"/>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6394" name="Line 31"/>
          <p:cNvSpPr>
            <a:spLocks noChangeShapeType="1"/>
          </p:cNvSpPr>
          <p:nvPr/>
        </p:nvSpPr>
        <p:spPr bwMode="auto">
          <a:xfrm flipV="1">
            <a:off x="2135189" y="4060826"/>
            <a:ext cx="1368425" cy="1198563"/>
          </a:xfrm>
          <a:prstGeom prst="line">
            <a:avLst/>
          </a:prstGeom>
          <a:noFill/>
          <a:ln w="34925">
            <a:solidFill>
              <a:schemeClr val="tx1"/>
            </a:solidFill>
            <a:round/>
            <a:headEnd type="triangle" w="sm" len="lg"/>
            <a:tailEnd type="none" w="sm" len="lg"/>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6395" name="Line 39"/>
          <p:cNvSpPr>
            <a:spLocks noChangeShapeType="1"/>
          </p:cNvSpPr>
          <p:nvPr/>
        </p:nvSpPr>
        <p:spPr bwMode="auto">
          <a:xfrm flipH="1" flipV="1">
            <a:off x="3503614" y="4060826"/>
            <a:ext cx="1246187" cy="1222375"/>
          </a:xfrm>
          <a:prstGeom prst="line">
            <a:avLst/>
          </a:prstGeom>
          <a:noFill/>
          <a:ln w="34925">
            <a:solidFill>
              <a:schemeClr val="tx1"/>
            </a:solidFill>
            <a:round/>
            <a:headEnd type="triangle" w="sm" len="lg"/>
            <a:tailEnd type="none" w="sm" len="lg"/>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6396" name="Line 32"/>
          <p:cNvSpPr>
            <a:spLocks noChangeShapeType="1"/>
          </p:cNvSpPr>
          <p:nvPr/>
        </p:nvSpPr>
        <p:spPr bwMode="auto">
          <a:xfrm flipH="1" flipV="1">
            <a:off x="5880101" y="3259139"/>
            <a:ext cx="1979613" cy="396875"/>
          </a:xfrm>
          <a:prstGeom prst="line">
            <a:avLst/>
          </a:prstGeom>
          <a:noFill/>
          <a:ln w="34925">
            <a:solidFill>
              <a:schemeClr val="tx1"/>
            </a:solidFill>
            <a:round/>
            <a:headEnd type="triangle" w="sm" len="lg"/>
            <a:tailEnd type="none" w="sm" len="lg"/>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6397" name="Line 41"/>
          <p:cNvSpPr>
            <a:spLocks noChangeShapeType="1"/>
          </p:cNvSpPr>
          <p:nvPr/>
        </p:nvSpPr>
        <p:spPr bwMode="auto">
          <a:xfrm flipV="1">
            <a:off x="6924675" y="4060826"/>
            <a:ext cx="909638" cy="1228725"/>
          </a:xfrm>
          <a:prstGeom prst="line">
            <a:avLst/>
          </a:prstGeom>
          <a:noFill/>
          <a:ln w="34925">
            <a:solidFill>
              <a:schemeClr val="tx1"/>
            </a:solidFill>
            <a:round/>
            <a:headEnd type="triangle" w="sm" len="lg"/>
            <a:tailEnd type="none" w="sm" len="lg"/>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47" name="Slide Number Placeholder 46"/>
          <p:cNvSpPr>
            <a:spLocks noGrp="1"/>
          </p:cNvSpPr>
          <p:nvPr>
            <p:ph type="sldNum" sz="quarter" idx="12"/>
          </p:nvPr>
        </p:nvSpPr>
        <p:spPr/>
        <p:txBody>
          <a:bodyPr>
            <a:normAutofit fontScale="85000" lnSpcReduction="20000"/>
          </a:bodyPr>
          <a:lstStyle/>
          <a:p>
            <a:pPr>
              <a:defRPr/>
            </a:pPr>
            <a:fld id="{E701CC02-EF26-4896-9F3F-F88EA359C0AD}" type="slidenum">
              <a:rPr lang="en-IN" smtClean="0"/>
              <a:pPr>
                <a:defRPr/>
              </a:pPr>
              <a:t>33</a:t>
            </a:fld>
            <a:endParaRPr lang="en-IN"/>
          </a:p>
        </p:txBody>
      </p:sp>
      <p:sp>
        <p:nvSpPr>
          <p:cNvPr id="33" name="Text Box 17"/>
          <p:cNvSpPr txBox="1">
            <a:spLocks noChangeArrowheads="1"/>
          </p:cNvSpPr>
          <p:nvPr/>
        </p:nvSpPr>
        <p:spPr bwMode="auto">
          <a:xfrm>
            <a:off x="2927351" y="5289550"/>
            <a:ext cx="1152525" cy="707886"/>
          </a:xfrm>
          <a:prstGeom prst="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a:spAutoFit/>
          </a:bodyPr>
          <a:lstStyle/>
          <a:p>
            <a:pPr algn="ctr" fontAlgn="base">
              <a:spcBef>
                <a:spcPct val="0"/>
              </a:spcBef>
              <a:spcAft>
                <a:spcPct val="0"/>
              </a:spcAft>
              <a:defRPr/>
            </a:pPr>
            <a:r>
              <a:rPr lang="en-US" altLang="vi-VN" sz="2000" b="1" dirty="0">
                <a:solidFill>
                  <a:prstClr val="black"/>
                </a:solidFill>
                <a:latin typeface="Times New Roman" pitchFamily="18" charset="0"/>
                <a:cs typeface="Times New Roman" pitchFamily="18" charset="0"/>
              </a:rPr>
              <a:t>Chi </a:t>
            </a:r>
            <a:r>
              <a:rPr lang="en-US" altLang="vi-VN" sz="2000" b="1" dirty="0" err="1">
                <a:solidFill>
                  <a:prstClr val="black"/>
                </a:solidFill>
                <a:latin typeface="Times New Roman" pitchFamily="18" charset="0"/>
                <a:cs typeface="Times New Roman" pitchFamily="18" charset="0"/>
              </a:rPr>
              <a:t>phí</a:t>
            </a:r>
            <a:r>
              <a:rPr lang="en-US" altLang="vi-VN" sz="2000" b="1" dirty="0">
                <a:solidFill>
                  <a:prstClr val="black"/>
                </a:solidFill>
                <a:latin typeface="Times New Roman" pitchFamily="18" charset="0"/>
                <a:cs typeface="Times New Roman" pitchFamily="18" charset="0"/>
              </a:rPr>
              <a:t> NC TT</a:t>
            </a:r>
            <a:endParaRPr lang="en-US" dirty="0">
              <a:solidFill>
                <a:prstClr val="black"/>
              </a:solidFill>
            </a:endParaRPr>
          </a:p>
        </p:txBody>
      </p:sp>
      <p:sp>
        <p:nvSpPr>
          <p:cNvPr id="34" name="Text Box 17"/>
          <p:cNvSpPr txBox="1">
            <a:spLocks noChangeArrowheads="1"/>
          </p:cNvSpPr>
          <p:nvPr/>
        </p:nvSpPr>
        <p:spPr bwMode="auto">
          <a:xfrm>
            <a:off x="4210051" y="5319713"/>
            <a:ext cx="1152525" cy="707886"/>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a:spAutoFit/>
          </a:bodyPr>
          <a:lstStyle/>
          <a:p>
            <a:pPr algn="ctr" fontAlgn="base">
              <a:spcBef>
                <a:spcPct val="0"/>
              </a:spcBef>
              <a:spcAft>
                <a:spcPct val="0"/>
              </a:spcAft>
              <a:defRPr/>
            </a:pPr>
            <a:r>
              <a:rPr lang="en-US" altLang="vi-VN" sz="2000" b="1" dirty="0">
                <a:solidFill>
                  <a:prstClr val="black"/>
                </a:solidFill>
                <a:latin typeface="Times New Roman" pitchFamily="18" charset="0"/>
                <a:cs typeface="Times New Roman" pitchFamily="18" charset="0"/>
              </a:rPr>
              <a:t>Chi </a:t>
            </a:r>
            <a:r>
              <a:rPr lang="en-US" altLang="vi-VN" sz="2000" b="1" dirty="0" err="1">
                <a:solidFill>
                  <a:prstClr val="black"/>
                </a:solidFill>
                <a:latin typeface="Times New Roman" pitchFamily="18" charset="0"/>
                <a:cs typeface="Times New Roman" pitchFamily="18" charset="0"/>
              </a:rPr>
              <a:t>phí</a:t>
            </a:r>
            <a:r>
              <a:rPr lang="en-US" altLang="vi-VN" sz="2000" b="1" dirty="0">
                <a:solidFill>
                  <a:prstClr val="black"/>
                </a:solidFill>
                <a:latin typeface="Times New Roman" pitchFamily="18" charset="0"/>
                <a:cs typeface="Times New Roman" pitchFamily="18" charset="0"/>
              </a:rPr>
              <a:t> SXC</a:t>
            </a:r>
            <a:endParaRPr lang="en-US" dirty="0">
              <a:solidFill>
                <a:prstClr val="black"/>
              </a:solidFill>
            </a:endParaRPr>
          </a:p>
        </p:txBody>
      </p:sp>
      <p:sp>
        <p:nvSpPr>
          <p:cNvPr id="35" name="Text Box 13"/>
          <p:cNvSpPr txBox="1">
            <a:spLocks noChangeArrowheads="1"/>
          </p:cNvSpPr>
          <p:nvPr/>
        </p:nvSpPr>
        <p:spPr bwMode="auto">
          <a:xfrm>
            <a:off x="6527801" y="3665539"/>
            <a:ext cx="2663825" cy="769441"/>
          </a:xfrm>
          <a:prstGeom prst="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a:spAutoFit/>
          </a:bodyPr>
          <a:lstStyle/>
          <a:p>
            <a:pPr algn="ctr" fontAlgn="base">
              <a:spcBef>
                <a:spcPct val="0"/>
              </a:spcBef>
              <a:spcAft>
                <a:spcPct val="0"/>
              </a:spcAft>
              <a:defRPr/>
            </a:pPr>
            <a:r>
              <a:rPr lang="en-US" sz="2200" b="1" dirty="0">
                <a:solidFill>
                  <a:prstClr val="black"/>
                </a:solidFill>
                <a:latin typeface="Times New Roman" pitchFamily="18" charset="0"/>
                <a:cs typeface="Times New Roman" pitchFamily="18" charset="0"/>
              </a:rPr>
              <a:t>Chi </a:t>
            </a:r>
            <a:r>
              <a:rPr lang="en-US" sz="2200" b="1" dirty="0" err="1">
                <a:solidFill>
                  <a:prstClr val="black"/>
                </a:solidFill>
                <a:latin typeface="Times New Roman" pitchFamily="18" charset="0"/>
                <a:cs typeface="Times New Roman" pitchFamily="18" charset="0"/>
              </a:rPr>
              <a:t>phí</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ngoài</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sản</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xuất</a:t>
            </a:r>
            <a:endParaRPr lang="en-US" sz="2200" dirty="0">
              <a:solidFill>
                <a:prstClr val="black"/>
              </a:solidFill>
              <a:latin typeface="Times New Roman" pitchFamily="18" charset="0"/>
              <a:cs typeface="Times New Roman" pitchFamily="18" charset="0"/>
            </a:endParaRPr>
          </a:p>
        </p:txBody>
      </p:sp>
      <p:sp>
        <p:nvSpPr>
          <p:cNvPr id="16402" name="Text Box 22"/>
          <p:cNvSpPr txBox="1">
            <a:spLocks noChangeArrowheads="1"/>
          </p:cNvSpPr>
          <p:nvPr/>
        </p:nvSpPr>
        <p:spPr bwMode="auto">
          <a:xfrm>
            <a:off x="8328026" y="5340350"/>
            <a:ext cx="1223963" cy="707886"/>
          </a:xfrm>
          <a:prstGeom prst="rect">
            <a:avLst/>
          </a:prstGeom>
          <a:noFill/>
          <a:ln w="31750">
            <a:solidFill>
              <a:srgbClr val="FFFF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0"/>
              </a:spcBef>
              <a:spcAft>
                <a:spcPct val="0"/>
              </a:spcAft>
            </a:pPr>
            <a:r>
              <a:rPr lang="en-US" altLang="vi-VN" sz="2000" b="1" dirty="0">
                <a:solidFill>
                  <a:prstClr val="black"/>
                </a:solidFill>
                <a:latin typeface="Times New Roman" pitchFamily="18" charset="0"/>
                <a:cs typeface="Times New Roman" pitchFamily="18" charset="0"/>
              </a:rPr>
              <a:t>Chi </a:t>
            </a:r>
            <a:r>
              <a:rPr lang="en-US" altLang="vi-VN" sz="2000" b="1" dirty="0" err="1">
                <a:solidFill>
                  <a:prstClr val="black"/>
                </a:solidFill>
                <a:latin typeface="Times New Roman" pitchFamily="18" charset="0"/>
                <a:cs typeface="Times New Roman" pitchFamily="18" charset="0"/>
              </a:rPr>
              <a:t>phí</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bán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hàng</a:t>
            </a:r>
            <a:endParaRPr lang="en-US" altLang="vi-VN" sz="2000" dirty="0">
              <a:solidFill>
                <a:prstClr val="black"/>
              </a:solidFill>
              <a:latin typeface="Times New Roman" pitchFamily="18" charset="0"/>
              <a:cs typeface="Times New Roman" pitchFamily="18" charset="0"/>
            </a:endParaRPr>
          </a:p>
        </p:txBody>
      </p:sp>
      <p:pic>
        <p:nvPicPr>
          <p:cNvPr id="2" name="Picture 1"/>
          <p:cNvPicPr>
            <a:picLocks noChangeAspect="1"/>
          </p:cNvPicPr>
          <p:nvPr/>
        </p:nvPicPr>
        <p:blipFill>
          <a:blip r:embed="rId3"/>
          <a:stretch>
            <a:fillRect/>
          </a:stretch>
        </p:blipFill>
        <p:spPr>
          <a:xfrm>
            <a:off x="10363200" y="105569"/>
            <a:ext cx="1731167" cy="1154111"/>
          </a:xfrm>
          <a:prstGeom prst="rect">
            <a:avLst/>
          </a:prstGeom>
        </p:spPr>
      </p:pic>
    </p:spTree>
    <p:extLst>
      <p:ext uri="{BB962C8B-B14F-4D97-AF65-F5344CB8AC3E}">
        <p14:creationId xmlns:p14="http://schemas.microsoft.com/office/powerpoint/2010/main" val="1823956032"/>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17411" name="AutoShape 21"/>
          <p:cNvSpPr>
            <a:spLocks noChangeArrowheads="1"/>
          </p:cNvSpPr>
          <p:nvPr/>
        </p:nvSpPr>
        <p:spPr bwMode="auto">
          <a:xfrm>
            <a:off x="1952626" y="1714500"/>
            <a:ext cx="8429625"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1900" b="1">
                <a:solidFill>
                  <a:prstClr val="black"/>
                </a:solidFill>
                <a:latin typeface="Times New Roman" pitchFamily="18" charset="0"/>
                <a:cs typeface="Times New Roman" pitchFamily="18" charset="0"/>
              </a:rPr>
              <a:t> 2. PHÂN LOẠI CPSXKD THEO MQH VỚI CÁC KHOẢN MỤC TRÊN BCTC</a:t>
            </a:r>
          </a:p>
        </p:txBody>
      </p:sp>
      <p:grpSp>
        <p:nvGrpSpPr>
          <p:cNvPr id="17412" name="Group 58"/>
          <p:cNvGrpSpPr>
            <a:grpSpLocks/>
          </p:cNvGrpSpPr>
          <p:nvPr/>
        </p:nvGrpSpPr>
        <p:grpSpPr bwMode="auto">
          <a:xfrm>
            <a:off x="2254250" y="2571750"/>
            <a:ext cx="3841750" cy="4071938"/>
            <a:chOff x="709" y="1282"/>
            <a:chExt cx="971" cy="918"/>
          </a:xfrm>
        </p:grpSpPr>
        <p:sp>
          <p:nvSpPr>
            <p:cNvPr id="13" name="AutoShape 5"/>
            <p:cNvSpPr>
              <a:spLocks noChangeArrowheads="1"/>
            </p:cNvSpPr>
            <p:nvPr/>
          </p:nvSpPr>
          <p:spPr bwMode="gray">
            <a:xfrm>
              <a:off x="709" y="1282"/>
              <a:ext cx="903"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17426"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grpSp>
        <p:nvGrpSpPr>
          <p:cNvPr id="17413" name="Group 58"/>
          <p:cNvGrpSpPr>
            <a:grpSpLocks/>
          </p:cNvGrpSpPr>
          <p:nvPr/>
        </p:nvGrpSpPr>
        <p:grpSpPr bwMode="auto">
          <a:xfrm>
            <a:off x="6540500" y="2643189"/>
            <a:ext cx="3841750" cy="4071937"/>
            <a:chOff x="709" y="1282"/>
            <a:chExt cx="971" cy="918"/>
          </a:xfrm>
        </p:grpSpPr>
        <p:sp>
          <p:nvSpPr>
            <p:cNvPr id="16" name="AutoShape 5"/>
            <p:cNvSpPr>
              <a:spLocks noChangeArrowheads="1"/>
            </p:cNvSpPr>
            <p:nvPr/>
          </p:nvSpPr>
          <p:spPr bwMode="gray">
            <a:xfrm>
              <a:off x="709" y="1282"/>
              <a:ext cx="903" cy="918"/>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b="1" u="sng" dirty="0">
                <a:solidFill>
                  <a:prstClr val="black"/>
                </a:solidFill>
                <a:latin typeface="Times New Roman" pitchFamily="18" charset="0"/>
                <a:cs typeface="Times New Roman" pitchFamily="18"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a:p>
              <a:pPr algn="ctr" fontAlgn="base">
                <a:spcBef>
                  <a:spcPct val="0"/>
                </a:spcBef>
                <a:spcAft>
                  <a:spcPct val="0"/>
                </a:spcAft>
                <a:defRPr/>
              </a:pPr>
              <a:endParaRPr lang="en-US" dirty="0">
                <a:solidFill>
                  <a:prstClr val="black"/>
                </a:solidFill>
                <a:latin typeface="Arial" charset="0"/>
                <a:cs typeface="Arial" charset="0"/>
              </a:endParaRPr>
            </a:p>
          </p:txBody>
        </p:sp>
        <p:sp>
          <p:nvSpPr>
            <p:cNvPr id="17424" name="Rectangle 56"/>
            <p:cNvSpPr>
              <a:spLocks noChangeArrowheads="1"/>
            </p:cNvSpPr>
            <p:nvPr/>
          </p:nvSpPr>
          <p:spPr bwMode="auto">
            <a:xfrm>
              <a:off x="768" y="1584"/>
              <a:ext cx="91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endParaRPr lang="vi-VN" altLang="vi-VN" sz="2800" b="1">
                <a:solidFill>
                  <a:prstClr val="black"/>
                </a:solidFill>
                <a:latin typeface="Arial" charset="0"/>
              </a:endParaRPr>
            </a:p>
          </p:txBody>
        </p:sp>
      </p:grpSp>
      <p:sp>
        <p:nvSpPr>
          <p:cNvPr id="17414" name="Text Box 28"/>
          <p:cNvSpPr txBox="1">
            <a:spLocks noChangeArrowheads="1"/>
          </p:cNvSpPr>
          <p:nvPr/>
        </p:nvSpPr>
        <p:spPr bwMode="auto">
          <a:xfrm>
            <a:off x="2238376" y="2714625"/>
            <a:ext cx="3571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000" b="1" u="sng">
                <a:solidFill>
                  <a:prstClr val="black"/>
                </a:solidFill>
                <a:latin typeface="Times New Roman" pitchFamily="18" charset="0"/>
                <a:cs typeface="Times New Roman" pitchFamily="18" charset="0"/>
              </a:rPr>
              <a:t>CHI PHÍ SẢN PHẨM</a:t>
            </a:r>
          </a:p>
        </p:txBody>
      </p:sp>
      <p:sp>
        <p:nvSpPr>
          <p:cNvPr id="17415" name="Text Box 28"/>
          <p:cNvSpPr txBox="1">
            <a:spLocks noChangeArrowheads="1"/>
          </p:cNvSpPr>
          <p:nvPr/>
        </p:nvSpPr>
        <p:spPr bwMode="auto">
          <a:xfrm>
            <a:off x="2309813" y="3194050"/>
            <a:ext cx="3429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gắn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liền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với</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quá</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trình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sản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xuất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kinh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doanh</a:t>
            </a:r>
            <a:r>
              <a:rPr lang="en-US" altLang="vi-VN" sz="2000" dirty="0">
                <a:solidFill>
                  <a:prstClr val="black"/>
                </a:solidFill>
                <a:latin typeface="Times New Roman" pitchFamily="18" charset="0"/>
                <a:cs typeface="Times New Roman" pitchFamily="18" charset="0"/>
              </a:rPr>
              <a:t> hay </a:t>
            </a:r>
            <a:r>
              <a:rPr lang="en-US" altLang="vi-VN" sz="2000" dirty="0" err="1">
                <a:solidFill>
                  <a:prstClr val="black"/>
                </a:solidFill>
                <a:latin typeface="Times New Roman" pitchFamily="18" charset="0"/>
                <a:cs typeface="Times New Roman" pitchFamily="18" charset="0"/>
              </a:rPr>
              <a:t>quá</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trình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mua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hàng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hóa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về</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để</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bán</a:t>
            </a:r>
            <a:r>
              <a:rPr lang="en-US" altLang="vi-VN" sz="2000" dirty="0">
                <a:solidFill>
                  <a:prstClr val="black"/>
                </a:solidFill>
                <a:latin typeface="Times New Roman" pitchFamily="18" charset="0"/>
                <a:cs typeface="Times New Roman" pitchFamily="18" charset="0"/>
              </a:rPr>
              <a:t>.</a:t>
            </a:r>
          </a:p>
        </p:txBody>
      </p:sp>
      <p:sp>
        <p:nvSpPr>
          <p:cNvPr id="17416" name="Text Box 28"/>
          <p:cNvSpPr txBox="1">
            <a:spLocks noChangeArrowheads="1"/>
          </p:cNvSpPr>
          <p:nvPr/>
        </p:nvSpPr>
        <p:spPr bwMode="auto">
          <a:xfrm>
            <a:off x="6524626" y="2714625"/>
            <a:ext cx="3571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000" b="1" u="sng">
                <a:solidFill>
                  <a:prstClr val="black"/>
                </a:solidFill>
                <a:latin typeface="Times New Roman" pitchFamily="18" charset="0"/>
                <a:cs typeface="Times New Roman" pitchFamily="18" charset="0"/>
              </a:rPr>
              <a:t>CHI PHÍ THỜI KỲ</a:t>
            </a:r>
          </a:p>
        </p:txBody>
      </p:sp>
      <p:sp>
        <p:nvSpPr>
          <p:cNvPr id="17417" name="Text Box 28"/>
          <p:cNvSpPr txBox="1">
            <a:spLocks noChangeArrowheads="1"/>
          </p:cNvSpPr>
          <p:nvPr/>
        </p:nvSpPr>
        <p:spPr bwMode="auto">
          <a:xfrm>
            <a:off x="2309813" y="5100638"/>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000" i="1">
                <a:solidFill>
                  <a:prstClr val="black"/>
                </a:solidFill>
                <a:latin typeface="Times New Roman" pitchFamily="18" charset="0"/>
                <a:cs typeface="Times New Roman" pitchFamily="18" charset="0"/>
              </a:rPr>
              <a:t>- Tạo ra giá trị hàng tồn kho.</a:t>
            </a:r>
          </a:p>
        </p:txBody>
      </p:sp>
      <p:sp>
        <p:nvSpPr>
          <p:cNvPr id="17418" name="Text Box 28"/>
          <p:cNvSpPr txBox="1">
            <a:spLocks noChangeArrowheads="1"/>
          </p:cNvSpPr>
          <p:nvPr/>
        </p:nvSpPr>
        <p:spPr bwMode="auto">
          <a:xfrm>
            <a:off x="2309813" y="5578476"/>
            <a:ext cx="3429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000" i="1">
                <a:solidFill>
                  <a:prstClr val="black"/>
                </a:solidFill>
                <a:latin typeface="Times New Roman" pitchFamily="18" charset="0"/>
                <a:cs typeface="Times New Roman" pitchFamily="18" charset="0"/>
              </a:rPr>
              <a:t>- Chi phí sản phẩm chỉ tính vào kết quả ở kỳ mà chúng tiêu thụ.</a:t>
            </a:r>
          </a:p>
        </p:txBody>
      </p:sp>
      <p:sp>
        <p:nvSpPr>
          <p:cNvPr id="17419" name="Text Box 28"/>
          <p:cNvSpPr txBox="1">
            <a:spLocks noChangeArrowheads="1"/>
          </p:cNvSpPr>
          <p:nvPr/>
        </p:nvSpPr>
        <p:spPr bwMode="auto">
          <a:xfrm>
            <a:off x="6596063" y="3071814"/>
            <a:ext cx="3429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để</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thực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hiện</a:t>
            </a:r>
            <a:r>
              <a:rPr lang="en-US" altLang="vi-VN" sz="2000" dirty="0">
                <a:solidFill>
                  <a:prstClr val="black"/>
                </a:solidFill>
                <a:latin typeface="Times New Roman" pitchFamily="18" charset="0"/>
                <a:cs typeface="Times New Roman" pitchFamily="18" charset="0"/>
              </a:rPr>
              <a:t> HĐKD </a:t>
            </a:r>
            <a:r>
              <a:rPr lang="en-US" altLang="vi-VN" sz="2000" dirty="0" err="1">
                <a:solidFill>
                  <a:prstClr val="black"/>
                </a:solidFill>
                <a:latin typeface="Times New Roman" pitchFamily="18" charset="0"/>
                <a:cs typeface="Times New Roman" pitchFamily="18" charset="0"/>
              </a:rPr>
              <a:t>trong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kỳ</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Nó</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không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tạo</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nên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giá</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trị</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hàng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tồn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kho</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ảnh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hưởng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trực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tiếp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đến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kết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quả</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lợi</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nhuận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của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kỳ</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chúng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phát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sinh</a:t>
            </a:r>
            <a:r>
              <a:rPr lang="en-US" altLang="vi-VN" sz="2000" dirty="0">
                <a:solidFill>
                  <a:prstClr val="black"/>
                </a:solidFill>
                <a:latin typeface="Times New Roman" pitchFamily="18" charset="0"/>
                <a:cs typeface="Times New Roman" pitchFamily="18" charset="0"/>
              </a:rPr>
              <a:t>.</a:t>
            </a:r>
          </a:p>
        </p:txBody>
      </p:sp>
      <p:sp>
        <p:nvSpPr>
          <p:cNvPr id="17420" name="Text Box 28"/>
          <p:cNvSpPr txBox="1">
            <a:spLocks noChangeArrowheads="1"/>
          </p:cNvSpPr>
          <p:nvPr/>
        </p:nvSpPr>
        <p:spPr bwMode="auto">
          <a:xfrm>
            <a:off x="6667500" y="5100639"/>
            <a:ext cx="3429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000" i="1">
                <a:solidFill>
                  <a:prstClr val="black"/>
                </a:solidFill>
                <a:latin typeface="Times New Roman" pitchFamily="18" charset="0"/>
                <a:cs typeface="Times New Roman" pitchFamily="18" charset="0"/>
              </a:rPr>
              <a:t>- Không tạo ra giá trị hàng tồn kho.</a:t>
            </a:r>
          </a:p>
        </p:txBody>
      </p:sp>
      <p:sp>
        <p:nvSpPr>
          <p:cNvPr id="17421" name="Text Box 28"/>
          <p:cNvSpPr txBox="1">
            <a:spLocks noChangeArrowheads="1"/>
          </p:cNvSpPr>
          <p:nvPr/>
        </p:nvSpPr>
        <p:spPr bwMode="auto">
          <a:xfrm>
            <a:off x="6667500" y="5786439"/>
            <a:ext cx="3429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000" i="1">
                <a:solidFill>
                  <a:prstClr val="black"/>
                </a:solidFill>
                <a:latin typeface="Times New Roman" pitchFamily="18" charset="0"/>
                <a:cs typeface="Times New Roman" pitchFamily="18" charset="0"/>
              </a:rPr>
              <a:t>- Phát sinh vào kỳ nào tính hết vào kỳ đó.</a:t>
            </a:r>
          </a:p>
        </p:txBody>
      </p:sp>
      <p:sp>
        <p:nvSpPr>
          <p:cNvPr id="22" name="Slide Number Placeholder 21"/>
          <p:cNvSpPr>
            <a:spLocks noGrp="1"/>
          </p:cNvSpPr>
          <p:nvPr>
            <p:ph type="sldNum" sz="quarter" idx="12"/>
          </p:nvPr>
        </p:nvSpPr>
        <p:spPr/>
        <p:txBody>
          <a:bodyPr>
            <a:normAutofit fontScale="85000" lnSpcReduction="20000"/>
          </a:bodyPr>
          <a:lstStyle/>
          <a:p>
            <a:pPr>
              <a:defRPr/>
            </a:pPr>
            <a:fld id="{57158787-3380-413F-B523-8A82F6A47C5A}" type="slidenum">
              <a:rPr lang="en-IN" smtClean="0"/>
              <a:pPr>
                <a:defRPr/>
              </a:pPr>
              <a:t>34</a:t>
            </a:fld>
            <a:endParaRPr lang="en-IN"/>
          </a:p>
        </p:txBody>
      </p:sp>
    </p:spTree>
    <p:extLst>
      <p:ext uri="{BB962C8B-B14F-4D97-AF65-F5344CB8AC3E}">
        <p14:creationId xmlns:p14="http://schemas.microsoft.com/office/powerpoint/2010/main" val="2069639712"/>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18435" name="Text Box 3"/>
          <p:cNvSpPr txBox="1">
            <a:spLocks noChangeArrowheads="1"/>
          </p:cNvSpPr>
          <p:nvPr/>
        </p:nvSpPr>
        <p:spPr bwMode="auto">
          <a:xfrm>
            <a:off x="2057400" y="1927226"/>
            <a:ext cx="4435475" cy="430213"/>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Chi phí sản phẩm</a:t>
            </a:r>
          </a:p>
        </p:txBody>
      </p:sp>
      <p:sp>
        <p:nvSpPr>
          <p:cNvPr id="18436" name="Text Box 30"/>
          <p:cNvSpPr txBox="1">
            <a:spLocks noChangeArrowheads="1"/>
          </p:cNvSpPr>
          <p:nvPr/>
        </p:nvSpPr>
        <p:spPr bwMode="auto">
          <a:xfrm>
            <a:off x="2225674" y="2697164"/>
            <a:ext cx="14478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Giá mua</a:t>
            </a:r>
          </a:p>
        </p:txBody>
      </p:sp>
      <p:sp>
        <p:nvSpPr>
          <p:cNvPr id="18437" name="Text Box 29"/>
          <p:cNvSpPr txBox="1">
            <a:spLocks noChangeArrowheads="1"/>
          </p:cNvSpPr>
          <p:nvPr/>
        </p:nvSpPr>
        <p:spPr bwMode="auto">
          <a:xfrm>
            <a:off x="4025899" y="2697164"/>
            <a:ext cx="23622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Chi phí thu mua</a:t>
            </a:r>
          </a:p>
        </p:txBody>
      </p:sp>
      <p:sp>
        <p:nvSpPr>
          <p:cNvPr id="18438" name="Text Box 9"/>
          <p:cNvSpPr txBox="1">
            <a:spLocks noChangeArrowheads="1"/>
          </p:cNvSpPr>
          <p:nvPr/>
        </p:nvSpPr>
        <p:spPr bwMode="auto">
          <a:xfrm>
            <a:off x="3216275" y="3554414"/>
            <a:ext cx="1947863"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Hàng hóa</a:t>
            </a:r>
          </a:p>
        </p:txBody>
      </p:sp>
      <p:sp>
        <p:nvSpPr>
          <p:cNvPr id="18439" name="Text Box 27"/>
          <p:cNvSpPr txBox="1">
            <a:spLocks noChangeArrowheads="1"/>
          </p:cNvSpPr>
          <p:nvPr/>
        </p:nvSpPr>
        <p:spPr bwMode="auto">
          <a:xfrm>
            <a:off x="5816599" y="3317876"/>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Tiêu thụ</a:t>
            </a:r>
          </a:p>
        </p:txBody>
      </p:sp>
      <p:sp>
        <p:nvSpPr>
          <p:cNvPr id="18440" name="Text Box 25"/>
          <p:cNvSpPr txBox="1">
            <a:spLocks noChangeArrowheads="1"/>
          </p:cNvSpPr>
          <p:nvPr/>
        </p:nvSpPr>
        <p:spPr bwMode="auto">
          <a:xfrm>
            <a:off x="3173412" y="4986339"/>
            <a:ext cx="22098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Chi phí thời kỳ</a:t>
            </a:r>
          </a:p>
        </p:txBody>
      </p:sp>
      <p:sp>
        <p:nvSpPr>
          <p:cNvPr id="18441" name="Text Box 18"/>
          <p:cNvSpPr txBox="1">
            <a:spLocks noChangeArrowheads="1"/>
          </p:cNvSpPr>
          <p:nvPr/>
        </p:nvSpPr>
        <p:spPr bwMode="auto">
          <a:xfrm>
            <a:off x="7593012" y="2840039"/>
            <a:ext cx="19050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DTBH</a:t>
            </a:r>
          </a:p>
        </p:txBody>
      </p:sp>
      <p:sp>
        <p:nvSpPr>
          <p:cNvPr id="18442" name="Text Box 22"/>
          <p:cNvSpPr txBox="1">
            <a:spLocks noChangeArrowheads="1"/>
          </p:cNvSpPr>
          <p:nvPr/>
        </p:nvSpPr>
        <p:spPr bwMode="auto">
          <a:xfrm>
            <a:off x="8247062" y="3201989"/>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Times New Roman" pitchFamily="18" charset="0"/>
                <a:cs typeface="Times New Roman" pitchFamily="18" charset="0"/>
              </a:rPr>
              <a:t>( - )</a:t>
            </a:r>
          </a:p>
        </p:txBody>
      </p:sp>
      <p:sp>
        <p:nvSpPr>
          <p:cNvPr id="18443" name="Text Box 17"/>
          <p:cNvSpPr txBox="1">
            <a:spLocks noChangeArrowheads="1"/>
          </p:cNvSpPr>
          <p:nvPr/>
        </p:nvSpPr>
        <p:spPr bwMode="auto">
          <a:xfrm>
            <a:off x="7593012" y="3554414"/>
            <a:ext cx="19050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GVHB</a:t>
            </a:r>
          </a:p>
        </p:txBody>
      </p:sp>
      <p:sp>
        <p:nvSpPr>
          <p:cNvPr id="18444" name="Text Box 28"/>
          <p:cNvSpPr txBox="1">
            <a:spLocks noChangeArrowheads="1"/>
          </p:cNvSpPr>
          <p:nvPr/>
        </p:nvSpPr>
        <p:spPr bwMode="auto">
          <a:xfrm>
            <a:off x="8278812" y="3844925"/>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Times New Roman" pitchFamily="18" charset="0"/>
                <a:cs typeface="Times New Roman" pitchFamily="18" charset="0"/>
              </a:rPr>
              <a:t>( = )</a:t>
            </a:r>
          </a:p>
        </p:txBody>
      </p:sp>
      <p:sp>
        <p:nvSpPr>
          <p:cNvPr id="18445" name="Text Box 19"/>
          <p:cNvSpPr txBox="1">
            <a:spLocks noChangeArrowheads="1"/>
          </p:cNvSpPr>
          <p:nvPr/>
        </p:nvSpPr>
        <p:spPr bwMode="auto">
          <a:xfrm>
            <a:off x="7593012" y="4143375"/>
            <a:ext cx="1905000" cy="446088"/>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Lãi gộp</a:t>
            </a:r>
          </a:p>
        </p:txBody>
      </p:sp>
      <p:sp>
        <p:nvSpPr>
          <p:cNvPr id="18446" name="Text Box 24"/>
          <p:cNvSpPr txBox="1">
            <a:spLocks noChangeArrowheads="1"/>
          </p:cNvSpPr>
          <p:nvPr/>
        </p:nvSpPr>
        <p:spPr bwMode="auto">
          <a:xfrm>
            <a:off x="8289924" y="4452939"/>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Times New Roman" pitchFamily="18" charset="0"/>
                <a:cs typeface="Times New Roman" pitchFamily="18" charset="0"/>
              </a:rPr>
              <a:t>( - )</a:t>
            </a:r>
          </a:p>
        </p:txBody>
      </p:sp>
      <p:sp>
        <p:nvSpPr>
          <p:cNvPr id="18447" name="Text Box 21"/>
          <p:cNvSpPr txBox="1">
            <a:spLocks noChangeArrowheads="1"/>
          </p:cNvSpPr>
          <p:nvPr/>
        </p:nvSpPr>
        <p:spPr bwMode="auto">
          <a:xfrm>
            <a:off x="7331074" y="4975225"/>
            <a:ext cx="2514600" cy="446088"/>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CPBH + CPQLDN</a:t>
            </a:r>
          </a:p>
        </p:txBody>
      </p:sp>
      <p:sp>
        <p:nvSpPr>
          <p:cNvPr id="18448" name="Text Box 23"/>
          <p:cNvSpPr txBox="1">
            <a:spLocks noChangeArrowheads="1"/>
          </p:cNvSpPr>
          <p:nvPr/>
        </p:nvSpPr>
        <p:spPr bwMode="auto">
          <a:xfrm>
            <a:off x="8245474" y="5399088"/>
            <a:ext cx="914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VNI-Times" pitchFamily="2" charset="0"/>
              </a:rPr>
              <a:t>( = )</a:t>
            </a:r>
          </a:p>
        </p:txBody>
      </p:sp>
      <p:sp>
        <p:nvSpPr>
          <p:cNvPr id="18449" name="Text Box 20"/>
          <p:cNvSpPr txBox="1">
            <a:spLocks noChangeArrowheads="1"/>
          </p:cNvSpPr>
          <p:nvPr/>
        </p:nvSpPr>
        <p:spPr bwMode="auto">
          <a:xfrm>
            <a:off x="7383462" y="5857876"/>
            <a:ext cx="2362200" cy="430213"/>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Lãi thuần ( EBIT )</a:t>
            </a:r>
          </a:p>
        </p:txBody>
      </p:sp>
      <p:sp>
        <p:nvSpPr>
          <p:cNvPr id="18450" name="Line 31"/>
          <p:cNvSpPr>
            <a:spLocks noChangeShapeType="1"/>
          </p:cNvSpPr>
          <p:nvPr/>
        </p:nvSpPr>
        <p:spPr bwMode="auto">
          <a:xfrm flipH="1">
            <a:off x="2835274" y="2333625"/>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8451" name="Line 32"/>
          <p:cNvSpPr>
            <a:spLocks noChangeShapeType="1"/>
          </p:cNvSpPr>
          <p:nvPr/>
        </p:nvSpPr>
        <p:spPr bwMode="auto">
          <a:xfrm>
            <a:off x="5045074" y="2333625"/>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8452" name="Line 34"/>
          <p:cNvSpPr>
            <a:spLocks noChangeShapeType="1"/>
          </p:cNvSpPr>
          <p:nvPr/>
        </p:nvSpPr>
        <p:spPr bwMode="auto">
          <a:xfrm>
            <a:off x="2773362" y="3119438"/>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8453" name="Line 33"/>
          <p:cNvSpPr>
            <a:spLocks noChangeShapeType="1"/>
          </p:cNvSpPr>
          <p:nvPr/>
        </p:nvSpPr>
        <p:spPr bwMode="auto">
          <a:xfrm flipH="1">
            <a:off x="5124449" y="3119438"/>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8454" name="Line 16"/>
          <p:cNvSpPr>
            <a:spLocks noChangeShapeType="1"/>
          </p:cNvSpPr>
          <p:nvPr/>
        </p:nvSpPr>
        <p:spPr bwMode="auto">
          <a:xfrm>
            <a:off x="5426075" y="3786188"/>
            <a:ext cx="2011363" cy="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8455" name="Line 26"/>
          <p:cNvSpPr>
            <a:spLocks noChangeShapeType="1"/>
          </p:cNvSpPr>
          <p:nvPr/>
        </p:nvSpPr>
        <p:spPr bwMode="auto">
          <a:xfrm>
            <a:off x="5470524" y="5214938"/>
            <a:ext cx="1709738" cy="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8456" name="Text Box 28"/>
          <p:cNvSpPr txBox="1">
            <a:spLocks noChangeArrowheads="1"/>
          </p:cNvSpPr>
          <p:nvPr/>
        </p:nvSpPr>
        <p:spPr bwMode="auto">
          <a:xfrm>
            <a:off x="2247900" y="1285876"/>
            <a:ext cx="8134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a:solidFill>
                  <a:prstClr val="black"/>
                </a:solidFill>
                <a:latin typeface="Times New Roman" pitchFamily="18" charset="0"/>
                <a:cs typeface="Times New Roman" pitchFamily="18" charset="0"/>
              </a:rPr>
              <a:t>	</a:t>
            </a:r>
            <a:r>
              <a:rPr lang="en-US" altLang="vi-VN" sz="2000" b="1">
                <a:solidFill>
                  <a:prstClr val="black"/>
                </a:solidFill>
                <a:latin typeface="Times New Roman" pitchFamily="18" charset="0"/>
                <a:cs typeface="Times New Roman" pitchFamily="18" charset="0"/>
              </a:rPr>
              <a:t>MÔ HÌNH VẬN ĐỘNG CHI PHÍ TRONG DN THƯƠNG MẠI</a:t>
            </a:r>
          </a:p>
        </p:txBody>
      </p:sp>
      <p:sp>
        <p:nvSpPr>
          <p:cNvPr id="44" name="Slide Number Placeholder 43"/>
          <p:cNvSpPr>
            <a:spLocks noGrp="1"/>
          </p:cNvSpPr>
          <p:nvPr>
            <p:ph type="sldNum" sz="quarter" idx="12"/>
          </p:nvPr>
        </p:nvSpPr>
        <p:spPr/>
        <p:txBody>
          <a:bodyPr>
            <a:normAutofit fontScale="85000" lnSpcReduction="20000"/>
          </a:bodyPr>
          <a:lstStyle/>
          <a:p>
            <a:pPr>
              <a:defRPr/>
            </a:pPr>
            <a:fld id="{A2491216-93E5-45E2-9233-35251B4C47E6}" type="slidenum">
              <a:rPr lang="en-IN" smtClean="0"/>
              <a:pPr>
                <a:defRPr/>
              </a:pPr>
              <a:t>35</a:t>
            </a:fld>
            <a:endParaRPr lang="en-IN"/>
          </a:p>
        </p:txBody>
      </p:sp>
    </p:spTree>
    <p:extLst>
      <p:ext uri="{BB962C8B-B14F-4D97-AF65-F5344CB8AC3E}">
        <p14:creationId xmlns:p14="http://schemas.microsoft.com/office/powerpoint/2010/main" val="3340291319"/>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WordArt 9"/>
          <p:cNvSpPr>
            <a:spLocks noChangeArrowheads="1" noChangeShapeType="1" noTextEdit="1"/>
          </p:cNvSpPr>
          <p:nvPr/>
        </p:nvSpPr>
        <p:spPr bwMode="auto">
          <a:xfrm>
            <a:off x="2024064" y="471488"/>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19459" name="Text Box 3"/>
          <p:cNvSpPr txBox="1">
            <a:spLocks noChangeArrowheads="1"/>
          </p:cNvSpPr>
          <p:nvPr/>
        </p:nvSpPr>
        <p:spPr bwMode="auto">
          <a:xfrm>
            <a:off x="2193926" y="1927226"/>
            <a:ext cx="4435475" cy="430213"/>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Chi phí sản phẩm</a:t>
            </a:r>
          </a:p>
        </p:txBody>
      </p:sp>
      <p:sp>
        <p:nvSpPr>
          <p:cNvPr id="19460" name="Text Box 25"/>
          <p:cNvSpPr txBox="1">
            <a:spLocks noChangeArrowheads="1"/>
          </p:cNvSpPr>
          <p:nvPr/>
        </p:nvSpPr>
        <p:spPr bwMode="auto">
          <a:xfrm>
            <a:off x="3309938" y="4986339"/>
            <a:ext cx="22098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Chi phí thời kỳ</a:t>
            </a:r>
          </a:p>
        </p:txBody>
      </p:sp>
      <p:sp>
        <p:nvSpPr>
          <p:cNvPr id="19461" name="Text Box 18"/>
          <p:cNvSpPr txBox="1">
            <a:spLocks noChangeArrowheads="1"/>
          </p:cNvSpPr>
          <p:nvPr/>
        </p:nvSpPr>
        <p:spPr bwMode="auto">
          <a:xfrm>
            <a:off x="7729538" y="2840039"/>
            <a:ext cx="19050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DTBH</a:t>
            </a:r>
          </a:p>
        </p:txBody>
      </p:sp>
      <p:sp>
        <p:nvSpPr>
          <p:cNvPr id="19462" name="Text Box 22"/>
          <p:cNvSpPr txBox="1">
            <a:spLocks noChangeArrowheads="1"/>
          </p:cNvSpPr>
          <p:nvPr/>
        </p:nvSpPr>
        <p:spPr bwMode="auto">
          <a:xfrm>
            <a:off x="8383588" y="3201989"/>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Times New Roman" pitchFamily="18" charset="0"/>
                <a:cs typeface="Times New Roman" pitchFamily="18" charset="0"/>
              </a:rPr>
              <a:t>( - )</a:t>
            </a:r>
          </a:p>
        </p:txBody>
      </p:sp>
      <p:sp>
        <p:nvSpPr>
          <p:cNvPr id="19463" name="Text Box 17"/>
          <p:cNvSpPr txBox="1">
            <a:spLocks noChangeArrowheads="1"/>
          </p:cNvSpPr>
          <p:nvPr/>
        </p:nvSpPr>
        <p:spPr bwMode="auto">
          <a:xfrm>
            <a:off x="7729538" y="3554414"/>
            <a:ext cx="1905000" cy="44608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GVHB</a:t>
            </a:r>
          </a:p>
        </p:txBody>
      </p:sp>
      <p:sp>
        <p:nvSpPr>
          <p:cNvPr id="19464" name="Text Box 28"/>
          <p:cNvSpPr txBox="1">
            <a:spLocks noChangeArrowheads="1"/>
          </p:cNvSpPr>
          <p:nvPr/>
        </p:nvSpPr>
        <p:spPr bwMode="auto">
          <a:xfrm>
            <a:off x="8415338" y="3844925"/>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Times New Roman" pitchFamily="18" charset="0"/>
                <a:cs typeface="Times New Roman" pitchFamily="18" charset="0"/>
              </a:rPr>
              <a:t>( = )</a:t>
            </a:r>
          </a:p>
        </p:txBody>
      </p:sp>
      <p:sp>
        <p:nvSpPr>
          <p:cNvPr id="19465" name="Text Box 19"/>
          <p:cNvSpPr txBox="1">
            <a:spLocks noChangeArrowheads="1"/>
          </p:cNvSpPr>
          <p:nvPr/>
        </p:nvSpPr>
        <p:spPr bwMode="auto">
          <a:xfrm>
            <a:off x="7729538" y="4143375"/>
            <a:ext cx="1905000" cy="446088"/>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Lãi gộp</a:t>
            </a:r>
          </a:p>
        </p:txBody>
      </p:sp>
      <p:sp>
        <p:nvSpPr>
          <p:cNvPr id="19466" name="Text Box 24"/>
          <p:cNvSpPr txBox="1">
            <a:spLocks noChangeArrowheads="1"/>
          </p:cNvSpPr>
          <p:nvPr/>
        </p:nvSpPr>
        <p:spPr bwMode="auto">
          <a:xfrm>
            <a:off x="8426450" y="4452939"/>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Times New Roman" pitchFamily="18" charset="0"/>
                <a:cs typeface="Times New Roman" pitchFamily="18" charset="0"/>
              </a:rPr>
              <a:t>( - )</a:t>
            </a:r>
          </a:p>
        </p:txBody>
      </p:sp>
      <p:sp>
        <p:nvSpPr>
          <p:cNvPr id="19467" name="Text Box 21"/>
          <p:cNvSpPr txBox="1">
            <a:spLocks noChangeArrowheads="1"/>
          </p:cNvSpPr>
          <p:nvPr/>
        </p:nvSpPr>
        <p:spPr bwMode="auto">
          <a:xfrm>
            <a:off x="7467600" y="4975225"/>
            <a:ext cx="2514600" cy="446088"/>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CPBH + CPQLDN</a:t>
            </a:r>
          </a:p>
        </p:txBody>
      </p:sp>
      <p:sp>
        <p:nvSpPr>
          <p:cNvPr id="19468" name="Text Box 23"/>
          <p:cNvSpPr txBox="1">
            <a:spLocks noChangeArrowheads="1"/>
          </p:cNvSpPr>
          <p:nvPr/>
        </p:nvSpPr>
        <p:spPr bwMode="auto">
          <a:xfrm>
            <a:off x="8382000" y="5399088"/>
            <a:ext cx="914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b="1">
                <a:solidFill>
                  <a:prstClr val="black"/>
                </a:solidFill>
                <a:latin typeface="VNI-Times" pitchFamily="2" charset="0"/>
              </a:rPr>
              <a:t>( = )</a:t>
            </a:r>
          </a:p>
        </p:txBody>
      </p:sp>
      <p:sp>
        <p:nvSpPr>
          <p:cNvPr id="19469" name="Text Box 20"/>
          <p:cNvSpPr txBox="1">
            <a:spLocks noChangeArrowheads="1"/>
          </p:cNvSpPr>
          <p:nvPr/>
        </p:nvSpPr>
        <p:spPr bwMode="auto">
          <a:xfrm>
            <a:off x="7519988" y="5857876"/>
            <a:ext cx="2362200" cy="430213"/>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Lãi thuần ( EBIT )</a:t>
            </a:r>
          </a:p>
        </p:txBody>
      </p:sp>
      <p:sp>
        <p:nvSpPr>
          <p:cNvPr id="19470" name="Line 26"/>
          <p:cNvSpPr>
            <a:spLocks noChangeShapeType="1"/>
          </p:cNvSpPr>
          <p:nvPr/>
        </p:nvSpPr>
        <p:spPr bwMode="auto">
          <a:xfrm>
            <a:off x="5607050" y="5214938"/>
            <a:ext cx="1709738" cy="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71" name="Text Box 28"/>
          <p:cNvSpPr txBox="1">
            <a:spLocks noChangeArrowheads="1"/>
          </p:cNvSpPr>
          <p:nvPr/>
        </p:nvSpPr>
        <p:spPr bwMode="auto">
          <a:xfrm>
            <a:off x="2247900" y="1285876"/>
            <a:ext cx="8134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a:solidFill>
                  <a:prstClr val="black"/>
                </a:solidFill>
                <a:latin typeface="Times New Roman" pitchFamily="18" charset="0"/>
                <a:cs typeface="Times New Roman" pitchFamily="18" charset="0"/>
              </a:rPr>
              <a:t>	</a:t>
            </a:r>
            <a:r>
              <a:rPr lang="en-US" altLang="vi-VN" sz="2000" b="1">
                <a:solidFill>
                  <a:prstClr val="black"/>
                </a:solidFill>
                <a:latin typeface="Times New Roman" pitchFamily="18" charset="0"/>
                <a:cs typeface="Times New Roman" pitchFamily="18" charset="0"/>
              </a:rPr>
              <a:t>MÔ HÌNH VẬN ĐỘNG CHI PHÍ TRONG DN SẢN XUẤT</a:t>
            </a:r>
          </a:p>
        </p:txBody>
      </p:sp>
      <p:sp>
        <p:nvSpPr>
          <p:cNvPr id="19472" name="Text Box 8"/>
          <p:cNvSpPr txBox="1">
            <a:spLocks noChangeArrowheads="1"/>
          </p:cNvSpPr>
          <p:nvPr/>
        </p:nvSpPr>
        <p:spPr bwMode="auto">
          <a:xfrm>
            <a:off x="1981200" y="2625725"/>
            <a:ext cx="1447800" cy="446088"/>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CPNVLTT</a:t>
            </a:r>
          </a:p>
        </p:txBody>
      </p:sp>
      <p:sp>
        <p:nvSpPr>
          <p:cNvPr id="19473" name="Text Box 6"/>
          <p:cNvSpPr txBox="1">
            <a:spLocks noChangeArrowheads="1"/>
          </p:cNvSpPr>
          <p:nvPr/>
        </p:nvSpPr>
        <p:spPr bwMode="auto">
          <a:xfrm>
            <a:off x="3638550" y="2625725"/>
            <a:ext cx="1371600" cy="446088"/>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CPNCTT</a:t>
            </a:r>
          </a:p>
        </p:txBody>
      </p:sp>
      <p:sp>
        <p:nvSpPr>
          <p:cNvPr id="19474" name="Text Box 7"/>
          <p:cNvSpPr txBox="1">
            <a:spLocks noChangeArrowheads="1"/>
          </p:cNvSpPr>
          <p:nvPr/>
        </p:nvSpPr>
        <p:spPr bwMode="auto">
          <a:xfrm>
            <a:off x="5238750" y="2625725"/>
            <a:ext cx="1371600" cy="446088"/>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CPSXC</a:t>
            </a:r>
          </a:p>
        </p:txBody>
      </p:sp>
      <p:sp>
        <p:nvSpPr>
          <p:cNvPr id="19475" name="Text Box 9"/>
          <p:cNvSpPr txBox="1">
            <a:spLocks noChangeArrowheads="1"/>
          </p:cNvSpPr>
          <p:nvPr/>
        </p:nvSpPr>
        <p:spPr bwMode="auto">
          <a:xfrm>
            <a:off x="3355975" y="3290888"/>
            <a:ext cx="1905000" cy="781050"/>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Chi phí SXKD</a:t>
            </a:r>
            <a:br>
              <a:rPr lang="en-US" altLang="vi-VN" sz="2200">
                <a:solidFill>
                  <a:prstClr val="black"/>
                </a:solidFill>
                <a:latin typeface="Times New Roman" pitchFamily="18" charset="0"/>
                <a:cs typeface="Times New Roman" pitchFamily="18" charset="0"/>
              </a:rPr>
            </a:br>
            <a:r>
              <a:rPr lang="en-US" altLang="vi-VN" sz="2200">
                <a:solidFill>
                  <a:prstClr val="black"/>
                </a:solidFill>
                <a:latin typeface="Times New Roman" pitchFamily="18" charset="0"/>
                <a:cs typeface="Times New Roman" pitchFamily="18" charset="0"/>
              </a:rPr>
              <a:t>dở dang</a:t>
            </a:r>
          </a:p>
        </p:txBody>
      </p:sp>
      <p:sp>
        <p:nvSpPr>
          <p:cNvPr id="19476" name="Text Box 10"/>
          <p:cNvSpPr txBox="1">
            <a:spLocks noChangeArrowheads="1"/>
          </p:cNvSpPr>
          <p:nvPr/>
        </p:nvSpPr>
        <p:spPr bwMode="auto">
          <a:xfrm>
            <a:off x="5805488" y="3290889"/>
            <a:ext cx="1077912" cy="769937"/>
          </a:xfrm>
          <a:prstGeom prst="rect">
            <a:avLst/>
          </a:prstGeom>
          <a:noFill/>
          <a:ln w="19050">
            <a:solidFill>
              <a:srgbClr val="FFFF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50000"/>
              </a:spcBef>
              <a:spcAft>
                <a:spcPct val="0"/>
              </a:spcAft>
            </a:pPr>
            <a:r>
              <a:rPr lang="en-US" altLang="vi-VN" sz="2200">
                <a:solidFill>
                  <a:prstClr val="black"/>
                </a:solidFill>
                <a:latin typeface="Times New Roman" pitchFamily="18" charset="0"/>
                <a:cs typeface="Times New Roman" pitchFamily="18" charset="0"/>
              </a:rPr>
              <a:t>Thành phẩm</a:t>
            </a:r>
          </a:p>
        </p:txBody>
      </p:sp>
      <p:sp>
        <p:nvSpPr>
          <p:cNvPr id="19477" name="Text Box 31"/>
          <p:cNvSpPr txBox="1">
            <a:spLocks noChangeArrowheads="1"/>
          </p:cNvSpPr>
          <p:nvPr/>
        </p:nvSpPr>
        <p:spPr bwMode="auto">
          <a:xfrm>
            <a:off x="6932613" y="313055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Times New Roman" pitchFamily="18" charset="0"/>
                <a:cs typeface="Times New Roman" pitchFamily="18" charset="0"/>
              </a:rPr>
              <a:t>Tiêu thụ</a:t>
            </a:r>
          </a:p>
        </p:txBody>
      </p:sp>
      <p:sp>
        <p:nvSpPr>
          <p:cNvPr id="19478" name="Line 14"/>
          <p:cNvSpPr>
            <a:spLocks noChangeShapeType="1"/>
          </p:cNvSpPr>
          <p:nvPr/>
        </p:nvSpPr>
        <p:spPr bwMode="auto">
          <a:xfrm flipH="1">
            <a:off x="2995613" y="2286000"/>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79" name="Line 5"/>
          <p:cNvSpPr>
            <a:spLocks noChangeShapeType="1"/>
          </p:cNvSpPr>
          <p:nvPr/>
        </p:nvSpPr>
        <p:spPr bwMode="auto">
          <a:xfrm>
            <a:off x="4324350" y="2349501"/>
            <a:ext cx="0" cy="365125"/>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80" name="Line 17"/>
          <p:cNvSpPr>
            <a:spLocks noChangeShapeType="1"/>
          </p:cNvSpPr>
          <p:nvPr/>
        </p:nvSpPr>
        <p:spPr bwMode="auto">
          <a:xfrm>
            <a:off x="5381625" y="2333625"/>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81" name="Line 16"/>
          <p:cNvSpPr>
            <a:spLocks noChangeShapeType="1"/>
          </p:cNvSpPr>
          <p:nvPr/>
        </p:nvSpPr>
        <p:spPr bwMode="auto">
          <a:xfrm>
            <a:off x="2995613" y="3048000"/>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82" name="Line 11"/>
          <p:cNvSpPr>
            <a:spLocks noChangeShapeType="1"/>
          </p:cNvSpPr>
          <p:nvPr/>
        </p:nvSpPr>
        <p:spPr bwMode="auto">
          <a:xfrm>
            <a:off x="4310063" y="3000376"/>
            <a:ext cx="0" cy="365125"/>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83" name="Line 15"/>
          <p:cNvSpPr>
            <a:spLocks noChangeShapeType="1"/>
          </p:cNvSpPr>
          <p:nvPr/>
        </p:nvSpPr>
        <p:spPr bwMode="auto">
          <a:xfrm flipH="1">
            <a:off x="5238750" y="3000375"/>
            <a:ext cx="457200" cy="38100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84" name="Line 13"/>
          <p:cNvSpPr>
            <a:spLocks noChangeShapeType="1"/>
          </p:cNvSpPr>
          <p:nvPr/>
        </p:nvSpPr>
        <p:spPr bwMode="auto">
          <a:xfrm>
            <a:off x="5303838" y="3571875"/>
            <a:ext cx="411162" cy="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19485" name="Line 18"/>
          <p:cNvSpPr>
            <a:spLocks noChangeShapeType="1"/>
          </p:cNvSpPr>
          <p:nvPr/>
        </p:nvSpPr>
        <p:spPr bwMode="auto">
          <a:xfrm>
            <a:off x="6948488" y="3571875"/>
            <a:ext cx="1096962" cy="0"/>
          </a:xfrm>
          <a:prstGeom prst="line">
            <a:avLst/>
          </a:prstGeom>
          <a:noFill/>
          <a:ln w="38100">
            <a:solidFill>
              <a:schemeClr val="tx1"/>
            </a:solidFill>
            <a:round/>
            <a:headEnd type="none" w="sm" len="sm"/>
            <a:tailEnd type="triangle" w="sm"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59" name="Slide Number Placeholder 58"/>
          <p:cNvSpPr>
            <a:spLocks noGrp="1"/>
          </p:cNvSpPr>
          <p:nvPr>
            <p:ph type="sldNum" sz="quarter" idx="12"/>
          </p:nvPr>
        </p:nvSpPr>
        <p:spPr/>
        <p:txBody>
          <a:bodyPr>
            <a:normAutofit fontScale="85000" lnSpcReduction="20000"/>
          </a:bodyPr>
          <a:lstStyle/>
          <a:p>
            <a:pPr>
              <a:defRPr/>
            </a:pPr>
            <a:fld id="{BFB1A9A8-9BDA-4F9D-9CA9-A7E45637538C}" type="slidenum">
              <a:rPr lang="en-IN" smtClean="0"/>
              <a:pPr>
                <a:defRPr/>
              </a:pPr>
              <a:t>36</a:t>
            </a:fld>
            <a:endParaRPr lang="en-IN"/>
          </a:p>
        </p:txBody>
      </p:sp>
    </p:spTree>
    <p:extLst>
      <p:ext uri="{BB962C8B-B14F-4D97-AF65-F5344CB8AC3E}">
        <p14:creationId xmlns:p14="http://schemas.microsoft.com/office/powerpoint/2010/main" val="1451214703"/>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20483" name="AutoShape 21"/>
          <p:cNvSpPr>
            <a:spLocks noChangeArrowheads="1"/>
          </p:cNvSpPr>
          <p:nvPr/>
        </p:nvSpPr>
        <p:spPr bwMode="auto">
          <a:xfrm>
            <a:off x="1952626" y="1571625"/>
            <a:ext cx="8429625"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1900" b="1">
                <a:solidFill>
                  <a:prstClr val="black"/>
                </a:solidFill>
                <a:latin typeface="Times New Roman" pitchFamily="18" charset="0"/>
                <a:cs typeface="Times New Roman" pitchFamily="18" charset="0"/>
              </a:rPr>
              <a:t> 3. PHÂN LOẠI CPSXKD THEO CÁCH ỨNG XỬ CỦA CHI PHÍ</a:t>
            </a:r>
          </a:p>
        </p:txBody>
      </p:sp>
      <p:sp>
        <p:nvSpPr>
          <p:cNvPr id="20484" name="Text Box 28"/>
          <p:cNvSpPr txBox="1">
            <a:spLocks noChangeArrowheads="1"/>
          </p:cNvSpPr>
          <p:nvPr/>
        </p:nvSpPr>
        <p:spPr bwMode="auto">
          <a:xfrm>
            <a:off x="990600" y="2369403"/>
            <a:ext cx="10591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b="1" u="sng" dirty="0">
                <a:solidFill>
                  <a:prstClr val="black"/>
                </a:solidFill>
                <a:latin typeface="Times New Roman" pitchFamily="18" charset="0"/>
                <a:cs typeface="Times New Roman" pitchFamily="18" charset="0"/>
              </a:rPr>
              <a:t>a, CP </a:t>
            </a:r>
            <a:r>
              <a:rPr lang="en-US" altLang="vi-VN" sz="2400" b="1" u="sng" dirty="0" err="1">
                <a:solidFill>
                  <a:prstClr val="black"/>
                </a:solidFill>
                <a:latin typeface="Times New Roman" pitchFamily="18" charset="0"/>
                <a:cs typeface="Times New Roman" pitchFamily="18" charset="0"/>
              </a:rPr>
              <a:t>biến</a:t>
            </a:r>
            <a:r>
              <a:rPr lang="en-US" altLang="vi-VN" sz="2400" b="1" u="sng" dirty="0">
                <a:solidFill>
                  <a:prstClr val="black"/>
                </a:solidFill>
                <a:latin typeface="Times New Roman" pitchFamily="18" charset="0"/>
                <a:cs typeface="Times New Roman" pitchFamily="18" charset="0"/>
              </a:rPr>
              <a:t> </a:t>
            </a:r>
            <a:r>
              <a:rPr lang="vi-VN" altLang="vi-VN" sz="2400" b="1" u="sng" dirty="0">
                <a:solidFill>
                  <a:prstClr val="black"/>
                </a:solidFill>
                <a:latin typeface="Times New Roman" pitchFamily="18" charset="0"/>
                <a:cs typeface="Times New Roman" pitchFamily="18" charset="0"/>
              </a:rPr>
              <a:t>đổi</a:t>
            </a:r>
            <a:r>
              <a:rPr lang="en-US" altLang="vi-VN" sz="2400" b="1" u="sng" dirty="0">
                <a:solidFill>
                  <a:prstClr val="black"/>
                </a:solidFill>
                <a:latin typeface="Times New Roman" pitchFamily="18" charset="0"/>
                <a:cs typeface="Times New Roman" pitchFamily="18" charset="0"/>
              </a:rPr>
              <a:t> ( </a:t>
            </a:r>
            <a:r>
              <a:rPr lang="en-US" altLang="vi-VN" sz="2400" b="1" u="sng" dirty="0" err="1">
                <a:solidFill>
                  <a:prstClr val="black"/>
                </a:solidFill>
                <a:latin typeface="Times New Roman" pitchFamily="18" charset="0"/>
                <a:cs typeface="Times New Roman" pitchFamily="18" charset="0"/>
              </a:rPr>
              <a:t>biến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phí</a:t>
            </a:r>
            <a:r>
              <a:rPr lang="en-US" altLang="vi-VN" sz="2400" b="1" u="sng" dirty="0">
                <a:solidFill>
                  <a:prstClr val="black"/>
                </a:solidFill>
                <a:latin typeface="Times New Roman" pitchFamily="18" charset="0"/>
                <a:cs typeface="Times New Roman" pitchFamily="18" charset="0"/>
              </a:rPr>
              <a:t>- CP </a:t>
            </a:r>
            <a:r>
              <a:rPr lang="en-US" altLang="vi-VN" sz="2400" b="1" u="sng" dirty="0" err="1">
                <a:solidFill>
                  <a:prstClr val="black"/>
                </a:solidFill>
                <a:latin typeface="Times New Roman" pitchFamily="18" charset="0"/>
                <a:cs typeface="Times New Roman" pitchFamily="18" charset="0"/>
              </a:rPr>
              <a:t>khả</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biến</a:t>
            </a:r>
            <a:r>
              <a:rPr lang="en-US" altLang="vi-VN" sz="2400" b="1" u="sng" dirty="0">
                <a:solidFill>
                  <a:prstClr val="black"/>
                </a:solidFill>
                <a:latin typeface="Times New Roman" pitchFamily="18" charset="0"/>
                <a:cs typeface="Times New Roman" pitchFamily="18" charset="0"/>
              </a:rPr>
              <a:t>   ):</a:t>
            </a:r>
            <a:r>
              <a:rPr lang="en-US" altLang="vi-VN" sz="2400" b="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những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thay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tỷ</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tổng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số</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SXKD.</a:t>
            </a:r>
            <a:endParaRPr lang="en-US" altLang="vi-VN" sz="2400" b="1" dirty="0">
              <a:solidFill>
                <a:prstClr val="black"/>
              </a:solidFill>
              <a:latin typeface="Times New Roman" pitchFamily="18" charset="0"/>
              <a:cs typeface="Times New Roman" pitchFamily="18" charset="0"/>
            </a:endParaRPr>
          </a:p>
        </p:txBody>
      </p:sp>
      <p:sp>
        <p:nvSpPr>
          <p:cNvPr id="20485" name="Text Box 28"/>
          <p:cNvSpPr txBox="1">
            <a:spLocks noChangeArrowheads="1"/>
          </p:cNvSpPr>
          <p:nvPr/>
        </p:nvSpPr>
        <p:spPr bwMode="auto">
          <a:xfrm>
            <a:off x="990600" y="3251538"/>
            <a:ext cx="10591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Đặc</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điểm</a:t>
            </a:r>
            <a:r>
              <a:rPr lang="en-US" altLang="vi-VN" sz="2400" dirty="0">
                <a:solidFill>
                  <a:prstClr val="black"/>
                </a:solidFill>
                <a:latin typeface="Times New Roman" pitchFamily="18" charset="0"/>
                <a:cs typeface="Times New Roman" pitchFamily="18" charset="0"/>
              </a:rPr>
              <a:t>: </a:t>
            </a:r>
          </a:p>
          <a:p>
            <a:pPr algn="just" fontAlgn="base">
              <a:spcBef>
                <a:spcPct val="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Tổng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thay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a:t>
            </a: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vị</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thay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a:t>
            </a:r>
          </a:p>
        </p:txBody>
      </p:sp>
      <p:sp>
        <p:nvSpPr>
          <p:cNvPr id="20486" name="Text Box 28"/>
          <p:cNvSpPr txBox="1">
            <a:spLocks noChangeArrowheads="1"/>
          </p:cNvSpPr>
          <p:nvPr/>
        </p:nvSpPr>
        <p:spPr bwMode="auto">
          <a:xfrm>
            <a:off x="981075" y="4538008"/>
            <a:ext cx="10591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Các</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loại</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biến</a:t>
            </a:r>
            <a:r>
              <a:rPr lang="en-US" altLang="vi-VN" sz="2400" b="1" i="1" dirty="0">
                <a:solidFill>
                  <a:prstClr val="black"/>
                </a:solidFill>
                <a:latin typeface="Times New Roman" pitchFamily="18" charset="0"/>
                <a:cs typeface="Times New Roman" pitchFamily="18" charset="0"/>
              </a:rPr>
              <a:t> </a:t>
            </a:r>
            <a:r>
              <a:rPr lang="en-US" altLang="vi-VN" sz="2400" b="1" i="1"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p>
          <a:p>
            <a:pPr algn="just" fontAlgn="base">
              <a:spcBef>
                <a:spcPct val="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tỷ</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những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tỷ</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tiếp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HĐSXKD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DN.</a:t>
            </a: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cấp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bậc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khoản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thay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hoặc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chậm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lương</a:t>
            </a:r>
            <a:r>
              <a:rPr lang="en-US" altLang="vi-VN" sz="2400" dirty="0">
                <a:solidFill>
                  <a:prstClr val="black"/>
                </a:solidFill>
                <a:latin typeface="Times New Roman" pitchFamily="18" charset="0"/>
                <a:cs typeface="Times New Roman" pitchFamily="18" charset="0"/>
              </a:rPr>
              <a:t> SP </a:t>
            </a:r>
            <a:r>
              <a:rPr lang="en-US" altLang="vi-VN" sz="2400" dirty="0" err="1">
                <a:solidFill>
                  <a:prstClr val="black"/>
                </a:solidFill>
                <a:latin typeface="Times New Roman" pitchFamily="18" charset="0"/>
                <a:cs typeface="Times New Roman" pitchFamily="18" charset="0"/>
              </a:rPr>
              <a:t>lũy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thì</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tốc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tiền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tốc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suất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a:t>
            </a:r>
          </a:p>
        </p:txBody>
      </p:sp>
      <p:sp>
        <p:nvSpPr>
          <p:cNvPr id="7" name="Slide Number Placeholder 6"/>
          <p:cNvSpPr>
            <a:spLocks noGrp="1"/>
          </p:cNvSpPr>
          <p:nvPr>
            <p:ph type="sldNum" sz="quarter" idx="12"/>
          </p:nvPr>
        </p:nvSpPr>
        <p:spPr/>
        <p:txBody>
          <a:bodyPr>
            <a:normAutofit fontScale="85000" lnSpcReduction="20000"/>
          </a:bodyPr>
          <a:lstStyle/>
          <a:p>
            <a:pPr>
              <a:defRPr/>
            </a:pPr>
            <a:fld id="{CFAC413E-A07B-452B-9F0A-963CD2D5DAD7}" type="slidenum">
              <a:rPr lang="en-IN" smtClean="0"/>
              <a:pPr>
                <a:defRPr/>
              </a:pPr>
              <a:t>37</a:t>
            </a:fld>
            <a:endParaRPr lang="en-IN"/>
          </a:p>
        </p:txBody>
      </p:sp>
    </p:spTree>
    <p:extLst>
      <p:ext uri="{BB962C8B-B14F-4D97-AF65-F5344CB8AC3E}">
        <p14:creationId xmlns:p14="http://schemas.microsoft.com/office/powerpoint/2010/main" val="3213327750"/>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grpSp>
        <p:nvGrpSpPr>
          <p:cNvPr id="21507" name="Group 22"/>
          <p:cNvGrpSpPr>
            <a:grpSpLocks/>
          </p:cNvGrpSpPr>
          <p:nvPr/>
        </p:nvGrpSpPr>
        <p:grpSpPr bwMode="auto">
          <a:xfrm>
            <a:off x="1919288" y="3259138"/>
            <a:ext cx="4248150" cy="2527300"/>
            <a:chOff x="267" y="2575"/>
            <a:chExt cx="2676" cy="1592"/>
          </a:xfrm>
        </p:grpSpPr>
        <p:grpSp>
          <p:nvGrpSpPr>
            <p:cNvPr id="21531" name="Group 17"/>
            <p:cNvGrpSpPr>
              <a:grpSpLocks/>
            </p:cNvGrpSpPr>
            <p:nvPr/>
          </p:nvGrpSpPr>
          <p:grpSpPr bwMode="auto">
            <a:xfrm>
              <a:off x="267" y="2575"/>
              <a:ext cx="2676" cy="1592"/>
              <a:chOff x="267" y="2575"/>
              <a:chExt cx="2676" cy="1592"/>
            </a:xfrm>
          </p:grpSpPr>
          <p:grpSp>
            <p:nvGrpSpPr>
              <p:cNvPr id="21533" name="Group 7"/>
              <p:cNvGrpSpPr>
                <a:grpSpLocks/>
              </p:cNvGrpSpPr>
              <p:nvPr/>
            </p:nvGrpSpPr>
            <p:grpSpPr bwMode="auto">
              <a:xfrm>
                <a:off x="551" y="2575"/>
                <a:ext cx="1728" cy="1457"/>
                <a:chOff x="377" y="2482"/>
                <a:chExt cx="1728" cy="1457"/>
              </a:xfrm>
            </p:grpSpPr>
            <p:sp>
              <p:nvSpPr>
                <p:cNvPr id="21536" name="Line 4"/>
                <p:cNvSpPr>
                  <a:spLocks noChangeShapeType="1"/>
                </p:cNvSpPr>
                <p:nvPr/>
              </p:nvSpPr>
              <p:spPr bwMode="auto">
                <a:xfrm flipV="1">
                  <a:off x="384" y="2482"/>
                  <a:ext cx="0" cy="1457"/>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37" name="Line 5"/>
                <p:cNvSpPr>
                  <a:spLocks noChangeShapeType="1"/>
                </p:cNvSpPr>
                <p:nvPr/>
              </p:nvSpPr>
              <p:spPr bwMode="auto">
                <a:xfrm>
                  <a:off x="377" y="3936"/>
                  <a:ext cx="1728" cy="0"/>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1534" name="Text Box 13"/>
              <p:cNvSpPr txBox="1">
                <a:spLocks noChangeArrowheads="1"/>
              </p:cNvSpPr>
              <p:nvPr/>
            </p:nvSpPr>
            <p:spPr bwMode="auto">
              <a:xfrm>
                <a:off x="2271" y="3936"/>
                <a:ext cx="6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Möùc HÑ</a:t>
                </a:r>
              </a:p>
            </p:txBody>
          </p:sp>
          <p:sp>
            <p:nvSpPr>
              <p:cNvPr id="21535" name="Text Box 16"/>
              <p:cNvSpPr txBox="1">
                <a:spLocks noChangeArrowheads="1"/>
              </p:cNvSpPr>
              <p:nvPr/>
            </p:nvSpPr>
            <p:spPr bwMode="auto">
              <a:xfrm>
                <a:off x="267" y="2580"/>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CP</a:t>
                </a:r>
              </a:p>
            </p:txBody>
          </p:sp>
        </p:grpSp>
        <p:sp>
          <p:nvSpPr>
            <p:cNvPr id="21532" name="Text Box 19"/>
            <p:cNvSpPr txBox="1">
              <a:spLocks noChangeArrowheads="1"/>
            </p:cNvSpPr>
            <p:nvPr/>
          </p:nvSpPr>
          <p:spPr bwMode="auto">
            <a:xfrm>
              <a:off x="371" y="3936"/>
              <a:ext cx="1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Times New Roman" pitchFamily="18" charset="0"/>
                </a:rPr>
                <a:t>0</a:t>
              </a:r>
            </a:p>
          </p:txBody>
        </p:sp>
      </p:grpSp>
      <p:grpSp>
        <p:nvGrpSpPr>
          <p:cNvPr id="21508" name="Group 21"/>
          <p:cNvGrpSpPr>
            <a:grpSpLocks/>
          </p:cNvGrpSpPr>
          <p:nvPr/>
        </p:nvGrpSpPr>
        <p:grpSpPr bwMode="auto">
          <a:xfrm>
            <a:off x="6240463" y="3259138"/>
            <a:ext cx="4284662" cy="2527300"/>
            <a:chOff x="3196" y="2575"/>
            <a:chExt cx="2699" cy="1592"/>
          </a:xfrm>
        </p:grpSpPr>
        <p:grpSp>
          <p:nvGrpSpPr>
            <p:cNvPr id="21524" name="Group 18"/>
            <p:cNvGrpSpPr>
              <a:grpSpLocks/>
            </p:cNvGrpSpPr>
            <p:nvPr/>
          </p:nvGrpSpPr>
          <p:grpSpPr bwMode="auto">
            <a:xfrm>
              <a:off x="3196" y="2575"/>
              <a:ext cx="2699" cy="1592"/>
              <a:chOff x="3196" y="2575"/>
              <a:chExt cx="2699" cy="1592"/>
            </a:xfrm>
          </p:grpSpPr>
          <p:grpSp>
            <p:nvGrpSpPr>
              <p:cNvPr id="21526" name="Group 8"/>
              <p:cNvGrpSpPr>
                <a:grpSpLocks/>
              </p:cNvGrpSpPr>
              <p:nvPr/>
            </p:nvGrpSpPr>
            <p:grpSpPr bwMode="auto">
              <a:xfrm>
                <a:off x="3477" y="2575"/>
                <a:ext cx="1728" cy="1457"/>
                <a:chOff x="377" y="2482"/>
                <a:chExt cx="1728" cy="1457"/>
              </a:xfrm>
            </p:grpSpPr>
            <p:sp>
              <p:nvSpPr>
                <p:cNvPr id="21529" name="Line 9"/>
                <p:cNvSpPr>
                  <a:spLocks noChangeShapeType="1"/>
                </p:cNvSpPr>
                <p:nvPr/>
              </p:nvSpPr>
              <p:spPr bwMode="auto">
                <a:xfrm flipV="1">
                  <a:off x="384" y="2482"/>
                  <a:ext cx="0" cy="1457"/>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30" name="Line 10"/>
                <p:cNvSpPr>
                  <a:spLocks noChangeShapeType="1"/>
                </p:cNvSpPr>
                <p:nvPr/>
              </p:nvSpPr>
              <p:spPr bwMode="auto">
                <a:xfrm>
                  <a:off x="377" y="3936"/>
                  <a:ext cx="1728" cy="0"/>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1527" name="Text Box 14"/>
              <p:cNvSpPr txBox="1">
                <a:spLocks noChangeArrowheads="1"/>
              </p:cNvSpPr>
              <p:nvPr/>
            </p:nvSpPr>
            <p:spPr bwMode="auto">
              <a:xfrm>
                <a:off x="5223" y="3936"/>
                <a:ext cx="6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Möùc HÑ</a:t>
                </a:r>
              </a:p>
            </p:txBody>
          </p:sp>
          <p:sp>
            <p:nvSpPr>
              <p:cNvPr id="21528" name="Text Box 15"/>
              <p:cNvSpPr txBox="1">
                <a:spLocks noChangeArrowheads="1"/>
              </p:cNvSpPr>
              <p:nvPr/>
            </p:nvSpPr>
            <p:spPr bwMode="auto">
              <a:xfrm>
                <a:off x="3196" y="2580"/>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CP</a:t>
                </a:r>
              </a:p>
            </p:txBody>
          </p:sp>
        </p:grpSp>
        <p:sp>
          <p:nvSpPr>
            <p:cNvPr id="21525" name="Text Box 20"/>
            <p:cNvSpPr txBox="1">
              <a:spLocks noChangeArrowheads="1"/>
            </p:cNvSpPr>
            <p:nvPr/>
          </p:nvSpPr>
          <p:spPr bwMode="auto">
            <a:xfrm>
              <a:off x="3299" y="3931"/>
              <a:ext cx="1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Times New Roman" pitchFamily="18" charset="0"/>
                </a:rPr>
                <a:t>0</a:t>
              </a:r>
            </a:p>
          </p:txBody>
        </p:sp>
      </p:grpSp>
      <p:sp>
        <p:nvSpPr>
          <p:cNvPr id="21509" name="Text Box 11"/>
          <p:cNvSpPr txBox="1">
            <a:spLocks noChangeArrowheads="1"/>
          </p:cNvSpPr>
          <p:nvPr/>
        </p:nvSpPr>
        <p:spPr bwMode="auto">
          <a:xfrm>
            <a:off x="3324225" y="3429001"/>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Biến phí tỷ lệ</a:t>
            </a:r>
          </a:p>
        </p:txBody>
      </p:sp>
      <p:grpSp>
        <p:nvGrpSpPr>
          <p:cNvPr id="21510" name="Group 33"/>
          <p:cNvGrpSpPr>
            <a:grpSpLocks/>
          </p:cNvGrpSpPr>
          <p:nvPr/>
        </p:nvGrpSpPr>
        <p:grpSpPr bwMode="auto">
          <a:xfrm>
            <a:off x="6672263" y="3929063"/>
            <a:ext cx="1763712" cy="1333500"/>
            <a:chOff x="3463" y="2962"/>
            <a:chExt cx="1111" cy="840"/>
          </a:xfrm>
        </p:grpSpPr>
        <p:sp>
          <p:nvSpPr>
            <p:cNvPr id="21516" name="Line 23"/>
            <p:cNvSpPr>
              <a:spLocks noChangeShapeType="1"/>
            </p:cNvSpPr>
            <p:nvPr/>
          </p:nvSpPr>
          <p:spPr bwMode="auto">
            <a:xfrm>
              <a:off x="3463" y="3792"/>
              <a:ext cx="288" cy="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17" name="Line 24"/>
            <p:cNvSpPr>
              <a:spLocks noChangeShapeType="1"/>
            </p:cNvSpPr>
            <p:nvPr/>
          </p:nvSpPr>
          <p:spPr bwMode="auto">
            <a:xfrm flipV="1">
              <a:off x="3744" y="3600"/>
              <a:ext cx="0" cy="202"/>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18" name="Line 25"/>
            <p:cNvSpPr>
              <a:spLocks noChangeShapeType="1"/>
            </p:cNvSpPr>
            <p:nvPr/>
          </p:nvSpPr>
          <p:spPr bwMode="auto">
            <a:xfrm>
              <a:off x="3731" y="3593"/>
              <a:ext cx="288" cy="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19" name="Line 26"/>
            <p:cNvSpPr>
              <a:spLocks noChangeShapeType="1"/>
            </p:cNvSpPr>
            <p:nvPr/>
          </p:nvSpPr>
          <p:spPr bwMode="auto">
            <a:xfrm flipV="1">
              <a:off x="4011" y="3391"/>
              <a:ext cx="0" cy="202"/>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20" name="Line 27"/>
            <p:cNvSpPr>
              <a:spLocks noChangeShapeType="1"/>
            </p:cNvSpPr>
            <p:nvPr/>
          </p:nvSpPr>
          <p:spPr bwMode="auto">
            <a:xfrm>
              <a:off x="4011" y="3381"/>
              <a:ext cx="288" cy="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21" name="Line 28"/>
            <p:cNvSpPr>
              <a:spLocks noChangeShapeType="1"/>
            </p:cNvSpPr>
            <p:nvPr/>
          </p:nvSpPr>
          <p:spPr bwMode="auto">
            <a:xfrm flipV="1">
              <a:off x="4292" y="3182"/>
              <a:ext cx="0" cy="202"/>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22" name="Line 29"/>
            <p:cNvSpPr>
              <a:spLocks noChangeShapeType="1"/>
            </p:cNvSpPr>
            <p:nvPr/>
          </p:nvSpPr>
          <p:spPr bwMode="auto">
            <a:xfrm>
              <a:off x="4286" y="3168"/>
              <a:ext cx="288" cy="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23" name="Line 30"/>
            <p:cNvSpPr>
              <a:spLocks noChangeShapeType="1"/>
            </p:cNvSpPr>
            <p:nvPr/>
          </p:nvSpPr>
          <p:spPr bwMode="auto">
            <a:xfrm flipV="1">
              <a:off x="4560" y="2962"/>
              <a:ext cx="0" cy="202"/>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1511" name="Text Box 32"/>
          <p:cNvSpPr txBox="1">
            <a:spLocks noChangeArrowheads="1"/>
          </p:cNvSpPr>
          <p:nvPr/>
        </p:nvSpPr>
        <p:spPr bwMode="auto">
          <a:xfrm>
            <a:off x="7881938" y="3460751"/>
            <a:ext cx="2286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Biến phí cấp bậc</a:t>
            </a:r>
          </a:p>
        </p:txBody>
      </p:sp>
      <p:sp>
        <p:nvSpPr>
          <p:cNvPr id="21512" name="Text Box 28"/>
          <p:cNvSpPr txBox="1">
            <a:spLocks noChangeArrowheads="1"/>
          </p:cNvSpPr>
          <p:nvPr/>
        </p:nvSpPr>
        <p:spPr bwMode="auto">
          <a:xfrm>
            <a:off x="2033588" y="192881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400" b="1" u="sng">
                <a:solidFill>
                  <a:prstClr val="black"/>
                </a:solidFill>
                <a:latin typeface="Times New Roman" pitchFamily="18" charset="0"/>
                <a:cs typeface="Times New Roman" pitchFamily="18" charset="0"/>
              </a:rPr>
              <a:t>Đồ thị biểu diễn biến phí</a:t>
            </a:r>
            <a:endParaRPr lang="en-US" altLang="vi-VN" sz="2400" b="1">
              <a:solidFill>
                <a:prstClr val="black"/>
              </a:solidFill>
              <a:latin typeface="Times New Roman" pitchFamily="18" charset="0"/>
              <a:cs typeface="Times New Roman" pitchFamily="18" charset="0"/>
            </a:endParaRPr>
          </a:p>
        </p:txBody>
      </p:sp>
      <p:sp>
        <p:nvSpPr>
          <p:cNvPr id="41" name="Slide Number Placeholder 40"/>
          <p:cNvSpPr>
            <a:spLocks noGrp="1"/>
          </p:cNvSpPr>
          <p:nvPr>
            <p:ph type="sldNum" sz="quarter" idx="12"/>
          </p:nvPr>
        </p:nvSpPr>
        <p:spPr/>
        <p:txBody>
          <a:bodyPr>
            <a:normAutofit fontScale="85000" lnSpcReduction="20000"/>
          </a:bodyPr>
          <a:lstStyle/>
          <a:p>
            <a:pPr>
              <a:defRPr/>
            </a:pPr>
            <a:fld id="{0BC3519A-8F90-4C9C-ACEA-F4ECB84BF9F9}" type="slidenum">
              <a:rPr lang="en-IN" smtClean="0"/>
              <a:pPr>
                <a:defRPr/>
              </a:pPr>
              <a:t>38</a:t>
            </a:fld>
            <a:endParaRPr lang="en-IN"/>
          </a:p>
        </p:txBody>
      </p:sp>
      <p:sp>
        <p:nvSpPr>
          <p:cNvPr id="21514" name="Line 4"/>
          <p:cNvSpPr>
            <a:spLocks noChangeShapeType="1"/>
          </p:cNvSpPr>
          <p:nvPr/>
        </p:nvSpPr>
        <p:spPr bwMode="auto">
          <a:xfrm flipV="1">
            <a:off x="2370138" y="3902076"/>
            <a:ext cx="2049462" cy="1635125"/>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1515" name="Line 4"/>
          <p:cNvSpPr>
            <a:spLocks noChangeShapeType="1"/>
          </p:cNvSpPr>
          <p:nvPr/>
        </p:nvSpPr>
        <p:spPr bwMode="auto">
          <a:xfrm flipV="1">
            <a:off x="8413751" y="3929063"/>
            <a:ext cx="576263" cy="0"/>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Tree>
    <p:extLst>
      <p:ext uri="{BB962C8B-B14F-4D97-AF65-F5344CB8AC3E}">
        <p14:creationId xmlns:p14="http://schemas.microsoft.com/office/powerpoint/2010/main" val="235798173"/>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22531" name="AutoShape 21"/>
          <p:cNvSpPr>
            <a:spLocks noChangeArrowheads="1"/>
          </p:cNvSpPr>
          <p:nvPr/>
        </p:nvSpPr>
        <p:spPr bwMode="auto">
          <a:xfrm>
            <a:off x="1952626" y="1571625"/>
            <a:ext cx="8429625"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200" b="1" dirty="0">
                <a:solidFill>
                  <a:prstClr val="black"/>
                </a:solidFill>
                <a:latin typeface="Times New Roman" pitchFamily="18" charset="0"/>
                <a:cs typeface="Times New Roman" pitchFamily="18" charset="0"/>
              </a:rPr>
              <a:t> 3. PHÂN LOẠI CPSXKD THEO CÁCH ỨNG XỬ CỦA CHI PHÍ</a:t>
            </a:r>
          </a:p>
        </p:txBody>
      </p:sp>
      <p:sp>
        <p:nvSpPr>
          <p:cNvPr id="22532" name="Text Box 28"/>
          <p:cNvSpPr txBox="1">
            <a:spLocks noChangeArrowheads="1"/>
          </p:cNvSpPr>
          <p:nvPr/>
        </p:nvSpPr>
        <p:spPr bwMode="auto">
          <a:xfrm>
            <a:off x="1512584" y="2438400"/>
            <a:ext cx="925353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200" b="1" u="sng" dirty="0">
                <a:solidFill>
                  <a:prstClr val="black"/>
                </a:solidFill>
                <a:latin typeface="Times New Roman" pitchFamily="18" charset="0"/>
                <a:cs typeface="Times New Roman" pitchFamily="18" charset="0"/>
              </a:rPr>
              <a:t>b, CPCĐ (</a:t>
            </a:r>
            <a:r>
              <a:rPr lang="vi-VN" altLang="vi-VN" sz="2200" b="1" u="sng" dirty="0">
                <a:solidFill>
                  <a:prstClr val="black"/>
                </a:solidFill>
                <a:latin typeface="Times New Roman" pitchFamily="18" charset="0"/>
                <a:cs typeface="Times New Roman" pitchFamily="18" charset="0"/>
              </a:rPr>
              <a:t>đ</a:t>
            </a:r>
            <a:r>
              <a:rPr lang="en-US" altLang="vi-VN" sz="2200" b="1" u="sng" dirty="0" err="1">
                <a:solidFill>
                  <a:prstClr val="black"/>
                </a:solidFill>
                <a:latin typeface="Times New Roman" pitchFamily="18" charset="0"/>
                <a:cs typeface="Times New Roman" pitchFamily="18" charset="0"/>
              </a:rPr>
              <a:t>ịnh</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phí</a:t>
            </a:r>
            <a:r>
              <a:rPr lang="en-US" altLang="vi-VN" sz="2200" b="1" u="sng" dirty="0">
                <a:solidFill>
                  <a:prstClr val="black"/>
                </a:solidFill>
                <a:latin typeface="Times New Roman" pitchFamily="18" charset="0"/>
                <a:cs typeface="Times New Roman" pitchFamily="18" charset="0"/>
              </a:rPr>
              <a:t>- chi </a:t>
            </a:r>
            <a:r>
              <a:rPr lang="en-US" altLang="vi-VN" sz="2200" b="1" u="sng" dirty="0" err="1">
                <a:solidFill>
                  <a:prstClr val="black"/>
                </a:solidFill>
                <a:latin typeface="Times New Roman" pitchFamily="18" charset="0"/>
                <a:cs typeface="Times New Roman" pitchFamily="18" charset="0"/>
              </a:rPr>
              <a:t>phí</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bất</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biến</a:t>
            </a:r>
            <a:r>
              <a:rPr lang="en-US" altLang="vi-VN" sz="2200" b="1" u="sng" dirty="0">
                <a:solidFill>
                  <a:prstClr val="black"/>
                </a:solidFill>
                <a:latin typeface="Times New Roman" pitchFamily="18" charset="0"/>
                <a:cs typeface="Times New Roman" pitchFamily="18" charset="0"/>
              </a:rPr>
              <a:t>):</a:t>
            </a:r>
            <a:r>
              <a:rPr lang="en-US" altLang="vi-VN" sz="2200" b="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những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khoản</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mà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tổng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số</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không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thay</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đổi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mức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độ</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hoạt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động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thay</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đổi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trong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phạm</a:t>
            </a:r>
            <a:r>
              <a:rPr lang="en-US" altLang="vi-VN" sz="2200" dirty="0">
                <a:solidFill>
                  <a:prstClr val="black"/>
                </a:solidFill>
                <a:latin typeface="Times New Roman" pitchFamily="18" charset="0"/>
                <a:cs typeface="Times New Roman" pitchFamily="18" charset="0"/>
              </a:rPr>
              <a:t> vi </a:t>
            </a:r>
            <a:r>
              <a:rPr lang="en-US" altLang="vi-VN" sz="2200" dirty="0" err="1">
                <a:solidFill>
                  <a:prstClr val="black"/>
                </a:solidFill>
                <a:latin typeface="Times New Roman" pitchFamily="18" charset="0"/>
                <a:cs typeface="Times New Roman" pitchFamily="18" charset="0"/>
              </a:rPr>
              <a:t>phù</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hợp</a:t>
            </a:r>
            <a:r>
              <a:rPr lang="en-US" altLang="vi-VN" sz="2200" dirty="0">
                <a:solidFill>
                  <a:prstClr val="black"/>
                </a:solidFill>
                <a:latin typeface="Times New Roman" pitchFamily="18" charset="0"/>
                <a:cs typeface="Times New Roman" pitchFamily="18" charset="0"/>
              </a:rPr>
              <a:t>.</a:t>
            </a:r>
          </a:p>
          <a:p>
            <a:pPr algn="just" fontAlgn="base">
              <a:spcBef>
                <a:spcPct val="0"/>
              </a:spcBef>
              <a:spcAft>
                <a:spcPct val="0"/>
              </a:spcAft>
            </a:pPr>
            <a:r>
              <a:rPr lang="en-US" altLang="vi-VN" sz="2200" b="1" dirty="0">
                <a:solidFill>
                  <a:prstClr val="black"/>
                </a:solidFill>
                <a:latin typeface="Times New Roman" pitchFamily="18" charset="0"/>
                <a:cs typeface="Times New Roman" pitchFamily="18" charset="0"/>
              </a:rPr>
              <a:t>CPCĐ </a:t>
            </a:r>
            <a:r>
              <a:rPr lang="en-US" altLang="vi-VN" sz="2200" b="1" dirty="0" err="1">
                <a:solidFill>
                  <a:prstClr val="black"/>
                </a:solidFill>
                <a:latin typeface="Times New Roman" pitchFamily="18" charset="0"/>
                <a:cs typeface="Times New Roman" pitchFamily="18" charset="0"/>
              </a:rPr>
              <a:t>đơn</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vị</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thay</a:t>
            </a:r>
            <a:r>
              <a:rPr lang="en-US" altLang="vi-VN" sz="2200" b="1" dirty="0">
                <a:solidFill>
                  <a:prstClr val="black"/>
                </a:solidFill>
                <a:latin typeface="Times New Roman" pitchFamily="18" charset="0"/>
                <a:cs typeface="Times New Roman" pitchFamily="18" charset="0"/>
              </a:rPr>
              <a:t> </a:t>
            </a:r>
            <a:r>
              <a:rPr lang="en-US" altLang="vi-VN" sz="2200" b="1" dirty="0" err="1">
                <a:solidFill>
                  <a:prstClr val="black"/>
                </a:solidFill>
                <a:latin typeface="Times New Roman" pitchFamily="18" charset="0"/>
                <a:cs typeface="Times New Roman" pitchFamily="18" charset="0"/>
              </a:rPr>
              <a:t>đổi</a:t>
            </a:r>
            <a:r>
              <a:rPr lang="en-US" altLang="vi-VN" sz="2200" b="1" dirty="0">
                <a:solidFill>
                  <a:prstClr val="black"/>
                </a:solidFill>
                <a:latin typeface="Times New Roman" pitchFamily="18" charset="0"/>
                <a:cs typeface="Times New Roman" pitchFamily="18" charset="0"/>
              </a:rPr>
              <a:t> : </a:t>
            </a:r>
            <a:r>
              <a:rPr lang="en-US" altLang="vi-VN" sz="2200" dirty="0" err="1">
                <a:solidFill>
                  <a:prstClr val="black"/>
                </a:solidFill>
                <a:latin typeface="Times New Roman" pitchFamily="18" charset="0"/>
                <a:cs typeface="Times New Roman" pitchFamily="18" charset="0"/>
              </a:rPr>
              <a:t>Tỷ</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lệ</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nghịch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với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mức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độ</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hoạt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động</a:t>
            </a:r>
            <a:r>
              <a:rPr lang="en-US" altLang="vi-VN" sz="2200" dirty="0">
                <a:solidFill>
                  <a:prstClr val="black"/>
                </a:solidFill>
                <a:latin typeface="Times New Roman" pitchFamily="18" charset="0"/>
                <a:cs typeface="Times New Roman" pitchFamily="18" charset="0"/>
              </a:rPr>
              <a:t> </a:t>
            </a:r>
            <a:r>
              <a:rPr lang="en-US" altLang="vi-VN" sz="2200" dirty="0">
                <a:solidFill>
                  <a:prstClr val="black"/>
                </a:solidFill>
                <a:latin typeface="Times New Roman" pitchFamily="18" charset="0"/>
                <a:cs typeface="Times New Roman" pitchFamily="18" charset="0"/>
                <a:sym typeface="Wingdings" pitchFamily="2" charset="2"/>
              </a:rPr>
              <a:t></a:t>
            </a:r>
            <a:r>
              <a:rPr lang="en-US" altLang="vi-VN" sz="2200" dirty="0" err="1">
                <a:solidFill>
                  <a:prstClr val="black"/>
                </a:solidFill>
                <a:latin typeface="Times New Roman" pitchFamily="18" charset="0"/>
                <a:cs typeface="Times New Roman" pitchFamily="18" charset="0"/>
                <a:sym typeface="Wingdings" pitchFamily="2" charset="2"/>
              </a:rPr>
              <a:t>ngược</a:t>
            </a:r>
            <a:r>
              <a:rPr lang="en-US" altLang="vi-VN" sz="2200" dirty="0">
                <a:solidFill>
                  <a:prstClr val="black"/>
                </a:solidFill>
                <a:latin typeface="Times New Roman" pitchFamily="18" charset="0"/>
                <a:cs typeface="Times New Roman" pitchFamily="18" charset="0"/>
                <a:sym typeface="Wingdings" pitchFamily="2" charset="2"/>
              </a:rPr>
              <a:t> </a:t>
            </a:r>
            <a:r>
              <a:rPr lang="en-US" altLang="vi-VN" sz="2200" dirty="0" err="1">
                <a:solidFill>
                  <a:prstClr val="black"/>
                </a:solidFill>
                <a:latin typeface="Times New Roman" pitchFamily="18" charset="0"/>
                <a:cs typeface="Times New Roman" pitchFamily="18" charset="0"/>
                <a:sym typeface="Wingdings" pitchFamily="2" charset="2"/>
              </a:rPr>
              <a:t>lai</a:t>
            </a:r>
            <a:r>
              <a:rPr lang="en-US" altLang="vi-VN" sz="2200" dirty="0">
                <a:solidFill>
                  <a:prstClr val="black"/>
                </a:solidFill>
                <a:latin typeface="Times New Roman" pitchFamily="18" charset="0"/>
                <a:cs typeface="Times New Roman" pitchFamily="18" charset="0"/>
                <a:sym typeface="Wingdings" pitchFamily="2" charset="2"/>
              </a:rPr>
              <a:t> </a:t>
            </a:r>
            <a:r>
              <a:rPr lang="en-US" altLang="vi-VN" sz="2200" dirty="0" err="1">
                <a:solidFill>
                  <a:prstClr val="black"/>
                </a:solidFill>
                <a:latin typeface="Times New Roman" pitchFamily="18" charset="0"/>
                <a:cs typeface="Times New Roman" pitchFamily="18" charset="0"/>
                <a:sym typeface="Wingdings" pitchFamily="2" charset="2"/>
              </a:rPr>
              <a:t>Cb</a:t>
            </a:r>
            <a:endParaRPr lang="en-US" altLang="vi-VN" sz="2200" b="1" dirty="0">
              <a:solidFill>
                <a:prstClr val="black"/>
              </a:solidFill>
              <a:latin typeface="Times New Roman" pitchFamily="18" charset="0"/>
              <a:cs typeface="Times New Roman" pitchFamily="18" charset="0"/>
            </a:endParaRPr>
          </a:p>
        </p:txBody>
      </p:sp>
      <p:sp>
        <p:nvSpPr>
          <p:cNvPr id="22533" name="Text Box 28"/>
          <p:cNvSpPr txBox="1">
            <a:spLocks noChangeArrowheads="1"/>
          </p:cNvSpPr>
          <p:nvPr/>
        </p:nvSpPr>
        <p:spPr bwMode="auto">
          <a:xfrm>
            <a:off x="1475713" y="3733800"/>
            <a:ext cx="971043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Các</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loại</a:t>
            </a:r>
            <a:r>
              <a:rPr lang="en-US" altLang="vi-VN" sz="2200" b="1" i="1" dirty="0">
                <a:solidFill>
                  <a:prstClr val="black"/>
                </a:solidFill>
                <a:latin typeface="Times New Roman" pitchFamily="18" charset="0"/>
                <a:cs typeface="Times New Roman" pitchFamily="18" charset="0"/>
              </a:rPr>
              <a:t> </a:t>
            </a:r>
            <a:r>
              <a:rPr lang="vi-VN" altLang="vi-VN" sz="2200" b="1" i="1" dirty="0">
                <a:solidFill>
                  <a:prstClr val="black"/>
                </a:solidFill>
                <a:latin typeface="Times New Roman" pitchFamily="18" charset="0"/>
                <a:cs typeface="Times New Roman" pitchFamily="18" charset="0"/>
              </a:rPr>
              <a:t>định</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p>
          <a:p>
            <a:pPr algn="just" fontAlgn="base">
              <a:spcBef>
                <a:spcPct val="0"/>
              </a:spcBef>
              <a:spcAft>
                <a:spcPct val="0"/>
              </a:spcAft>
              <a:buFontTx/>
              <a:buChar char="-"/>
            </a:pP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Định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tuyệt</a:t>
            </a:r>
            <a:r>
              <a:rPr lang="en-US" altLang="vi-VN" sz="2200" dirty="0">
                <a:solidFill>
                  <a:prstClr val="black"/>
                </a:solidFill>
                <a:latin typeface="Times New Roman" pitchFamily="18" charset="0"/>
                <a:cs typeface="Times New Roman" pitchFamily="18" charset="0"/>
              </a:rPr>
              <a:t> </a:t>
            </a:r>
            <a:r>
              <a:rPr lang="vi-VN" altLang="vi-VN" sz="2200" dirty="0">
                <a:solidFill>
                  <a:prstClr val="black"/>
                </a:solidFill>
                <a:latin typeface="Times New Roman" pitchFamily="18" charset="0"/>
                <a:cs typeface="Times New Roman" pitchFamily="18" charset="0"/>
              </a:rPr>
              <a:t>đối</a:t>
            </a:r>
            <a:endParaRPr lang="en-US" altLang="vi-VN" sz="2200" dirty="0">
              <a:solidFill>
                <a:prstClr val="black"/>
              </a:solidFill>
              <a:latin typeface="Times New Roman" pitchFamily="18" charset="0"/>
              <a:cs typeface="Times New Roman" pitchFamily="18" charset="0"/>
            </a:endParaRPr>
          </a:p>
          <a:p>
            <a:pPr algn="just" fontAlgn="base">
              <a:spcBef>
                <a:spcPct val="0"/>
              </a:spcBef>
              <a:spcAft>
                <a:spcPct val="0"/>
              </a:spcAft>
              <a:buFontTx/>
              <a:buChar char="-"/>
            </a:pP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Định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t</a:t>
            </a:r>
            <a:r>
              <a:rPr lang="vi-VN" altLang="vi-VN" sz="2200" dirty="0">
                <a:solidFill>
                  <a:prstClr val="black"/>
                </a:solidFill>
                <a:latin typeface="Times New Roman" pitchFamily="18" charset="0"/>
                <a:cs typeface="Times New Roman" pitchFamily="18" charset="0"/>
              </a:rPr>
              <a:t>ươ</a:t>
            </a:r>
            <a:r>
              <a:rPr lang="en-US" altLang="vi-VN" sz="2200" dirty="0" err="1">
                <a:solidFill>
                  <a:prstClr val="black"/>
                </a:solidFill>
                <a:latin typeface="Times New Roman" pitchFamily="18" charset="0"/>
                <a:cs typeface="Times New Roman" pitchFamily="18" charset="0"/>
              </a:rPr>
              <a:t>ng</a:t>
            </a:r>
            <a:r>
              <a:rPr lang="en-US" altLang="vi-VN" sz="2200" dirty="0">
                <a:solidFill>
                  <a:prstClr val="black"/>
                </a:solidFill>
                <a:latin typeface="Times New Roman" pitchFamily="18" charset="0"/>
                <a:cs typeface="Times New Roman" pitchFamily="18" charset="0"/>
              </a:rPr>
              <a:t> </a:t>
            </a:r>
            <a:r>
              <a:rPr lang="vi-VN" altLang="vi-VN" sz="2200" dirty="0">
                <a:solidFill>
                  <a:prstClr val="black"/>
                </a:solidFill>
                <a:latin typeface="Times New Roman" pitchFamily="18" charset="0"/>
                <a:cs typeface="Times New Roman" pitchFamily="18" charset="0"/>
              </a:rPr>
              <a:t>đối</a:t>
            </a:r>
            <a:endParaRPr lang="en-US" altLang="vi-VN" sz="2200" dirty="0">
              <a:solidFill>
                <a:prstClr val="black"/>
              </a:solidFill>
              <a:latin typeface="Times New Roman" pitchFamily="18" charset="0"/>
              <a:cs typeface="Times New Roman" pitchFamily="18" charset="0"/>
            </a:endParaRPr>
          </a:p>
          <a:p>
            <a:pPr algn="just" fontAlgn="base">
              <a:spcBef>
                <a:spcPct val="0"/>
              </a:spcBef>
              <a:spcAft>
                <a:spcPct val="0"/>
              </a:spcAft>
              <a:buFontTx/>
              <a:buChar char="-"/>
            </a:pP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Định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tùy</a:t>
            </a:r>
            <a:r>
              <a:rPr lang="en-US" altLang="vi-VN" sz="2200" dirty="0">
                <a:solidFill>
                  <a:prstClr val="black"/>
                </a:solidFill>
                <a:latin typeface="Times New Roman" pitchFamily="18" charset="0"/>
                <a:cs typeface="Times New Roman" pitchFamily="18" charset="0"/>
              </a:rPr>
              <a:t> ý</a:t>
            </a:r>
          </a:p>
          <a:p>
            <a:pPr algn="just" fontAlgn="base">
              <a:spcBef>
                <a:spcPct val="0"/>
              </a:spcBef>
              <a:spcAft>
                <a:spcPct val="0"/>
              </a:spcAft>
              <a:buFontTx/>
              <a:buChar char="-"/>
            </a:pP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Định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bắt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buộc</a:t>
            </a:r>
            <a:endParaRPr lang="en-US" altLang="vi-VN" sz="2200" dirty="0">
              <a:solidFill>
                <a:prstClr val="black"/>
              </a:solidFill>
              <a:latin typeface="Times New Roman" pitchFamily="18" charset="0"/>
              <a:cs typeface="Times New Roman" pitchFamily="18" charset="0"/>
            </a:endParaRPr>
          </a:p>
        </p:txBody>
      </p:sp>
      <p:sp>
        <p:nvSpPr>
          <p:cNvPr id="26" name="Slide Number Placeholder 25"/>
          <p:cNvSpPr>
            <a:spLocks noGrp="1"/>
          </p:cNvSpPr>
          <p:nvPr>
            <p:ph type="sldNum" sz="quarter" idx="12"/>
          </p:nvPr>
        </p:nvSpPr>
        <p:spPr/>
        <p:txBody>
          <a:bodyPr>
            <a:normAutofit fontScale="85000" lnSpcReduction="20000"/>
          </a:bodyPr>
          <a:lstStyle/>
          <a:p>
            <a:pPr>
              <a:defRPr/>
            </a:pPr>
            <a:fld id="{8DFC3F66-BD0D-496C-AF8C-8F6F926EE659}" type="slidenum">
              <a:rPr lang="en-IN" smtClean="0"/>
              <a:pPr>
                <a:defRPr/>
              </a:pPr>
              <a:t>39</a:t>
            </a:fld>
            <a:endParaRPr lang="en-IN"/>
          </a:p>
        </p:txBody>
      </p:sp>
    </p:spTree>
    <p:extLst>
      <p:ext uri="{BB962C8B-B14F-4D97-AF65-F5344CB8AC3E}">
        <p14:creationId xmlns:p14="http://schemas.microsoft.com/office/powerpoint/2010/main" val="3184821255"/>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ext Box 28"/>
          <p:cNvSpPr txBox="1">
            <a:spLocks noChangeArrowheads="1"/>
          </p:cNvSpPr>
          <p:nvPr/>
        </p:nvSpPr>
        <p:spPr bwMode="auto">
          <a:xfrm>
            <a:off x="1643062" y="2571750"/>
            <a:ext cx="92535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50000"/>
              </a:spcBef>
              <a:spcAft>
                <a:spcPct val="0"/>
              </a:spcAft>
            </a:pPr>
            <a:r>
              <a:rPr lang="en-US" altLang="vi-VN" sz="2400" b="1" u="sng" dirty="0">
                <a:latin typeface="Times New Roman" pitchFamily="18" charset="0"/>
                <a:cs typeface="Times New Roman" pitchFamily="18" charset="0"/>
              </a:rPr>
              <a:t>K/n 1:</a:t>
            </a:r>
            <a:r>
              <a:rPr lang="en-US" altLang="vi-VN" sz="2400" b="1" dirty="0">
                <a:latin typeface="Times New Roman" pitchFamily="18" charset="0"/>
                <a:cs typeface="Times New Roman" pitchFamily="18" charset="0"/>
              </a:rPr>
              <a:t> </a:t>
            </a:r>
            <a:r>
              <a:rPr lang="en-US" altLang="vi-VN" sz="2400" dirty="0">
                <a:latin typeface="Times New Roman" pitchFamily="18" charset="0"/>
                <a:cs typeface="Times New Roman" pitchFamily="18" charset="0"/>
              </a:rPr>
              <a:t>Theo </a:t>
            </a:r>
            <a:r>
              <a:rPr lang="en-US" altLang="vi-VN" sz="2400" dirty="0" err="1">
                <a:latin typeface="Times New Roman" pitchFamily="18" charset="0"/>
                <a:cs typeface="Times New Roman" pitchFamily="18" charset="0"/>
              </a:rPr>
              <a:t>từ</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điển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thuật</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ngữ</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kế</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toán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của</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Mỹ</a:t>
            </a:r>
            <a:r>
              <a:rPr lang="en-US" altLang="vi-VN" sz="2400" dirty="0">
                <a:latin typeface="Times New Roman" pitchFamily="18" charset="0"/>
                <a:cs typeface="Times New Roman" pitchFamily="18" charset="0"/>
              </a:rPr>
              <a:t>: </a:t>
            </a:r>
            <a:r>
              <a:rPr lang="en-US" altLang="vi-VN" sz="2400" b="1" dirty="0">
                <a:latin typeface="Times New Roman" pitchFamily="18" charset="0"/>
                <a:cs typeface="Times New Roman" pitchFamily="18" charset="0"/>
              </a:rPr>
              <a:t>“KTQT </a:t>
            </a:r>
            <a:r>
              <a:rPr lang="en-US" altLang="vi-VN" sz="2400" b="1" dirty="0" err="1">
                <a:latin typeface="Times New Roman" pitchFamily="18" charset="0"/>
                <a:cs typeface="Times New Roman" pitchFamily="18" charset="0"/>
              </a:rPr>
              <a:t>là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một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hệ</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thống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kế</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toán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thu</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thập</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xử</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lý</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và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cung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cấp</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thông</a:t>
            </a:r>
            <a:r>
              <a:rPr lang="en-US" altLang="vi-VN" sz="2400" b="1" dirty="0">
                <a:latin typeface="Times New Roman" pitchFamily="18" charset="0"/>
                <a:cs typeface="Times New Roman" pitchFamily="18" charset="0"/>
              </a:rPr>
              <a:t> tin </a:t>
            </a:r>
            <a:r>
              <a:rPr lang="en-US" altLang="vi-VN" sz="2400" b="1" dirty="0" err="1">
                <a:latin typeface="Times New Roman" pitchFamily="18" charset="0"/>
                <a:cs typeface="Times New Roman" pitchFamily="18" charset="0"/>
              </a:rPr>
              <a:t>cho</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các</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nhà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quản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trị</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trong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quá</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trình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ra</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quyết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định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liên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quan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đến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hoạch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định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và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kiểm</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soát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các</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hoạt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động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của</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tổ</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chức</a:t>
            </a:r>
            <a:r>
              <a:rPr lang="en-US" altLang="vi-VN" sz="2400" b="1" dirty="0">
                <a:latin typeface="Times New Roman" pitchFamily="18" charset="0"/>
                <a:cs typeface="Times New Roman" pitchFamily="18" charset="0"/>
              </a:rPr>
              <a:t>.</a:t>
            </a:r>
          </a:p>
        </p:txBody>
      </p:sp>
      <p:sp>
        <p:nvSpPr>
          <p:cNvPr id="13315" name="AutoShape 21"/>
          <p:cNvSpPr>
            <a:spLocks noChangeArrowheads="1"/>
          </p:cNvSpPr>
          <p:nvPr/>
        </p:nvSpPr>
        <p:spPr bwMode="auto">
          <a:xfrm>
            <a:off x="3452813" y="1562100"/>
            <a:ext cx="57150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KẾ TOÁN QUẢN TRỊ LÀ GÌ?</a:t>
            </a:r>
          </a:p>
        </p:txBody>
      </p:sp>
      <p:sp>
        <p:nvSpPr>
          <p:cNvPr id="13316" name="Text Box 28"/>
          <p:cNvSpPr txBox="1">
            <a:spLocks noChangeArrowheads="1"/>
          </p:cNvSpPr>
          <p:nvPr/>
        </p:nvSpPr>
        <p:spPr bwMode="auto">
          <a:xfrm>
            <a:off x="1643062" y="4473575"/>
            <a:ext cx="92535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50000"/>
              </a:spcBef>
              <a:spcAft>
                <a:spcPct val="0"/>
              </a:spcAft>
            </a:pPr>
            <a:r>
              <a:rPr lang="en-US" altLang="vi-VN" sz="2400" b="1" u="sng" dirty="0">
                <a:latin typeface="Times New Roman" pitchFamily="18" charset="0"/>
                <a:cs typeface="Times New Roman" pitchFamily="18" charset="0"/>
              </a:rPr>
              <a:t>K/n 2:</a:t>
            </a:r>
            <a:r>
              <a:rPr lang="en-US" altLang="vi-VN" sz="2400" b="1" dirty="0">
                <a:latin typeface="Times New Roman" pitchFamily="18" charset="0"/>
                <a:cs typeface="Times New Roman" pitchFamily="18" charset="0"/>
              </a:rPr>
              <a:t> </a:t>
            </a:r>
            <a:r>
              <a:rPr lang="en-US" altLang="vi-VN" sz="2400" dirty="0">
                <a:latin typeface="Times New Roman" pitchFamily="18" charset="0"/>
                <a:cs typeface="Times New Roman" pitchFamily="18" charset="0"/>
              </a:rPr>
              <a:t>Theo </a:t>
            </a:r>
            <a:r>
              <a:rPr lang="en-US" altLang="vi-VN" sz="2400" dirty="0" err="1">
                <a:latin typeface="Times New Roman" pitchFamily="18" charset="0"/>
                <a:cs typeface="Times New Roman" pitchFamily="18" charset="0"/>
              </a:rPr>
              <a:t>hiệp</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hội</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kế</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toán</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quốc</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gia</a:t>
            </a:r>
            <a:r>
              <a:rPr lang="en-US" altLang="vi-VN" sz="2400" dirty="0">
                <a:latin typeface="Times New Roman" pitchFamily="18" charset="0"/>
                <a:cs typeface="Times New Roman" pitchFamily="18" charset="0"/>
              </a:rPr>
              <a:t> </a:t>
            </a:r>
            <a:r>
              <a:rPr lang="en-US" altLang="vi-VN" sz="2400" dirty="0" err="1">
                <a:latin typeface="Times New Roman" pitchFamily="18" charset="0"/>
                <a:cs typeface="Times New Roman" pitchFamily="18" charset="0"/>
              </a:rPr>
              <a:t>Mỹ</a:t>
            </a:r>
            <a:r>
              <a:rPr lang="en-US" altLang="vi-VN" sz="2400" dirty="0">
                <a:latin typeface="Times New Roman" pitchFamily="18" charset="0"/>
                <a:cs typeface="Times New Roman" pitchFamily="18" charset="0"/>
              </a:rPr>
              <a:t> (NAA) </a:t>
            </a:r>
            <a:r>
              <a:rPr lang="en-US" altLang="vi-VN" sz="2400" dirty="0" err="1">
                <a:latin typeface="Times New Roman" pitchFamily="18" charset="0"/>
                <a:cs typeface="Times New Roman" pitchFamily="18" charset="0"/>
              </a:rPr>
              <a:t>tháng</a:t>
            </a:r>
            <a:r>
              <a:rPr lang="en-US" altLang="vi-VN" sz="2400" dirty="0">
                <a:latin typeface="Times New Roman" pitchFamily="18" charset="0"/>
                <a:cs typeface="Times New Roman" pitchFamily="18" charset="0"/>
              </a:rPr>
              <a:t> 3 </a:t>
            </a:r>
            <a:r>
              <a:rPr lang="en-US" altLang="vi-VN" sz="2400" dirty="0" err="1">
                <a:latin typeface="Times New Roman" pitchFamily="18" charset="0"/>
                <a:cs typeface="Times New Roman" pitchFamily="18" charset="0"/>
              </a:rPr>
              <a:t>năm</a:t>
            </a:r>
            <a:r>
              <a:rPr lang="en-US" altLang="vi-VN" sz="2400" dirty="0">
                <a:latin typeface="Times New Roman" pitchFamily="18" charset="0"/>
                <a:cs typeface="Times New Roman" pitchFamily="18" charset="0"/>
              </a:rPr>
              <a:t> 1981: </a:t>
            </a:r>
            <a:r>
              <a:rPr lang="en-US" altLang="vi-VN" sz="2400" b="1" dirty="0">
                <a:latin typeface="Times New Roman" pitchFamily="18" charset="0"/>
                <a:cs typeface="Times New Roman" pitchFamily="18" charset="0"/>
              </a:rPr>
              <a:t>“KTQT </a:t>
            </a:r>
            <a:r>
              <a:rPr lang="en-US" altLang="vi-VN" sz="2400" b="1" dirty="0" err="1">
                <a:latin typeface="Times New Roman" pitchFamily="18" charset="0"/>
                <a:cs typeface="Times New Roman" pitchFamily="18" charset="0"/>
              </a:rPr>
              <a:t>là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quá</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trình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cung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cấp</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thông</a:t>
            </a:r>
            <a:r>
              <a:rPr lang="en-US" altLang="vi-VN" sz="2400" b="1" dirty="0">
                <a:latin typeface="Times New Roman" pitchFamily="18" charset="0"/>
                <a:cs typeface="Times New Roman" pitchFamily="18" charset="0"/>
              </a:rPr>
              <a:t> tin </a:t>
            </a:r>
            <a:r>
              <a:rPr lang="en-US" altLang="vi-VN" sz="2400" b="1" dirty="0" err="1">
                <a:latin typeface="Times New Roman" pitchFamily="18" charset="0"/>
                <a:cs typeface="Times New Roman" pitchFamily="18" charset="0"/>
              </a:rPr>
              <a:t>cho</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nhà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quản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lý</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doanh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nghiệp</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trong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việc</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lập</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và</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thực</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hiện</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kế</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hoạch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trong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việc</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kiểm</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soát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điều</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hành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các</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hoạt</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động</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của</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doanh</a:t>
            </a:r>
            <a:r>
              <a:rPr lang="en-US" altLang="vi-VN" sz="2400" b="1" dirty="0">
                <a:latin typeface="Times New Roman" pitchFamily="18" charset="0"/>
                <a:cs typeface="Times New Roman" pitchFamily="18" charset="0"/>
              </a:rPr>
              <a:t> </a:t>
            </a:r>
            <a:r>
              <a:rPr lang="en-US" altLang="vi-VN" sz="2400" b="1" dirty="0" err="1">
                <a:latin typeface="Times New Roman" pitchFamily="18" charset="0"/>
                <a:cs typeface="Times New Roman" pitchFamily="18" charset="0"/>
              </a:rPr>
              <a:t>nghiệp</a:t>
            </a:r>
            <a:r>
              <a:rPr lang="en-US" altLang="vi-VN" sz="2400" b="1" dirty="0">
                <a:latin typeface="Times New Roman" pitchFamily="18" charset="0"/>
                <a:cs typeface="Times New Roman" pitchFamily="18" charset="0"/>
              </a:rPr>
              <a:t>”.</a:t>
            </a:r>
          </a:p>
        </p:txBody>
      </p:sp>
      <p:sp>
        <p:nvSpPr>
          <p:cNvPr id="13317"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1.1. KHÁI NIỆM VỀ KTQT</a:t>
            </a:r>
          </a:p>
        </p:txBody>
      </p:sp>
      <p:sp>
        <p:nvSpPr>
          <p:cNvPr id="7" name="Slide Number Placeholder 6"/>
          <p:cNvSpPr>
            <a:spLocks noGrp="1"/>
          </p:cNvSpPr>
          <p:nvPr>
            <p:ph type="sldNum" sz="quarter" idx="12"/>
          </p:nvPr>
        </p:nvSpPr>
        <p:spPr/>
        <p:txBody>
          <a:bodyPr>
            <a:normAutofit fontScale="85000" lnSpcReduction="20000"/>
          </a:bodyPr>
          <a:lstStyle/>
          <a:p>
            <a:pPr>
              <a:defRPr/>
            </a:pPr>
            <a:fld id="{18553BB8-8897-4033-BDDB-D24E24D5BB11}" type="slidenum">
              <a:rPr lang="en-IN" smtClean="0"/>
              <a:pPr>
                <a:defRPr/>
              </a:pPr>
              <a:t>4</a:t>
            </a:fld>
            <a:endParaRPr lang="en-IN"/>
          </a:p>
        </p:txBody>
      </p:sp>
    </p:spTree>
    <p:extLst>
      <p:ext uri="{BB962C8B-B14F-4D97-AF65-F5344CB8AC3E}">
        <p14:creationId xmlns:p14="http://schemas.microsoft.com/office/powerpoint/2010/main" val="294888734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circle(in)">
                                      <p:cBhvr>
                                        <p:cTn id="7" dur="20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calcmode="lin" valueType="num">
                                      <p:cBhvr>
                                        <p:cTn id="12" dur="500" fill="hold"/>
                                        <p:tgtEl>
                                          <p:spTgt spid="13314"/>
                                        </p:tgtEl>
                                        <p:attrNameLst>
                                          <p:attrName>ppt_w</p:attrName>
                                        </p:attrNameLst>
                                      </p:cBhvr>
                                      <p:tavLst>
                                        <p:tav tm="0">
                                          <p:val>
                                            <p:fltVal val="0"/>
                                          </p:val>
                                        </p:tav>
                                        <p:tav tm="100000">
                                          <p:val>
                                            <p:strVal val="#ppt_w"/>
                                          </p:val>
                                        </p:tav>
                                      </p:tavLst>
                                    </p:anim>
                                    <p:anim calcmode="lin" valueType="num">
                                      <p:cBhvr>
                                        <p:cTn id="13" dur="500" fill="hold"/>
                                        <p:tgtEl>
                                          <p:spTgt spid="13314"/>
                                        </p:tgtEl>
                                        <p:attrNameLst>
                                          <p:attrName>ppt_h</p:attrName>
                                        </p:attrNameLst>
                                      </p:cBhvr>
                                      <p:tavLst>
                                        <p:tav tm="0">
                                          <p:val>
                                            <p:fltVal val="0"/>
                                          </p:val>
                                        </p:tav>
                                        <p:tav tm="100000">
                                          <p:val>
                                            <p:strVal val="#ppt_h"/>
                                          </p:val>
                                        </p:tav>
                                      </p:tavLst>
                                    </p:anim>
                                    <p:animEffect transition="in" filter="fade">
                                      <p:cBhvr>
                                        <p:cTn id="14" dur="500"/>
                                        <p:tgtEl>
                                          <p:spTgt spid="1331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316"/>
                                        </p:tgtEl>
                                        <p:attrNameLst>
                                          <p:attrName>style.visibility</p:attrName>
                                        </p:attrNameLst>
                                      </p:cBhvr>
                                      <p:to>
                                        <p:strVal val="visible"/>
                                      </p:to>
                                    </p:set>
                                    <p:anim calcmode="lin" valueType="num">
                                      <p:cBhvr>
                                        <p:cTn id="19" dur="500" fill="hold"/>
                                        <p:tgtEl>
                                          <p:spTgt spid="13316"/>
                                        </p:tgtEl>
                                        <p:attrNameLst>
                                          <p:attrName>ppt_w</p:attrName>
                                        </p:attrNameLst>
                                      </p:cBhvr>
                                      <p:tavLst>
                                        <p:tav tm="0">
                                          <p:val>
                                            <p:fltVal val="0"/>
                                          </p:val>
                                        </p:tav>
                                        <p:tav tm="100000">
                                          <p:val>
                                            <p:strVal val="#ppt_w"/>
                                          </p:val>
                                        </p:tav>
                                      </p:tavLst>
                                    </p:anim>
                                    <p:anim calcmode="lin" valueType="num">
                                      <p:cBhvr>
                                        <p:cTn id="20" dur="500" fill="hold"/>
                                        <p:tgtEl>
                                          <p:spTgt spid="13316"/>
                                        </p:tgtEl>
                                        <p:attrNameLst>
                                          <p:attrName>ppt_h</p:attrName>
                                        </p:attrNameLst>
                                      </p:cBhvr>
                                      <p:tavLst>
                                        <p:tav tm="0">
                                          <p:val>
                                            <p:fltVal val="0"/>
                                          </p:val>
                                        </p:tav>
                                        <p:tav tm="100000">
                                          <p:val>
                                            <p:strVal val="#ppt_h"/>
                                          </p:val>
                                        </p:tav>
                                      </p:tavLst>
                                    </p:anim>
                                    <p:animEffect transition="in" filter="fade">
                                      <p:cBhvr>
                                        <p:cTn id="21"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animBg="1"/>
      <p:bldP spid="133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grpSp>
        <p:nvGrpSpPr>
          <p:cNvPr id="23555" name="Group 22"/>
          <p:cNvGrpSpPr>
            <a:grpSpLocks/>
          </p:cNvGrpSpPr>
          <p:nvPr/>
        </p:nvGrpSpPr>
        <p:grpSpPr bwMode="auto">
          <a:xfrm>
            <a:off x="1919288" y="3259138"/>
            <a:ext cx="4248150" cy="2527300"/>
            <a:chOff x="267" y="2575"/>
            <a:chExt cx="2676" cy="1592"/>
          </a:xfrm>
        </p:grpSpPr>
        <p:grpSp>
          <p:nvGrpSpPr>
            <p:cNvPr id="23577" name="Group 17"/>
            <p:cNvGrpSpPr>
              <a:grpSpLocks/>
            </p:cNvGrpSpPr>
            <p:nvPr/>
          </p:nvGrpSpPr>
          <p:grpSpPr bwMode="auto">
            <a:xfrm>
              <a:off x="267" y="2575"/>
              <a:ext cx="2676" cy="1592"/>
              <a:chOff x="267" y="2575"/>
              <a:chExt cx="2676" cy="1592"/>
            </a:xfrm>
          </p:grpSpPr>
          <p:grpSp>
            <p:nvGrpSpPr>
              <p:cNvPr id="23579" name="Group 7"/>
              <p:cNvGrpSpPr>
                <a:grpSpLocks/>
              </p:cNvGrpSpPr>
              <p:nvPr/>
            </p:nvGrpSpPr>
            <p:grpSpPr bwMode="auto">
              <a:xfrm>
                <a:off x="551" y="2575"/>
                <a:ext cx="1728" cy="1457"/>
                <a:chOff x="377" y="2482"/>
                <a:chExt cx="1728" cy="1457"/>
              </a:xfrm>
            </p:grpSpPr>
            <p:sp>
              <p:nvSpPr>
                <p:cNvPr id="23582" name="Line 4"/>
                <p:cNvSpPr>
                  <a:spLocks noChangeShapeType="1"/>
                </p:cNvSpPr>
                <p:nvPr/>
              </p:nvSpPr>
              <p:spPr bwMode="auto">
                <a:xfrm flipV="1">
                  <a:off x="384" y="2482"/>
                  <a:ext cx="0" cy="1457"/>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83" name="Line 5"/>
                <p:cNvSpPr>
                  <a:spLocks noChangeShapeType="1"/>
                </p:cNvSpPr>
                <p:nvPr/>
              </p:nvSpPr>
              <p:spPr bwMode="auto">
                <a:xfrm>
                  <a:off x="377" y="3936"/>
                  <a:ext cx="1728" cy="0"/>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3580" name="Text Box 13"/>
              <p:cNvSpPr txBox="1">
                <a:spLocks noChangeArrowheads="1"/>
              </p:cNvSpPr>
              <p:nvPr/>
            </p:nvSpPr>
            <p:spPr bwMode="auto">
              <a:xfrm>
                <a:off x="2271" y="3936"/>
                <a:ext cx="6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Möùc HÑ</a:t>
                </a:r>
              </a:p>
            </p:txBody>
          </p:sp>
          <p:sp>
            <p:nvSpPr>
              <p:cNvPr id="23581" name="Text Box 16"/>
              <p:cNvSpPr txBox="1">
                <a:spLocks noChangeArrowheads="1"/>
              </p:cNvSpPr>
              <p:nvPr/>
            </p:nvSpPr>
            <p:spPr bwMode="auto">
              <a:xfrm>
                <a:off x="267" y="2580"/>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CP</a:t>
                </a:r>
              </a:p>
            </p:txBody>
          </p:sp>
        </p:grpSp>
        <p:sp>
          <p:nvSpPr>
            <p:cNvPr id="23578" name="Text Box 19"/>
            <p:cNvSpPr txBox="1">
              <a:spLocks noChangeArrowheads="1"/>
            </p:cNvSpPr>
            <p:nvPr/>
          </p:nvSpPr>
          <p:spPr bwMode="auto">
            <a:xfrm>
              <a:off x="371" y="3936"/>
              <a:ext cx="1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Times New Roman" pitchFamily="18" charset="0"/>
                </a:rPr>
                <a:t>0</a:t>
              </a:r>
            </a:p>
          </p:txBody>
        </p:sp>
      </p:grpSp>
      <p:grpSp>
        <p:nvGrpSpPr>
          <p:cNvPr id="23556" name="Group 21"/>
          <p:cNvGrpSpPr>
            <a:grpSpLocks/>
          </p:cNvGrpSpPr>
          <p:nvPr/>
        </p:nvGrpSpPr>
        <p:grpSpPr bwMode="auto">
          <a:xfrm>
            <a:off x="6240463" y="3259138"/>
            <a:ext cx="4284662" cy="2527300"/>
            <a:chOff x="3196" y="2575"/>
            <a:chExt cx="2699" cy="1592"/>
          </a:xfrm>
        </p:grpSpPr>
        <p:grpSp>
          <p:nvGrpSpPr>
            <p:cNvPr id="23570" name="Group 18"/>
            <p:cNvGrpSpPr>
              <a:grpSpLocks/>
            </p:cNvGrpSpPr>
            <p:nvPr/>
          </p:nvGrpSpPr>
          <p:grpSpPr bwMode="auto">
            <a:xfrm>
              <a:off x="3196" y="2575"/>
              <a:ext cx="2699" cy="1592"/>
              <a:chOff x="3196" y="2575"/>
              <a:chExt cx="2699" cy="1592"/>
            </a:xfrm>
          </p:grpSpPr>
          <p:grpSp>
            <p:nvGrpSpPr>
              <p:cNvPr id="23572" name="Group 8"/>
              <p:cNvGrpSpPr>
                <a:grpSpLocks/>
              </p:cNvGrpSpPr>
              <p:nvPr/>
            </p:nvGrpSpPr>
            <p:grpSpPr bwMode="auto">
              <a:xfrm>
                <a:off x="3477" y="2575"/>
                <a:ext cx="1728" cy="1457"/>
                <a:chOff x="377" y="2482"/>
                <a:chExt cx="1728" cy="1457"/>
              </a:xfrm>
            </p:grpSpPr>
            <p:sp>
              <p:nvSpPr>
                <p:cNvPr id="23575" name="Line 9"/>
                <p:cNvSpPr>
                  <a:spLocks noChangeShapeType="1"/>
                </p:cNvSpPr>
                <p:nvPr/>
              </p:nvSpPr>
              <p:spPr bwMode="auto">
                <a:xfrm flipV="1">
                  <a:off x="384" y="2482"/>
                  <a:ext cx="0" cy="1457"/>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76" name="Line 10"/>
                <p:cNvSpPr>
                  <a:spLocks noChangeShapeType="1"/>
                </p:cNvSpPr>
                <p:nvPr/>
              </p:nvSpPr>
              <p:spPr bwMode="auto">
                <a:xfrm>
                  <a:off x="377" y="3936"/>
                  <a:ext cx="1728" cy="0"/>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3573" name="Text Box 14"/>
              <p:cNvSpPr txBox="1">
                <a:spLocks noChangeArrowheads="1"/>
              </p:cNvSpPr>
              <p:nvPr/>
            </p:nvSpPr>
            <p:spPr bwMode="auto">
              <a:xfrm>
                <a:off x="5223" y="3936"/>
                <a:ext cx="6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Möùc HÑ</a:t>
                </a:r>
              </a:p>
            </p:txBody>
          </p:sp>
          <p:sp>
            <p:nvSpPr>
              <p:cNvPr id="23574" name="Text Box 15"/>
              <p:cNvSpPr txBox="1">
                <a:spLocks noChangeArrowheads="1"/>
              </p:cNvSpPr>
              <p:nvPr/>
            </p:nvSpPr>
            <p:spPr bwMode="auto">
              <a:xfrm>
                <a:off x="3196" y="2580"/>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CP</a:t>
                </a:r>
              </a:p>
            </p:txBody>
          </p:sp>
        </p:grpSp>
        <p:sp>
          <p:nvSpPr>
            <p:cNvPr id="23571" name="Text Box 20"/>
            <p:cNvSpPr txBox="1">
              <a:spLocks noChangeArrowheads="1"/>
            </p:cNvSpPr>
            <p:nvPr/>
          </p:nvSpPr>
          <p:spPr bwMode="auto">
            <a:xfrm>
              <a:off x="3299" y="3931"/>
              <a:ext cx="1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Times New Roman" pitchFamily="18" charset="0"/>
                </a:rPr>
                <a:t>0</a:t>
              </a:r>
            </a:p>
          </p:txBody>
        </p:sp>
      </p:grpSp>
      <p:sp>
        <p:nvSpPr>
          <p:cNvPr id="23557" name="Text Box 11"/>
          <p:cNvSpPr txBox="1">
            <a:spLocks noChangeArrowheads="1"/>
          </p:cNvSpPr>
          <p:nvPr/>
        </p:nvSpPr>
        <p:spPr bwMode="auto">
          <a:xfrm>
            <a:off x="3324225" y="4389439"/>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Định phí bắt buộc</a:t>
            </a:r>
          </a:p>
        </p:txBody>
      </p:sp>
      <p:sp>
        <p:nvSpPr>
          <p:cNvPr id="23558" name="Text Box 32"/>
          <p:cNvSpPr txBox="1">
            <a:spLocks noChangeArrowheads="1"/>
          </p:cNvSpPr>
          <p:nvPr/>
        </p:nvSpPr>
        <p:spPr bwMode="auto">
          <a:xfrm>
            <a:off x="7881938" y="3889376"/>
            <a:ext cx="2286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Định phí tùy ý</a:t>
            </a:r>
          </a:p>
        </p:txBody>
      </p:sp>
      <p:sp>
        <p:nvSpPr>
          <p:cNvPr id="23559" name="Text Box 28"/>
          <p:cNvSpPr txBox="1">
            <a:spLocks noChangeArrowheads="1"/>
          </p:cNvSpPr>
          <p:nvPr/>
        </p:nvSpPr>
        <p:spPr bwMode="auto">
          <a:xfrm>
            <a:off x="2033588" y="1928813"/>
            <a:ext cx="8134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400" b="1" u="sng">
                <a:solidFill>
                  <a:prstClr val="black"/>
                </a:solidFill>
                <a:latin typeface="Times New Roman" pitchFamily="18" charset="0"/>
                <a:cs typeface="Times New Roman" pitchFamily="18" charset="0"/>
              </a:rPr>
              <a:t>Đồ thị biểu diễn định phí</a:t>
            </a:r>
            <a:endParaRPr lang="en-US" altLang="vi-VN" sz="2400" b="1">
              <a:solidFill>
                <a:prstClr val="black"/>
              </a:solidFill>
              <a:latin typeface="Times New Roman" pitchFamily="18" charset="0"/>
              <a:cs typeface="Times New Roman" pitchFamily="18" charset="0"/>
            </a:endParaRPr>
          </a:p>
        </p:txBody>
      </p:sp>
      <p:sp>
        <p:nvSpPr>
          <p:cNvPr id="23560" name="Line 13"/>
          <p:cNvSpPr>
            <a:spLocks noChangeShapeType="1"/>
          </p:cNvSpPr>
          <p:nvPr/>
        </p:nvSpPr>
        <p:spPr bwMode="auto">
          <a:xfrm flipV="1">
            <a:off x="2390775" y="4929188"/>
            <a:ext cx="2133600" cy="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nvGrpSpPr>
          <p:cNvPr id="23561" name="Group 31"/>
          <p:cNvGrpSpPr>
            <a:grpSpLocks/>
          </p:cNvGrpSpPr>
          <p:nvPr/>
        </p:nvGrpSpPr>
        <p:grpSpPr bwMode="auto">
          <a:xfrm>
            <a:off x="6715126" y="4456113"/>
            <a:ext cx="2809875" cy="1116012"/>
            <a:chOff x="3288" y="1911"/>
            <a:chExt cx="1770" cy="703"/>
          </a:xfrm>
        </p:grpSpPr>
        <p:sp>
          <p:nvSpPr>
            <p:cNvPr id="23563" name="Line 24"/>
            <p:cNvSpPr>
              <a:spLocks noChangeShapeType="1"/>
            </p:cNvSpPr>
            <p:nvPr/>
          </p:nvSpPr>
          <p:spPr bwMode="auto">
            <a:xfrm>
              <a:off x="3288" y="2273"/>
              <a:ext cx="454"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64" name="Line 25"/>
            <p:cNvSpPr>
              <a:spLocks noChangeShapeType="1"/>
            </p:cNvSpPr>
            <p:nvPr/>
          </p:nvSpPr>
          <p:spPr bwMode="auto">
            <a:xfrm flipV="1">
              <a:off x="3765" y="2047"/>
              <a:ext cx="0" cy="544"/>
            </a:xfrm>
            <a:prstGeom prst="line">
              <a:avLst/>
            </a:prstGeom>
            <a:noFill/>
            <a:ln w="12700">
              <a:solidFill>
                <a:schemeClr val="tx1"/>
              </a:solidFill>
              <a:prstDash val="lgDashDotDot"/>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65" name="Line 26"/>
            <p:cNvSpPr>
              <a:spLocks noChangeShapeType="1"/>
            </p:cNvSpPr>
            <p:nvPr/>
          </p:nvSpPr>
          <p:spPr bwMode="auto">
            <a:xfrm>
              <a:off x="3765" y="2047"/>
              <a:ext cx="318"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66" name="Line 27"/>
            <p:cNvSpPr>
              <a:spLocks noChangeShapeType="1"/>
            </p:cNvSpPr>
            <p:nvPr/>
          </p:nvSpPr>
          <p:spPr bwMode="auto">
            <a:xfrm>
              <a:off x="4105" y="2160"/>
              <a:ext cx="34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67" name="Line 28"/>
            <p:cNvSpPr>
              <a:spLocks noChangeShapeType="1"/>
            </p:cNvSpPr>
            <p:nvPr/>
          </p:nvSpPr>
          <p:spPr bwMode="auto">
            <a:xfrm>
              <a:off x="4468" y="1911"/>
              <a:ext cx="59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68" name="Line 29"/>
            <p:cNvSpPr>
              <a:spLocks noChangeShapeType="1"/>
            </p:cNvSpPr>
            <p:nvPr/>
          </p:nvSpPr>
          <p:spPr bwMode="auto">
            <a:xfrm>
              <a:off x="4082" y="2047"/>
              <a:ext cx="0" cy="544"/>
            </a:xfrm>
            <a:prstGeom prst="line">
              <a:avLst/>
            </a:prstGeom>
            <a:noFill/>
            <a:ln w="12700">
              <a:solidFill>
                <a:schemeClr val="tx1"/>
              </a:solidFill>
              <a:prstDash val="lgDashDotDot"/>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3569" name="Line 30"/>
            <p:cNvSpPr>
              <a:spLocks noChangeShapeType="1"/>
            </p:cNvSpPr>
            <p:nvPr/>
          </p:nvSpPr>
          <p:spPr bwMode="auto">
            <a:xfrm>
              <a:off x="4468" y="1911"/>
              <a:ext cx="0" cy="703"/>
            </a:xfrm>
            <a:prstGeom prst="line">
              <a:avLst/>
            </a:prstGeom>
            <a:noFill/>
            <a:ln w="12700">
              <a:solidFill>
                <a:schemeClr val="tx1"/>
              </a:solidFill>
              <a:prstDash val="lgDashDotDot"/>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31" name="Slide Number Placeholder 30"/>
          <p:cNvSpPr>
            <a:spLocks noGrp="1"/>
          </p:cNvSpPr>
          <p:nvPr>
            <p:ph type="sldNum" sz="quarter" idx="12"/>
          </p:nvPr>
        </p:nvSpPr>
        <p:spPr/>
        <p:txBody>
          <a:bodyPr>
            <a:normAutofit fontScale="85000" lnSpcReduction="20000"/>
          </a:bodyPr>
          <a:lstStyle/>
          <a:p>
            <a:pPr>
              <a:defRPr/>
            </a:pPr>
            <a:fld id="{369D40A5-D9D3-4D5E-909E-B1AD9BD29837}" type="slidenum">
              <a:rPr lang="en-IN" smtClean="0"/>
              <a:pPr>
                <a:defRPr/>
              </a:pPr>
              <a:t>40</a:t>
            </a:fld>
            <a:endParaRPr lang="en-IN"/>
          </a:p>
        </p:txBody>
      </p:sp>
    </p:spTree>
    <p:extLst>
      <p:ext uri="{BB962C8B-B14F-4D97-AF65-F5344CB8AC3E}">
        <p14:creationId xmlns:p14="http://schemas.microsoft.com/office/powerpoint/2010/main" val="3266518001"/>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24579" name="AutoShape 21"/>
          <p:cNvSpPr>
            <a:spLocks noChangeArrowheads="1"/>
          </p:cNvSpPr>
          <p:nvPr/>
        </p:nvSpPr>
        <p:spPr bwMode="auto">
          <a:xfrm>
            <a:off x="1952626" y="1571625"/>
            <a:ext cx="8429625"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200" b="1" dirty="0">
                <a:solidFill>
                  <a:prstClr val="black"/>
                </a:solidFill>
                <a:latin typeface="Times New Roman" pitchFamily="18" charset="0"/>
                <a:cs typeface="Times New Roman" pitchFamily="18" charset="0"/>
              </a:rPr>
              <a:t> 3. PHÂN LOẠI CPSXKD THEO CÁCH ỨNG XỬ CỦA CHI PHÍ</a:t>
            </a:r>
          </a:p>
        </p:txBody>
      </p:sp>
      <p:sp>
        <p:nvSpPr>
          <p:cNvPr id="24580" name="Text Box 28"/>
          <p:cNvSpPr txBox="1">
            <a:spLocks noChangeArrowheads="1"/>
          </p:cNvSpPr>
          <p:nvPr/>
        </p:nvSpPr>
        <p:spPr bwMode="auto">
          <a:xfrm>
            <a:off x="2033588" y="2374900"/>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u="sng" dirty="0">
                <a:solidFill>
                  <a:prstClr val="black"/>
                </a:solidFill>
                <a:latin typeface="Times New Roman" pitchFamily="18" charset="0"/>
                <a:cs typeface="Times New Roman" pitchFamily="18" charset="0"/>
              </a:rPr>
              <a:t>c, Chi </a:t>
            </a:r>
            <a:r>
              <a:rPr lang="en-US" altLang="vi-VN" sz="2000" b="1" u="sng" dirty="0" err="1">
                <a:solidFill>
                  <a:prstClr val="black"/>
                </a:solidFill>
                <a:latin typeface="Times New Roman" pitchFamily="18" charset="0"/>
                <a:cs typeface="Times New Roman" pitchFamily="18" charset="0"/>
              </a:rPr>
              <a:t>phí</a:t>
            </a:r>
            <a:r>
              <a:rPr lang="en-US" altLang="vi-VN" sz="2000" b="1" u="sng" dirty="0">
                <a:solidFill>
                  <a:prstClr val="black"/>
                </a:solidFill>
                <a:latin typeface="Times New Roman" pitchFamily="18" charset="0"/>
                <a:cs typeface="Times New Roman" pitchFamily="18" charset="0"/>
              </a:rPr>
              <a:t> </a:t>
            </a:r>
            <a:r>
              <a:rPr lang="en-US" altLang="vi-VN" sz="2000" b="1" u="sng" dirty="0" err="1">
                <a:solidFill>
                  <a:prstClr val="black"/>
                </a:solidFill>
                <a:latin typeface="Times New Roman" pitchFamily="18" charset="0"/>
                <a:cs typeface="Times New Roman" pitchFamily="18" charset="0"/>
              </a:rPr>
              <a:t>hỗn</a:t>
            </a:r>
            <a:r>
              <a:rPr lang="en-US" altLang="vi-VN" sz="2000" b="1" u="sng" dirty="0">
                <a:solidFill>
                  <a:prstClr val="black"/>
                </a:solidFill>
                <a:latin typeface="Times New Roman" pitchFamily="18" charset="0"/>
                <a:cs typeface="Times New Roman" pitchFamily="18" charset="0"/>
              </a:rPr>
              <a:t> </a:t>
            </a:r>
            <a:r>
              <a:rPr lang="en-US" altLang="vi-VN" sz="2000" b="1" u="sng" dirty="0" err="1">
                <a:solidFill>
                  <a:prstClr val="black"/>
                </a:solidFill>
                <a:latin typeface="Times New Roman" pitchFamily="18" charset="0"/>
                <a:cs typeface="Times New Roman" pitchFamily="18" charset="0"/>
              </a:rPr>
              <a:t>hợp</a:t>
            </a:r>
            <a:r>
              <a:rPr lang="en-US" altLang="vi-VN" sz="2000" b="1" u="sng" dirty="0">
                <a:solidFill>
                  <a:prstClr val="black"/>
                </a:solidFill>
                <a:latin typeface="Times New Roman" pitchFamily="18" charset="0"/>
                <a:cs typeface="Times New Roman" pitchFamily="18" charset="0"/>
              </a:rPr>
              <a:t>:</a:t>
            </a:r>
            <a:r>
              <a:rPr lang="en-US" altLang="vi-VN" sz="2000" b="1"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bao</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gồm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cả</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yếu</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tố</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của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biến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định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a:t>
            </a:r>
            <a:endParaRPr lang="en-US" altLang="vi-VN" sz="2000" b="1" dirty="0">
              <a:solidFill>
                <a:prstClr val="black"/>
              </a:solidFill>
              <a:latin typeface="Times New Roman" pitchFamily="18" charset="0"/>
              <a:cs typeface="Times New Roman" pitchFamily="18" charset="0"/>
            </a:endParaRPr>
          </a:p>
        </p:txBody>
      </p:sp>
      <p:sp>
        <p:nvSpPr>
          <p:cNvPr id="24581" name="Text Box 28"/>
          <p:cNvSpPr txBox="1">
            <a:spLocks noChangeArrowheads="1"/>
          </p:cNvSpPr>
          <p:nvPr/>
        </p:nvSpPr>
        <p:spPr bwMode="auto">
          <a:xfrm>
            <a:off x="2033588" y="3040064"/>
            <a:ext cx="8134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i="1" dirty="0">
                <a:solidFill>
                  <a:prstClr val="black"/>
                </a:solidFill>
                <a:latin typeface="Times New Roman" pitchFamily="18" charset="0"/>
                <a:cs typeface="Times New Roman" pitchFamily="18" charset="0"/>
              </a:rPr>
              <a:t>* </a:t>
            </a:r>
            <a:r>
              <a:rPr lang="en-US" altLang="vi-VN" sz="2000" b="1" i="1" dirty="0" err="1">
                <a:solidFill>
                  <a:prstClr val="black"/>
                </a:solidFill>
                <a:latin typeface="Times New Roman" pitchFamily="18" charset="0"/>
                <a:cs typeface="Times New Roman" pitchFamily="18" charset="0"/>
              </a:rPr>
              <a:t>Đặc</a:t>
            </a:r>
            <a:r>
              <a:rPr lang="en-US" altLang="vi-VN" sz="2000" b="1" i="1" dirty="0">
                <a:solidFill>
                  <a:prstClr val="black"/>
                </a:solidFill>
                <a:latin typeface="Times New Roman" pitchFamily="18" charset="0"/>
                <a:cs typeface="Times New Roman" pitchFamily="18" charset="0"/>
              </a:rPr>
              <a:t> </a:t>
            </a:r>
            <a:r>
              <a:rPr lang="en-US" altLang="vi-VN" sz="2000" b="1" i="1" dirty="0" err="1">
                <a:solidFill>
                  <a:prstClr val="black"/>
                </a:solidFill>
                <a:latin typeface="Times New Roman" pitchFamily="18" charset="0"/>
                <a:cs typeface="Times New Roman" pitchFamily="18" charset="0"/>
              </a:rPr>
              <a:t>điểm</a:t>
            </a:r>
            <a:r>
              <a:rPr lang="en-US" altLang="vi-VN" sz="2000" dirty="0">
                <a:solidFill>
                  <a:prstClr val="black"/>
                </a:solidFill>
                <a:latin typeface="Times New Roman" pitchFamily="18" charset="0"/>
                <a:cs typeface="Times New Roman" pitchFamily="18" charset="0"/>
              </a:rPr>
              <a:t>: Ở </a:t>
            </a:r>
            <a:r>
              <a:rPr lang="en-US" altLang="vi-VN" sz="2000" dirty="0" err="1">
                <a:solidFill>
                  <a:prstClr val="black"/>
                </a:solidFill>
                <a:latin typeface="Times New Roman" pitchFamily="18" charset="0"/>
                <a:cs typeface="Times New Roman" pitchFamily="18" charset="0"/>
              </a:rPr>
              <a:t>mức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độ</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hoạt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động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này</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thì</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nó</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thể</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hiện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đặc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điểm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của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định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còn</a:t>
            </a:r>
            <a:r>
              <a:rPr lang="en-US" altLang="vi-VN" sz="2000" dirty="0">
                <a:solidFill>
                  <a:prstClr val="black"/>
                </a:solidFill>
                <a:latin typeface="Times New Roman" pitchFamily="18" charset="0"/>
                <a:cs typeface="Times New Roman" pitchFamily="18" charset="0"/>
              </a:rPr>
              <a:t> ở </a:t>
            </a:r>
            <a:r>
              <a:rPr lang="en-US" altLang="vi-VN" sz="2000" dirty="0" err="1">
                <a:solidFill>
                  <a:prstClr val="black"/>
                </a:solidFill>
                <a:latin typeface="Times New Roman" pitchFamily="18" charset="0"/>
                <a:cs typeface="Times New Roman" pitchFamily="18" charset="0"/>
              </a:rPr>
              <a:t>mức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độ</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hoạt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động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thì</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nó</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thể</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hiện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đặc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điểm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của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biến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a:t>
            </a:r>
          </a:p>
        </p:txBody>
      </p:sp>
      <p:sp>
        <p:nvSpPr>
          <p:cNvPr id="24582" name="Text Box 28"/>
          <p:cNvSpPr txBox="1">
            <a:spLocks noChangeArrowheads="1"/>
          </p:cNvSpPr>
          <p:nvPr/>
        </p:nvSpPr>
        <p:spPr bwMode="auto">
          <a:xfrm>
            <a:off x="2024063" y="4254501"/>
            <a:ext cx="8134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i="1">
                <a:solidFill>
                  <a:prstClr val="black"/>
                </a:solidFill>
                <a:latin typeface="Times New Roman" pitchFamily="18" charset="0"/>
                <a:cs typeface="Times New Roman" pitchFamily="18" charset="0"/>
              </a:rPr>
              <a:t>- Phần định phí của chi phí hỗn hợp phản ánh chi phí căn bản, tối thiểu để duy trì phục vụ và để giữ cho dịch vụ đó luôn ở tình trạng phục vụ.</a:t>
            </a:r>
          </a:p>
        </p:txBody>
      </p:sp>
      <p:sp>
        <p:nvSpPr>
          <p:cNvPr id="24583" name="Text Box 28"/>
          <p:cNvSpPr txBox="1">
            <a:spLocks noChangeArrowheads="1"/>
          </p:cNvSpPr>
          <p:nvPr/>
        </p:nvSpPr>
        <p:spPr bwMode="auto">
          <a:xfrm>
            <a:off x="2024063" y="5303839"/>
            <a:ext cx="81343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i="1">
                <a:solidFill>
                  <a:prstClr val="black"/>
                </a:solidFill>
                <a:latin typeface="Times New Roman" pitchFamily="18" charset="0"/>
                <a:cs typeface="Times New Roman" pitchFamily="18" charset="0"/>
              </a:rPr>
              <a:t>- Phần biến phí phản ánh chi phí thực tế hoặc chi phí sử dụng vượt định mức.</a:t>
            </a:r>
          </a:p>
        </p:txBody>
      </p:sp>
      <p:sp>
        <p:nvSpPr>
          <p:cNvPr id="8" name="Slide Number Placeholder 7"/>
          <p:cNvSpPr>
            <a:spLocks noGrp="1"/>
          </p:cNvSpPr>
          <p:nvPr>
            <p:ph type="sldNum" sz="quarter" idx="12"/>
          </p:nvPr>
        </p:nvSpPr>
        <p:spPr/>
        <p:txBody>
          <a:bodyPr>
            <a:normAutofit fontScale="85000" lnSpcReduction="20000"/>
          </a:bodyPr>
          <a:lstStyle/>
          <a:p>
            <a:pPr>
              <a:defRPr/>
            </a:pPr>
            <a:fld id="{1AEE2548-1DAF-40F1-9B25-4CE75091802B}" type="slidenum">
              <a:rPr lang="en-IN" smtClean="0"/>
              <a:pPr>
                <a:defRPr/>
              </a:pPr>
              <a:t>41</a:t>
            </a:fld>
            <a:endParaRPr lang="en-IN"/>
          </a:p>
        </p:txBody>
      </p:sp>
    </p:spTree>
    <p:extLst>
      <p:ext uri="{BB962C8B-B14F-4D97-AF65-F5344CB8AC3E}">
        <p14:creationId xmlns:p14="http://schemas.microsoft.com/office/powerpoint/2010/main" val="2126831575"/>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67" name="Slide Number Placeholder 66"/>
          <p:cNvSpPr>
            <a:spLocks noGrp="1"/>
          </p:cNvSpPr>
          <p:nvPr>
            <p:ph type="sldNum" sz="quarter" idx="12"/>
          </p:nvPr>
        </p:nvSpPr>
        <p:spPr/>
        <p:txBody>
          <a:bodyPr>
            <a:normAutofit fontScale="85000" lnSpcReduction="20000"/>
          </a:bodyPr>
          <a:lstStyle/>
          <a:p>
            <a:pPr>
              <a:defRPr/>
            </a:pPr>
            <a:fld id="{8D987098-DDDB-4202-BB44-081BA9F11B68}" type="slidenum">
              <a:rPr lang="en-IN" smtClean="0"/>
              <a:pPr>
                <a:defRPr/>
              </a:pPr>
              <a:t>42</a:t>
            </a:fld>
            <a:endParaRPr lang="en-IN"/>
          </a:p>
        </p:txBody>
      </p:sp>
      <p:graphicFrame>
        <p:nvGraphicFramePr>
          <p:cNvPr id="38" name="Table 37"/>
          <p:cNvGraphicFramePr>
            <a:graphicFrameLocks noGrp="1"/>
          </p:cNvGraphicFramePr>
          <p:nvPr>
            <p:extLst>
              <p:ext uri="{D42A27DB-BD31-4B8C-83A1-F6EECF244321}">
                <p14:modId xmlns:p14="http://schemas.microsoft.com/office/powerpoint/2010/main" val="458916506"/>
              </p:ext>
            </p:extLst>
          </p:nvPr>
        </p:nvGraphicFramePr>
        <p:xfrm>
          <a:off x="1752601" y="2011358"/>
          <a:ext cx="8686800" cy="4694242"/>
        </p:xfrm>
        <a:graphic>
          <a:graphicData uri="http://schemas.openxmlformats.org/drawingml/2006/table">
            <a:tbl>
              <a:tblPr/>
              <a:tblGrid>
                <a:gridCol w="1197598">
                  <a:extLst>
                    <a:ext uri="{9D8B030D-6E8A-4147-A177-3AD203B41FA5}">
                      <a16:colId xmlns:a16="http://schemas.microsoft.com/office/drawing/2014/main" val="20000"/>
                    </a:ext>
                  </a:extLst>
                </a:gridCol>
                <a:gridCol w="4288801">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1066801">
                  <a:extLst>
                    <a:ext uri="{9D8B030D-6E8A-4147-A177-3AD203B41FA5}">
                      <a16:colId xmlns:a16="http://schemas.microsoft.com/office/drawing/2014/main" val="20003"/>
                    </a:ext>
                  </a:extLst>
                </a:gridCol>
              </a:tblGrid>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STT</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Chi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phí</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trị</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triệu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đồng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Ghi chú</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1</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Lương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PX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sản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xuất</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80</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2</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Lương NV Văn phòng</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120</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3</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CP Nguyên liệu, VLTT</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500</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4</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Khấu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hao</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TSCĐ PX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theo</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đường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thẳng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125</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5</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CP vật liệu sx</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24</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6</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CP Quảng cáo</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130</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7</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CP Văn phòng phẩm</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7</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8</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CP Nhân công TT</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160</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9</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CP vật liệu sản xuất</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18</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10</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CP CDDC</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32</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11</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Khấu hao TSCĐ VP</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21</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12</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Hoa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hồng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hàng</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69</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35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13</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CP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dịch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ngoài</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34</a:t>
                      </a: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50242" marR="5024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sp>
        <p:nvSpPr>
          <p:cNvPr id="25681" name="Text Box 28"/>
          <p:cNvSpPr txBox="1">
            <a:spLocks noChangeArrowheads="1"/>
          </p:cNvSpPr>
          <p:nvPr/>
        </p:nvSpPr>
        <p:spPr bwMode="auto">
          <a:xfrm>
            <a:off x="2033588" y="1428750"/>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       Một DN có số liệu như sau: Xác định đâu là CPCĐ? CPBĐ?</a:t>
            </a:r>
          </a:p>
        </p:txBody>
      </p:sp>
      <p:sp>
        <p:nvSpPr>
          <p:cNvPr id="2" name="Rectangle 1"/>
          <p:cNvSpPr/>
          <p:nvPr/>
        </p:nvSpPr>
        <p:spPr>
          <a:xfrm>
            <a:off x="9405938" y="6031468"/>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BĐ</a:t>
            </a:r>
            <a:endParaRPr lang="en-US" dirty="0">
              <a:latin typeface="Times New Roman" pitchFamily="18" charset="0"/>
              <a:cs typeface="Times New Roman" pitchFamily="18" charset="0"/>
            </a:endParaRPr>
          </a:p>
        </p:txBody>
      </p:sp>
      <p:sp>
        <p:nvSpPr>
          <p:cNvPr id="7" name="Rectangle 6"/>
          <p:cNvSpPr/>
          <p:nvPr/>
        </p:nvSpPr>
        <p:spPr>
          <a:xfrm>
            <a:off x="9405938" y="2667000"/>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CĐ</a:t>
            </a:r>
            <a:endParaRPr lang="en-US" dirty="0">
              <a:latin typeface="Times New Roman" pitchFamily="18" charset="0"/>
              <a:cs typeface="Times New Roman" pitchFamily="18" charset="0"/>
            </a:endParaRPr>
          </a:p>
        </p:txBody>
      </p:sp>
      <p:sp>
        <p:nvSpPr>
          <p:cNvPr id="8" name="Rectangle 7"/>
          <p:cNvSpPr/>
          <p:nvPr/>
        </p:nvSpPr>
        <p:spPr>
          <a:xfrm>
            <a:off x="9396560" y="3036332"/>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BĐ</a:t>
            </a:r>
            <a:endParaRPr lang="en-US" dirty="0">
              <a:latin typeface="Times New Roman" pitchFamily="18" charset="0"/>
              <a:cs typeface="Times New Roman" pitchFamily="18" charset="0"/>
            </a:endParaRPr>
          </a:p>
        </p:txBody>
      </p:sp>
      <p:sp>
        <p:nvSpPr>
          <p:cNvPr id="9" name="Rectangle 8"/>
          <p:cNvSpPr/>
          <p:nvPr/>
        </p:nvSpPr>
        <p:spPr>
          <a:xfrm>
            <a:off x="9396560" y="3352800"/>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CĐ</a:t>
            </a:r>
            <a:endParaRPr lang="en-US" dirty="0">
              <a:latin typeface="Times New Roman" pitchFamily="18" charset="0"/>
              <a:cs typeface="Times New Roman" pitchFamily="18" charset="0"/>
            </a:endParaRPr>
          </a:p>
        </p:txBody>
      </p:sp>
      <p:sp>
        <p:nvSpPr>
          <p:cNvPr id="10" name="Rectangle 9"/>
          <p:cNvSpPr/>
          <p:nvPr/>
        </p:nvSpPr>
        <p:spPr>
          <a:xfrm>
            <a:off x="9405938" y="4343400"/>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CĐ</a:t>
            </a:r>
            <a:endParaRPr lang="en-US" dirty="0">
              <a:latin typeface="Times New Roman" pitchFamily="18" charset="0"/>
              <a:cs typeface="Times New Roman" pitchFamily="18" charset="0"/>
            </a:endParaRPr>
          </a:p>
        </p:txBody>
      </p:sp>
      <p:sp>
        <p:nvSpPr>
          <p:cNvPr id="11" name="Rectangle 10"/>
          <p:cNvSpPr/>
          <p:nvPr/>
        </p:nvSpPr>
        <p:spPr>
          <a:xfrm>
            <a:off x="9396560" y="3974068"/>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CĐ</a:t>
            </a:r>
            <a:endParaRPr lang="en-US" dirty="0">
              <a:latin typeface="Times New Roman" pitchFamily="18" charset="0"/>
              <a:cs typeface="Times New Roman" pitchFamily="18" charset="0"/>
            </a:endParaRPr>
          </a:p>
        </p:txBody>
      </p:sp>
      <p:sp>
        <p:nvSpPr>
          <p:cNvPr id="12" name="Rectangle 11"/>
          <p:cNvSpPr/>
          <p:nvPr/>
        </p:nvSpPr>
        <p:spPr>
          <a:xfrm>
            <a:off x="9396560" y="3720905"/>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BĐ</a:t>
            </a:r>
            <a:endParaRPr lang="en-US" dirty="0">
              <a:latin typeface="Times New Roman" pitchFamily="18" charset="0"/>
              <a:cs typeface="Times New Roman" pitchFamily="18" charset="0"/>
            </a:endParaRPr>
          </a:p>
        </p:txBody>
      </p:sp>
      <p:sp>
        <p:nvSpPr>
          <p:cNvPr id="13" name="Rectangle 12"/>
          <p:cNvSpPr/>
          <p:nvPr/>
        </p:nvSpPr>
        <p:spPr>
          <a:xfrm>
            <a:off x="9372600" y="5040868"/>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BĐ</a:t>
            </a:r>
            <a:endParaRPr lang="en-US" dirty="0">
              <a:latin typeface="Times New Roman" pitchFamily="18" charset="0"/>
              <a:cs typeface="Times New Roman" pitchFamily="18" charset="0"/>
            </a:endParaRPr>
          </a:p>
        </p:txBody>
      </p:sp>
      <p:sp>
        <p:nvSpPr>
          <p:cNvPr id="14" name="Rectangle 13"/>
          <p:cNvSpPr/>
          <p:nvPr/>
        </p:nvSpPr>
        <p:spPr>
          <a:xfrm>
            <a:off x="9396560" y="5334000"/>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CĐ</a:t>
            </a:r>
            <a:endParaRPr lang="en-US" dirty="0">
              <a:latin typeface="Times New Roman" pitchFamily="18" charset="0"/>
              <a:cs typeface="Times New Roman" pitchFamily="18" charset="0"/>
            </a:endParaRPr>
          </a:p>
        </p:txBody>
      </p:sp>
      <p:sp>
        <p:nvSpPr>
          <p:cNvPr id="15" name="Rectangle 14"/>
          <p:cNvSpPr/>
          <p:nvPr/>
        </p:nvSpPr>
        <p:spPr>
          <a:xfrm>
            <a:off x="9405938" y="6324600"/>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H hợp</a:t>
            </a:r>
            <a:endParaRPr lang="en-US" dirty="0">
              <a:latin typeface="Times New Roman" pitchFamily="18" charset="0"/>
              <a:cs typeface="Times New Roman" pitchFamily="18" charset="0"/>
            </a:endParaRPr>
          </a:p>
        </p:txBody>
      </p:sp>
      <p:sp>
        <p:nvSpPr>
          <p:cNvPr id="16" name="Rectangle 15"/>
          <p:cNvSpPr/>
          <p:nvPr/>
        </p:nvSpPr>
        <p:spPr>
          <a:xfrm>
            <a:off x="9372600" y="2297668"/>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BĐ</a:t>
            </a:r>
            <a:endParaRPr lang="en-US" dirty="0">
              <a:latin typeface="Times New Roman" pitchFamily="18" charset="0"/>
              <a:cs typeface="Times New Roman" pitchFamily="18" charset="0"/>
            </a:endParaRPr>
          </a:p>
        </p:txBody>
      </p:sp>
      <p:sp>
        <p:nvSpPr>
          <p:cNvPr id="17" name="Rectangle 16"/>
          <p:cNvSpPr/>
          <p:nvPr/>
        </p:nvSpPr>
        <p:spPr>
          <a:xfrm>
            <a:off x="9396560" y="4702575"/>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BĐ</a:t>
            </a:r>
            <a:endParaRPr lang="en-US" dirty="0">
              <a:latin typeface="Times New Roman" pitchFamily="18" charset="0"/>
              <a:cs typeface="Times New Roman" pitchFamily="18" charset="0"/>
            </a:endParaRPr>
          </a:p>
        </p:txBody>
      </p:sp>
      <p:sp>
        <p:nvSpPr>
          <p:cNvPr id="18" name="Rectangle 17"/>
          <p:cNvSpPr/>
          <p:nvPr/>
        </p:nvSpPr>
        <p:spPr>
          <a:xfrm>
            <a:off x="9405938" y="5662136"/>
            <a:ext cx="957262" cy="369332"/>
          </a:xfrm>
          <a:prstGeom prst="rect">
            <a:avLst/>
          </a:prstGeom>
        </p:spPr>
        <p:txBody>
          <a:bodyPr wrap="square">
            <a:spAutoFit/>
          </a:bodyPr>
          <a:lstStyle/>
          <a:p>
            <a:pPr lvl="0" fontAlgn="base">
              <a:spcBef>
                <a:spcPct val="0"/>
              </a:spcBef>
              <a:spcAft>
                <a:spcPct val="0"/>
              </a:spcAft>
            </a:pPr>
            <a:r>
              <a:rPr lang="vi-VN" dirty="0">
                <a:latin typeface="Times New Roman" pitchFamily="18" charset="0"/>
                <a:cs typeface="Times New Roman" pitchFamily="18" charset="0"/>
              </a:rPr>
              <a:t>CĐ</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33410358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ircle(in)">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circle(in)">
                                      <p:cBhvr>
                                        <p:cTn id="42" dur="2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circle(in)">
                                      <p:cBhvr>
                                        <p:cTn id="52" dur="20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circle(in)">
                                      <p:cBhvr>
                                        <p:cTn id="57" dur="20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circle(in)">
                                      <p:cBhvr>
                                        <p:cTn id="62" dur="2000"/>
                                        <p:tgtEl>
                                          <p:spTgt spid="2"/>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circle(in)">
                                      <p:cBhvr>
                                        <p:cTn id="6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grpSp>
        <p:nvGrpSpPr>
          <p:cNvPr id="26627" name="Group 22"/>
          <p:cNvGrpSpPr>
            <a:grpSpLocks/>
          </p:cNvGrpSpPr>
          <p:nvPr/>
        </p:nvGrpSpPr>
        <p:grpSpPr bwMode="auto">
          <a:xfrm>
            <a:off x="1919288" y="3259138"/>
            <a:ext cx="4248150" cy="2527300"/>
            <a:chOff x="267" y="2575"/>
            <a:chExt cx="2676" cy="1592"/>
          </a:xfrm>
        </p:grpSpPr>
        <p:grpSp>
          <p:nvGrpSpPr>
            <p:cNvPr id="26655" name="Group 17"/>
            <p:cNvGrpSpPr>
              <a:grpSpLocks/>
            </p:cNvGrpSpPr>
            <p:nvPr/>
          </p:nvGrpSpPr>
          <p:grpSpPr bwMode="auto">
            <a:xfrm>
              <a:off x="267" y="2575"/>
              <a:ext cx="2676" cy="1592"/>
              <a:chOff x="267" y="2575"/>
              <a:chExt cx="2676" cy="1592"/>
            </a:xfrm>
          </p:grpSpPr>
          <p:grpSp>
            <p:nvGrpSpPr>
              <p:cNvPr id="26657" name="Group 7"/>
              <p:cNvGrpSpPr>
                <a:grpSpLocks/>
              </p:cNvGrpSpPr>
              <p:nvPr/>
            </p:nvGrpSpPr>
            <p:grpSpPr bwMode="auto">
              <a:xfrm>
                <a:off x="551" y="2575"/>
                <a:ext cx="1728" cy="1457"/>
                <a:chOff x="377" y="2482"/>
                <a:chExt cx="1728" cy="1457"/>
              </a:xfrm>
            </p:grpSpPr>
            <p:sp>
              <p:nvSpPr>
                <p:cNvPr id="26660" name="Line 4"/>
                <p:cNvSpPr>
                  <a:spLocks noChangeShapeType="1"/>
                </p:cNvSpPr>
                <p:nvPr/>
              </p:nvSpPr>
              <p:spPr bwMode="auto">
                <a:xfrm flipV="1">
                  <a:off x="384" y="2482"/>
                  <a:ext cx="0" cy="1457"/>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6661" name="Line 5"/>
                <p:cNvSpPr>
                  <a:spLocks noChangeShapeType="1"/>
                </p:cNvSpPr>
                <p:nvPr/>
              </p:nvSpPr>
              <p:spPr bwMode="auto">
                <a:xfrm>
                  <a:off x="377" y="3936"/>
                  <a:ext cx="1728" cy="0"/>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6658" name="Text Box 13"/>
              <p:cNvSpPr txBox="1">
                <a:spLocks noChangeArrowheads="1"/>
              </p:cNvSpPr>
              <p:nvPr/>
            </p:nvSpPr>
            <p:spPr bwMode="auto">
              <a:xfrm>
                <a:off x="2271" y="3936"/>
                <a:ext cx="6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Möùc HÑ</a:t>
                </a:r>
              </a:p>
            </p:txBody>
          </p:sp>
          <p:sp>
            <p:nvSpPr>
              <p:cNvPr id="26659" name="Text Box 16"/>
              <p:cNvSpPr txBox="1">
                <a:spLocks noChangeArrowheads="1"/>
              </p:cNvSpPr>
              <p:nvPr/>
            </p:nvSpPr>
            <p:spPr bwMode="auto">
              <a:xfrm>
                <a:off x="267" y="2580"/>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CP</a:t>
                </a:r>
              </a:p>
            </p:txBody>
          </p:sp>
        </p:grpSp>
        <p:sp>
          <p:nvSpPr>
            <p:cNvPr id="26656" name="Text Box 19"/>
            <p:cNvSpPr txBox="1">
              <a:spLocks noChangeArrowheads="1"/>
            </p:cNvSpPr>
            <p:nvPr/>
          </p:nvSpPr>
          <p:spPr bwMode="auto">
            <a:xfrm>
              <a:off x="371" y="3936"/>
              <a:ext cx="1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Times New Roman" pitchFamily="18" charset="0"/>
                </a:rPr>
                <a:t>0</a:t>
              </a:r>
            </a:p>
          </p:txBody>
        </p:sp>
      </p:grpSp>
      <p:grpSp>
        <p:nvGrpSpPr>
          <p:cNvPr id="26628" name="Group 21"/>
          <p:cNvGrpSpPr>
            <a:grpSpLocks/>
          </p:cNvGrpSpPr>
          <p:nvPr/>
        </p:nvGrpSpPr>
        <p:grpSpPr bwMode="auto">
          <a:xfrm>
            <a:off x="6240463" y="3259138"/>
            <a:ext cx="4284662" cy="2527300"/>
            <a:chOff x="3196" y="2575"/>
            <a:chExt cx="2699" cy="1592"/>
          </a:xfrm>
        </p:grpSpPr>
        <p:grpSp>
          <p:nvGrpSpPr>
            <p:cNvPr id="26648" name="Group 18"/>
            <p:cNvGrpSpPr>
              <a:grpSpLocks/>
            </p:cNvGrpSpPr>
            <p:nvPr/>
          </p:nvGrpSpPr>
          <p:grpSpPr bwMode="auto">
            <a:xfrm>
              <a:off x="3196" y="2575"/>
              <a:ext cx="2699" cy="1592"/>
              <a:chOff x="3196" y="2575"/>
              <a:chExt cx="2699" cy="1592"/>
            </a:xfrm>
          </p:grpSpPr>
          <p:grpSp>
            <p:nvGrpSpPr>
              <p:cNvPr id="26650" name="Group 8"/>
              <p:cNvGrpSpPr>
                <a:grpSpLocks/>
              </p:cNvGrpSpPr>
              <p:nvPr/>
            </p:nvGrpSpPr>
            <p:grpSpPr bwMode="auto">
              <a:xfrm>
                <a:off x="3477" y="2575"/>
                <a:ext cx="1728" cy="1457"/>
                <a:chOff x="377" y="2482"/>
                <a:chExt cx="1728" cy="1457"/>
              </a:xfrm>
            </p:grpSpPr>
            <p:sp>
              <p:nvSpPr>
                <p:cNvPr id="26653" name="Line 9"/>
                <p:cNvSpPr>
                  <a:spLocks noChangeShapeType="1"/>
                </p:cNvSpPr>
                <p:nvPr/>
              </p:nvSpPr>
              <p:spPr bwMode="auto">
                <a:xfrm flipV="1">
                  <a:off x="384" y="2482"/>
                  <a:ext cx="0" cy="1457"/>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6654" name="Line 10"/>
                <p:cNvSpPr>
                  <a:spLocks noChangeShapeType="1"/>
                </p:cNvSpPr>
                <p:nvPr/>
              </p:nvSpPr>
              <p:spPr bwMode="auto">
                <a:xfrm>
                  <a:off x="377" y="3936"/>
                  <a:ext cx="1728" cy="0"/>
                </a:xfrm>
                <a:prstGeom prst="line">
                  <a:avLst/>
                </a:prstGeom>
                <a:noFill/>
                <a:ln w="3492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6651" name="Text Box 14"/>
              <p:cNvSpPr txBox="1">
                <a:spLocks noChangeArrowheads="1"/>
              </p:cNvSpPr>
              <p:nvPr/>
            </p:nvSpPr>
            <p:spPr bwMode="auto">
              <a:xfrm>
                <a:off x="5223" y="3936"/>
                <a:ext cx="6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Möùc HÑ</a:t>
                </a:r>
              </a:p>
            </p:txBody>
          </p:sp>
          <p:sp>
            <p:nvSpPr>
              <p:cNvPr id="26652" name="Text Box 15"/>
              <p:cNvSpPr txBox="1">
                <a:spLocks noChangeArrowheads="1"/>
              </p:cNvSpPr>
              <p:nvPr/>
            </p:nvSpPr>
            <p:spPr bwMode="auto">
              <a:xfrm>
                <a:off x="3196" y="2580"/>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VNI-Times" pitchFamily="2" charset="0"/>
                  </a:rPr>
                  <a:t>CP</a:t>
                </a:r>
              </a:p>
            </p:txBody>
          </p:sp>
        </p:grpSp>
        <p:sp>
          <p:nvSpPr>
            <p:cNvPr id="26649" name="Text Box 20"/>
            <p:cNvSpPr txBox="1">
              <a:spLocks noChangeArrowheads="1"/>
            </p:cNvSpPr>
            <p:nvPr/>
          </p:nvSpPr>
          <p:spPr bwMode="auto">
            <a:xfrm>
              <a:off x="3299" y="3931"/>
              <a:ext cx="1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1800">
                  <a:solidFill>
                    <a:prstClr val="black"/>
                  </a:solidFill>
                  <a:latin typeface="Times New Roman" pitchFamily="18" charset="0"/>
                </a:rPr>
                <a:t>0</a:t>
              </a:r>
            </a:p>
          </p:txBody>
        </p:sp>
      </p:grpSp>
      <p:sp>
        <p:nvSpPr>
          <p:cNvPr id="26629" name="Text Box 11"/>
          <p:cNvSpPr txBox="1">
            <a:spLocks noChangeArrowheads="1"/>
          </p:cNvSpPr>
          <p:nvPr/>
        </p:nvSpPr>
        <p:spPr bwMode="auto">
          <a:xfrm>
            <a:off x="3967163" y="4389439"/>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Biến phí</a:t>
            </a:r>
          </a:p>
        </p:txBody>
      </p:sp>
      <p:sp>
        <p:nvSpPr>
          <p:cNvPr id="26630" name="Text Box 28"/>
          <p:cNvSpPr txBox="1">
            <a:spLocks noChangeArrowheads="1"/>
          </p:cNvSpPr>
          <p:nvPr/>
        </p:nvSpPr>
        <p:spPr bwMode="auto">
          <a:xfrm>
            <a:off x="2033588" y="1928813"/>
            <a:ext cx="8134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400" b="1" u="sng" dirty="0" err="1">
                <a:solidFill>
                  <a:prstClr val="black"/>
                </a:solidFill>
                <a:latin typeface="Times New Roman" pitchFamily="18" charset="0"/>
                <a:cs typeface="Times New Roman" pitchFamily="18" charset="0"/>
              </a:rPr>
              <a:t>Đồ</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thị</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biểu</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diễn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của</a:t>
            </a:r>
            <a:r>
              <a:rPr lang="en-US" altLang="vi-VN" sz="2400" b="1" u="sng" dirty="0">
                <a:solidFill>
                  <a:prstClr val="black"/>
                </a:solidFill>
                <a:latin typeface="Times New Roman" pitchFamily="18" charset="0"/>
                <a:cs typeface="Times New Roman" pitchFamily="18" charset="0"/>
              </a:rPr>
              <a:t> chi </a:t>
            </a:r>
            <a:r>
              <a:rPr lang="en-US" altLang="vi-VN" sz="2400" b="1" u="sng" dirty="0" err="1">
                <a:solidFill>
                  <a:prstClr val="black"/>
                </a:solidFill>
                <a:latin typeface="Times New Roman" pitchFamily="18" charset="0"/>
                <a:cs typeface="Times New Roman" pitchFamily="18" charset="0"/>
              </a:rPr>
              <a:t>phí</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hỗn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hợp</a:t>
            </a:r>
            <a:endParaRPr lang="en-US" altLang="vi-VN" sz="2400" b="1" dirty="0">
              <a:solidFill>
                <a:prstClr val="black"/>
              </a:solidFill>
              <a:latin typeface="Times New Roman" pitchFamily="18" charset="0"/>
              <a:cs typeface="Times New Roman" pitchFamily="18" charset="0"/>
            </a:endParaRPr>
          </a:p>
        </p:txBody>
      </p:sp>
      <p:grpSp>
        <p:nvGrpSpPr>
          <p:cNvPr id="26631" name="Group 35"/>
          <p:cNvGrpSpPr>
            <a:grpSpLocks/>
          </p:cNvGrpSpPr>
          <p:nvPr/>
        </p:nvGrpSpPr>
        <p:grpSpPr bwMode="auto">
          <a:xfrm>
            <a:off x="2398713" y="4048125"/>
            <a:ext cx="1839912" cy="1524000"/>
            <a:chOff x="507" y="3024"/>
            <a:chExt cx="1159" cy="960"/>
          </a:xfrm>
        </p:grpSpPr>
        <p:grpSp>
          <p:nvGrpSpPr>
            <p:cNvPr id="26643" name="Group 22"/>
            <p:cNvGrpSpPr>
              <a:grpSpLocks/>
            </p:cNvGrpSpPr>
            <p:nvPr/>
          </p:nvGrpSpPr>
          <p:grpSpPr bwMode="auto">
            <a:xfrm>
              <a:off x="507" y="3024"/>
              <a:ext cx="1159" cy="528"/>
              <a:chOff x="521" y="3024"/>
              <a:chExt cx="1159" cy="528"/>
            </a:xfrm>
          </p:grpSpPr>
          <p:sp>
            <p:nvSpPr>
              <p:cNvPr id="26646" name="Line 20"/>
              <p:cNvSpPr>
                <a:spLocks noChangeShapeType="1"/>
              </p:cNvSpPr>
              <p:nvPr/>
            </p:nvSpPr>
            <p:spPr bwMode="auto">
              <a:xfrm>
                <a:off x="521" y="3552"/>
                <a:ext cx="397" cy="0"/>
              </a:xfrm>
              <a:prstGeom prst="line">
                <a:avLst/>
              </a:prstGeom>
              <a:noFill/>
              <a:ln w="317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6647" name="Line 21"/>
              <p:cNvSpPr>
                <a:spLocks noChangeShapeType="1"/>
              </p:cNvSpPr>
              <p:nvPr/>
            </p:nvSpPr>
            <p:spPr bwMode="auto">
              <a:xfrm flipV="1">
                <a:off x="912" y="3024"/>
                <a:ext cx="768" cy="528"/>
              </a:xfrm>
              <a:prstGeom prst="line">
                <a:avLst/>
              </a:prstGeom>
              <a:noFill/>
              <a:ln w="317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6644" name="Line 26"/>
            <p:cNvSpPr>
              <a:spLocks noChangeShapeType="1"/>
            </p:cNvSpPr>
            <p:nvPr/>
          </p:nvSpPr>
          <p:spPr bwMode="auto">
            <a:xfrm>
              <a:off x="912" y="3552"/>
              <a:ext cx="0" cy="432"/>
            </a:xfrm>
            <a:prstGeom prst="line">
              <a:avLst/>
            </a:prstGeom>
            <a:noFill/>
            <a:ln w="254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6645" name="Line 27"/>
            <p:cNvSpPr>
              <a:spLocks noChangeShapeType="1"/>
            </p:cNvSpPr>
            <p:nvPr/>
          </p:nvSpPr>
          <p:spPr bwMode="auto">
            <a:xfrm>
              <a:off x="912" y="3559"/>
              <a:ext cx="702" cy="0"/>
            </a:xfrm>
            <a:prstGeom prst="line">
              <a:avLst/>
            </a:prstGeom>
            <a:noFill/>
            <a:ln w="254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6632" name="AutoShape 28"/>
          <p:cNvSpPr>
            <a:spLocks noChangeAspect="1"/>
          </p:cNvSpPr>
          <p:nvPr/>
        </p:nvSpPr>
        <p:spPr bwMode="auto">
          <a:xfrm>
            <a:off x="3881438" y="4929189"/>
            <a:ext cx="69850" cy="593725"/>
          </a:xfrm>
          <a:prstGeom prst="rightBrace">
            <a:avLst>
              <a:gd name="adj1" fmla="val 70833"/>
              <a:gd name="adj2" fmla="val 50000"/>
            </a:avLst>
          </a:prstGeom>
          <a:noFill/>
          <a:ln w="158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6633" name="AutoShape 28"/>
          <p:cNvSpPr>
            <a:spLocks noChangeAspect="1"/>
          </p:cNvSpPr>
          <p:nvPr/>
        </p:nvSpPr>
        <p:spPr bwMode="auto">
          <a:xfrm>
            <a:off x="3881438" y="4335464"/>
            <a:ext cx="69850" cy="593725"/>
          </a:xfrm>
          <a:prstGeom prst="rightBrace">
            <a:avLst>
              <a:gd name="adj1" fmla="val 70833"/>
              <a:gd name="adj2" fmla="val 50000"/>
            </a:avLst>
          </a:prstGeom>
          <a:noFill/>
          <a:ln w="158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6634" name="Text Box 11"/>
          <p:cNvSpPr txBox="1">
            <a:spLocks noChangeArrowheads="1"/>
          </p:cNvSpPr>
          <p:nvPr/>
        </p:nvSpPr>
        <p:spPr bwMode="auto">
          <a:xfrm>
            <a:off x="3952875" y="5000626"/>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Định phí</a:t>
            </a:r>
          </a:p>
        </p:txBody>
      </p:sp>
      <p:grpSp>
        <p:nvGrpSpPr>
          <p:cNvPr id="26635" name="Group 36"/>
          <p:cNvGrpSpPr>
            <a:grpSpLocks/>
          </p:cNvGrpSpPr>
          <p:nvPr/>
        </p:nvGrpSpPr>
        <p:grpSpPr bwMode="auto">
          <a:xfrm>
            <a:off x="6686550" y="3902075"/>
            <a:ext cx="1981200" cy="1098550"/>
            <a:chOff x="3394" y="2887"/>
            <a:chExt cx="1248" cy="692"/>
          </a:xfrm>
        </p:grpSpPr>
        <p:sp>
          <p:nvSpPr>
            <p:cNvPr id="26641" name="Line 23"/>
            <p:cNvSpPr>
              <a:spLocks noChangeShapeType="1"/>
            </p:cNvSpPr>
            <p:nvPr/>
          </p:nvSpPr>
          <p:spPr bwMode="auto">
            <a:xfrm flipV="1">
              <a:off x="3394" y="2887"/>
              <a:ext cx="1248" cy="672"/>
            </a:xfrm>
            <a:prstGeom prst="line">
              <a:avLst/>
            </a:prstGeom>
            <a:noFill/>
            <a:ln w="317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sp>
          <p:nvSpPr>
            <p:cNvPr id="26642" name="Line 24"/>
            <p:cNvSpPr>
              <a:spLocks noChangeShapeType="1"/>
            </p:cNvSpPr>
            <p:nvPr/>
          </p:nvSpPr>
          <p:spPr bwMode="auto">
            <a:xfrm>
              <a:off x="3394" y="3579"/>
              <a:ext cx="1065" cy="0"/>
            </a:xfrm>
            <a:prstGeom prst="line">
              <a:avLst/>
            </a:prstGeom>
            <a:noFill/>
            <a:ln w="254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a:solidFill>
                  <a:prstClr val="black"/>
                </a:solidFill>
                <a:latin typeface="Arial" charset="0"/>
              </a:endParaRPr>
            </a:p>
          </p:txBody>
        </p:sp>
      </p:grpSp>
      <p:sp>
        <p:nvSpPr>
          <p:cNvPr id="26636" name="AutoShape 28"/>
          <p:cNvSpPr>
            <a:spLocks noChangeAspect="1"/>
          </p:cNvSpPr>
          <p:nvPr/>
        </p:nvSpPr>
        <p:spPr bwMode="auto">
          <a:xfrm>
            <a:off x="7954963" y="4978401"/>
            <a:ext cx="69850" cy="593725"/>
          </a:xfrm>
          <a:prstGeom prst="rightBrace">
            <a:avLst>
              <a:gd name="adj1" fmla="val 70833"/>
              <a:gd name="adj2" fmla="val 50000"/>
            </a:avLst>
          </a:prstGeom>
          <a:noFill/>
          <a:ln w="158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6637" name="AutoShape 28"/>
          <p:cNvSpPr>
            <a:spLocks noChangeAspect="1"/>
          </p:cNvSpPr>
          <p:nvPr/>
        </p:nvSpPr>
        <p:spPr bwMode="auto">
          <a:xfrm>
            <a:off x="7954963" y="4357689"/>
            <a:ext cx="69850" cy="593725"/>
          </a:xfrm>
          <a:prstGeom prst="rightBrace">
            <a:avLst>
              <a:gd name="adj1" fmla="val 70833"/>
              <a:gd name="adj2" fmla="val 50000"/>
            </a:avLst>
          </a:prstGeom>
          <a:noFill/>
          <a:ln w="158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a:solidFill>
                <a:prstClr val="black"/>
              </a:solidFill>
              <a:latin typeface="Arial" charset="0"/>
            </a:endParaRPr>
          </a:p>
        </p:txBody>
      </p:sp>
      <p:sp>
        <p:nvSpPr>
          <p:cNvPr id="26638" name="Text Box 11"/>
          <p:cNvSpPr txBox="1">
            <a:spLocks noChangeArrowheads="1"/>
          </p:cNvSpPr>
          <p:nvPr/>
        </p:nvSpPr>
        <p:spPr bwMode="auto">
          <a:xfrm>
            <a:off x="8039100" y="4357689"/>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Biến phí</a:t>
            </a:r>
          </a:p>
        </p:txBody>
      </p:sp>
      <p:sp>
        <p:nvSpPr>
          <p:cNvPr id="26639" name="Text Box 11"/>
          <p:cNvSpPr txBox="1">
            <a:spLocks noChangeArrowheads="1"/>
          </p:cNvSpPr>
          <p:nvPr/>
        </p:nvSpPr>
        <p:spPr bwMode="auto">
          <a:xfrm>
            <a:off x="8039100" y="5000626"/>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fontAlgn="base">
              <a:spcBef>
                <a:spcPct val="50000"/>
              </a:spcBef>
              <a:spcAft>
                <a:spcPct val="0"/>
              </a:spcAft>
            </a:pPr>
            <a:r>
              <a:rPr lang="en-US" altLang="vi-VN" sz="2000">
                <a:solidFill>
                  <a:prstClr val="black"/>
                </a:solidFill>
                <a:latin typeface="Times New Roman" pitchFamily="18" charset="0"/>
                <a:cs typeface="Times New Roman" pitchFamily="18" charset="0"/>
              </a:rPr>
              <a:t>Định phí</a:t>
            </a:r>
          </a:p>
        </p:txBody>
      </p:sp>
      <p:sp>
        <p:nvSpPr>
          <p:cNvPr id="67" name="Slide Number Placeholder 66"/>
          <p:cNvSpPr>
            <a:spLocks noGrp="1"/>
          </p:cNvSpPr>
          <p:nvPr>
            <p:ph type="sldNum" sz="quarter" idx="12"/>
          </p:nvPr>
        </p:nvSpPr>
        <p:spPr/>
        <p:txBody>
          <a:bodyPr>
            <a:normAutofit fontScale="85000" lnSpcReduction="20000"/>
          </a:bodyPr>
          <a:lstStyle/>
          <a:p>
            <a:pPr>
              <a:defRPr/>
            </a:pPr>
            <a:fld id="{071D4AF9-7C43-4040-988F-541B1FD323BD}" type="slidenum">
              <a:rPr lang="en-IN" smtClean="0"/>
              <a:pPr>
                <a:defRPr/>
              </a:pPr>
              <a:t>43</a:t>
            </a:fld>
            <a:endParaRPr lang="en-IN"/>
          </a:p>
        </p:txBody>
      </p:sp>
    </p:spTree>
    <p:extLst>
      <p:ext uri="{BB962C8B-B14F-4D97-AF65-F5344CB8AC3E}">
        <p14:creationId xmlns:p14="http://schemas.microsoft.com/office/powerpoint/2010/main" val="104836871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27651" name="Text Box 28"/>
          <p:cNvSpPr txBox="1">
            <a:spLocks noChangeArrowheads="1"/>
          </p:cNvSpPr>
          <p:nvPr/>
        </p:nvSpPr>
        <p:spPr bwMode="auto">
          <a:xfrm>
            <a:off x="2033588" y="2374901"/>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hỗn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thông</a:t>
            </a:r>
            <a:r>
              <a:rPr lang="en-US" altLang="vi-VN" sz="2400" dirty="0">
                <a:solidFill>
                  <a:prstClr val="black"/>
                </a:solidFill>
                <a:latin typeface="Times New Roman" pitchFamily="18" charset="0"/>
                <a:cs typeface="Times New Roman" pitchFamily="18" charset="0"/>
              </a:rPr>
              <a:t> qua </a:t>
            </a:r>
            <a:r>
              <a:rPr lang="en-US" altLang="vi-VN" sz="2400" dirty="0" err="1">
                <a:solidFill>
                  <a:prstClr val="black"/>
                </a:solidFill>
                <a:latin typeface="Times New Roman" pitchFamily="18" charset="0"/>
                <a:cs typeface="Times New Roman" pitchFamily="18" charset="0"/>
              </a:rPr>
              <a:t>việc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xây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trình</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hỗn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dạng</a:t>
            </a:r>
            <a:r>
              <a:rPr lang="en-US" altLang="vi-VN" sz="2400" dirty="0">
                <a:solidFill>
                  <a:prstClr val="black"/>
                </a:solidFill>
                <a:latin typeface="Times New Roman" pitchFamily="18" charset="0"/>
                <a:cs typeface="Times New Roman" pitchFamily="18" charset="0"/>
              </a:rPr>
              <a:t>:</a:t>
            </a:r>
          </a:p>
        </p:txBody>
      </p:sp>
      <p:sp>
        <p:nvSpPr>
          <p:cNvPr id="27652" name="Text Box 28"/>
          <p:cNvSpPr txBox="1">
            <a:spLocks noChangeArrowheads="1"/>
          </p:cNvSpPr>
          <p:nvPr/>
        </p:nvSpPr>
        <p:spPr bwMode="auto">
          <a:xfrm>
            <a:off x="2024063" y="3916363"/>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Y = a + </a:t>
            </a:r>
            <a:r>
              <a:rPr lang="en-US" altLang="vi-VN" sz="2400" b="1" dirty="0" err="1">
                <a:solidFill>
                  <a:prstClr val="black"/>
                </a:solidFill>
                <a:latin typeface="Times New Roman" pitchFamily="18" charset="0"/>
                <a:cs typeface="Times New Roman" pitchFamily="18" charset="0"/>
              </a:rPr>
              <a:t>bx</a:t>
            </a:r>
            <a:endParaRPr lang="en-US" altLang="vi-VN" sz="2400" b="1" dirty="0">
              <a:solidFill>
                <a:prstClr val="black"/>
              </a:solidFill>
              <a:latin typeface="Times New Roman" pitchFamily="18" charset="0"/>
              <a:cs typeface="Times New Roman" pitchFamily="18" charset="0"/>
            </a:endParaRPr>
          </a:p>
        </p:txBody>
      </p:sp>
      <p:sp>
        <p:nvSpPr>
          <p:cNvPr id="27653" name="Text Box 28"/>
          <p:cNvSpPr txBox="1">
            <a:spLocks noChangeArrowheads="1"/>
          </p:cNvSpPr>
          <p:nvPr/>
        </p:nvSpPr>
        <p:spPr bwMode="auto">
          <a:xfrm>
            <a:off x="2024063" y="4590872"/>
            <a:ext cx="8134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i="1" dirty="0" err="1">
                <a:solidFill>
                  <a:prstClr val="black"/>
                </a:solidFill>
                <a:latin typeface="Times New Roman" pitchFamily="18" charset="0"/>
                <a:cs typeface="Times New Roman" pitchFamily="18" charset="0"/>
              </a:rPr>
              <a:t>Trong</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đó</a:t>
            </a:r>
            <a:r>
              <a:rPr lang="en-US" altLang="vi-VN" sz="2400" i="1" dirty="0">
                <a:solidFill>
                  <a:prstClr val="black"/>
                </a:solidFill>
                <a:latin typeface="Times New Roman" pitchFamily="18" charset="0"/>
                <a:cs typeface="Times New Roman" pitchFamily="18" charset="0"/>
              </a:rPr>
              <a:t>:</a:t>
            </a:r>
          </a:p>
          <a:p>
            <a:pPr algn="just" fontAlgn="base">
              <a:spcBef>
                <a:spcPct val="0"/>
              </a:spcBef>
              <a:spcAft>
                <a:spcPct val="0"/>
              </a:spcAft>
            </a:pPr>
            <a:r>
              <a:rPr lang="en-US" altLang="vi-VN" sz="2400" b="1" dirty="0">
                <a:solidFill>
                  <a:prstClr val="black"/>
                </a:solidFill>
                <a:latin typeface="Times New Roman" pitchFamily="18" charset="0"/>
                <a:cs typeface="Times New Roman" pitchFamily="18" charset="0"/>
              </a:rPr>
              <a:t>a: </a:t>
            </a:r>
            <a:r>
              <a:rPr lang="en-US" altLang="vi-VN" sz="2400" dirty="0" err="1">
                <a:solidFill>
                  <a:prstClr val="black"/>
                </a:solidFill>
                <a:latin typeface="Times New Roman" pitchFamily="18" charset="0"/>
                <a:cs typeface="Times New Roman" pitchFamily="18" charset="0"/>
              </a:rPr>
              <a:t>Tổng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b="1" dirty="0">
                <a:solidFill>
                  <a:prstClr val="black"/>
                </a:solidFill>
                <a:latin typeface="Times New Roman" pitchFamily="18" charset="0"/>
                <a:cs typeface="Times New Roman" pitchFamily="18" charset="0"/>
              </a:rPr>
              <a:t>b: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vị</a:t>
            </a:r>
            <a:endParaRPr lang="en-US" altLang="vi-VN" sz="2400" dirty="0">
              <a:solidFill>
                <a:prstClr val="black"/>
              </a:solidFill>
              <a:latin typeface="Times New Roman" pitchFamily="18" charset="0"/>
              <a:cs typeface="Times New Roman" pitchFamily="18" charset="0"/>
            </a:endParaRPr>
          </a:p>
          <a:p>
            <a:pPr algn="just" fontAlgn="base">
              <a:spcBef>
                <a:spcPct val="0"/>
              </a:spcBef>
              <a:spcAft>
                <a:spcPct val="0"/>
              </a:spcAft>
            </a:pPr>
            <a:r>
              <a:rPr lang="en-US" altLang="vi-VN" sz="2400" b="1" dirty="0">
                <a:solidFill>
                  <a:prstClr val="black"/>
                </a:solidFill>
                <a:latin typeface="Times New Roman" pitchFamily="18" charset="0"/>
                <a:cs typeface="Times New Roman" pitchFamily="18" charset="0"/>
              </a:rPr>
              <a:t>x: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b="1" dirty="0">
                <a:solidFill>
                  <a:prstClr val="black"/>
                </a:solidFill>
                <a:latin typeface="Times New Roman" pitchFamily="18" charset="0"/>
                <a:cs typeface="Times New Roman" pitchFamily="18" charset="0"/>
              </a:rPr>
              <a:t>Y: </a:t>
            </a:r>
            <a:r>
              <a:rPr lang="en-US" altLang="vi-VN" sz="2400" dirty="0">
                <a:solidFill>
                  <a:prstClr val="black"/>
                </a:solidFill>
                <a:latin typeface="Times New Roman" pitchFamily="18" charset="0"/>
                <a:cs typeface="Times New Roman" pitchFamily="18" charset="0"/>
              </a:rPr>
              <a:t>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hỗn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endParaRPr lang="en-US" altLang="vi-VN" sz="2400" dirty="0">
              <a:solidFill>
                <a:prstClr val="black"/>
              </a:solidFill>
              <a:latin typeface="Times New Roman" pitchFamily="18" charset="0"/>
              <a:cs typeface="Times New Roman" pitchFamily="18" charset="0"/>
            </a:endParaRPr>
          </a:p>
        </p:txBody>
      </p:sp>
      <p:sp>
        <p:nvSpPr>
          <p:cNvPr id="27654" name="Text Box 28"/>
          <p:cNvSpPr txBox="1">
            <a:spLocks noChangeArrowheads="1"/>
          </p:cNvSpPr>
          <p:nvPr/>
        </p:nvSpPr>
        <p:spPr bwMode="auto">
          <a:xfrm>
            <a:off x="2033588" y="1571625"/>
            <a:ext cx="81343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200" b="1" u="sng" dirty="0">
                <a:solidFill>
                  <a:prstClr val="black"/>
                </a:solidFill>
                <a:latin typeface="Times New Roman" pitchFamily="18" charset="0"/>
                <a:cs typeface="Times New Roman" pitchFamily="18" charset="0"/>
              </a:rPr>
              <a:t>CÁC PHƯƠNG PHÁP PHÂN TÍCH CHI PHÍ HỖN HỢP</a:t>
            </a:r>
            <a:endParaRPr lang="en-US" altLang="vi-VN" sz="2200" b="1" dirty="0">
              <a:solidFill>
                <a:prstClr val="black"/>
              </a:solidFill>
              <a:latin typeface="Times New Roman" pitchFamily="18" charset="0"/>
              <a:cs typeface="Times New Roman" pitchFamily="18" charset="0"/>
            </a:endParaRPr>
          </a:p>
        </p:txBody>
      </p:sp>
      <p:sp>
        <p:nvSpPr>
          <p:cNvPr id="42" name="Slide Number Placeholder 41"/>
          <p:cNvSpPr>
            <a:spLocks noGrp="1"/>
          </p:cNvSpPr>
          <p:nvPr>
            <p:ph type="sldNum" sz="quarter" idx="12"/>
          </p:nvPr>
        </p:nvSpPr>
        <p:spPr/>
        <p:txBody>
          <a:bodyPr>
            <a:normAutofit fontScale="85000" lnSpcReduction="20000"/>
          </a:bodyPr>
          <a:lstStyle/>
          <a:p>
            <a:pPr>
              <a:defRPr/>
            </a:pPr>
            <a:fld id="{C5FA3FFB-125E-45E4-84D1-CF65C0C5120A}" type="slidenum">
              <a:rPr lang="en-IN" smtClean="0"/>
              <a:pPr>
                <a:defRPr/>
              </a:pPr>
              <a:t>44</a:t>
            </a:fld>
            <a:endParaRPr lang="en-IN"/>
          </a:p>
        </p:txBody>
      </p:sp>
    </p:spTree>
    <p:extLst>
      <p:ext uri="{BB962C8B-B14F-4D97-AF65-F5344CB8AC3E}">
        <p14:creationId xmlns:p14="http://schemas.microsoft.com/office/powerpoint/2010/main" val="90547172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ppt_x"/>
                                          </p:val>
                                        </p:tav>
                                        <p:tav tm="100000">
                                          <p:val>
                                            <p:strVal val="#ppt_x"/>
                                          </p:val>
                                        </p:tav>
                                      </p:tavLst>
                                    </p:anim>
                                    <p:anim calcmode="lin" valueType="num">
                                      <p:cBhvr additive="base">
                                        <p:cTn id="8" dur="500" fill="hold"/>
                                        <p:tgtEl>
                                          <p:spTgt spid="276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654">
                                            <p:txEl>
                                              <p:pRg st="0" end="0"/>
                                            </p:txEl>
                                          </p:spTgt>
                                        </p:tgtEl>
                                        <p:attrNameLst>
                                          <p:attrName>style.visibility</p:attrName>
                                        </p:attrNameLst>
                                      </p:cBhvr>
                                      <p:to>
                                        <p:strVal val="visible"/>
                                      </p:to>
                                    </p:set>
                                    <p:anim calcmode="lin" valueType="num">
                                      <p:cBhvr additive="base">
                                        <p:cTn id="13" dur="500" fill="hold"/>
                                        <p:tgtEl>
                                          <p:spTgt spid="2765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7651"/>
                                        </p:tgtEl>
                                        <p:attrNameLst>
                                          <p:attrName>style.visibility</p:attrName>
                                        </p:attrNameLst>
                                      </p:cBhvr>
                                      <p:to>
                                        <p:strVal val="visible"/>
                                      </p:to>
                                    </p:set>
                                    <p:animEffect transition="in" filter="circle(in)">
                                      <p:cBhvr>
                                        <p:cTn id="19" dur="2000"/>
                                        <p:tgtEl>
                                          <p:spTgt spid="27651"/>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27652"/>
                                        </p:tgtEl>
                                        <p:attrNameLst>
                                          <p:attrName>style.visibility</p:attrName>
                                        </p:attrNameLst>
                                      </p:cBhvr>
                                      <p:to>
                                        <p:strVal val="visible"/>
                                      </p:to>
                                    </p:set>
                                    <p:animEffect transition="in" filter="wipe(down)">
                                      <p:cBhvr>
                                        <p:cTn id="24" dur="580">
                                          <p:stCondLst>
                                            <p:cond delay="0"/>
                                          </p:stCondLst>
                                        </p:cTn>
                                        <p:tgtEl>
                                          <p:spTgt spid="27652"/>
                                        </p:tgtEl>
                                      </p:cBhvr>
                                    </p:animEffect>
                                    <p:anim calcmode="lin" valueType="num">
                                      <p:cBhvr>
                                        <p:cTn id="25" dur="1822" tmFilter="0,0; 0.14,0.36; 0.43,0.73; 0.71,0.91; 1.0,1.0">
                                          <p:stCondLst>
                                            <p:cond delay="0"/>
                                          </p:stCondLst>
                                        </p:cTn>
                                        <p:tgtEl>
                                          <p:spTgt spid="27652"/>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7652"/>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7652"/>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7652"/>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7652"/>
                                        </p:tgtEl>
                                        <p:attrNameLst>
                                          <p:attrName>ppt_y</p:attrName>
                                        </p:attrNameLst>
                                      </p:cBhvr>
                                      <p:tavLst>
                                        <p:tav tm="0" fmla="#ppt_y-sin(pi*$)/81">
                                          <p:val>
                                            <p:fltVal val="0"/>
                                          </p:val>
                                        </p:tav>
                                        <p:tav tm="100000">
                                          <p:val>
                                            <p:fltVal val="1"/>
                                          </p:val>
                                        </p:tav>
                                      </p:tavLst>
                                    </p:anim>
                                    <p:animScale>
                                      <p:cBhvr>
                                        <p:cTn id="30" dur="26">
                                          <p:stCondLst>
                                            <p:cond delay="650"/>
                                          </p:stCondLst>
                                        </p:cTn>
                                        <p:tgtEl>
                                          <p:spTgt spid="27652"/>
                                        </p:tgtEl>
                                      </p:cBhvr>
                                      <p:to x="100000" y="60000"/>
                                    </p:animScale>
                                    <p:animScale>
                                      <p:cBhvr>
                                        <p:cTn id="31" dur="166" decel="50000">
                                          <p:stCondLst>
                                            <p:cond delay="676"/>
                                          </p:stCondLst>
                                        </p:cTn>
                                        <p:tgtEl>
                                          <p:spTgt spid="27652"/>
                                        </p:tgtEl>
                                      </p:cBhvr>
                                      <p:to x="100000" y="100000"/>
                                    </p:animScale>
                                    <p:animScale>
                                      <p:cBhvr>
                                        <p:cTn id="32" dur="26">
                                          <p:stCondLst>
                                            <p:cond delay="1312"/>
                                          </p:stCondLst>
                                        </p:cTn>
                                        <p:tgtEl>
                                          <p:spTgt spid="27652"/>
                                        </p:tgtEl>
                                      </p:cBhvr>
                                      <p:to x="100000" y="80000"/>
                                    </p:animScale>
                                    <p:animScale>
                                      <p:cBhvr>
                                        <p:cTn id="33" dur="166" decel="50000">
                                          <p:stCondLst>
                                            <p:cond delay="1338"/>
                                          </p:stCondLst>
                                        </p:cTn>
                                        <p:tgtEl>
                                          <p:spTgt spid="27652"/>
                                        </p:tgtEl>
                                      </p:cBhvr>
                                      <p:to x="100000" y="100000"/>
                                    </p:animScale>
                                    <p:animScale>
                                      <p:cBhvr>
                                        <p:cTn id="34" dur="26">
                                          <p:stCondLst>
                                            <p:cond delay="1642"/>
                                          </p:stCondLst>
                                        </p:cTn>
                                        <p:tgtEl>
                                          <p:spTgt spid="27652"/>
                                        </p:tgtEl>
                                      </p:cBhvr>
                                      <p:to x="100000" y="90000"/>
                                    </p:animScale>
                                    <p:animScale>
                                      <p:cBhvr>
                                        <p:cTn id="35" dur="166" decel="50000">
                                          <p:stCondLst>
                                            <p:cond delay="1668"/>
                                          </p:stCondLst>
                                        </p:cTn>
                                        <p:tgtEl>
                                          <p:spTgt spid="27652"/>
                                        </p:tgtEl>
                                      </p:cBhvr>
                                      <p:to x="100000" y="100000"/>
                                    </p:animScale>
                                    <p:animScale>
                                      <p:cBhvr>
                                        <p:cTn id="36" dur="26">
                                          <p:stCondLst>
                                            <p:cond delay="1808"/>
                                          </p:stCondLst>
                                        </p:cTn>
                                        <p:tgtEl>
                                          <p:spTgt spid="27652"/>
                                        </p:tgtEl>
                                      </p:cBhvr>
                                      <p:to x="100000" y="95000"/>
                                    </p:animScale>
                                    <p:animScale>
                                      <p:cBhvr>
                                        <p:cTn id="37" dur="166" decel="50000">
                                          <p:stCondLst>
                                            <p:cond delay="1834"/>
                                          </p:stCondLst>
                                        </p:cTn>
                                        <p:tgtEl>
                                          <p:spTgt spid="27652"/>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7653">
                                            <p:txEl>
                                              <p:pRg st="0" end="0"/>
                                            </p:txEl>
                                          </p:spTgt>
                                        </p:tgtEl>
                                        <p:attrNameLst>
                                          <p:attrName>style.visibility</p:attrName>
                                        </p:attrNameLst>
                                      </p:cBhvr>
                                      <p:to>
                                        <p:strVal val="visible"/>
                                      </p:to>
                                    </p:set>
                                    <p:anim calcmode="lin" valueType="num">
                                      <p:cBhvr additive="base">
                                        <p:cTn id="42" dur="500" fill="hold"/>
                                        <p:tgtEl>
                                          <p:spTgt spid="27653">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765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27653">
                                            <p:txEl>
                                              <p:pRg st="1" end="1"/>
                                            </p:txEl>
                                          </p:spTgt>
                                        </p:tgtEl>
                                        <p:attrNameLst>
                                          <p:attrName>style.visibility</p:attrName>
                                        </p:attrNameLst>
                                      </p:cBhvr>
                                      <p:to>
                                        <p:strVal val="visible"/>
                                      </p:to>
                                    </p:set>
                                    <p:anim calcmode="lin" valueType="num">
                                      <p:cBhvr additive="base">
                                        <p:cTn id="48" dur="500" fill="hold"/>
                                        <p:tgtEl>
                                          <p:spTgt spid="27653">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765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27653">
                                            <p:txEl>
                                              <p:pRg st="2" end="2"/>
                                            </p:txEl>
                                          </p:spTgt>
                                        </p:tgtEl>
                                        <p:attrNameLst>
                                          <p:attrName>style.visibility</p:attrName>
                                        </p:attrNameLst>
                                      </p:cBhvr>
                                      <p:to>
                                        <p:strVal val="visible"/>
                                      </p:to>
                                    </p:set>
                                    <p:anim calcmode="lin" valueType="num">
                                      <p:cBhvr additive="base">
                                        <p:cTn id="54" dur="500" fill="hold"/>
                                        <p:tgtEl>
                                          <p:spTgt spid="27653">
                                            <p:txEl>
                                              <p:pRg st="2" end="2"/>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2765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P spid="2765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8"/>
          <p:cNvSpPr txBox="1">
            <a:spLocks noChangeArrowheads="1"/>
          </p:cNvSpPr>
          <p:nvPr/>
        </p:nvSpPr>
        <p:spPr bwMode="auto">
          <a:xfrm>
            <a:off x="2033588" y="549276"/>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400" b="1" u="sng" dirty="0">
                <a:solidFill>
                  <a:prstClr val="black"/>
                </a:solidFill>
                <a:latin typeface="Times New Roman" pitchFamily="18" charset="0"/>
                <a:cs typeface="Times New Roman" pitchFamily="18" charset="0"/>
              </a:rPr>
              <a:t>CÁC PHƯƠNG PHÁP PHÂN TÍCH CHI PHÍ HỖN HỢP</a:t>
            </a:r>
            <a:endParaRPr lang="en-US" altLang="vi-VN" sz="2400" b="1" dirty="0">
              <a:solidFill>
                <a:prstClr val="black"/>
              </a:solidFill>
              <a:latin typeface="Times New Roman" pitchFamily="18" charset="0"/>
              <a:cs typeface="Times New Roman" pitchFamily="18" charset="0"/>
            </a:endParaRPr>
          </a:p>
        </p:txBody>
      </p:sp>
      <p:sp>
        <p:nvSpPr>
          <p:cNvPr id="28675" name="Text Box 28"/>
          <p:cNvSpPr txBox="1">
            <a:spLocks noChangeArrowheads="1"/>
          </p:cNvSpPr>
          <p:nvPr/>
        </p:nvSpPr>
        <p:spPr bwMode="auto">
          <a:xfrm>
            <a:off x="2033588" y="148431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Phương</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pháp</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cực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đại</a:t>
            </a: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cực</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tiểu</a:t>
            </a:r>
            <a:r>
              <a:rPr lang="en-US" altLang="vi-VN" sz="2400" b="1" dirty="0">
                <a:solidFill>
                  <a:prstClr val="black"/>
                </a:solidFill>
                <a:latin typeface="Times New Roman" pitchFamily="18" charset="0"/>
                <a:cs typeface="Times New Roman" pitchFamily="18" charset="0"/>
              </a:rPr>
              <a:t>:</a:t>
            </a:r>
          </a:p>
        </p:txBody>
      </p:sp>
      <p:sp>
        <p:nvSpPr>
          <p:cNvPr id="28676" name="Text Box 28"/>
          <p:cNvSpPr txBox="1">
            <a:spLocks noChangeArrowheads="1"/>
          </p:cNvSpPr>
          <p:nvPr/>
        </p:nvSpPr>
        <p:spPr bwMode="auto">
          <a:xfrm>
            <a:off x="1951380" y="3048001"/>
            <a:ext cx="87166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2</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ở 2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cao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thấp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nhất</a:t>
            </a:r>
            <a:r>
              <a:rPr lang="en-US" altLang="vi-VN" sz="2400" dirty="0">
                <a:solidFill>
                  <a:prstClr val="black"/>
                </a:solidFill>
                <a:latin typeface="Times New Roman" pitchFamily="18" charset="0"/>
                <a:cs typeface="Times New Roman" pitchFamily="18" charset="0"/>
              </a:rPr>
              <a:t>.</a:t>
            </a:r>
          </a:p>
        </p:txBody>
      </p:sp>
      <p:sp>
        <p:nvSpPr>
          <p:cNvPr id="28677" name="Text Box 28"/>
          <p:cNvSpPr txBox="1">
            <a:spLocks noChangeArrowheads="1"/>
          </p:cNvSpPr>
          <p:nvPr/>
        </p:nvSpPr>
        <p:spPr bwMode="auto">
          <a:xfrm>
            <a:off x="1986549" y="3810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3: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vị</a:t>
            </a:r>
            <a:r>
              <a:rPr lang="en-US" altLang="vi-VN" sz="2400" dirty="0">
                <a:solidFill>
                  <a:prstClr val="black"/>
                </a:solidFill>
                <a:latin typeface="Times New Roman" pitchFamily="18" charset="0"/>
                <a:cs typeface="Times New Roman" pitchFamily="18" charset="0"/>
              </a:rPr>
              <a:t>.</a:t>
            </a:r>
          </a:p>
        </p:txBody>
      </p:sp>
      <p:graphicFrame>
        <p:nvGraphicFramePr>
          <p:cNvPr id="8" name="Group 139"/>
          <p:cNvGraphicFramePr>
            <a:graphicFrameLocks noGrp="1"/>
          </p:cNvGraphicFramePr>
          <p:nvPr>
            <p:extLst>
              <p:ext uri="{D42A27DB-BD31-4B8C-83A1-F6EECF244321}">
                <p14:modId xmlns:p14="http://schemas.microsoft.com/office/powerpoint/2010/main" val="4076714914"/>
              </p:ext>
            </p:extLst>
          </p:nvPr>
        </p:nvGraphicFramePr>
        <p:xfrm>
          <a:off x="1676400" y="4903424"/>
          <a:ext cx="8839200" cy="1497376"/>
        </p:xfrm>
        <a:graphic>
          <a:graphicData uri="http://schemas.openxmlformats.org/drawingml/2006/table">
            <a:tbl>
              <a:tblPr/>
              <a:tblGrid>
                <a:gridCol w="685800">
                  <a:extLst>
                    <a:ext uri="{9D8B030D-6E8A-4147-A177-3AD203B41FA5}">
                      <a16:colId xmlns:a16="http://schemas.microsoft.com/office/drawing/2014/main" val="20000"/>
                    </a:ext>
                  </a:extLst>
                </a:gridCol>
                <a:gridCol w="5470015">
                  <a:extLst>
                    <a:ext uri="{9D8B030D-6E8A-4147-A177-3AD203B41FA5}">
                      <a16:colId xmlns:a16="http://schemas.microsoft.com/office/drawing/2014/main" val="20001"/>
                    </a:ext>
                  </a:extLst>
                </a:gridCol>
                <a:gridCol w="613345">
                  <a:extLst>
                    <a:ext uri="{9D8B030D-6E8A-4147-A177-3AD203B41FA5}">
                      <a16:colId xmlns:a16="http://schemas.microsoft.com/office/drawing/2014/main" val="20002"/>
                    </a:ext>
                  </a:extLst>
                </a:gridCol>
                <a:gridCol w="2070040">
                  <a:extLst>
                    <a:ext uri="{9D8B030D-6E8A-4147-A177-3AD203B41FA5}">
                      <a16:colId xmlns:a16="http://schemas.microsoft.com/office/drawing/2014/main" val="20003"/>
                    </a:ext>
                  </a:extLst>
                </a:gridCol>
              </a:tblGrid>
              <a:tr h="546894">
                <a:tc row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a:ln>
                            <a:noFill/>
                          </a:ln>
                          <a:solidFill>
                            <a:schemeClr val="tx1"/>
                          </a:solidFill>
                          <a:effectLst/>
                          <a:latin typeface="Times New Roman" pitchFamily="18" charset="0"/>
                          <a:cs typeface="Times New Roman" pitchFamily="18" charset="0"/>
                        </a:rPr>
                        <a:t>b</a:t>
                      </a:r>
                      <a:r>
                        <a:rPr kumimoji="0" lang="en-US" sz="2200" b="0" i="0" u="none" strike="noStrike" cap="none" normalizeH="0" baseline="0" dirty="0">
                          <a:ln>
                            <a:noFill/>
                          </a:ln>
                          <a:solidFill>
                            <a:schemeClr val="tx1"/>
                          </a:solidFill>
                          <a:effectLst/>
                          <a:latin typeface="Times New Roman" pitchFamily="18" charset="0"/>
                          <a:cs typeface="Times New Roman" pitchFamily="18" charset="0"/>
                        </a:rPr>
                        <a:t> =</a:t>
                      </a:r>
                    </a:p>
                  </a:txBody>
                  <a:tcPr marL="0" marR="0" marT="39064" marB="39064" anchor="ctr" anchorCtr="1"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a:ln>
                            <a:noFill/>
                          </a:ln>
                          <a:solidFill>
                            <a:schemeClr val="tx1"/>
                          </a:solidFill>
                          <a:effectLst/>
                          <a:latin typeface="Times New Roman" pitchFamily="18" charset="0"/>
                          <a:cs typeface="Times New Roman" pitchFamily="18" charset="0"/>
                        </a:rPr>
                        <a:t>Ch.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Lệch</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chi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phí</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giữa</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2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h.động</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max &amp; min</a:t>
                      </a:r>
                    </a:p>
                  </a:txBody>
                  <a:tcPr marL="91439" marR="91439" marT="39064" marB="39064" anchor="ctr" anchorCtr="1" horzOverflow="overflow">
                    <a:lnL>
                      <a:noFill/>
                    </a:lnL>
                    <a:lnR>
                      <a:noFill/>
                    </a:lnR>
                    <a:lnT cap="flat">
                      <a:noFill/>
                    </a:lnT>
                    <a:lnB w="12700" cap="flat" cmpd="sng" algn="ctr">
                      <a:solidFill>
                        <a:schemeClr val="tx1"/>
                      </a:solidFill>
                      <a:prstDash val="solid"/>
                      <a:round/>
                      <a:headEnd type="none" w="sm" len="sm"/>
                      <a:tailEnd type="none" w="sm" len="sm"/>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a:ln>
                            <a:noFill/>
                          </a:ln>
                          <a:solidFill>
                            <a:schemeClr val="tx1"/>
                          </a:solidFill>
                          <a:effectLst/>
                          <a:latin typeface="Times New Roman" pitchFamily="18" charset="0"/>
                          <a:cs typeface="Times New Roman" pitchFamily="18" charset="0"/>
                        </a:rPr>
                        <a:t>=</a:t>
                      </a:r>
                    </a:p>
                  </a:txBody>
                  <a:tcPr marL="91439" marR="91439" marT="39064" marB="39064" anchor="ctr" anchorCtr="1"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y</a:t>
                      </a:r>
                      <a:r>
                        <a:rPr kumimoji="0" lang="en-US" sz="2200" b="1" i="0" u="none" strike="noStrike" cap="none" normalizeH="0" baseline="-25000" dirty="0" err="1">
                          <a:ln>
                            <a:noFill/>
                          </a:ln>
                          <a:solidFill>
                            <a:schemeClr val="tx1"/>
                          </a:solidFill>
                          <a:effectLst/>
                          <a:latin typeface="Times New Roman" pitchFamily="18" charset="0"/>
                          <a:cs typeface="Times New Roman" pitchFamily="18" charset="0"/>
                        </a:rPr>
                        <a:t>max</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y</a:t>
                      </a:r>
                      <a:r>
                        <a:rPr kumimoji="0" lang="en-US" sz="2200" b="1" i="0" u="none" strike="noStrike" cap="none" normalizeH="0" baseline="-25000" dirty="0" err="1">
                          <a:ln>
                            <a:noFill/>
                          </a:ln>
                          <a:solidFill>
                            <a:schemeClr val="tx1"/>
                          </a:solidFill>
                          <a:effectLst/>
                          <a:latin typeface="Times New Roman" pitchFamily="18" charset="0"/>
                          <a:cs typeface="Times New Roman" pitchFamily="18" charset="0"/>
                        </a:rPr>
                        <a:t>min</a:t>
                      </a:r>
                      <a:endParaRPr kumimoji="0" lang="en-US" sz="2200" b="1" i="0" u="none" strike="noStrike" cap="none" normalizeH="0" baseline="-25000" dirty="0">
                        <a:ln>
                          <a:noFill/>
                        </a:ln>
                        <a:solidFill>
                          <a:schemeClr val="tx1"/>
                        </a:solidFill>
                        <a:effectLst/>
                        <a:latin typeface="Times New Roman" pitchFamily="18" charset="0"/>
                        <a:cs typeface="Times New Roman" pitchFamily="18" charset="0"/>
                      </a:endParaRPr>
                    </a:p>
                  </a:txBody>
                  <a:tcPr marL="91439" marR="91439" marT="39064" marB="39064" anchor="ctr" anchorCtr="1" horzOverflow="overflow">
                    <a:lnL>
                      <a:noFill/>
                    </a:lnL>
                    <a:lnR cap="flat">
                      <a:noFill/>
                    </a:lnR>
                    <a:lnT cap="flat">
                      <a:noFill/>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546894">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rgbClr val="DD8047"/>
                        </a:buClr>
                        <a:buSzPct val="80000"/>
                        <a:buFont typeface="Wingdings" pitchFamily="2" charset="2"/>
                        <a:buNone/>
                        <a:tabLst/>
                        <a:defRPr/>
                      </a:pPr>
                      <a:r>
                        <a:rPr kumimoji="0" lang="en-US" sz="2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Ch. </a:t>
                      </a:r>
                      <a:r>
                        <a:rPr kumimoji="0" lang="en-US" sz="2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Lệch</a:t>
                      </a:r>
                      <a:r>
                        <a:rPr kumimoji="0" lang="en-US" sz="2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K.lượng</a:t>
                      </a:r>
                      <a:r>
                        <a:rPr kumimoji="0" lang="en-US" sz="2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giữa</a:t>
                      </a:r>
                      <a:r>
                        <a:rPr kumimoji="0" lang="en-US" sz="2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 </a:t>
                      </a:r>
                      <a:r>
                        <a:rPr kumimoji="0" lang="en-US" sz="2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mức</a:t>
                      </a:r>
                      <a:r>
                        <a:rPr kumimoji="0" lang="en-US" sz="2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h.động</a:t>
                      </a:r>
                      <a:r>
                        <a:rPr kumimoji="0" lang="en-US" sz="2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max &amp; min</a:t>
                      </a:r>
                    </a:p>
                  </a:txBody>
                  <a:tcPr marL="91439" marR="91439" marT="39064" marB="39064" anchor="ctr" anchorCtr="1" horzOverflow="overflow">
                    <a:lnL>
                      <a:noFill/>
                    </a:lnL>
                    <a:lnR>
                      <a:noFill/>
                    </a:lnR>
                    <a:lnT w="12700" cap="flat" cmpd="sng" algn="ctr">
                      <a:solidFill>
                        <a:schemeClr val="tx1"/>
                      </a:solidFill>
                      <a:prstDash val="solid"/>
                      <a:round/>
                      <a:headEnd type="none" w="sm" len="sm"/>
                      <a:tailEnd type="none" w="sm" len="sm"/>
                    </a:lnT>
                    <a:lnB cap="flat">
                      <a:noFill/>
                    </a:lnB>
                    <a:lnTlToBr>
                      <a:noFill/>
                    </a:lnTlToBr>
                    <a:lnBlToTr>
                      <a:noFill/>
                    </a:lnBlToTr>
                    <a:noFill/>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x</a:t>
                      </a:r>
                      <a:r>
                        <a:rPr kumimoji="0" lang="en-US" sz="2200" b="1" i="0" u="none" strike="noStrike" cap="none" normalizeH="0" baseline="-25000" dirty="0" err="1">
                          <a:ln>
                            <a:noFill/>
                          </a:ln>
                          <a:solidFill>
                            <a:schemeClr val="tx1"/>
                          </a:solidFill>
                          <a:effectLst/>
                          <a:latin typeface="Times New Roman" pitchFamily="18" charset="0"/>
                          <a:cs typeface="Times New Roman" pitchFamily="18" charset="0"/>
                        </a:rPr>
                        <a:t>max</a:t>
                      </a:r>
                      <a:r>
                        <a:rPr kumimoji="0" lang="en-US" sz="2200" b="1" i="0" u="none" strike="noStrike" cap="none" normalizeH="0" baseline="-2500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cs typeface="Times New Roman" pitchFamily="18" charset="0"/>
                        </a:rPr>
                        <a:t>x</a:t>
                      </a:r>
                      <a:r>
                        <a:rPr kumimoji="0" lang="en-US" sz="2200" b="1" i="0" u="none" strike="noStrike" cap="none" normalizeH="0" baseline="-25000" dirty="0" err="1">
                          <a:ln>
                            <a:noFill/>
                          </a:ln>
                          <a:solidFill>
                            <a:schemeClr val="tx1"/>
                          </a:solidFill>
                          <a:effectLst/>
                          <a:latin typeface="Times New Roman" pitchFamily="18" charset="0"/>
                          <a:cs typeface="Times New Roman" pitchFamily="18" charset="0"/>
                        </a:rPr>
                        <a:t>min</a:t>
                      </a:r>
                      <a:endParaRPr kumimoji="0" lang="en-US" sz="2200" b="1" i="0" u="none" strike="noStrike" cap="none" normalizeH="0" baseline="-25000" dirty="0">
                        <a:ln>
                          <a:noFill/>
                        </a:ln>
                        <a:solidFill>
                          <a:schemeClr val="tx1"/>
                        </a:solidFill>
                        <a:effectLst/>
                        <a:latin typeface="Times New Roman" pitchFamily="18" charset="0"/>
                        <a:cs typeface="Times New Roman" pitchFamily="18" charset="0"/>
                      </a:endParaRPr>
                    </a:p>
                  </a:txBody>
                  <a:tcPr marL="91439" marR="91439" marT="39064" marB="39064" anchor="ctr" anchorCtr="1" horzOverflow="overflow">
                    <a:lnL>
                      <a:noFill/>
                    </a:lnL>
                    <a:lnR cap="flat">
                      <a:noFill/>
                    </a:lnR>
                    <a:lnT w="12700" cap="flat" cmpd="sng" algn="ctr">
                      <a:solidFill>
                        <a:schemeClr val="tx1"/>
                      </a:solidFill>
                      <a:prstDash val="solid"/>
                      <a:round/>
                      <a:headEnd type="none" w="sm" len="sm"/>
                      <a:tailEnd type="none" w="sm" len="sm"/>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2" name="Slide Number Placeholder 11"/>
          <p:cNvSpPr>
            <a:spLocks noGrp="1"/>
          </p:cNvSpPr>
          <p:nvPr>
            <p:ph type="sldNum" sz="quarter" idx="12"/>
          </p:nvPr>
        </p:nvSpPr>
        <p:spPr/>
        <p:txBody>
          <a:bodyPr>
            <a:normAutofit fontScale="85000" lnSpcReduction="20000"/>
          </a:bodyPr>
          <a:lstStyle/>
          <a:p>
            <a:pPr>
              <a:defRPr/>
            </a:pPr>
            <a:fld id="{5B1444EA-CA8C-4050-8AD7-A8DDFC40666E}" type="slidenum">
              <a:rPr lang="en-IN" smtClean="0"/>
              <a:pPr>
                <a:defRPr/>
              </a:pPr>
              <a:t>45</a:t>
            </a:fld>
            <a:endParaRPr lang="en-IN"/>
          </a:p>
        </p:txBody>
      </p:sp>
      <p:sp>
        <p:nvSpPr>
          <p:cNvPr id="28689" name="Text Box 28"/>
          <p:cNvSpPr txBox="1">
            <a:spLocks noChangeArrowheads="1"/>
          </p:cNvSpPr>
          <p:nvPr/>
        </p:nvSpPr>
        <p:spPr bwMode="auto">
          <a:xfrm>
            <a:off x="2102022" y="2048698"/>
            <a:ext cx="84153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1</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Khảo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sát</a:t>
            </a:r>
            <a:r>
              <a:rPr lang="en-US" altLang="vi-VN" sz="2400" dirty="0">
                <a:solidFill>
                  <a:prstClr val="black"/>
                </a:solidFill>
                <a:latin typeface="Times New Roman" pitchFamily="18" charset="0"/>
                <a:cs typeface="Times New Roman" pitchFamily="18" charset="0"/>
              </a:rPr>
              <a:t> CP </a:t>
            </a:r>
            <a:r>
              <a:rPr lang="en-US" altLang="vi-VN" sz="2400" dirty="0" err="1">
                <a:solidFill>
                  <a:prstClr val="black"/>
                </a:solidFill>
                <a:latin typeface="Times New Roman" pitchFamily="18" charset="0"/>
                <a:cs typeface="Times New Roman" pitchFamily="18" charset="0"/>
              </a:rPr>
              <a:t>hỗn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ở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HĐ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tế</a:t>
            </a:r>
            <a:r>
              <a:rPr lang="en-US" altLang="vi-VN" sz="2400" dirty="0">
                <a:solidFill>
                  <a:prstClr val="black"/>
                </a:solidFill>
                <a:latin typeface="Times New Roman" pitchFamily="18" charset="0"/>
                <a:cs typeface="Times New Roman" pitchFamily="18" charset="0"/>
              </a:rPr>
              <a:t> qua </a:t>
            </a:r>
            <a:r>
              <a:rPr lang="en-US" altLang="vi-VN" sz="2400" dirty="0" err="1">
                <a:solidFill>
                  <a:prstClr val="black"/>
                </a:solidFill>
                <a:latin typeface="Times New Roman" pitchFamily="18" charset="0"/>
                <a:cs typeface="Times New Roman" pitchFamily="18" charset="0"/>
              </a:rPr>
              <a:t>nhiều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kỳ</a:t>
            </a:r>
            <a:endParaRPr lang="en-US" altLang="vi-VN"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85389277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additive="base">
                                        <p:cTn id="7" dur="500" fill="hold"/>
                                        <p:tgtEl>
                                          <p:spTgt spid="28674"/>
                                        </p:tgtEl>
                                        <p:attrNameLst>
                                          <p:attrName>ppt_x</p:attrName>
                                        </p:attrNameLst>
                                      </p:cBhvr>
                                      <p:tavLst>
                                        <p:tav tm="0">
                                          <p:val>
                                            <p:strVal val="#ppt_x"/>
                                          </p:val>
                                        </p:tav>
                                        <p:tav tm="100000">
                                          <p:val>
                                            <p:strVal val="#ppt_x"/>
                                          </p:val>
                                        </p:tav>
                                      </p:tavLst>
                                    </p:anim>
                                    <p:anim calcmode="lin" valueType="num">
                                      <p:cBhvr additive="base">
                                        <p:cTn id="8" dur="500" fill="hold"/>
                                        <p:tgtEl>
                                          <p:spTgt spid="286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675"/>
                                        </p:tgtEl>
                                        <p:attrNameLst>
                                          <p:attrName>style.visibility</p:attrName>
                                        </p:attrNameLst>
                                      </p:cBhvr>
                                      <p:to>
                                        <p:strVal val="visible"/>
                                      </p:to>
                                    </p:set>
                                    <p:anim calcmode="lin" valueType="num">
                                      <p:cBhvr additive="base">
                                        <p:cTn id="13" dur="500" fill="hold"/>
                                        <p:tgtEl>
                                          <p:spTgt spid="28675"/>
                                        </p:tgtEl>
                                        <p:attrNameLst>
                                          <p:attrName>ppt_x</p:attrName>
                                        </p:attrNameLst>
                                      </p:cBhvr>
                                      <p:tavLst>
                                        <p:tav tm="0">
                                          <p:val>
                                            <p:strVal val="#ppt_x"/>
                                          </p:val>
                                        </p:tav>
                                        <p:tav tm="100000">
                                          <p:val>
                                            <p:strVal val="#ppt_x"/>
                                          </p:val>
                                        </p:tav>
                                      </p:tavLst>
                                    </p:anim>
                                    <p:anim calcmode="lin" valueType="num">
                                      <p:cBhvr additive="base">
                                        <p:cTn id="14" dur="500" fill="hold"/>
                                        <p:tgtEl>
                                          <p:spTgt spid="2867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689"/>
                                        </p:tgtEl>
                                        <p:attrNameLst>
                                          <p:attrName>style.visibility</p:attrName>
                                        </p:attrNameLst>
                                      </p:cBhvr>
                                      <p:to>
                                        <p:strVal val="visible"/>
                                      </p:to>
                                    </p:set>
                                    <p:anim calcmode="lin" valueType="num">
                                      <p:cBhvr additive="base">
                                        <p:cTn id="19" dur="500" fill="hold"/>
                                        <p:tgtEl>
                                          <p:spTgt spid="28689"/>
                                        </p:tgtEl>
                                        <p:attrNameLst>
                                          <p:attrName>ppt_x</p:attrName>
                                        </p:attrNameLst>
                                      </p:cBhvr>
                                      <p:tavLst>
                                        <p:tav tm="0">
                                          <p:val>
                                            <p:strVal val="#ppt_x"/>
                                          </p:val>
                                        </p:tav>
                                        <p:tav tm="100000">
                                          <p:val>
                                            <p:strVal val="#ppt_x"/>
                                          </p:val>
                                        </p:tav>
                                      </p:tavLst>
                                    </p:anim>
                                    <p:anim calcmode="lin" valueType="num">
                                      <p:cBhvr additive="base">
                                        <p:cTn id="20" dur="500" fill="hold"/>
                                        <p:tgtEl>
                                          <p:spTgt spid="2868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676"/>
                                        </p:tgtEl>
                                        <p:attrNameLst>
                                          <p:attrName>style.visibility</p:attrName>
                                        </p:attrNameLst>
                                      </p:cBhvr>
                                      <p:to>
                                        <p:strVal val="visible"/>
                                      </p:to>
                                    </p:set>
                                    <p:anim calcmode="lin" valueType="num">
                                      <p:cBhvr additive="base">
                                        <p:cTn id="25" dur="500" fill="hold"/>
                                        <p:tgtEl>
                                          <p:spTgt spid="28676"/>
                                        </p:tgtEl>
                                        <p:attrNameLst>
                                          <p:attrName>ppt_x</p:attrName>
                                        </p:attrNameLst>
                                      </p:cBhvr>
                                      <p:tavLst>
                                        <p:tav tm="0">
                                          <p:val>
                                            <p:strVal val="#ppt_x"/>
                                          </p:val>
                                        </p:tav>
                                        <p:tav tm="100000">
                                          <p:val>
                                            <p:strVal val="#ppt_x"/>
                                          </p:val>
                                        </p:tav>
                                      </p:tavLst>
                                    </p:anim>
                                    <p:anim calcmode="lin" valueType="num">
                                      <p:cBhvr additive="base">
                                        <p:cTn id="26" dur="500" fill="hold"/>
                                        <p:tgtEl>
                                          <p:spTgt spid="2867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677"/>
                                        </p:tgtEl>
                                        <p:attrNameLst>
                                          <p:attrName>style.visibility</p:attrName>
                                        </p:attrNameLst>
                                      </p:cBhvr>
                                      <p:to>
                                        <p:strVal val="visible"/>
                                      </p:to>
                                    </p:set>
                                    <p:anim calcmode="lin" valueType="num">
                                      <p:cBhvr additive="base">
                                        <p:cTn id="31" dur="500" fill="hold"/>
                                        <p:tgtEl>
                                          <p:spTgt spid="28677"/>
                                        </p:tgtEl>
                                        <p:attrNameLst>
                                          <p:attrName>ppt_x</p:attrName>
                                        </p:attrNameLst>
                                      </p:cBhvr>
                                      <p:tavLst>
                                        <p:tav tm="0">
                                          <p:val>
                                            <p:strVal val="#ppt_x"/>
                                          </p:val>
                                        </p:tav>
                                        <p:tav tm="100000">
                                          <p:val>
                                            <p:strVal val="#ppt_x"/>
                                          </p:val>
                                        </p:tav>
                                      </p:tavLst>
                                    </p:anim>
                                    <p:anim calcmode="lin" valueType="num">
                                      <p:cBhvr additive="base">
                                        <p:cTn id="32" dur="500" fill="hold"/>
                                        <p:tgtEl>
                                          <p:spTgt spid="2867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p:bldP spid="28676" grpId="0"/>
      <p:bldP spid="28677" grpId="0"/>
      <p:bldP spid="2868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46</a:t>
            </a:fld>
            <a:endParaRPr lang="en-IN">
              <a:solidFill>
                <a:srgbClr val="775F55"/>
              </a:solidFill>
            </a:endParaRPr>
          </a:p>
        </p:txBody>
      </p:sp>
      <p:sp>
        <p:nvSpPr>
          <p:cNvPr id="3" name="Text Box 48"/>
          <p:cNvSpPr txBox="1">
            <a:spLocks noChangeArrowheads="1"/>
          </p:cNvSpPr>
          <p:nvPr/>
        </p:nvSpPr>
        <p:spPr bwMode="auto">
          <a:xfrm>
            <a:off x="1600200" y="914400"/>
            <a:ext cx="9067800" cy="30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1" fontAlgn="base" hangingPunct="1">
              <a:lnSpc>
                <a:spcPct val="105000"/>
              </a:lnSpc>
              <a:spcBef>
                <a:spcPct val="20000"/>
              </a:spcBef>
              <a:spcAft>
                <a:spcPct val="0"/>
              </a:spcAft>
              <a:buClrTx/>
              <a:buSzTx/>
              <a:buFontTx/>
              <a:buNone/>
              <a:defRPr/>
            </a:pPr>
            <a:r>
              <a:rPr lang="vi-VN"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4:</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tổng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phí</a:t>
            </a:r>
            <a:r>
              <a:rPr lang="vi-VN" altLang="vi-VN" sz="2400" dirty="0">
                <a:solidFill>
                  <a:prstClr val="black"/>
                </a:solidFill>
                <a:latin typeface="Times New Roman" pitchFamily="18" charset="0"/>
                <a:cs typeface="Times New Roman" pitchFamily="18" charset="0"/>
              </a:rPr>
              <a:t>: </a:t>
            </a:r>
            <a:endParaRPr lang="en-US" altLang="vi-VN" sz="2400" dirty="0">
              <a:solidFill>
                <a:prstClr val="black"/>
              </a:solidFill>
              <a:latin typeface="Times New Roman" pitchFamily="18" charset="0"/>
              <a:cs typeface="Times New Roman" pitchFamily="18" charset="0"/>
            </a:endParaRPr>
          </a:p>
          <a:p>
            <a:pPr eaLnBrk="1" fontAlgn="base" hangingPunct="1">
              <a:lnSpc>
                <a:spcPct val="105000"/>
              </a:lnSpc>
              <a:spcBef>
                <a:spcPct val="20000"/>
              </a:spcBef>
              <a:spcAft>
                <a:spcPct val="0"/>
              </a:spcAft>
              <a:buClrTx/>
              <a:buSzTx/>
              <a:buFontTx/>
              <a:buNone/>
              <a:defRPr/>
            </a:pPr>
            <a:r>
              <a:rPr lang="en-US" altLang="vi-VN" sz="2400" dirty="0">
                <a:solidFill>
                  <a:prstClr val="black"/>
                </a:solidFill>
                <a:latin typeface="Times New Roman" pitchFamily="18" charset="0"/>
                <a:cs typeface="Times New Roman" pitchFamily="18" charset="0"/>
              </a:rPr>
              <a:t>	a = </a:t>
            </a:r>
            <a:r>
              <a:rPr lang="en-US" altLang="vi-VN" sz="2400" dirty="0" err="1">
                <a:solidFill>
                  <a:prstClr val="black"/>
                </a:solidFill>
                <a:latin typeface="Times New Roman" pitchFamily="18" charset="0"/>
                <a:cs typeface="Times New Roman" pitchFamily="18" charset="0"/>
              </a:rPr>
              <a:t>y</a:t>
            </a:r>
            <a:r>
              <a:rPr lang="en-US" altLang="vi-VN" sz="2400" baseline="-25000" dirty="0" err="1">
                <a:solidFill>
                  <a:prstClr val="black"/>
                </a:solidFill>
                <a:latin typeface="Times New Roman" pitchFamily="18" charset="0"/>
                <a:cs typeface="Times New Roman" pitchFamily="18" charset="0"/>
              </a:rPr>
              <a:t>max</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b.x</a:t>
            </a:r>
            <a:r>
              <a:rPr lang="en-US" altLang="vi-VN" sz="2400" baseline="-25000" dirty="0" err="1">
                <a:solidFill>
                  <a:prstClr val="black"/>
                </a:solidFill>
                <a:latin typeface="Times New Roman" pitchFamily="18" charset="0"/>
                <a:cs typeface="Times New Roman" pitchFamily="18" charset="0"/>
              </a:rPr>
              <a:t>max</a:t>
            </a:r>
            <a:r>
              <a:rPr lang="en-US" altLang="vi-VN" sz="2400" dirty="0">
                <a:solidFill>
                  <a:prstClr val="black"/>
                </a:solidFill>
                <a:latin typeface="Times New Roman" pitchFamily="18" charset="0"/>
                <a:cs typeface="Times New Roman" pitchFamily="18" charset="0"/>
              </a:rPr>
              <a:t>	</a:t>
            </a:r>
            <a:endParaRPr lang="vi-VN" altLang="vi-VN" sz="2400" dirty="0">
              <a:solidFill>
                <a:prstClr val="black"/>
              </a:solidFill>
              <a:latin typeface="Times New Roman" pitchFamily="18" charset="0"/>
              <a:cs typeface="Times New Roman" pitchFamily="18" charset="0"/>
            </a:endParaRPr>
          </a:p>
          <a:p>
            <a:pPr eaLnBrk="1" fontAlgn="base" hangingPunct="1">
              <a:lnSpc>
                <a:spcPct val="105000"/>
              </a:lnSpc>
              <a:spcBef>
                <a:spcPct val="20000"/>
              </a:spcBef>
              <a:spcAft>
                <a:spcPct val="0"/>
              </a:spcAft>
              <a:buClrTx/>
              <a:buSzTx/>
              <a:buFontTx/>
              <a:buNone/>
              <a:defRPr/>
            </a:pPr>
            <a:r>
              <a:rPr lang="en-US" altLang="vi-VN" sz="2400" dirty="0" err="1">
                <a:solidFill>
                  <a:prstClr val="black"/>
                </a:solidFill>
                <a:latin typeface="Times New Roman" pitchFamily="18" charset="0"/>
                <a:cs typeface="Times New Roman" pitchFamily="18" charset="0"/>
              </a:rPr>
              <a:t>hoặc</a:t>
            </a:r>
            <a:r>
              <a:rPr lang="en-US" altLang="vi-VN" sz="2400" dirty="0">
                <a:solidFill>
                  <a:prstClr val="black"/>
                </a:solidFill>
                <a:latin typeface="Times New Roman" pitchFamily="18" charset="0"/>
                <a:cs typeface="Times New Roman" pitchFamily="18" charset="0"/>
              </a:rPr>
              <a:t>	a= </a:t>
            </a:r>
            <a:r>
              <a:rPr lang="en-US" altLang="vi-VN" sz="2400" dirty="0" err="1">
                <a:solidFill>
                  <a:prstClr val="black"/>
                </a:solidFill>
                <a:latin typeface="Times New Roman" pitchFamily="18" charset="0"/>
                <a:cs typeface="Times New Roman" pitchFamily="18" charset="0"/>
              </a:rPr>
              <a:t>y</a:t>
            </a:r>
            <a:r>
              <a:rPr lang="en-US" altLang="vi-VN" sz="2400" baseline="-25000" dirty="0" err="1">
                <a:solidFill>
                  <a:prstClr val="black"/>
                </a:solidFill>
                <a:latin typeface="Times New Roman" pitchFamily="18" charset="0"/>
                <a:cs typeface="Times New Roman" pitchFamily="18" charset="0"/>
              </a:rPr>
              <a:t>min</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b.x</a:t>
            </a:r>
            <a:r>
              <a:rPr lang="en-US" altLang="vi-VN" sz="2400" baseline="-25000" dirty="0" err="1">
                <a:solidFill>
                  <a:prstClr val="black"/>
                </a:solidFill>
                <a:latin typeface="Times New Roman" pitchFamily="18" charset="0"/>
                <a:cs typeface="Times New Roman" pitchFamily="18" charset="0"/>
              </a:rPr>
              <a:t>min</a:t>
            </a:r>
            <a:r>
              <a:rPr lang="en-US" altLang="vi-VN" sz="2400" baseline="-25000" dirty="0">
                <a:solidFill>
                  <a:prstClr val="black"/>
                </a:solidFill>
                <a:latin typeface="Times New Roman" pitchFamily="18" charset="0"/>
                <a:cs typeface="Times New Roman" pitchFamily="18" charset="0"/>
              </a:rPr>
              <a:t>.</a:t>
            </a:r>
            <a:endParaRPr lang="vi-VN" altLang="vi-VN" sz="2400" baseline="-25000" dirty="0">
              <a:solidFill>
                <a:prstClr val="black"/>
              </a:solidFill>
              <a:latin typeface="Times New Roman" pitchFamily="18" charset="0"/>
              <a:cs typeface="Times New Roman" pitchFamily="18" charset="0"/>
            </a:endParaRPr>
          </a:p>
          <a:p>
            <a:pPr eaLnBrk="1" fontAlgn="base" hangingPunct="1">
              <a:lnSpc>
                <a:spcPct val="105000"/>
              </a:lnSpc>
              <a:spcBef>
                <a:spcPct val="20000"/>
              </a:spcBef>
              <a:spcAft>
                <a:spcPct val="0"/>
              </a:spcAft>
              <a:buClrTx/>
              <a:buSzTx/>
              <a:buFontTx/>
              <a:buNone/>
              <a:defRPr/>
            </a:pPr>
            <a:endParaRPr lang="en-US" altLang="vi-VN" sz="2400" baseline="-25000" dirty="0">
              <a:solidFill>
                <a:prstClr val="black"/>
              </a:solidFill>
              <a:latin typeface="Times New Roman" pitchFamily="18" charset="0"/>
              <a:cs typeface="Times New Roman" pitchFamily="18" charset="0"/>
            </a:endParaRPr>
          </a:p>
          <a:p>
            <a:pPr marL="285750" indent="-285750" eaLnBrk="1" fontAlgn="base" hangingPunct="1">
              <a:lnSpc>
                <a:spcPct val="105000"/>
              </a:lnSpc>
              <a:spcBef>
                <a:spcPct val="20000"/>
              </a:spcBef>
              <a:spcAft>
                <a:spcPct val="0"/>
              </a:spcAft>
              <a:buClrTx/>
              <a:buSzTx/>
              <a:buFontTx/>
              <a:buChar char="-"/>
              <a:defRPr/>
            </a:pPr>
            <a:r>
              <a:rPr lang="vi-VN" altLang="vi-VN" sz="2400" b="1" i="1" dirty="0">
                <a:solidFill>
                  <a:prstClr val="black"/>
                </a:solidFill>
                <a:latin typeface="Times New Roman" pitchFamily="18" charset="0"/>
                <a:cs typeface="Times New Roman" pitchFamily="18" charset="0"/>
              </a:rPr>
              <a:t>Bước </a:t>
            </a:r>
            <a:r>
              <a:rPr lang="en-US" altLang="vi-VN" sz="2400" b="1" i="1" dirty="0">
                <a:solidFill>
                  <a:prstClr val="black"/>
                </a:solidFill>
                <a:latin typeface="Times New Roman" pitchFamily="18" charset="0"/>
                <a:cs typeface="Times New Roman" pitchFamily="18" charset="0"/>
              </a:rPr>
              <a:t>5 : </a:t>
            </a:r>
            <a:r>
              <a:rPr lang="en-US" altLang="vi-VN" sz="2400" dirty="0" err="1">
                <a:solidFill>
                  <a:prstClr val="black"/>
                </a:solidFill>
                <a:latin typeface="Times New Roman" pitchFamily="18" charset="0"/>
                <a:cs typeface="Times New Roman" pitchFamily="18" charset="0"/>
              </a:rPr>
              <a:t>Xây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hỗn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a,b</a:t>
            </a:r>
            <a:r>
              <a:rPr lang="vi-VN" altLang="vi-VN" sz="2400" dirty="0">
                <a:solidFill>
                  <a:prstClr val="black"/>
                </a:solidFill>
                <a:latin typeface="Times New Roman" pitchFamily="18" charset="0"/>
                <a:cs typeface="Times New Roman" pitchFamily="18" charset="0"/>
              </a:rPr>
              <a:t>.</a:t>
            </a:r>
            <a:endParaRPr lang="en-US" altLang="vi-VN" sz="2400" dirty="0">
              <a:solidFill>
                <a:prstClr val="black"/>
              </a:solidFill>
              <a:latin typeface="Times New Roman" pitchFamily="18" charset="0"/>
              <a:cs typeface="Times New Roman" pitchFamily="18" charset="0"/>
            </a:endParaRPr>
          </a:p>
          <a:p>
            <a:pPr algn="just" eaLnBrk="1" fontAlgn="base" hangingPunct="1">
              <a:lnSpc>
                <a:spcPct val="105000"/>
              </a:lnSpc>
              <a:spcBef>
                <a:spcPct val="20000"/>
              </a:spcBef>
              <a:spcAft>
                <a:spcPct val="0"/>
              </a:spcAft>
              <a:buClrTx/>
              <a:buSzTx/>
              <a:buNone/>
              <a:defRPr/>
            </a:pPr>
            <a:r>
              <a:rPr lang="en-US" altLang="vi-VN" sz="2400" baseline="-25000" dirty="0">
                <a:solidFill>
                  <a:prstClr val="black"/>
                </a:solidFill>
                <a:latin typeface="Times New Roman" pitchFamily="18" charset="0"/>
                <a:cs typeface="Times New Roman" pitchFamily="18" charset="0"/>
              </a:rPr>
              <a:t>   </a:t>
            </a:r>
            <a:r>
              <a:rPr lang="en-US" altLang="vi-VN" sz="2400" dirty="0">
                <a:solidFill>
                  <a:prstClr val="black"/>
                </a:solidFill>
                <a:latin typeface="Times New Roman" pitchFamily="18" charset="0"/>
                <a:cs typeface="Times New Roman" pitchFamily="18" charset="0"/>
              </a:rPr>
              <a:t>            Y = a+ b</a:t>
            </a:r>
            <a:r>
              <a:rPr lang="vi-VN" altLang="vi-VN" sz="2400" dirty="0">
                <a:solidFill>
                  <a:prstClr val="black"/>
                </a:solidFill>
                <a:latin typeface="Times New Roman" pitchFamily="18" charset="0"/>
                <a:cs typeface="Times New Roman" pitchFamily="18" charset="0"/>
              </a:rPr>
              <a:t> </a:t>
            </a:r>
            <a:r>
              <a:rPr lang="en-US" altLang="vi-VN" sz="2400" dirty="0">
                <a:solidFill>
                  <a:prstClr val="black"/>
                </a:solidFill>
                <a:latin typeface="Times New Roman" pitchFamily="18" charset="0"/>
                <a:cs typeface="Times New Roman" pitchFamily="18" charset="0"/>
              </a:rPr>
              <a:t>x ( Y= </a:t>
            </a:r>
            <a:r>
              <a:rPr lang="en-US" altLang="vi-VN" sz="2400" dirty="0" err="1">
                <a:solidFill>
                  <a:prstClr val="black"/>
                </a:solidFill>
                <a:latin typeface="Times New Roman" pitchFamily="18" charset="0"/>
                <a:cs typeface="Times New Roman" pitchFamily="18" charset="0"/>
              </a:rPr>
              <a:t>Cđ</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Cb</a:t>
            </a:r>
            <a:r>
              <a:rPr lang="en-US" altLang="vi-VN" sz="2400" dirty="0">
                <a:solidFill>
                  <a:prstClr val="black"/>
                </a:solidFill>
                <a:latin typeface="Times New Roman" pitchFamily="18" charset="0"/>
                <a:cs typeface="Times New Roman" pitchFamily="18" charset="0"/>
              </a:rPr>
              <a:t> x </a:t>
            </a:r>
            <a:r>
              <a:rPr lang="en-US" altLang="vi-VN" sz="2400" dirty="0" err="1">
                <a:solidFill>
                  <a:prstClr val="black"/>
                </a:solidFill>
                <a:latin typeface="Times New Roman" pitchFamily="18" charset="0"/>
                <a:cs typeface="Times New Roman" pitchFamily="18" charset="0"/>
              </a:rPr>
              <a:t>X</a:t>
            </a:r>
            <a:r>
              <a:rPr lang="en-US" altLang="vi-VN" sz="2400" dirty="0">
                <a:solidFill>
                  <a:prstClr val="black"/>
                </a:solidFill>
                <a:latin typeface="Times New Roman" pitchFamily="18" charset="0"/>
                <a:cs typeface="Times New Roman" pitchFamily="18" charset="0"/>
              </a:rPr>
              <a:t> )</a:t>
            </a:r>
          </a:p>
        </p:txBody>
      </p:sp>
    </p:spTree>
    <p:extLst>
      <p:ext uri="{BB962C8B-B14F-4D97-AF65-F5344CB8AC3E}">
        <p14:creationId xmlns:p14="http://schemas.microsoft.com/office/powerpoint/2010/main" val="418758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47</a:t>
            </a:fld>
            <a:endParaRPr lang="en-IN"/>
          </a:p>
        </p:txBody>
      </p:sp>
      <p:sp>
        <p:nvSpPr>
          <p:cNvPr id="5" name="Rectangle 4"/>
          <p:cNvSpPr/>
          <p:nvPr/>
        </p:nvSpPr>
        <p:spPr>
          <a:xfrm>
            <a:off x="1604818" y="188894"/>
            <a:ext cx="9063183" cy="954107"/>
          </a:xfrm>
          <a:prstGeom prst="rect">
            <a:avLst/>
          </a:prstGeom>
        </p:spPr>
        <p:txBody>
          <a:bodyPr wrap="square">
            <a:spAutoFit/>
          </a:bodyPr>
          <a:lstStyle/>
          <a:p>
            <a:pPr lvl="0" algn="just" fontAlgn="base">
              <a:spcBef>
                <a:spcPct val="0"/>
              </a:spcBef>
              <a:spcAft>
                <a:spcPct val="0"/>
              </a:spcAft>
            </a:pPr>
            <a:r>
              <a:rPr lang="en-US" altLang="vi-VN" sz="3200" dirty="0">
                <a:solidFill>
                  <a:prstClr val="black"/>
                </a:solidFill>
                <a:latin typeface="Times New Roman" pitchFamily="18" charset="0"/>
                <a:cs typeface="Times New Roman" pitchFamily="18" charset="0"/>
              </a:rPr>
              <a:t> </a:t>
            </a:r>
            <a:r>
              <a:rPr lang="en-US" altLang="vi-VN" sz="3200" b="1" dirty="0" err="1">
                <a:solidFill>
                  <a:prstClr val="black"/>
                </a:solidFill>
                <a:latin typeface="Times New Roman" pitchFamily="18" charset="0"/>
                <a:cs typeface="Times New Roman" pitchFamily="18" charset="0"/>
              </a:rPr>
              <a:t>Ví</a:t>
            </a:r>
            <a:r>
              <a:rPr lang="en-US" altLang="vi-VN" sz="3200" b="1" dirty="0">
                <a:solidFill>
                  <a:prstClr val="black"/>
                </a:solidFill>
                <a:latin typeface="Times New Roman" pitchFamily="18" charset="0"/>
                <a:cs typeface="Times New Roman" pitchFamily="18" charset="0"/>
              </a:rPr>
              <a:t> </a:t>
            </a:r>
            <a:r>
              <a:rPr lang="en-US" altLang="vi-VN" sz="3200" b="1" dirty="0" err="1">
                <a:solidFill>
                  <a:prstClr val="black"/>
                </a:solidFill>
                <a:latin typeface="Times New Roman" pitchFamily="18" charset="0"/>
                <a:cs typeface="Times New Roman" pitchFamily="18" charset="0"/>
              </a:rPr>
              <a:t>dụ</a:t>
            </a:r>
            <a:r>
              <a:rPr lang="en-US" altLang="vi-VN" sz="3200" b="1" dirty="0">
                <a:solidFill>
                  <a:prstClr val="black"/>
                </a:solidFill>
                <a:latin typeface="Times New Roman" pitchFamily="18" charset="0"/>
                <a:cs typeface="Times New Roman" pitchFamily="18" charset="0"/>
              </a:rPr>
              <a:t>:</a:t>
            </a:r>
            <a:r>
              <a:rPr lang="fr-FR" sz="2400" dirty="0" err="1">
                <a:solidFill>
                  <a:prstClr val="black"/>
                </a:solidFill>
                <a:latin typeface="Times New Roman" pitchFamily="18" charset="0"/>
                <a:ea typeface="Times New Roman" pitchFamily="18" charset="0"/>
                <a:cs typeface="Times New Roman" pitchFamily="18" charset="0"/>
              </a:rPr>
              <a:t>Có</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tài</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liệu</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số</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tiền</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phải</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trả</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về</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thuê</a:t>
            </a:r>
            <a:r>
              <a:rPr lang="fr-FR" sz="2400" dirty="0">
                <a:solidFill>
                  <a:prstClr val="black"/>
                </a:solidFill>
                <a:latin typeface="Times New Roman" pitchFamily="18" charset="0"/>
                <a:ea typeface="Times New Roman" pitchFamily="18" charset="0"/>
                <a:cs typeface="Times New Roman" pitchFamily="18" charset="0"/>
              </a:rPr>
              <a:t> TSCĐ </a:t>
            </a:r>
            <a:r>
              <a:rPr lang="fr-FR" sz="2400" dirty="0" err="1">
                <a:solidFill>
                  <a:prstClr val="black"/>
                </a:solidFill>
                <a:latin typeface="Times New Roman" pitchFamily="18" charset="0"/>
                <a:ea typeface="Times New Roman" pitchFamily="18" charset="0"/>
                <a:cs typeface="Times New Roman" pitchFamily="18" charset="0"/>
              </a:rPr>
              <a:t>theo</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phương</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thức</a:t>
            </a:r>
            <a:r>
              <a:rPr lang="fr-FR" sz="2400" dirty="0">
                <a:solidFill>
                  <a:prstClr val="black"/>
                </a:solidFill>
                <a:latin typeface="Times New Roman" pitchFamily="18" charset="0"/>
                <a:ea typeface="Times New Roman" pitchFamily="18" charset="0"/>
                <a:cs typeface="Times New Roman" pitchFamily="18" charset="0"/>
              </a:rPr>
              <a:t> </a:t>
            </a:r>
          </a:p>
          <a:p>
            <a:pPr lvl="0" algn="just" fontAlgn="base">
              <a:spcBef>
                <a:spcPct val="0"/>
              </a:spcBef>
              <a:spcAft>
                <a:spcPct val="0"/>
              </a:spcAft>
            </a:pPr>
            <a:r>
              <a:rPr lang="fr-FR" sz="2400" dirty="0" err="1">
                <a:solidFill>
                  <a:prstClr val="black"/>
                </a:solidFill>
                <a:latin typeface="Times New Roman" pitchFamily="18" charset="0"/>
                <a:ea typeface="Times New Roman" pitchFamily="18" charset="0"/>
                <a:cs typeface="Times New Roman" pitchFamily="18" charset="0"/>
              </a:rPr>
              <a:t>thuê</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hoạt</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động</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của</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doanh</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nghiệp</a:t>
            </a:r>
            <a:r>
              <a:rPr lang="fr-FR" sz="2400" dirty="0">
                <a:solidFill>
                  <a:prstClr val="black"/>
                </a:solidFill>
                <a:latin typeface="Times New Roman" pitchFamily="18" charset="0"/>
                <a:ea typeface="Times New Roman" pitchFamily="18" charset="0"/>
                <a:cs typeface="Times New Roman" pitchFamily="18" charset="0"/>
              </a:rPr>
              <a:t> A </a:t>
            </a:r>
            <a:r>
              <a:rPr lang="fr-FR" sz="2400" dirty="0" err="1">
                <a:solidFill>
                  <a:prstClr val="black"/>
                </a:solidFill>
                <a:latin typeface="Times New Roman" pitchFamily="18" charset="0"/>
                <a:ea typeface="Times New Roman" pitchFamily="18" charset="0"/>
                <a:cs typeface="Times New Roman" pitchFamily="18" charset="0"/>
              </a:rPr>
              <a:t>trong</a:t>
            </a:r>
            <a:r>
              <a:rPr lang="fr-FR" sz="2400" dirty="0">
                <a:solidFill>
                  <a:prstClr val="black"/>
                </a:solidFill>
                <a:latin typeface="Times New Roman" pitchFamily="18" charset="0"/>
                <a:ea typeface="Times New Roman" pitchFamily="18" charset="0"/>
                <a:cs typeface="Times New Roman" pitchFamily="18" charset="0"/>
              </a:rPr>
              <a:t> 6 </a:t>
            </a:r>
            <a:r>
              <a:rPr lang="fr-FR" sz="2400" dirty="0" err="1">
                <a:solidFill>
                  <a:prstClr val="black"/>
                </a:solidFill>
                <a:latin typeface="Times New Roman" pitchFamily="18" charset="0"/>
                <a:ea typeface="Times New Roman" pitchFamily="18" charset="0"/>
                <a:cs typeface="Times New Roman" pitchFamily="18" charset="0"/>
              </a:rPr>
              <a:t>tháng</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đầu</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năm</a:t>
            </a:r>
            <a:r>
              <a:rPr lang="fr-FR" sz="2400" dirty="0">
                <a:solidFill>
                  <a:prstClr val="black"/>
                </a:solidFill>
                <a:latin typeface="Times New Roman" pitchFamily="18" charset="0"/>
                <a:ea typeface="Times New Roman" pitchFamily="18" charset="0"/>
                <a:cs typeface="Times New Roman" pitchFamily="18" charset="0"/>
              </a:rPr>
              <a:t> N </a:t>
            </a:r>
            <a:r>
              <a:rPr lang="fr-FR" sz="2400" dirty="0" err="1">
                <a:solidFill>
                  <a:prstClr val="black"/>
                </a:solidFill>
                <a:latin typeface="Times New Roman" pitchFamily="18" charset="0"/>
                <a:ea typeface="Times New Roman" pitchFamily="18" charset="0"/>
                <a:cs typeface="Times New Roman" pitchFamily="18" charset="0"/>
              </a:rPr>
              <a:t>như</a:t>
            </a:r>
            <a:r>
              <a:rPr lang="fr-FR" sz="2400" dirty="0">
                <a:solidFill>
                  <a:prstClr val="black"/>
                </a:solidFill>
                <a:latin typeface="Times New Roman" pitchFamily="18" charset="0"/>
                <a:ea typeface="Times New Roman" pitchFamily="18" charset="0"/>
                <a:cs typeface="Times New Roman" pitchFamily="18" charset="0"/>
              </a:rPr>
              <a:t> </a:t>
            </a:r>
            <a:r>
              <a:rPr lang="fr-FR" sz="2400" dirty="0" err="1">
                <a:solidFill>
                  <a:prstClr val="black"/>
                </a:solidFill>
                <a:latin typeface="Times New Roman" pitchFamily="18" charset="0"/>
                <a:ea typeface="Times New Roman" pitchFamily="18" charset="0"/>
                <a:cs typeface="Times New Roman" pitchFamily="18" charset="0"/>
              </a:rPr>
              <a:t>sau</a:t>
            </a:r>
            <a:r>
              <a:rPr lang="fr-FR" sz="2400" dirty="0">
                <a:solidFill>
                  <a:prstClr val="black"/>
                </a:solidFill>
                <a:latin typeface="Times New Roman" pitchFamily="18" charset="0"/>
                <a:ea typeface="Times New Roman" pitchFamily="18" charset="0"/>
                <a:cs typeface="Times New Roman" pitchFamily="18" charset="0"/>
              </a:rPr>
              <a:t> :</a:t>
            </a:r>
            <a:endParaRPr lang="fr-FR" sz="3600" dirty="0">
              <a:solidFill>
                <a:prstClr val="black"/>
              </a:solidFill>
              <a:latin typeface="Times New Roman" pitchFamily="18" charset="0"/>
              <a:cs typeface="Times New Roman"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062535672"/>
              </p:ext>
            </p:extLst>
          </p:nvPr>
        </p:nvGraphicFramePr>
        <p:xfrm>
          <a:off x="1752600" y="1676400"/>
          <a:ext cx="8686800" cy="2926080"/>
        </p:xfrm>
        <a:graphic>
          <a:graphicData uri="http://schemas.openxmlformats.org/drawingml/2006/table">
            <a:tbl>
              <a:tblPr firstRow="1" firstCol="1" lastRow="1" lastCol="1" bandRow="1" bandCol="1"/>
              <a:tblGrid>
                <a:gridCol w="2133600">
                  <a:extLst>
                    <a:ext uri="{9D8B030D-6E8A-4147-A177-3AD203B41FA5}">
                      <a16:colId xmlns:a16="http://schemas.microsoft.com/office/drawing/2014/main" val="20000"/>
                    </a:ext>
                  </a:extLst>
                </a:gridCol>
                <a:gridCol w="3692347">
                  <a:extLst>
                    <a:ext uri="{9D8B030D-6E8A-4147-A177-3AD203B41FA5}">
                      <a16:colId xmlns:a16="http://schemas.microsoft.com/office/drawing/2014/main" val="20001"/>
                    </a:ext>
                  </a:extLst>
                </a:gridCol>
                <a:gridCol w="2860853">
                  <a:extLst>
                    <a:ext uri="{9D8B030D-6E8A-4147-A177-3AD203B41FA5}">
                      <a16:colId xmlns:a16="http://schemas.microsoft.com/office/drawing/2014/main" val="20002"/>
                    </a:ext>
                  </a:extLst>
                </a:gridCol>
              </a:tblGrid>
              <a:tr h="0">
                <a:tc>
                  <a:txBody>
                    <a:bodyPr/>
                    <a:lstStyle/>
                    <a:p>
                      <a:pPr marL="0" marR="45085" algn="just">
                        <a:spcBef>
                          <a:spcPts val="0"/>
                        </a:spcBef>
                        <a:spcAft>
                          <a:spcPts val="0"/>
                        </a:spcAft>
                      </a:pPr>
                      <a:r>
                        <a:rPr lang="fr-FR" sz="2400" dirty="0">
                          <a:effectLst/>
                          <a:latin typeface="Times New Roman"/>
                          <a:ea typeface="Times New Roman"/>
                        </a:rPr>
                        <a:t>          </a:t>
                      </a:r>
                      <a:r>
                        <a:rPr lang="en-US" sz="2400" dirty="0" err="1">
                          <a:effectLst/>
                          <a:latin typeface="Times New Roman"/>
                          <a:ea typeface="Times New Roman"/>
                        </a:rPr>
                        <a:t>Tháng</a:t>
                      </a:r>
                      <a:endParaRPr lang="en-US" sz="2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spcBef>
                          <a:spcPts val="0"/>
                        </a:spcBef>
                        <a:spcAft>
                          <a:spcPts val="0"/>
                        </a:spcAft>
                      </a:pPr>
                      <a:r>
                        <a:rPr lang="en-US" sz="2400">
                          <a:effectLst/>
                          <a:latin typeface="Times New Roman"/>
                          <a:ea typeface="Times New Roman"/>
                        </a:rPr>
                        <a:t>       Số giờ máy </a:t>
                      </a:r>
                    </a:p>
                    <a:p>
                      <a:pPr marL="0" marR="45085" algn="just">
                        <a:spcBef>
                          <a:spcPts val="0"/>
                        </a:spcBef>
                        <a:spcAft>
                          <a:spcPts val="0"/>
                        </a:spcAft>
                      </a:pPr>
                      <a:r>
                        <a:rPr lang="en-US" sz="2400">
                          <a:effectLst/>
                          <a:latin typeface="Times New Roman"/>
                          <a:ea typeface="Times New Roman"/>
                        </a:rPr>
                        <a:t>     hoạt  động ( giờ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spcBef>
                          <a:spcPts val="0"/>
                        </a:spcBef>
                        <a:spcAft>
                          <a:spcPts val="0"/>
                        </a:spcAft>
                      </a:pPr>
                      <a:r>
                        <a:rPr lang="en-US" sz="2400" dirty="0">
                          <a:effectLst/>
                          <a:latin typeface="Times New Roman"/>
                          <a:ea typeface="Times New Roman"/>
                        </a:rPr>
                        <a:t>   </a:t>
                      </a:r>
                      <a:r>
                        <a:rPr lang="en-US" sz="2400" dirty="0" err="1">
                          <a:effectLst/>
                          <a:latin typeface="Times New Roman"/>
                          <a:ea typeface="Times New Roman"/>
                        </a:rPr>
                        <a:t>Tổng</a:t>
                      </a:r>
                      <a:r>
                        <a:rPr lang="en-US" sz="2400" dirty="0">
                          <a:effectLst/>
                          <a:latin typeface="Times New Roman"/>
                          <a:ea typeface="Times New Roman"/>
                        </a:rPr>
                        <a:t> </a:t>
                      </a:r>
                      <a:r>
                        <a:rPr lang="en-US" sz="2400" dirty="0" err="1">
                          <a:effectLst/>
                          <a:latin typeface="Times New Roman"/>
                          <a:ea typeface="Times New Roman"/>
                        </a:rPr>
                        <a:t>số</a:t>
                      </a:r>
                      <a:r>
                        <a:rPr lang="en-US" sz="2400" dirty="0">
                          <a:effectLst/>
                          <a:latin typeface="Times New Roman"/>
                          <a:ea typeface="Times New Roman"/>
                        </a:rPr>
                        <a:t> </a:t>
                      </a:r>
                      <a:r>
                        <a:rPr lang="en-US" sz="2400" dirty="0" err="1">
                          <a:effectLst/>
                          <a:latin typeface="Times New Roman"/>
                          <a:ea typeface="Times New Roman"/>
                        </a:rPr>
                        <a:t>tiền</a:t>
                      </a:r>
                      <a:r>
                        <a:rPr lang="en-US" sz="2400" dirty="0">
                          <a:effectLst/>
                          <a:latin typeface="Times New Roman"/>
                          <a:ea typeface="Times New Roman"/>
                        </a:rPr>
                        <a:t> </a:t>
                      </a:r>
                      <a:r>
                        <a:rPr lang="en-US" sz="2400" dirty="0" err="1">
                          <a:effectLst/>
                          <a:latin typeface="Times New Roman"/>
                          <a:ea typeface="Times New Roman"/>
                        </a:rPr>
                        <a:t>thuê</a:t>
                      </a:r>
                      <a:endParaRPr lang="en-US" sz="2400" dirty="0">
                        <a:effectLst/>
                        <a:latin typeface="Times New Roman"/>
                        <a:ea typeface="Times New Roman"/>
                      </a:endParaRPr>
                    </a:p>
                    <a:p>
                      <a:pPr marL="0" marR="45085" algn="just">
                        <a:spcBef>
                          <a:spcPts val="0"/>
                        </a:spcBef>
                        <a:spcAft>
                          <a:spcPts val="0"/>
                        </a:spcAft>
                      </a:pPr>
                      <a:r>
                        <a:rPr lang="en-US" sz="2400" dirty="0">
                          <a:effectLst/>
                          <a:latin typeface="Times New Roman"/>
                          <a:ea typeface="Times New Roman"/>
                        </a:rPr>
                        <a:t>  </a:t>
                      </a:r>
                      <a:r>
                        <a:rPr lang="en-US" sz="2400" dirty="0" err="1">
                          <a:effectLst/>
                          <a:latin typeface="Times New Roman"/>
                          <a:ea typeface="Times New Roman"/>
                        </a:rPr>
                        <a:t>máy</a:t>
                      </a:r>
                      <a:r>
                        <a:rPr lang="en-US" sz="2400" dirty="0">
                          <a:effectLst/>
                          <a:latin typeface="Times New Roman"/>
                          <a:ea typeface="Times New Roman"/>
                        </a:rPr>
                        <a:t> </a:t>
                      </a:r>
                      <a:r>
                        <a:rPr lang="en-US" sz="2400" dirty="0" err="1">
                          <a:effectLst/>
                          <a:latin typeface="Times New Roman"/>
                          <a:ea typeface="Times New Roman"/>
                        </a:rPr>
                        <a:t>phải</a:t>
                      </a:r>
                      <a:r>
                        <a:rPr lang="en-US" sz="2400" dirty="0">
                          <a:effectLst/>
                          <a:latin typeface="Times New Roman"/>
                          <a:ea typeface="Times New Roman"/>
                        </a:rPr>
                        <a:t> </a:t>
                      </a:r>
                      <a:r>
                        <a:rPr lang="en-US" sz="2400" dirty="0" err="1">
                          <a:effectLst/>
                          <a:latin typeface="Times New Roman"/>
                          <a:ea typeface="Times New Roman"/>
                        </a:rPr>
                        <a:t>trả</a:t>
                      </a:r>
                      <a:r>
                        <a:rPr lang="en-US" sz="2400" dirty="0">
                          <a:effectLst/>
                          <a:latin typeface="Times New Roman"/>
                          <a:ea typeface="Times New Roman"/>
                        </a:rPr>
                        <a:t> (</a:t>
                      </a:r>
                      <a:r>
                        <a:rPr lang="en-US" sz="2400" dirty="0" err="1">
                          <a:effectLst/>
                          <a:latin typeface="Times New Roman"/>
                          <a:ea typeface="Times New Roman"/>
                        </a:rPr>
                        <a:t>đồng</a:t>
                      </a:r>
                      <a:r>
                        <a:rPr lang="en-US" sz="2400" dirty="0">
                          <a:effectLst/>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45085" algn="just">
                        <a:spcBef>
                          <a:spcPts val="0"/>
                        </a:spcBef>
                        <a:spcAft>
                          <a:spcPts val="0"/>
                        </a:spcAft>
                      </a:pPr>
                      <a:r>
                        <a:rPr lang="en-US" sz="2400">
                          <a:effectLst/>
                          <a:latin typeface="Times New Roman"/>
                          <a:ea typeface="Times New Roman"/>
                        </a:rPr>
                        <a:t>         Tháng 1</a:t>
                      </a:r>
                    </a:p>
                    <a:p>
                      <a:pPr marL="0" marR="45085" algn="just">
                        <a:spcBef>
                          <a:spcPts val="0"/>
                        </a:spcBef>
                        <a:spcAft>
                          <a:spcPts val="0"/>
                        </a:spcAft>
                      </a:pPr>
                      <a:r>
                        <a:rPr lang="en-US" sz="2400">
                          <a:effectLst/>
                          <a:latin typeface="Times New Roman"/>
                          <a:ea typeface="Times New Roman"/>
                        </a:rPr>
                        <a:t>         Tháng 2</a:t>
                      </a:r>
                    </a:p>
                    <a:p>
                      <a:pPr marL="0" marR="45085" algn="just">
                        <a:spcBef>
                          <a:spcPts val="0"/>
                        </a:spcBef>
                        <a:spcAft>
                          <a:spcPts val="0"/>
                        </a:spcAft>
                      </a:pPr>
                      <a:r>
                        <a:rPr lang="en-US" sz="2400">
                          <a:effectLst/>
                          <a:latin typeface="Times New Roman"/>
                          <a:ea typeface="Times New Roman"/>
                        </a:rPr>
                        <a:t>         Tháng 3</a:t>
                      </a:r>
                    </a:p>
                    <a:p>
                      <a:pPr marL="0" marR="45085" algn="just">
                        <a:spcBef>
                          <a:spcPts val="0"/>
                        </a:spcBef>
                        <a:spcAft>
                          <a:spcPts val="0"/>
                        </a:spcAft>
                      </a:pPr>
                      <a:r>
                        <a:rPr lang="en-US" sz="2400">
                          <a:effectLst/>
                          <a:latin typeface="Times New Roman"/>
                          <a:ea typeface="Times New Roman"/>
                        </a:rPr>
                        <a:t>         Tháng 4</a:t>
                      </a:r>
                    </a:p>
                    <a:p>
                      <a:pPr marL="0" marR="45085" algn="just">
                        <a:spcBef>
                          <a:spcPts val="0"/>
                        </a:spcBef>
                        <a:spcAft>
                          <a:spcPts val="0"/>
                        </a:spcAft>
                      </a:pPr>
                      <a:r>
                        <a:rPr lang="en-US" sz="2400">
                          <a:effectLst/>
                          <a:latin typeface="Times New Roman"/>
                          <a:ea typeface="Times New Roman"/>
                        </a:rPr>
                        <a:t>         Tháng 5</a:t>
                      </a:r>
                    </a:p>
                    <a:p>
                      <a:pPr marL="0" marR="45085" algn="just">
                        <a:spcBef>
                          <a:spcPts val="0"/>
                        </a:spcBef>
                        <a:spcAft>
                          <a:spcPts val="0"/>
                        </a:spcAft>
                      </a:pPr>
                      <a:r>
                        <a:rPr lang="en-US" sz="2400">
                          <a:effectLst/>
                          <a:latin typeface="Times New Roman"/>
                          <a:ea typeface="Times New Roman"/>
                        </a:rPr>
                        <a:t>         Tháng 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spcBef>
                          <a:spcPts val="0"/>
                        </a:spcBef>
                        <a:spcAft>
                          <a:spcPts val="0"/>
                        </a:spcAft>
                      </a:pPr>
                      <a:r>
                        <a:rPr lang="en-US" sz="2400" dirty="0">
                          <a:effectLst/>
                          <a:latin typeface="Times New Roman"/>
                          <a:ea typeface="Times New Roman"/>
                        </a:rPr>
                        <a:t>            10.000</a:t>
                      </a:r>
                    </a:p>
                    <a:p>
                      <a:pPr marL="0" marR="45085" algn="just">
                        <a:spcBef>
                          <a:spcPts val="0"/>
                        </a:spcBef>
                        <a:spcAft>
                          <a:spcPts val="0"/>
                        </a:spcAft>
                      </a:pPr>
                      <a:r>
                        <a:rPr lang="en-US" sz="2400" dirty="0">
                          <a:effectLst/>
                          <a:latin typeface="Times New Roman"/>
                          <a:ea typeface="Times New Roman"/>
                        </a:rPr>
                        <a:t>              8.000</a:t>
                      </a:r>
                    </a:p>
                    <a:p>
                      <a:pPr marL="0" marR="45085" algn="just">
                        <a:spcBef>
                          <a:spcPts val="0"/>
                        </a:spcBef>
                        <a:spcAft>
                          <a:spcPts val="0"/>
                        </a:spcAft>
                      </a:pPr>
                      <a:r>
                        <a:rPr lang="en-US" sz="2400" dirty="0">
                          <a:effectLst/>
                          <a:latin typeface="Times New Roman"/>
                          <a:ea typeface="Times New Roman"/>
                        </a:rPr>
                        <a:t>              9.500</a:t>
                      </a:r>
                    </a:p>
                    <a:p>
                      <a:pPr marL="0" marR="45085" algn="just">
                        <a:spcBef>
                          <a:spcPts val="0"/>
                        </a:spcBef>
                        <a:spcAft>
                          <a:spcPts val="0"/>
                        </a:spcAft>
                      </a:pPr>
                      <a:r>
                        <a:rPr lang="en-US" sz="2400" dirty="0">
                          <a:effectLst/>
                          <a:latin typeface="Times New Roman"/>
                          <a:ea typeface="Times New Roman"/>
                        </a:rPr>
                        <a:t>            11.000</a:t>
                      </a:r>
                    </a:p>
                    <a:p>
                      <a:pPr marL="0" marR="45085" algn="just">
                        <a:spcBef>
                          <a:spcPts val="0"/>
                        </a:spcBef>
                        <a:spcAft>
                          <a:spcPts val="0"/>
                        </a:spcAft>
                      </a:pPr>
                      <a:r>
                        <a:rPr lang="en-US" sz="2400" u="sng" dirty="0">
                          <a:effectLst/>
                          <a:latin typeface="Times New Roman"/>
                          <a:ea typeface="Times New Roman"/>
                        </a:rPr>
                        <a:t>            20.000</a:t>
                      </a:r>
                    </a:p>
                    <a:p>
                      <a:pPr marL="0" marR="45085" algn="just">
                        <a:spcBef>
                          <a:spcPts val="0"/>
                        </a:spcBef>
                        <a:spcAft>
                          <a:spcPts val="0"/>
                        </a:spcAft>
                      </a:pPr>
                      <a:r>
                        <a:rPr lang="en-US" sz="2400" dirty="0">
                          <a:effectLst/>
                          <a:latin typeface="Times New Roman"/>
                          <a:ea typeface="Times New Roman"/>
                        </a:rPr>
                        <a:t>            12.000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spcBef>
                          <a:spcPts val="0"/>
                        </a:spcBef>
                        <a:spcAft>
                          <a:spcPts val="0"/>
                        </a:spcAft>
                      </a:pPr>
                      <a:r>
                        <a:rPr lang="en-US" sz="2400" dirty="0">
                          <a:effectLst/>
                          <a:latin typeface="Times New Roman"/>
                          <a:ea typeface="Times New Roman"/>
                        </a:rPr>
                        <a:t>     220.000.000</a:t>
                      </a:r>
                    </a:p>
                    <a:p>
                      <a:pPr marL="0" marR="45085" algn="just">
                        <a:spcBef>
                          <a:spcPts val="0"/>
                        </a:spcBef>
                        <a:spcAft>
                          <a:spcPts val="0"/>
                        </a:spcAft>
                      </a:pPr>
                      <a:r>
                        <a:rPr lang="en-US" sz="2400" dirty="0">
                          <a:effectLst/>
                          <a:latin typeface="Times New Roman"/>
                          <a:ea typeface="Times New Roman"/>
                        </a:rPr>
                        <a:t>     216.000.000</a:t>
                      </a:r>
                    </a:p>
                    <a:p>
                      <a:pPr marL="0" marR="45085" algn="just">
                        <a:spcBef>
                          <a:spcPts val="0"/>
                        </a:spcBef>
                        <a:spcAft>
                          <a:spcPts val="0"/>
                        </a:spcAft>
                      </a:pPr>
                      <a:r>
                        <a:rPr lang="en-US" sz="2400" dirty="0">
                          <a:effectLst/>
                          <a:latin typeface="Times New Roman"/>
                          <a:ea typeface="Times New Roman"/>
                        </a:rPr>
                        <a:t>     219.000.000</a:t>
                      </a:r>
                    </a:p>
                    <a:p>
                      <a:pPr marL="0" marR="45085" algn="just">
                        <a:spcBef>
                          <a:spcPts val="0"/>
                        </a:spcBef>
                        <a:spcAft>
                          <a:spcPts val="0"/>
                        </a:spcAft>
                      </a:pPr>
                      <a:r>
                        <a:rPr lang="en-US" sz="2400" dirty="0">
                          <a:effectLst/>
                          <a:latin typeface="Times New Roman"/>
                          <a:ea typeface="Times New Roman"/>
                        </a:rPr>
                        <a:t>     222.000.000</a:t>
                      </a:r>
                    </a:p>
                    <a:p>
                      <a:pPr marL="0" marR="45085" algn="just">
                        <a:spcBef>
                          <a:spcPts val="0"/>
                        </a:spcBef>
                        <a:spcAft>
                          <a:spcPts val="0"/>
                        </a:spcAft>
                      </a:pPr>
                      <a:r>
                        <a:rPr lang="en-US" sz="2400" dirty="0">
                          <a:effectLst/>
                          <a:latin typeface="Times New Roman"/>
                          <a:ea typeface="Times New Roman"/>
                        </a:rPr>
                        <a:t>     </a:t>
                      </a:r>
                      <a:r>
                        <a:rPr lang="en-US" sz="2400" u="sng" dirty="0">
                          <a:effectLst/>
                          <a:latin typeface="Times New Roman"/>
                          <a:ea typeface="Times New Roman"/>
                        </a:rPr>
                        <a:t>240.000.000</a:t>
                      </a:r>
                    </a:p>
                    <a:p>
                      <a:pPr marL="0" marR="45085" algn="just">
                        <a:spcBef>
                          <a:spcPts val="0"/>
                        </a:spcBef>
                        <a:spcAft>
                          <a:spcPts val="0"/>
                        </a:spcAft>
                      </a:pPr>
                      <a:r>
                        <a:rPr lang="en-US" sz="2400" dirty="0">
                          <a:effectLst/>
                          <a:latin typeface="Times New Roman"/>
                          <a:ea typeface="Times New Roman"/>
                        </a:rPr>
                        <a:t>     224.000.000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1" name="Rectangle 10"/>
          <p:cNvSpPr/>
          <p:nvPr/>
        </p:nvSpPr>
        <p:spPr>
          <a:xfrm>
            <a:off x="1604818" y="4800600"/>
            <a:ext cx="8910783" cy="1938992"/>
          </a:xfrm>
          <a:prstGeom prst="rect">
            <a:avLst/>
          </a:prstGeom>
        </p:spPr>
        <p:txBody>
          <a:bodyPr wrap="square">
            <a:spAutoFit/>
          </a:bodyPr>
          <a:lstStyle/>
          <a:p>
            <a:pPr marR="45085" algn="just"/>
            <a:r>
              <a:rPr lang="en-US" sz="2000" dirty="0">
                <a:latin typeface="Times New Roman"/>
                <a:ea typeface="Times New Roman"/>
              </a:rPr>
              <a:t> 		</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giờ</a:t>
            </a:r>
            <a:r>
              <a:rPr lang="en-US" sz="2400" dirty="0">
                <a:latin typeface="Times New Roman"/>
                <a:ea typeface="Times New Roman"/>
              </a:rPr>
              <a:t> </a:t>
            </a:r>
            <a:r>
              <a:rPr lang="en-US" sz="2400" dirty="0" err="1">
                <a:latin typeface="Times New Roman"/>
                <a:ea typeface="Times New Roman"/>
              </a:rPr>
              <a:t>máy</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tiền</a:t>
            </a:r>
            <a:r>
              <a:rPr lang="en-US" sz="2400" dirty="0">
                <a:latin typeface="Times New Roman"/>
                <a:ea typeface="Times New Roman"/>
              </a:rPr>
              <a:t> </a:t>
            </a:r>
            <a:r>
              <a:rPr lang="en-US" sz="2400" dirty="0" err="1">
                <a:latin typeface="Times New Roman"/>
                <a:ea typeface="Times New Roman"/>
              </a:rPr>
              <a:t>thuê</a:t>
            </a:r>
            <a:endParaRPr lang="en-US" sz="2000" dirty="0">
              <a:latin typeface="Times New Roman"/>
              <a:ea typeface="Times New Roman"/>
            </a:endParaRPr>
          </a:p>
          <a:p>
            <a:pPr marR="45085" algn="just"/>
            <a:r>
              <a:rPr lang="en-US" sz="2400" dirty="0">
                <a:latin typeface="Times New Roman"/>
                <a:ea typeface="Times New Roman"/>
              </a:rPr>
              <a:t>                                                                    </a:t>
            </a:r>
            <a:r>
              <a:rPr lang="en-US" sz="2400" u="sng" dirty="0" err="1">
                <a:latin typeface="Times New Roman"/>
                <a:ea typeface="Times New Roman"/>
              </a:rPr>
              <a:t>hoạt</a:t>
            </a:r>
            <a:r>
              <a:rPr lang="en-US" sz="2400" u="sng" dirty="0">
                <a:latin typeface="Times New Roman"/>
                <a:ea typeface="Times New Roman"/>
              </a:rPr>
              <a:t> </a:t>
            </a:r>
            <a:r>
              <a:rPr lang="en-US" sz="2400" u="sng" dirty="0" err="1">
                <a:latin typeface="Times New Roman"/>
                <a:ea typeface="Times New Roman"/>
              </a:rPr>
              <a:t>động</a:t>
            </a:r>
            <a:r>
              <a:rPr lang="en-US" sz="2400" dirty="0">
                <a:latin typeface="Times New Roman"/>
                <a:ea typeface="Times New Roman"/>
              </a:rPr>
              <a:t>         </a:t>
            </a:r>
            <a:r>
              <a:rPr lang="en-US" sz="2400" u="sng" dirty="0" err="1">
                <a:latin typeface="Times New Roman"/>
                <a:ea typeface="Times New Roman"/>
              </a:rPr>
              <a:t>máy</a:t>
            </a:r>
            <a:r>
              <a:rPr lang="en-US" sz="2400" u="sng" dirty="0">
                <a:latin typeface="Times New Roman"/>
                <a:ea typeface="Times New Roman"/>
              </a:rPr>
              <a:t> </a:t>
            </a:r>
            <a:r>
              <a:rPr lang="en-US" sz="2400" u="sng" dirty="0" err="1">
                <a:latin typeface="Times New Roman"/>
                <a:ea typeface="Times New Roman"/>
              </a:rPr>
              <a:t>phải</a:t>
            </a:r>
            <a:r>
              <a:rPr lang="en-US" sz="2400" u="sng" dirty="0">
                <a:latin typeface="Times New Roman"/>
                <a:ea typeface="Times New Roman"/>
              </a:rPr>
              <a:t> </a:t>
            </a:r>
            <a:r>
              <a:rPr lang="en-US" sz="2400" u="sng" dirty="0" err="1">
                <a:latin typeface="Times New Roman"/>
                <a:ea typeface="Times New Roman"/>
              </a:rPr>
              <a:t>trả</a:t>
            </a:r>
            <a:endParaRPr lang="en-US" sz="2000" dirty="0">
              <a:latin typeface="Times New Roman"/>
              <a:ea typeface="Times New Roman"/>
            </a:endParaRPr>
          </a:p>
          <a:p>
            <a:pPr marR="45085" algn="just"/>
            <a:r>
              <a:rPr lang="en-US" sz="2400" dirty="0">
                <a:latin typeface="Times New Roman"/>
                <a:ea typeface="Times New Roman"/>
              </a:rPr>
              <a:t>   -  </a:t>
            </a:r>
            <a:r>
              <a:rPr lang="en-US" sz="2400" dirty="0" err="1">
                <a:latin typeface="Times New Roman"/>
                <a:ea typeface="Times New Roman"/>
              </a:rPr>
              <a:t>Tháng</a:t>
            </a:r>
            <a:r>
              <a:rPr lang="en-US" sz="2400" dirty="0">
                <a:latin typeface="Times New Roman"/>
                <a:ea typeface="Times New Roman"/>
              </a:rPr>
              <a:t> 5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HĐ </a:t>
            </a:r>
            <a:r>
              <a:rPr lang="en-US" sz="2400" dirty="0" err="1">
                <a:latin typeface="Times New Roman"/>
                <a:ea typeface="Times New Roman"/>
              </a:rPr>
              <a:t>cao</a:t>
            </a:r>
            <a:r>
              <a:rPr lang="en-US" sz="2400" dirty="0">
                <a:latin typeface="Times New Roman"/>
                <a:ea typeface="Times New Roman"/>
              </a:rPr>
              <a:t> </a:t>
            </a:r>
            <a:r>
              <a:rPr lang="en-US" sz="2400" dirty="0" err="1">
                <a:latin typeface="Times New Roman"/>
                <a:ea typeface="Times New Roman"/>
              </a:rPr>
              <a:t>nhất</a:t>
            </a:r>
            <a:r>
              <a:rPr lang="en-US" sz="2400" dirty="0">
                <a:latin typeface="Times New Roman"/>
                <a:ea typeface="Times New Roman"/>
              </a:rPr>
              <a:t> (Max):     20.000          240.000.000</a:t>
            </a:r>
            <a:endParaRPr lang="en-US" sz="2000" dirty="0">
              <a:latin typeface="Times New Roman"/>
              <a:ea typeface="Times New Roman"/>
            </a:endParaRPr>
          </a:p>
          <a:p>
            <a:pPr marR="45085" algn="just"/>
            <a:r>
              <a:rPr lang="en-US" sz="2400" dirty="0">
                <a:latin typeface="Times New Roman"/>
                <a:ea typeface="Times New Roman"/>
              </a:rPr>
              <a:t>   -  </a:t>
            </a:r>
            <a:r>
              <a:rPr lang="en-US" sz="2400" dirty="0" err="1">
                <a:latin typeface="Times New Roman"/>
                <a:ea typeface="Times New Roman"/>
              </a:rPr>
              <a:t>Tháng</a:t>
            </a:r>
            <a:r>
              <a:rPr lang="en-US" sz="2400" dirty="0">
                <a:latin typeface="Times New Roman"/>
                <a:ea typeface="Times New Roman"/>
              </a:rPr>
              <a:t> 2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HĐ </a:t>
            </a:r>
            <a:r>
              <a:rPr lang="en-US" sz="2400" dirty="0" err="1">
                <a:latin typeface="Times New Roman"/>
                <a:ea typeface="Times New Roman"/>
              </a:rPr>
              <a:t>thấp</a:t>
            </a:r>
            <a:r>
              <a:rPr lang="en-US" sz="2400" dirty="0">
                <a:latin typeface="Times New Roman"/>
                <a:ea typeface="Times New Roman"/>
              </a:rPr>
              <a:t> </a:t>
            </a:r>
            <a:r>
              <a:rPr lang="en-US" sz="2400" dirty="0" err="1">
                <a:latin typeface="Times New Roman"/>
                <a:ea typeface="Times New Roman"/>
              </a:rPr>
              <a:t>nhất</a:t>
            </a:r>
            <a:r>
              <a:rPr lang="en-US" sz="2400" dirty="0">
                <a:latin typeface="Times New Roman"/>
                <a:ea typeface="Times New Roman"/>
              </a:rPr>
              <a:t> (Min):      8.000          216.000.000</a:t>
            </a:r>
            <a:endParaRPr lang="en-US" sz="2000" dirty="0">
              <a:latin typeface="Times New Roman"/>
              <a:ea typeface="Times New Roman"/>
            </a:endParaRPr>
          </a:p>
          <a:p>
            <a:pPr marR="45085" algn="just"/>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chênh</a:t>
            </a:r>
            <a:r>
              <a:rPr lang="en-US" sz="2400" dirty="0">
                <a:latin typeface="Times New Roman"/>
                <a:ea typeface="Times New Roman"/>
              </a:rPr>
              <a:t> </a:t>
            </a:r>
            <a:r>
              <a:rPr lang="en-US" sz="2400" dirty="0" err="1">
                <a:latin typeface="Times New Roman"/>
                <a:ea typeface="Times New Roman"/>
              </a:rPr>
              <a:t>lệch</a:t>
            </a:r>
            <a:r>
              <a:rPr lang="en-US" sz="2400" dirty="0">
                <a:latin typeface="Times New Roman"/>
                <a:ea typeface="Times New Roman"/>
              </a:rPr>
              <a:t> :                                              12.000            24.000.000</a:t>
            </a:r>
            <a:endParaRPr lang="en-US" sz="2400" dirty="0"/>
          </a:p>
        </p:txBody>
      </p:sp>
    </p:spTree>
    <p:extLst>
      <p:ext uri="{BB962C8B-B14F-4D97-AF65-F5344CB8AC3E}">
        <p14:creationId xmlns:p14="http://schemas.microsoft.com/office/powerpoint/2010/main" val="142076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48</a:t>
            </a:fld>
            <a:endParaRPr lang="en-IN"/>
          </a:p>
        </p:txBody>
      </p:sp>
      <p:sp>
        <p:nvSpPr>
          <p:cNvPr id="5" name="Rectangle 4"/>
          <p:cNvSpPr/>
          <p:nvPr/>
        </p:nvSpPr>
        <p:spPr>
          <a:xfrm>
            <a:off x="1676400" y="135316"/>
            <a:ext cx="8839200" cy="6494085"/>
          </a:xfrm>
          <a:prstGeom prst="rect">
            <a:avLst/>
          </a:prstGeom>
        </p:spPr>
        <p:txBody>
          <a:bodyPr wrap="square">
            <a:spAutoFit/>
          </a:bodyPr>
          <a:lstStyle/>
          <a:p>
            <a:pPr marR="45085" algn="just"/>
            <a:r>
              <a:rPr lang="en-US" sz="2400" dirty="0">
                <a:latin typeface="Times New Roman"/>
                <a:ea typeface="Times New Roman"/>
              </a:rPr>
              <a:t>                                                                          24.000.000 đ</a:t>
            </a:r>
            <a:endParaRPr lang="en-US" sz="2000" dirty="0">
              <a:latin typeface="Times New Roman"/>
              <a:ea typeface="Times New Roman"/>
            </a:endParaRPr>
          </a:p>
          <a:p>
            <a:pPr marR="45085" algn="just"/>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tiền</a:t>
            </a:r>
            <a:r>
              <a:rPr lang="en-US" sz="2400" dirty="0">
                <a:latin typeface="Times New Roman"/>
                <a:ea typeface="Times New Roman"/>
              </a:rPr>
              <a:t> </a:t>
            </a:r>
            <a:r>
              <a:rPr lang="en-US" sz="2400" dirty="0" err="1">
                <a:latin typeface="Times New Roman"/>
                <a:ea typeface="Times New Roman"/>
              </a:rPr>
              <a:t>thuê</a:t>
            </a:r>
            <a:r>
              <a:rPr lang="en-US" sz="2400" dirty="0">
                <a:latin typeface="Times New Roman"/>
                <a:ea typeface="Times New Roman"/>
              </a:rPr>
              <a:t> 1 </a:t>
            </a:r>
            <a:r>
              <a:rPr lang="en-US" sz="2400" dirty="0" err="1">
                <a:latin typeface="Times New Roman"/>
                <a:ea typeface="Times New Roman"/>
              </a:rPr>
              <a:t>giờ</a:t>
            </a:r>
            <a:r>
              <a:rPr lang="en-US" sz="2400" dirty="0">
                <a:latin typeface="Times New Roman"/>
                <a:ea typeface="Times New Roman"/>
              </a:rPr>
              <a:t> </a:t>
            </a:r>
            <a:r>
              <a:rPr lang="en-US" sz="2400" dirty="0" err="1">
                <a:latin typeface="Times New Roman"/>
                <a:ea typeface="Times New Roman"/>
              </a:rPr>
              <a:t>máy</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  =  2.000 đ</a:t>
            </a:r>
            <a:endParaRPr lang="en-US" sz="2000" dirty="0">
              <a:latin typeface="Times New Roman"/>
              <a:ea typeface="Times New Roman"/>
            </a:endParaRPr>
          </a:p>
          <a:p>
            <a:pPr marR="45085" algn="just"/>
            <a:r>
              <a:rPr lang="en-US" sz="2400" dirty="0">
                <a:latin typeface="Times New Roman"/>
                <a:ea typeface="Times New Roman"/>
              </a:rPr>
              <a:t>                                                                             12.000 </a:t>
            </a:r>
            <a:r>
              <a:rPr lang="en-US" sz="2400" dirty="0" err="1">
                <a:latin typeface="Times New Roman"/>
                <a:ea typeface="Times New Roman"/>
              </a:rPr>
              <a:t>giờ</a:t>
            </a:r>
            <a:r>
              <a:rPr lang="en-US" sz="2400" dirty="0">
                <a:latin typeface="Times New Roman"/>
                <a:ea typeface="Times New Roman"/>
              </a:rPr>
              <a:t>  </a:t>
            </a:r>
          </a:p>
          <a:p>
            <a:pPr marR="45085" algn="just"/>
            <a:endParaRPr lang="en-US" sz="2000" dirty="0">
              <a:latin typeface="Times New Roman"/>
              <a:ea typeface="Times New Roman"/>
            </a:endParaRPr>
          </a:p>
          <a:p>
            <a:pPr marR="45085" algn="just">
              <a:lnSpc>
                <a:spcPct val="150000"/>
              </a:lnSpc>
            </a:pPr>
            <a:r>
              <a:rPr lang="en-US" sz="2400" b="1" dirty="0" err="1">
                <a:latin typeface="Times New Roman"/>
                <a:ea typeface="Times New Roman"/>
              </a:rPr>
              <a:t>Xác</a:t>
            </a:r>
            <a:r>
              <a:rPr lang="en-US" sz="2400" b="1" dirty="0">
                <a:latin typeface="Times New Roman"/>
                <a:ea typeface="Times New Roman"/>
              </a:rPr>
              <a:t> </a:t>
            </a:r>
            <a:r>
              <a:rPr lang="en-US" sz="2400" b="1" dirty="0" err="1">
                <a:latin typeface="Times New Roman"/>
                <a:ea typeface="Times New Roman"/>
              </a:rPr>
              <a:t>định</a:t>
            </a:r>
            <a:r>
              <a:rPr lang="en-US" sz="2400" b="1" dirty="0">
                <a:latin typeface="Times New Roman"/>
                <a:ea typeface="Times New Roman"/>
              </a:rPr>
              <a:t> chi </a:t>
            </a:r>
            <a:r>
              <a:rPr lang="en-US" sz="2400" b="1" dirty="0" err="1">
                <a:latin typeface="Times New Roman"/>
                <a:ea typeface="Times New Roman"/>
              </a:rPr>
              <a:t>phí</a:t>
            </a:r>
            <a:r>
              <a:rPr lang="en-US" sz="2400" b="1" dirty="0">
                <a:latin typeface="Times New Roman"/>
                <a:ea typeface="Times New Roman"/>
              </a:rPr>
              <a:t> </a:t>
            </a:r>
            <a:r>
              <a:rPr lang="en-US" sz="2400" b="1" dirty="0" err="1">
                <a:latin typeface="Times New Roman"/>
                <a:ea typeface="Times New Roman"/>
              </a:rPr>
              <a:t>cố</a:t>
            </a:r>
            <a:r>
              <a:rPr lang="en-US" sz="2400" b="1" dirty="0">
                <a:latin typeface="Times New Roman"/>
                <a:ea typeface="Times New Roman"/>
              </a:rPr>
              <a:t> </a:t>
            </a:r>
            <a:r>
              <a:rPr lang="en-US" sz="2400" b="1" dirty="0" err="1">
                <a:latin typeface="Times New Roman"/>
                <a:ea typeface="Times New Roman"/>
              </a:rPr>
              <a:t>định</a:t>
            </a:r>
            <a:r>
              <a:rPr lang="en-US" sz="2400" b="1" dirty="0">
                <a:latin typeface="Times New Roman"/>
                <a:ea typeface="Times New Roman"/>
              </a:rPr>
              <a:t> </a:t>
            </a:r>
            <a:r>
              <a:rPr lang="en-US" sz="2400" b="1" dirty="0" err="1">
                <a:latin typeface="Times New Roman"/>
                <a:ea typeface="Times New Roman"/>
              </a:rPr>
              <a:t>tiền</a:t>
            </a:r>
            <a:r>
              <a:rPr lang="en-US" sz="2400" b="1" dirty="0">
                <a:latin typeface="Times New Roman"/>
                <a:ea typeface="Times New Roman"/>
              </a:rPr>
              <a:t> </a:t>
            </a:r>
            <a:r>
              <a:rPr lang="en-US" sz="2400" b="1" dirty="0" err="1">
                <a:latin typeface="Times New Roman"/>
                <a:ea typeface="Times New Roman"/>
              </a:rPr>
              <a:t>thuê</a:t>
            </a:r>
            <a:r>
              <a:rPr lang="en-US" sz="2400" b="1" dirty="0">
                <a:latin typeface="Times New Roman"/>
                <a:ea typeface="Times New Roman"/>
              </a:rPr>
              <a:t> </a:t>
            </a:r>
            <a:r>
              <a:rPr lang="en-US" sz="2400" b="1" dirty="0" err="1">
                <a:latin typeface="Times New Roman"/>
                <a:ea typeface="Times New Roman"/>
              </a:rPr>
              <a:t>máy</a:t>
            </a:r>
            <a:r>
              <a:rPr lang="en-US" sz="2400" b="1" dirty="0">
                <a:latin typeface="Times New Roman"/>
                <a:ea typeface="Times New Roman"/>
              </a:rPr>
              <a:t>:</a:t>
            </a:r>
            <a:endParaRPr lang="en-US" sz="2000" b="1" dirty="0">
              <a:latin typeface="Times New Roman"/>
              <a:ea typeface="Times New Roman"/>
            </a:endParaRPr>
          </a:p>
          <a:p>
            <a:pPr marR="45085" algn="just">
              <a:lnSpc>
                <a:spcPct val="150000"/>
              </a:lnSpc>
            </a:pPr>
            <a:r>
              <a:rPr lang="en-US" sz="2400" dirty="0" err="1">
                <a:latin typeface="Times New Roman"/>
                <a:ea typeface="Times New Roman"/>
              </a:rPr>
              <a:t>Tính</a:t>
            </a:r>
            <a:r>
              <a:rPr lang="en-US" sz="2400" dirty="0">
                <a:latin typeface="Times New Roman"/>
                <a:ea typeface="Times New Roman"/>
              </a:rPr>
              <a:t> </a:t>
            </a:r>
            <a:r>
              <a:rPr lang="en-US" sz="2400" dirty="0" err="1">
                <a:latin typeface="Times New Roman"/>
                <a:ea typeface="Times New Roman"/>
              </a:rPr>
              <a:t>theo</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a:t>
            </a:r>
            <a:r>
              <a:rPr lang="en-US" sz="2400" dirty="0" err="1">
                <a:latin typeface="Times New Roman"/>
                <a:ea typeface="Times New Roman"/>
              </a:rPr>
              <a:t>hoạt</a:t>
            </a:r>
            <a:r>
              <a:rPr lang="en-US" sz="2400" dirty="0">
                <a:latin typeface="Times New Roman"/>
                <a:ea typeface="Times New Roman"/>
              </a:rPr>
              <a:t> </a:t>
            </a:r>
            <a:r>
              <a:rPr lang="en-US" sz="2400" dirty="0" err="1">
                <a:latin typeface="Times New Roman"/>
                <a:ea typeface="Times New Roman"/>
              </a:rPr>
              <a:t>động</a:t>
            </a:r>
            <a:r>
              <a:rPr lang="en-US" sz="2400" dirty="0">
                <a:latin typeface="Times New Roman"/>
                <a:ea typeface="Times New Roman"/>
              </a:rPr>
              <a:t> </a:t>
            </a:r>
            <a:r>
              <a:rPr lang="en-US" sz="2400" dirty="0" err="1">
                <a:latin typeface="Times New Roman"/>
                <a:ea typeface="Times New Roman"/>
              </a:rPr>
              <a:t>cao</a:t>
            </a:r>
            <a:r>
              <a:rPr lang="en-US" sz="2400" dirty="0">
                <a:latin typeface="Times New Roman"/>
                <a:ea typeface="Times New Roman"/>
              </a:rPr>
              <a:t> </a:t>
            </a:r>
            <a:r>
              <a:rPr lang="en-US" sz="2400" dirty="0" err="1">
                <a:latin typeface="Times New Roman"/>
                <a:ea typeface="Times New Roman"/>
              </a:rPr>
              <a:t>nhất</a:t>
            </a:r>
            <a:r>
              <a:rPr lang="en-US" sz="2400" dirty="0">
                <a:latin typeface="Times New Roman"/>
                <a:ea typeface="Times New Roman"/>
              </a:rPr>
              <a:t>: </a:t>
            </a:r>
            <a:endParaRPr lang="en-US" sz="2000" dirty="0">
              <a:latin typeface="Times New Roman"/>
              <a:ea typeface="Times New Roman"/>
            </a:endParaRPr>
          </a:p>
          <a:p>
            <a:pPr marR="45085" algn="just">
              <a:lnSpc>
                <a:spcPct val="150000"/>
              </a:lnSpc>
            </a:pPr>
            <a:r>
              <a:rPr lang="en-US" sz="2400" dirty="0">
                <a:latin typeface="Times New Roman"/>
                <a:ea typeface="Times New Roman"/>
              </a:rPr>
              <a:t>                   240.000.000 - ( 2.000 đ x 20.000 </a:t>
            </a:r>
            <a:r>
              <a:rPr lang="en-US" sz="2400" dirty="0" err="1">
                <a:latin typeface="Times New Roman"/>
                <a:ea typeface="Times New Roman"/>
              </a:rPr>
              <a:t>giờ</a:t>
            </a:r>
            <a:r>
              <a:rPr lang="en-US" sz="2400" dirty="0">
                <a:latin typeface="Times New Roman"/>
                <a:ea typeface="Times New Roman"/>
              </a:rPr>
              <a:t> ) = 200.000.000 đ </a:t>
            </a:r>
            <a:endParaRPr lang="en-US" sz="2000" dirty="0">
              <a:latin typeface="Times New Roman"/>
              <a:ea typeface="Times New Roman"/>
            </a:endParaRPr>
          </a:p>
          <a:p>
            <a:pPr marR="45085" algn="just">
              <a:lnSpc>
                <a:spcPct val="150000"/>
              </a:lnSpc>
            </a:pPr>
            <a:r>
              <a:rPr lang="en-US" sz="2400" dirty="0" err="1">
                <a:latin typeface="Times New Roman"/>
                <a:ea typeface="Times New Roman"/>
              </a:rPr>
              <a:t>Tính</a:t>
            </a:r>
            <a:r>
              <a:rPr lang="en-US" sz="2400" dirty="0">
                <a:latin typeface="Times New Roman"/>
                <a:ea typeface="Times New Roman"/>
              </a:rPr>
              <a:t> </a:t>
            </a:r>
            <a:r>
              <a:rPr lang="en-US" sz="2400" dirty="0" err="1">
                <a:latin typeface="Times New Roman"/>
                <a:ea typeface="Times New Roman"/>
              </a:rPr>
              <a:t>theo</a:t>
            </a:r>
            <a:r>
              <a:rPr lang="en-US" sz="2400" dirty="0">
                <a:latin typeface="Times New Roman"/>
                <a:ea typeface="Times New Roman"/>
              </a:rPr>
              <a:t> </a:t>
            </a:r>
            <a:r>
              <a:rPr lang="en-US" sz="2400" dirty="0" err="1">
                <a:latin typeface="Times New Roman"/>
                <a:ea typeface="Times New Roman"/>
              </a:rPr>
              <a:t>mức</a:t>
            </a:r>
            <a:r>
              <a:rPr lang="en-US" sz="2400" dirty="0">
                <a:latin typeface="Times New Roman"/>
                <a:ea typeface="Times New Roman"/>
              </a:rPr>
              <a:t> </a:t>
            </a:r>
            <a:r>
              <a:rPr lang="en-US" sz="2400" dirty="0" err="1">
                <a:latin typeface="Times New Roman"/>
                <a:ea typeface="Times New Roman"/>
              </a:rPr>
              <a:t>hoạt</a:t>
            </a:r>
            <a:r>
              <a:rPr lang="en-US" sz="2400" dirty="0">
                <a:latin typeface="Times New Roman"/>
                <a:ea typeface="Times New Roman"/>
              </a:rPr>
              <a:t> </a:t>
            </a:r>
            <a:r>
              <a:rPr lang="en-US" sz="2400" dirty="0" err="1">
                <a:latin typeface="Times New Roman"/>
                <a:ea typeface="Times New Roman"/>
              </a:rPr>
              <a:t>động</a:t>
            </a:r>
            <a:r>
              <a:rPr lang="en-US" sz="2400" dirty="0">
                <a:latin typeface="Times New Roman"/>
                <a:ea typeface="Times New Roman"/>
              </a:rPr>
              <a:t> </a:t>
            </a:r>
            <a:r>
              <a:rPr lang="en-US" sz="2400" dirty="0" err="1">
                <a:latin typeface="Times New Roman"/>
                <a:ea typeface="Times New Roman"/>
              </a:rPr>
              <a:t>thấp</a:t>
            </a:r>
            <a:r>
              <a:rPr lang="en-US" sz="2400" dirty="0">
                <a:latin typeface="Times New Roman"/>
                <a:ea typeface="Times New Roman"/>
              </a:rPr>
              <a:t> </a:t>
            </a:r>
            <a:r>
              <a:rPr lang="en-US" sz="2400" dirty="0" err="1">
                <a:latin typeface="Times New Roman"/>
                <a:ea typeface="Times New Roman"/>
              </a:rPr>
              <a:t>nhất</a:t>
            </a:r>
            <a:r>
              <a:rPr lang="en-US" sz="2400" dirty="0">
                <a:latin typeface="Times New Roman"/>
                <a:ea typeface="Times New Roman"/>
              </a:rPr>
              <a:t>: </a:t>
            </a:r>
            <a:endParaRPr lang="en-US" sz="2000" dirty="0">
              <a:latin typeface="Times New Roman"/>
              <a:ea typeface="Times New Roman"/>
            </a:endParaRPr>
          </a:p>
          <a:p>
            <a:pPr marR="45085" algn="just">
              <a:lnSpc>
                <a:spcPct val="150000"/>
              </a:lnSpc>
            </a:pPr>
            <a:r>
              <a:rPr lang="en-US" sz="2400" dirty="0">
                <a:latin typeface="Times New Roman"/>
                <a:ea typeface="Times New Roman"/>
              </a:rPr>
              <a:t>                  216.000.000 - ( 2.000 đ x 8.000 </a:t>
            </a:r>
            <a:r>
              <a:rPr lang="en-US" sz="2400" dirty="0" err="1">
                <a:latin typeface="Times New Roman"/>
                <a:ea typeface="Times New Roman"/>
              </a:rPr>
              <a:t>giờ</a:t>
            </a:r>
            <a:r>
              <a:rPr lang="en-US" sz="2400" dirty="0">
                <a:latin typeface="Times New Roman"/>
                <a:ea typeface="Times New Roman"/>
              </a:rPr>
              <a:t> )    = 200.000.000 đ </a:t>
            </a:r>
            <a:endParaRPr lang="en-US" sz="2000" dirty="0">
              <a:latin typeface="Times New Roman"/>
              <a:ea typeface="Times New Roman"/>
            </a:endParaRPr>
          </a:p>
          <a:p>
            <a:pPr marR="45085" algn="just">
              <a:lnSpc>
                <a:spcPct val="150000"/>
              </a:lnSpc>
            </a:pPr>
            <a:r>
              <a:rPr lang="en-US" sz="2400" dirty="0" err="1">
                <a:latin typeface="Times New Roman"/>
                <a:ea typeface="Times New Roman"/>
              </a:rPr>
              <a:t>Lập</a:t>
            </a:r>
            <a:r>
              <a:rPr lang="en-US" sz="2400" dirty="0">
                <a:latin typeface="Times New Roman"/>
                <a:ea typeface="Times New Roman"/>
              </a:rPr>
              <a:t> </a:t>
            </a:r>
            <a:r>
              <a:rPr lang="en-US" sz="2400" dirty="0" err="1">
                <a:latin typeface="Times New Roman"/>
                <a:ea typeface="Times New Roman"/>
              </a:rPr>
              <a:t>phương</a:t>
            </a:r>
            <a:r>
              <a:rPr lang="en-US" sz="2400" dirty="0">
                <a:latin typeface="Times New Roman"/>
                <a:ea typeface="Times New Roman"/>
              </a:rPr>
              <a:t> </a:t>
            </a:r>
            <a:r>
              <a:rPr lang="en-US" sz="2400" dirty="0" err="1">
                <a:latin typeface="Times New Roman"/>
                <a:ea typeface="Times New Roman"/>
              </a:rPr>
              <a:t>trình</a:t>
            </a:r>
            <a:r>
              <a:rPr lang="en-US" sz="2400" dirty="0">
                <a:latin typeface="Times New Roman"/>
                <a:ea typeface="Times New Roman"/>
              </a:rPr>
              <a:t> </a:t>
            </a:r>
            <a:r>
              <a:rPr lang="en-US" sz="2400" dirty="0" err="1">
                <a:latin typeface="Times New Roman"/>
                <a:ea typeface="Times New Roman"/>
              </a:rPr>
              <a:t>dự</a:t>
            </a:r>
            <a:r>
              <a:rPr lang="en-US" sz="2400" dirty="0">
                <a:latin typeface="Times New Roman"/>
                <a:ea typeface="Times New Roman"/>
              </a:rPr>
              <a:t> </a:t>
            </a:r>
            <a:r>
              <a:rPr lang="en-US" sz="2400" dirty="0" err="1">
                <a:latin typeface="Times New Roman"/>
                <a:ea typeface="Times New Roman"/>
              </a:rPr>
              <a:t>toán</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tiền</a:t>
            </a:r>
            <a:r>
              <a:rPr lang="en-US" sz="2400" dirty="0">
                <a:latin typeface="Times New Roman"/>
                <a:ea typeface="Times New Roman"/>
              </a:rPr>
              <a:t> </a:t>
            </a:r>
            <a:r>
              <a:rPr lang="en-US" sz="2400" dirty="0" err="1">
                <a:latin typeface="Times New Roman"/>
                <a:ea typeface="Times New Roman"/>
              </a:rPr>
              <a:t>phải</a:t>
            </a:r>
            <a:r>
              <a:rPr lang="en-US" sz="2400" dirty="0">
                <a:latin typeface="Times New Roman"/>
                <a:ea typeface="Times New Roman"/>
              </a:rPr>
              <a:t> </a:t>
            </a:r>
            <a:r>
              <a:rPr lang="en-US" sz="2400" dirty="0" err="1">
                <a:latin typeface="Times New Roman"/>
                <a:ea typeface="Times New Roman"/>
              </a:rPr>
              <a:t>trả</a:t>
            </a:r>
            <a:r>
              <a:rPr lang="en-US" sz="2400" dirty="0">
                <a:latin typeface="Times New Roman"/>
                <a:ea typeface="Times New Roman"/>
              </a:rPr>
              <a:t> </a:t>
            </a:r>
            <a:r>
              <a:rPr lang="en-US" sz="2400" dirty="0" err="1">
                <a:latin typeface="Times New Roman"/>
                <a:ea typeface="Times New Roman"/>
              </a:rPr>
              <a:t>về</a:t>
            </a:r>
            <a:r>
              <a:rPr lang="en-US" sz="2400" dirty="0">
                <a:latin typeface="Times New Roman"/>
                <a:ea typeface="Times New Roman"/>
              </a:rPr>
              <a:t> </a:t>
            </a:r>
            <a:r>
              <a:rPr lang="en-US" sz="2400" dirty="0" err="1">
                <a:latin typeface="Times New Roman"/>
                <a:ea typeface="Times New Roman"/>
              </a:rPr>
              <a:t>thuê</a:t>
            </a:r>
            <a:r>
              <a:rPr lang="en-US" sz="2400" dirty="0">
                <a:latin typeface="Times New Roman"/>
                <a:ea typeface="Times New Roman"/>
              </a:rPr>
              <a:t> TSCĐ </a:t>
            </a:r>
            <a:r>
              <a:rPr lang="en-US" sz="2400" dirty="0" err="1">
                <a:latin typeface="Times New Roman"/>
                <a:ea typeface="Times New Roman"/>
              </a:rPr>
              <a:t>như</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a:t>
            </a:r>
            <a:endParaRPr lang="en-US" sz="2000" dirty="0">
              <a:latin typeface="Times New Roman"/>
              <a:ea typeface="Times New Roman"/>
            </a:endParaRPr>
          </a:p>
          <a:p>
            <a:pPr marR="45085" algn="just">
              <a:lnSpc>
                <a:spcPct val="150000"/>
              </a:lnSpc>
            </a:pPr>
            <a:r>
              <a:rPr lang="en-US" sz="2400" dirty="0">
                <a:latin typeface="Times New Roman"/>
                <a:ea typeface="Times New Roman"/>
              </a:rPr>
              <a:t>                 Y =  200.000.000đ  +  2.000 * x</a:t>
            </a:r>
            <a:endParaRPr lang="en-US" sz="2000" dirty="0">
              <a:latin typeface="Times New Roman"/>
              <a:ea typeface="Times New Roman"/>
            </a:endParaRPr>
          </a:p>
          <a:p>
            <a:pPr marR="45085" algn="just">
              <a:lnSpc>
                <a:spcPct val="150000"/>
              </a:lnSpc>
            </a:pPr>
            <a:r>
              <a:rPr lang="en-US" sz="2400" dirty="0" err="1">
                <a:latin typeface="Times New Roman"/>
                <a:ea typeface="Times New Roman"/>
              </a:rPr>
              <a:t>Trong</a:t>
            </a:r>
            <a:r>
              <a:rPr lang="en-US" sz="2400" dirty="0">
                <a:latin typeface="Times New Roman"/>
                <a:ea typeface="Times New Roman"/>
              </a:rPr>
              <a:t> </a:t>
            </a:r>
            <a:r>
              <a:rPr lang="en-US" sz="2400" dirty="0" err="1">
                <a:latin typeface="Times New Roman"/>
                <a:ea typeface="Times New Roman"/>
              </a:rPr>
              <a:t>đó</a:t>
            </a:r>
            <a:r>
              <a:rPr lang="en-US" sz="2400" dirty="0">
                <a:latin typeface="Times New Roman"/>
                <a:ea typeface="Times New Roman"/>
              </a:rPr>
              <a:t>: x </a:t>
            </a:r>
            <a:r>
              <a:rPr lang="en-US" sz="2400" dirty="0" err="1">
                <a:latin typeface="Times New Roman"/>
                <a:ea typeface="Times New Roman"/>
              </a:rPr>
              <a:t>là</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giờ</a:t>
            </a:r>
            <a:r>
              <a:rPr lang="en-US" sz="2400" dirty="0">
                <a:latin typeface="Times New Roman"/>
                <a:ea typeface="Times New Roman"/>
              </a:rPr>
              <a:t> </a:t>
            </a:r>
            <a:r>
              <a:rPr lang="en-US" sz="2400" dirty="0" err="1">
                <a:latin typeface="Times New Roman"/>
                <a:ea typeface="Times New Roman"/>
              </a:rPr>
              <a:t>máy</a:t>
            </a:r>
            <a:r>
              <a:rPr lang="en-US" sz="2400" dirty="0">
                <a:latin typeface="Times New Roman"/>
                <a:ea typeface="Times New Roman"/>
              </a:rPr>
              <a:t> </a:t>
            </a:r>
            <a:r>
              <a:rPr lang="en-US" sz="2400" dirty="0" err="1">
                <a:latin typeface="Times New Roman"/>
                <a:ea typeface="Times New Roman"/>
              </a:rPr>
              <a:t>hoạt</a:t>
            </a:r>
            <a:r>
              <a:rPr lang="en-US" sz="2400" dirty="0">
                <a:latin typeface="Times New Roman"/>
                <a:ea typeface="Times New Roman"/>
              </a:rPr>
              <a:t> </a:t>
            </a:r>
            <a:r>
              <a:rPr lang="en-US" sz="2400" dirty="0" err="1">
                <a:latin typeface="Times New Roman"/>
                <a:ea typeface="Times New Roman"/>
              </a:rPr>
              <a:t>động</a:t>
            </a:r>
            <a:r>
              <a:rPr lang="en-US" sz="2400" dirty="0">
                <a:latin typeface="Times New Roman"/>
                <a:ea typeface="Times New Roman"/>
              </a:rPr>
              <a:t> .</a:t>
            </a:r>
            <a:endParaRPr lang="en-US" sz="2000" dirty="0">
              <a:latin typeface="Times New Roman"/>
              <a:ea typeface="Times New Roman"/>
            </a:endParaRPr>
          </a:p>
          <a:p>
            <a:pPr marR="45085" algn="just">
              <a:lnSpc>
                <a:spcPct val="150000"/>
              </a:lnSpc>
            </a:pPr>
            <a:r>
              <a:rPr lang="en-US" sz="2400" dirty="0">
                <a:latin typeface="Times New Roman"/>
                <a:ea typeface="Times New Roman"/>
              </a:rPr>
              <a:t>    </a:t>
            </a:r>
            <a:endParaRPr lang="en-US" sz="2000" dirty="0">
              <a:latin typeface="Times New Roman"/>
              <a:ea typeface="Times New Roman"/>
            </a:endParaRPr>
          </a:p>
        </p:txBody>
      </p:sp>
    </p:spTree>
    <p:extLst>
      <p:ext uri="{BB962C8B-B14F-4D97-AF65-F5344CB8AC3E}">
        <p14:creationId xmlns:p14="http://schemas.microsoft.com/office/powerpoint/2010/main" val="330976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additive="base">
                                        <p:cTn id="2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 calcmode="lin" valueType="num">
                                      <p:cBhvr additive="base">
                                        <p:cTn id="3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 calcmode="lin" valueType="num">
                                      <p:cBhvr additive="base">
                                        <p:cTn id="3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5">
                                            <p:txEl>
                                              <p:pRg st="8" end="8"/>
                                            </p:txEl>
                                          </p:spTgt>
                                        </p:tgtEl>
                                        <p:attrNameLst>
                                          <p:attrName>style.visibility</p:attrName>
                                        </p:attrNameLst>
                                      </p:cBhvr>
                                      <p:to>
                                        <p:strVal val="visible"/>
                                      </p:to>
                                    </p:set>
                                    <p:anim calcmode="lin" valueType="num">
                                      <p:cBhvr additive="base">
                                        <p:cTn id="4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5">
                                            <p:txEl>
                                              <p:pRg st="9" end="9"/>
                                            </p:txEl>
                                          </p:spTgt>
                                        </p:tgtEl>
                                        <p:attrNameLst>
                                          <p:attrName>style.visibility</p:attrName>
                                        </p:attrNameLst>
                                      </p:cBhvr>
                                      <p:to>
                                        <p:strVal val="visible"/>
                                      </p:to>
                                    </p:set>
                                    <p:anim calcmode="lin" valueType="num">
                                      <p:cBhvr additive="base">
                                        <p:cTn id="5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 calcmode="lin" valueType="num">
                                      <p:cBhvr additive="base">
                                        <p:cTn id="5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5">
                                            <p:txEl>
                                              <p:pRg st="11" end="11"/>
                                            </p:txEl>
                                          </p:spTgt>
                                        </p:tgtEl>
                                        <p:attrNameLst>
                                          <p:attrName>style.visibility</p:attrName>
                                        </p:attrNameLst>
                                      </p:cBhvr>
                                      <p:to>
                                        <p:strVal val="visible"/>
                                      </p:to>
                                    </p:set>
                                    <p:anim calcmode="lin" valueType="num">
                                      <p:cBhvr additive="base">
                                        <p:cTn id="63"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29699" name="Text Box 28"/>
          <p:cNvSpPr txBox="1">
            <a:spLocks noChangeArrowheads="1"/>
          </p:cNvSpPr>
          <p:nvPr/>
        </p:nvSpPr>
        <p:spPr bwMode="auto">
          <a:xfrm>
            <a:off x="2033588" y="1571625"/>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000" b="1" u="sng">
                <a:solidFill>
                  <a:prstClr val="black"/>
                </a:solidFill>
                <a:latin typeface="Times New Roman" pitchFamily="18" charset="0"/>
                <a:cs typeface="Times New Roman" pitchFamily="18" charset="0"/>
              </a:rPr>
              <a:t>CÁC PHƯƠNG PHÁP PHÂN TÍCH CHI PHÍ HỖN HỢP</a:t>
            </a:r>
            <a:endParaRPr lang="en-US" altLang="vi-VN" sz="2000" b="1">
              <a:solidFill>
                <a:prstClr val="black"/>
              </a:solidFill>
              <a:latin typeface="Times New Roman" pitchFamily="18" charset="0"/>
              <a:cs typeface="Times New Roman" pitchFamily="18" charset="0"/>
            </a:endParaRPr>
          </a:p>
        </p:txBody>
      </p:sp>
      <p:sp>
        <p:nvSpPr>
          <p:cNvPr id="29700" name="Text Box 28"/>
          <p:cNvSpPr txBox="1">
            <a:spLocks noChangeArrowheads="1"/>
          </p:cNvSpPr>
          <p:nvPr/>
        </p:nvSpPr>
        <p:spPr bwMode="auto">
          <a:xfrm>
            <a:off x="2033588" y="2286000"/>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Phương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pháp</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bình</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phương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bé</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nhất</a:t>
            </a:r>
            <a:r>
              <a:rPr lang="en-US" altLang="vi-VN" sz="2000" b="1" dirty="0">
                <a:solidFill>
                  <a:prstClr val="black"/>
                </a:solidFill>
                <a:latin typeface="Times New Roman" pitchFamily="18" charset="0"/>
                <a:cs typeface="Times New Roman" pitchFamily="18" charset="0"/>
              </a:rPr>
              <a:t>:</a:t>
            </a:r>
          </a:p>
        </p:txBody>
      </p:sp>
      <p:sp>
        <p:nvSpPr>
          <p:cNvPr id="29701" name="Text Box 28"/>
          <p:cNvSpPr txBox="1">
            <a:spLocks noChangeArrowheads="1"/>
          </p:cNvSpPr>
          <p:nvPr/>
        </p:nvSpPr>
        <p:spPr bwMode="auto">
          <a:xfrm>
            <a:off x="2024063" y="2786063"/>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i="1">
                <a:solidFill>
                  <a:prstClr val="black"/>
                </a:solidFill>
                <a:latin typeface="Times New Roman" pitchFamily="18" charset="0"/>
                <a:cs typeface="Times New Roman" pitchFamily="18" charset="0"/>
              </a:rPr>
              <a:t>Biến phí và định phí được xác định bằng cách giải hệ phương trình sau:</a:t>
            </a:r>
          </a:p>
        </p:txBody>
      </p:sp>
      <p:sp>
        <p:nvSpPr>
          <p:cNvPr id="13" name="Text Box 3"/>
          <p:cNvSpPr txBox="1">
            <a:spLocks noChangeArrowheads="1"/>
          </p:cNvSpPr>
          <p:nvPr/>
        </p:nvSpPr>
        <p:spPr bwMode="auto">
          <a:xfrm>
            <a:off x="2095500" y="3355975"/>
            <a:ext cx="8001000" cy="1073150"/>
          </a:xfrm>
          <a:prstGeom prst="rect">
            <a:avLst/>
          </a:prstGeom>
          <a:noFill/>
          <a:ln w="12700">
            <a:noFill/>
            <a:miter lim="800000"/>
            <a:headEnd type="none" w="sm" len="sm"/>
            <a:tailEnd type="none" w="sm" len="sm"/>
          </a:ln>
          <a:effectLst/>
        </p:spPr>
        <p:txBody>
          <a:bodyPr>
            <a:spAutoFit/>
          </a:bodyPr>
          <a:lstStyle/>
          <a:p>
            <a:pPr algn="just" fontAlgn="base">
              <a:lnSpc>
                <a:spcPct val="105000"/>
              </a:lnSpc>
              <a:spcBef>
                <a:spcPct val="20000"/>
              </a:spcBef>
              <a:spcAft>
                <a:spcPct val="0"/>
              </a:spcAft>
              <a:defRPr/>
            </a:pPr>
            <a:r>
              <a:rPr lang="en-US" sz="2800" b="1" dirty="0">
                <a:solidFill>
                  <a:prstClr val="black"/>
                </a:solidFill>
                <a:effectLst>
                  <a:outerShdw blurRad="38100" dist="38100" dir="2700000" algn="tl">
                    <a:srgbClr val="000000"/>
                  </a:outerShdw>
                </a:effectLst>
                <a:latin typeface="Times New Roman" pitchFamily="18" charset="0"/>
                <a:cs typeface="Times New Roman" pitchFamily="18" charset="0"/>
                <a:sym typeface="Symbol" pitchFamily="18" charset="2"/>
              </a:rPr>
              <a:t>	</a:t>
            </a:r>
            <a:r>
              <a:rPr lang="en-US" sz="2800" b="1" dirty="0">
                <a:solidFill>
                  <a:prstClr val="black"/>
                </a:solidFill>
                <a:latin typeface="Times New Roman" pitchFamily="18" charset="0"/>
                <a:cs typeface="Times New Roman" pitchFamily="18" charset="0"/>
                <a:sym typeface="Symbol" pitchFamily="18" charset="2"/>
              </a:rPr>
              <a:t></a:t>
            </a:r>
            <a:r>
              <a:rPr lang="en-US" sz="2800" b="1" dirty="0" err="1">
                <a:solidFill>
                  <a:prstClr val="black"/>
                </a:solidFill>
                <a:latin typeface="Times New Roman" pitchFamily="18" charset="0"/>
                <a:cs typeface="Times New Roman" pitchFamily="18" charset="0"/>
                <a:sym typeface="Symbol" pitchFamily="18" charset="2"/>
              </a:rPr>
              <a:t>xy</a:t>
            </a:r>
            <a:r>
              <a:rPr lang="en-US" sz="2800" b="1" dirty="0">
                <a:solidFill>
                  <a:prstClr val="black"/>
                </a:solidFill>
                <a:latin typeface="Times New Roman" pitchFamily="18" charset="0"/>
                <a:cs typeface="Times New Roman" pitchFamily="18" charset="0"/>
                <a:sym typeface="Symbol" pitchFamily="18" charset="2"/>
              </a:rPr>
              <a:t> = </a:t>
            </a:r>
            <a:r>
              <a:rPr lang="en-US" sz="2800" b="1" dirty="0" err="1">
                <a:solidFill>
                  <a:prstClr val="black"/>
                </a:solidFill>
                <a:latin typeface="Times New Roman" pitchFamily="18" charset="0"/>
                <a:cs typeface="Times New Roman" pitchFamily="18" charset="0"/>
                <a:sym typeface="Symbol" pitchFamily="18" charset="2"/>
              </a:rPr>
              <a:t>a.x</a:t>
            </a:r>
            <a:r>
              <a:rPr lang="en-US" sz="2800" b="1" dirty="0">
                <a:solidFill>
                  <a:prstClr val="black"/>
                </a:solidFill>
                <a:latin typeface="Times New Roman" pitchFamily="18" charset="0"/>
                <a:cs typeface="Times New Roman" pitchFamily="18" charset="0"/>
                <a:sym typeface="Symbol" pitchFamily="18" charset="2"/>
              </a:rPr>
              <a:t> + b. x</a:t>
            </a:r>
            <a:r>
              <a:rPr lang="en-US" sz="2800" b="1" baseline="30000" dirty="0">
                <a:solidFill>
                  <a:prstClr val="black"/>
                </a:solidFill>
                <a:latin typeface="Times New Roman" pitchFamily="18" charset="0"/>
                <a:cs typeface="Times New Roman" pitchFamily="18" charset="0"/>
                <a:sym typeface="Symbol" pitchFamily="18" charset="2"/>
              </a:rPr>
              <a:t>2</a:t>
            </a:r>
          </a:p>
          <a:p>
            <a:pPr algn="just" fontAlgn="base">
              <a:lnSpc>
                <a:spcPct val="105000"/>
              </a:lnSpc>
              <a:spcBef>
                <a:spcPct val="20000"/>
              </a:spcBef>
              <a:spcAft>
                <a:spcPct val="0"/>
              </a:spcAft>
              <a:defRPr/>
            </a:pPr>
            <a:r>
              <a:rPr lang="en-US" sz="2800" b="1" baseline="30000" dirty="0">
                <a:solidFill>
                  <a:prstClr val="black"/>
                </a:solidFill>
                <a:latin typeface="Times New Roman" pitchFamily="18" charset="0"/>
                <a:cs typeface="Times New Roman" pitchFamily="18" charset="0"/>
                <a:sym typeface="Symbol" pitchFamily="18" charset="2"/>
              </a:rPr>
              <a:t>	</a:t>
            </a:r>
            <a:r>
              <a:rPr lang="en-US" sz="2800" b="1" dirty="0">
                <a:solidFill>
                  <a:prstClr val="black"/>
                </a:solidFill>
                <a:latin typeface="Times New Roman" pitchFamily="18" charset="0"/>
                <a:cs typeface="Times New Roman" pitchFamily="18" charset="0"/>
                <a:sym typeface="Symbol" pitchFamily="18" charset="2"/>
              </a:rPr>
              <a:t>y   = </a:t>
            </a:r>
            <a:r>
              <a:rPr lang="en-US" sz="2800" b="1" dirty="0" err="1">
                <a:solidFill>
                  <a:prstClr val="black"/>
                </a:solidFill>
                <a:latin typeface="Times New Roman" pitchFamily="18" charset="0"/>
                <a:cs typeface="Times New Roman" pitchFamily="18" charset="0"/>
                <a:sym typeface="Symbol" pitchFamily="18" charset="2"/>
              </a:rPr>
              <a:t>n.a</a:t>
            </a:r>
            <a:r>
              <a:rPr lang="en-US" sz="2800" b="1" dirty="0">
                <a:solidFill>
                  <a:prstClr val="black"/>
                </a:solidFill>
                <a:latin typeface="Times New Roman" pitchFamily="18" charset="0"/>
                <a:cs typeface="Times New Roman" pitchFamily="18" charset="0"/>
                <a:sym typeface="Symbol" pitchFamily="18" charset="2"/>
              </a:rPr>
              <a:t> + </a:t>
            </a:r>
            <a:r>
              <a:rPr lang="en-US" sz="2800" b="1" dirty="0" err="1">
                <a:solidFill>
                  <a:prstClr val="black"/>
                </a:solidFill>
                <a:latin typeface="Times New Roman" pitchFamily="18" charset="0"/>
                <a:cs typeface="Times New Roman" pitchFamily="18" charset="0"/>
                <a:sym typeface="Symbol" pitchFamily="18" charset="2"/>
              </a:rPr>
              <a:t>b.x</a:t>
            </a:r>
            <a:endParaRPr lang="en-US" sz="2800" b="1" dirty="0">
              <a:solidFill>
                <a:prstClr val="black"/>
              </a:solidFill>
              <a:latin typeface="Times New Roman" pitchFamily="18" charset="0"/>
              <a:cs typeface="Times New Roman" pitchFamily="18" charset="0"/>
              <a:sym typeface="Symbol" pitchFamily="18" charset="2"/>
            </a:endParaRPr>
          </a:p>
        </p:txBody>
      </p:sp>
      <p:sp>
        <p:nvSpPr>
          <p:cNvPr id="29703" name="Text Box 28"/>
          <p:cNvSpPr txBox="1">
            <a:spLocks noChangeArrowheads="1"/>
          </p:cNvSpPr>
          <p:nvPr/>
        </p:nvSpPr>
        <p:spPr bwMode="auto">
          <a:xfrm>
            <a:off x="2024063" y="4522789"/>
            <a:ext cx="81343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i="1">
                <a:solidFill>
                  <a:prstClr val="black"/>
                </a:solidFill>
                <a:latin typeface="Times New Roman" pitchFamily="18" charset="0"/>
                <a:cs typeface="Times New Roman" pitchFamily="18" charset="0"/>
              </a:rPr>
              <a:t>Trong đó:</a:t>
            </a:r>
          </a:p>
          <a:p>
            <a:pPr algn="just"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a: </a:t>
            </a:r>
            <a:r>
              <a:rPr lang="en-US" altLang="vi-VN" sz="2000">
                <a:solidFill>
                  <a:prstClr val="black"/>
                </a:solidFill>
                <a:latin typeface="Times New Roman" pitchFamily="18" charset="0"/>
                <a:cs typeface="Times New Roman" pitchFamily="18" charset="0"/>
              </a:rPr>
              <a:t>Tổng định phí				</a:t>
            </a:r>
            <a:r>
              <a:rPr lang="en-US" altLang="vi-VN" sz="2000" b="1">
                <a:solidFill>
                  <a:prstClr val="black"/>
                </a:solidFill>
                <a:latin typeface="Times New Roman" pitchFamily="18" charset="0"/>
                <a:cs typeface="Times New Roman" pitchFamily="18" charset="0"/>
              </a:rPr>
              <a:t>b: </a:t>
            </a:r>
            <a:r>
              <a:rPr lang="en-US" altLang="vi-VN" sz="2000">
                <a:solidFill>
                  <a:prstClr val="black"/>
                </a:solidFill>
                <a:latin typeface="Times New Roman" pitchFamily="18" charset="0"/>
                <a:cs typeface="Times New Roman" pitchFamily="18" charset="0"/>
              </a:rPr>
              <a:t>Biến phí đơn vị</a:t>
            </a:r>
          </a:p>
          <a:p>
            <a:pPr algn="just"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x: </a:t>
            </a:r>
            <a:r>
              <a:rPr lang="en-US" altLang="vi-VN" sz="2000">
                <a:solidFill>
                  <a:prstClr val="black"/>
                </a:solidFill>
                <a:latin typeface="Times New Roman" pitchFamily="18" charset="0"/>
                <a:cs typeface="Times New Roman" pitchFamily="18" charset="0"/>
              </a:rPr>
              <a:t>Mức độ hoạt động			</a:t>
            </a:r>
            <a:r>
              <a:rPr lang="en-US" altLang="vi-VN" sz="2000" b="1">
                <a:solidFill>
                  <a:prstClr val="black"/>
                </a:solidFill>
                <a:latin typeface="Times New Roman" pitchFamily="18" charset="0"/>
                <a:cs typeface="Times New Roman" pitchFamily="18" charset="0"/>
              </a:rPr>
              <a:t>Y: </a:t>
            </a:r>
            <a:r>
              <a:rPr lang="en-US" altLang="vi-VN" sz="2000">
                <a:solidFill>
                  <a:prstClr val="black"/>
                </a:solidFill>
                <a:latin typeface="Times New Roman" pitchFamily="18" charset="0"/>
                <a:cs typeface="Times New Roman" pitchFamily="18" charset="0"/>
              </a:rPr>
              <a:t>Chi phí hỗn hợp</a:t>
            </a:r>
          </a:p>
          <a:p>
            <a:pPr algn="just"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n</a:t>
            </a:r>
            <a:r>
              <a:rPr lang="en-US" altLang="vi-VN" sz="2000">
                <a:solidFill>
                  <a:prstClr val="black"/>
                </a:solidFill>
                <a:latin typeface="Times New Roman" pitchFamily="18" charset="0"/>
                <a:cs typeface="Times New Roman" pitchFamily="18" charset="0"/>
              </a:rPr>
              <a:t>: Số lần quan sát</a:t>
            </a:r>
          </a:p>
        </p:txBody>
      </p:sp>
      <p:sp>
        <p:nvSpPr>
          <p:cNvPr id="15" name="Slide Number Placeholder 14"/>
          <p:cNvSpPr>
            <a:spLocks noGrp="1"/>
          </p:cNvSpPr>
          <p:nvPr>
            <p:ph type="sldNum" sz="quarter" idx="12"/>
          </p:nvPr>
        </p:nvSpPr>
        <p:spPr/>
        <p:txBody>
          <a:bodyPr>
            <a:normAutofit fontScale="85000" lnSpcReduction="20000"/>
          </a:bodyPr>
          <a:lstStyle/>
          <a:p>
            <a:pPr>
              <a:defRPr/>
            </a:pPr>
            <a:fld id="{8D83C493-0CF7-44E2-9570-DBDD645CEE2D}" type="slidenum">
              <a:rPr lang="en-IN" smtClean="0"/>
              <a:pPr>
                <a:defRPr/>
              </a:pPr>
              <a:t>49</a:t>
            </a:fld>
            <a:endParaRPr lang="en-IN"/>
          </a:p>
        </p:txBody>
      </p:sp>
      <p:sp>
        <p:nvSpPr>
          <p:cNvPr id="2" name="Left Brace 1"/>
          <p:cNvSpPr/>
          <p:nvPr/>
        </p:nvSpPr>
        <p:spPr>
          <a:xfrm>
            <a:off x="2782889" y="3500439"/>
            <a:ext cx="73025" cy="865187"/>
          </a:xfrm>
          <a:prstGeom prst="leftBrace">
            <a:avLst/>
          </a:prstGeom>
        </p:spPr>
        <p:style>
          <a:lnRef idx="2">
            <a:schemeClr val="dk1"/>
          </a:lnRef>
          <a:fillRef idx="0">
            <a:schemeClr val="dk1"/>
          </a:fillRef>
          <a:effectRef idx="1">
            <a:schemeClr val="dk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Tree>
    <p:extLst>
      <p:ext uri="{BB962C8B-B14F-4D97-AF65-F5344CB8AC3E}">
        <p14:creationId xmlns:p14="http://schemas.microsoft.com/office/powerpoint/2010/main" val="4119400803"/>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8"/>
          <p:cNvSpPr txBox="1">
            <a:spLocks noChangeArrowheads="1"/>
          </p:cNvSpPr>
          <p:nvPr/>
        </p:nvSpPr>
        <p:spPr bwMode="auto">
          <a:xfrm>
            <a:off x="1600200" y="3011032"/>
            <a:ext cx="89916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50000"/>
              </a:spcBef>
              <a:spcAft>
                <a:spcPct val="0"/>
              </a:spcAft>
            </a:pPr>
            <a:r>
              <a:rPr lang="en-US" altLang="vi-VN" sz="2800" b="1" u="sng" dirty="0">
                <a:latin typeface="Times New Roman" pitchFamily="18" charset="0"/>
                <a:cs typeface="Times New Roman" pitchFamily="18" charset="0"/>
              </a:rPr>
              <a:t>K/n 3:</a:t>
            </a:r>
            <a:r>
              <a:rPr lang="en-US" altLang="vi-VN" sz="2800" b="1" dirty="0">
                <a:latin typeface="Times New Roman" pitchFamily="18" charset="0"/>
                <a:cs typeface="Times New Roman" pitchFamily="18" charset="0"/>
              </a:rPr>
              <a:t> </a:t>
            </a:r>
            <a:r>
              <a:rPr lang="en-US" altLang="vi-VN" sz="2800" dirty="0">
                <a:latin typeface="Times New Roman" pitchFamily="18" charset="0"/>
                <a:cs typeface="Times New Roman" pitchFamily="18" charset="0"/>
              </a:rPr>
              <a:t>Theo </a:t>
            </a:r>
            <a:r>
              <a:rPr lang="en-US" altLang="vi-VN" sz="2800" dirty="0" err="1">
                <a:latin typeface="Times New Roman" pitchFamily="18" charset="0"/>
                <a:cs typeface="Times New Roman" pitchFamily="18" charset="0"/>
              </a:rPr>
              <a:t>Luật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kế</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toán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Việt</a:t>
            </a:r>
            <a:r>
              <a:rPr lang="en-US" altLang="vi-VN" sz="2800" dirty="0">
                <a:latin typeface="Times New Roman" pitchFamily="18" charset="0"/>
                <a:cs typeface="Times New Roman" pitchFamily="18" charset="0"/>
              </a:rPr>
              <a:t> Nam n</a:t>
            </a:r>
            <a:r>
              <a:rPr lang="vi-VN" altLang="vi-VN" sz="2800" dirty="0">
                <a:latin typeface="Times New Roman" pitchFamily="18" charset="0"/>
                <a:cs typeface="Times New Roman" pitchFamily="18" charset="0"/>
              </a:rPr>
              <a:t>ă</a:t>
            </a:r>
            <a:r>
              <a:rPr lang="en-US" altLang="vi-VN" sz="2800" dirty="0">
                <a:latin typeface="Times New Roman" pitchFamily="18" charset="0"/>
                <a:cs typeface="Times New Roman" pitchFamily="18" charset="0"/>
              </a:rPr>
              <a:t>m 2015 </a:t>
            </a:r>
            <a:r>
              <a:rPr lang="en-US" altLang="vi-VN" sz="2800" dirty="0" err="1">
                <a:latin typeface="Times New Roman" pitchFamily="18" charset="0"/>
                <a:cs typeface="Times New Roman" pitchFamily="18" charset="0"/>
              </a:rPr>
              <a:t>hiệu</a:t>
            </a:r>
            <a:r>
              <a:rPr lang="en-US" altLang="vi-VN" sz="2800" dirty="0">
                <a:latin typeface="Times New Roman" pitchFamily="18" charset="0"/>
                <a:cs typeface="Times New Roman" pitchFamily="18" charset="0"/>
              </a:rPr>
              <a:t> l</a:t>
            </a:r>
            <a:r>
              <a:rPr lang="vi-VN" altLang="vi-VN" sz="2800" dirty="0">
                <a:latin typeface="Times New Roman" pitchFamily="18" charset="0"/>
                <a:cs typeface="Times New Roman" pitchFamily="18" charset="0"/>
              </a:rPr>
              <a:t>ự</a:t>
            </a:r>
            <a:r>
              <a:rPr lang="en-US" altLang="vi-VN" sz="2800" dirty="0">
                <a:latin typeface="Times New Roman" pitchFamily="18" charset="0"/>
                <a:cs typeface="Times New Roman" pitchFamily="18" charset="0"/>
              </a:rPr>
              <a:t>c 2017 (</a:t>
            </a:r>
            <a:r>
              <a:rPr lang="en-US" altLang="vi-VN" sz="2800" dirty="0" err="1">
                <a:latin typeface="Times New Roman" pitchFamily="18" charset="0"/>
                <a:cs typeface="Times New Roman" pitchFamily="18" charset="0"/>
              </a:rPr>
              <a:t>Tại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khoản</a:t>
            </a:r>
            <a:r>
              <a:rPr lang="en-US" altLang="vi-VN" sz="2800" dirty="0">
                <a:latin typeface="Times New Roman" pitchFamily="18" charset="0"/>
                <a:cs typeface="Times New Roman" pitchFamily="18" charset="0"/>
              </a:rPr>
              <a:t> 3, </a:t>
            </a:r>
            <a:r>
              <a:rPr lang="en-US" altLang="vi-VN" sz="2800" dirty="0" err="1">
                <a:latin typeface="Times New Roman" pitchFamily="18" charset="0"/>
                <a:cs typeface="Times New Roman" pitchFamily="18" charset="0"/>
              </a:rPr>
              <a:t>điều</a:t>
            </a:r>
            <a:r>
              <a:rPr lang="en-US" altLang="vi-VN" sz="2800" dirty="0">
                <a:latin typeface="Times New Roman" pitchFamily="18" charset="0"/>
                <a:cs typeface="Times New Roman" pitchFamily="18" charset="0"/>
              </a:rPr>
              <a:t> 4: </a:t>
            </a:r>
            <a:r>
              <a:rPr lang="en-US" altLang="vi-VN" sz="2800" b="1" dirty="0">
                <a:latin typeface="Times New Roman" pitchFamily="18" charset="0"/>
                <a:cs typeface="Times New Roman" pitchFamily="18" charset="0"/>
              </a:rPr>
              <a:t>“KTQT </a:t>
            </a:r>
            <a:r>
              <a:rPr lang="en-US" altLang="vi-VN" sz="2800" b="1" dirty="0" err="1">
                <a:latin typeface="Times New Roman" pitchFamily="18" charset="0"/>
                <a:cs typeface="Times New Roman" pitchFamily="18" charset="0"/>
              </a:rPr>
              <a:t>là</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việc</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thu</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thập</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xử</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lý</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phân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tích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và</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cung</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cấp</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thông</a:t>
            </a:r>
            <a:r>
              <a:rPr lang="en-US" altLang="vi-VN" sz="2800" b="1" dirty="0">
                <a:latin typeface="Times New Roman" pitchFamily="18" charset="0"/>
                <a:cs typeface="Times New Roman" pitchFamily="18" charset="0"/>
              </a:rPr>
              <a:t> tin </a:t>
            </a:r>
            <a:r>
              <a:rPr lang="en-US" altLang="vi-VN" sz="2800" b="1" dirty="0" err="1">
                <a:latin typeface="Times New Roman" pitchFamily="18" charset="0"/>
                <a:cs typeface="Times New Roman" pitchFamily="18" charset="0"/>
              </a:rPr>
              <a:t>kinh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tế</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tài</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chính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theo</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yêu</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cầu</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quản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trị</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và</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quyết</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định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kinh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tế</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tài</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chính</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trong</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nội</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bộ</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đơn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vị</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kế</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toán</a:t>
            </a:r>
            <a:r>
              <a:rPr lang="en-US" altLang="vi-VN" sz="2800" b="1" dirty="0">
                <a:latin typeface="Times New Roman" pitchFamily="18" charset="0"/>
                <a:cs typeface="Times New Roman" pitchFamily="18" charset="0"/>
              </a:rPr>
              <a:t>”.</a:t>
            </a:r>
          </a:p>
        </p:txBody>
      </p:sp>
      <p:sp>
        <p:nvSpPr>
          <p:cNvPr id="14339" name="AutoShape 21"/>
          <p:cNvSpPr>
            <a:spLocks noChangeArrowheads="1"/>
          </p:cNvSpPr>
          <p:nvPr/>
        </p:nvSpPr>
        <p:spPr bwMode="auto">
          <a:xfrm>
            <a:off x="3452813" y="1714500"/>
            <a:ext cx="57150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KẾ TOÁN QUẢN TRỊ LÀ GÌ?</a:t>
            </a:r>
          </a:p>
        </p:txBody>
      </p:sp>
      <p:sp>
        <p:nvSpPr>
          <p:cNvPr id="1434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1.1. KHÁI NIỆM VỀ KTQT</a:t>
            </a:r>
          </a:p>
        </p:txBody>
      </p:sp>
      <p:sp>
        <p:nvSpPr>
          <p:cNvPr id="6" name="Slide Number Placeholder 5"/>
          <p:cNvSpPr>
            <a:spLocks noGrp="1"/>
          </p:cNvSpPr>
          <p:nvPr>
            <p:ph type="sldNum" sz="quarter" idx="12"/>
          </p:nvPr>
        </p:nvSpPr>
        <p:spPr/>
        <p:txBody>
          <a:bodyPr>
            <a:normAutofit fontScale="85000" lnSpcReduction="20000"/>
          </a:bodyPr>
          <a:lstStyle/>
          <a:p>
            <a:pPr>
              <a:defRPr/>
            </a:pPr>
            <a:fld id="{278D82DD-D09B-46AF-BD89-A057819B4F39}" type="slidenum">
              <a:rPr lang="en-IN" smtClean="0"/>
              <a:pPr>
                <a:defRPr/>
              </a:pPr>
              <a:t>5</a:t>
            </a:fld>
            <a:endParaRPr lang="en-IN"/>
          </a:p>
        </p:txBody>
      </p:sp>
    </p:spTree>
    <p:extLst>
      <p:ext uri="{BB962C8B-B14F-4D97-AF65-F5344CB8AC3E}">
        <p14:creationId xmlns:p14="http://schemas.microsoft.com/office/powerpoint/2010/main" val="379141405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ppt_w</p:attrName>
                                        </p:attrNameLst>
                                      </p:cBhvr>
                                      <p:tavLst>
                                        <p:tav tm="0">
                                          <p:val>
                                            <p:fltVal val="0"/>
                                          </p:val>
                                        </p:tav>
                                        <p:tav tm="100000">
                                          <p:val>
                                            <p:strVal val="#ppt_w"/>
                                          </p:val>
                                        </p:tav>
                                      </p:tavLst>
                                    </p:anim>
                                    <p:anim calcmode="lin" valueType="num">
                                      <p:cBhvr>
                                        <p:cTn id="8" dur="500" fill="hold"/>
                                        <p:tgtEl>
                                          <p:spTgt spid="14338"/>
                                        </p:tgtEl>
                                        <p:attrNameLst>
                                          <p:attrName>ppt_h</p:attrName>
                                        </p:attrNameLst>
                                      </p:cBhvr>
                                      <p:tavLst>
                                        <p:tav tm="0">
                                          <p:val>
                                            <p:fltVal val="0"/>
                                          </p:val>
                                        </p:tav>
                                        <p:tav tm="100000">
                                          <p:val>
                                            <p:strVal val="#ppt_h"/>
                                          </p:val>
                                        </p:tav>
                                      </p:tavLst>
                                    </p:anim>
                                    <p:animEffect transition="in" filter="fade">
                                      <p:cBhvr>
                                        <p:cTn id="9"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30723" name="Text Box 28"/>
          <p:cNvSpPr txBox="1">
            <a:spLocks noChangeArrowheads="1"/>
          </p:cNvSpPr>
          <p:nvPr/>
        </p:nvSpPr>
        <p:spPr bwMode="auto">
          <a:xfrm>
            <a:off x="2033588" y="1484313"/>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000" b="1" u="sng">
                <a:solidFill>
                  <a:prstClr val="black"/>
                </a:solidFill>
                <a:latin typeface="Times New Roman" pitchFamily="18" charset="0"/>
                <a:cs typeface="Times New Roman" pitchFamily="18" charset="0"/>
              </a:rPr>
              <a:t>VÍ DỤ MINH HỌA VỀ PHÂN TÍCH CHI PHÍ HỖN HỢP</a:t>
            </a:r>
            <a:endParaRPr lang="en-US" altLang="vi-VN" sz="2000" b="1">
              <a:solidFill>
                <a:prstClr val="black"/>
              </a:solidFill>
              <a:latin typeface="Times New Roman" pitchFamily="18" charset="0"/>
              <a:cs typeface="Times New Roman" pitchFamily="18" charset="0"/>
            </a:endParaRPr>
          </a:p>
        </p:txBody>
      </p:sp>
      <p:sp>
        <p:nvSpPr>
          <p:cNvPr id="30724" name="Text Box 28"/>
          <p:cNvSpPr txBox="1">
            <a:spLocks noChangeArrowheads="1"/>
          </p:cNvSpPr>
          <p:nvPr/>
        </p:nvSpPr>
        <p:spPr bwMode="auto">
          <a:xfrm>
            <a:off x="1524000" y="1905001"/>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DN A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liệu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SX </a:t>
            </a:r>
            <a:r>
              <a:rPr lang="en-US" altLang="vi-VN" sz="2400" dirty="0" err="1">
                <a:solidFill>
                  <a:prstClr val="black"/>
                </a:solidFill>
                <a:latin typeface="Times New Roman" pitchFamily="18" charset="0"/>
                <a:cs typeface="Times New Roman" pitchFamily="18" charset="0"/>
              </a:rPr>
              <a:t>chung</a:t>
            </a:r>
            <a:r>
              <a:rPr lang="en-US" altLang="vi-VN" sz="2400" dirty="0">
                <a:solidFill>
                  <a:prstClr val="black"/>
                </a:solidFill>
                <a:latin typeface="Times New Roman" pitchFamily="18" charset="0"/>
                <a:cs typeface="Times New Roman" pitchFamily="18" charset="0"/>
              </a:rPr>
              <a:t> ở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a:t>
            </a:r>
          </a:p>
        </p:txBody>
      </p:sp>
      <p:graphicFrame>
        <p:nvGraphicFramePr>
          <p:cNvPr id="8" name="Group 2136"/>
          <p:cNvGraphicFramePr>
            <a:graphicFrameLocks noGrp="1"/>
          </p:cNvGraphicFramePr>
          <p:nvPr>
            <p:extLst>
              <p:ext uri="{D42A27DB-BD31-4B8C-83A1-F6EECF244321}">
                <p14:modId xmlns:p14="http://schemas.microsoft.com/office/powerpoint/2010/main" val="3678179912"/>
              </p:ext>
            </p:extLst>
          </p:nvPr>
        </p:nvGraphicFramePr>
        <p:xfrm>
          <a:off x="1600200" y="2590801"/>
          <a:ext cx="8991600" cy="4260367"/>
        </p:xfrm>
        <a:graphic>
          <a:graphicData uri="http://schemas.openxmlformats.org/drawingml/2006/table">
            <a:tbl>
              <a:tblPr/>
              <a:tblGrid>
                <a:gridCol w="1250032">
                  <a:extLst>
                    <a:ext uri="{9D8B030D-6E8A-4147-A177-3AD203B41FA5}">
                      <a16:colId xmlns:a16="http://schemas.microsoft.com/office/drawing/2014/main" val="20000"/>
                    </a:ext>
                  </a:extLst>
                </a:gridCol>
                <a:gridCol w="2559968">
                  <a:extLst>
                    <a:ext uri="{9D8B030D-6E8A-4147-A177-3AD203B41FA5}">
                      <a16:colId xmlns:a16="http://schemas.microsoft.com/office/drawing/2014/main" val="20001"/>
                    </a:ext>
                  </a:extLst>
                </a:gridCol>
                <a:gridCol w="1977042">
                  <a:extLst>
                    <a:ext uri="{9D8B030D-6E8A-4147-A177-3AD203B41FA5}">
                      <a16:colId xmlns:a16="http://schemas.microsoft.com/office/drawing/2014/main" val="20002"/>
                    </a:ext>
                  </a:extLst>
                </a:gridCol>
                <a:gridCol w="1569899">
                  <a:extLst>
                    <a:ext uri="{9D8B030D-6E8A-4147-A177-3AD203B41FA5}">
                      <a16:colId xmlns:a16="http://schemas.microsoft.com/office/drawing/2014/main" val="20003"/>
                    </a:ext>
                  </a:extLst>
                </a:gridCol>
                <a:gridCol w="1634659">
                  <a:extLst>
                    <a:ext uri="{9D8B030D-6E8A-4147-A177-3AD203B41FA5}">
                      <a16:colId xmlns:a16="http://schemas.microsoft.com/office/drawing/2014/main" val="20004"/>
                    </a:ext>
                  </a:extLst>
                </a:gridCol>
              </a:tblGrid>
              <a:tr h="100585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Tháng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p>
                  </a:txBody>
                  <a:tcPr marL="91439" marR="91439" marT="45724" marB="45724" anchor="ctr" anchorCtr="1"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giờ</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máy</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(x) 1000giờ</a:t>
                      </a:r>
                    </a:p>
                  </a:txBody>
                  <a:tcPr marL="91439" marR="91439" marT="45724" marB="45724"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CP </a:t>
                      </a:r>
                      <a:r>
                        <a:rPr kumimoji="0" lang="vi-VN" sz="2400" b="1" i="0" u="none" strike="noStrike" cap="none" normalizeH="0" baseline="0" dirty="0">
                          <a:ln>
                            <a:noFill/>
                          </a:ln>
                          <a:solidFill>
                            <a:schemeClr val="tx1"/>
                          </a:solidFill>
                          <a:effectLst/>
                          <a:latin typeface="Times New Roman" pitchFamily="18" charset="0"/>
                          <a:cs typeface="Times New Roman" pitchFamily="18" charset="0"/>
                        </a:rPr>
                        <a:t>đ</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iện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n</a:t>
                      </a:r>
                      <a:r>
                        <a:rPr kumimoji="0" lang="vi-VN" sz="2400" b="1" i="0" u="none" strike="noStrike" cap="none" normalizeH="0" baseline="0" dirty="0">
                          <a:ln>
                            <a:noFill/>
                          </a:ln>
                          <a:solidFill>
                            <a:schemeClr val="tx1"/>
                          </a:solidFill>
                          <a:effectLst/>
                          <a:latin typeface="Times New Roman" pitchFamily="18" charset="0"/>
                          <a:cs typeface="Times New Roman" pitchFamily="18" charset="0"/>
                        </a:rPr>
                        <a:t>ă</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(y) 1000</a:t>
                      </a:r>
                      <a:r>
                        <a:rPr kumimoji="0" lang="vi-VN" sz="2400" b="1" i="0" u="none" strike="noStrike" cap="none" normalizeH="0" baseline="0" dirty="0">
                          <a:ln>
                            <a:noFill/>
                          </a:ln>
                          <a:solidFill>
                            <a:schemeClr val="tx1"/>
                          </a:solidFill>
                          <a:effectLst/>
                          <a:latin typeface="Times New Roman" pitchFamily="18" charset="0"/>
                          <a:cs typeface="Times New Roman" pitchFamily="18" charset="0"/>
                        </a:rPr>
                        <a:t>đ</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cs typeface="Times New Roman" pitchFamily="18" charset="0"/>
                        </a:rPr>
                        <a:t>xy</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cs typeface="Times New Roman" pitchFamily="18" charset="0"/>
                        </a:rPr>
                        <a:t>x</a:t>
                      </a:r>
                      <a:r>
                        <a:rPr kumimoji="0" lang="en-US" sz="2400" b="1" i="0" u="none" strike="noStrike" cap="none" normalizeH="0" baseline="30000">
                          <a:ln>
                            <a:noFill/>
                          </a:ln>
                          <a:solidFill>
                            <a:schemeClr val="tx1"/>
                          </a:solidFill>
                          <a:effectLst/>
                          <a:latin typeface="Times New Roman" pitchFamily="18" charset="0"/>
                          <a:cs typeface="Times New Roman" pitchFamily="18" charset="0"/>
                        </a:rPr>
                        <a:t>2</a:t>
                      </a:r>
                      <a:endParaRPr kumimoji="0" lang="en-US" sz="2400" b="1" i="0" u="none" strike="noStrike" cap="none" normalizeH="0" baseline="0">
                        <a:ln>
                          <a:noFill/>
                        </a:ln>
                        <a:solidFill>
                          <a:schemeClr val="tx1"/>
                        </a:solidFill>
                        <a:effectLst/>
                        <a:latin typeface="Times New Roman" pitchFamily="18" charset="0"/>
                        <a:cs typeface="Times New Roman" pitchFamily="18" charset="0"/>
                      </a:endParaRP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463596">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a:t>
                      </a:r>
                    </a:p>
                  </a:txBody>
                  <a:tcPr marL="91439" marR="91439" marT="45724" marB="4572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2.900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55.100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361</a:t>
                      </a: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33431">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a:t>
                      </a:r>
                    </a:p>
                  </a:txBody>
                  <a:tcPr marL="91439" marR="91439" marT="45724" marB="4572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14</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2.400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33.600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196</a:t>
                      </a: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431843">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a:t>
                      </a:r>
                    </a:p>
                  </a:txBody>
                  <a:tcPr marL="91439" marR="91439" marT="45724" marB="4572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17</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2.800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45.900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289</a:t>
                      </a: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39628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4</a:t>
                      </a:r>
                    </a:p>
                  </a:txBody>
                  <a:tcPr marL="91439" marR="91439" marT="45724" marB="4572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20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3.100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62.000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400</a:t>
                      </a: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39691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5</a:t>
                      </a:r>
                    </a:p>
                  </a:txBody>
                  <a:tcPr marL="91439" marR="91439" marT="45724" marB="4572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24</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3.500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84.000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576</a:t>
                      </a: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39628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6</a:t>
                      </a:r>
                    </a:p>
                  </a:txBody>
                  <a:tcPr marL="91439" marR="91439" marT="45724" marB="4572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28</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3.600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109.200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784</a:t>
                      </a: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504876">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p>
                  </a:txBody>
                  <a:tcPr marL="91439" marR="91439" marT="45724" marB="4572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122</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18.500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389.800</a:t>
                      </a:r>
                    </a:p>
                  </a:txBody>
                  <a:tcPr marL="91439" marR="91439" marT="45724" marB="4572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cs typeface="Times New Roman" pitchFamily="18" charset="0"/>
                        </a:rPr>
                        <a:t>2.606</a:t>
                      </a:r>
                    </a:p>
                  </a:txBody>
                  <a:tcPr marL="91439" marR="91439" marT="45724" marB="4572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bl>
          </a:graphicData>
        </a:graphic>
      </p:graphicFrame>
      <p:sp>
        <p:nvSpPr>
          <p:cNvPr id="9" name="Slide Number Placeholder 8"/>
          <p:cNvSpPr>
            <a:spLocks noGrp="1"/>
          </p:cNvSpPr>
          <p:nvPr>
            <p:ph type="sldNum" sz="quarter" idx="12"/>
          </p:nvPr>
        </p:nvSpPr>
        <p:spPr/>
        <p:txBody>
          <a:bodyPr>
            <a:normAutofit fontScale="85000" lnSpcReduction="20000"/>
          </a:bodyPr>
          <a:lstStyle/>
          <a:p>
            <a:pPr>
              <a:defRPr/>
            </a:pPr>
            <a:fld id="{9A880B20-D9C0-4A83-ABDC-DAC2FB761E2A}" type="slidenum">
              <a:rPr lang="en-IN" smtClean="0"/>
              <a:pPr>
                <a:defRPr/>
              </a:pPr>
              <a:t>50</a:t>
            </a:fld>
            <a:endParaRPr lang="en-IN"/>
          </a:p>
        </p:txBody>
      </p:sp>
    </p:spTree>
    <p:extLst>
      <p:ext uri="{BB962C8B-B14F-4D97-AF65-F5344CB8AC3E}">
        <p14:creationId xmlns:p14="http://schemas.microsoft.com/office/powerpoint/2010/main" val="560838246"/>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31747" name="AutoShape 21"/>
          <p:cNvSpPr>
            <a:spLocks noChangeArrowheads="1"/>
          </p:cNvSpPr>
          <p:nvPr/>
        </p:nvSpPr>
        <p:spPr bwMode="auto">
          <a:xfrm>
            <a:off x="2566988" y="1571625"/>
            <a:ext cx="66976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4. CÁC CÁCH PHÂN LOẠI KHÁC</a:t>
            </a:r>
          </a:p>
        </p:txBody>
      </p:sp>
      <p:sp>
        <p:nvSpPr>
          <p:cNvPr id="31748" name="Text Box 28"/>
          <p:cNvSpPr txBox="1">
            <a:spLocks noChangeArrowheads="1"/>
          </p:cNvSpPr>
          <p:nvPr/>
        </p:nvSpPr>
        <p:spPr bwMode="auto">
          <a:xfrm>
            <a:off x="2033588" y="2357438"/>
            <a:ext cx="81343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u="sng" dirty="0">
                <a:solidFill>
                  <a:prstClr val="black"/>
                </a:solidFill>
                <a:latin typeface="Times New Roman" pitchFamily="18" charset="0"/>
                <a:cs typeface="Times New Roman" pitchFamily="18" charset="0"/>
              </a:rPr>
              <a:t>a, Theo </a:t>
            </a:r>
            <a:r>
              <a:rPr lang="en-US" altLang="vi-VN" sz="2200" b="1" u="sng" dirty="0" err="1">
                <a:solidFill>
                  <a:prstClr val="black"/>
                </a:solidFill>
                <a:latin typeface="Times New Roman" pitchFamily="18" charset="0"/>
                <a:cs typeface="Times New Roman" pitchFamily="18" charset="0"/>
              </a:rPr>
              <a:t>mối</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quan</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hệ</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với</a:t>
            </a:r>
            <a:r>
              <a:rPr lang="en-US" altLang="vi-VN" sz="2200" b="1" u="sng" dirty="0">
                <a:solidFill>
                  <a:prstClr val="black"/>
                </a:solidFill>
                <a:latin typeface="Times New Roman" pitchFamily="18" charset="0"/>
                <a:cs typeface="Times New Roman" pitchFamily="18" charset="0"/>
              </a:rPr>
              <a:t> </a:t>
            </a:r>
            <a:r>
              <a:rPr lang="vi-VN" altLang="vi-VN" sz="2200" b="1" u="sng" dirty="0">
                <a:solidFill>
                  <a:prstClr val="black"/>
                </a:solidFill>
                <a:latin typeface="Times New Roman" pitchFamily="18" charset="0"/>
                <a:cs typeface="Times New Roman" pitchFamily="18" charset="0"/>
              </a:rPr>
              <a:t>đối</a:t>
            </a:r>
            <a:r>
              <a:rPr lang="en-US" altLang="vi-VN" sz="2200" b="1" u="sng" dirty="0">
                <a:solidFill>
                  <a:prstClr val="black"/>
                </a:solidFill>
                <a:latin typeface="Times New Roman" pitchFamily="18" charset="0"/>
                <a:cs typeface="Times New Roman" pitchFamily="18" charset="0"/>
              </a:rPr>
              <a:t> t</a:t>
            </a:r>
            <a:r>
              <a:rPr lang="vi-VN" altLang="vi-VN" sz="2200" b="1" u="sng" dirty="0">
                <a:solidFill>
                  <a:prstClr val="black"/>
                </a:solidFill>
                <a:latin typeface="Times New Roman" pitchFamily="18" charset="0"/>
                <a:cs typeface="Times New Roman" pitchFamily="18" charset="0"/>
              </a:rPr>
              <a:t>ượng</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chịu</a:t>
            </a:r>
            <a:r>
              <a:rPr lang="en-US" altLang="vi-VN" sz="2200" b="1" u="sng" dirty="0">
                <a:solidFill>
                  <a:prstClr val="black"/>
                </a:solidFill>
                <a:latin typeface="Times New Roman" pitchFamily="18" charset="0"/>
                <a:cs typeface="Times New Roman" pitchFamily="18" charset="0"/>
              </a:rPr>
              <a:t> CP:</a:t>
            </a:r>
            <a:endParaRPr lang="en-US" altLang="vi-VN" sz="2200" b="1" dirty="0">
              <a:solidFill>
                <a:prstClr val="black"/>
              </a:solidFill>
              <a:latin typeface="Times New Roman" pitchFamily="18" charset="0"/>
              <a:cs typeface="Times New Roman" pitchFamily="18" charset="0"/>
            </a:endParaRPr>
          </a:p>
        </p:txBody>
      </p:sp>
      <p:sp>
        <p:nvSpPr>
          <p:cNvPr id="31749" name="Text Box 28"/>
          <p:cNvSpPr txBox="1">
            <a:spLocks noChangeArrowheads="1"/>
          </p:cNvSpPr>
          <p:nvPr/>
        </p:nvSpPr>
        <p:spPr bwMode="auto">
          <a:xfrm>
            <a:off x="2033588" y="3022600"/>
            <a:ext cx="81343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i="1" dirty="0">
                <a:solidFill>
                  <a:prstClr val="black"/>
                </a:solidFill>
                <a:latin typeface="Times New Roman" pitchFamily="18" charset="0"/>
                <a:cs typeface="Times New Roman" pitchFamily="18" charset="0"/>
              </a:rPr>
              <a:t>- Chi </a:t>
            </a:r>
            <a:r>
              <a:rPr lang="en-US" altLang="vi-VN" sz="2200" b="1" i="1" dirty="0" err="1">
                <a:solidFill>
                  <a:prstClr val="black"/>
                </a:solidFill>
                <a:latin typeface="Times New Roman" pitchFamily="18" charset="0"/>
                <a:cs typeface="Times New Roman" pitchFamily="18" charset="0"/>
              </a:rPr>
              <a:t>phí</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trực</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tiếp</a:t>
            </a:r>
            <a:r>
              <a:rPr lang="en-US" altLang="vi-VN" sz="2200" b="1" i="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chỉ</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liên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quan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trực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tiếp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đến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từng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đối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tượng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chịu</a:t>
            </a:r>
            <a:r>
              <a:rPr lang="en-US" altLang="vi-VN" sz="2200" dirty="0">
                <a:solidFill>
                  <a:prstClr val="black"/>
                </a:solidFill>
                <a:latin typeface="Times New Roman" pitchFamily="18" charset="0"/>
                <a:cs typeface="Times New Roman" pitchFamily="18" charset="0"/>
              </a:rPr>
              <a:t> CP </a:t>
            </a:r>
            <a:r>
              <a:rPr lang="en-US" altLang="vi-VN" sz="2200" dirty="0" err="1">
                <a:solidFill>
                  <a:prstClr val="black"/>
                </a:solidFill>
                <a:latin typeface="Times New Roman" pitchFamily="18" charset="0"/>
                <a:cs typeface="Times New Roman" pitchFamily="18" charset="0"/>
              </a:rPr>
              <a:t>cụ</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thể</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như</a:t>
            </a:r>
            <a:r>
              <a:rPr lang="en-US" altLang="vi-VN" sz="2200" dirty="0">
                <a:solidFill>
                  <a:prstClr val="black"/>
                </a:solidFill>
                <a:latin typeface="Times New Roman" pitchFamily="18" charset="0"/>
                <a:cs typeface="Times New Roman" pitchFamily="18" charset="0"/>
              </a:rPr>
              <a:t>: 1 </a:t>
            </a:r>
            <a:r>
              <a:rPr lang="en-US" altLang="vi-VN" sz="2200" dirty="0" err="1">
                <a:solidFill>
                  <a:prstClr val="black"/>
                </a:solidFill>
                <a:latin typeface="Times New Roman" pitchFamily="18" charset="0"/>
                <a:cs typeface="Times New Roman" pitchFamily="18" charset="0"/>
              </a:rPr>
              <a:t>loại</a:t>
            </a:r>
            <a:r>
              <a:rPr lang="en-US" altLang="vi-VN" sz="2200" dirty="0">
                <a:solidFill>
                  <a:prstClr val="black"/>
                </a:solidFill>
                <a:latin typeface="Times New Roman" pitchFamily="18" charset="0"/>
                <a:cs typeface="Times New Roman" pitchFamily="18" charset="0"/>
              </a:rPr>
              <a:t> SP, 1 </a:t>
            </a:r>
            <a:r>
              <a:rPr lang="en-US" altLang="vi-VN" sz="2200" dirty="0" err="1">
                <a:solidFill>
                  <a:prstClr val="black"/>
                </a:solidFill>
                <a:latin typeface="Times New Roman" pitchFamily="18" charset="0"/>
                <a:cs typeface="Times New Roman" pitchFamily="18" charset="0"/>
              </a:rPr>
              <a:t>công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việc</a:t>
            </a:r>
            <a:r>
              <a:rPr lang="en-US" altLang="vi-VN" sz="2200" dirty="0">
                <a:solidFill>
                  <a:prstClr val="black"/>
                </a:solidFill>
                <a:latin typeface="Times New Roman" pitchFamily="18" charset="0"/>
                <a:cs typeface="Times New Roman" pitchFamily="18" charset="0"/>
              </a:rPr>
              <a:t>, 1 </a:t>
            </a:r>
            <a:r>
              <a:rPr lang="en-US" altLang="vi-VN" sz="2200" dirty="0" err="1">
                <a:solidFill>
                  <a:prstClr val="black"/>
                </a:solidFill>
                <a:latin typeface="Times New Roman" pitchFamily="18" charset="0"/>
                <a:cs typeface="Times New Roman" pitchFamily="18" charset="0"/>
              </a:rPr>
              <a:t>lao</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vụ</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hoặc</a:t>
            </a:r>
            <a:r>
              <a:rPr lang="en-US" altLang="vi-VN" sz="2200" dirty="0">
                <a:solidFill>
                  <a:prstClr val="black"/>
                </a:solidFill>
                <a:latin typeface="Times New Roman" pitchFamily="18" charset="0"/>
                <a:cs typeface="Times New Roman" pitchFamily="18" charset="0"/>
              </a:rPr>
              <a:t> 1 </a:t>
            </a:r>
            <a:r>
              <a:rPr lang="en-US" altLang="vi-VN" sz="2200" dirty="0" err="1">
                <a:solidFill>
                  <a:prstClr val="black"/>
                </a:solidFill>
                <a:latin typeface="Times New Roman" pitchFamily="18" charset="0"/>
                <a:cs typeface="Times New Roman" pitchFamily="18" charset="0"/>
              </a:rPr>
              <a:t>lao</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động</a:t>
            </a:r>
            <a:r>
              <a:rPr lang="en-US" altLang="vi-VN" sz="2200" dirty="0">
                <a:solidFill>
                  <a:prstClr val="black"/>
                </a:solidFill>
                <a:latin typeface="Times New Roman" pitchFamily="18" charset="0"/>
                <a:cs typeface="Times New Roman" pitchFamily="18" charset="0"/>
              </a:rPr>
              <a:t>, 1 </a:t>
            </a:r>
            <a:r>
              <a:rPr lang="en-US" altLang="vi-VN" sz="2200" dirty="0" err="1">
                <a:solidFill>
                  <a:prstClr val="black"/>
                </a:solidFill>
                <a:latin typeface="Times New Roman" pitchFamily="18" charset="0"/>
                <a:cs typeface="Times New Roman" pitchFamily="18" charset="0"/>
              </a:rPr>
              <a:t>địa</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điểm</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nhất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định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thể</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hạch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toán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quy</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nạp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trực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tiếp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cho</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đối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tượng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đó</a:t>
            </a:r>
            <a:r>
              <a:rPr lang="en-US" altLang="vi-VN" sz="2200" dirty="0">
                <a:solidFill>
                  <a:prstClr val="black"/>
                </a:solidFill>
                <a:latin typeface="Times New Roman" pitchFamily="18" charset="0"/>
                <a:cs typeface="Times New Roman" pitchFamily="18" charset="0"/>
              </a:rPr>
              <a:t>.</a:t>
            </a:r>
          </a:p>
        </p:txBody>
      </p:sp>
      <p:sp>
        <p:nvSpPr>
          <p:cNvPr id="31750" name="Text Box 28"/>
          <p:cNvSpPr txBox="1">
            <a:spLocks noChangeArrowheads="1"/>
          </p:cNvSpPr>
          <p:nvPr/>
        </p:nvSpPr>
        <p:spPr bwMode="auto">
          <a:xfrm>
            <a:off x="2024063" y="4998160"/>
            <a:ext cx="813435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i="1" dirty="0">
                <a:solidFill>
                  <a:prstClr val="black"/>
                </a:solidFill>
                <a:latin typeface="Times New Roman" pitchFamily="18" charset="0"/>
                <a:cs typeface="Times New Roman" pitchFamily="18" charset="0"/>
              </a:rPr>
              <a:t>- Chi </a:t>
            </a:r>
            <a:r>
              <a:rPr lang="en-US" altLang="vi-VN" sz="2200" b="1" i="1" dirty="0" err="1">
                <a:solidFill>
                  <a:prstClr val="black"/>
                </a:solidFill>
                <a:latin typeface="Times New Roman" pitchFamily="18" charset="0"/>
                <a:cs typeface="Times New Roman" pitchFamily="18" charset="0"/>
              </a:rPr>
              <a:t>phí</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gián</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tiếp</a:t>
            </a:r>
            <a:r>
              <a:rPr lang="en-US" altLang="vi-VN" sz="2200" b="1" i="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liên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quan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đến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nhiều</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đối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tượng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chịu</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khác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nhau</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nên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phải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tập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hợp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quy</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nạp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cho</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từng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đối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tượng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bằng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phương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pháp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phân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bổ</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gián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tiếp</a:t>
            </a:r>
            <a:r>
              <a:rPr lang="en-US" altLang="vi-VN" sz="2200" dirty="0">
                <a:solidFill>
                  <a:prstClr val="black"/>
                </a:solidFill>
                <a:latin typeface="Times New Roman" pitchFamily="18" charset="0"/>
                <a:cs typeface="Times New Roman" pitchFamily="18" charset="0"/>
              </a:rPr>
              <a:t>.</a:t>
            </a:r>
          </a:p>
        </p:txBody>
      </p:sp>
      <p:sp>
        <p:nvSpPr>
          <p:cNvPr id="12" name="Slide Number Placeholder 11"/>
          <p:cNvSpPr>
            <a:spLocks noGrp="1"/>
          </p:cNvSpPr>
          <p:nvPr>
            <p:ph type="sldNum" sz="quarter" idx="12"/>
          </p:nvPr>
        </p:nvSpPr>
        <p:spPr/>
        <p:txBody>
          <a:bodyPr>
            <a:normAutofit fontScale="85000" lnSpcReduction="20000"/>
          </a:bodyPr>
          <a:lstStyle/>
          <a:p>
            <a:pPr>
              <a:defRPr/>
            </a:pPr>
            <a:fld id="{10852D9D-C190-4243-ABE4-42C84F97E357}" type="slidenum">
              <a:rPr lang="en-IN" smtClean="0"/>
              <a:pPr>
                <a:defRPr/>
              </a:pPr>
              <a:t>51</a:t>
            </a:fld>
            <a:endParaRPr lang="en-IN"/>
          </a:p>
        </p:txBody>
      </p:sp>
    </p:spTree>
    <p:extLst>
      <p:ext uri="{BB962C8B-B14F-4D97-AF65-F5344CB8AC3E}">
        <p14:creationId xmlns:p14="http://schemas.microsoft.com/office/powerpoint/2010/main" val="1027906718"/>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32771" name="AutoShape 21"/>
          <p:cNvSpPr>
            <a:spLocks noChangeArrowheads="1"/>
          </p:cNvSpPr>
          <p:nvPr/>
        </p:nvSpPr>
        <p:spPr bwMode="auto">
          <a:xfrm>
            <a:off x="2566988" y="1571625"/>
            <a:ext cx="66976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400" b="1">
                <a:solidFill>
                  <a:prstClr val="black"/>
                </a:solidFill>
                <a:latin typeface="Times New Roman" pitchFamily="18" charset="0"/>
                <a:cs typeface="Times New Roman" pitchFamily="18" charset="0"/>
              </a:rPr>
              <a:t> 4. CÁC CÁCH PHÂN LOẠI KHÁC</a:t>
            </a:r>
          </a:p>
        </p:txBody>
      </p:sp>
      <p:sp>
        <p:nvSpPr>
          <p:cNvPr id="32772" name="Text Box 28"/>
          <p:cNvSpPr txBox="1">
            <a:spLocks noChangeArrowheads="1"/>
          </p:cNvSpPr>
          <p:nvPr/>
        </p:nvSpPr>
        <p:spPr bwMode="auto">
          <a:xfrm>
            <a:off x="2033588" y="2357438"/>
            <a:ext cx="81343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u="sng" dirty="0">
                <a:solidFill>
                  <a:prstClr val="black"/>
                </a:solidFill>
                <a:latin typeface="Times New Roman" pitchFamily="18" charset="0"/>
                <a:cs typeface="Times New Roman" pitchFamily="18" charset="0"/>
              </a:rPr>
              <a:t>b, Theo </a:t>
            </a:r>
            <a:r>
              <a:rPr lang="en-US" altLang="vi-VN" sz="2200" b="1" u="sng" dirty="0" err="1">
                <a:solidFill>
                  <a:prstClr val="black"/>
                </a:solidFill>
                <a:latin typeface="Times New Roman" pitchFamily="18" charset="0"/>
                <a:cs typeface="Times New Roman" pitchFamily="18" charset="0"/>
              </a:rPr>
              <a:t>mối</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quan</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hệ</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với</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quy</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trình</a:t>
            </a:r>
            <a:r>
              <a:rPr lang="en-US" altLang="vi-VN" sz="2200" b="1" u="sng" dirty="0">
                <a:solidFill>
                  <a:prstClr val="black"/>
                </a:solidFill>
                <a:latin typeface="Times New Roman" pitchFamily="18" charset="0"/>
                <a:cs typeface="Times New Roman" pitchFamily="18" charset="0"/>
              </a:rPr>
              <a:t> CN </a:t>
            </a:r>
            <a:r>
              <a:rPr lang="en-US" altLang="vi-VN" sz="2200" b="1" u="sng" dirty="0" err="1">
                <a:solidFill>
                  <a:prstClr val="black"/>
                </a:solidFill>
                <a:latin typeface="Times New Roman" pitchFamily="18" charset="0"/>
                <a:cs typeface="Times New Roman" pitchFamily="18" charset="0"/>
              </a:rPr>
              <a:t>sản</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xuất</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và</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quá</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trình</a:t>
            </a:r>
            <a:r>
              <a:rPr lang="en-US" altLang="vi-VN" sz="2200" b="1" u="sng" dirty="0">
                <a:solidFill>
                  <a:prstClr val="black"/>
                </a:solidFill>
                <a:latin typeface="Times New Roman" pitchFamily="18" charset="0"/>
                <a:cs typeface="Times New Roman" pitchFamily="18" charset="0"/>
              </a:rPr>
              <a:t> KD:</a:t>
            </a:r>
            <a:endParaRPr lang="en-US" altLang="vi-VN" sz="2200" b="1" dirty="0">
              <a:solidFill>
                <a:prstClr val="black"/>
              </a:solidFill>
              <a:latin typeface="Times New Roman" pitchFamily="18" charset="0"/>
              <a:cs typeface="Times New Roman" pitchFamily="18" charset="0"/>
            </a:endParaRPr>
          </a:p>
        </p:txBody>
      </p:sp>
      <p:sp>
        <p:nvSpPr>
          <p:cNvPr id="32773" name="Text Box 28"/>
          <p:cNvSpPr txBox="1">
            <a:spLocks noChangeArrowheads="1"/>
          </p:cNvSpPr>
          <p:nvPr/>
        </p:nvSpPr>
        <p:spPr bwMode="auto">
          <a:xfrm>
            <a:off x="2033588" y="3022600"/>
            <a:ext cx="81343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i="1" dirty="0">
                <a:solidFill>
                  <a:prstClr val="black"/>
                </a:solidFill>
                <a:latin typeface="Times New Roman" pitchFamily="18" charset="0"/>
                <a:cs typeface="Times New Roman" pitchFamily="18" charset="0"/>
              </a:rPr>
              <a:t>- Chi </a:t>
            </a:r>
            <a:r>
              <a:rPr lang="en-US" altLang="vi-VN" sz="2200" b="1" i="1" dirty="0" err="1">
                <a:solidFill>
                  <a:prstClr val="black"/>
                </a:solidFill>
                <a:latin typeface="Times New Roman" pitchFamily="18" charset="0"/>
                <a:cs typeface="Times New Roman" pitchFamily="18" charset="0"/>
              </a:rPr>
              <a:t>phí</a:t>
            </a:r>
            <a:r>
              <a:rPr lang="en-US" altLang="vi-VN" sz="2200" b="1" i="1" dirty="0">
                <a:solidFill>
                  <a:prstClr val="black"/>
                </a:solidFill>
                <a:latin typeface="Times New Roman" pitchFamily="18" charset="0"/>
                <a:cs typeface="Times New Roman" pitchFamily="18" charset="0"/>
              </a:rPr>
              <a:t> c</a:t>
            </a:r>
            <a:r>
              <a:rPr lang="vi-VN" altLang="vi-VN" sz="2200" b="1" i="1" dirty="0">
                <a:solidFill>
                  <a:prstClr val="black"/>
                </a:solidFill>
                <a:latin typeface="Times New Roman" pitchFamily="18" charset="0"/>
                <a:cs typeface="Times New Roman" pitchFamily="18" charset="0"/>
              </a:rPr>
              <a:t>ơ</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bản</a:t>
            </a:r>
            <a:r>
              <a:rPr lang="en-US" altLang="vi-VN" sz="2200" b="1" i="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chỉ</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liên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quan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trực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tiếp</a:t>
            </a:r>
            <a:r>
              <a:rPr lang="en-US" altLang="vi-VN" sz="2200" dirty="0">
                <a:solidFill>
                  <a:prstClr val="black"/>
                </a:solidFill>
                <a:latin typeface="Times New Roman" pitchFamily="18" charset="0"/>
                <a:cs typeface="Times New Roman" pitchFamily="18" charset="0"/>
              </a:rPr>
              <a:t> </a:t>
            </a:r>
            <a:r>
              <a:rPr lang="vi-VN" altLang="vi-VN" sz="2200" dirty="0">
                <a:solidFill>
                  <a:prstClr val="black"/>
                </a:solidFill>
                <a:latin typeface="Times New Roman" pitchFamily="18" charset="0"/>
                <a:cs typeface="Times New Roman" pitchFamily="18" charset="0"/>
              </a:rPr>
              <a:t>đến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quy</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trình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công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nghệ</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sx</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sản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phẩm</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a:t>
            </a:r>
            <a:r>
              <a:rPr lang="vi-VN" altLang="vi-VN" sz="2200" dirty="0">
                <a:solidFill>
                  <a:prstClr val="black"/>
                </a:solidFill>
                <a:latin typeface="Times New Roman" pitchFamily="18" charset="0"/>
                <a:cs typeface="Times New Roman" pitchFamily="18" charset="0"/>
              </a:rPr>
              <a:t>ư</a:t>
            </a:r>
            <a:r>
              <a:rPr lang="en-US" altLang="vi-VN" sz="2200" dirty="0">
                <a:solidFill>
                  <a:prstClr val="black"/>
                </a:solidFill>
                <a:latin typeface="Times New Roman" pitchFamily="18" charset="0"/>
                <a:cs typeface="Times New Roman" pitchFamily="18" charset="0"/>
              </a:rPr>
              <a:t>: CP NVL, NC,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CCDC,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khấu</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hao</a:t>
            </a:r>
            <a:r>
              <a:rPr lang="en-US" altLang="vi-VN" sz="2200" dirty="0">
                <a:solidFill>
                  <a:prstClr val="black"/>
                </a:solidFill>
                <a:latin typeface="Times New Roman" pitchFamily="18" charset="0"/>
                <a:cs typeface="Times New Roman" pitchFamily="18" charset="0"/>
              </a:rPr>
              <a:t> TSCĐ,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dịch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vụ</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mua</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ngoài</a:t>
            </a:r>
            <a:r>
              <a:rPr lang="en-US" altLang="vi-VN" sz="2200" dirty="0">
                <a:solidFill>
                  <a:prstClr val="black"/>
                </a:solidFill>
                <a:latin typeface="Times New Roman" pitchFamily="18" charset="0"/>
                <a:cs typeface="Times New Roman" pitchFamily="18" charset="0"/>
              </a:rPr>
              <a:t>…</a:t>
            </a:r>
            <a:r>
              <a:rPr lang="en-US" altLang="vi-VN" sz="2200" dirty="0" err="1">
                <a:solidFill>
                  <a:prstClr val="black"/>
                </a:solidFill>
                <a:latin typeface="Times New Roman" pitchFamily="18" charset="0"/>
                <a:cs typeface="Times New Roman" pitchFamily="18" charset="0"/>
              </a:rPr>
              <a:t>Thiếu</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trên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sẽ</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không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thể</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thực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hiện</a:t>
            </a:r>
            <a:r>
              <a:rPr lang="en-US" altLang="vi-VN" sz="2200" dirty="0">
                <a:solidFill>
                  <a:prstClr val="black"/>
                </a:solidFill>
                <a:latin typeface="Times New Roman" pitchFamily="18" charset="0"/>
                <a:cs typeface="Times New Roman" pitchFamily="18" charset="0"/>
              </a:rPr>
              <a:t> SX SP.</a:t>
            </a:r>
          </a:p>
        </p:txBody>
      </p:sp>
      <p:sp>
        <p:nvSpPr>
          <p:cNvPr id="32774" name="Text Box 28"/>
          <p:cNvSpPr txBox="1">
            <a:spLocks noChangeArrowheads="1"/>
          </p:cNvSpPr>
          <p:nvPr/>
        </p:nvSpPr>
        <p:spPr bwMode="auto">
          <a:xfrm>
            <a:off x="2024063" y="5075239"/>
            <a:ext cx="813435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i="1" dirty="0">
                <a:solidFill>
                  <a:prstClr val="black"/>
                </a:solidFill>
                <a:latin typeface="Times New Roman" pitchFamily="18" charset="0"/>
                <a:cs typeface="Times New Roman" pitchFamily="18" charset="0"/>
              </a:rPr>
              <a:t>- Chi </a:t>
            </a:r>
            <a:r>
              <a:rPr lang="en-US" altLang="vi-VN" sz="2200" b="1" i="1" dirty="0" err="1">
                <a:solidFill>
                  <a:prstClr val="black"/>
                </a:solidFill>
                <a:latin typeface="Times New Roman" pitchFamily="18" charset="0"/>
                <a:cs typeface="Times New Roman" pitchFamily="18" charset="0"/>
              </a:rPr>
              <a:t>phí</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chung</a:t>
            </a:r>
            <a:r>
              <a:rPr lang="en-US" altLang="vi-VN" sz="2200" b="1" i="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liên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quan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đến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phục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vụ</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quản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lý</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sản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xuất</a:t>
            </a:r>
            <a:r>
              <a:rPr lang="en-US" altLang="vi-VN" sz="2200" dirty="0">
                <a:solidFill>
                  <a:prstClr val="black"/>
                </a:solidFill>
                <a:latin typeface="Times New Roman" pitchFamily="18" charset="0"/>
                <a:cs typeface="Times New Roman" pitchFamily="18" charset="0"/>
              </a:rPr>
              <a:t> ở </a:t>
            </a:r>
            <a:r>
              <a:rPr lang="en-US" altLang="vi-VN" sz="2200" dirty="0" err="1">
                <a:solidFill>
                  <a:prstClr val="black"/>
                </a:solidFill>
                <a:latin typeface="Times New Roman" pitchFamily="18" charset="0"/>
                <a:cs typeface="Times New Roman" pitchFamily="18" charset="0"/>
              </a:rPr>
              <a:t>phân</a:t>
            </a:r>
            <a:r>
              <a:rPr lang="en-US" altLang="vi-VN" sz="2200" dirty="0">
                <a:solidFill>
                  <a:prstClr val="black"/>
                </a:solidFill>
                <a:latin typeface="Times New Roman" pitchFamily="18" charset="0"/>
                <a:cs typeface="Times New Roman" pitchFamily="18" charset="0"/>
              </a:rPr>
              <a:t> x</a:t>
            </a:r>
            <a:r>
              <a:rPr lang="vi-VN" altLang="vi-VN" sz="2200" dirty="0">
                <a:solidFill>
                  <a:prstClr val="black"/>
                </a:solidFill>
                <a:latin typeface="Times New Roman" pitchFamily="18" charset="0"/>
                <a:cs typeface="Times New Roman" pitchFamily="18" charset="0"/>
              </a:rPr>
              <a:t>ưởng</a:t>
            </a:r>
            <a:r>
              <a:rPr lang="en-US" altLang="vi-VN" sz="2200" dirty="0">
                <a:solidFill>
                  <a:prstClr val="black"/>
                </a:solidFill>
                <a:latin typeface="Times New Roman" pitchFamily="18" charset="0"/>
                <a:cs typeface="Times New Roman" pitchFamily="18" charset="0"/>
              </a:rPr>
              <a:t>, </a:t>
            </a:r>
            <a:r>
              <a:rPr lang="vi-VN" altLang="vi-VN" sz="2200" dirty="0">
                <a:solidFill>
                  <a:prstClr val="black"/>
                </a:solidFill>
                <a:latin typeface="Times New Roman" pitchFamily="18" charset="0"/>
                <a:cs typeface="Times New Roman" pitchFamily="18" charset="0"/>
              </a:rPr>
              <a:t>đội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sx</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chung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của</a:t>
            </a:r>
            <a:r>
              <a:rPr lang="en-US" altLang="vi-VN" sz="2200" dirty="0">
                <a:solidFill>
                  <a:prstClr val="black"/>
                </a:solidFill>
                <a:latin typeface="Times New Roman" pitchFamily="18" charset="0"/>
                <a:cs typeface="Times New Roman" pitchFamily="18" charset="0"/>
              </a:rPr>
              <a:t> DN. </a:t>
            </a:r>
            <a:r>
              <a:rPr lang="en-US" altLang="vi-VN" sz="2200" dirty="0" err="1">
                <a:solidFill>
                  <a:prstClr val="black"/>
                </a:solidFill>
                <a:latin typeface="Times New Roman" pitchFamily="18" charset="0"/>
                <a:cs typeface="Times New Roman" pitchFamily="18" charset="0"/>
              </a:rPr>
              <a:t>Các</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khoản</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không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nhất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thiết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phải</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nh</a:t>
            </a:r>
            <a:r>
              <a:rPr lang="vi-VN" altLang="vi-VN" sz="2200" dirty="0">
                <a:solidFill>
                  <a:prstClr val="black"/>
                </a:solidFill>
                <a:latin typeface="Times New Roman" pitchFamily="18" charset="0"/>
                <a:cs typeface="Times New Roman" pitchFamily="18" charset="0"/>
              </a:rPr>
              <a:t>ư</a:t>
            </a:r>
            <a:r>
              <a:rPr lang="en-US" altLang="vi-VN" sz="2200" dirty="0">
                <a:solidFill>
                  <a:prstClr val="black"/>
                </a:solidFill>
                <a:latin typeface="Times New Roman" pitchFamily="18" charset="0"/>
                <a:cs typeface="Times New Roman" pitchFamily="18" charset="0"/>
              </a:rPr>
              <a:t> : chi </a:t>
            </a:r>
            <a:r>
              <a:rPr lang="en-US" altLang="vi-VN" sz="2200" dirty="0" err="1">
                <a:solidFill>
                  <a:prstClr val="black"/>
                </a:solidFill>
                <a:latin typeface="Times New Roman" pitchFamily="18" charset="0"/>
                <a:cs typeface="Times New Roman" pitchFamily="18" charset="0"/>
              </a:rPr>
              <a:t>tiếp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khách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hoa</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hồng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khánh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tiết</a:t>
            </a:r>
            <a:r>
              <a:rPr lang="en-US" altLang="vi-VN" sz="2200" dirty="0">
                <a:solidFill>
                  <a:prstClr val="black"/>
                </a:solidFill>
                <a:latin typeface="Times New Roman" pitchFamily="18" charset="0"/>
                <a:cs typeface="Times New Roman" pitchFamily="18" charset="0"/>
              </a:rPr>
              <a:t>…</a:t>
            </a:r>
          </a:p>
        </p:txBody>
      </p:sp>
      <p:sp>
        <p:nvSpPr>
          <p:cNvPr id="12" name="Slide Number Placeholder 11"/>
          <p:cNvSpPr>
            <a:spLocks noGrp="1"/>
          </p:cNvSpPr>
          <p:nvPr>
            <p:ph type="sldNum" sz="quarter" idx="12"/>
          </p:nvPr>
        </p:nvSpPr>
        <p:spPr/>
        <p:txBody>
          <a:bodyPr>
            <a:normAutofit fontScale="85000" lnSpcReduction="20000"/>
          </a:bodyPr>
          <a:lstStyle/>
          <a:p>
            <a:pPr>
              <a:defRPr/>
            </a:pPr>
            <a:fld id="{12E56732-413F-4BD7-85F8-1B59B4ECA497}" type="slidenum">
              <a:rPr lang="en-IN" smtClean="0"/>
              <a:pPr>
                <a:defRPr/>
              </a:pPr>
              <a:t>52</a:t>
            </a:fld>
            <a:endParaRPr lang="en-IN"/>
          </a:p>
        </p:txBody>
      </p:sp>
    </p:spTree>
    <p:extLst>
      <p:ext uri="{BB962C8B-B14F-4D97-AF65-F5344CB8AC3E}">
        <p14:creationId xmlns:p14="http://schemas.microsoft.com/office/powerpoint/2010/main" val="1440195796"/>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33795" name="AutoShape 21"/>
          <p:cNvSpPr>
            <a:spLocks noChangeArrowheads="1"/>
          </p:cNvSpPr>
          <p:nvPr/>
        </p:nvSpPr>
        <p:spPr bwMode="auto">
          <a:xfrm>
            <a:off x="2782888" y="1571625"/>
            <a:ext cx="6913562"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 4. CÁC CÁCH PHÂN LOẠI KHÁC</a:t>
            </a:r>
          </a:p>
        </p:txBody>
      </p:sp>
      <p:sp>
        <p:nvSpPr>
          <p:cNvPr id="33796" name="Text Box 28"/>
          <p:cNvSpPr txBox="1">
            <a:spLocks noChangeArrowheads="1"/>
          </p:cNvSpPr>
          <p:nvPr/>
        </p:nvSpPr>
        <p:spPr bwMode="auto">
          <a:xfrm>
            <a:off x="2033588" y="2214563"/>
            <a:ext cx="81343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u="sng" dirty="0">
                <a:solidFill>
                  <a:prstClr val="black"/>
                </a:solidFill>
                <a:latin typeface="Times New Roman" pitchFamily="18" charset="0"/>
                <a:cs typeface="Times New Roman" pitchFamily="18" charset="0"/>
              </a:rPr>
              <a:t>c, Theo </a:t>
            </a:r>
            <a:r>
              <a:rPr lang="en-US" altLang="vi-VN" sz="2200" b="1" u="sng" dirty="0" err="1">
                <a:solidFill>
                  <a:prstClr val="black"/>
                </a:solidFill>
                <a:latin typeface="Times New Roman" pitchFamily="18" charset="0"/>
                <a:cs typeface="Times New Roman" pitchFamily="18" charset="0"/>
              </a:rPr>
              <a:t>thẩm</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quyền</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ra</a:t>
            </a:r>
            <a:r>
              <a:rPr lang="en-US" altLang="vi-VN" sz="2200" b="1" u="sng" dirty="0">
                <a:solidFill>
                  <a:prstClr val="black"/>
                </a:solidFill>
                <a:latin typeface="Times New Roman" pitchFamily="18" charset="0"/>
                <a:cs typeface="Times New Roman" pitchFamily="18" charset="0"/>
              </a:rPr>
              <a:t> </a:t>
            </a:r>
            <a:r>
              <a:rPr lang="en-US" altLang="vi-VN" sz="2200" b="1" u="sng" dirty="0" err="1">
                <a:solidFill>
                  <a:prstClr val="black"/>
                </a:solidFill>
                <a:latin typeface="Times New Roman" pitchFamily="18" charset="0"/>
                <a:cs typeface="Times New Roman" pitchFamily="18" charset="0"/>
              </a:rPr>
              <a:t>quyết</a:t>
            </a:r>
            <a:r>
              <a:rPr lang="en-US" altLang="vi-VN" sz="2200" b="1" u="sng" dirty="0">
                <a:solidFill>
                  <a:prstClr val="black"/>
                </a:solidFill>
                <a:latin typeface="Times New Roman" pitchFamily="18" charset="0"/>
                <a:cs typeface="Times New Roman" pitchFamily="18" charset="0"/>
              </a:rPr>
              <a:t> </a:t>
            </a:r>
            <a:r>
              <a:rPr lang="vi-VN" altLang="vi-VN" sz="2200" b="1" u="sng" dirty="0">
                <a:solidFill>
                  <a:prstClr val="black"/>
                </a:solidFill>
                <a:latin typeface="Times New Roman" pitchFamily="18" charset="0"/>
                <a:cs typeface="Times New Roman" pitchFamily="18" charset="0"/>
              </a:rPr>
              <a:t>định</a:t>
            </a:r>
            <a:r>
              <a:rPr lang="en-US" altLang="vi-VN" sz="2200" b="1" u="sng" dirty="0">
                <a:solidFill>
                  <a:prstClr val="black"/>
                </a:solidFill>
                <a:latin typeface="Times New Roman" pitchFamily="18" charset="0"/>
                <a:cs typeface="Times New Roman" pitchFamily="18" charset="0"/>
              </a:rPr>
              <a:t>:</a:t>
            </a:r>
            <a:endParaRPr lang="en-US" altLang="vi-VN" sz="2200" b="1" dirty="0">
              <a:solidFill>
                <a:prstClr val="black"/>
              </a:solidFill>
              <a:latin typeface="Times New Roman" pitchFamily="18" charset="0"/>
              <a:cs typeface="Times New Roman" pitchFamily="18" charset="0"/>
            </a:endParaRPr>
          </a:p>
        </p:txBody>
      </p:sp>
      <p:sp>
        <p:nvSpPr>
          <p:cNvPr id="33797" name="Text Box 28"/>
          <p:cNvSpPr txBox="1">
            <a:spLocks noChangeArrowheads="1"/>
          </p:cNvSpPr>
          <p:nvPr/>
        </p:nvSpPr>
        <p:spPr bwMode="auto">
          <a:xfrm>
            <a:off x="2033588" y="3016959"/>
            <a:ext cx="813435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i="1" dirty="0">
                <a:solidFill>
                  <a:prstClr val="black"/>
                </a:solidFill>
                <a:latin typeface="Times New Roman" pitchFamily="18" charset="0"/>
                <a:cs typeface="Times New Roman" pitchFamily="18" charset="0"/>
              </a:rPr>
              <a:t>- Chi </a:t>
            </a:r>
            <a:r>
              <a:rPr lang="en-US" altLang="vi-VN" sz="2200" b="1" i="1" dirty="0" err="1">
                <a:solidFill>
                  <a:prstClr val="black"/>
                </a:solidFill>
                <a:latin typeface="Times New Roman" pitchFamily="18" charset="0"/>
                <a:cs typeface="Times New Roman" pitchFamily="18" charset="0"/>
              </a:rPr>
              <a:t>phí</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kiểm</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soát</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được</a:t>
            </a:r>
            <a:r>
              <a:rPr lang="en-US" altLang="vi-VN" sz="2200" b="1" i="1" dirty="0">
                <a:solidFill>
                  <a:prstClr val="black"/>
                </a:solidFill>
                <a:latin typeface="Times New Roman" pitchFamily="18" charset="0"/>
                <a:cs typeface="Times New Roman" pitchFamily="18" charset="0"/>
              </a:rPr>
              <a:t> ở </a:t>
            </a:r>
            <a:r>
              <a:rPr lang="en-US" altLang="vi-VN" sz="2200" b="1" i="1" dirty="0" err="1">
                <a:solidFill>
                  <a:prstClr val="black"/>
                </a:solidFill>
                <a:latin typeface="Times New Roman" pitchFamily="18" charset="0"/>
                <a:cs typeface="Times New Roman" pitchFamily="18" charset="0"/>
              </a:rPr>
              <a:t>một</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cấp</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nào</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đó</a:t>
            </a:r>
            <a:r>
              <a:rPr lang="en-US" altLang="vi-VN" sz="2200" b="1" i="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những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khoản</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mà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cấp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quyền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ra</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quyết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định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với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nó</a:t>
            </a:r>
            <a:r>
              <a:rPr lang="en-US" altLang="vi-VN" sz="2200" dirty="0">
                <a:solidFill>
                  <a:prstClr val="black"/>
                </a:solidFill>
                <a:latin typeface="Times New Roman" pitchFamily="18" charset="0"/>
                <a:cs typeface="Times New Roman" pitchFamily="18" charset="0"/>
              </a:rPr>
              <a:t>.</a:t>
            </a:r>
            <a:r>
              <a:rPr lang="en-US" altLang="vi-VN" sz="2200" b="1" i="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dụ</a:t>
            </a:r>
            <a:r>
              <a:rPr lang="en-US" altLang="vi-VN" sz="2200" dirty="0">
                <a:solidFill>
                  <a:prstClr val="black"/>
                </a:solidFill>
                <a:latin typeface="Times New Roman" pitchFamily="18" charset="0"/>
                <a:cs typeface="Times New Roman" pitchFamily="18" charset="0"/>
              </a:rPr>
              <a:t>: CPBH, CP </a:t>
            </a:r>
            <a:r>
              <a:rPr lang="en-US" altLang="vi-VN" sz="2200" dirty="0" err="1">
                <a:solidFill>
                  <a:prstClr val="black"/>
                </a:solidFill>
                <a:latin typeface="Times New Roman" pitchFamily="18" charset="0"/>
                <a:cs typeface="Times New Roman" pitchFamily="18" charset="0"/>
              </a:rPr>
              <a:t>quảng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cáo</a:t>
            </a:r>
            <a:endParaRPr lang="en-US" altLang="vi-VN" sz="2200" dirty="0">
              <a:solidFill>
                <a:prstClr val="black"/>
              </a:solidFill>
              <a:latin typeface="Times New Roman" pitchFamily="18" charset="0"/>
              <a:cs typeface="Times New Roman" pitchFamily="18" charset="0"/>
            </a:endParaRPr>
          </a:p>
        </p:txBody>
      </p:sp>
      <p:sp>
        <p:nvSpPr>
          <p:cNvPr id="33798" name="Text Box 28"/>
          <p:cNvSpPr txBox="1">
            <a:spLocks noChangeArrowheads="1"/>
          </p:cNvSpPr>
          <p:nvPr/>
        </p:nvSpPr>
        <p:spPr bwMode="auto">
          <a:xfrm>
            <a:off x="2033588" y="4541839"/>
            <a:ext cx="813435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200" b="1" i="1" dirty="0">
                <a:solidFill>
                  <a:prstClr val="black"/>
                </a:solidFill>
                <a:latin typeface="Times New Roman" pitchFamily="18" charset="0"/>
                <a:cs typeface="Times New Roman" pitchFamily="18" charset="0"/>
              </a:rPr>
              <a:t>- Chi </a:t>
            </a:r>
            <a:r>
              <a:rPr lang="en-US" altLang="vi-VN" sz="2200" b="1" i="1" dirty="0" err="1">
                <a:solidFill>
                  <a:prstClr val="black"/>
                </a:solidFill>
                <a:latin typeface="Times New Roman" pitchFamily="18" charset="0"/>
                <a:cs typeface="Times New Roman" pitchFamily="18" charset="0"/>
              </a:rPr>
              <a:t>phí</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không</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kiểm</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soát</a:t>
            </a:r>
            <a:r>
              <a:rPr lang="en-US" altLang="vi-VN" sz="2200" b="1" i="1" dirty="0">
                <a:solidFill>
                  <a:prstClr val="black"/>
                </a:solidFill>
                <a:latin typeface="Times New Roman" pitchFamily="18" charset="0"/>
                <a:cs typeface="Times New Roman" pitchFamily="18" charset="0"/>
              </a:rPr>
              <a:t> </a:t>
            </a:r>
            <a:r>
              <a:rPr lang="en-US" altLang="vi-VN" sz="2200" b="1" i="1" dirty="0" err="1">
                <a:solidFill>
                  <a:prstClr val="black"/>
                </a:solidFill>
                <a:latin typeface="Times New Roman" pitchFamily="18" charset="0"/>
                <a:cs typeface="Times New Roman" pitchFamily="18" charset="0"/>
              </a:rPr>
              <a:t>được</a:t>
            </a:r>
            <a:r>
              <a:rPr lang="en-US" altLang="vi-VN" sz="2200" b="1" i="1"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những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khoản</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mà</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cấp</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không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quyền</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quyết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định</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đối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với</a:t>
            </a:r>
            <a:r>
              <a:rPr lang="en-US" altLang="vi-VN" sz="2200" dirty="0">
                <a:solidFill>
                  <a:prstClr val="black"/>
                </a:solidFill>
                <a:latin typeface="Times New Roman" pitchFamily="18" charset="0"/>
                <a:cs typeface="Times New Roman" pitchFamily="18" charset="0"/>
              </a:rPr>
              <a:t> chi </a:t>
            </a:r>
            <a:r>
              <a:rPr lang="en-US" altLang="vi-VN" sz="2200" dirty="0" err="1">
                <a:solidFill>
                  <a:prstClr val="black"/>
                </a:solidFill>
                <a:latin typeface="Times New Roman" pitchFamily="18" charset="0"/>
                <a:cs typeface="Times New Roman" pitchFamily="18" charset="0"/>
              </a:rPr>
              <a:t>phí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đó</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Ví</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dụ</a:t>
            </a:r>
            <a:r>
              <a:rPr lang="en-US" altLang="vi-VN" sz="2200" dirty="0">
                <a:solidFill>
                  <a:prstClr val="black"/>
                </a:solidFill>
                <a:latin typeface="Times New Roman" pitchFamily="18" charset="0"/>
                <a:cs typeface="Times New Roman" pitchFamily="18" charset="0"/>
              </a:rPr>
              <a:t>: CP </a:t>
            </a:r>
            <a:r>
              <a:rPr lang="en-US" altLang="vi-VN" sz="2200" dirty="0" err="1">
                <a:solidFill>
                  <a:prstClr val="black"/>
                </a:solidFill>
                <a:latin typeface="Times New Roman" pitchFamily="18" charset="0"/>
                <a:cs typeface="Times New Roman" pitchFamily="18" charset="0"/>
              </a:rPr>
              <a:t>quảng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cáo</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toàn</a:t>
            </a:r>
            <a:r>
              <a:rPr lang="en-US" altLang="vi-VN" sz="2200" dirty="0">
                <a:solidFill>
                  <a:prstClr val="black"/>
                </a:solidFill>
                <a:latin typeface="Times New Roman" pitchFamily="18" charset="0"/>
                <a:cs typeface="Times New Roman" pitchFamily="18" charset="0"/>
              </a:rPr>
              <a:t> DN </a:t>
            </a:r>
            <a:r>
              <a:rPr lang="en-US" altLang="vi-VN" sz="2200" dirty="0" err="1">
                <a:solidFill>
                  <a:prstClr val="black"/>
                </a:solidFill>
                <a:latin typeface="Times New Roman" pitchFamily="18" charset="0"/>
                <a:cs typeface="Times New Roman" pitchFamily="18" charset="0"/>
              </a:rPr>
              <a:t>là</a:t>
            </a:r>
            <a:r>
              <a:rPr lang="en-US" altLang="vi-VN" sz="2200" dirty="0">
                <a:solidFill>
                  <a:prstClr val="black"/>
                </a:solidFill>
                <a:latin typeface="Times New Roman" pitchFamily="18" charset="0"/>
                <a:cs typeface="Times New Roman" pitchFamily="18" charset="0"/>
              </a:rPr>
              <a:t> CP </a:t>
            </a:r>
            <a:r>
              <a:rPr lang="en-US" altLang="vi-VN" sz="2200" dirty="0" err="1">
                <a:solidFill>
                  <a:prstClr val="black"/>
                </a:solidFill>
                <a:latin typeface="Times New Roman" pitchFamily="18" charset="0"/>
                <a:cs typeface="Times New Roman" pitchFamily="18" charset="0"/>
              </a:rPr>
              <a:t>không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kiểm</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soát</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tại</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từng</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cửa</a:t>
            </a:r>
            <a:r>
              <a:rPr lang="en-US" altLang="vi-VN" sz="2200" dirty="0">
                <a:solidFill>
                  <a:prstClr val="black"/>
                </a:solidFill>
                <a:latin typeface="Times New Roman" pitchFamily="18" charset="0"/>
                <a:cs typeface="Times New Roman" pitchFamily="18" charset="0"/>
              </a:rPr>
              <a:t> </a:t>
            </a:r>
            <a:r>
              <a:rPr lang="en-US" altLang="vi-VN" sz="2200" dirty="0" err="1">
                <a:solidFill>
                  <a:prstClr val="black"/>
                </a:solidFill>
                <a:latin typeface="Times New Roman" pitchFamily="18" charset="0"/>
                <a:cs typeface="Times New Roman" pitchFamily="18" charset="0"/>
              </a:rPr>
              <a:t>hàng</a:t>
            </a:r>
            <a:r>
              <a:rPr lang="en-US" altLang="vi-VN" sz="2200" dirty="0">
                <a:solidFill>
                  <a:prstClr val="black"/>
                </a:solidFill>
                <a:latin typeface="Times New Roman" pitchFamily="18" charset="0"/>
                <a:cs typeface="Times New Roman" pitchFamily="18" charset="0"/>
              </a:rPr>
              <a:t>.</a:t>
            </a:r>
          </a:p>
        </p:txBody>
      </p:sp>
      <p:sp>
        <p:nvSpPr>
          <p:cNvPr id="13" name="Slide Number Placeholder 12"/>
          <p:cNvSpPr>
            <a:spLocks noGrp="1"/>
          </p:cNvSpPr>
          <p:nvPr>
            <p:ph type="sldNum" sz="quarter" idx="12"/>
          </p:nvPr>
        </p:nvSpPr>
        <p:spPr/>
        <p:txBody>
          <a:bodyPr>
            <a:normAutofit fontScale="85000" lnSpcReduction="20000"/>
          </a:bodyPr>
          <a:lstStyle/>
          <a:p>
            <a:pPr>
              <a:defRPr/>
            </a:pPr>
            <a:fld id="{8F4D4180-9024-407C-B75F-C52B152DC6CB}" type="slidenum">
              <a:rPr lang="en-IN" smtClean="0"/>
              <a:pPr>
                <a:defRPr/>
              </a:pPr>
              <a:t>53</a:t>
            </a:fld>
            <a:endParaRPr lang="en-IN"/>
          </a:p>
        </p:txBody>
      </p:sp>
    </p:spTree>
    <p:extLst>
      <p:ext uri="{BB962C8B-B14F-4D97-AF65-F5344CB8AC3E}">
        <p14:creationId xmlns:p14="http://schemas.microsoft.com/office/powerpoint/2010/main" val="10960884"/>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34819" name="AutoShape 21"/>
          <p:cNvSpPr>
            <a:spLocks noChangeArrowheads="1"/>
          </p:cNvSpPr>
          <p:nvPr/>
        </p:nvSpPr>
        <p:spPr bwMode="auto">
          <a:xfrm>
            <a:off x="1952626" y="1571625"/>
            <a:ext cx="8429625"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1900" b="1">
                <a:solidFill>
                  <a:prstClr val="black"/>
                </a:solidFill>
                <a:latin typeface="Times New Roman" pitchFamily="18" charset="0"/>
                <a:cs typeface="Times New Roman" pitchFamily="18" charset="0"/>
              </a:rPr>
              <a:t>D, CÁCH PHÂN LOẠI KHÁC NHẰM MỤC ĐÍCH LỰA CHỌN PH</a:t>
            </a:r>
            <a:r>
              <a:rPr lang="vi-VN" altLang="vi-VN" sz="1900" b="1">
                <a:solidFill>
                  <a:prstClr val="black"/>
                </a:solidFill>
                <a:latin typeface="Times New Roman" pitchFamily="18" charset="0"/>
                <a:cs typeface="Times New Roman" pitchFamily="18" charset="0"/>
              </a:rPr>
              <a:t>ƯƠ</a:t>
            </a:r>
            <a:r>
              <a:rPr lang="en-US" altLang="vi-VN" sz="1900" b="1">
                <a:solidFill>
                  <a:prstClr val="black"/>
                </a:solidFill>
                <a:latin typeface="Times New Roman" pitchFamily="18" charset="0"/>
                <a:cs typeface="Times New Roman" pitchFamily="18" charset="0"/>
              </a:rPr>
              <a:t>NG ÁN</a:t>
            </a:r>
          </a:p>
        </p:txBody>
      </p:sp>
      <p:sp>
        <p:nvSpPr>
          <p:cNvPr id="14" name="Slide Number Placeholder 13"/>
          <p:cNvSpPr>
            <a:spLocks noGrp="1"/>
          </p:cNvSpPr>
          <p:nvPr>
            <p:ph type="sldNum" sz="quarter" idx="12"/>
          </p:nvPr>
        </p:nvSpPr>
        <p:spPr/>
        <p:txBody>
          <a:bodyPr>
            <a:normAutofit fontScale="85000" lnSpcReduction="20000"/>
          </a:bodyPr>
          <a:lstStyle/>
          <a:p>
            <a:pPr>
              <a:defRPr/>
            </a:pPr>
            <a:fld id="{8B9EBD44-0D43-4467-B807-E53619291736}" type="slidenum">
              <a:rPr lang="en-IN" smtClean="0"/>
              <a:pPr>
                <a:defRPr/>
              </a:pPr>
              <a:t>54</a:t>
            </a:fld>
            <a:endParaRPr lang="en-IN"/>
          </a:p>
        </p:txBody>
      </p:sp>
      <p:sp>
        <p:nvSpPr>
          <p:cNvPr id="34825" name="Text Box 28"/>
          <p:cNvSpPr txBox="1">
            <a:spLocks noChangeArrowheads="1"/>
          </p:cNvSpPr>
          <p:nvPr/>
        </p:nvSpPr>
        <p:spPr bwMode="auto">
          <a:xfrm>
            <a:off x="2166938" y="2133600"/>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u="sng" dirty="0">
                <a:solidFill>
                  <a:prstClr val="black"/>
                </a:solidFill>
                <a:latin typeface="Times New Roman" pitchFamily="18" charset="0"/>
                <a:cs typeface="Times New Roman" pitchFamily="18" charset="0"/>
              </a:rPr>
              <a:t> Chi </a:t>
            </a:r>
            <a:r>
              <a:rPr lang="en-US" altLang="vi-VN" sz="2000" b="1" u="sng" dirty="0" err="1">
                <a:solidFill>
                  <a:prstClr val="black"/>
                </a:solidFill>
                <a:latin typeface="Times New Roman" pitchFamily="18" charset="0"/>
                <a:cs typeface="Times New Roman" pitchFamily="18" charset="0"/>
              </a:rPr>
              <a:t>phí</a:t>
            </a:r>
            <a:r>
              <a:rPr lang="en-US" altLang="vi-VN" sz="2000" b="1" u="sng" dirty="0">
                <a:solidFill>
                  <a:prstClr val="black"/>
                </a:solidFill>
                <a:latin typeface="Times New Roman" pitchFamily="18" charset="0"/>
                <a:cs typeface="Times New Roman" pitchFamily="18" charset="0"/>
              </a:rPr>
              <a:t> </a:t>
            </a:r>
            <a:r>
              <a:rPr lang="en-US" altLang="vi-VN" sz="2000" b="1" u="sng" dirty="0" err="1">
                <a:solidFill>
                  <a:prstClr val="black"/>
                </a:solidFill>
                <a:latin typeface="Times New Roman" pitchFamily="18" charset="0"/>
                <a:cs typeface="Times New Roman" pitchFamily="18" charset="0"/>
              </a:rPr>
              <a:t>chênh</a:t>
            </a:r>
            <a:r>
              <a:rPr lang="en-US" altLang="vi-VN" sz="2000" b="1" u="sng" dirty="0">
                <a:solidFill>
                  <a:prstClr val="black"/>
                </a:solidFill>
                <a:latin typeface="Times New Roman" pitchFamily="18" charset="0"/>
                <a:cs typeface="Times New Roman" pitchFamily="18" charset="0"/>
              </a:rPr>
              <a:t> </a:t>
            </a:r>
            <a:r>
              <a:rPr lang="en-US" altLang="vi-VN" sz="2000" b="1" u="sng" dirty="0" err="1">
                <a:solidFill>
                  <a:prstClr val="black"/>
                </a:solidFill>
                <a:latin typeface="Times New Roman" pitchFamily="18" charset="0"/>
                <a:cs typeface="Times New Roman" pitchFamily="18" charset="0"/>
              </a:rPr>
              <a:t>lêch</a:t>
            </a:r>
            <a:r>
              <a:rPr lang="en-US" altLang="vi-VN" sz="2000" b="1" u="sng" dirty="0">
                <a:solidFill>
                  <a:prstClr val="black"/>
                </a:solidFill>
                <a:latin typeface="Times New Roman" pitchFamily="18" charset="0"/>
                <a:cs typeface="Times New Roman" pitchFamily="18" charset="0"/>
              </a:rPr>
              <a:t>:</a:t>
            </a:r>
            <a:endParaRPr lang="en-US" altLang="vi-VN" sz="2000" b="1" dirty="0">
              <a:solidFill>
                <a:prstClr val="black"/>
              </a:solidFill>
              <a:latin typeface="Times New Roman" pitchFamily="18" charset="0"/>
              <a:cs typeface="Times New Roman" pitchFamily="18" charset="0"/>
            </a:endParaRPr>
          </a:p>
        </p:txBody>
      </p:sp>
      <p:sp>
        <p:nvSpPr>
          <p:cNvPr id="34826" name="Text Box 28"/>
          <p:cNvSpPr txBox="1">
            <a:spLocks noChangeArrowheads="1"/>
          </p:cNvSpPr>
          <p:nvPr/>
        </p:nvSpPr>
        <p:spPr bwMode="auto">
          <a:xfrm>
            <a:off x="2166938" y="2636838"/>
            <a:ext cx="8134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khoản</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có</a:t>
            </a:r>
            <a:r>
              <a:rPr lang="en-US" altLang="vi-VN" sz="2000" dirty="0">
                <a:solidFill>
                  <a:prstClr val="black"/>
                </a:solidFill>
                <a:latin typeface="Times New Roman" pitchFamily="18" charset="0"/>
                <a:cs typeface="Times New Roman" pitchFamily="18" charset="0"/>
              </a:rPr>
              <a:t> ở </a:t>
            </a:r>
            <a:r>
              <a:rPr lang="en-US" altLang="vi-VN" sz="2000" dirty="0" err="1">
                <a:solidFill>
                  <a:prstClr val="black"/>
                </a:solidFill>
                <a:latin typeface="Times New Roman" pitchFamily="18" charset="0"/>
                <a:cs typeface="Times New Roman" pitchFamily="18" charset="0"/>
              </a:rPr>
              <a:t>phương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án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này</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nhưng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không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có</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hoặc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chỉ</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có</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một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phần</a:t>
            </a:r>
            <a:r>
              <a:rPr lang="en-US" altLang="vi-VN" sz="2000" dirty="0">
                <a:solidFill>
                  <a:prstClr val="black"/>
                </a:solidFill>
                <a:latin typeface="Times New Roman" pitchFamily="18" charset="0"/>
                <a:cs typeface="Times New Roman" pitchFamily="18" charset="0"/>
              </a:rPr>
              <a:t> ở </a:t>
            </a:r>
            <a:r>
              <a:rPr lang="en-US" altLang="vi-VN" sz="2000" dirty="0" err="1">
                <a:solidFill>
                  <a:prstClr val="black"/>
                </a:solidFill>
                <a:latin typeface="Times New Roman" pitchFamily="18" charset="0"/>
                <a:cs typeface="Times New Roman" pitchFamily="18" charset="0"/>
              </a:rPr>
              <a:t>phương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án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khác</a:t>
            </a:r>
            <a:r>
              <a:rPr lang="en-US" altLang="vi-VN" sz="2000" dirty="0">
                <a:solidFill>
                  <a:prstClr val="black"/>
                </a:solidFill>
                <a:latin typeface="Times New Roman" pitchFamily="18" charset="0"/>
                <a:cs typeface="Times New Roman" pitchFamily="18" charset="0"/>
              </a:rPr>
              <a:t>.( CPCL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thông</a:t>
            </a:r>
            <a:r>
              <a:rPr lang="en-US" altLang="vi-VN" sz="2000" dirty="0">
                <a:solidFill>
                  <a:prstClr val="black"/>
                </a:solidFill>
                <a:latin typeface="Times New Roman" pitchFamily="18" charset="0"/>
                <a:cs typeface="Times New Roman" pitchFamily="18" charset="0"/>
              </a:rPr>
              <a:t> tin </a:t>
            </a:r>
            <a:r>
              <a:rPr lang="en-US" altLang="vi-VN" sz="2000" dirty="0" err="1">
                <a:solidFill>
                  <a:prstClr val="black"/>
                </a:solidFill>
                <a:latin typeface="Times New Roman" pitchFamily="18" charset="0"/>
                <a:cs typeface="Times New Roman" pitchFamily="18" charset="0"/>
              </a:rPr>
              <a:t>thích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hợp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trong</a:t>
            </a:r>
            <a:r>
              <a:rPr lang="en-US" altLang="vi-VN" sz="2000" dirty="0">
                <a:solidFill>
                  <a:prstClr val="black"/>
                </a:solidFill>
                <a:latin typeface="Times New Roman" pitchFamily="18" charset="0"/>
                <a:cs typeface="Times New Roman" pitchFamily="18" charset="0"/>
              </a:rPr>
              <a:t> L. </a:t>
            </a:r>
            <a:r>
              <a:rPr lang="en-US" altLang="vi-VN" sz="2000" dirty="0" err="1">
                <a:solidFill>
                  <a:prstClr val="black"/>
                </a:solidFill>
                <a:latin typeface="Times New Roman" pitchFamily="18" charset="0"/>
                <a:cs typeface="Times New Roman" pitchFamily="18" charset="0"/>
              </a:rPr>
              <a:t>chọn</a:t>
            </a:r>
            <a:r>
              <a:rPr lang="en-US" altLang="vi-VN" sz="2000" dirty="0">
                <a:solidFill>
                  <a:prstClr val="black"/>
                </a:solidFill>
                <a:latin typeface="Times New Roman" pitchFamily="18" charset="0"/>
                <a:cs typeface="Times New Roman" pitchFamily="18" charset="0"/>
              </a:rPr>
              <a:t> P.A.)</a:t>
            </a:r>
          </a:p>
        </p:txBody>
      </p:sp>
      <p:pic>
        <p:nvPicPr>
          <p:cNvPr id="2" name="Picture 1"/>
          <p:cNvPicPr>
            <a:picLocks noChangeAspect="1"/>
          </p:cNvPicPr>
          <p:nvPr/>
        </p:nvPicPr>
        <p:blipFill>
          <a:blip r:embed="rId3"/>
          <a:stretch>
            <a:fillRect/>
          </a:stretch>
        </p:blipFill>
        <p:spPr>
          <a:xfrm>
            <a:off x="10416664" y="66675"/>
            <a:ext cx="1566926" cy="1181100"/>
          </a:xfrm>
          <a:prstGeom prst="rect">
            <a:avLst/>
          </a:prstGeom>
        </p:spPr>
      </p:pic>
    </p:spTree>
    <p:extLst>
      <p:ext uri="{BB962C8B-B14F-4D97-AF65-F5344CB8AC3E}">
        <p14:creationId xmlns:p14="http://schemas.microsoft.com/office/powerpoint/2010/main" val="940172585"/>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8"/>
          <p:cNvSpPr txBox="1">
            <a:spLocks noChangeArrowheads="1"/>
          </p:cNvSpPr>
          <p:nvPr/>
        </p:nvSpPr>
        <p:spPr bwMode="auto">
          <a:xfrm>
            <a:off x="1932654" y="2274888"/>
            <a:ext cx="81343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u="sng" dirty="0">
                <a:solidFill>
                  <a:prstClr val="black"/>
                </a:solidFill>
                <a:latin typeface="Times New Roman" pitchFamily="18" charset="0"/>
                <a:cs typeface="Times New Roman" pitchFamily="18" charset="0"/>
              </a:rPr>
              <a:t>Chi </a:t>
            </a:r>
            <a:r>
              <a:rPr lang="en-US" altLang="vi-VN" sz="2000" b="1" u="sng" dirty="0" err="1">
                <a:solidFill>
                  <a:prstClr val="black"/>
                </a:solidFill>
                <a:latin typeface="Times New Roman" pitchFamily="18" charset="0"/>
                <a:cs typeface="Times New Roman" pitchFamily="18" charset="0"/>
              </a:rPr>
              <a:t>phí</a:t>
            </a:r>
            <a:r>
              <a:rPr lang="en-US" altLang="vi-VN" sz="2000" b="1" u="sng" dirty="0">
                <a:solidFill>
                  <a:prstClr val="black"/>
                </a:solidFill>
                <a:latin typeface="Times New Roman" pitchFamily="18" charset="0"/>
                <a:cs typeface="Times New Roman" pitchFamily="18" charset="0"/>
              </a:rPr>
              <a:t> </a:t>
            </a:r>
            <a:r>
              <a:rPr lang="en-US" altLang="vi-VN" sz="2000" b="1" u="sng" dirty="0" err="1">
                <a:solidFill>
                  <a:prstClr val="black"/>
                </a:solidFill>
                <a:latin typeface="Times New Roman" pitchFamily="18" charset="0"/>
                <a:cs typeface="Times New Roman" pitchFamily="18" charset="0"/>
              </a:rPr>
              <a:t>chìm</a:t>
            </a:r>
            <a:r>
              <a:rPr lang="en-US" altLang="vi-VN" sz="2000" b="1" u="sng" dirty="0">
                <a:solidFill>
                  <a:prstClr val="black"/>
                </a:solidFill>
                <a:latin typeface="Times New Roman" pitchFamily="18" charset="0"/>
                <a:cs typeface="Times New Roman" pitchFamily="18" charset="0"/>
              </a:rPr>
              <a:t>:</a:t>
            </a:r>
            <a:endParaRPr lang="en-US" altLang="vi-VN" sz="2000" b="1" dirty="0">
              <a:solidFill>
                <a:prstClr val="black"/>
              </a:solidFill>
              <a:latin typeface="Times New Roman" pitchFamily="18" charset="0"/>
              <a:cs typeface="Times New Roman" pitchFamily="18" charset="0"/>
            </a:endParaRPr>
          </a:p>
        </p:txBody>
      </p:sp>
      <p:sp>
        <p:nvSpPr>
          <p:cNvPr id="6" name="Text Box 28"/>
          <p:cNvSpPr txBox="1">
            <a:spLocks noChangeArrowheads="1"/>
          </p:cNvSpPr>
          <p:nvPr/>
        </p:nvSpPr>
        <p:spPr bwMode="auto">
          <a:xfrm>
            <a:off x="1913604" y="2820988"/>
            <a:ext cx="8134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khoản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mà</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đã</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xảy</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ra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không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thể</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tránh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được</a:t>
            </a:r>
            <a:r>
              <a:rPr lang="en-US" altLang="vi-VN" sz="2000" dirty="0">
                <a:solidFill>
                  <a:prstClr val="black"/>
                </a:solidFill>
                <a:latin typeface="Times New Roman" pitchFamily="18" charset="0"/>
                <a:cs typeface="Times New Roman" pitchFamily="18" charset="0"/>
              </a:rPr>
              <a:t> ở </a:t>
            </a:r>
            <a:r>
              <a:rPr lang="en-US" altLang="vi-VN" sz="2000" dirty="0" err="1">
                <a:solidFill>
                  <a:prstClr val="black"/>
                </a:solidFill>
                <a:latin typeface="Times New Roman" pitchFamily="18" charset="0"/>
                <a:cs typeface="Times New Roman" pitchFamily="18" charset="0"/>
              </a:rPr>
              <a:t>mọi</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phương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án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đầu</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tư</a:t>
            </a:r>
            <a:r>
              <a:rPr lang="en-US" altLang="vi-VN" sz="2000" dirty="0">
                <a:solidFill>
                  <a:prstClr val="black"/>
                </a:solidFill>
                <a:latin typeface="Times New Roman" pitchFamily="18" charset="0"/>
                <a:cs typeface="Times New Roman" pitchFamily="18" charset="0"/>
              </a:rPr>
              <a:t>.( CPC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thông</a:t>
            </a:r>
            <a:r>
              <a:rPr lang="en-US" altLang="vi-VN" sz="2000" dirty="0">
                <a:solidFill>
                  <a:prstClr val="black"/>
                </a:solidFill>
                <a:latin typeface="Times New Roman" pitchFamily="18" charset="0"/>
                <a:cs typeface="Times New Roman" pitchFamily="18" charset="0"/>
              </a:rPr>
              <a:t> tin </a:t>
            </a:r>
            <a:r>
              <a:rPr lang="en-US" altLang="vi-VN" sz="2000" dirty="0" err="1">
                <a:solidFill>
                  <a:prstClr val="black"/>
                </a:solidFill>
                <a:latin typeface="Times New Roman" pitchFamily="18" charset="0"/>
                <a:cs typeface="Times New Roman" pitchFamily="18" charset="0"/>
              </a:rPr>
              <a:t>không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thích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hợp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trong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việc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L.Chọn</a:t>
            </a:r>
            <a:r>
              <a:rPr lang="en-US" altLang="vi-VN" sz="2000" dirty="0">
                <a:solidFill>
                  <a:prstClr val="black"/>
                </a:solidFill>
                <a:latin typeface="Times New Roman" pitchFamily="18" charset="0"/>
                <a:cs typeface="Times New Roman" pitchFamily="18" charset="0"/>
              </a:rPr>
              <a:t> P.A )</a:t>
            </a:r>
          </a:p>
        </p:txBody>
      </p:sp>
      <p:sp>
        <p:nvSpPr>
          <p:cNvPr id="9"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10" name="AutoShape 21"/>
          <p:cNvSpPr>
            <a:spLocks noChangeArrowheads="1"/>
          </p:cNvSpPr>
          <p:nvPr/>
        </p:nvSpPr>
        <p:spPr bwMode="auto">
          <a:xfrm>
            <a:off x="1952626" y="1571625"/>
            <a:ext cx="8429625"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1900" b="1">
                <a:solidFill>
                  <a:prstClr val="black"/>
                </a:solidFill>
                <a:latin typeface="Times New Roman" pitchFamily="18" charset="0"/>
                <a:cs typeface="Times New Roman" pitchFamily="18" charset="0"/>
              </a:rPr>
              <a:t>D, CÁCH PHÂN LOẠI KHÁC NHẰM MỤC ĐÍCH LỰA CHỌN PH</a:t>
            </a:r>
            <a:r>
              <a:rPr lang="vi-VN" altLang="vi-VN" sz="1900" b="1">
                <a:solidFill>
                  <a:prstClr val="black"/>
                </a:solidFill>
                <a:latin typeface="Times New Roman" pitchFamily="18" charset="0"/>
                <a:cs typeface="Times New Roman" pitchFamily="18" charset="0"/>
              </a:rPr>
              <a:t>ƯƠ</a:t>
            </a:r>
            <a:r>
              <a:rPr lang="en-US" altLang="vi-VN" sz="1900" b="1">
                <a:solidFill>
                  <a:prstClr val="black"/>
                </a:solidFill>
                <a:latin typeface="Times New Roman" pitchFamily="18" charset="0"/>
                <a:cs typeface="Times New Roman" pitchFamily="18" charset="0"/>
              </a:rPr>
              <a:t>NG ÁN</a:t>
            </a:r>
          </a:p>
        </p:txBody>
      </p:sp>
      <p:sp>
        <p:nvSpPr>
          <p:cNvPr id="12" name="Rectangle 11"/>
          <p:cNvSpPr/>
          <p:nvPr/>
        </p:nvSpPr>
        <p:spPr>
          <a:xfrm>
            <a:off x="2014232" y="3810000"/>
            <a:ext cx="7891768" cy="2246769"/>
          </a:xfrm>
          <a:prstGeom prst="rect">
            <a:avLst/>
          </a:prstGeom>
        </p:spPr>
        <p:txBody>
          <a:bodyPr wrap="square">
            <a:spAutoFit/>
          </a:bodyPr>
          <a:lstStyle/>
          <a:p>
            <a:r>
              <a:rPr lang="vi-VN" sz="2000" dirty="0">
                <a:latin typeface="Times New Roman" panose="02020603050405020304" pitchFamily="18" charset="0"/>
                <a:cs typeface="Times New Roman" panose="02020603050405020304" pitchFamily="18" charset="0"/>
              </a:rPr>
              <a:t>Nhìn chung, đặc điểm của chi phí chìm là:</a:t>
            </a:r>
          </a:p>
          <a:p>
            <a:pPr>
              <a:buFont typeface="Arial" panose="020B0604020202020204" pitchFamily="34" charset="0"/>
              <a:buChar char="•"/>
            </a:pPr>
            <a:r>
              <a:rPr lang="vi-VN" sz="2000" dirty="0">
                <a:latin typeface="Times New Roman" panose="02020603050405020304" pitchFamily="18" charset="0"/>
                <a:cs typeface="Times New Roman" panose="02020603050405020304" pitchFamily="18" charset="0"/>
              </a:rPr>
              <a:t>Đã tiêu tốn trong quá khứ</a:t>
            </a:r>
          </a:p>
          <a:p>
            <a:pPr>
              <a:buFont typeface="Arial" panose="020B0604020202020204" pitchFamily="34" charset="0"/>
              <a:buChar char="•"/>
            </a:pPr>
            <a:r>
              <a:rPr lang="vi-VN" sz="2000" dirty="0">
                <a:latin typeface="Times New Roman" panose="02020603050405020304" pitchFamily="18" charset="0"/>
                <a:cs typeface="Times New Roman" panose="02020603050405020304" pitchFamily="18" charset="0"/>
              </a:rPr>
              <a:t>Không thể thu hồi lại</a:t>
            </a:r>
          </a:p>
          <a:p>
            <a:pPr>
              <a:buFont typeface="Arial" panose="020B0604020202020204" pitchFamily="34" charset="0"/>
              <a:buChar char="•"/>
            </a:pPr>
            <a:r>
              <a:rPr lang="vi-VN" sz="2000" dirty="0">
                <a:latin typeface="Times New Roman" panose="02020603050405020304" pitchFamily="18" charset="0"/>
                <a:cs typeface="Times New Roman" panose="02020603050405020304" pitchFamily="18" charset="0"/>
              </a:rPr>
              <a:t>Không liên quan đến giá trị tương lai, không ảnh hưởng đến các quyết định tương lai</a:t>
            </a:r>
            <a:endParaRPr lang="en-US" sz="2000" dirty="0">
              <a:latin typeface="Times New Roman" panose="02020603050405020304" pitchFamily="18" charset="0"/>
              <a:cs typeface="Times New Roman" panose="02020603050405020304" pitchFamily="18" charset="0"/>
            </a:endParaRPr>
          </a:p>
          <a:p>
            <a:r>
              <a:rPr lang="en-US" sz="2000" b="0" i="0" dirty="0">
                <a:effectLst/>
                <a:latin typeface="Times New Roman" panose="02020603050405020304" pitchFamily="18" charset="0"/>
                <a:cs typeface="Times New Roman" panose="02020603050405020304" pitchFamily="18" charset="0"/>
              </a:rPr>
              <a:t>VD: Chi </a:t>
            </a:r>
            <a:r>
              <a:rPr lang="en-US" sz="2000" b="0" i="0" dirty="0" err="1">
                <a:effectLst/>
                <a:latin typeface="Times New Roman" panose="02020603050405020304" pitchFamily="18" charset="0"/>
                <a:cs typeface="Times New Roman" panose="02020603050405020304" pitchFamily="18" charset="0"/>
              </a:rPr>
              <a:t>phí</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phát</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triển</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sản</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phẩm</a:t>
            </a:r>
            <a:r>
              <a:rPr lang="en-US" sz="2000" b="0" i="0" dirty="0">
                <a:effectLst/>
                <a:latin typeface="Times New Roman" panose="02020603050405020304" pitchFamily="18" charset="0"/>
                <a:cs typeface="Times New Roman" panose="02020603050405020304" pitchFamily="18" charset="0"/>
              </a:rPr>
              <a:t>, chi </a:t>
            </a:r>
            <a:r>
              <a:rPr lang="en-US" sz="2000" b="0" i="0" dirty="0" err="1">
                <a:effectLst/>
                <a:latin typeface="Times New Roman" panose="02020603050405020304" pitchFamily="18" charset="0"/>
                <a:cs typeface="Times New Roman" panose="02020603050405020304" pitchFamily="18" charset="0"/>
              </a:rPr>
              <a:t>phí</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xây</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dựng</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hoặc</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mua</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tài</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sản</a:t>
            </a:r>
            <a:r>
              <a:rPr lang="en-US" sz="2000" b="0" i="0" dirty="0">
                <a:effectLst/>
                <a:latin typeface="Times New Roman" panose="02020603050405020304" pitchFamily="18" charset="0"/>
                <a:cs typeface="Times New Roman" panose="02020603050405020304" pitchFamily="18" charset="0"/>
              </a:rPr>
              <a:t>, chi </a:t>
            </a:r>
            <a:r>
              <a:rPr lang="en-US" sz="2000" b="0" i="0" dirty="0" err="1">
                <a:effectLst/>
                <a:latin typeface="Times New Roman" panose="02020603050405020304" pitchFamily="18" charset="0"/>
                <a:cs typeface="Times New Roman" panose="02020603050405020304" pitchFamily="18" charset="0"/>
              </a:rPr>
              <a:t>phí</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đào</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tạo</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nhân</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viên</a:t>
            </a:r>
            <a:r>
              <a:rPr lang="en-US" sz="2000" b="0" i="0" dirty="0">
                <a:effectLst/>
                <a:latin typeface="Times New Roman" panose="02020603050405020304" pitchFamily="18" charset="0"/>
                <a:cs typeface="Times New Roman" panose="02020603050405020304" pitchFamily="18" charset="0"/>
              </a:rPr>
              <a:t>, chi </a:t>
            </a:r>
            <a:r>
              <a:rPr lang="en-US" sz="2000" b="0" i="0" dirty="0" err="1">
                <a:effectLst/>
                <a:latin typeface="Times New Roman" panose="02020603050405020304" pitchFamily="18" charset="0"/>
                <a:cs typeface="Times New Roman" panose="02020603050405020304" pitchFamily="18" charset="0"/>
              </a:rPr>
              <a:t>phí</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quảng</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cáo</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không</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thành</a:t>
            </a:r>
            <a:r>
              <a:rPr lang="en-US" sz="2000" b="0" i="0" dirty="0">
                <a:effectLst/>
                <a:latin typeface="Times New Roman" panose="02020603050405020304" pitchFamily="18" charset="0"/>
                <a:cs typeface="Times New Roman" panose="02020603050405020304" pitchFamily="18" charset="0"/>
              </a:rPr>
              <a:t> </a:t>
            </a:r>
            <a:r>
              <a:rPr lang="en-US" sz="2000" b="0" i="0" dirty="0" err="1">
                <a:effectLst/>
                <a:latin typeface="Times New Roman" panose="02020603050405020304" pitchFamily="18" charset="0"/>
                <a:cs typeface="Times New Roman" panose="02020603050405020304" pitchFamily="18" charset="0"/>
              </a:rPr>
              <a:t>công</a:t>
            </a:r>
            <a:endParaRPr lang="vi-VN" sz="20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7686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8"/>
          <p:cNvSpPr txBox="1">
            <a:spLocks noChangeArrowheads="1"/>
          </p:cNvSpPr>
          <p:nvPr/>
        </p:nvSpPr>
        <p:spPr bwMode="auto">
          <a:xfrm>
            <a:off x="1905000" y="2274887"/>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u="sng">
                <a:solidFill>
                  <a:prstClr val="black"/>
                </a:solidFill>
                <a:latin typeface="Times New Roman" pitchFamily="18" charset="0"/>
                <a:cs typeface="Times New Roman" pitchFamily="18" charset="0"/>
              </a:rPr>
              <a:t>Chi phí cơ hội:</a:t>
            </a:r>
            <a:endParaRPr lang="en-US" altLang="vi-VN" sz="2000" b="1">
              <a:solidFill>
                <a:prstClr val="black"/>
              </a:solidFill>
              <a:latin typeface="Times New Roman" pitchFamily="18" charset="0"/>
              <a:cs typeface="Times New Roman" pitchFamily="18" charset="0"/>
            </a:endParaRPr>
          </a:p>
        </p:txBody>
      </p:sp>
      <p:sp>
        <p:nvSpPr>
          <p:cNvPr id="8" name="Text Box 28"/>
          <p:cNvSpPr txBox="1">
            <a:spLocks noChangeArrowheads="1"/>
          </p:cNvSpPr>
          <p:nvPr/>
        </p:nvSpPr>
        <p:spPr bwMode="auto">
          <a:xfrm>
            <a:off x="1905000" y="2749550"/>
            <a:ext cx="8134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lợi</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ích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tiềm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tàng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bị</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mất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đi</a:t>
            </a:r>
            <a:r>
              <a:rPr lang="en-US" altLang="vi-VN" sz="2000" dirty="0">
                <a:solidFill>
                  <a:prstClr val="black"/>
                </a:solidFill>
                <a:latin typeface="Times New Roman" pitchFamily="18" charset="0"/>
                <a:cs typeface="Times New Roman" pitchFamily="18" charset="0"/>
              </a:rPr>
              <a:t> do </a:t>
            </a:r>
            <a:r>
              <a:rPr lang="en-US" altLang="vi-VN" sz="2000" dirty="0" err="1">
                <a:solidFill>
                  <a:prstClr val="black"/>
                </a:solidFill>
                <a:latin typeface="Times New Roman" pitchFamily="18" charset="0"/>
                <a:cs typeface="Times New Roman" pitchFamily="18" charset="0"/>
              </a:rPr>
              <a:t>chọn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phương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án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này</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thay</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vì</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chọn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phương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án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không</a:t>
            </a:r>
            <a:r>
              <a:rPr lang="en-US" altLang="vi-VN" sz="2000" dirty="0">
                <a:solidFill>
                  <a:prstClr val="black"/>
                </a:solidFill>
                <a:latin typeface="Times New Roman" pitchFamily="18" charset="0"/>
                <a:cs typeface="Times New Roman" pitchFamily="18" charset="0"/>
              </a:rPr>
              <a:t> </a:t>
            </a:r>
            <a:r>
              <a:rPr lang="vi-VN" altLang="vi-VN" sz="2000" dirty="0">
                <a:solidFill>
                  <a:prstClr val="black"/>
                </a:solidFill>
                <a:latin typeface="Times New Roman" pitchFamily="18" charset="0"/>
                <a:cs typeface="Times New Roman" pitchFamily="18" charset="0"/>
              </a:rPr>
              <a:t>được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ghi</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nhận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trên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sổ</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kế</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toán.Ví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dụ</a:t>
            </a:r>
            <a:r>
              <a:rPr lang="en-US" altLang="vi-VN" sz="2000" dirty="0">
                <a:solidFill>
                  <a:prstClr val="black"/>
                </a:solidFill>
                <a:latin typeface="Times New Roman" pitchFamily="18" charset="0"/>
                <a:cs typeface="Times New Roman" pitchFamily="18" charset="0"/>
              </a:rPr>
              <a:t>:</a:t>
            </a:r>
          </a:p>
        </p:txBody>
      </p:sp>
      <p:sp>
        <p:nvSpPr>
          <p:cNvPr id="9"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2.2. PHÂN LOẠI CHI PHÍ SẢN XUẤT KINH DOANH</a:t>
            </a:r>
          </a:p>
        </p:txBody>
      </p:sp>
      <p:sp>
        <p:nvSpPr>
          <p:cNvPr id="10" name="AutoShape 21"/>
          <p:cNvSpPr>
            <a:spLocks noChangeArrowheads="1"/>
          </p:cNvSpPr>
          <p:nvPr/>
        </p:nvSpPr>
        <p:spPr bwMode="auto">
          <a:xfrm>
            <a:off x="1952626" y="1571625"/>
            <a:ext cx="8429625"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1900" b="1">
                <a:solidFill>
                  <a:prstClr val="black"/>
                </a:solidFill>
                <a:latin typeface="Times New Roman" pitchFamily="18" charset="0"/>
                <a:cs typeface="Times New Roman" pitchFamily="18" charset="0"/>
              </a:rPr>
              <a:t>D, CÁCH PHÂN LOẠI KHÁC NHẰM MỤC ĐÍCH LỰA CHỌN PH</a:t>
            </a:r>
            <a:r>
              <a:rPr lang="vi-VN" altLang="vi-VN" sz="1900" b="1">
                <a:solidFill>
                  <a:prstClr val="black"/>
                </a:solidFill>
                <a:latin typeface="Times New Roman" pitchFamily="18" charset="0"/>
                <a:cs typeface="Times New Roman" pitchFamily="18" charset="0"/>
              </a:rPr>
              <a:t>ƯƠ</a:t>
            </a:r>
            <a:r>
              <a:rPr lang="en-US" altLang="vi-VN" sz="1900" b="1">
                <a:solidFill>
                  <a:prstClr val="black"/>
                </a:solidFill>
                <a:latin typeface="Times New Roman" pitchFamily="18" charset="0"/>
                <a:cs typeface="Times New Roman" pitchFamily="18" charset="0"/>
              </a:rPr>
              <a:t>NG ÁN</a:t>
            </a:r>
          </a:p>
        </p:txBody>
      </p:sp>
    </p:spTree>
    <p:extLst>
      <p:ext uri="{BB962C8B-B14F-4D97-AF65-F5344CB8AC3E}">
        <p14:creationId xmlns:p14="http://schemas.microsoft.com/office/powerpoint/2010/main" val="41516505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KTQT CHI PHÍ KD</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34819" name="AutoShape 21"/>
          <p:cNvSpPr>
            <a:spLocks noChangeArrowheads="1"/>
          </p:cNvSpPr>
          <p:nvPr/>
        </p:nvSpPr>
        <p:spPr bwMode="auto">
          <a:xfrm>
            <a:off x="2738438" y="2997200"/>
            <a:ext cx="7245350" cy="571500"/>
          </a:xfrm>
          <a:prstGeom prst="roundRect">
            <a:avLst>
              <a:gd name="adj" fmla="val 5000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eaLnBrk="0" fontAlgn="base" hangingPunct="0">
              <a:spcBef>
                <a:spcPct val="0"/>
              </a:spcBef>
              <a:spcAft>
                <a:spcPct val="0"/>
              </a:spcAft>
              <a:defRPr/>
            </a:pPr>
            <a:r>
              <a:rPr lang="en-US" sz="1900" b="1" dirty="0">
                <a:solidFill>
                  <a:srgbClr val="006600"/>
                </a:solidFill>
                <a:latin typeface="Times New Roman" pitchFamily="18" charset="0"/>
                <a:cs typeface="Times New Roman" pitchFamily="18" charset="0"/>
              </a:rPr>
              <a:t> 1. PHƯƠNG PHÁP XÁC ĐỊNH CPSX THEO CÔNG VIỆC.</a:t>
            </a:r>
          </a:p>
          <a:p>
            <a:pPr eaLnBrk="0" fontAlgn="base" hangingPunct="0">
              <a:spcBef>
                <a:spcPct val="0"/>
              </a:spcBef>
              <a:spcAft>
                <a:spcPct val="0"/>
              </a:spcAft>
              <a:defRPr/>
            </a:pPr>
            <a:r>
              <a:rPr lang="en-US" sz="1900" b="1" dirty="0">
                <a:solidFill>
                  <a:srgbClr val="006600"/>
                </a:solidFill>
                <a:latin typeface="Times New Roman" pitchFamily="18" charset="0"/>
                <a:cs typeface="Times New Roman" pitchFamily="18" charset="0"/>
              </a:rPr>
              <a:t>                          ( </a:t>
            </a:r>
            <a:r>
              <a:rPr lang="en-US" sz="1900" b="1" dirty="0" err="1">
                <a:solidFill>
                  <a:srgbClr val="006600"/>
                </a:solidFill>
                <a:latin typeface="Times New Roman" pitchFamily="18" charset="0"/>
                <a:cs typeface="Times New Roman" pitchFamily="18" charset="0"/>
              </a:rPr>
              <a:t>phương</a:t>
            </a:r>
            <a:r>
              <a:rPr lang="en-US" sz="1900" b="1" dirty="0">
                <a:solidFill>
                  <a:srgbClr val="006600"/>
                </a:solidFill>
                <a:latin typeface="Times New Roman" pitchFamily="18" charset="0"/>
                <a:cs typeface="Times New Roman" pitchFamily="18" charset="0"/>
              </a:rPr>
              <a:t> </a:t>
            </a:r>
            <a:r>
              <a:rPr lang="en-US" sz="1900" b="1" dirty="0" err="1">
                <a:solidFill>
                  <a:srgbClr val="006600"/>
                </a:solidFill>
                <a:latin typeface="Times New Roman" pitchFamily="18" charset="0"/>
                <a:cs typeface="Times New Roman" pitchFamily="18" charset="0"/>
              </a:rPr>
              <a:t>pháp</a:t>
            </a:r>
            <a:r>
              <a:rPr lang="en-US" sz="1900" b="1" dirty="0">
                <a:solidFill>
                  <a:srgbClr val="006600"/>
                </a:solidFill>
                <a:latin typeface="Times New Roman" pitchFamily="18" charset="0"/>
                <a:cs typeface="Times New Roman" pitchFamily="18" charset="0"/>
              </a:rPr>
              <a:t> </a:t>
            </a:r>
            <a:r>
              <a:rPr lang="en-US" sz="1900" b="1" dirty="0" err="1">
                <a:solidFill>
                  <a:srgbClr val="006600"/>
                </a:solidFill>
                <a:latin typeface="Times New Roman" pitchFamily="18" charset="0"/>
                <a:cs typeface="Times New Roman" pitchFamily="18" charset="0"/>
              </a:rPr>
              <a:t>truyền</a:t>
            </a:r>
            <a:r>
              <a:rPr lang="en-US" sz="1900" b="1" dirty="0">
                <a:solidFill>
                  <a:srgbClr val="006600"/>
                </a:solidFill>
                <a:latin typeface="Times New Roman" pitchFamily="18" charset="0"/>
                <a:cs typeface="Times New Roman" pitchFamily="18" charset="0"/>
              </a:rPr>
              <a:t> </a:t>
            </a:r>
            <a:r>
              <a:rPr lang="en-US" sz="1900" b="1" dirty="0" err="1">
                <a:solidFill>
                  <a:srgbClr val="006600"/>
                </a:solidFill>
                <a:latin typeface="Times New Roman" pitchFamily="18" charset="0"/>
                <a:cs typeface="Times New Roman" pitchFamily="18" charset="0"/>
              </a:rPr>
              <a:t>thống</a:t>
            </a:r>
            <a:r>
              <a:rPr lang="en-US" sz="1900" b="1" dirty="0">
                <a:solidFill>
                  <a:srgbClr val="006600"/>
                </a:solidFill>
                <a:latin typeface="Times New Roman" pitchFamily="18" charset="0"/>
                <a:cs typeface="Times New Roman" pitchFamily="18" charset="0"/>
              </a:rPr>
              <a:t> )</a:t>
            </a:r>
          </a:p>
        </p:txBody>
      </p:sp>
      <p:sp>
        <p:nvSpPr>
          <p:cNvPr id="14" name="Slide Number Placeholder 13"/>
          <p:cNvSpPr>
            <a:spLocks noGrp="1"/>
          </p:cNvSpPr>
          <p:nvPr>
            <p:ph type="sldNum" sz="quarter" idx="12"/>
          </p:nvPr>
        </p:nvSpPr>
        <p:spPr/>
        <p:txBody>
          <a:bodyPr>
            <a:normAutofit fontScale="85000" lnSpcReduction="20000"/>
          </a:bodyPr>
          <a:lstStyle/>
          <a:p>
            <a:pPr>
              <a:defRPr/>
            </a:pPr>
            <a:fld id="{8FE63D5E-FAB6-4F4E-8B67-FB989435C5DA}" type="slidenum">
              <a:rPr lang="en-IN" smtClean="0"/>
              <a:pPr>
                <a:defRPr/>
              </a:pPr>
              <a:t>57</a:t>
            </a:fld>
            <a:endParaRPr lang="en-IN"/>
          </a:p>
        </p:txBody>
      </p:sp>
      <p:sp>
        <p:nvSpPr>
          <p:cNvPr id="35845" name="Text Box 28"/>
          <p:cNvSpPr txBox="1">
            <a:spLocks noChangeArrowheads="1"/>
          </p:cNvSpPr>
          <p:nvPr/>
        </p:nvSpPr>
        <p:spPr bwMode="auto">
          <a:xfrm>
            <a:off x="2166938" y="1484313"/>
            <a:ext cx="813435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Mục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đích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của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phương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pháp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xác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định</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sản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xuất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đảm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bảo</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tính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kịp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thời</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trong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việc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cung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cấp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thông</a:t>
            </a:r>
            <a:r>
              <a:rPr lang="en-US" altLang="vi-VN" sz="2000" dirty="0">
                <a:solidFill>
                  <a:prstClr val="black"/>
                </a:solidFill>
                <a:latin typeface="Times New Roman" pitchFamily="18" charset="0"/>
                <a:cs typeface="Times New Roman" pitchFamily="18" charset="0"/>
              </a:rPr>
              <a:t> tin </a:t>
            </a:r>
            <a:r>
              <a:rPr lang="en-US" altLang="vi-VN" sz="2000" dirty="0" err="1">
                <a:solidFill>
                  <a:prstClr val="black"/>
                </a:solidFill>
                <a:latin typeface="Times New Roman" pitchFamily="18" charset="0"/>
                <a:cs typeface="Times New Roman" pitchFamily="18" charset="0"/>
              </a:rPr>
              <a:t>cho</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nhà</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quản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trị</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ra</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quyết</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định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quản</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lý</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gồm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các</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phương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pháp</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sau</a:t>
            </a:r>
            <a:r>
              <a:rPr lang="en-US" altLang="vi-VN" sz="2000" dirty="0">
                <a:solidFill>
                  <a:prstClr val="black"/>
                </a:solidFill>
                <a:latin typeface="Times New Roman" pitchFamily="18" charset="0"/>
                <a:cs typeface="Times New Roman" pitchFamily="18" charset="0"/>
              </a:rPr>
              <a:t>:</a:t>
            </a:r>
          </a:p>
        </p:txBody>
      </p:sp>
      <p:sp>
        <p:nvSpPr>
          <p:cNvPr id="34822" name="AutoShape 21"/>
          <p:cNvSpPr>
            <a:spLocks noChangeArrowheads="1"/>
          </p:cNvSpPr>
          <p:nvPr/>
        </p:nvSpPr>
        <p:spPr bwMode="auto">
          <a:xfrm>
            <a:off x="2728914" y="3908425"/>
            <a:ext cx="7246937" cy="571500"/>
          </a:xfrm>
          <a:prstGeom prst="roundRect">
            <a:avLst>
              <a:gd name="adj" fmla="val 50000"/>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fontAlgn="base" hangingPunct="0">
              <a:spcBef>
                <a:spcPct val="0"/>
              </a:spcBef>
              <a:spcAft>
                <a:spcPct val="0"/>
              </a:spcAft>
              <a:defRPr/>
            </a:pPr>
            <a:r>
              <a:rPr lang="en-US" sz="1900" b="1" dirty="0">
                <a:solidFill>
                  <a:srgbClr val="7030A0"/>
                </a:solidFill>
                <a:latin typeface="Times New Roman" pitchFamily="18" charset="0"/>
                <a:cs typeface="Times New Roman" pitchFamily="18" charset="0"/>
              </a:rPr>
              <a:t> 2. PHƯƠNG PHÁP XÁC ĐỊNH CPSX THEO QUÁ TRÌNH SX.</a:t>
            </a:r>
          </a:p>
          <a:p>
            <a:pPr eaLnBrk="0" fontAlgn="base" hangingPunct="0">
              <a:spcBef>
                <a:spcPct val="0"/>
              </a:spcBef>
              <a:spcAft>
                <a:spcPct val="0"/>
              </a:spcAft>
              <a:defRPr/>
            </a:pPr>
            <a:r>
              <a:rPr lang="en-US" sz="1900" b="1" dirty="0">
                <a:solidFill>
                  <a:srgbClr val="7030A0"/>
                </a:solidFill>
                <a:latin typeface="Times New Roman" pitchFamily="18" charset="0"/>
                <a:cs typeface="Times New Roman" pitchFamily="18" charset="0"/>
              </a:rPr>
              <a:t>                            (</a:t>
            </a:r>
            <a:r>
              <a:rPr lang="en-US" sz="1900" b="1" dirty="0" err="1">
                <a:solidFill>
                  <a:srgbClr val="7030A0"/>
                </a:solidFill>
                <a:latin typeface="Times New Roman" pitchFamily="18" charset="0"/>
                <a:cs typeface="Times New Roman" pitchFamily="18" charset="0"/>
              </a:rPr>
              <a:t>phương</a:t>
            </a:r>
            <a:r>
              <a:rPr lang="en-US" sz="1900" b="1" dirty="0">
                <a:solidFill>
                  <a:srgbClr val="7030A0"/>
                </a:solidFill>
                <a:latin typeface="Times New Roman" pitchFamily="18" charset="0"/>
                <a:cs typeface="Times New Roman" pitchFamily="18" charset="0"/>
              </a:rPr>
              <a:t> </a:t>
            </a:r>
            <a:r>
              <a:rPr lang="en-US" sz="1900" b="1" dirty="0" err="1">
                <a:solidFill>
                  <a:srgbClr val="7030A0"/>
                </a:solidFill>
                <a:latin typeface="Times New Roman" pitchFamily="18" charset="0"/>
                <a:cs typeface="Times New Roman" pitchFamily="18" charset="0"/>
              </a:rPr>
              <a:t>pháp</a:t>
            </a:r>
            <a:r>
              <a:rPr lang="en-US" sz="1900" b="1" dirty="0">
                <a:solidFill>
                  <a:srgbClr val="7030A0"/>
                </a:solidFill>
                <a:latin typeface="Times New Roman" pitchFamily="18" charset="0"/>
                <a:cs typeface="Times New Roman" pitchFamily="18" charset="0"/>
              </a:rPr>
              <a:t> </a:t>
            </a:r>
            <a:r>
              <a:rPr lang="en-US" sz="1900" b="1" dirty="0" err="1">
                <a:solidFill>
                  <a:srgbClr val="7030A0"/>
                </a:solidFill>
                <a:latin typeface="Times New Roman" pitchFamily="18" charset="0"/>
                <a:cs typeface="Times New Roman" pitchFamily="18" charset="0"/>
              </a:rPr>
              <a:t>truyền</a:t>
            </a:r>
            <a:r>
              <a:rPr lang="en-US" sz="1900" b="1" dirty="0">
                <a:solidFill>
                  <a:srgbClr val="7030A0"/>
                </a:solidFill>
                <a:latin typeface="Times New Roman" pitchFamily="18" charset="0"/>
                <a:cs typeface="Times New Roman" pitchFamily="18" charset="0"/>
              </a:rPr>
              <a:t> </a:t>
            </a:r>
            <a:r>
              <a:rPr lang="en-US" sz="1900" b="1" dirty="0" err="1">
                <a:solidFill>
                  <a:srgbClr val="7030A0"/>
                </a:solidFill>
                <a:latin typeface="Times New Roman" pitchFamily="18" charset="0"/>
                <a:cs typeface="Times New Roman" pitchFamily="18" charset="0"/>
              </a:rPr>
              <a:t>thống</a:t>
            </a:r>
            <a:r>
              <a:rPr lang="en-US" sz="1900" b="1" dirty="0">
                <a:solidFill>
                  <a:srgbClr val="7030A0"/>
                </a:solidFill>
                <a:latin typeface="Times New Roman" pitchFamily="18" charset="0"/>
                <a:cs typeface="Times New Roman" pitchFamily="18" charset="0"/>
              </a:rPr>
              <a:t> )</a:t>
            </a:r>
          </a:p>
        </p:txBody>
      </p:sp>
      <p:sp>
        <p:nvSpPr>
          <p:cNvPr id="7" name="AutoShape 21"/>
          <p:cNvSpPr>
            <a:spLocks noChangeArrowheads="1"/>
          </p:cNvSpPr>
          <p:nvPr/>
        </p:nvSpPr>
        <p:spPr bwMode="auto">
          <a:xfrm>
            <a:off x="2720976" y="4873625"/>
            <a:ext cx="7262813" cy="571500"/>
          </a:xfrm>
          <a:prstGeom prst="roundRect">
            <a:avLst>
              <a:gd name="adj" fmla="val 50000"/>
            </a:avLst>
          </a:prstGeom>
          <a:ln>
            <a:headEnd/>
            <a:tailEnd/>
          </a:ln>
        </p:spPr>
        <p:style>
          <a:lnRef idx="2">
            <a:schemeClr val="accent4"/>
          </a:lnRef>
          <a:fillRef idx="1">
            <a:schemeClr val="lt1"/>
          </a:fillRef>
          <a:effectRef idx="0">
            <a:schemeClr val="accent4"/>
          </a:effectRef>
          <a:fontRef idx="minor">
            <a:schemeClr val="dk1"/>
          </a:fontRef>
        </p:style>
        <p:txBody>
          <a:bodyPr wrap="none" anchor="ctr"/>
          <a:lstStyle/>
          <a:p>
            <a:pPr eaLnBrk="0" fontAlgn="base" hangingPunct="0">
              <a:spcBef>
                <a:spcPct val="0"/>
              </a:spcBef>
              <a:spcAft>
                <a:spcPct val="0"/>
              </a:spcAft>
              <a:defRPr/>
            </a:pPr>
            <a:r>
              <a:rPr lang="en-US" sz="1900" b="1" dirty="0">
                <a:solidFill>
                  <a:srgbClr val="DD8047">
                    <a:lumMod val="75000"/>
                  </a:srgbClr>
                </a:solidFill>
                <a:latin typeface="Times New Roman" pitchFamily="18" charset="0"/>
                <a:cs typeface="Times New Roman" pitchFamily="18" charset="0"/>
              </a:rPr>
              <a:t> 3. PHƯƠNG PHÁP XÁC ĐỊNH CPSX THEO CP MỤC TIÊU. </a:t>
            </a:r>
          </a:p>
          <a:p>
            <a:pPr eaLnBrk="0" fontAlgn="base" hangingPunct="0">
              <a:spcBef>
                <a:spcPct val="0"/>
              </a:spcBef>
              <a:spcAft>
                <a:spcPct val="0"/>
              </a:spcAft>
              <a:defRPr/>
            </a:pPr>
            <a:r>
              <a:rPr lang="en-US" sz="1900" b="1" dirty="0">
                <a:solidFill>
                  <a:srgbClr val="DD8047">
                    <a:lumMod val="75000"/>
                  </a:srgbClr>
                </a:solidFill>
                <a:latin typeface="Times New Roman" pitchFamily="18" charset="0"/>
                <a:cs typeface="Times New Roman" pitchFamily="18" charset="0"/>
              </a:rPr>
              <a:t>                                 ( </a:t>
            </a:r>
            <a:r>
              <a:rPr lang="en-US" sz="1900" b="1" dirty="0" err="1">
                <a:solidFill>
                  <a:srgbClr val="DD8047">
                    <a:lumMod val="75000"/>
                  </a:srgbClr>
                </a:solidFill>
                <a:latin typeface="Times New Roman" pitchFamily="18" charset="0"/>
                <a:cs typeface="Times New Roman" pitchFamily="18" charset="0"/>
              </a:rPr>
              <a:t>phương</a:t>
            </a:r>
            <a:r>
              <a:rPr lang="en-US" sz="1900" b="1" dirty="0">
                <a:solidFill>
                  <a:srgbClr val="DD8047">
                    <a:lumMod val="75000"/>
                  </a:srgbClr>
                </a:solidFill>
                <a:latin typeface="Times New Roman" pitchFamily="18" charset="0"/>
                <a:cs typeface="Times New Roman" pitchFamily="18" charset="0"/>
              </a:rPr>
              <a:t> </a:t>
            </a:r>
            <a:r>
              <a:rPr lang="en-US" sz="1900" b="1" dirty="0" err="1">
                <a:solidFill>
                  <a:srgbClr val="DD8047">
                    <a:lumMod val="75000"/>
                  </a:srgbClr>
                </a:solidFill>
                <a:latin typeface="Times New Roman" pitchFamily="18" charset="0"/>
                <a:cs typeface="Times New Roman" pitchFamily="18" charset="0"/>
              </a:rPr>
              <a:t>pháp</a:t>
            </a:r>
            <a:r>
              <a:rPr lang="en-US" sz="1900" b="1" dirty="0">
                <a:solidFill>
                  <a:srgbClr val="DD8047">
                    <a:lumMod val="75000"/>
                  </a:srgbClr>
                </a:solidFill>
                <a:latin typeface="Times New Roman" pitchFamily="18" charset="0"/>
                <a:cs typeface="Times New Roman" pitchFamily="18" charset="0"/>
              </a:rPr>
              <a:t> </a:t>
            </a:r>
            <a:r>
              <a:rPr lang="en-US" sz="1900" b="1" dirty="0" err="1">
                <a:solidFill>
                  <a:srgbClr val="DD8047">
                    <a:lumMod val="75000"/>
                  </a:srgbClr>
                </a:solidFill>
                <a:latin typeface="Times New Roman" pitchFamily="18" charset="0"/>
                <a:cs typeface="Times New Roman" pitchFamily="18" charset="0"/>
              </a:rPr>
              <a:t>hiện</a:t>
            </a:r>
            <a:r>
              <a:rPr lang="en-US" sz="1900" b="1" dirty="0">
                <a:solidFill>
                  <a:srgbClr val="DD8047">
                    <a:lumMod val="75000"/>
                  </a:srgbClr>
                </a:solidFill>
                <a:latin typeface="Times New Roman" pitchFamily="18" charset="0"/>
                <a:cs typeface="Times New Roman" pitchFamily="18" charset="0"/>
              </a:rPr>
              <a:t> </a:t>
            </a:r>
            <a:r>
              <a:rPr lang="en-US" sz="1900" b="1" dirty="0" err="1">
                <a:solidFill>
                  <a:srgbClr val="DD8047">
                    <a:lumMod val="75000"/>
                  </a:srgbClr>
                </a:solidFill>
                <a:latin typeface="Times New Roman" pitchFamily="18" charset="0"/>
                <a:cs typeface="Times New Roman" pitchFamily="18" charset="0"/>
              </a:rPr>
              <a:t>đại</a:t>
            </a:r>
            <a:r>
              <a:rPr lang="en-US" sz="1900" b="1" dirty="0">
                <a:solidFill>
                  <a:srgbClr val="DD8047">
                    <a:lumMod val="75000"/>
                  </a:srgbClr>
                </a:solidFill>
                <a:latin typeface="Times New Roman" pitchFamily="18" charset="0"/>
                <a:cs typeface="Times New Roman" pitchFamily="18" charset="0"/>
              </a:rPr>
              <a:t> )</a:t>
            </a:r>
          </a:p>
        </p:txBody>
      </p:sp>
      <p:sp>
        <p:nvSpPr>
          <p:cNvPr id="8" name="AutoShape 21"/>
          <p:cNvSpPr>
            <a:spLocks noChangeArrowheads="1"/>
          </p:cNvSpPr>
          <p:nvPr/>
        </p:nvSpPr>
        <p:spPr bwMode="auto">
          <a:xfrm>
            <a:off x="2770188" y="5810250"/>
            <a:ext cx="7213600" cy="571500"/>
          </a:xfrm>
          <a:prstGeom prst="roundRect">
            <a:avLst>
              <a:gd name="adj" fmla="val 50000"/>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p>
            <a:pPr eaLnBrk="0" fontAlgn="base" hangingPunct="0">
              <a:spcBef>
                <a:spcPct val="0"/>
              </a:spcBef>
              <a:spcAft>
                <a:spcPct val="0"/>
              </a:spcAft>
              <a:defRPr/>
            </a:pPr>
            <a:r>
              <a:rPr lang="en-US" sz="1900" b="1" dirty="0">
                <a:solidFill>
                  <a:srgbClr val="D8B25C">
                    <a:lumMod val="75000"/>
                  </a:srgbClr>
                </a:solidFill>
                <a:latin typeface="Times New Roman" pitchFamily="18" charset="0"/>
                <a:cs typeface="Times New Roman" pitchFamily="18" charset="0"/>
              </a:rPr>
              <a:t> 4. PHƯƠNG PHÁP XÁC ĐỊNH CPSX DỰA TRÊN HOẠT ĐỘNG</a:t>
            </a:r>
          </a:p>
          <a:p>
            <a:pPr eaLnBrk="0" fontAlgn="base" hangingPunct="0">
              <a:spcBef>
                <a:spcPct val="0"/>
              </a:spcBef>
              <a:spcAft>
                <a:spcPct val="0"/>
              </a:spcAft>
              <a:defRPr/>
            </a:pPr>
            <a:r>
              <a:rPr lang="en-US" sz="1900" b="1" dirty="0">
                <a:solidFill>
                  <a:srgbClr val="D8B25C">
                    <a:lumMod val="75000"/>
                  </a:srgbClr>
                </a:solidFill>
                <a:latin typeface="Times New Roman" pitchFamily="18" charset="0"/>
                <a:cs typeface="Times New Roman" pitchFamily="18" charset="0"/>
              </a:rPr>
              <a:t>                           ( </a:t>
            </a:r>
            <a:r>
              <a:rPr lang="en-US" sz="1900" b="1" dirty="0" err="1">
                <a:solidFill>
                  <a:srgbClr val="D8B25C">
                    <a:lumMod val="75000"/>
                  </a:srgbClr>
                </a:solidFill>
                <a:latin typeface="Times New Roman" pitchFamily="18" charset="0"/>
                <a:cs typeface="Times New Roman" pitchFamily="18" charset="0"/>
              </a:rPr>
              <a:t>Phương</a:t>
            </a:r>
            <a:r>
              <a:rPr lang="en-US" sz="1900" b="1" dirty="0">
                <a:solidFill>
                  <a:srgbClr val="D8B25C">
                    <a:lumMod val="75000"/>
                  </a:srgbClr>
                </a:solidFill>
                <a:latin typeface="Times New Roman" pitchFamily="18" charset="0"/>
                <a:cs typeface="Times New Roman" pitchFamily="18" charset="0"/>
              </a:rPr>
              <a:t> </a:t>
            </a:r>
            <a:r>
              <a:rPr lang="en-US" sz="1900" b="1" dirty="0" err="1">
                <a:solidFill>
                  <a:srgbClr val="D8B25C">
                    <a:lumMod val="75000"/>
                  </a:srgbClr>
                </a:solidFill>
                <a:latin typeface="Times New Roman" pitchFamily="18" charset="0"/>
                <a:cs typeface="Times New Roman" pitchFamily="18" charset="0"/>
              </a:rPr>
              <a:t>pháp</a:t>
            </a:r>
            <a:r>
              <a:rPr lang="en-US" sz="1900" b="1" dirty="0">
                <a:solidFill>
                  <a:srgbClr val="D8B25C">
                    <a:lumMod val="75000"/>
                  </a:srgbClr>
                </a:solidFill>
                <a:latin typeface="Times New Roman" pitchFamily="18" charset="0"/>
                <a:cs typeface="Times New Roman" pitchFamily="18" charset="0"/>
              </a:rPr>
              <a:t> A B C   -   </a:t>
            </a:r>
            <a:r>
              <a:rPr lang="en-US" sz="1900" b="1" dirty="0" err="1">
                <a:solidFill>
                  <a:srgbClr val="D8B25C">
                    <a:lumMod val="75000"/>
                  </a:srgbClr>
                </a:solidFill>
                <a:latin typeface="Times New Roman" pitchFamily="18" charset="0"/>
                <a:cs typeface="Times New Roman" pitchFamily="18" charset="0"/>
              </a:rPr>
              <a:t>Hiện</a:t>
            </a:r>
            <a:r>
              <a:rPr lang="en-US" sz="1900" b="1" dirty="0">
                <a:solidFill>
                  <a:srgbClr val="D8B25C">
                    <a:lumMod val="75000"/>
                  </a:srgbClr>
                </a:solidFill>
                <a:latin typeface="Times New Roman" pitchFamily="18" charset="0"/>
                <a:cs typeface="Times New Roman" pitchFamily="18" charset="0"/>
              </a:rPr>
              <a:t> </a:t>
            </a:r>
            <a:r>
              <a:rPr lang="en-US" sz="1900" b="1" dirty="0" err="1">
                <a:solidFill>
                  <a:srgbClr val="D8B25C">
                    <a:lumMod val="75000"/>
                  </a:srgbClr>
                </a:solidFill>
                <a:latin typeface="Times New Roman" pitchFamily="18" charset="0"/>
                <a:cs typeface="Times New Roman" pitchFamily="18" charset="0"/>
              </a:rPr>
              <a:t>đại</a:t>
            </a:r>
            <a:r>
              <a:rPr lang="en-US" sz="1900" b="1" dirty="0">
                <a:solidFill>
                  <a:srgbClr val="D8B25C">
                    <a:lumMod val="75000"/>
                  </a:srgbClr>
                </a:solidFill>
                <a:latin typeface="Times New Roman" pitchFamily="18" charset="0"/>
                <a:cs typeface="Times New Roman" pitchFamily="18" charset="0"/>
              </a:rPr>
              <a:t> )</a:t>
            </a:r>
          </a:p>
        </p:txBody>
      </p:sp>
    </p:spTree>
    <p:extLst>
      <p:ext uri="{BB962C8B-B14F-4D97-AF65-F5344CB8AC3E}">
        <p14:creationId xmlns:p14="http://schemas.microsoft.com/office/powerpoint/2010/main" val="25237862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5"/>
                                        </p:tgtEl>
                                        <p:attrNameLst>
                                          <p:attrName>style.visibility</p:attrName>
                                        </p:attrNameLst>
                                      </p:cBhvr>
                                      <p:to>
                                        <p:strVal val="visible"/>
                                      </p:to>
                                    </p:set>
                                    <p:anim calcmode="lin" valueType="num">
                                      <p:cBhvr additive="base">
                                        <p:cTn id="7" dur="500" fill="hold"/>
                                        <p:tgtEl>
                                          <p:spTgt spid="35845"/>
                                        </p:tgtEl>
                                        <p:attrNameLst>
                                          <p:attrName>ppt_x</p:attrName>
                                        </p:attrNameLst>
                                      </p:cBhvr>
                                      <p:tavLst>
                                        <p:tav tm="0">
                                          <p:val>
                                            <p:strVal val="#ppt_x"/>
                                          </p:val>
                                        </p:tav>
                                        <p:tav tm="100000">
                                          <p:val>
                                            <p:strVal val="#ppt_x"/>
                                          </p:val>
                                        </p:tav>
                                      </p:tavLst>
                                    </p:anim>
                                    <p:anim calcmode="lin" valueType="num">
                                      <p:cBhvr additive="base">
                                        <p:cTn id="8" dur="500" fill="hold"/>
                                        <p:tgtEl>
                                          <p:spTgt spid="358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gtEl>
                                        <p:attrNameLst>
                                          <p:attrName>style.visibility</p:attrName>
                                        </p:attrNameLst>
                                      </p:cBhvr>
                                      <p:to>
                                        <p:strVal val="visible"/>
                                      </p:to>
                                    </p:set>
                                    <p:anim calcmode="lin" valueType="num">
                                      <p:cBhvr additive="base">
                                        <p:cTn id="13" dur="500" fill="hold"/>
                                        <p:tgtEl>
                                          <p:spTgt spid="34819"/>
                                        </p:tgtEl>
                                        <p:attrNameLst>
                                          <p:attrName>ppt_x</p:attrName>
                                        </p:attrNameLst>
                                      </p:cBhvr>
                                      <p:tavLst>
                                        <p:tav tm="0">
                                          <p:val>
                                            <p:strVal val="#ppt_x"/>
                                          </p:val>
                                        </p:tav>
                                        <p:tav tm="100000">
                                          <p:val>
                                            <p:strVal val="#ppt_x"/>
                                          </p:val>
                                        </p:tav>
                                      </p:tavLst>
                                    </p:anim>
                                    <p:anim calcmode="lin" valueType="num">
                                      <p:cBhvr additive="base">
                                        <p:cTn id="14" dur="500" fill="hold"/>
                                        <p:tgtEl>
                                          <p:spTgt spid="348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22"/>
                                        </p:tgtEl>
                                        <p:attrNameLst>
                                          <p:attrName>style.visibility</p:attrName>
                                        </p:attrNameLst>
                                      </p:cBhvr>
                                      <p:to>
                                        <p:strVal val="visible"/>
                                      </p:to>
                                    </p:set>
                                    <p:anim calcmode="lin" valueType="num">
                                      <p:cBhvr additive="base">
                                        <p:cTn id="19" dur="500" fill="hold"/>
                                        <p:tgtEl>
                                          <p:spTgt spid="34822"/>
                                        </p:tgtEl>
                                        <p:attrNameLst>
                                          <p:attrName>ppt_x</p:attrName>
                                        </p:attrNameLst>
                                      </p:cBhvr>
                                      <p:tavLst>
                                        <p:tav tm="0">
                                          <p:val>
                                            <p:strVal val="#ppt_x"/>
                                          </p:val>
                                        </p:tav>
                                        <p:tav tm="100000">
                                          <p:val>
                                            <p:strVal val="#ppt_x"/>
                                          </p:val>
                                        </p:tav>
                                      </p:tavLst>
                                    </p:anim>
                                    <p:anim calcmode="lin" valueType="num">
                                      <p:cBhvr additive="base">
                                        <p:cTn id="20" dur="500" fill="hold"/>
                                        <p:tgtEl>
                                          <p:spTgt spid="348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5845" grpId="0"/>
      <p:bldP spid="34822" grpId="0" animBg="1"/>
      <p:bldP spid="7"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3019A404-CE91-4920-8D5D-E4B1DD73C8E1}" type="slidenum">
              <a:rPr lang="en-IN" smtClean="0"/>
              <a:pPr>
                <a:defRPr/>
              </a:pPr>
              <a:t>58</a:t>
            </a:fld>
            <a:endParaRPr lang="en-IN"/>
          </a:p>
        </p:txBody>
      </p:sp>
      <p:sp>
        <p:nvSpPr>
          <p:cNvPr id="37892" name="Text Box 28"/>
          <p:cNvSpPr txBox="1">
            <a:spLocks noChangeArrowheads="1"/>
          </p:cNvSpPr>
          <p:nvPr/>
        </p:nvSpPr>
        <p:spPr bwMode="auto">
          <a:xfrm>
            <a:off x="2166938" y="1571626"/>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QUY TRÌNH TẬP HỢP CHI PHÍ THEO CÔNG VIỆC</a:t>
            </a:r>
          </a:p>
        </p:txBody>
      </p:sp>
      <p:sp>
        <p:nvSpPr>
          <p:cNvPr id="37893" name="Rectangle 1145" descr="Parchment"/>
          <p:cNvSpPr>
            <a:spLocks noChangeArrowheads="1"/>
          </p:cNvSpPr>
          <p:nvPr/>
        </p:nvSpPr>
        <p:spPr bwMode="auto">
          <a:xfrm>
            <a:off x="1981201" y="2514601"/>
            <a:ext cx="2746375" cy="705321"/>
          </a:xfrm>
          <a:prstGeom prst="rect">
            <a:avLst/>
          </a:prstGeom>
          <a:solidFill>
            <a:schemeClr val="bg1"/>
          </a:solidFill>
          <a:ln w="12700">
            <a:solidFill>
              <a:srgbClr val="000099"/>
            </a:solidFill>
            <a:miter lim="800000"/>
            <a:headEnd/>
            <a:tailEnd/>
          </a:ln>
          <a:effectLst>
            <a:outerShdw dist="107763" dir="2700000" algn="ctr" rotWithShape="0">
              <a:schemeClr val="bg2"/>
            </a:outerShdw>
          </a:effectLst>
        </p:spPr>
        <p:txBody>
          <a:bodyPr lIns="90488" tIns="44450" rIns="90488" bIns="44450">
            <a:spAutoFit/>
          </a:bodyPr>
          <a:lstStyle/>
          <a:p>
            <a:pPr algn="ctr" fontAlgn="base">
              <a:spcBef>
                <a:spcPct val="50000"/>
              </a:spcBef>
              <a:spcAft>
                <a:spcPct val="0"/>
              </a:spcAft>
            </a:pPr>
            <a:r>
              <a:rPr lang="en-US" altLang="vi-VN" sz="2000" b="1" dirty="0" err="1">
                <a:solidFill>
                  <a:prstClr val="black"/>
                </a:solidFill>
                <a:latin typeface="Times New Roman" pitchFamily="18" charset="0"/>
                <a:cs typeface="Times New Roman" pitchFamily="18" charset="0"/>
              </a:rPr>
              <a:t>Nhận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đơn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đặt</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hàng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từ</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khách</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hàng</a:t>
            </a:r>
            <a:endParaRPr lang="en-US" altLang="vi-VN" sz="2000" b="1" dirty="0">
              <a:solidFill>
                <a:prstClr val="black"/>
              </a:solidFill>
              <a:latin typeface="Times New Roman" pitchFamily="18" charset="0"/>
              <a:cs typeface="Times New Roman" pitchFamily="18" charset="0"/>
            </a:endParaRPr>
          </a:p>
        </p:txBody>
      </p:sp>
      <p:pic>
        <p:nvPicPr>
          <p:cNvPr id="37894" name="Picture 1162" descr="bd07052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2133600"/>
            <a:ext cx="22606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895" name="AutoShape 1159"/>
          <p:cNvCxnSpPr>
            <a:cxnSpLocks noChangeShapeType="1"/>
          </p:cNvCxnSpPr>
          <p:nvPr/>
        </p:nvCxnSpPr>
        <p:spPr bwMode="auto">
          <a:xfrm>
            <a:off x="3354388" y="3346451"/>
            <a:ext cx="1143000" cy="1503363"/>
          </a:xfrm>
          <a:prstGeom prst="straightConnector1">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cxnSp>
      <p:sp>
        <p:nvSpPr>
          <p:cNvPr id="37896" name="Rectangle 1150"/>
          <p:cNvSpPr>
            <a:spLocks noChangeArrowheads="1"/>
          </p:cNvSpPr>
          <p:nvPr/>
        </p:nvSpPr>
        <p:spPr bwMode="auto">
          <a:xfrm>
            <a:off x="3355976" y="4849813"/>
            <a:ext cx="2282825" cy="859210"/>
          </a:xfrm>
          <a:prstGeom prst="rect">
            <a:avLst/>
          </a:prstGeom>
          <a:solidFill>
            <a:schemeClr val="bg1"/>
          </a:solidFill>
          <a:ln w="12700">
            <a:solidFill>
              <a:srgbClr val="000099"/>
            </a:solidFill>
            <a:miter lim="800000"/>
            <a:headEnd/>
            <a:tailEnd/>
          </a:ln>
          <a:effectLst>
            <a:outerShdw dist="107763" dir="2700000" algn="ctr" rotWithShape="0">
              <a:schemeClr val="bg2"/>
            </a:outerShdw>
          </a:effectLst>
        </p:spPr>
        <p:txBody>
          <a:bodyPr lIns="90488" tIns="44450" rIns="90488" bIns="44450">
            <a:spAutoFit/>
          </a:bodyPr>
          <a:lstStyle/>
          <a:p>
            <a:pPr algn="ctr" fontAlgn="base">
              <a:spcBef>
                <a:spcPct val="50000"/>
              </a:spcBef>
              <a:spcAft>
                <a:spcPct val="0"/>
              </a:spcAft>
            </a:pPr>
            <a:r>
              <a:rPr lang="en-US" altLang="vi-VN" sz="2000" b="1" dirty="0" err="1">
                <a:solidFill>
                  <a:prstClr val="black"/>
                </a:solidFill>
                <a:latin typeface="Times New Roman" pitchFamily="18" charset="0"/>
                <a:cs typeface="Times New Roman" pitchFamily="18" charset="0"/>
              </a:rPr>
              <a:t>Lịch</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trình</a:t>
            </a:r>
            <a:r>
              <a:rPr lang="en-US" altLang="vi-VN" sz="2000" b="1" dirty="0">
                <a:solidFill>
                  <a:prstClr val="black"/>
                </a:solidFill>
                <a:latin typeface="Times New Roman" pitchFamily="18" charset="0"/>
                <a:cs typeface="Times New Roman" pitchFamily="18" charset="0"/>
              </a:rPr>
              <a:t> </a:t>
            </a:r>
          </a:p>
          <a:p>
            <a:pPr algn="ctr" fontAlgn="base">
              <a:spcBef>
                <a:spcPct val="50000"/>
              </a:spcBef>
              <a:spcAft>
                <a:spcPct val="0"/>
              </a:spcAft>
            </a:pPr>
            <a:r>
              <a:rPr lang="en-US" altLang="vi-VN" sz="2000" b="1" dirty="0" err="1">
                <a:solidFill>
                  <a:prstClr val="black"/>
                </a:solidFill>
                <a:latin typeface="Times New Roman" pitchFamily="18" charset="0"/>
                <a:cs typeface="Times New Roman" pitchFamily="18" charset="0"/>
              </a:rPr>
              <a:t>công</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việc</a:t>
            </a:r>
            <a:endParaRPr lang="en-US" altLang="vi-VN" sz="2000" b="1" dirty="0">
              <a:solidFill>
                <a:prstClr val="black"/>
              </a:solidFill>
              <a:latin typeface="Times New Roman" pitchFamily="18" charset="0"/>
              <a:cs typeface="Times New Roman" pitchFamily="18" charset="0"/>
            </a:endParaRPr>
          </a:p>
        </p:txBody>
      </p:sp>
      <p:cxnSp>
        <p:nvCxnSpPr>
          <p:cNvPr id="37897" name="AutoShape 1160"/>
          <p:cNvCxnSpPr>
            <a:cxnSpLocks noChangeShapeType="1"/>
          </p:cNvCxnSpPr>
          <p:nvPr/>
        </p:nvCxnSpPr>
        <p:spPr bwMode="auto">
          <a:xfrm>
            <a:off x="5638801" y="5265738"/>
            <a:ext cx="993775" cy="0"/>
          </a:xfrm>
          <a:prstGeom prst="straightConnector1">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cxnSp>
      <p:sp>
        <p:nvSpPr>
          <p:cNvPr id="37898" name="Rectangle 1157" descr="Brown marble"/>
          <p:cNvSpPr>
            <a:spLocks noChangeArrowheads="1"/>
          </p:cNvSpPr>
          <p:nvPr/>
        </p:nvSpPr>
        <p:spPr bwMode="auto">
          <a:xfrm>
            <a:off x="6632576" y="4856163"/>
            <a:ext cx="2282825" cy="859210"/>
          </a:xfrm>
          <a:prstGeom prst="rect">
            <a:avLst/>
          </a:prstGeom>
          <a:solidFill>
            <a:schemeClr val="bg1"/>
          </a:solidFill>
          <a:ln w="12700">
            <a:solidFill>
              <a:schemeClr val="tx1"/>
            </a:solidFill>
            <a:miter lim="800000"/>
            <a:headEnd/>
            <a:tailEnd/>
          </a:ln>
          <a:effectLst>
            <a:outerShdw dist="107763" dir="2700000" algn="ctr" rotWithShape="0">
              <a:schemeClr val="bg2"/>
            </a:outerShdw>
          </a:effectLst>
        </p:spPr>
        <p:txBody>
          <a:bodyPr lIns="90488" tIns="44450" rIns="90488" bIns="44450">
            <a:spAutoFit/>
          </a:bodyPr>
          <a:lstStyle/>
          <a:p>
            <a:pPr algn="ctr" fontAlgn="base">
              <a:spcBef>
                <a:spcPct val="50000"/>
              </a:spcBef>
              <a:spcAft>
                <a:spcPct val="0"/>
              </a:spcAft>
            </a:pPr>
            <a:r>
              <a:rPr lang="en-US" altLang="vi-VN" sz="2000" b="1" dirty="0" err="1">
                <a:solidFill>
                  <a:prstClr val="black"/>
                </a:solidFill>
                <a:latin typeface="Times New Roman" pitchFamily="18" charset="0"/>
                <a:cs typeface="Times New Roman" pitchFamily="18" charset="0"/>
              </a:rPr>
              <a:t>Đặt</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mua</a:t>
            </a:r>
            <a:r>
              <a:rPr lang="en-US" altLang="vi-VN" sz="2000" b="1" dirty="0">
                <a:solidFill>
                  <a:prstClr val="black"/>
                </a:solidFill>
                <a:latin typeface="Times New Roman" pitchFamily="18" charset="0"/>
                <a:cs typeface="Times New Roman" pitchFamily="18" charset="0"/>
              </a:rPr>
              <a:t> </a:t>
            </a:r>
          </a:p>
          <a:p>
            <a:pPr algn="ctr" fontAlgn="base">
              <a:spcBef>
                <a:spcPct val="50000"/>
              </a:spcBef>
              <a:spcAft>
                <a:spcPct val="0"/>
              </a:spcAft>
            </a:pPr>
            <a:r>
              <a:rPr lang="en-US" altLang="vi-VN" sz="2000" b="1" dirty="0" err="1">
                <a:solidFill>
                  <a:prstClr val="black"/>
                </a:solidFill>
                <a:latin typeface="Times New Roman" pitchFamily="18" charset="0"/>
                <a:cs typeface="Times New Roman" pitchFamily="18" charset="0"/>
              </a:rPr>
              <a:t>nguyên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vật</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liệu</a:t>
            </a:r>
            <a:endParaRPr lang="en-US" altLang="vi-VN" sz="2000" b="1" dirty="0">
              <a:solidFill>
                <a:prstClr val="black"/>
              </a:solidFill>
              <a:latin typeface="Times New Roman" pitchFamily="18" charset="0"/>
              <a:cs typeface="Times New Roman" pitchFamily="18" charset="0"/>
            </a:endParaRPr>
          </a:p>
        </p:txBody>
      </p:sp>
      <p:cxnSp>
        <p:nvCxnSpPr>
          <p:cNvPr id="37899" name="AutoShape 1161"/>
          <p:cNvCxnSpPr>
            <a:cxnSpLocks noChangeShapeType="1"/>
          </p:cNvCxnSpPr>
          <p:nvPr/>
        </p:nvCxnSpPr>
        <p:spPr bwMode="auto">
          <a:xfrm flipV="1">
            <a:off x="7773988" y="3394075"/>
            <a:ext cx="1447800" cy="1462088"/>
          </a:xfrm>
          <a:prstGeom prst="straightConnector1">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cxnSp>
      <p:sp>
        <p:nvSpPr>
          <p:cNvPr id="37900" name="Rectangle 1154" descr="Blue tissue paper"/>
          <p:cNvSpPr>
            <a:spLocks noChangeArrowheads="1"/>
          </p:cNvSpPr>
          <p:nvPr/>
        </p:nvSpPr>
        <p:spPr bwMode="auto">
          <a:xfrm>
            <a:off x="8004176" y="2562226"/>
            <a:ext cx="2435225" cy="705321"/>
          </a:xfrm>
          <a:prstGeom prst="rect">
            <a:avLst/>
          </a:prstGeom>
          <a:solidFill>
            <a:schemeClr val="bg1"/>
          </a:solidFill>
          <a:ln w="12700">
            <a:solidFill>
              <a:srgbClr val="000099"/>
            </a:solidFill>
            <a:miter lim="800000"/>
            <a:headEnd/>
            <a:tailEnd/>
          </a:ln>
          <a:effectLst>
            <a:outerShdw dist="107763" dir="2700000" algn="ctr" rotWithShape="0">
              <a:schemeClr val="bg2"/>
            </a:outerShdw>
          </a:effectLst>
        </p:spPr>
        <p:txBody>
          <a:bodyPr lIns="90488" tIns="44450" rIns="90488" bIns="44450">
            <a:spAutoFit/>
          </a:bodyPr>
          <a:lstStyle/>
          <a:p>
            <a:pPr algn="ctr" fontAlgn="base">
              <a:spcBef>
                <a:spcPct val="0"/>
              </a:spcBef>
              <a:spcAft>
                <a:spcPct val="0"/>
              </a:spcAft>
            </a:pPr>
            <a:r>
              <a:rPr lang="en-US" altLang="vi-VN" sz="2000" b="1" dirty="0" err="1">
                <a:solidFill>
                  <a:prstClr val="black"/>
                </a:solidFill>
                <a:latin typeface="Times New Roman" pitchFamily="18" charset="0"/>
                <a:cs typeface="Times New Roman" pitchFamily="18" charset="0"/>
              </a:rPr>
              <a:t>Bắt</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đầu</a:t>
            </a:r>
            <a:r>
              <a:rPr lang="en-US" altLang="vi-VN" sz="2000"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altLang="vi-VN" sz="2000" b="1" dirty="0" err="1">
                <a:solidFill>
                  <a:prstClr val="black"/>
                </a:solidFill>
                <a:latin typeface="Times New Roman" pitchFamily="18" charset="0"/>
                <a:cs typeface="Times New Roman" pitchFamily="18" charset="0"/>
              </a:rPr>
              <a:t>sản</a:t>
            </a:r>
            <a:r>
              <a:rPr lang="en-US" altLang="vi-VN" sz="2000" b="1" dirty="0">
                <a:solidFill>
                  <a:prstClr val="black"/>
                </a:solidFill>
                <a:latin typeface="Times New Roman" pitchFamily="18" charset="0"/>
                <a:cs typeface="Times New Roman" pitchFamily="18" charset="0"/>
              </a:rPr>
              <a:t> </a:t>
            </a:r>
            <a:r>
              <a:rPr lang="en-US" altLang="vi-VN" sz="2000" b="1" dirty="0" err="1">
                <a:solidFill>
                  <a:prstClr val="black"/>
                </a:solidFill>
                <a:latin typeface="Times New Roman" pitchFamily="18" charset="0"/>
                <a:cs typeface="Times New Roman" pitchFamily="18" charset="0"/>
              </a:rPr>
              <a:t>xuất</a:t>
            </a:r>
            <a:endParaRPr lang="en-US" altLang="vi-VN" sz="20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61679462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92347458-D393-4ABA-B3D2-55B91E8EF208}" type="slidenum">
              <a:rPr lang="en-IN" smtClean="0"/>
              <a:pPr>
                <a:defRPr/>
              </a:pPr>
              <a:t>59</a:t>
            </a:fld>
            <a:endParaRPr lang="en-IN"/>
          </a:p>
        </p:txBody>
      </p:sp>
      <p:sp>
        <p:nvSpPr>
          <p:cNvPr id="39940" name="Text Box 28"/>
          <p:cNvSpPr txBox="1">
            <a:spLocks noChangeArrowheads="1"/>
          </p:cNvSpPr>
          <p:nvPr/>
        </p:nvSpPr>
        <p:spPr bwMode="auto">
          <a:xfrm>
            <a:off x="2166938" y="1571626"/>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400" b="1" dirty="0">
                <a:solidFill>
                  <a:prstClr val="black"/>
                </a:solidFill>
                <a:latin typeface="Times New Roman" pitchFamily="18" charset="0"/>
                <a:cs typeface="Times New Roman" pitchFamily="18" charset="0"/>
              </a:rPr>
              <a:t>KẾ TOÁN GIÁ THÀNH THEO CÔNG VIỆC</a:t>
            </a:r>
          </a:p>
        </p:txBody>
      </p:sp>
      <p:graphicFrame>
        <p:nvGraphicFramePr>
          <p:cNvPr id="39941" name="Object 2"/>
          <p:cNvGraphicFramePr>
            <a:graphicFrameLocks noChangeAspect="1"/>
          </p:cNvGraphicFramePr>
          <p:nvPr/>
        </p:nvGraphicFramePr>
        <p:xfrm>
          <a:off x="2738439" y="2571751"/>
          <a:ext cx="1982787" cy="3624263"/>
        </p:xfrm>
        <a:graphic>
          <a:graphicData uri="http://schemas.openxmlformats.org/presentationml/2006/ole">
            <mc:AlternateContent xmlns:mc="http://schemas.openxmlformats.org/markup-compatibility/2006">
              <mc:Choice xmlns:v="urn:schemas-microsoft-com:vml" Requires="v">
                <p:oleObj spid="_x0000_s11379" name="Clip" r:id="rId4" imgW="1762174" imgH="3895681" progId="MS_ClipArt_Gallery.2">
                  <p:embed/>
                </p:oleObj>
              </mc:Choice>
              <mc:Fallback>
                <p:oleObj name="Clip" r:id="rId4" imgW="1762174" imgH="3895681"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8439" y="2571751"/>
                        <a:ext cx="1982787" cy="3624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42" name="Rectangle 1027"/>
          <p:cNvSpPr txBox="1">
            <a:spLocks noChangeArrowheads="1"/>
          </p:cNvSpPr>
          <p:nvPr/>
        </p:nvSpPr>
        <p:spPr bwMode="auto">
          <a:xfrm>
            <a:off x="5334000" y="2790825"/>
            <a:ext cx="49530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marL="319088" indent="-319088" algn="just" eaLnBrk="0" fontAlgn="base" hangingPunct="0">
              <a:spcBef>
                <a:spcPct val="0"/>
              </a:spcBef>
              <a:spcAft>
                <a:spcPct val="0"/>
              </a:spcAft>
              <a:buClr>
                <a:srgbClr val="DD8047"/>
              </a:buClr>
              <a:buSzPct val="60000"/>
            </a:pPr>
            <a:r>
              <a:rPr lang="en-US" altLang="vi-VN" sz="32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Những</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tài</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liệu</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cơ</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bản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để</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hạch</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toán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những</a:t>
            </a:r>
            <a:r>
              <a:rPr lang="en-US" altLang="vi-VN" sz="2800" dirty="0">
                <a:solidFill>
                  <a:prstClr val="black"/>
                </a:solidFill>
                <a:latin typeface="Times New Roman" pitchFamily="18" charset="0"/>
                <a:cs typeface="Times New Roman" pitchFamily="18" charset="0"/>
              </a:rPr>
              <a:t> chi </a:t>
            </a:r>
            <a:r>
              <a:rPr lang="en-US" altLang="vi-VN" sz="2800" dirty="0" err="1">
                <a:solidFill>
                  <a:prstClr val="black"/>
                </a:solidFill>
                <a:latin typeface="Times New Roman" pitchFamily="18" charset="0"/>
                <a:cs typeface="Times New Roman" pitchFamily="18" charset="0"/>
              </a:rPr>
              <a:t>phí</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liên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quan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đến</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một</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công</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việc</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gọi</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là</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bảng</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giá</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thành</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theo</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công</a:t>
            </a:r>
            <a:r>
              <a:rPr lang="en-US" altLang="vi-VN" sz="2800" dirty="0">
                <a:solidFill>
                  <a:prstClr val="black"/>
                </a:solidFill>
                <a:latin typeface="Times New Roman" pitchFamily="18" charset="0"/>
                <a:cs typeface="Times New Roman" pitchFamily="18" charset="0"/>
              </a:rPr>
              <a:t> </a:t>
            </a:r>
            <a:r>
              <a:rPr lang="en-US" altLang="vi-VN" sz="2800" dirty="0" err="1">
                <a:solidFill>
                  <a:prstClr val="black"/>
                </a:solidFill>
                <a:latin typeface="Times New Roman" pitchFamily="18" charset="0"/>
                <a:cs typeface="Times New Roman" pitchFamily="18" charset="0"/>
              </a:rPr>
              <a:t>việc</a:t>
            </a:r>
            <a:r>
              <a:rPr lang="en-US" altLang="vi-VN" sz="2800" dirty="0">
                <a:solidFill>
                  <a:prstClr val="black"/>
                </a:solidFill>
                <a:latin typeface="Times New Roman" pitchFamily="18" charset="0"/>
                <a:cs typeface="Times New Roman" pitchFamily="18" charset="0"/>
              </a:rPr>
              <a:t>.</a:t>
            </a:r>
          </a:p>
        </p:txBody>
      </p:sp>
      <p:grpSp>
        <p:nvGrpSpPr>
          <p:cNvPr id="39943" name="Group 1089"/>
          <p:cNvGrpSpPr>
            <a:grpSpLocks/>
          </p:cNvGrpSpPr>
          <p:nvPr/>
        </p:nvGrpSpPr>
        <p:grpSpPr bwMode="auto">
          <a:xfrm>
            <a:off x="6810375" y="5187951"/>
            <a:ext cx="3238500" cy="911225"/>
            <a:chOff x="3512" y="3268"/>
            <a:chExt cx="2040" cy="574"/>
          </a:xfrm>
        </p:grpSpPr>
        <p:sp>
          <p:nvSpPr>
            <p:cNvPr id="39944" name="Freeform 1090"/>
            <p:cNvSpPr>
              <a:spLocks/>
            </p:cNvSpPr>
            <p:nvPr/>
          </p:nvSpPr>
          <p:spPr bwMode="auto">
            <a:xfrm>
              <a:off x="3512" y="3268"/>
              <a:ext cx="2040" cy="574"/>
            </a:xfrm>
            <a:custGeom>
              <a:avLst/>
              <a:gdLst>
                <a:gd name="T0" fmla="*/ 1380 w 2040"/>
                <a:gd name="T1" fmla="*/ 105 h 574"/>
                <a:gd name="T2" fmla="*/ 1380 w 2040"/>
                <a:gd name="T3" fmla="*/ 222 h 574"/>
                <a:gd name="T4" fmla="*/ 517 w 2040"/>
                <a:gd name="T5" fmla="*/ 222 h 574"/>
                <a:gd name="T6" fmla="*/ 465 w 2040"/>
                <a:gd name="T7" fmla="*/ 220 h 574"/>
                <a:gd name="T8" fmla="*/ 424 w 2040"/>
                <a:gd name="T9" fmla="*/ 217 h 574"/>
                <a:gd name="T10" fmla="*/ 384 w 2040"/>
                <a:gd name="T11" fmla="*/ 211 h 574"/>
                <a:gd name="T12" fmla="*/ 343 w 2040"/>
                <a:gd name="T13" fmla="*/ 203 h 574"/>
                <a:gd name="T14" fmla="*/ 304 w 2040"/>
                <a:gd name="T15" fmla="*/ 193 h 574"/>
                <a:gd name="T16" fmla="*/ 266 w 2040"/>
                <a:gd name="T17" fmla="*/ 181 h 574"/>
                <a:gd name="T18" fmla="*/ 228 w 2040"/>
                <a:gd name="T19" fmla="*/ 166 h 574"/>
                <a:gd name="T20" fmla="*/ 201 w 2040"/>
                <a:gd name="T21" fmla="*/ 153 h 574"/>
                <a:gd name="T22" fmla="*/ 176 w 2040"/>
                <a:gd name="T23" fmla="*/ 138 h 574"/>
                <a:gd name="T24" fmla="*/ 154 w 2040"/>
                <a:gd name="T25" fmla="*/ 123 h 574"/>
                <a:gd name="T26" fmla="*/ 130 w 2040"/>
                <a:gd name="T27" fmla="*/ 106 h 574"/>
                <a:gd name="T28" fmla="*/ 111 w 2040"/>
                <a:gd name="T29" fmla="*/ 91 h 574"/>
                <a:gd name="T30" fmla="*/ 92 w 2040"/>
                <a:gd name="T31" fmla="*/ 74 h 574"/>
                <a:gd name="T32" fmla="*/ 76 w 2040"/>
                <a:gd name="T33" fmla="*/ 56 h 574"/>
                <a:gd name="T34" fmla="*/ 59 w 2040"/>
                <a:gd name="T35" fmla="*/ 39 h 574"/>
                <a:gd name="T36" fmla="*/ 48 w 2040"/>
                <a:gd name="T37" fmla="*/ 23 h 574"/>
                <a:gd name="T38" fmla="*/ 34 w 2040"/>
                <a:gd name="T39" fmla="*/ 0 h 574"/>
                <a:gd name="T40" fmla="*/ 19 w 2040"/>
                <a:gd name="T41" fmla="*/ 20 h 574"/>
                <a:gd name="T42" fmla="*/ 10 w 2040"/>
                <a:gd name="T43" fmla="*/ 37 h 574"/>
                <a:gd name="T44" fmla="*/ 2 w 2040"/>
                <a:gd name="T45" fmla="*/ 58 h 574"/>
                <a:gd name="T46" fmla="*/ 0 w 2040"/>
                <a:gd name="T47" fmla="*/ 80 h 574"/>
                <a:gd name="T48" fmla="*/ 0 w 2040"/>
                <a:gd name="T49" fmla="*/ 100 h 574"/>
                <a:gd name="T50" fmla="*/ 0 w 2040"/>
                <a:gd name="T51" fmla="*/ 125 h 574"/>
                <a:gd name="T52" fmla="*/ 5 w 2040"/>
                <a:gd name="T53" fmla="*/ 152 h 574"/>
                <a:gd name="T54" fmla="*/ 10 w 2040"/>
                <a:gd name="T55" fmla="*/ 178 h 574"/>
                <a:gd name="T56" fmla="*/ 19 w 2040"/>
                <a:gd name="T57" fmla="*/ 203 h 574"/>
                <a:gd name="T58" fmla="*/ 35 w 2040"/>
                <a:gd name="T59" fmla="*/ 230 h 574"/>
                <a:gd name="T60" fmla="*/ 52 w 2040"/>
                <a:gd name="T61" fmla="*/ 254 h 574"/>
                <a:gd name="T62" fmla="*/ 76 w 2040"/>
                <a:gd name="T63" fmla="*/ 277 h 574"/>
                <a:gd name="T64" fmla="*/ 106 w 2040"/>
                <a:gd name="T65" fmla="*/ 305 h 574"/>
                <a:gd name="T66" fmla="*/ 133 w 2040"/>
                <a:gd name="T67" fmla="*/ 325 h 574"/>
                <a:gd name="T68" fmla="*/ 168 w 2040"/>
                <a:gd name="T69" fmla="*/ 351 h 574"/>
                <a:gd name="T70" fmla="*/ 214 w 2040"/>
                <a:gd name="T71" fmla="*/ 376 h 574"/>
                <a:gd name="T72" fmla="*/ 252 w 2040"/>
                <a:gd name="T73" fmla="*/ 394 h 574"/>
                <a:gd name="T74" fmla="*/ 301 w 2040"/>
                <a:gd name="T75" fmla="*/ 415 h 574"/>
                <a:gd name="T76" fmla="*/ 351 w 2040"/>
                <a:gd name="T77" fmla="*/ 430 h 574"/>
                <a:gd name="T78" fmla="*/ 400 w 2040"/>
                <a:gd name="T79" fmla="*/ 441 h 574"/>
                <a:gd name="T80" fmla="*/ 470 w 2040"/>
                <a:gd name="T81" fmla="*/ 449 h 574"/>
                <a:gd name="T82" fmla="*/ 527 w 2040"/>
                <a:gd name="T83" fmla="*/ 451 h 574"/>
                <a:gd name="T84" fmla="*/ 583 w 2040"/>
                <a:gd name="T85" fmla="*/ 451 h 574"/>
                <a:gd name="T86" fmla="*/ 1380 w 2040"/>
                <a:gd name="T87" fmla="*/ 451 h 574"/>
                <a:gd name="T88" fmla="*/ 1380 w 2040"/>
                <a:gd name="T89" fmla="*/ 573 h 574"/>
                <a:gd name="T90" fmla="*/ 2039 w 2040"/>
                <a:gd name="T91" fmla="*/ 340 h 574"/>
                <a:gd name="T92" fmla="*/ 1380 w 2040"/>
                <a:gd name="T93" fmla="*/ 105 h 57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40"/>
                <a:gd name="T142" fmla="*/ 0 h 574"/>
                <a:gd name="T143" fmla="*/ 2040 w 2040"/>
                <a:gd name="T144" fmla="*/ 574 h 57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40" h="574">
                  <a:moveTo>
                    <a:pt x="1380" y="105"/>
                  </a:moveTo>
                  <a:lnTo>
                    <a:pt x="1380" y="222"/>
                  </a:lnTo>
                  <a:lnTo>
                    <a:pt x="517" y="222"/>
                  </a:lnTo>
                  <a:lnTo>
                    <a:pt x="465" y="220"/>
                  </a:lnTo>
                  <a:lnTo>
                    <a:pt x="424" y="217"/>
                  </a:lnTo>
                  <a:lnTo>
                    <a:pt x="384" y="211"/>
                  </a:lnTo>
                  <a:lnTo>
                    <a:pt x="343" y="203"/>
                  </a:lnTo>
                  <a:lnTo>
                    <a:pt x="304" y="193"/>
                  </a:lnTo>
                  <a:lnTo>
                    <a:pt x="266" y="181"/>
                  </a:lnTo>
                  <a:lnTo>
                    <a:pt x="228" y="166"/>
                  </a:lnTo>
                  <a:lnTo>
                    <a:pt x="201" y="153"/>
                  </a:lnTo>
                  <a:lnTo>
                    <a:pt x="176" y="138"/>
                  </a:lnTo>
                  <a:lnTo>
                    <a:pt x="154" y="123"/>
                  </a:lnTo>
                  <a:lnTo>
                    <a:pt x="130" y="106"/>
                  </a:lnTo>
                  <a:lnTo>
                    <a:pt x="111" y="91"/>
                  </a:lnTo>
                  <a:lnTo>
                    <a:pt x="92" y="74"/>
                  </a:lnTo>
                  <a:lnTo>
                    <a:pt x="76" y="56"/>
                  </a:lnTo>
                  <a:lnTo>
                    <a:pt x="59" y="39"/>
                  </a:lnTo>
                  <a:lnTo>
                    <a:pt x="48" y="23"/>
                  </a:lnTo>
                  <a:lnTo>
                    <a:pt x="34" y="0"/>
                  </a:lnTo>
                  <a:lnTo>
                    <a:pt x="19" y="20"/>
                  </a:lnTo>
                  <a:lnTo>
                    <a:pt x="10" y="37"/>
                  </a:lnTo>
                  <a:lnTo>
                    <a:pt x="2" y="58"/>
                  </a:lnTo>
                  <a:lnTo>
                    <a:pt x="0" y="80"/>
                  </a:lnTo>
                  <a:lnTo>
                    <a:pt x="0" y="100"/>
                  </a:lnTo>
                  <a:lnTo>
                    <a:pt x="0" y="125"/>
                  </a:lnTo>
                  <a:lnTo>
                    <a:pt x="5" y="152"/>
                  </a:lnTo>
                  <a:lnTo>
                    <a:pt x="10" y="178"/>
                  </a:lnTo>
                  <a:lnTo>
                    <a:pt x="19" y="203"/>
                  </a:lnTo>
                  <a:lnTo>
                    <a:pt x="35" y="230"/>
                  </a:lnTo>
                  <a:lnTo>
                    <a:pt x="52" y="254"/>
                  </a:lnTo>
                  <a:lnTo>
                    <a:pt x="76" y="277"/>
                  </a:lnTo>
                  <a:lnTo>
                    <a:pt x="106" y="305"/>
                  </a:lnTo>
                  <a:lnTo>
                    <a:pt x="133" y="325"/>
                  </a:lnTo>
                  <a:lnTo>
                    <a:pt x="168" y="351"/>
                  </a:lnTo>
                  <a:lnTo>
                    <a:pt x="214" y="376"/>
                  </a:lnTo>
                  <a:lnTo>
                    <a:pt x="252" y="394"/>
                  </a:lnTo>
                  <a:lnTo>
                    <a:pt x="301" y="415"/>
                  </a:lnTo>
                  <a:lnTo>
                    <a:pt x="351" y="430"/>
                  </a:lnTo>
                  <a:lnTo>
                    <a:pt x="400" y="441"/>
                  </a:lnTo>
                  <a:lnTo>
                    <a:pt x="470" y="449"/>
                  </a:lnTo>
                  <a:lnTo>
                    <a:pt x="527" y="451"/>
                  </a:lnTo>
                  <a:lnTo>
                    <a:pt x="583" y="451"/>
                  </a:lnTo>
                  <a:lnTo>
                    <a:pt x="1380" y="451"/>
                  </a:lnTo>
                  <a:lnTo>
                    <a:pt x="1380" y="573"/>
                  </a:lnTo>
                  <a:lnTo>
                    <a:pt x="2039" y="340"/>
                  </a:lnTo>
                  <a:lnTo>
                    <a:pt x="1380" y="105"/>
                  </a:lnTo>
                </a:path>
              </a:pathLst>
            </a:custGeom>
            <a:solidFill>
              <a:srgbClr val="FF3300"/>
            </a:solidFill>
            <a:ln w="12700" cap="rnd">
              <a:solidFill>
                <a:srgbClr val="FF3300"/>
              </a:solidFill>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9945" name="Rectangle 1091"/>
            <p:cNvSpPr>
              <a:spLocks noChangeArrowheads="1"/>
            </p:cNvSpPr>
            <p:nvPr/>
          </p:nvSpPr>
          <p:spPr bwMode="auto">
            <a:xfrm>
              <a:off x="3815" y="3465"/>
              <a:ext cx="167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fontAlgn="base">
                <a:spcBef>
                  <a:spcPct val="50000"/>
                </a:spcBef>
                <a:spcAft>
                  <a:spcPct val="0"/>
                </a:spcAft>
              </a:pPr>
              <a:r>
                <a:rPr lang="en-US" altLang="vi-VN">
                  <a:solidFill>
                    <a:prstClr val="white"/>
                  </a:solidFill>
                  <a:latin typeface="Arial" charset="0"/>
                </a:rPr>
                <a:t>Hãy tiếp tục ….</a:t>
              </a:r>
            </a:p>
          </p:txBody>
        </p:sp>
      </p:grpSp>
    </p:spTree>
    <p:extLst>
      <p:ext uri="{BB962C8B-B14F-4D97-AF65-F5344CB8AC3E}">
        <p14:creationId xmlns:p14="http://schemas.microsoft.com/office/powerpoint/2010/main" val="404574024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136775" y="228600"/>
            <a:ext cx="8153400" cy="990600"/>
          </a:xfrm>
        </p:spPr>
        <p:txBody>
          <a:bodyPr/>
          <a:lstStyle/>
          <a:p>
            <a:r>
              <a:rPr lang="en-US" altLang="vi-VN" sz="3600" b="1">
                <a:solidFill>
                  <a:srgbClr val="006600"/>
                </a:solidFill>
                <a:latin typeface="Times New Roman" pitchFamily="18" charset="0"/>
                <a:cs typeface="Times New Roman" pitchFamily="18" charset="0"/>
              </a:rPr>
              <a:t>Lịch sử hình thành và phát triển KTQT</a:t>
            </a:r>
            <a:endParaRPr lang="vi-VN" altLang="vi-VN" sz="3600" b="1">
              <a:solidFill>
                <a:srgbClr val="0066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1143000" y="1524000"/>
            <a:ext cx="9829800" cy="5257800"/>
          </a:xfrm>
        </p:spPr>
        <p:txBody>
          <a:bodyPr/>
          <a:lstStyle/>
          <a:p>
            <a:pPr algn="just"/>
            <a:r>
              <a:rPr lang="en-US" altLang="vi-VN" sz="2800" dirty="0" err="1">
                <a:solidFill>
                  <a:srgbClr val="002060"/>
                </a:solidFill>
                <a:latin typeface="Times New Roman" pitchFamily="18" charset="0"/>
                <a:cs typeface="Times New Roman" pitchFamily="18" charset="0"/>
              </a:rPr>
              <a:t>Năm</a:t>
            </a:r>
            <a:r>
              <a:rPr lang="en-US" altLang="vi-VN" sz="2800" dirty="0">
                <a:solidFill>
                  <a:srgbClr val="002060"/>
                </a:solidFill>
                <a:latin typeface="Times New Roman" pitchFamily="18" charset="0"/>
                <a:cs typeface="Times New Roman" pitchFamily="18" charset="0"/>
              </a:rPr>
              <a:t> 1875: 1 </a:t>
            </a:r>
            <a:r>
              <a:rPr lang="en-US" altLang="vi-VN" sz="2800" dirty="0" err="1">
                <a:solidFill>
                  <a:srgbClr val="002060"/>
                </a:solidFill>
                <a:latin typeface="Times New Roman" pitchFamily="18" charset="0"/>
                <a:cs typeface="Times New Roman" pitchFamily="18" charset="0"/>
              </a:rPr>
              <a:t>nhà</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kinh</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doanh</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người</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Anh</a:t>
            </a:r>
            <a:r>
              <a:rPr lang="en-US" altLang="vi-VN" sz="2800" dirty="0">
                <a:solidFill>
                  <a:srgbClr val="002060"/>
                </a:solidFill>
                <a:latin typeface="Times New Roman" pitchFamily="18" charset="0"/>
                <a:cs typeface="Times New Roman" pitchFamily="18" charset="0"/>
              </a:rPr>
              <a:t> (Thomas </a:t>
            </a:r>
            <a:r>
              <a:rPr lang="en-US" altLang="vi-VN" sz="2800" dirty="0" err="1">
                <a:solidFill>
                  <a:srgbClr val="002060"/>
                </a:solidFill>
                <a:latin typeface="Times New Roman" pitchFamily="18" charset="0"/>
                <a:cs typeface="Times New Roman" pitchFamily="18" charset="0"/>
              </a:rPr>
              <a:t>shuther</a:t>
            </a:r>
            <a:r>
              <a:rPr lang="en-US" altLang="vi-VN" sz="2800" dirty="0">
                <a:solidFill>
                  <a:srgbClr val="002060"/>
                </a:solidFill>
                <a:latin typeface="Times New Roman" pitchFamily="18" charset="0"/>
                <a:cs typeface="Times New Roman" pitchFamily="18" charset="0"/>
              </a:rPr>
              <a:t> Land)  </a:t>
            </a:r>
            <a:r>
              <a:rPr lang="en-US" altLang="vi-VN" sz="2800" dirty="0" err="1">
                <a:solidFill>
                  <a:srgbClr val="002060"/>
                </a:solidFill>
                <a:latin typeface="Times New Roman" pitchFamily="18" charset="0"/>
                <a:cs typeface="Times New Roman" pitchFamily="18" charset="0"/>
              </a:rPr>
              <a:t>tách</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kế</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toán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quản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trị</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từ</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kế</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toán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trước</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đây</a:t>
            </a:r>
            <a:endParaRPr lang="vi-VN" altLang="vi-VN" sz="2800" dirty="0">
              <a:solidFill>
                <a:srgbClr val="002060"/>
              </a:solidFill>
              <a:latin typeface="Times New Roman" pitchFamily="18" charset="0"/>
              <a:cs typeface="Times New Roman" pitchFamily="18" charset="0"/>
            </a:endParaRPr>
          </a:p>
          <a:p>
            <a:pPr algn="just"/>
            <a:r>
              <a:rPr lang="en-US" altLang="vi-VN" sz="2800" dirty="0" err="1">
                <a:latin typeface="Times New Roman" pitchFamily="18" charset="0"/>
                <a:cs typeface="Times New Roman" pitchFamily="18" charset="0"/>
              </a:rPr>
              <a:t>Lịch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sử</a:t>
            </a:r>
            <a:r>
              <a:rPr lang="en-US" altLang="vi-VN" sz="2800" dirty="0">
                <a:latin typeface="Times New Roman" pitchFamily="18" charset="0"/>
                <a:cs typeface="Times New Roman" pitchFamily="18" charset="0"/>
              </a:rPr>
              <a:t> KTQT </a:t>
            </a:r>
            <a:r>
              <a:rPr lang="en-US" altLang="vi-VN" sz="2800" dirty="0" err="1">
                <a:latin typeface="Times New Roman" pitchFamily="18" charset="0"/>
                <a:cs typeface="Times New Roman" pitchFamily="18" charset="0"/>
              </a:rPr>
              <a:t>tại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Việt</a:t>
            </a:r>
            <a:r>
              <a:rPr lang="en-US" altLang="vi-VN" sz="2800" dirty="0">
                <a:latin typeface="Times New Roman" pitchFamily="18" charset="0"/>
                <a:cs typeface="Times New Roman" pitchFamily="18" charset="0"/>
              </a:rPr>
              <a:t> Nam:</a:t>
            </a:r>
          </a:p>
          <a:p>
            <a:pPr algn="just">
              <a:buFont typeface="Wingdings" pitchFamily="2" charset="2"/>
              <a:buChar char="§"/>
            </a:pPr>
            <a:r>
              <a:rPr lang="en-US" altLang="vi-VN" sz="2800" dirty="0" err="1">
                <a:latin typeface="Times New Roman" pitchFamily="18" charset="0"/>
                <a:cs typeface="Times New Roman" pitchFamily="18" charset="0"/>
              </a:rPr>
              <a:t>Bắt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đầu</a:t>
            </a:r>
            <a:r>
              <a:rPr lang="en-US" altLang="vi-VN" sz="2800" dirty="0">
                <a:latin typeface="Times New Roman" pitchFamily="18" charset="0"/>
                <a:cs typeface="Times New Roman" pitchFamily="18" charset="0"/>
              </a:rPr>
              <a:t> du </a:t>
            </a:r>
            <a:r>
              <a:rPr lang="en-US" altLang="vi-VN" sz="2800" dirty="0" err="1">
                <a:latin typeface="Times New Roman" pitchFamily="18" charset="0"/>
                <a:cs typeface="Times New Roman" pitchFamily="18" charset="0"/>
              </a:rPr>
              <a:t>nhập</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và</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manh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nha</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ứng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dụng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khi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đất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nước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đổi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mới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kinh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tế</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có</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kinh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tế</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tư</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nhân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khoảng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cuối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những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năm</a:t>
            </a:r>
            <a:r>
              <a:rPr lang="en-US" altLang="vi-VN" sz="2800" dirty="0">
                <a:latin typeface="Times New Roman" pitchFamily="18" charset="0"/>
                <a:cs typeface="Times New Roman" pitchFamily="18" charset="0"/>
              </a:rPr>
              <a:t> 1980) </a:t>
            </a:r>
          </a:p>
          <a:p>
            <a:pPr algn="just">
              <a:buFont typeface="Wingdings" pitchFamily="2" charset="2"/>
              <a:buChar char="§"/>
            </a:pPr>
            <a:r>
              <a:rPr lang="en-US" altLang="vi-VN" sz="2800" dirty="0" err="1">
                <a:latin typeface="Times New Roman" pitchFamily="18" charset="0"/>
                <a:cs typeface="Times New Roman" pitchFamily="18" charset="0"/>
              </a:rPr>
              <a:t>Năm</a:t>
            </a:r>
            <a:r>
              <a:rPr lang="en-US" altLang="vi-VN" sz="2800" dirty="0">
                <a:latin typeface="Times New Roman" pitchFamily="18" charset="0"/>
                <a:cs typeface="Times New Roman" pitchFamily="18" charset="0"/>
              </a:rPr>
              <a:t> 2003 </a:t>
            </a:r>
            <a:r>
              <a:rPr lang="en-US" altLang="vi-VN" sz="2800" dirty="0" err="1">
                <a:latin typeface="Times New Roman" pitchFamily="18" charset="0"/>
                <a:cs typeface="Times New Roman" pitchFamily="18" charset="0"/>
              </a:rPr>
              <a:t>đã</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quy</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định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về</a:t>
            </a:r>
            <a:r>
              <a:rPr lang="en-US" altLang="vi-VN" sz="2800" dirty="0">
                <a:latin typeface="Times New Roman" pitchFamily="18" charset="0"/>
                <a:cs typeface="Times New Roman" pitchFamily="18" charset="0"/>
              </a:rPr>
              <a:t> KTQT ở </a:t>
            </a:r>
            <a:r>
              <a:rPr lang="en-US" altLang="vi-VN" sz="2800" dirty="0" err="1">
                <a:latin typeface="Times New Roman" pitchFamily="18" charset="0"/>
                <a:cs typeface="Times New Roman" pitchFamily="18" charset="0"/>
              </a:rPr>
              <a:t>các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đơn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vị</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trong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Luật</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kế</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toán</a:t>
            </a:r>
            <a:r>
              <a:rPr lang="en-US" altLang="vi-VN" sz="2800" dirty="0">
                <a:latin typeface="Times New Roman" pitchFamily="18" charset="0"/>
                <a:cs typeface="Times New Roman" pitchFamily="18" charset="0"/>
              </a:rPr>
              <a:t>.</a:t>
            </a:r>
          </a:p>
          <a:p>
            <a:pPr algn="just">
              <a:buFont typeface="Wingdings" pitchFamily="2" charset="2"/>
              <a:buChar char="§"/>
            </a:pPr>
            <a:r>
              <a:rPr lang="en-US" altLang="vi-VN" sz="2800" dirty="0" err="1">
                <a:latin typeface="Times New Roman" pitchFamily="18" charset="0"/>
                <a:cs typeface="Times New Roman" pitchFamily="18" charset="0"/>
              </a:rPr>
              <a:t>Ngày</a:t>
            </a:r>
            <a:r>
              <a:rPr lang="en-US" altLang="vi-VN" sz="2800" dirty="0">
                <a:latin typeface="Times New Roman" pitchFamily="18" charset="0"/>
                <a:cs typeface="Times New Roman" pitchFamily="18" charset="0"/>
              </a:rPr>
              <a:t> 12/6/2006, </a:t>
            </a:r>
            <a:r>
              <a:rPr lang="en-US" altLang="vi-VN" sz="2800" dirty="0" err="1">
                <a:latin typeface="Times New Roman" pitchFamily="18" charset="0"/>
                <a:cs typeface="Times New Roman" pitchFamily="18" charset="0"/>
              </a:rPr>
              <a:t>Thông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tư</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số</a:t>
            </a:r>
            <a:r>
              <a:rPr lang="en-US" altLang="vi-VN" sz="2800" dirty="0">
                <a:latin typeface="Times New Roman" pitchFamily="18" charset="0"/>
                <a:cs typeface="Times New Roman" pitchFamily="18" charset="0"/>
              </a:rPr>
              <a:t> 53/2006/TT-BTC </a:t>
            </a:r>
            <a:r>
              <a:rPr lang="en-US" altLang="vi-VN" sz="2800" dirty="0" err="1">
                <a:latin typeface="Times New Roman" pitchFamily="18" charset="0"/>
                <a:cs typeface="Times New Roman" pitchFamily="18" charset="0"/>
              </a:rPr>
              <a:t>của</a:t>
            </a:r>
            <a:r>
              <a:rPr lang="en-US" altLang="vi-VN" sz="2800" dirty="0">
                <a:latin typeface="Times New Roman" pitchFamily="18" charset="0"/>
                <a:cs typeface="Times New Roman" pitchFamily="18" charset="0"/>
              </a:rPr>
              <a:t> BTC </a:t>
            </a:r>
            <a:r>
              <a:rPr lang="en-US" altLang="vi-VN" sz="2800" dirty="0" err="1">
                <a:latin typeface="Times New Roman" pitchFamily="18" charset="0"/>
                <a:cs typeface="Times New Roman" pitchFamily="18" charset="0"/>
              </a:rPr>
              <a:t>về</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hướng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dẫn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áp</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dụng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kế</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toán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quản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trị</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trong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doanh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nghiệp</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chính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thức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được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ra</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đời</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nhằm</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hướng</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dẫn</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cho</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các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doanh</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nghiệp</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thực</a:t>
            </a:r>
            <a:r>
              <a:rPr lang="en-US" altLang="vi-VN" sz="2800" dirty="0">
                <a:latin typeface="Times New Roman" pitchFamily="18" charset="0"/>
                <a:cs typeface="Times New Roman" pitchFamily="18" charset="0"/>
              </a:rPr>
              <a:t> </a:t>
            </a:r>
            <a:r>
              <a:rPr lang="en-US" altLang="vi-VN" sz="2800" dirty="0" err="1">
                <a:latin typeface="Times New Roman" pitchFamily="18" charset="0"/>
                <a:cs typeface="Times New Roman" pitchFamily="18" charset="0"/>
              </a:rPr>
              <a:t>hiện</a:t>
            </a:r>
            <a:r>
              <a:rPr lang="en-US" altLang="vi-VN" sz="2800" dirty="0">
                <a:latin typeface="Times New Roman" pitchFamily="18" charset="0"/>
                <a:cs typeface="Times New Roman" pitchFamily="18" charset="0"/>
              </a:rPr>
              <a:t> KTQT.</a:t>
            </a:r>
            <a:endParaRPr lang="vi-VN" altLang="vi-VN" sz="28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04C74954-C13C-4CCD-89FF-0E0BB690CCFA}" type="slidenum">
              <a:rPr lang="en-IN" smtClean="0"/>
              <a:pPr>
                <a:defRPr/>
              </a:pPr>
              <a:t>6</a:t>
            </a:fld>
            <a:endParaRPr lang="en-IN" dirty="0"/>
          </a:p>
        </p:txBody>
      </p:sp>
    </p:spTree>
    <p:extLst>
      <p:ext uri="{BB962C8B-B14F-4D97-AF65-F5344CB8AC3E}">
        <p14:creationId xmlns:p14="http://schemas.microsoft.com/office/powerpoint/2010/main" val="12038141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B2C9697-7FF5-4B6B-BF97-CA3AC98063D0}" type="slidenum">
              <a:rPr lang="en-IN" smtClean="0">
                <a:solidFill>
                  <a:srgbClr val="775F55"/>
                </a:solidFill>
              </a:rPr>
              <a:pPr>
                <a:defRPr/>
              </a:pPr>
              <a:t>60</a:t>
            </a:fld>
            <a:endParaRPr lang="en-IN">
              <a:solidFill>
                <a:srgbClr val="775F55"/>
              </a:solidFill>
            </a:endParaRPr>
          </a:p>
        </p:txBody>
      </p:sp>
      <p:sp>
        <p:nvSpPr>
          <p:cNvPr id="5" name="Rectangle 4"/>
          <p:cNvSpPr/>
          <p:nvPr/>
        </p:nvSpPr>
        <p:spPr>
          <a:xfrm>
            <a:off x="838200" y="475358"/>
            <a:ext cx="10820400" cy="5632311"/>
          </a:xfrm>
          <a:prstGeom prst="rect">
            <a:avLst/>
          </a:prstGeom>
        </p:spPr>
        <p:txBody>
          <a:bodyPr wrap="square">
            <a:spAutoFit/>
          </a:bodyPr>
          <a:lstStyle/>
          <a:p>
            <a:pPr marR="45085" algn="just"/>
            <a:r>
              <a:rPr lang="en-US" sz="2400" dirty="0">
                <a:latin typeface="Times New Roman"/>
                <a:ea typeface="Times New Roman"/>
                <a:cs typeface="Times New Roman"/>
              </a:rPr>
              <a:t> </a:t>
            </a:r>
            <a:r>
              <a:rPr lang="en-US" sz="2400" b="1" dirty="0" err="1">
                <a:latin typeface="Times New Roman"/>
                <a:ea typeface="Times New Roman"/>
                <a:cs typeface="Times New Roman"/>
              </a:rPr>
              <a:t>Ví</a:t>
            </a:r>
            <a:r>
              <a:rPr lang="en-US" sz="2400" b="1" dirty="0">
                <a:latin typeface="Times New Roman"/>
                <a:ea typeface="Times New Roman"/>
                <a:cs typeface="Times New Roman"/>
              </a:rPr>
              <a:t> </a:t>
            </a:r>
            <a:r>
              <a:rPr lang="en-US" sz="2400" b="1" dirty="0" err="1">
                <a:latin typeface="Times New Roman"/>
                <a:ea typeface="Times New Roman"/>
                <a:cs typeface="Times New Roman"/>
              </a:rPr>
              <a:t>dụ</a:t>
            </a:r>
            <a:r>
              <a:rPr lang="en-US" sz="2400" b="1" dirty="0">
                <a:latin typeface="Times New Roman"/>
                <a:ea typeface="Times New Roman"/>
                <a:cs typeface="Times New Roman"/>
              </a:rPr>
              <a:t> minh </a:t>
            </a:r>
            <a:r>
              <a:rPr lang="en-US" sz="2400" b="1" dirty="0" err="1">
                <a:latin typeface="Times New Roman"/>
                <a:ea typeface="Times New Roman"/>
                <a:cs typeface="Times New Roman"/>
              </a:rPr>
              <a:t>hoạ</a:t>
            </a:r>
            <a:r>
              <a:rPr lang="en-US" sz="2400" b="1" dirty="0">
                <a:latin typeface="Times New Roman"/>
                <a:ea typeface="Times New Roman"/>
                <a:cs typeface="Times New Roman"/>
              </a:rPr>
              <a:t>:</a:t>
            </a:r>
            <a:endParaRPr lang="en-US" sz="2400" dirty="0">
              <a:latin typeface="Calibri"/>
              <a:ea typeface="Calibri"/>
              <a:cs typeface="Times New Roman"/>
            </a:endParaRPr>
          </a:p>
          <a:p>
            <a:pPr marR="45085" algn="just"/>
            <a:r>
              <a:rPr lang="en-US" sz="2400" b="1"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ABC </a:t>
            </a:r>
            <a:r>
              <a:rPr lang="en-US" sz="2400" dirty="0" err="1">
                <a:latin typeface="Times New Roman"/>
                <a:ea typeface="Times New Roman"/>
                <a:cs typeface="Times New Roman"/>
              </a:rPr>
              <a:t>có</a:t>
            </a:r>
            <a:r>
              <a:rPr lang="en-US" sz="2400" dirty="0">
                <a:latin typeface="Times New Roman"/>
                <a:ea typeface="Times New Roman"/>
                <a:cs typeface="Times New Roman"/>
              </a:rPr>
              <a:t> </a:t>
            </a:r>
            <a:r>
              <a:rPr lang="en-US" sz="2400" dirty="0" err="1">
                <a:latin typeface="Times New Roman"/>
                <a:ea typeface="Times New Roman"/>
                <a:cs typeface="Times New Roman"/>
              </a:rPr>
              <a:t>các</a:t>
            </a:r>
            <a:r>
              <a:rPr lang="en-US" sz="2400" dirty="0">
                <a:latin typeface="Times New Roman"/>
                <a:ea typeface="Times New Roman"/>
                <a:cs typeface="Times New Roman"/>
              </a:rPr>
              <a:t> </a:t>
            </a:r>
            <a:r>
              <a:rPr lang="en-US" sz="2400" dirty="0" err="1">
                <a:latin typeface="Times New Roman"/>
                <a:ea typeface="Times New Roman"/>
                <a:cs typeface="Times New Roman"/>
              </a:rPr>
              <a:t>tài</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 </a:t>
            </a:r>
            <a:r>
              <a:rPr lang="en-US" sz="2400" dirty="0" err="1">
                <a:latin typeface="Times New Roman"/>
                <a:ea typeface="Times New Roman"/>
                <a:cs typeface="Times New Roman"/>
              </a:rPr>
              <a:t>Ngày</a:t>
            </a:r>
            <a:r>
              <a:rPr lang="en-US" sz="2400" dirty="0">
                <a:latin typeface="Times New Roman"/>
                <a:ea typeface="Times New Roman"/>
                <a:cs typeface="Times New Roman"/>
              </a:rPr>
              <a:t> 20/02/N </a:t>
            </a:r>
            <a:r>
              <a:rPr lang="en-US" sz="2400" dirty="0" err="1">
                <a:latin typeface="Times New Roman"/>
                <a:ea typeface="Times New Roman"/>
                <a:cs typeface="Times New Roman"/>
              </a:rPr>
              <a:t>ký</a:t>
            </a:r>
            <a:r>
              <a:rPr lang="en-US" sz="2400" dirty="0">
                <a:latin typeface="Times New Roman"/>
                <a:ea typeface="Times New Roman"/>
                <a:cs typeface="Times New Roman"/>
              </a:rPr>
              <a:t> </a:t>
            </a:r>
            <a:r>
              <a:rPr lang="en-US" sz="2400" dirty="0" err="1">
                <a:latin typeface="Times New Roman"/>
                <a:ea typeface="Times New Roman"/>
                <a:cs typeface="Times New Roman"/>
              </a:rPr>
              <a:t>hợp</a:t>
            </a:r>
            <a:r>
              <a:rPr lang="en-US" sz="2400" dirty="0">
                <a:latin typeface="Times New Roman"/>
                <a:ea typeface="Times New Roman"/>
                <a:cs typeface="Times New Roman"/>
              </a:rPr>
              <a:t> </a:t>
            </a:r>
            <a:r>
              <a:rPr lang="en-US" sz="2400" dirty="0" err="1">
                <a:latin typeface="Times New Roman"/>
                <a:ea typeface="Times New Roman"/>
                <a:cs typeface="Times New Roman"/>
              </a:rPr>
              <a:t>đồng</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01 </a:t>
            </a:r>
            <a:r>
              <a:rPr lang="en-US" sz="2400" dirty="0" err="1">
                <a:latin typeface="Times New Roman"/>
                <a:ea typeface="Times New Roman"/>
                <a:cs typeface="Times New Roman"/>
              </a:rPr>
              <a:t>với</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X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100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ngày</a:t>
            </a:r>
            <a:r>
              <a:rPr lang="en-US" sz="2400" dirty="0">
                <a:latin typeface="Times New Roman"/>
                <a:ea typeface="Times New Roman"/>
                <a:cs typeface="Times New Roman"/>
              </a:rPr>
              <a:t>  </a:t>
            </a:r>
            <a:r>
              <a:rPr lang="en-US" sz="2400" dirty="0" err="1">
                <a:latin typeface="Times New Roman"/>
                <a:ea typeface="Times New Roman"/>
                <a:cs typeface="Times New Roman"/>
              </a:rPr>
              <a:t>giao</a:t>
            </a:r>
            <a:r>
              <a:rPr lang="en-US" sz="2400" dirty="0">
                <a:latin typeface="Times New Roman"/>
                <a:ea typeface="Times New Roman"/>
                <a:cs typeface="Times New Roman"/>
              </a:rPr>
              <a:t> </a:t>
            </a:r>
            <a:r>
              <a:rPr lang="en-US" sz="2400" dirty="0" err="1">
                <a:latin typeface="Times New Roman"/>
                <a:ea typeface="Times New Roman"/>
                <a:cs typeface="Times New Roman"/>
              </a:rPr>
              <a:t>trả</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X: 30/05/N- </a:t>
            </a:r>
            <a:r>
              <a:rPr lang="en-US" sz="2400" dirty="0" err="1">
                <a:latin typeface="Times New Roman"/>
                <a:ea typeface="Times New Roman"/>
                <a:cs typeface="Times New Roman"/>
              </a:rPr>
              <a:t>Mã</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việc</a:t>
            </a:r>
            <a:r>
              <a:rPr lang="en-US" sz="2400" dirty="0">
                <a:latin typeface="Times New Roman"/>
                <a:ea typeface="Times New Roman"/>
                <a:cs typeface="Times New Roman"/>
              </a:rPr>
              <a:t> 01-A.</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 </a:t>
            </a:r>
            <a:r>
              <a:rPr lang="en-US" sz="2400" dirty="0" err="1">
                <a:latin typeface="Times New Roman"/>
                <a:ea typeface="Times New Roman"/>
                <a:cs typeface="Times New Roman"/>
              </a:rPr>
              <a:t>Ngày</a:t>
            </a:r>
            <a:r>
              <a:rPr lang="en-US" sz="2400" dirty="0">
                <a:latin typeface="Times New Roman"/>
                <a:ea typeface="Times New Roman"/>
                <a:cs typeface="Times New Roman"/>
              </a:rPr>
              <a:t> 24/02/N </a:t>
            </a:r>
            <a:r>
              <a:rPr lang="en-US" sz="2400" dirty="0" err="1">
                <a:latin typeface="Times New Roman"/>
                <a:ea typeface="Times New Roman"/>
                <a:cs typeface="Times New Roman"/>
              </a:rPr>
              <a:t>ký</a:t>
            </a:r>
            <a:r>
              <a:rPr lang="en-US" sz="2400" dirty="0">
                <a:latin typeface="Times New Roman"/>
                <a:ea typeface="Times New Roman"/>
                <a:cs typeface="Times New Roman"/>
              </a:rPr>
              <a:t> </a:t>
            </a:r>
            <a:r>
              <a:rPr lang="en-US" sz="2400" dirty="0" err="1">
                <a:latin typeface="Times New Roman"/>
                <a:ea typeface="Times New Roman"/>
                <a:cs typeface="Times New Roman"/>
              </a:rPr>
              <a:t>hợp</a:t>
            </a:r>
            <a:r>
              <a:rPr lang="en-US" sz="2400" dirty="0">
                <a:latin typeface="Times New Roman"/>
                <a:ea typeface="Times New Roman"/>
                <a:cs typeface="Times New Roman"/>
              </a:rPr>
              <a:t> </a:t>
            </a:r>
            <a:r>
              <a:rPr lang="en-US" sz="2400" dirty="0" err="1">
                <a:latin typeface="Times New Roman"/>
                <a:ea typeface="Times New Roman"/>
                <a:cs typeface="Times New Roman"/>
              </a:rPr>
              <a:t>đồng</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02 </a:t>
            </a:r>
            <a:r>
              <a:rPr lang="en-US" sz="2400" dirty="0" err="1">
                <a:latin typeface="Times New Roman"/>
                <a:ea typeface="Times New Roman"/>
                <a:cs typeface="Times New Roman"/>
              </a:rPr>
              <a:t>với</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Y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200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B, </a:t>
            </a:r>
            <a:r>
              <a:rPr lang="en-US" sz="2400" dirty="0" err="1">
                <a:latin typeface="Times New Roman"/>
                <a:ea typeface="Times New Roman"/>
                <a:cs typeface="Times New Roman"/>
              </a:rPr>
              <a:t>ngày</a:t>
            </a:r>
            <a:r>
              <a:rPr lang="en-US" sz="2400" dirty="0">
                <a:latin typeface="Times New Roman"/>
                <a:ea typeface="Times New Roman"/>
                <a:cs typeface="Times New Roman"/>
              </a:rPr>
              <a:t>  </a:t>
            </a:r>
            <a:r>
              <a:rPr lang="en-US" sz="2400" dirty="0" err="1">
                <a:latin typeface="Times New Roman"/>
                <a:ea typeface="Times New Roman"/>
                <a:cs typeface="Times New Roman"/>
              </a:rPr>
              <a:t>giao</a:t>
            </a:r>
            <a:r>
              <a:rPr lang="en-US" sz="2400" dirty="0">
                <a:latin typeface="Times New Roman"/>
                <a:ea typeface="Times New Roman"/>
                <a:cs typeface="Times New Roman"/>
              </a:rPr>
              <a:t> </a:t>
            </a:r>
            <a:r>
              <a:rPr lang="en-US" sz="2400" dirty="0" err="1">
                <a:latin typeface="Times New Roman"/>
                <a:ea typeface="Times New Roman"/>
                <a:cs typeface="Times New Roman"/>
              </a:rPr>
              <a:t>trả</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Y: 25/06/N - </a:t>
            </a:r>
            <a:r>
              <a:rPr lang="en-US" sz="2400" dirty="0" err="1">
                <a:latin typeface="Times New Roman"/>
                <a:ea typeface="Times New Roman"/>
                <a:cs typeface="Times New Roman"/>
              </a:rPr>
              <a:t>Mã</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việc</a:t>
            </a:r>
            <a:r>
              <a:rPr lang="en-US" sz="2400" dirty="0">
                <a:latin typeface="Times New Roman"/>
                <a:ea typeface="Times New Roman"/>
                <a:cs typeface="Times New Roman"/>
              </a:rPr>
              <a:t> 02-B.</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a:t>
            </a:r>
            <a:r>
              <a:rPr lang="en-US" sz="2400" dirty="0" err="1">
                <a:latin typeface="Times New Roman"/>
                <a:ea typeface="Times New Roman"/>
                <a:cs typeface="Times New Roman"/>
              </a:rPr>
              <a:t>Cả</a:t>
            </a:r>
            <a:r>
              <a:rPr lang="en-US" sz="2400" dirty="0">
                <a:latin typeface="Times New Roman"/>
                <a:ea typeface="Times New Roman"/>
                <a:cs typeface="Times New Roman"/>
              </a:rPr>
              <a:t> 2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đặt</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trên</a:t>
            </a:r>
            <a:r>
              <a:rPr lang="en-US" sz="2400" dirty="0">
                <a:latin typeface="Times New Roman"/>
                <a:ea typeface="Times New Roman"/>
                <a:cs typeface="Times New Roman"/>
              </a:rPr>
              <a:t> </a:t>
            </a:r>
            <a:r>
              <a:rPr lang="en-US" sz="2400" dirty="0" err="1">
                <a:latin typeface="Times New Roman"/>
                <a:ea typeface="Times New Roman"/>
                <a:cs typeface="Times New Roman"/>
              </a:rPr>
              <a:t>đều</a:t>
            </a:r>
            <a:r>
              <a:rPr lang="en-US" sz="2400" dirty="0">
                <a:latin typeface="Times New Roman"/>
                <a:ea typeface="Times New Roman"/>
                <a:cs typeface="Times New Roman"/>
              </a:rPr>
              <a:t> </a:t>
            </a:r>
            <a:r>
              <a:rPr lang="en-US" sz="2400" dirty="0" err="1">
                <a:latin typeface="Times New Roman"/>
                <a:ea typeface="Times New Roman"/>
                <a:cs typeface="Times New Roman"/>
              </a:rPr>
              <a:t>bắt</a:t>
            </a:r>
            <a:r>
              <a:rPr lang="en-US" sz="2400" dirty="0">
                <a:latin typeface="Times New Roman"/>
                <a:ea typeface="Times New Roman"/>
                <a:cs typeface="Times New Roman"/>
              </a:rPr>
              <a:t> </a:t>
            </a:r>
            <a:r>
              <a:rPr lang="en-US" sz="2400" dirty="0" err="1">
                <a:latin typeface="Times New Roman"/>
                <a:ea typeface="Times New Roman"/>
                <a:cs typeface="Times New Roman"/>
              </a:rPr>
              <a:t>đầu</a:t>
            </a:r>
            <a:r>
              <a:rPr lang="en-US" sz="2400" dirty="0">
                <a:latin typeface="Times New Roman"/>
                <a:ea typeface="Times New Roman"/>
                <a:cs typeface="Times New Roman"/>
              </a:rPr>
              <a:t> </a:t>
            </a:r>
            <a:r>
              <a:rPr lang="en-US" sz="2400" dirty="0" err="1">
                <a:latin typeface="Times New Roman"/>
                <a:ea typeface="Times New Roman"/>
                <a:cs typeface="Times New Roman"/>
              </a:rPr>
              <a:t>thực</a:t>
            </a:r>
            <a:r>
              <a:rPr lang="en-US" sz="2400" dirty="0">
                <a:latin typeface="Times New Roman"/>
                <a:ea typeface="Times New Roman"/>
                <a:cs typeface="Times New Roman"/>
              </a:rPr>
              <a:t> </a:t>
            </a:r>
            <a:r>
              <a:rPr lang="en-US" sz="2400" dirty="0" err="1">
                <a:latin typeface="Times New Roman"/>
                <a:ea typeface="Times New Roman"/>
                <a:cs typeface="Times New Roman"/>
              </a:rPr>
              <a:t>hiện</a:t>
            </a:r>
            <a:r>
              <a:rPr lang="en-US" sz="2400" dirty="0">
                <a:latin typeface="Times New Roman"/>
                <a:ea typeface="Times New Roman"/>
                <a:cs typeface="Times New Roman"/>
              </a:rPr>
              <a:t> </a:t>
            </a:r>
            <a:r>
              <a:rPr lang="en-US" sz="2400" dirty="0" err="1">
                <a:latin typeface="Times New Roman"/>
                <a:ea typeface="Times New Roman"/>
                <a:cs typeface="Times New Roman"/>
              </a:rPr>
              <a:t>từ</a:t>
            </a:r>
            <a:r>
              <a:rPr lang="en-US" sz="2400" dirty="0">
                <a:latin typeface="Times New Roman"/>
                <a:ea typeface="Times New Roman"/>
                <a:cs typeface="Times New Roman"/>
              </a:rPr>
              <a:t> </a:t>
            </a:r>
            <a:r>
              <a:rPr lang="en-US" sz="2400" dirty="0" err="1">
                <a:latin typeface="Times New Roman"/>
                <a:ea typeface="Times New Roman"/>
                <a:cs typeface="Times New Roman"/>
              </a:rPr>
              <a:t>ngày</a:t>
            </a:r>
            <a:r>
              <a:rPr lang="en-US" sz="2400" dirty="0">
                <a:latin typeface="Times New Roman"/>
                <a:ea typeface="Times New Roman"/>
                <a:cs typeface="Times New Roman"/>
              </a:rPr>
              <a:t> 01/04/N </a:t>
            </a:r>
            <a:r>
              <a:rPr lang="en-US" sz="2400" dirty="0" err="1">
                <a:latin typeface="Times New Roman"/>
                <a:ea typeface="Times New Roman"/>
                <a:cs typeface="Times New Roman"/>
              </a:rPr>
              <a:t>và</a:t>
            </a:r>
            <a:r>
              <a:rPr lang="en-US" sz="2400" dirty="0">
                <a:latin typeface="Times New Roman"/>
                <a:ea typeface="Times New Roman"/>
                <a:cs typeface="Times New Roman"/>
              </a:rPr>
              <a:t> do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xưởng</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chính</a:t>
            </a:r>
            <a:r>
              <a:rPr lang="en-US" sz="2400" dirty="0">
                <a:latin typeface="Times New Roman"/>
                <a:ea typeface="Times New Roman"/>
                <a:cs typeface="Times New Roman"/>
              </a:rPr>
              <a:t> </a:t>
            </a:r>
            <a:r>
              <a:rPr lang="en-US" sz="2400" dirty="0" err="1">
                <a:latin typeface="Times New Roman"/>
                <a:ea typeface="Times New Roman"/>
                <a:cs typeface="Times New Roman"/>
              </a:rPr>
              <a:t>thực</a:t>
            </a:r>
            <a:r>
              <a:rPr lang="en-US" sz="2400" dirty="0">
                <a:latin typeface="Times New Roman"/>
                <a:ea typeface="Times New Roman"/>
                <a:cs typeface="Times New Roman"/>
              </a:rPr>
              <a:t> </a:t>
            </a:r>
            <a:r>
              <a:rPr lang="en-US" sz="2400" dirty="0" err="1">
                <a:latin typeface="Times New Roman"/>
                <a:ea typeface="Times New Roman"/>
                <a:cs typeface="Times New Roman"/>
              </a:rPr>
              <a:t>hiện</a:t>
            </a:r>
            <a:r>
              <a:rPr lang="en-US" sz="2400" dirty="0">
                <a:latin typeface="Times New Roman"/>
                <a:ea typeface="Times New Roman"/>
                <a:cs typeface="Times New Roman"/>
              </a:rPr>
              <a:t>.</a:t>
            </a:r>
          </a:p>
          <a:p>
            <a:pPr marR="45085" algn="just"/>
            <a:endParaRPr lang="en-US" sz="2400" dirty="0">
              <a:latin typeface="Calibri"/>
              <a:ea typeface="Calibri"/>
              <a:cs typeface="Times New Roman"/>
            </a:endParaRPr>
          </a:p>
          <a:p>
            <a:pPr marR="45085" algn="just"/>
            <a:r>
              <a:rPr lang="en-US" sz="2400" dirty="0" err="1">
                <a:latin typeface="Times New Roman"/>
                <a:ea typeface="Times New Roman"/>
                <a:cs typeface="Times New Roman"/>
              </a:rPr>
              <a:t>Tình</a:t>
            </a:r>
            <a:r>
              <a:rPr lang="en-US" sz="2400" dirty="0">
                <a:latin typeface="Times New Roman"/>
                <a:ea typeface="Times New Roman"/>
                <a:cs typeface="Times New Roman"/>
              </a:rPr>
              <a:t> </a:t>
            </a:r>
            <a:r>
              <a:rPr lang="en-US" sz="2400" dirty="0" err="1">
                <a:latin typeface="Times New Roman"/>
                <a:ea typeface="Times New Roman"/>
                <a:cs typeface="Times New Roman"/>
              </a:rPr>
              <a:t>hình</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phát</a:t>
            </a:r>
            <a:r>
              <a:rPr lang="en-US" sz="2400" dirty="0">
                <a:latin typeface="Times New Roman"/>
                <a:ea typeface="Times New Roman"/>
                <a:cs typeface="Times New Roman"/>
              </a:rPr>
              <a:t> </a:t>
            </a:r>
            <a:r>
              <a:rPr lang="en-US" sz="2400" dirty="0" err="1">
                <a:latin typeface="Times New Roman"/>
                <a:ea typeface="Times New Roman"/>
                <a:cs typeface="Times New Roman"/>
              </a:rPr>
              <a:t>sinh</a:t>
            </a:r>
            <a:r>
              <a:rPr lang="en-US" sz="2400" dirty="0">
                <a:latin typeface="Times New Roman"/>
                <a:ea typeface="Times New Roman"/>
                <a:cs typeface="Times New Roman"/>
              </a:rPr>
              <a:t> </a:t>
            </a:r>
            <a:r>
              <a:rPr lang="en-US" sz="2400" dirty="0" err="1">
                <a:latin typeface="Times New Roman"/>
                <a:ea typeface="Times New Roman"/>
                <a:cs typeface="Times New Roman"/>
              </a:rPr>
              <a:t>đến</a:t>
            </a:r>
            <a:r>
              <a:rPr lang="en-US" sz="2400" dirty="0">
                <a:latin typeface="Times New Roman"/>
                <a:ea typeface="Times New Roman"/>
                <a:cs typeface="Times New Roman"/>
              </a:rPr>
              <a:t> </a:t>
            </a:r>
            <a:r>
              <a:rPr lang="en-US" sz="2400" dirty="0" err="1">
                <a:latin typeface="Times New Roman"/>
                <a:ea typeface="Times New Roman"/>
                <a:cs typeface="Times New Roman"/>
              </a:rPr>
              <a:t>ngày</a:t>
            </a:r>
            <a:r>
              <a:rPr lang="en-US" sz="2400" dirty="0">
                <a:latin typeface="Times New Roman"/>
                <a:ea typeface="Times New Roman"/>
                <a:cs typeface="Times New Roman"/>
              </a:rPr>
              <a:t> 31/05/N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a:p>
            <a:pPr marR="45085" algn="just"/>
            <a:r>
              <a:rPr lang="en-US" sz="2400" dirty="0">
                <a:latin typeface="Times New Roman"/>
                <a:ea typeface="Times New Roman"/>
                <a:cs typeface="Times New Roman"/>
              </a:rPr>
              <a:t>1. </a:t>
            </a:r>
            <a:r>
              <a:rPr lang="en-US" sz="2400" dirty="0" err="1">
                <a:latin typeface="Times New Roman"/>
                <a:ea typeface="Times New Roman"/>
                <a:cs typeface="Times New Roman"/>
              </a:rPr>
              <a:t>Ngày</a:t>
            </a:r>
            <a:r>
              <a:rPr lang="en-US" sz="2400" dirty="0">
                <a:latin typeface="Times New Roman"/>
                <a:ea typeface="Times New Roman"/>
                <a:cs typeface="Times New Roman"/>
              </a:rPr>
              <a:t> 2/4/: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12: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dùng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01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525.500.000đ;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13: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dùng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02,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622.000.000đ.</a:t>
            </a:r>
            <a:endParaRPr lang="en-US" sz="2400" dirty="0">
              <a:latin typeface="Calibri"/>
              <a:ea typeface="Calibri"/>
              <a:cs typeface="Times New Roman"/>
            </a:endParaRPr>
          </a:p>
          <a:p>
            <a:pPr marR="45085" algn="just"/>
            <a:r>
              <a:rPr lang="en-US" sz="2400" dirty="0">
                <a:latin typeface="Times New Roman"/>
                <a:ea typeface="Times New Roman"/>
                <a:cs typeface="Times New Roman"/>
              </a:rPr>
              <a:t>2. </a:t>
            </a:r>
            <a:r>
              <a:rPr lang="en-US" sz="2400" dirty="0" err="1">
                <a:latin typeface="Times New Roman"/>
                <a:ea typeface="Times New Roman"/>
                <a:cs typeface="Times New Roman"/>
              </a:rPr>
              <a:t>Ngày</a:t>
            </a:r>
            <a:r>
              <a:rPr lang="en-US" sz="2400" dirty="0">
                <a:latin typeface="Times New Roman"/>
                <a:ea typeface="Times New Roman"/>
                <a:cs typeface="Times New Roman"/>
              </a:rPr>
              <a:t> 8/4: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14,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dùng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quản</a:t>
            </a:r>
            <a:r>
              <a:rPr lang="en-US" sz="2400" dirty="0">
                <a:latin typeface="Times New Roman"/>
                <a:ea typeface="Times New Roman"/>
                <a:cs typeface="Times New Roman"/>
              </a:rPr>
              <a:t> </a:t>
            </a:r>
            <a:r>
              <a:rPr lang="en-US" sz="2400" dirty="0" err="1">
                <a:latin typeface="Times New Roman"/>
                <a:ea typeface="Times New Roman"/>
                <a:cs typeface="Times New Roman"/>
              </a:rPr>
              <a:t>lý</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xưởng</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22.500.000đ</a:t>
            </a:r>
          </a:p>
        </p:txBody>
      </p:sp>
    </p:spTree>
    <p:extLst>
      <p:ext uri="{BB962C8B-B14F-4D97-AF65-F5344CB8AC3E}">
        <p14:creationId xmlns:p14="http://schemas.microsoft.com/office/powerpoint/2010/main" val="18645879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61</a:t>
            </a:fld>
            <a:endParaRPr lang="en-IN">
              <a:solidFill>
                <a:srgbClr val="775F55"/>
              </a:solidFill>
            </a:endParaRPr>
          </a:p>
        </p:txBody>
      </p:sp>
      <p:sp>
        <p:nvSpPr>
          <p:cNvPr id="3" name="Rectangle 2"/>
          <p:cNvSpPr/>
          <p:nvPr/>
        </p:nvSpPr>
        <p:spPr>
          <a:xfrm>
            <a:off x="1066800" y="680621"/>
            <a:ext cx="10287000" cy="4893647"/>
          </a:xfrm>
          <a:prstGeom prst="rect">
            <a:avLst/>
          </a:prstGeom>
        </p:spPr>
        <p:txBody>
          <a:bodyPr wrap="square">
            <a:spAutoFit/>
          </a:bodyPr>
          <a:lstStyle/>
          <a:p>
            <a:pPr marR="45085" algn="just"/>
            <a:r>
              <a:rPr lang="en-US" sz="2400" dirty="0">
                <a:solidFill>
                  <a:prstClr val="black"/>
                </a:solidFill>
                <a:latin typeface="Times New Roman"/>
                <a:ea typeface="Times New Roman"/>
                <a:cs typeface="Times New Roman"/>
              </a:rPr>
              <a:t>3. </a:t>
            </a:r>
            <a:r>
              <a:rPr lang="en-US" sz="2400" dirty="0" err="1">
                <a:solidFill>
                  <a:prstClr val="black"/>
                </a:solidFill>
                <a:latin typeface="Times New Roman"/>
                <a:ea typeface="Times New Roman"/>
                <a:cs typeface="Times New Roman"/>
              </a:rPr>
              <a:t>Ngày</a:t>
            </a:r>
            <a:r>
              <a:rPr lang="en-US" sz="2400" dirty="0">
                <a:solidFill>
                  <a:prstClr val="black"/>
                </a:solidFill>
                <a:latin typeface="Times New Roman"/>
                <a:ea typeface="Times New Roman"/>
                <a:cs typeface="Times New Roman"/>
              </a:rPr>
              <a:t> 30/4: </a:t>
            </a:r>
            <a:r>
              <a:rPr lang="en-US" sz="2400" dirty="0" err="1">
                <a:solidFill>
                  <a:prstClr val="black"/>
                </a:solidFill>
                <a:latin typeface="Times New Roman"/>
                <a:ea typeface="Times New Roman"/>
                <a:cs typeface="Times New Roman"/>
              </a:rPr>
              <a:t>Bảng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bổ</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tiền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04: </a:t>
            </a:r>
            <a:r>
              <a:rPr lang="en-US" sz="2400" dirty="0" err="1">
                <a:solidFill>
                  <a:prstClr val="black"/>
                </a:solidFill>
                <a:latin typeface="Times New Roman"/>
                <a:ea typeface="Times New Roman"/>
                <a:cs typeface="Times New Roman"/>
              </a:rPr>
              <a:t>Tiền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và</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các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khoản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trích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endParaRPr lang="en-US" sz="2400" dirty="0">
              <a:solidFill>
                <a:prstClr val="black"/>
              </a:solidFill>
              <a:latin typeface="Calibri"/>
              <a:ea typeface="Calibri"/>
              <a:cs typeface="Times New Roman"/>
            </a:endParaRPr>
          </a:p>
          <a:p>
            <a:pPr marR="45085" algn="just"/>
            <a:r>
              <a:rPr lang="en-US" sz="2400" dirty="0" err="1">
                <a:solidFill>
                  <a:prstClr val="black"/>
                </a:solidFill>
                <a:latin typeface="Times New Roman"/>
                <a:ea typeface="Times New Roman"/>
                <a:cs typeface="Times New Roman"/>
              </a:rPr>
              <a:t>lương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công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01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248.000.000đ,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công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02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298.400.000đ,của </a:t>
            </a:r>
            <a:r>
              <a:rPr lang="en-US" sz="2400" dirty="0" err="1">
                <a:solidFill>
                  <a:prstClr val="black"/>
                </a:solidFill>
                <a:latin typeface="Times New Roman"/>
                <a:ea typeface="Times New Roman"/>
                <a:cs typeface="Times New Roman"/>
              </a:rPr>
              <a:t>nhân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viên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quản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lý</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xưởng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24.800.000đ</a:t>
            </a:r>
          </a:p>
          <a:p>
            <a:pPr marR="45085" algn="just"/>
            <a:r>
              <a:rPr lang="en-US" sz="2400" dirty="0">
                <a:solidFill>
                  <a:prstClr val="black"/>
                </a:solidFill>
                <a:latin typeface="Times New Roman"/>
                <a:ea typeface="Times New Roman"/>
                <a:cs typeface="Times New Roman"/>
              </a:rPr>
              <a:t>4. </a:t>
            </a:r>
            <a:r>
              <a:rPr lang="en-US" sz="2400" dirty="0" err="1">
                <a:solidFill>
                  <a:prstClr val="black"/>
                </a:solidFill>
                <a:latin typeface="Times New Roman"/>
                <a:ea typeface="Times New Roman"/>
                <a:cs typeface="Times New Roman"/>
              </a:rPr>
              <a:t>Ngày</a:t>
            </a:r>
            <a:r>
              <a:rPr lang="en-US" sz="2400" dirty="0">
                <a:solidFill>
                  <a:prstClr val="black"/>
                </a:solidFill>
                <a:latin typeface="Times New Roman"/>
                <a:ea typeface="Times New Roman"/>
                <a:cs typeface="Times New Roman"/>
              </a:rPr>
              <a:t> 30/4: </a:t>
            </a:r>
            <a:r>
              <a:rPr lang="en-US" sz="2400" dirty="0" err="1">
                <a:solidFill>
                  <a:prstClr val="black"/>
                </a:solidFill>
                <a:latin typeface="Times New Roman"/>
                <a:ea typeface="Times New Roman"/>
                <a:cs typeface="Times New Roman"/>
              </a:rPr>
              <a:t>Bảng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bổ</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khấu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hao</a:t>
            </a:r>
            <a:r>
              <a:rPr lang="en-US" sz="2400" dirty="0">
                <a:solidFill>
                  <a:prstClr val="black"/>
                </a:solidFill>
                <a:latin typeface="Times New Roman"/>
                <a:ea typeface="Times New Roman"/>
                <a:cs typeface="Times New Roman"/>
              </a:rPr>
              <a:t> TSCĐ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04: </a:t>
            </a:r>
            <a:r>
              <a:rPr lang="en-US" sz="2400" dirty="0" err="1">
                <a:solidFill>
                  <a:prstClr val="black"/>
                </a:solidFill>
                <a:latin typeface="Times New Roman"/>
                <a:ea typeface="Times New Roman"/>
                <a:cs typeface="Times New Roman"/>
              </a:rPr>
              <a:t>Khấu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hao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máy</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móc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thiết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bị</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nhà</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xưởng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xưởng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chính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122.500.000đ</a:t>
            </a:r>
            <a:endParaRPr lang="en-US" sz="2400" dirty="0">
              <a:solidFill>
                <a:prstClr val="black"/>
              </a:solidFill>
              <a:latin typeface="Calibri"/>
              <a:ea typeface="Calibri"/>
              <a:cs typeface="Times New Roman"/>
            </a:endParaRPr>
          </a:p>
          <a:p>
            <a:pPr marR="45085" algn="just"/>
            <a:r>
              <a:rPr lang="en-US" sz="2400" dirty="0">
                <a:solidFill>
                  <a:prstClr val="black"/>
                </a:solidFill>
                <a:latin typeface="Times New Roman"/>
                <a:ea typeface="Times New Roman"/>
                <a:cs typeface="Times New Roman"/>
              </a:rPr>
              <a:t>5.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dịch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vụ</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mua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ngoài</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dùng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55.200.000đ</a:t>
            </a:r>
            <a:endParaRPr lang="vi-VN" sz="2400" dirty="0">
              <a:solidFill>
                <a:prstClr val="black"/>
              </a:solidFill>
              <a:latin typeface="Times New Roman"/>
              <a:ea typeface="Times New Roman"/>
              <a:cs typeface="Times New Roman"/>
            </a:endParaRPr>
          </a:p>
          <a:p>
            <a:pPr marR="45085" algn="just"/>
            <a:r>
              <a:rPr lang="en-US" sz="2400" dirty="0">
                <a:solidFill>
                  <a:prstClr val="black"/>
                </a:solidFill>
                <a:latin typeface="Times New Roman"/>
                <a:ea typeface="Times New Roman"/>
                <a:cs typeface="Times New Roman"/>
              </a:rPr>
              <a:t>6. </a:t>
            </a:r>
            <a:r>
              <a:rPr lang="en-US" sz="2400" dirty="0" err="1">
                <a:solidFill>
                  <a:prstClr val="black"/>
                </a:solidFill>
                <a:latin typeface="Times New Roman"/>
                <a:ea typeface="Times New Roman"/>
                <a:cs typeface="Times New Roman"/>
              </a:rPr>
              <a:t>Ngày</a:t>
            </a:r>
            <a:r>
              <a:rPr lang="en-US" sz="2400" dirty="0">
                <a:solidFill>
                  <a:prstClr val="black"/>
                </a:solidFill>
                <a:latin typeface="Times New Roman"/>
                <a:ea typeface="Times New Roman"/>
                <a:cs typeface="Times New Roman"/>
              </a:rPr>
              <a:t> 30/4: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bổ</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chung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ước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tính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từng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đặt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tỷ</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lệ</a:t>
            </a:r>
            <a:r>
              <a:rPr lang="en-US" sz="2400" dirty="0">
                <a:solidFill>
                  <a:prstClr val="black"/>
                </a:solidFill>
                <a:latin typeface="Times New Roman"/>
                <a:ea typeface="Times New Roman"/>
                <a:cs typeface="Times New Roman"/>
              </a:rPr>
              <a:t> 35%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công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trực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tiếp</a:t>
            </a:r>
            <a:r>
              <a:rPr lang="en-US" sz="2400" dirty="0">
                <a:solidFill>
                  <a:prstClr val="black"/>
                </a:solidFill>
                <a:latin typeface="Times New Roman"/>
                <a:ea typeface="Times New Roman"/>
                <a:cs typeface="Times New Roman"/>
              </a:rPr>
              <a:t>. </a:t>
            </a:r>
            <a:endParaRPr lang="en-US" sz="2400" dirty="0">
              <a:solidFill>
                <a:prstClr val="black"/>
              </a:solidFill>
              <a:latin typeface="Calibri"/>
              <a:ea typeface="Calibri"/>
              <a:cs typeface="Times New Roman"/>
            </a:endParaRPr>
          </a:p>
          <a:p>
            <a:pPr marR="45085" algn="just"/>
            <a:r>
              <a:rPr lang="en-US" sz="2400" dirty="0">
                <a:solidFill>
                  <a:prstClr val="black"/>
                </a:solidFill>
                <a:latin typeface="Times New Roman"/>
                <a:ea typeface="Times New Roman"/>
                <a:cs typeface="Times New Roman"/>
              </a:rPr>
              <a:t>7. </a:t>
            </a:r>
            <a:r>
              <a:rPr lang="en-US" sz="2400" dirty="0" err="1">
                <a:solidFill>
                  <a:prstClr val="black"/>
                </a:solidFill>
                <a:latin typeface="Times New Roman"/>
                <a:ea typeface="Times New Roman"/>
                <a:cs typeface="Times New Roman"/>
              </a:rPr>
              <a:t>Ngày</a:t>
            </a:r>
            <a:r>
              <a:rPr lang="en-US" sz="2400" dirty="0">
                <a:solidFill>
                  <a:prstClr val="black"/>
                </a:solidFill>
                <a:latin typeface="Times New Roman"/>
                <a:ea typeface="Times New Roman"/>
                <a:cs typeface="Times New Roman"/>
              </a:rPr>
              <a:t> 8/5: </a:t>
            </a:r>
            <a:r>
              <a:rPr lang="en-US" sz="2400" dirty="0" err="1">
                <a:solidFill>
                  <a:prstClr val="black"/>
                </a:solidFill>
                <a:latin typeface="Times New Roman"/>
                <a:ea typeface="Times New Roman"/>
                <a:cs typeface="Times New Roman"/>
              </a:rPr>
              <a:t>Phiếu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21 :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nguyên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vật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liệu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dùng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cho</a:t>
            </a:r>
            <a:r>
              <a:rPr lang="en-US" sz="2400" dirty="0">
                <a:solidFill>
                  <a:prstClr val="black"/>
                </a:solidFill>
                <a:latin typeface="Times New Roman"/>
                <a:ea typeface="Times New Roman"/>
                <a:cs typeface="Times New Roman"/>
              </a:rPr>
              <a:t> 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01,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tiền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212.500.000đ,</a:t>
            </a:r>
            <a:endParaRPr lang="en-US" sz="2400" dirty="0">
              <a:solidFill>
                <a:prstClr val="black"/>
              </a:solidFill>
              <a:latin typeface="Calibri"/>
              <a:ea typeface="Calibri"/>
              <a:cs typeface="Times New Roman"/>
            </a:endParaRPr>
          </a:p>
          <a:p>
            <a:pPr marR="45085" algn="just"/>
            <a:r>
              <a:rPr lang="en-US" sz="2400" dirty="0">
                <a:solidFill>
                  <a:prstClr val="black"/>
                </a:solidFill>
                <a:latin typeface="Times New Roman"/>
                <a:ea typeface="Times New Roman"/>
                <a:cs typeface="Times New Roman"/>
              </a:rPr>
              <a:t>8. </a:t>
            </a:r>
            <a:r>
              <a:rPr lang="en-US" sz="2400" dirty="0" err="1">
                <a:solidFill>
                  <a:prstClr val="black"/>
                </a:solidFill>
                <a:latin typeface="Times New Roman"/>
                <a:ea typeface="Times New Roman"/>
                <a:cs typeface="Times New Roman"/>
              </a:rPr>
              <a:t>Ngày</a:t>
            </a:r>
            <a:r>
              <a:rPr lang="en-US" sz="2400" dirty="0">
                <a:solidFill>
                  <a:prstClr val="black"/>
                </a:solidFill>
                <a:latin typeface="Times New Roman"/>
                <a:ea typeface="Times New Roman"/>
                <a:cs typeface="Times New Roman"/>
              </a:rPr>
              <a:t> 12/5: </a:t>
            </a:r>
            <a:r>
              <a:rPr lang="en-US" sz="2400" dirty="0" err="1">
                <a:solidFill>
                  <a:prstClr val="black"/>
                </a:solidFill>
                <a:latin typeface="Times New Roman"/>
                <a:ea typeface="Times New Roman"/>
                <a:cs typeface="Times New Roman"/>
              </a:rPr>
              <a:t>Phiếu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25,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nguyên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vật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liệu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dùng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cho</a:t>
            </a:r>
            <a:r>
              <a:rPr lang="en-US" sz="2400" dirty="0">
                <a:solidFill>
                  <a:prstClr val="black"/>
                </a:solidFill>
                <a:latin typeface="Times New Roman"/>
                <a:ea typeface="Times New Roman"/>
                <a:cs typeface="Times New Roman"/>
              </a:rPr>
              <a:t> 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02,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tiền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250.500.000đ.</a:t>
            </a:r>
          </a:p>
        </p:txBody>
      </p:sp>
    </p:spTree>
    <p:extLst>
      <p:ext uri="{BB962C8B-B14F-4D97-AF65-F5344CB8AC3E}">
        <p14:creationId xmlns:p14="http://schemas.microsoft.com/office/powerpoint/2010/main" val="2410996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62</a:t>
            </a:fld>
            <a:endParaRPr lang="en-IN">
              <a:solidFill>
                <a:srgbClr val="775F55"/>
              </a:solidFill>
            </a:endParaRPr>
          </a:p>
        </p:txBody>
      </p:sp>
      <p:sp>
        <p:nvSpPr>
          <p:cNvPr id="3" name="Rectangle 2"/>
          <p:cNvSpPr/>
          <p:nvPr/>
        </p:nvSpPr>
        <p:spPr>
          <a:xfrm>
            <a:off x="1828800" y="528222"/>
            <a:ext cx="8610600" cy="5262979"/>
          </a:xfrm>
          <a:prstGeom prst="rect">
            <a:avLst/>
          </a:prstGeom>
        </p:spPr>
        <p:txBody>
          <a:bodyPr wrap="square">
            <a:spAutoFit/>
          </a:bodyPr>
          <a:lstStyle/>
          <a:p>
            <a:pPr marR="45085" algn="just"/>
            <a:r>
              <a:rPr lang="en-US" sz="2400" dirty="0">
                <a:latin typeface="Times New Roman"/>
                <a:ea typeface="Times New Roman"/>
                <a:cs typeface="Times New Roman"/>
              </a:rPr>
              <a:t> 9. </a:t>
            </a:r>
            <a:r>
              <a:rPr lang="en-US" sz="2400" dirty="0" err="1">
                <a:latin typeface="Times New Roman"/>
                <a:ea typeface="Times New Roman"/>
                <a:cs typeface="Times New Roman"/>
              </a:rPr>
              <a:t>Ngày</a:t>
            </a:r>
            <a:r>
              <a:rPr lang="en-US" sz="2400" dirty="0">
                <a:latin typeface="Times New Roman"/>
                <a:ea typeface="Times New Roman"/>
                <a:cs typeface="Times New Roman"/>
              </a:rPr>
              <a:t> 26/5 :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kho</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37,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cụ</a:t>
            </a:r>
            <a:r>
              <a:rPr lang="en-US" sz="2400" dirty="0">
                <a:latin typeface="Times New Roman"/>
                <a:ea typeface="Times New Roman"/>
                <a:cs typeface="Times New Roman"/>
              </a:rPr>
              <a:t> </a:t>
            </a:r>
            <a:r>
              <a:rPr lang="en-US" sz="2400" dirty="0" err="1">
                <a:latin typeface="Times New Roman"/>
                <a:ea typeface="Times New Roman"/>
                <a:cs typeface="Times New Roman"/>
              </a:rPr>
              <a:t>dụng</a:t>
            </a:r>
            <a:r>
              <a:rPr lang="en-US" sz="2400" dirty="0">
                <a:latin typeface="Times New Roman"/>
                <a:ea typeface="Times New Roman"/>
                <a:cs typeface="Times New Roman"/>
              </a:rPr>
              <a:t> </a:t>
            </a:r>
            <a:r>
              <a:rPr lang="en-US" sz="2400" dirty="0" err="1">
                <a:latin typeface="Times New Roman"/>
                <a:ea typeface="Times New Roman"/>
                <a:cs typeface="Times New Roman"/>
              </a:rPr>
              <a:t>cụ</a:t>
            </a:r>
            <a:r>
              <a:rPr lang="en-US" sz="2400" dirty="0">
                <a:latin typeface="Times New Roman"/>
                <a:ea typeface="Times New Roman"/>
                <a:cs typeface="Times New Roman"/>
              </a:rPr>
              <a:t> </a:t>
            </a:r>
            <a:r>
              <a:rPr lang="en-US" sz="2400" dirty="0" err="1">
                <a:latin typeface="Times New Roman"/>
                <a:ea typeface="Times New Roman"/>
                <a:cs typeface="Times New Roman"/>
              </a:rPr>
              <a:t>dùng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5.200.000đ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1 </a:t>
            </a:r>
            <a:r>
              <a:rPr lang="en-US" sz="2400" dirty="0" err="1">
                <a:latin typeface="Times New Roman"/>
                <a:ea typeface="Times New Roman"/>
                <a:cs typeface="Times New Roman"/>
              </a:rPr>
              <a:t>lần</a:t>
            </a:r>
            <a:r>
              <a:rPr lang="en-US" sz="2400" dirty="0">
                <a:latin typeface="Times New Roman"/>
                <a:ea typeface="Times New Roman"/>
                <a:cs typeface="Times New Roman"/>
              </a:rPr>
              <a:t>.</a:t>
            </a:r>
            <a:endParaRPr lang="en-US" sz="2400" dirty="0">
              <a:latin typeface="Calibri"/>
              <a:ea typeface="Calibri"/>
              <a:cs typeface="Times New Roman"/>
            </a:endParaRPr>
          </a:p>
          <a:p>
            <a:pPr marR="45085" algn="just"/>
            <a:r>
              <a:rPr lang="en-US" sz="2400" dirty="0">
                <a:latin typeface="Times New Roman"/>
                <a:ea typeface="Times New Roman"/>
                <a:cs typeface="Times New Roman"/>
              </a:rPr>
              <a:t>10. </a:t>
            </a:r>
            <a:r>
              <a:rPr lang="en-US" sz="2400" dirty="0" err="1">
                <a:latin typeface="Times New Roman"/>
                <a:ea typeface="Times New Roman"/>
                <a:cs typeface="Times New Roman"/>
              </a:rPr>
              <a:t>Ngày</a:t>
            </a:r>
            <a:r>
              <a:rPr lang="en-US" sz="2400" dirty="0">
                <a:latin typeface="Times New Roman"/>
                <a:ea typeface="Times New Roman"/>
                <a:cs typeface="Times New Roman"/>
              </a:rPr>
              <a:t> 31/5: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lương</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05: </a:t>
            </a:r>
            <a:r>
              <a:rPr lang="en-US" sz="2400" dirty="0" err="1">
                <a:latin typeface="Times New Roman"/>
                <a:ea typeface="Times New Roman"/>
                <a:cs typeface="Times New Roman"/>
              </a:rPr>
              <a:t>Tiền</a:t>
            </a:r>
            <a:r>
              <a:rPr lang="en-US" sz="2400" dirty="0">
                <a:latin typeface="Times New Roman"/>
                <a:ea typeface="Times New Roman"/>
                <a:cs typeface="Times New Roman"/>
              </a:rPr>
              <a:t> </a:t>
            </a:r>
            <a:r>
              <a:rPr lang="en-US" sz="2400" dirty="0" err="1">
                <a:latin typeface="Times New Roman"/>
                <a:ea typeface="Times New Roman"/>
                <a:cs typeface="Times New Roman"/>
              </a:rPr>
              <a:t>lương</a:t>
            </a:r>
            <a:r>
              <a:rPr lang="en-US" sz="2400" dirty="0">
                <a:latin typeface="Times New Roman"/>
                <a:ea typeface="Times New Roman"/>
                <a:cs typeface="Times New Roman"/>
              </a:rPr>
              <a:t>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các</a:t>
            </a:r>
            <a:r>
              <a:rPr lang="en-US" sz="2400" dirty="0">
                <a:latin typeface="Times New Roman"/>
                <a:ea typeface="Times New Roman"/>
                <a:cs typeface="Times New Roman"/>
              </a:rPr>
              <a:t> </a:t>
            </a:r>
            <a:r>
              <a:rPr lang="en-US" sz="2400" dirty="0" err="1">
                <a:latin typeface="Times New Roman"/>
                <a:ea typeface="Times New Roman"/>
                <a:cs typeface="Times New Roman"/>
              </a:rPr>
              <a:t>khoản</a:t>
            </a:r>
            <a:r>
              <a:rPr lang="en-US" sz="2400" dirty="0">
                <a:latin typeface="Times New Roman"/>
                <a:ea typeface="Times New Roman"/>
                <a:cs typeface="Times New Roman"/>
              </a:rPr>
              <a:t> </a:t>
            </a:r>
            <a:r>
              <a:rPr lang="en-US" sz="2400" dirty="0" err="1">
                <a:latin typeface="Times New Roman"/>
                <a:ea typeface="Times New Roman"/>
                <a:cs typeface="Times New Roman"/>
              </a:rPr>
              <a:t>trích</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lương</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01 </a:t>
            </a:r>
            <a:r>
              <a:rPr lang="en-US" sz="2400" dirty="0" err="1">
                <a:latin typeface="Times New Roman"/>
                <a:ea typeface="Times New Roman"/>
                <a:cs typeface="Times New Roman"/>
              </a:rPr>
              <a:t>là</a:t>
            </a:r>
            <a:r>
              <a:rPr lang="en-US" sz="2400" dirty="0">
                <a:latin typeface="Times New Roman"/>
                <a:ea typeface="Times New Roman"/>
                <a:cs typeface="Times New Roman"/>
              </a:rPr>
              <a:t>: 310.000.000đ,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02 </a:t>
            </a:r>
            <a:r>
              <a:rPr lang="en-US" sz="2400" dirty="0" err="1">
                <a:latin typeface="Times New Roman"/>
                <a:ea typeface="Times New Roman"/>
                <a:cs typeface="Times New Roman"/>
              </a:rPr>
              <a:t>là</a:t>
            </a:r>
            <a:r>
              <a:rPr lang="en-US" sz="2400" dirty="0">
                <a:latin typeface="Times New Roman"/>
                <a:ea typeface="Times New Roman"/>
                <a:cs typeface="Times New Roman"/>
              </a:rPr>
              <a:t>: 323.200.000đ,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viên</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xưởng</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25.200.000đ. </a:t>
            </a:r>
            <a:endParaRPr lang="en-US" sz="2400" dirty="0">
              <a:latin typeface="Calibri"/>
              <a:ea typeface="Calibri"/>
              <a:cs typeface="Times New Roman"/>
            </a:endParaRPr>
          </a:p>
          <a:p>
            <a:pPr marR="45085" algn="just"/>
            <a:r>
              <a:rPr lang="en-US" sz="2400" dirty="0">
                <a:latin typeface="Times New Roman"/>
                <a:ea typeface="Times New Roman"/>
                <a:cs typeface="Times New Roman"/>
              </a:rPr>
              <a:t>11. </a:t>
            </a:r>
            <a:r>
              <a:rPr lang="en-US" sz="2400" dirty="0" err="1">
                <a:latin typeface="Times New Roman"/>
                <a:ea typeface="Times New Roman"/>
                <a:cs typeface="Times New Roman"/>
              </a:rPr>
              <a:t>Ngày</a:t>
            </a:r>
            <a:r>
              <a:rPr lang="en-US" sz="2400" dirty="0">
                <a:latin typeface="Times New Roman"/>
                <a:ea typeface="Times New Roman"/>
                <a:cs typeface="Times New Roman"/>
              </a:rPr>
              <a:t> 31/5: </a:t>
            </a:r>
            <a:r>
              <a:rPr lang="en-US" sz="2400" dirty="0" err="1">
                <a:latin typeface="Times New Roman"/>
                <a:ea typeface="Times New Roman"/>
                <a:cs typeface="Times New Roman"/>
              </a:rPr>
              <a:t>Bảng</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a:t>
            </a:r>
            <a:r>
              <a:rPr lang="en-US" sz="2400" dirty="0" err="1">
                <a:latin typeface="Times New Roman"/>
                <a:ea typeface="Times New Roman"/>
                <a:cs typeface="Times New Roman"/>
              </a:rPr>
              <a:t>khấu</a:t>
            </a:r>
            <a:r>
              <a:rPr lang="en-US" sz="2400" dirty="0">
                <a:latin typeface="Times New Roman"/>
                <a:ea typeface="Times New Roman"/>
                <a:cs typeface="Times New Roman"/>
              </a:rPr>
              <a:t> </a:t>
            </a:r>
            <a:r>
              <a:rPr lang="en-US" sz="2400" dirty="0" err="1">
                <a:latin typeface="Times New Roman"/>
                <a:ea typeface="Times New Roman"/>
                <a:cs typeface="Times New Roman"/>
              </a:rPr>
              <a:t>hao</a:t>
            </a:r>
            <a:r>
              <a:rPr lang="en-US" sz="2400" dirty="0">
                <a:latin typeface="Times New Roman"/>
                <a:ea typeface="Times New Roman"/>
                <a:cs typeface="Times New Roman"/>
              </a:rPr>
              <a:t> TSCĐ </a:t>
            </a:r>
            <a:r>
              <a:rPr lang="en-US" sz="2400" dirty="0" err="1">
                <a:latin typeface="Times New Roman"/>
                <a:ea typeface="Times New Roman"/>
                <a:cs typeface="Times New Roman"/>
              </a:rPr>
              <a:t>số</a:t>
            </a:r>
            <a:r>
              <a:rPr lang="en-US" sz="2400" dirty="0">
                <a:latin typeface="Times New Roman"/>
                <a:ea typeface="Times New Roman"/>
                <a:cs typeface="Times New Roman"/>
              </a:rPr>
              <a:t> 05: </a:t>
            </a:r>
            <a:r>
              <a:rPr lang="en-US" sz="2400" dirty="0" err="1">
                <a:latin typeface="Times New Roman"/>
                <a:ea typeface="Times New Roman"/>
                <a:cs typeface="Times New Roman"/>
              </a:rPr>
              <a:t>Khấu</a:t>
            </a:r>
            <a:r>
              <a:rPr lang="en-US" sz="2400" dirty="0">
                <a:latin typeface="Times New Roman"/>
                <a:ea typeface="Times New Roman"/>
                <a:cs typeface="Times New Roman"/>
              </a:rPr>
              <a:t> </a:t>
            </a:r>
            <a:r>
              <a:rPr lang="en-US" sz="2400" dirty="0" err="1">
                <a:latin typeface="Times New Roman"/>
                <a:ea typeface="Times New Roman"/>
                <a:cs typeface="Times New Roman"/>
              </a:rPr>
              <a:t>hao</a:t>
            </a:r>
            <a:r>
              <a:rPr lang="en-US" sz="2400" dirty="0">
                <a:latin typeface="Times New Roman"/>
                <a:ea typeface="Times New Roman"/>
                <a:cs typeface="Times New Roman"/>
              </a:rPr>
              <a:t> </a:t>
            </a:r>
            <a:r>
              <a:rPr lang="en-US" sz="2400" dirty="0" err="1">
                <a:latin typeface="Times New Roman"/>
                <a:ea typeface="Times New Roman"/>
                <a:cs typeface="Times New Roman"/>
              </a:rPr>
              <a:t>máy</a:t>
            </a:r>
            <a:r>
              <a:rPr lang="en-US" sz="2400" dirty="0">
                <a:latin typeface="Times New Roman"/>
                <a:ea typeface="Times New Roman"/>
                <a:cs typeface="Times New Roman"/>
              </a:rPr>
              <a:t> </a:t>
            </a:r>
            <a:r>
              <a:rPr lang="en-US" sz="2400" dirty="0" err="1">
                <a:latin typeface="Times New Roman"/>
                <a:ea typeface="Times New Roman"/>
                <a:cs typeface="Times New Roman"/>
              </a:rPr>
              <a:t>móc</a:t>
            </a:r>
            <a:r>
              <a:rPr lang="en-US" sz="2400" dirty="0">
                <a:latin typeface="Times New Roman"/>
                <a:ea typeface="Times New Roman"/>
                <a:cs typeface="Times New Roman"/>
              </a:rPr>
              <a:t> </a:t>
            </a:r>
            <a:r>
              <a:rPr lang="en-US" sz="2400" dirty="0" err="1">
                <a:latin typeface="Times New Roman"/>
                <a:ea typeface="Times New Roman"/>
                <a:cs typeface="Times New Roman"/>
              </a:rPr>
              <a:t>thiết</a:t>
            </a:r>
            <a:r>
              <a:rPr lang="en-US" sz="2400" dirty="0">
                <a:latin typeface="Times New Roman"/>
                <a:ea typeface="Times New Roman"/>
                <a:cs typeface="Times New Roman"/>
              </a:rPr>
              <a:t> </a:t>
            </a:r>
            <a:r>
              <a:rPr lang="en-US" sz="2400" dirty="0" err="1">
                <a:latin typeface="Times New Roman"/>
                <a:ea typeface="Times New Roman"/>
                <a:cs typeface="Times New Roman"/>
              </a:rPr>
              <a:t>bị</a:t>
            </a:r>
            <a:r>
              <a:rPr lang="en-US" sz="2400" dirty="0">
                <a:latin typeface="Times New Roman"/>
                <a:ea typeface="Times New Roman"/>
                <a:cs typeface="Times New Roman"/>
              </a:rPr>
              <a:t> </a:t>
            </a:r>
            <a:r>
              <a:rPr lang="en-US" sz="2400" dirty="0" err="1">
                <a:latin typeface="Times New Roman"/>
                <a:ea typeface="Times New Roman"/>
                <a:cs typeface="Times New Roman"/>
              </a:rPr>
              <a:t>nhà</a:t>
            </a:r>
            <a:r>
              <a:rPr lang="en-US" sz="2400" dirty="0">
                <a:latin typeface="Times New Roman"/>
                <a:ea typeface="Times New Roman"/>
                <a:cs typeface="Times New Roman"/>
              </a:rPr>
              <a:t>    </a:t>
            </a:r>
            <a:r>
              <a:rPr lang="en-US" sz="2400" dirty="0" err="1">
                <a:latin typeface="Times New Roman"/>
                <a:ea typeface="Times New Roman"/>
                <a:cs typeface="Times New Roman"/>
              </a:rPr>
              <a:t>xưởng</a:t>
            </a:r>
            <a:r>
              <a:rPr lang="en-US" sz="2400" dirty="0">
                <a:latin typeface="Times New Roman"/>
                <a:ea typeface="Times New Roman"/>
                <a:cs typeface="Times New Roman"/>
              </a:rPr>
              <a:t> </a:t>
            </a:r>
            <a:r>
              <a:rPr lang="en-US" sz="2400" dirty="0" err="1">
                <a:latin typeface="Times New Roman"/>
                <a:ea typeface="Times New Roman"/>
                <a:cs typeface="Times New Roman"/>
              </a:rPr>
              <a:t>của</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xưởng</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chính</a:t>
            </a:r>
            <a:r>
              <a:rPr lang="en-US" sz="2400" dirty="0">
                <a:latin typeface="Times New Roman"/>
                <a:ea typeface="Times New Roman"/>
                <a:cs typeface="Times New Roman"/>
              </a:rPr>
              <a:t> </a:t>
            </a:r>
            <a:r>
              <a:rPr lang="en-US" sz="2400" dirty="0" err="1">
                <a:latin typeface="Times New Roman"/>
                <a:ea typeface="Times New Roman"/>
                <a:cs typeface="Times New Roman"/>
              </a:rPr>
              <a:t>là</a:t>
            </a:r>
            <a:r>
              <a:rPr lang="en-US" sz="2400" dirty="0">
                <a:latin typeface="Times New Roman"/>
                <a:ea typeface="Times New Roman"/>
                <a:cs typeface="Times New Roman"/>
              </a:rPr>
              <a:t>: 122.500.000đ.</a:t>
            </a:r>
            <a:endParaRPr lang="en-US" sz="2400" dirty="0">
              <a:latin typeface="Calibri"/>
              <a:ea typeface="Calibri"/>
              <a:cs typeface="Times New Roman"/>
            </a:endParaRPr>
          </a:p>
          <a:p>
            <a:pPr marR="45085" algn="just"/>
            <a:r>
              <a:rPr lang="en-US" sz="2400" dirty="0">
                <a:latin typeface="Times New Roman"/>
                <a:ea typeface="Times New Roman"/>
                <a:cs typeface="Times New Roman"/>
              </a:rPr>
              <a:t>12 .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dịch</a:t>
            </a:r>
            <a:r>
              <a:rPr lang="en-US" sz="2400" dirty="0">
                <a:latin typeface="Times New Roman"/>
                <a:ea typeface="Times New Roman"/>
                <a:cs typeface="Times New Roman"/>
              </a:rPr>
              <a:t> </a:t>
            </a:r>
            <a:r>
              <a:rPr lang="en-US" sz="2400" dirty="0" err="1">
                <a:latin typeface="Times New Roman"/>
                <a:ea typeface="Times New Roman"/>
                <a:cs typeface="Times New Roman"/>
              </a:rPr>
              <a:t>vụ</a:t>
            </a:r>
            <a:r>
              <a:rPr lang="en-US" sz="2400" dirty="0">
                <a:latin typeface="Times New Roman"/>
                <a:ea typeface="Times New Roman"/>
                <a:cs typeface="Times New Roman"/>
              </a:rPr>
              <a:t> </a:t>
            </a:r>
            <a:r>
              <a:rPr lang="en-US" sz="2400" dirty="0" err="1">
                <a:latin typeface="Times New Roman"/>
                <a:ea typeface="Times New Roman"/>
                <a:cs typeface="Times New Roman"/>
              </a:rPr>
              <a:t>mua</a:t>
            </a:r>
            <a:r>
              <a:rPr lang="en-US" sz="2400" dirty="0">
                <a:latin typeface="Times New Roman"/>
                <a:ea typeface="Times New Roman"/>
                <a:cs typeface="Times New Roman"/>
              </a:rPr>
              <a:t> </a:t>
            </a:r>
            <a:r>
              <a:rPr lang="en-US" sz="2400" dirty="0" err="1">
                <a:latin typeface="Times New Roman"/>
                <a:ea typeface="Times New Roman"/>
                <a:cs typeface="Times New Roman"/>
              </a:rPr>
              <a:t>ngoài</a:t>
            </a:r>
            <a:r>
              <a:rPr lang="en-US" sz="2400" dirty="0">
                <a:latin typeface="Times New Roman"/>
                <a:ea typeface="Times New Roman"/>
                <a:cs typeface="Times New Roman"/>
              </a:rPr>
              <a:t> </a:t>
            </a:r>
            <a:r>
              <a:rPr lang="en-US" sz="2400" dirty="0" err="1">
                <a:latin typeface="Times New Roman"/>
                <a:ea typeface="Times New Roman"/>
                <a:cs typeface="Times New Roman"/>
              </a:rPr>
              <a:t>dùng</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48.500.000đ      </a:t>
            </a:r>
            <a:endParaRPr lang="en-US" sz="2400" dirty="0">
              <a:latin typeface="Calibri"/>
              <a:ea typeface="Calibri"/>
              <a:cs typeface="Times New Roman"/>
            </a:endParaRPr>
          </a:p>
          <a:p>
            <a:pPr marR="45085" algn="just"/>
            <a:r>
              <a:rPr lang="en-US" sz="2400" dirty="0">
                <a:latin typeface="Times New Roman"/>
                <a:ea typeface="Times New Roman"/>
                <a:cs typeface="Times New Roman"/>
              </a:rPr>
              <a:t>13. </a:t>
            </a:r>
            <a:r>
              <a:rPr lang="en-US" sz="2400" dirty="0" err="1">
                <a:latin typeface="Times New Roman"/>
                <a:ea typeface="Times New Roman"/>
                <a:cs typeface="Times New Roman"/>
              </a:rPr>
              <a:t>Ngày</a:t>
            </a:r>
            <a:r>
              <a:rPr lang="en-US" sz="2400" dirty="0">
                <a:latin typeface="Times New Roman"/>
                <a:ea typeface="Times New Roman"/>
                <a:cs typeface="Times New Roman"/>
              </a:rPr>
              <a:t> 31/5: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ước</a:t>
            </a:r>
            <a:r>
              <a:rPr lang="en-US" sz="2400" dirty="0">
                <a:latin typeface="Times New Roman"/>
                <a:ea typeface="Times New Roman"/>
                <a:cs typeface="Times New Roman"/>
              </a:rPr>
              <a:t> </a:t>
            </a:r>
            <a:r>
              <a:rPr lang="en-US" sz="2400" dirty="0" err="1">
                <a:latin typeface="Times New Roman"/>
                <a:ea typeface="Times New Roman"/>
                <a:cs typeface="Times New Roman"/>
              </a:rPr>
              <a:t>tính</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từng</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đặt</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tỷ</a:t>
            </a:r>
            <a:r>
              <a:rPr lang="en-US" sz="2400" dirty="0">
                <a:latin typeface="Times New Roman"/>
                <a:ea typeface="Times New Roman"/>
                <a:cs typeface="Times New Roman"/>
              </a:rPr>
              <a:t> </a:t>
            </a:r>
            <a:r>
              <a:rPr lang="en-US" sz="2400" dirty="0" err="1">
                <a:latin typeface="Times New Roman"/>
                <a:ea typeface="Times New Roman"/>
                <a:cs typeface="Times New Roman"/>
              </a:rPr>
              <a:t>lệ</a:t>
            </a:r>
            <a:r>
              <a:rPr lang="en-US" sz="2400" dirty="0">
                <a:latin typeface="Times New Roman"/>
                <a:ea typeface="Times New Roman"/>
                <a:cs typeface="Times New Roman"/>
              </a:rPr>
              <a:t> 35%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a:t>
            </a:r>
            <a:r>
              <a:rPr lang="en-US" sz="2400" dirty="0" err="1">
                <a:latin typeface="Times New Roman"/>
                <a:ea typeface="Times New Roman"/>
                <a:cs typeface="Times New Roman"/>
              </a:rPr>
              <a:t>Ngày</a:t>
            </a:r>
            <a:r>
              <a:rPr lang="en-US" sz="2400" dirty="0">
                <a:latin typeface="Times New Roman"/>
                <a:ea typeface="Times New Roman"/>
                <a:cs typeface="Times New Roman"/>
              </a:rPr>
              <a:t> 30/5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01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hoàn</a:t>
            </a:r>
            <a:r>
              <a:rPr lang="en-US" sz="2400" dirty="0">
                <a:latin typeface="Times New Roman"/>
                <a:ea typeface="Times New Roman"/>
                <a:cs typeface="Times New Roman"/>
              </a:rPr>
              <a:t> </a:t>
            </a:r>
            <a:r>
              <a:rPr lang="en-US" sz="2400" dirty="0" err="1">
                <a:latin typeface="Times New Roman"/>
                <a:ea typeface="Times New Roman"/>
                <a:cs typeface="Times New Roman"/>
              </a:rPr>
              <a:t>thành</a:t>
            </a:r>
            <a:r>
              <a:rPr lang="en-US" sz="2400" dirty="0">
                <a:latin typeface="Times New Roman"/>
                <a:ea typeface="Times New Roman"/>
                <a:cs typeface="Times New Roman"/>
              </a:rPr>
              <a:t> 100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phẩm</a:t>
            </a:r>
            <a:r>
              <a:rPr lang="en-US" sz="2400" dirty="0">
                <a:latin typeface="Times New Roman"/>
                <a:ea typeface="Times New Roman"/>
                <a:cs typeface="Times New Roman"/>
              </a:rPr>
              <a:t> A </a:t>
            </a:r>
            <a:r>
              <a:rPr lang="en-US" sz="2400" dirty="0" err="1">
                <a:latin typeface="Times New Roman"/>
                <a:ea typeface="Times New Roman"/>
                <a:cs typeface="Times New Roman"/>
              </a:rPr>
              <a:t>và</a:t>
            </a:r>
            <a:r>
              <a:rPr lang="en-US" sz="2400" dirty="0">
                <a:latin typeface="Times New Roman"/>
                <a:ea typeface="Times New Roman"/>
                <a:cs typeface="Times New Roman"/>
              </a:rPr>
              <a:t> </a:t>
            </a:r>
            <a:r>
              <a:rPr lang="en-US" sz="2400" dirty="0" err="1">
                <a:latin typeface="Times New Roman"/>
                <a:ea typeface="Times New Roman"/>
                <a:cs typeface="Times New Roman"/>
              </a:rPr>
              <a:t>đã</a:t>
            </a:r>
            <a:r>
              <a:rPr lang="en-US" sz="2400" dirty="0">
                <a:latin typeface="Times New Roman"/>
                <a:ea typeface="Times New Roman"/>
                <a:cs typeface="Times New Roman"/>
              </a:rPr>
              <a:t> </a:t>
            </a:r>
            <a:r>
              <a:rPr lang="en-US" sz="2400" dirty="0" err="1">
                <a:latin typeface="Times New Roman"/>
                <a:ea typeface="Times New Roman"/>
                <a:cs typeface="Times New Roman"/>
              </a:rPr>
              <a:t>giao</a:t>
            </a:r>
            <a:r>
              <a:rPr lang="en-US" sz="2400" dirty="0">
                <a:latin typeface="Times New Roman"/>
                <a:ea typeface="Times New Roman"/>
                <a:cs typeface="Times New Roman"/>
              </a:rPr>
              <a:t> </a:t>
            </a:r>
            <a:r>
              <a:rPr lang="en-US" sz="2400" dirty="0" err="1">
                <a:latin typeface="Times New Roman"/>
                <a:ea typeface="Times New Roman"/>
                <a:cs typeface="Times New Roman"/>
              </a:rPr>
              <a:t>trả</a:t>
            </a:r>
            <a:r>
              <a:rPr lang="en-US" sz="2400" dirty="0">
                <a:latin typeface="Times New Roman"/>
                <a:ea typeface="Times New Roman"/>
                <a:cs typeface="Times New Roman"/>
              </a:rPr>
              <a:t> </a:t>
            </a:r>
            <a:r>
              <a:rPr lang="en-US" sz="2400" dirty="0" err="1">
                <a:latin typeface="Times New Roman"/>
                <a:ea typeface="Times New Roman"/>
                <a:cs typeface="Times New Roman"/>
              </a:rPr>
              <a:t>ngay</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ty</a:t>
            </a:r>
            <a:r>
              <a:rPr lang="en-US" sz="2400" dirty="0">
                <a:latin typeface="Times New Roman"/>
                <a:ea typeface="Times New Roman"/>
                <a:cs typeface="Times New Roman"/>
              </a:rPr>
              <a:t> X, </a:t>
            </a:r>
            <a:r>
              <a:rPr lang="en-US" sz="2400" dirty="0" err="1">
                <a:latin typeface="Times New Roman"/>
                <a:ea typeface="Times New Roman"/>
                <a:cs typeface="Times New Roman"/>
              </a:rPr>
              <a:t>còn</a:t>
            </a:r>
            <a:r>
              <a:rPr lang="en-US" sz="2400" dirty="0">
                <a:latin typeface="Times New Roman"/>
                <a:ea typeface="Times New Roman"/>
                <a:cs typeface="Times New Roman"/>
              </a:rPr>
              <a:t>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02 </a:t>
            </a:r>
            <a:r>
              <a:rPr lang="en-US" sz="2400" dirty="0" err="1">
                <a:latin typeface="Times New Roman"/>
                <a:ea typeface="Times New Roman"/>
                <a:cs typeface="Times New Roman"/>
              </a:rPr>
              <a:t>chưa</a:t>
            </a:r>
            <a:r>
              <a:rPr lang="en-US" sz="2400" dirty="0">
                <a:latin typeface="Times New Roman"/>
                <a:ea typeface="Times New Roman"/>
                <a:cs typeface="Times New Roman"/>
              </a:rPr>
              <a:t> </a:t>
            </a:r>
            <a:r>
              <a:rPr lang="en-US" sz="2400" dirty="0" err="1">
                <a:latin typeface="Times New Roman"/>
                <a:ea typeface="Times New Roman"/>
                <a:cs typeface="Times New Roman"/>
              </a:rPr>
              <a:t>hoàn</a:t>
            </a:r>
            <a:r>
              <a:rPr lang="en-US" sz="2400" dirty="0">
                <a:latin typeface="Times New Roman"/>
                <a:ea typeface="Times New Roman"/>
                <a:cs typeface="Times New Roman"/>
              </a:rPr>
              <a:t> </a:t>
            </a:r>
            <a:r>
              <a:rPr lang="en-US" sz="2400" dirty="0" err="1">
                <a:latin typeface="Times New Roman"/>
                <a:ea typeface="Times New Roman"/>
                <a:cs typeface="Times New Roman"/>
              </a:rPr>
              <a:t>thành</a:t>
            </a:r>
            <a:r>
              <a:rPr lang="en-US" sz="2400" dirty="0">
                <a:latin typeface="Times New Roman"/>
                <a:ea typeface="Times New Roman"/>
                <a:cs typeface="Times New Roman"/>
              </a:rPr>
              <a:t>.</a:t>
            </a:r>
            <a:endParaRPr lang="en-US" sz="2400" dirty="0">
              <a:latin typeface="Calibri"/>
              <a:ea typeface="Calibri"/>
              <a:cs typeface="Times New Roman"/>
            </a:endParaRPr>
          </a:p>
        </p:txBody>
      </p:sp>
    </p:spTree>
    <p:extLst>
      <p:ext uri="{BB962C8B-B14F-4D97-AF65-F5344CB8AC3E}">
        <p14:creationId xmlns:p14="http://schemas.microsoft.com/office/powerpoint/2010/main" val="16712038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63</a:t>
            </a:fld>
            <a:endParaRPr lang="en-IN">
              <a:solidFill>
                <a:srgbClr val="775F55"/>
              </a:solidFill>
            </a:endParaRPr>
          </a:p>
        </p:txBody>
      </p:sp>
      <p:sp>
        <p:nvSpPr>
          <p:cNvPr id="3" name="Rectangle 2"/>
          <p:cNvSpPr/>
          <p:nvPr/>
        </p:nvSpPr>
        <p:spPr>
          <a:xfrm>
            <a:off x="1828800" y="680622"/>
            <a:ext cx="8686800" cy="5262979"/>
          </a:xfrm>
          <a:prstGeom prst="rect">
            <a:avLst/>
          </a:prstGeom>
        </p:spPr>
        <p:txBody>
          <a:bodyPr wrap="square">
            <a:spAutoFit/>
          </a:bodyPr>
          <a:lstStyle/>
          <a:p>
            <a:pPr marR="45085" algn="just"/>
            <a:r>
              <a:rPr lang="en-US" sz="2400" dirty="0">
                <a:latin typeface="Times New Roman"/>
                <a:ea typeface="Times New Roman"/>
                <a:cs typeface="Times New Roman"/>
              </a:rPr>
              <a:t> + </a:t>
            </a:r>
            <a:r>
              <a:rPr lang="en-US" sz="2400" dirty="0" err="1">
                <a:latin typeface="Times New Roman"/>
                <a:ea typeface="Times New Roman"/>
                <a:cs typeface="Times New Roman"/>
              </a:rPr>
              <a:t>Ngày</a:t>
            </a:r>
            <a:r>
              <a:rPr lang="en-US" sz="2400" dirty="0">
                <a:latin typeface="Times New Roman"/>
                <a:ea typeface="Times New Roman"/>
                <a:cs typeface="Times New Roman"/>
              </a:rPr>
              <a:t> 1/4/N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tiến</a:t>
            </a:r>
            <a:r>
              <a:rPr lang="en-US" sz="2400" dirty="0">
                <a:latin typeface="Times New Roman"/>
                <a:ea typeface="Times New Roman"/>
                <a:cs typeface="Times New Roman"/>
              </a:rPr>
              <a:t> </a:t>
            </a:r>
            <a:r>
              <a:rPr lang="en-US" sz="2400" dirty="0" err="1">
                <a:latin typeface="Times New Roman"/>
                <a:ea typeface="Times New Roman"/>
                <a:cs typeface="Times New Roman"/>
              </a:rPr>
              <a:t>hành</a:t>
            </a:r>
            <a:r>
              <a:rPr lang="en-US" sz="2400" dirty="0">
                <a:latin typeface="Times New Roman"/>
                <a:ea typeface="Times New Roman"/>
                <a:cs typeface="Times New Roman"/>
              </a:rPr>
              <a:t> </a:t>
            </a:r>
            <a:r>
              <a:rPr lang="en-US" sz="2400" dirty="0" err="1">
                <a:latin typeface="Times New Roman"/>
                <a:ea typeface="Times New Roman"/>
                <a:cs typeface="Times New Roman"/>
              </a:rPr>
              <a:t>mở</a:t>
            </a:r>
            <a:r>
              <a:rPr lang="en-US" sz="2400" dirty="0">
                <a:latin typeface="Times New Roman"/>
                <a:ea typeface="Times New Roman"/>
                <a:cs typeface="Times New Roman"/>
              </a:rPr>
              <a:t>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tập</a:t>
            </a:r>
            <a:r>
              <a:rPr lang="en-US" sz="2400" dirty="0">
                <a:latin typeface="Times New Roman"/>
                <a:ea typeface="Times New Roman"/>
                <a:cs typeface="Times New Roman"/>
              </a:rPr>
              <a:t> </a:t>
            </a:r>
            <a:r>
              <a:rPr lang="en-US" sz="2400" dirty="0" err="1">
                <a:latin typeface="Times New Roman"/>
                <a:ea typeface="Times New Roman"/>
                <a:cs typeface="Times New Roman"/>
              </a:rPr>
              <a:t>hợp</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từng</a:t>
            </a:r>
            <a:r>
              <a:rPr lang="en-US" sz="2400" dirty="0">
                <a:latin typeface="Times New Roman"/>
                <a:ea typeface="Times New Roman"/>
                <a:cs typeface="Times New Roman"/>
              </a:rPr>
              <a:t> ĐĐH, </a:t>
            </a:r>
            <a:r>
              <a:rPr lang="en-US" sz="2400" dirty="0" err="1">
                <a:latin typeface="Times New Roman"/>
                <a:ea typeface="Times New Roman"/>
                <a:cs typeface="Times New Roman"/>
              </a:rPr>
              <a:t>mỗi</a:t>
            </a:r>
            <a:r>
              <a:rPr lang="en-US" sz="2400" dirty="0">
                <a:latin typeface="Times New Roman"/>
                <a:ea typeface="Times New Roman"/>
                <a:cs typeface="Times New Roman"/>
              </a:rPr>
              <a:t> ĐĐH </a:t>
            </a:r>
            <a:r>
              <a:rPr lang="en-US" sz="2400" dirty="0" err="1">
                <a:latin typeface="Times New Roman"/>
                <a:ea typeface="Times New Roman"/>
                <a:cs typeface="Times New Roman"/>
              </a:rPr>
              <a:t>mở</a:t>
            </a:r>
            <a:r>
              <a:rPr lang="en-US" sz="2400" dirty="0">
                <a:latin typeface="Times New Roman"/>
                <a:ea typeface="Times New Roman"/>
                <a:cs typeface="Times New Roman"/>
              </a:rPr>
              <a:t> 1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riêng</a:t>
            </a:r>
            <a:r>
              <a:rPr lang="en-US" sz="2400" dirty="0">
                <a:latin typeface="Times New Roman"/>
                <a:ea typeface="Times New Roman"/>
                <a:cs typeface="Times New Roman"/>
              </a:rPr>
              <a:t>.</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ngày</a:t>
            </a:r>
            <a:r>
              <a:rPr lang="en-US" sz="2400" dirty="0">
                <a:latin typeface="Times New Roman"/>
                <a:ea typeface="Times New Roman"/>
                <a:cs typeface="Times New Roman"/>
              </a:rPr>
              <a:t> </a:t>
            </a:r>
            <a:r>
              <a:rPr lang="en-US" sz="2400" dirty="0" err="1">
                <a:latin typeface="Times New Roman"/>
                <a:ea typeface="Times New Roman"/>
                <a:cs typeface="Times New Roman"/>
              </a:rPr>
              <a:t>khi</a:t>
            </a:r>
            <a:r>
              <a:rPr lang="en-US" sz="2400" dirty="0">
                <a:latin typeface="Times New Roman"/>
                <a:ea typeface="Times New Roman"/>
                <a:cs typeface="Times New Roman"/>
              </a:rPr>
              <a:t> </a:t>
            </a:r>
            <a:r>
              <a:rPr lang="en-US" sz="2400" dirty="0" err="1">
                <a:latin typeface="Times New Roman"/>
                <a:ea typeface="Times New Roman"/>
                <a:cs typeface="Times New Roman"/>
              </a:rPr>
              <a:t>có</a:t>
            </a:r>
            <a:r>
              <a:rPr lang="en-US" sz="2400" dirty="0">
                <a:latin typeface="Times New Roman"/>
                <a:ea typeface="Times New Roman"/>
                <a:cs typeface="Times New Roman"/>
              </a:rPr>
              <a:t> </a:t>
            </a:r>
            <a:r>
              <a:rPr lang="en-US" sz="2400" dirty="0" err="1">
                <a:latin typeface="Times New Roman"/>
                <a:ea typeface="Times New Roman"/>
                <a:cs typeface="Times New Roman"/>
              </a:rPr>
              <a:t>các</a:t>
            </a:r>
            <a:r>
              <a:rPr lang="en-US" sz="2400" dirty="0">
                <a:latin typeface="Times New Roman"/>
                <a:ea typeface="Times New Roman"/>
                <a:cs typeface="Times New Roman"/>
              </a:rPr>
              <a:t> </a:t>
            </a:r>
            <a:r>
              <a:rPr lang="en-US" sz="2400" dirty="0" err="1">
                <a:latin typeface="Times New Roman"/>
                <a:ea typeface="Times New Roman"/>
                <a:cs typeface="Times New Roman"/>
              </a:rPr>
              <a:t>chứng</a:t>
            </a:r>
            <a:r>
              <a:rPr lang="en-US" sz="2400" dirty="0">
                <a:latin typeface="Times New Roman"/>
                <a:ea typeface="Times New Roman"/>
                <a:cs typeface="Times New Roman"/>
              </a:rPr>
              <a:t> </a:t>
            </a:r>
            <a:r>
              <a:rPr lang="en-US" sz="2400" dirty="0" err="1">
                <a:latin typeface="Times New Roman"/>
                <a:ea typeface="Times New Roman"/>
                <a:cs typeface="Times New Roman"/>
              </a:rPr>
              <a:t>từ</a:t>
            </a:r>
            <a:r>
              <a:rPr lang="en-US" sz="2400" dirty="0">
                <a:latin typeface="Times New Roman"/>
                <a:ea typeface="Times New Roman"/>
                <a:cs typeface="Times New Roman"/>
              </a:rPr>
              <a:t>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phản</a:t>
            </a:r>
            <a:r>
              <a:rPr lang="en-US" sz="2400" dirty="0">
                <a:latin typeface="Times New Roman"/>
                <a:ea typeface="Times New Roman"/>
                <a:cs typeface="Times New Roman"/>
              </a:rPr>
              <a:t> </a:t>
            </a:r>
            <a:r>
              <a:rPr lang="en-US" sz="2400" dirty="0" err="1">
                <a:latin typeface="Times New Roman"/>
                <a:ea typeface="Times New Roman"/>
                <a:cs typeface="Times New Roman"/>
              </a:rPr>
              <a:t>ánh</a:t>
            </a:r>
            <a:r>
              <a:rPr lang="en-US" sz="2400" dirty="0">
                <a:latin typeface="Times New Roman"/>
                <a:ea typeface="Times New Roman"/>
                <a:cs typeface="Times New Roman"/>
              </a:rPr>
              <a:t> </a:t>
            </a:r>
            <a:r>
              <a:rPr lang="en-US" sz="2400" dirty="0" err="1">
                <a:latin typeface="Times New Roman"/>
                <a:ea typeface="Times New Roman"/>
                <a:cs typeface="Times New Roman"/>
              </a:rPr>
              <a:t>nghiệp</a:t>
            </a:r>
            <a:r>
              <a:rPr lang="en-US" sz="2400" dirty="0">
                <a:latin typeface="Times New Roman"/>
                <a:ea typeface="Times New Roman"/>
                <a:cs typeface="Times New Roman"/>
              </a:rPr>
              <a:t> </a:t>
            </a:r>
            <a:r>
              <a:rPr lang="en-US" sz="2400" dirty="0" err="1">
                <a:latin typeface="Times New Roman"/>
                <a:ea typeface="Times New Roman"/>
                <a:cs typeface="Times New Roman"/>
              </a:rPr>
              <a:t>vụ</a:t>
            </a:r>
            <a:r>
              <a:rPr lang="en-US" sz="2400" dirty="0">
                <a:latin typeface="Times New Roman"/>
                <a:ea typeface="Times New Roman"/>
                <a:cs typeface="Times New Roman"/>
              </a:rPr>
              <a:t> </a:t>
            </a:r>
            <a:r>
              <a:rPr lang="en-US" sz="2400" dirty="0" err="1">
                <a:latin typeface="Times New Roman"/>
                <a:ea typeface="Times New Roman"/>
                <a:cs typeface="Times New Roman"/>
              </a:rPr>
              <a:t>kinh</a:t>
            </a:r>
            <a:r>
              <a:rPr lang="en-US" sz="2400" dirty="0">
                <a:latin typeface="Times New Roman"/>
                <a:ea typeface="Times New Roman"/>
                <a:cs typeface="Times New Roman"/>
              </a:rPr>
              <a:t> </a:t>
            </a:r>
            <a:r>
              <a:rPr lang="en-US" sz="2400" dirty="0" err="1">
                <a:latin typeface="Times New Roman"/>
                <a:ea typeface="Times New Roman"/>
                <a:cs typeface="Times New Roman"/>
              </a:rPr>
              <a:t>tế</a:t>
            </a:r>
            <a:r>
              <a:rPr lang="en-US" sz="2400" dirty="0">
                <a:latin typeface="Times New Roman"/>
                <a:ea typeface="Times New Roman"/>
                <a:cs typeface="Times New Roman"/>
              </a:rPr>
              <a:t> </a:t>
            </a:r>
            <a:r>
              <a:rPr lang="en-US" sz="2400" dirty="0" err="1">
                <a:latin typeface="Times New Roman"/>
                <a:ea typeface="Times New Roman"/>
                <a:cs typeface="Times New Roman"/>
              </a:rPr>
              <a:t>phát</a:t>
            </a:r>
            <a:r>
              <a:rPr lang="en-US" sz="2400" dirty="0">
                <a:latin typeface="Times New Roman"/>
                <a:ea typeface="Times New Roman"/>
                <a:cs typeface="Times New Roman"/>
              </a:rPr>
              <a:t> </a:t>
            </a:r>
            <a:r>
              <a:rPr lang="en-US" sz="2400" dirty="0" err="1">
                <a:latin typeface="Times New Roman"/>
                <a:ea typeface="Times New Roman"/>
                <a:cs typeface="Times New Roman"/>
              </a:rPr>
              <a:t>sinh</a:t>
            </a:r>
            <a:r>
              <a:rPr lang="en-US" sz="2400" dirty="0">
                <a:latin typeface="Times New Roman"/>
                <a:ea typeface="Times New Roman"/>
                <a:cs typeface="Times New Roman"/>
              </a:rPr>
              <a:t> </a:t>
            </a:r>
            <a:r>
              <a:rPr lang="en-US" sz="2400" dirty="0" err="1">
                <a:latin typeface="Times New Roman"/>
                <a:ea typeface="Times New Roman"/>
                <a:cs typeface="Times New Roman"/>
              </a:rPr>
              <a:t>liên</a:t>
            </a:r>
            <a:r>
              <a:rPr lang="en-US" sz="2400" dirty="0">
                <a:latin typeface="Times New Roman"/>
                <a:ea typeface="Times New Roman"/>
                <a:cs typeface="Times New Roman"/>
              </a:rPr>
              <a:t> </a:t>
            </a:r>
            <a:r>
              <a:rPr lang="en-US" sz="2400" dirty="0" err="1">
                <a:latin typeface="Times New Roman"/>
                <a:ea typeface="Times New Roman"/>
                <a:cs typeface="Times New Roman"/>
              </a:rPr>
              <a:t>quan</a:t>
            </a:r>
            <a:r>
              <a:rPr lang="en-US" sz="2400" dirty="0">
                <a:latin typeface="Times New Roman"/>
                <a:ea typeface="Times New Roman"/>
                <a:cs typeface="Times New Roman"/>
              </a:rPr>
              <a:t> </a:t>
            </a:r>
            <a:r>
              <a:rPr lang="en-US" sz="2400" dirty="0" err="1">
                <a:latin typeface="Times New Roman"/>
                <a:ea typeface="Times New Roman"/>
                <a:cs typeface="Times New Roman"/>
              </a:rPr>
              <a:t>đến</a:t>
            </a:r>
            <a:r>
              <a:rPr lang="en-US" sz="2400" dirty="0">
                <a:latin typeface="Times New Roman"/>
                <a:ea typeface="Times New Roman"/>
                <a:cs typeface="Times New Roman"/>
              </a:rPr>
              <a:t> ĐĐH </a:t>
            </a:r>
            <a:r>
              <a:rPr lang="en-US" sz="2400" dirty="0" err="1">
                <a:latin typeface="Times New Roman"/>
                <a:ea typeface="Times New Roman"/>
                <a:cs typeface="Times New Roman"/>
              </a:rPr>
              <a:t>nào</a:t>
            </a:r>
            <a:r>
              <a:rPr lang="en-US" sz="2400" dirty="0">
                <a:latin typeface="Times New Roman"/>
                <a:ea typeface="Times New Roman"/>
                <a:cs typeface="Times New Roman"/>
              </a:rPr>
              <a:t> </a:t>
            </a:r>
            <a:r>
              <a:rPr lang="en-US" sz="2400" dirty="0" err="1">
                <a:latin typeface="Times New Roman"/>
                <a:ea typeface="Times New Roman"/>
                <a:cs typeface="Times New Roman"/>
              </a:rPr>
              <a:t>thì</a:t>
            </a:r>
            <a:r>
              <a:rPr lang="en-US" sz="2400" dirty="0">
                <a:latin typeface="Times New Roman"/>
                <a:ea typeface="Times New Roman"/>
                <a:cs typeface="Times New Roman"/>
              </a:rPr>
              <a:t>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chứng</a:t>
            </a:r>
            <a:r>
              <a:rPr lang="en-US" sz="2400" dirty="0">
                <a:latin typeface="Times New Roman"/>
                <a:ea typeface="Times New Roman"/>
                <a:cs typeface="Times New Roman"/>
              </a:rPr>
              <a:t> </a:t>
            </a:r>
            <a:r>
              <a:rPr lang="en-US" sz="2400" dirty="0" err="1">
                <a:latin typeface="Times New Roman"/>
                <a:ea typeface="Times New Roman"/>
                <a:cs typeface="Times New Roman"/>
              </a:rPr>
              <a:t>từ</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ghi</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tập</a:t>
            </a:r>
            <a:r>
              <a:rPr lang="en-US" sz="2400" dirty="0">
                <a:latin typeface="Times New Roman"/>
                <a:ea typeface="Times New Roman"/>
                <a:cs typeface="Times New Roman"/>
              </a:rPr>
              <a:t> </a:t>
            </a:r>
            <a:r>
              <a:rPr lang="en-US" sz="2400" dirty="0" err="1">
                <a:latin typeface="Times New Roman"/>
                <a:ea typeface="Times New Roman"/>
                <a:cs typeface="Times New Roman"/>
              </a:rPr>
              <a:t>hợp</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ĐĐH </a:t>
            </a:r>
            <a:r>
              <a:rPr lang="en-US" sz="2400" dirty="0" err="1">
                <a:latin typeface="Times New Roman"/>
                <a:ea typeface="Times New Roman"/>
                <a:cs typeface="Times New Roman"/>
              </a:rPr>
              <a:t>đó</a:t>
            </a:r>
            <a:r>
              <a:rPr lang="en-US" sz="2400" dirty="0">
                <a:latin typeface="Times New Roman"/>
                <a:ea typeface="Times New Roman"/>
                <a:cs typeface="Times New Roman"/>
              </a:rPr>
              <a:t> ( </a:t>
            </a:r>
            <a:r>
              <a:rPr lang="en-US" sz="2400" dirty="0" err="1">
                <a:latin typeface="Times New Roman"/>
                <a:ea typeface="Times New Roman"/>
                <a:cs typeface="Times New Roman"/>
              </a:rPr>
              <a:t>Phần</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nguyên</a:t>
            </a:r>
            <a:r>
              <a:rPr lang="en-US" sz="2400" dirty="0">
                <a:latin typeface="Times New Roman"/>
                <a:ea typeface="Times New Roman"/>
                <a:cs typeface="Times New Roman"/>
              </a:rPr>
              <a:t> </a:t>
            </a:r>
            <a:r>
              <a:rPr lang="en-US" sz="2400" dirty="0" err="1">
                <a:latin typeface="Times New Roman"/>
                <a:ea typeface="Times New Roman"/>
                <a:cs typeface="Times New Roman"/>
              </a:rPr>
              <a:t>vật</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nhân</a:t>
            </a:r>
            <a:r>
              <a:rPr lang="en-US" sz="2400" dirty="0">
                <a:latin typeface="Times New Roman"/>
                <a:ea typeface="Times New Roman"/>
                <a:cs typeface="Times New Roman"/>
              </a:rPr>
              <a:t> </a:t>
            </a:r>
            <a:r>
              <a:rPr lang="en-US" sz="2400" dirty="0" err="1">
                <a:latin typeface="Times New Roman"/>
                <a:ea typeface="Times New Roman"/>
                <a:cs typeface="Times New Roman"/>
              </a:rPr>
              <a:t>công</a:t>
            </a:r>
            <a:r>
              <a:rPr lang="en-US" sz="2400" dirty="0">
                <a:latin typeface="Times New Roman"/>
                <a:ea typeface="Times New Roman"/>
                <a:cs typeface="Times New Roman"/>
              </a:rPr>
              <a:t> </a:t>
            </a:r>
            <a:r>
              <a:rPr lang="en-US" sz="2400" dirty="0" err="1">
                <a:latin typeface="Times New Roman"/>
                <a:ea typeface="Times New Roman"/>
                <a:cs typeface="Times New Roman"/>
              </a:rPr>
              <a:t>trực</a:t>
            </a:r>
            <a:r>
              <a:rPr lang="en-US" sz="2400" dirty="0">
                <a:latin typeface="Times New Roman"/>
                <a:ea typeface="Times New Roman"/>
                <a:cs typeface="Times New Roman"/>
              </a:rPr>
              <a:t> </a:t>
            </a:r>
            <a:r>
              <a:rPr lang="en-US" sz="2400" dirty="0" err="1">
                <a:latin typeface="Times New Roman"/>
                <a:ea typeface="Times New Roman"/>
                <a:cs typeface="Times New Roman"/>
              </a:rPr>
              <a:t>tiếp</a:t>
            </a:r>
            <a:r>
              <a:rPr lang="en-US" sz="2400" dirty="0">
                <a:latin typeface="Times New Roman"/>
                <a:ea typeface="Times New Roman"/>
                <a:cs typeface="Times New Roman"/>
              </a:rPr>
              <a:t> )</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 </a:t>
            </a:r>
            <a:r>
              <a:rPr lang="en-US" sz="2400" dirty="0" err="1">
                <a:latin typeface="Times New Roman"/>
                <a:ea typeface="Times New Roman"/>
                <a:cs typeface="Times New Roman"/>
              </a:rPr>
              <a:t>Cuối</a:t>
            </a:r>
            <a:r>
              <a:rPr lang="en-US" sz="2400" dirty="0">
                <a:latin typeface="Times New Roman"/>
                <a:ea typeface="Times New Roman"/>
                <a:cs typeface="Times New Roman"/>
              </a:rPr>
              <a:t> </a:t>
            </a:r>
            <a:r>
              <a:rPr lang="en-US" sz="2400" dirty="0" err="1">
                <a:latin typeface="Times New Roman"/>
                <a:ea typeface="Times New Roman"/>
                <a:cs typeface="Times New Roman"/>
              </a:rPr>
              <a:t>tháng</a:t>
            </a:r>
            <a:r>
              <a:rPr lang="en-US" sz="2400" dirty="0">
                <a:latin typeface="Times New Roman"/>
                <a:ea typeface="Times New Roman"/>
                <a:cs typeface="Times New Roman"/>
              </a:rPr>
              <a:t> </a:t>
            </a:r>
            <a:r>
              <a:rPr lang="en-US" sz="2400" dirty="0" err="1">
                <a:latin typeface="Times New Roman"/>
                <a:ea typeface="Times New Roman"/>
                <a:cs typeface="Times New Roman"/>
              </a:rPr>
              <a:t>căn</a:t>
            </a:r>
            <a:r>
              <a:rPr lang="en-US" sz="2400" dirty="0">
                <a:latin typeface="Times New Roman"/>
                <a:ea typeface="Times New Roman"/>
                <a:cs typeface="Times New Roman"/>
              </a:rPr>
              <a:t> </a:t>
            </a:r>
            <a:r>
              <a:rPr lang="en-US" sz="2400" dirty="0" err="1">
                <a:latin typeface="Times New Roman"/>
                <a:ea typeface="Times New Roman"/>
                <a:cs typeface="Times New Roman"/>
              </a:rPr>
              <a:t>cứ</a:t>
            </a:r>
            <a:r>
              <a:rPr lang="en-US" sz="2400" dirty="0">
                <a:latin typeface="Times New Roman"/>
                <a:ea typeface="Times New Roman"/>
                <a:cs typeface="Times New Roman"/>
              </a:rPr>
              <a:t> </a:t>
            </a:r>
            <a:r>
              <a:rPr lang="en-US" sz="2400" dirty="0" err="1">
                <a:latin typeface="Times New Roman"/>
                <a:ea typeface="Times New Roman"/>
                <a:cs typeface="Times New Roman"/>
              </a:rPr>
              <a:t>số</a:t>
            </a:r>
            <a:r>
              <a:rPr lang="en-US" sz="2400" dirty="0">
                <a:latin typeface="Times New Roman"/>
                <a:ea typeface="Times New Roman"/>
                <a:cs typeface="Times New Roman"/>
              </a:rPr>
              <a:t> </a:t>
            </a:r>
            <a:r>
              <a:rPr lang="en-US" sz="2400" dirty="0" err="1">
                <a:latin typeface="Times New Roman"/>
                <a:ea typeface="Times New Roman"/>
                <a:cs typeface="Times New Roman"/>
              </a:rPr>
              <a:t>liệu</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ước</a:t>
            </a:r>
            <a:r>
              <a:rPr lang="en-US" sz="2400" dirty="0">
                <a:latin typeface="Times New Roman"/>
                <a:ea typeface="Times New Roman"/>
                <a:cs typeface="Times New Roman"/>
              </a:rPr>
              <a:t> </a:t>
            </a:r>
            <a:r>
              <a:rPr lang="en-US" sz="2400" dirty="0" err="1">
                <a:latin typeface="Times New Roman"/>
                <a:ea typeface="Times New Roman"/>
                <a:cs typeface="Times New Roman"/>
              </a:rPr>
              <a:t>tính</a:t>
            </a:r>
            <a:r>
              <a:rPr lang="en-US" sz="2400" dirty="0">
                <a:latin typeface="Times New Roman"/>
                <a:ea typeface="Times New Roman"/>
                <a:cs typeface="Times New Roman"/>
              </a:rPr>
              <a:t> </a:t>
            </a:r>
            <a:r>
              <a:rPr lang="en-US" sz="2400" dirty="0" err="1">
                <a:latin typeface="Times New Roman"/>
                <a:ea typeface="Times New Roman"/>
                <a:cs typeface="Times New Roman"/>
              </a:rPr>
              <a:t>để</a:t>
            </a:r>
            <a:r>
              <a:rPr lang="en-US" sz="2400" dirty="0">
                <a:latin typeface="Times New Roman"/>
                <a:ea typeface="Times New Roman"/>
                <a:cs typeface="Times New Roman"/>
              </a:rPr>
              <a:t> </a:t>
            </a:r>
            <a:r>
              <a:rPr lang="en-US" sz="2400" dirty="0" err="1">
                <a:latin typeface="Times New Roman"/>
                <a:ea typeface="Times New Roman"/>
                <a:cs typeface="Times New Roman"/>
              </a:rPr>
              <a:t>ghi</a:t>
            </a:r>
            <a:r>
              <a:rPr lang="en-US" sz="2400" dirty="0">
                <a:latin typeface="Times New Roman"/>
                <a:ea typeface="Times New Roman"/>
                <a:cs typeface="Times New Roman"/>
              </a:rPr>
              <a:t> </a:t>
            </a:r>
            <a:r>
              <a:rPr lang="en-US" sz="2400" dirty="0" err="1">
                <a:latin typeface="Times New Roman"/>
                <a:ea typeface="Times New Roman"/>
                <a:cs typeface="Times New Roman"/>
              </a:rPr>
              <a:t>vào</a:t>
            </a:r>
            <a:r>
              <a:rPr lang="en-US" sz="2400" dirty="0">
                <a:latin typeface="Times New Roman"/>
                <a:ea typeface="Times New Roman"/>
                <a:cs typeface="Times New Roman"/>
              </a:rPr>
              <a:t> </a:t>
            </a:r>
            <a:r>
              <a:rPr lang="en-US" sz="2400" dirty="0" err="1">
                <a:latin typeface="Times New Roman"/>
                <a:ea typeface="Times New Roman"/>
                <a:cs typeface="Times New Roman"/>
              </a:rPr>
              <a:t>phiếu</a:t>
            </a:r>
            <a:r>
              <a:rPr lang="en-US" sz="2400" dirty="0">
                <a:latin typeface="Times New Roman"/>
                <a:ea typeface="Times New Roman"/>
                <a:cs typeface="Times New Roman"/>
              </a:rPr>
              <a:t> </a:t>
            </a:r>
            <a:r>
              <a:rPr lang="en-US" sz="2400" dirty="0" err="1">
                <a:latin typeface="Times New Roman"/>
                <a:ea typeface="Times New Roman"/>
                <a:cs typeface="Times New Roman"/>
              </a:rPr>
              <a:t>tập</a:t>
            </a:r>
            <a:r>
              <a:rPr lang="en-US" sz="2400" dirty="0">
                <a:latin typeface="Times New Roman"/>
                <a:ea typeface="Times New Roman"/>
                <a:cs typeface="Times New Roman"/>
              </a:rPr>
              <a:t> </a:t>
            </a:r>
            <a:r>
              <a:rPr lang="en-US" sz="2400" dirty="0" err="1">
                <a:latin typeface="Times New Roman"/>
                <a:ea typeface="Times New Roman"/>
                <a:cs typeface="Times New Roman"/>
              </a:rPr>
              <a:t>hợp</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theo</a:t>
            </a:r>
            <a:r>
              <a:rPr lang="en-US" sz="2400" dirty="0">
                <a:latin typeface="Times New Roman"/>
                <a:ea typeface="Times New Roman"/>
                <a:cs typeface="Times New Roman"/>
              </a:rPr>
              <a:t> </a:t>
            </a:r>
            <a:r>
              <a:rPr lang="en-US" sz="2400" dirty="0" err="1">
                <a:latin typeface="Times New Roman"/>
                <a:ea typeface="Times New Roman"/>
                <a:cs typeface="Times New Roman"/>
              </a:rPr>
              <a:t>từng</a:t>
            </a:r>
            <a:r>
              <a:rPr lang="en-US" sz="2400" dirty="0">
                <a:latin typeface="Times New Roman"/>
                <a:ea typeface="Times New Roman"/>
                <a:cs typeface="Times New Roman"/>
              </a:rPr>
              <a:t> ĐĐH. </a:t>
            </a:r>
            <a:r>
              <a:rPr lang="en-US" sz="2400" dirty="0" err="1">
                <a:latin typeface="Times New Roman"/>
                <a:ea typeface="Times New Roman"/>
                <a:cs typeface="Times New Roman"/>
              </a:rPr>
              <a:t>Cụ</a:t>
            </a:r>
            <a:r>
              <a:rPr lang="en-US" sz="2400" dirty="0">
                <a:latin typeface="Times New Roman"/>
                <a:ea typeface="Times New Roman"/>
                <a:cs typeface="Times New Roman"/>
              </a:rPr>
              <a:t> </a:t>
            </a:r>
            <a:r>
              <a:rPr lang="en-US" sz="2400" dirty="0" err="1">
                <a:latin typeface="Times New Roman"/>
                <a:ea typeface="Times New Roman"/>
                <a:cs typeface="Times New Roman"/>
              </a:rPr>
              <a:t>thể</a:t>
            </a:r>
            <a:r>
              <a:rPr lang="en-US" sz="2400" dirty="0">
                <a:latin typeface="Times New Roman"/>
                <a:ea typeface="Times New Roman"/>
                <a:cs typeface="Times New Roman"/>
              </a:rPr>
              <a:t>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  </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  </a:t>
            </a:r>
            <a:r>
              <a:rPr lang="en-US" sz="2400" dirty="0" err="1">
                <a:latin typeface="Times New Roman"/>
                <a:ea typeface="Times New Roman"/>
                <a:cs typeface="Times New Roman"/>
              </a:rPr>
              <a:t>Ngày</a:t>
            </a:r>
            <a:r>
              <a:rPr lang="en-US" sz="2400" dirty="0">
                <a:latin typeface="Times New Roman"/>
                <a:ea typeface="Times New Roman"/>
                <a:cs typeface="Times New Roman"/>
              </a:rPr>
              <a:t> 30/4 </a:t>
            </a:r>
            <a:r>
              <a:rPr lang="en-US" sz="2400" dirty="0" err="1">
                <a:latin typeface="Times New Roman"/>
                <a:ea typeface="Times New Roman"/>
                <a:cs typeface="Times New Roman"/>
              </a:rPr>
              <a:t>kế</a:t>
            </a:r>
            <a:r>
              <a:rPr lang="en-US" sz="2400" dirty="0">
                <a:latin typeface="Times New Roman"/>
                <a:ea typeface="Times New Roman"/>
                <a:cs typeface="Times New Roman"/>
              </a:rPr>
              <a:t> </a:t>
            </a:r>
            <a:r>
              <a:rPr lang="en-US" sz="2400" dirty="0" err="1">
                <a:latin typeface="Times New Roman"/>
                <a:ea typeface="Times New Roman"/>
                <a:cs typeface="Times New Roman"/>
              </a:rPr>
              <a:t>toán</a:t>
            </a:r>
            <a:r>
              <a:rPr lang="en-US" sz="2400" dirty="0">
                <a:latin typeface="Times New Roman"/>
                <a:ea typeface="Times New Roman"/>
                <a:cs typeface="Times New Roman"/>
              </a:rPr>
              <a:t> </a:t>
            </a:r>
            <a:r>
              <a:rPr lang="en-US" sz="2400" dirty="0" err="1">
                <a:latin typeface="Times New Roman"/>
                <a:ea typeface="Times New Roman"/>
                <a:cs typeface="Times New Roman"/>
              </a:rPr>
              <a:t>tính</a:t>
            </a:r>
            <a:r>
              <a:rPr lang="en-US" sz="2400" dirty="0">
                <a:latin typeface="Times New Roman"/>
                <a:ea typeface="Times New Roman"/>
                <a:cs typeface="Times New Roman"/>
              </a:rPr>
              <a:t> chi </a:t>
            </a:r>
            <a:r>
              <a:rPr lang="en-US" sz="2400" dirty="0" err="1">
                <a:latin typeface="Times New Roman"/>
                <a:ea typeface="Times New Roman"/>
                <a:cs typeface="Times New Roman"/>
              </a:rPr>
              <a:t>phí</a:t>
            </a:r>
            <a:r>
              <a:rPr lang="en-US" sz="2400" dirty="0">
                <a:latin typeface="Times New Roman"/>
                <a:ea typeface="Times New Roman"/>
                <a:cs typeface="Times New Roman"/>
              </a:rPr>
              <a:t> </a:t>
            </a:r>
            <a:r>
              <a:rPr lang="en-US" sz="2400" dirty="0" err="1">
                <a:latin typeface="Times New Roman"/>
                <a:ea typeface="Times New Roman"/>
                <a:cs typeface="Times New Roman"/>
              </a:rPr>
              <a:t>sản</a:t>
            </a:r>
            <a:r>
              <a:rPr lang="en-US" sz="2400" dirty="0">
                <a:latin typeface="Times New Roman"/>
                <a:ea typeface="Times New Roman"/>
                <a:cs typeface="Times New Roman"/>
              </a:rPr>
              <a:t> </a:t>
            </a:r>
            <a:r>
              <a:rPr lang="en-US" sz="2400" dirty="0" err="1">
                <a:latin typeface="Times New Roman"/>
                <a:ea typeface="Times New Roman"/>
                <a:cs typeface="Times New Roman"/>
              </a:rPr>
              <a:t>xuất</a:t>
            </a:r>
            <a:r>
              <a:rPr lang="en-US" sz="2400" dirty="0">
                <a:latin typeface="Times New Roman"/>
                <a:ea typeface="Times New Roman"/>
                <a:cs typeface="Times New Roman"/>
              </a:rPr>
              <a:t> </a:t>
            </a:r>
            <a:r>
              <a:rPr lang="en-US" sz="2400" dirty="0" err="1">
                <a:latin typeface="Times New Roman"/>
                <a:ea typeface="Times New Roman"/>
                <a:cs typeface="Times New Roman"/>
              </a:rPr>
              <a:t>chung</a:t>
            </a:r>
            <a:r>
              <a:rPr lang="en-US" sz="2400" dirty="0">
                <a:latin typeface="Times New Roman"/>
                <a:ea typeface="Times New Roman"/>
                <a:cs typeface="Times New Roman"/>
              </a:rPr>
              <a:t> </a:t>
            </a:r>
            <a:r>
              <a:rPr lang="en-US" sz="2400" dirty="0" err="1">
                <a:latin typeface="Times New Roman"/>
                <a:ea typeface="Times New Roman"/>
                <a:cs typeface="Times New Roman"/>
              </a:rPr>
              <a:t>phân</a:t>
            </a:r>
            <a:r>
              <a:rPr lang="en-US" sz="2400" dirty="0">
                <a:latin typeface="Times New Roman"/>
                <a:ea typeface="Times New Roman"/>
                <a:cs typeface="Times New Roman"/>
              </a:rPr>
              <a:t> </a:t>
            </a:r>
            <a:r>
              <a:rPr lang="en-US" sz="2400" dirty="0" err="1">
                <a:latin typeface="Times New Roman"/>
                <a:ea typeface="Times New Roman"/>
                <a:cs typeface="Times New Roman"/>
              </a:rPr>
              <a:t>bổ</a:t>
            </a:r>
            <a:r>
              <a:rPr lang="en-US" sz="2400" dirty="0">
                <a:latin typeface="Times New Roman"/>
                <a:ea typeface="Times New Roman"/>
                <a:cs typeface="Times New Roman"/>
              </a:rPr>
              <a:t> </a:t>
            </a:r>
            <a:r>
              <a:rPr lang="en-US" sz="2400" dirty="0" err="1">
                <a:latin typeface="Times New Roman"/>
                <a:ea typeface="Times New Roman"/>
                <a:cs typeface="Times New Roman"/>
              </a:rPr>
              <a:t>ước</a:t>
            </a:r>
            <a:r>
              <a:rPr lang="en-US" sz="2400" dirty="0">
                <a:latin typeface="Times New Roman"/>
                <a:ea typeface="Times New Roman"/>
                <a:cs typeface="Times New Roman"/>
              </a:rPr>
              <a:t> </a:t>
            </a:r>
            <a:r>
              <a:rPr lang="en-US" sz="2400" dirty="0" err="1">
                <a:latin typeface="Times New Roman"/>
                <a:ea typeface="Times New Roman"/>
                <a:cs typeface="Times New Roman"/>
              </a:rPr>
              <a:t>tính</a:t>
            </a:r>
            <a:r>
              <a:rPr lang="en-US" sz="2400" dirty="0">
                <a:latin typeface="Times New Roman"/>
                <a:ea typeface="Times New Roman"/>
                <a:cs typeface="Times New Roman"/>
              </a:rPr>
              <a:t> </a:t>
            </a:r>
            <a:r>
              <a:rPr lang="en-US" sz="2400" dirty="0" err="1">
                <a:latin typeface="Times New Roman"/>
                <a:ea typeface="Times New Roman"/>
                <a:cs typeface="Times New Roman"/>
              </a:rPr>
              <a:t>cho</a:t>
            </a:r>
            <a:r>
              <a:rPr lang="en-US" sz="2400" dirty="0">
                <a:latin typeface="Times New Roman"/>
                <a:ea typeface="Times New Roman"/>
                <a:cs typeface="Times New Roman"/>
              </a:rPr>
              <a:t> </a:t>
            </a:r>
            <a:r>
              <a:rPr lang="en-US" sz="2400" dirty="0" err="1">
                <a:latin typeface="Times New Roman"/>
                <a:ea typeface="Times New Roman"/>
                <a:cs typeface="Times New Roman"/>
              </a:rPr>
              <a:t>từng</a:t>
            </a:r>
            <a:r>
              <a:rPr lang="en-US" sz="2400" dirty="0">
                <a:latin typeface="Times New Roman"/>
                <a:ea typeface="Times New Roman"/>
                <a:cs typeface="Times New Roman"/>
              </a:rPr>
              <a:t> </a:t>
            </a:r>
            <a:r>
              <a:rPr lang="en-US" sz="2400" dirty="0" err="1">
                <a:latin typeface="Times New Roman"/>
                <a:ea typeface="Times New Roman"/>
                <a:cs typeface="Times New Roman"/>
              </a:rPr>
              <a:t>đơn</a:t>
            </a:r>
            <a:r>
              <a:rPr lang="en-US" sz="2400" dirty="0">
                <a:latin typeface="Times New Roman"/>
                <a:ea typeface="Times New Roman"/>
                <a:cs typeface="Times New Roman"/>
              </a:rPr>
              <a:t> </a:t>
            </a:r>
            <a:r>
              <a:rPr lang="en-US" sz="2400" dirty="0" err="1">
                <a:latin typeface="Times New Roman"/>
                <a:ea typeface="Times New Roman"/>
                <a:cs typeface="Times New Roman"/>
              </a:rPr>
              <a:t>đăt</a:t>
            </a:r>
            <a:r>
              <a:rPr lang="en-US" sz="2400" dirty="0">
                <a:latin typeface="Times New Roman"/>
                <a:ea typeface="Times New Roman"/>
                <a:cs typeface="Times New Roman"/>
              </a:rPr>
              <a:t> </a:t>
            </a:r>
            <a:r>
              <a:rPr lang="en-US" sz="2400" dirty="0" err="1">
                <a:latin typeface="Times New Roman"/>
                <a:ea typeface="Times New Roman"/>
                <a:cs typeface="Times New Roman"/>
              </a:rPr>
              <a:t>hàng</a:t>
            </a:r>
            <a:r>
              <a:rPr lang="en-US" sz="2400" dirty="0">
                <a:latin typeface="Times New Roman"/>
                <a:ea typeface="Times New Roman"/>
                <a:cs typeface="Times New Roman"/>
              </a:rPr>
              <a:t> </a:t>
            </a:r>
            <a:r>
              <a:rPr lang="en-US" sz="2400" dirty="0" err="1">
                <a:latin typeface="Times New Roman"/>
                <a:ea typeface="Times New Roman"/>
                <a:cs typeface="Times New Roman"/>
              </a:rPr>
              <a:t>như</a:t>
            </a:r>
            <a:r>
              <a:rPr lang="en-US" sz="2400" dirty="0">
                <a:latin typeface="Times New Roman"/>
                <a:ea typeface="Times New Roman"/>
                <a:cs typeface="Times New Roman"/>
              </a:rPr>
              <a:t> </a:t>
            </a:r>
            <a:r>
              <a:rPr lang="en-US" sz="2400" dirty="0" err="1">
                <a:latin typeface="Times New Roman"/>
                <a:ea typeface="Times New Roman"/>
                <a:cs typeface="Times New Roman"/>
              </a:rPr>
              <a:t>sau</a:t>
            </a:r>
            <a:r>
              <a:rPr lang="en-US" sz="2400" dirty="0">
                <a:latin typeface="Times New Roman"/>
                <a:ea typeface="Times New Roman"/>
                <a:cs typeface="Times New Roman"/>
              </a:rPr>
              <a:t>:</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01  = 248.000.000   x  35%  =    86.800.000 đ</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ĐĐH </a:t>
            </a:r>
            <a:r>
              <a:rPr lang="en-US" sz="2400" dirty="0" err="1">
                <a:latin typeface="Times New Roman"/>
                <a:ea typeface="Times New Roman"/>
                <a:cs typeface="Times New Roman"/>
              </a:rPr>
              <a:t>số</a:t>
            </a:r>
            <a:r>
              <a:rPr lang="en-US" sz="2400" dirty="0">
                <a:latin typeface="Times New Roman"/>
                <a:ea typeface="Times New Roman"/>
                <a:cs typeface="Times New Roman"/>
              </a:rPr>
              <a:t> 02  = 298.400.000   x  35%  =  104.440.000 đ    </a:t>
            </a:r>
            <a:endParaRPr lang="en-US" sz="2400" dirty="0">
              <a:latin typeface="Calibri"/>
              <a:ea typeface="Calibri"/>
              <a:cs typeface="Times New Roman"/>
            </a:endParaRPr>
          </a:p>
          <a:p>
            <a:pPr marR="45085" algn="just"/>
            <a:r>
              <a:rPr lang="en-US" sz="2400" dirty="0">
                <a:latin typeface="Times New Roman"/>
                <a:ea typeface="Times New Roman"/>
                <a:cs typeface="Times New Roman"/>
              </a:rPr>
              <a:t>   </a:t>
            </a:r>
            <a:endParaRPr lang="en-US" sz="2400" dirty="0"/>
          </a:p>
        </p:txBody>
      </p:sp>
    </p:spTree>
    <p:extLst>
      <p:ext uri="{BB962C8B-B14F-4D97-AF65-F5344CB8AC3E}">
        <p14:creationId xmlns:p14="http://schemas.microsoft.com/office/powerpoint/2010/main" val="30752302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64</a:t>
            </a:fld>
            <a:endParaRPr lang="en-IN">
              <a:solidFill>
                <a:srgbClr val="775F55"/>
              </a:solidFill>
            </a:endParaRPr>
          </a:p>
        </p:txBody>
      </p:sp>
      <p:sp>
        <p:nvSpPr>
          <p:cNvPr id="3" name="Rectangle 2"/>
          <p:cNvSpPr/>
          <p:nvPr/>
        </p:nvSpPr>
        <p:spPr>
          <a:xfrm>
            <a:off x="1905000" y="457201"/>
            <a:ext cx="8153400" cy="5262979"/>
          </a:xfrm>
          <a:prstGeom prst="rect">
            <a:avLst/>
          </a:prstGeom>
        </p:spPr>
        <p:txBody>
          <a:bodyPr wrap="square">
            <a:spAutoFit/>
          </a:bodyPr>
          <a:lstStyle/>
          <a:p>
            <a:pPr marR="45085" algn="just"/>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Ngày</a:t>
            </a:r>
            <a:r>
              <a:rPr lang="en-US" sz="2400" dirty="0">
                <a:solidFill>
                  <a:prstClr val="black"/>
                </a:solidFill>
                <a:latin typeface="Times New Roman"/>
                <a:ea typeface="Times New Roman"/>
                <a:cs typeface="Times New Roman"/>
              </a:rPr>
              <a:t> 31/5 </a:t>
            </a:r>
            <a:r>
              <a:rPr lang="en-US" sz="2400" dirty="0" err="1">
                <a:solidFill>
                  <a:prstClr val="black"/>
                </a:solidFill>
                <a:latin typeface="Times New Roman"/>
                <a:ea typeface="Times New Roman"/>
                <a:cs typeface="Times New Roman"/>
              </a:rPr>
              <a:t>kế</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toán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tính</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chung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bổ</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ước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tính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từng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đăt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như</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sau</a:t>
            </a:r>
            <a:r>
              <a:rPr lang="en-US" sz="2400" dirty="0">
                <a:solidFill>
                  <a:prstClr val="black"/>
                </a:solidFill>
                <a:latin typeface="Times New Roman"/>
                <a:ea typeface="Times New Roman"/>
                <a:cs typeface="Times New Roman"/>
              </a:rPr>
              <a:t> :</a:t>
            </a:r>
            <a:endParaRPr lang="en-US" sz="2400" dirty="0">
              <a:solidFill>
                <a:prstClr val="black"/>
              </a:solidFill>
              <a:latin typeface="Calibri"/>
              <a:ea typeface="Calibri"/>
              <a:cs typeface="Times New Roman"/>
            </a:endParaRPr>
          </a:p>
          <a:p>
            <a:pPr marL="342900" marR="45085" indent="-342900" algn="just">
              <a:buFont typeface="Times New Roman"/>
              <a:buChar char="-"/>
              <a:tabLst>
                <a:tab pos="371475" algn="l"/>
              </a:tabLst>
            </a:pPr>
            <a:r>
              <a:rPr lang="en-US" sz="2400" dirty="0">
                <a:solidFill>
                  <a:prstClr val="black"/>
                </a:solidFill>
                <a:latin typeface="Times New Roman"/>
                <a:ea typeface="Times New Roman"/>
                <a:cs typeface="Times New Roman"/>
              </a:rPr>
              <a:t>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01  = 310.000.000  x  35%  =  108.500.000 đ</a:t>
            </a:r>
            <a:endParaRPr lang="en-US" sz="2400" dirty="0">
              <a:solidFill>
                <a:prstClr val="black"/>
              </a:solidFill>
              <a:latin typeface="Calibri"/>
              <a:ea typeface="Times New Roman"/>
              <a:cs typeface="Times New Roman"/>
            </a:endParaRPr>
          </a:p>
          <a:p>
            <a:pPr marL="342900" marR="45085" indent="-342900" algn="just">
              <a:buFont typeface="Times New Roman"/>
              <a:buChar char="-"/>
              <a:tabLst>
                <a:tab pos="371475" algn="l"/>
              </a:tabLst>
            </a:pPr>
            <a:r>
              <a:rPr lang="en-US" sz="2400" dirty="0">
                <a:solidFill>
                  <a:prstClr val="black"/>
                </a:solidFill>
                <a:latin typeface="Times New Roman"/>
                <a:ea typeface="Times New Roman"/>
                <a:cs typeface="Times New Roman"/>
              </a:rPr>
              <a:t>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02  = 323.200.000  x  35%  =  113.120.000 đ</a:t>
            </a:r>
            <a:endParaRPr lang="en-US" sz="2400" dirty="0">
              <a:solidFill>
                <a:prstClr val="black"/>
              </a:solidFill>
              <a:latin typeface="Calibri"/>
              <a:ea typeface="Times New Roman"/>
              <a:cs typeface="Times New Roman"/>
            </a:endParaRPr>
          </a:p>
          <a:p>
            <a:pPr marR="45085" algn="just"/>
            <a:r>
              <a:rPr lang="en-US" sz="2400" dirty="0">
                <a:solidFill>
                  <a:prstClr val="black"/>
                </a:solidFill>
                <a:latin typeface="Times New Roman"/>
                <a:ea typeface="Times New Roman"/>
                <a:cs typeface="Times New Roman"/>
              </a:rPr>
              <a:t>   + Do </a:t>
            </a:r>
            <a:r>
              <a:rPr lang="en-US" sz="2400" dirty="0" err="1">
                <a:solidFill>
                  <a:prstClr val="black"/>
                </a:solidFill>
                <a:latin typeface="Times New Roman"/>
                <a:ea typeface="Times New Roman"/>
                <a:cs typeface="Times New Roman"/>
              </a:rPr>
              <a:t>đơn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đặt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01 </a:t>
            </a:r>
            <a:r>
              <a:rPr lang="en-US" sz="2400" dirty="0" err="1">
                <a:solidFill>
                  <a:prstClr val="black"/>
                </a:solidFill>
                <a:latin typeface="Times New Roman"/>
                <a:ea typeface="Times New Roman"/>
                <a:cs typeface="Times New Roman"/>
              </a:rPr>
              <a:t>đã</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hoàn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thành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tổng</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hợp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được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đặt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sẽ</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tổng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giá</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thành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thực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tế</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đặt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hàng</a:t>
            </a:r>
            <a:endParaRPr lang="en-US" sz="2400" dirty="0">
              <a:solidFill>
                <a:prstClr val="black"/>
              </a:solidFill>
              <a:latin typeface="Calibri"/>
              <a:ea typeface="Calibri"/>
              <a:cs typeface="Times New Roman"/>
            </a:endParaRPr>
          </a:p>
          <a:p>
            <a:pPr marR="45085" algn="just"/>
            <a:r>
              <a:rPr lang="en-US" sz="2400" dirty="0">
                <a:solidFill>
                  <a:prstClr val="black"/>
                </a:solidFill>
                <a:latin typeface="Times New Roman"/>
                <a:ea typeface="Times New Roman"/>
                <a:cs typeface="Times New Roman"/>
              </a:rPr>
              <a:t>   Theo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liệu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phiếu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hợp</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ta </a:t>
            </a:r>
            <a:r>
              <a:rPr lang="en-US" sz="2400" dirty="0" err="1">
                <a:solidFill>
                  <a:prstClr val="black"/>
                </a:solidFill>
                <a:latin typeface="Times New Roman"/>
                <a:ea typeface="Times New Roman"/>
                <a:cs typeface="Times New Roman"/>
              </a:rPr>
              <a:t>có</a:t>
            </a:r>
            <a:r>
              <a:rPr lang="en-US" sz="2400" dirty="0">
                <a:solidFill>
                  <a:prstClr val="black"/>
                </a:solidFill>
                <a:latin typeface="Times New Roman"/>
                <a:ea typeface="Times New Roman"/>
                <a:cs typeface="Times New Roman"/>
              </a:rPr>
              <a:t>:</a:t>
            </a:r>
            <a:endParaRPr lang="en-US" sz="2400" dirty="0">
              <a:solidFill>
                <a:prstClr val="black"/>
              </a:solidFill>
              <a:latin typeface="Calibri"/>
              <a:ea typeface="Calibri"/>
              <a:cs typeface="Times New Roman"/>
            </a:endParaRPr>
          </a:p>
          <a:p>
            <a:pPr marR="45085" algn="just"/>
            <a:r>
              <a:rPr lang="en-US" sz="2400" dirty="0" err="1">
                <a:solidFill>
                  <a:prstClr val="black"/>
                </a:solidFill>
                <a:latin typeface="Times New Roman"/>
                <a:ea typeface="Times New Roman"/>
                <a:cs typeface="Times New Roman"/>
              </a:rPr>
              <a:t>Tổng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giá</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thành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01 = 738.000.000  +  558.000.000  +  195.300.000</a:t>
            </a:r>
            <a:endParaRPr lang="en-US" sz="2400" dirty="0">
              <a:solidFill>
                <a:prstClr val="black"/>
              </a:solidFill>
              <a:latin typeface="Calibri"/>
              <a:ea typeface="Calibri"/>
              <a:cs typeface="Times New Roman"/>
            </a:endParaRPr>
          </a:p>
          <a:p>
            <a:pPr marR="45085" algn="just"/>
            <a:r>
              <a:rPr lang="en-US" sz="2400" dirty="0">
                <a:solidFill>
                  <a:prstClr val="black"/>
                </a:solidFill>
                <a:latin typeface="Times New Roman"/>
                <a:ea typeface="Times New Roman"/>
                <a:cs typeface="Times New Roman"/>
              </a:rPr>
              <a:t>                                                   = 1.491.300.000 đ</a:t>
            </a:r>
            <a:endParaRPr lang="en-US" sz="2400" dirty="0">
              <a:solidFill>
                <a:prstClr val="black"/>
              </a:solidFill>
              <a:latin typeface="Calibri"/>
              <a:ea typeface="Calibri"/>
              <a:cs typeface="Times New Roman"/>
            </a:endParaRPr>
          </a:p>
          <a:p>
            <a:pPr marR="45085" algn="just"/>
            <a:r>
              <a:rPr lang="en-US" sz="2400" dirty="0">
                <a:solidFill>
                  <a:prstClr val="black"/>
                </a:solidFill>
                <a:latin typeface="Times New Roman"/>
                <a:ea typeface="Times New Roman"/>
                <a:cs typeface="Times New Roman"/>
              </a:rPr>
              <a:t>   + ĐĐH  </a:t>
            </a:r>
            <a:r>
              <a:rPr lang="en-US" sz="2400" dirty="0" err="1">
                <a:solidFill>
                  <a:prstClr val="black"/>
                </a:solidFill>
                <a:latin typeface="Times New Roman"/>
                <a:ea typeface="Times New Roman"/>
                <a:cs typeface="Times New Roman"/>
              </a:rPr>
              <a:t>số</a:t>
            </a:r>
            <a:r>
              <a:rPr lang="en-US" sz="2400" dirty="0">
                <a:solidFill>
                  <a:prstClr val="black"/>
                </a:solidFill>
                <a:latin typeface="Times New Roman"/>
                <a:ea typeface="Times New Roman"/>
                <a:cs typeface="Times New Roman"/>
              </a:rPr>
              <a:t> 02 </a:t>
            </a:r>
            <a:r>
              <a:rPr lang="en-US" sz="2400" dirty="0" err="1">
                <a:solidFill>
                  <a:prstClr val="black"/>
                </a:solidFill>
                <a:latin typeface="Times New Roman"/>
                <a:ea typeface="Times New Roman"/>
                <a:cs typeface="Times New Roman"/>
              </a:rPr>
              <a:t>chưa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hoàn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thành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tổng</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hợp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được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phiếu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hợp</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sẽ</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dở</a:t>
            </a:r>
            <a:r>
              <a:rPr lang="en-US" sz="2400" dirty="0">
                <a:solidFill>
                  <a:prstClr val="black"/>
                </a:solidFill>
                <a:latin typeface="Times New Roman"/>
                <a:ea typeface="Times New Roman"/>
                <a:cs typeface="Times New Roman"/>
              </a:rPr>
              <a:t> dang </a:t>
            </a:r>
            <a:r>
              <a:rPr lang="en-US" sz="2400" dirty="0" err="1">
                <a:solidFill>
                  <a:prstClr val="black"/>
                </a:solidFill>
                <a:latin typeface="Times New Roman"/>
                <a:ea typeface="Times New Roman"/>
                <a:cs typeface="Times New Roman"/>
              </a:rPr>
              <a:t>cuối</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tháng</a:t>
            </a:r>
            <a:r>
              <a:rPr lang="en-US" sz="2400" dirty="0">
                <a:solidFill>
                  <a:prstClr val="black"/>
                </a:solidFill>
                <a:latin typeface="Times New Roman"/>
                <a:ea typeface="Times New Roman"/>
                <a:cs typeface="Times New Roman"/>
              </a:rPr>
              <a:t> 5/N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1.711.660.000 đ.</a:t>
            </a:r>
            <a:endParaRPr lang="en-US" sz="2400" dirty="0">
              <a:solidFill>
                <a:prstClr val="black"/>
              </a:solidFill>
            </a:endParaRPr>
          </a:p>
        </p:txBody>
      </p:sp>
    </p:spTree>
    <p:extLst>
      <p:ext uri="{BB962C8B-B14F-4D97-AF65-F5344CB8AC3E}">
        <p14:creationId xmlns:p14="http://schemas.microsoft.com/office/powerpoint/2010/main" val="14171779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65</a:t>
            </a:fld>
            <a:endParaRPr lang="en-IN">
              <a:solidFill>
                <a:srgbClr val="775F55"/>
              </a:solidFill>
            </a:endParaRPr>
          </a:p>
        </p:txBody>
      </p:sp>
      <p:sp>
        <p:nvSpPr>
          <p:cNvPr id="3" name="Rectangle 2"/>
          <p:cNvSpPr/>
          <p:nvPr/>
        </p:nvSpPr>
        <p:spPr>
          <a:xfrm>
            <a:off x="1981200" y="460712"/>
            <a:ext cx="8305800" cy="5940088"/>
          </a:xfrm>
          <a:prstGeom prst="rect">
            <a:avLst/>
          </a:prstGeom>
        </p:spPr>
        <p:txBody>
          <a:bodyPr wrap="square">
            <a:spAutoFit/>
          </a:bodyPr>
          <a:lstStyle/>
          <a:p>
            <a:pPr marR="45085" algn="just"/>
            <a:r>
              <a:rPr lang="en-US" sz="2000" dirty="0">
                <a:latin typeface="Times New Roman"/>
                <a:ea typeface="Times New Roman"/>
                <a:cs typeface="Times New Roman"/>
              </a:rPr>
              <a:t> </a:t>
            </a:r>
            <a:r>
              <a:rPr lang="en-US" sz="2000" b="1" dirty="0">
                <a:latin typeface="Times New Roman"/>
                <a:ea typeface="Times New Roman"/>
                <a:cs typeface="Times New Roman"/>
              </a:rPr>
              <a:t>+  </a:t>
            </a:r>
            <a:r>
              <a:rPr lang="en-US" sz="2000" b="1" dirty="0" err="1">
                <a:latin typeface="Times New Roman"/>
                <a:ea typeface="Times New Roman"/>
                <a:cs typeface="Times New Roman"/>
              </a:rPr>
              <a:t>Xử</a:t>
            </a:r>
            <a:r>
              <a:rPr lang="en-US" sz="2000" b="1" dirty="0">
                <a:latin typeface="Times New Roman"/>
                <a:ea typeface="Times New Roman"/>
                <a:cs typeface="Times New Roman"/>
              </a:rPr>
              <a:t> </a:t>
            </a:r>
            <a:r>
              <a:rPr lang="en-US" sz="2000" b="1" dirty="0" err="1">
                <a:latin typeface="Times New Roman"/>
                <a:ea typeface="Times New Roman"/>
                <a:cs typeface="Times New Roman"/>
              </a:rPr>
              <a:t>lý</a:t>
            </a:r>
            <a:r>
              <a:rPr lang="en-US" sz="2000" b="1" dirty="0">
                <a:latin typeface="Times New Roman"/>
                <a:ea typeface="Times New Roman"/>
                <a:cs typeface="Times New Roman"/>
              </a:rPr>
              <a:t> </a:t>
            </a:r>
            <a:r>
              <a:rPr lang="en-US" sz="2000" b="1" dirty="0" err="1">
                <a:latin typeface="Times New Roman"/>
                <a:ea typeface="Times New Roman"/>
                <a:cs typeface="Times New Roman"/>
              </a:rPr>
              <a:t>phần</a:t>
            </a:r>
            <a:r>
              <a:rPr lang="en-US" sz="2000" b="1" dirty="0">
                <a:latin typeface="Times New Roman"/>
                <a:ea typeface="Times New Roman"/>
                <a:cs typeface="Times New Roman"/>
              </a:rPr>
              <a:t> chi </a:t>
            </a:r>
            <a:r>
              <a:rPr lang="en-US" sz="2000" b="1" dirty="0" err="1">
                <a:latin typeface="Times New Roman"/>
                <a:ea typeface="Times New Roman"/>
                <a:cs typeface="Times New Roman"/>
              </a:rPr>
              <a:t>phí</a:t>
            </a:r>
            <a:r>
              <a:rPr lang="en-US" sz="2000" b="1" dirty="0">
                <a:latin typeface="Times New Roman"/>
                <a:ea typeface="Times New Roman"/>
                <a:cs typeface="Times New Roman"/>
              </a:rPr>
              <a:t> </a:t>
            </a:r>
            <a:r>
              <a:rPr lang="en-US" sz="2000" b="1" dirty="0" err="1">
                <a:latin typeface="Times New Roman"/>
                <a:ea typeface="Times New Roman"/>
                <a:cs typeface="Times New Roman"/>
              </a:rPr>
              <a:t>sản</a:t>
            </a:r>
            <a:r>
              <a:rPr lang="en-US" sz="2000" b="1" dirty="0">
                <a:latin typeface="Times New Roman"/>
                <a:ea typeface="Times New Roman"/>
                <a:cs typeface="Times New Roman"/>
              </a:rPr>
              <a:t> </a:t>
            </a:r>
            <a:r>
              <a:rPr lang="en-US" sz="2000" b="1" dirty="0" err="1">
                <a:latin typeface="Times New Roman"/>
                <a:ea typeface="Times New Roman"/>
                <a:cs typeface="Times New Roman"/>
              </a:rPr>
              <a:t>xuất</a:t>
            </a:r>
            <a:r>
              <a:rPr lang="en-US" sz="2000" b="1" dirty="0">
                <a:latin typeface="Times New Roman"/>
                <a:ea typeface="Times New Roman"/>
                <a:cs typeface="Times New Roman"/>
              </a:rPr>
              <a:t> </a:t>
            </a:r>
            <a:r>
              <a:rPr lang="en-US" sz="2000" b="1" dirty="0" err="1">
                <a:latin typeface="Times New Roman"/>
                <a:ea typeface="Times New Roman"/>
                <a:cs typeface="Times New Roman"/>
              </a:rPr>
              <a:t>chung</a:t>
            </a:r>
            <a:r>
              <a:rPr lang="en-US" sz="2000" b="1" dirty="0">
                <a:latin typeface="Times New Roman"/>
                <a:ea typeface="Times New Roman"/>
                <a:cs typeface="Times New Roman"/>
              </a:rPr>
              <a:t> </a:t>
            </a:r>
            <a:r>
              <a:rPr lang="en-US" sz="2000" b="1" dirty="0" err="1">
                <a:latin typeface="Times New Roman"/>
                <a:ea typeface="Times New Roman"/>
                <a:cs typeface="Times New Roman"/>
              </a:rPr>
              <a:t>thiếu</a:t>
            </a:r>
            <a:r>
              <a:rPr lang="en-US" sz="2000" b="1" dirty="0">
                <a:latin typeface="Times New Roman"/>
                <a:ea typeface="Times New Roman"/>
                <a:cs typeface="Times New Roman"/>
              </a:rPr>
              <a:t>:</a:t>
            </a:r>
            <a:endParaRPr lang="en-US" sz="2000" dirty="0">
              <a:latin typeface="Calibri"/>
              <a:ea typeface="Calibri"/>
              <a:cs typeface="Times New Roman"/>
            </a:endParaRPr>
          </a:p>
          <a:p>
            <a:pPr marL="342900" marR="45085" indent="-342900" algn="just">
              <a:buFont typeface="Times New Roman"/>
              <a:buChar char="-"/>
              <a:tabLst>
                <a:tab pos="371475" algn="l"/>
              </a:tabLst>
            </a:pPr>
            <a:r>
              <a:rPr lang="en-US" sz="2000" dirty="0">
                <a:latin typeface="Times New Roman"/>
                <a:ea typeface="Times New Roman"/>
                <a:cs typeface="Times New Roman"/>
              </a:rPr>
              <a:t>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chung</a:t>
            </a:r>
            <a:r>
              <a:rPr lang="en-US" sz="2000" dirty="0">
                <a:latin typeface="Times New Roman"/>
                <a:ea typeface="Times New Roman"/>
                <a:cs typeface="Times New Roman"/>
              </a:rPr>
              <a:t> </a:t>
            </a:r>
            <a:r>
              <a:rPr lang="en-US" sz="2000" dirty="0" err="1">
                <a:latin typeface="Times New Roman"/>
                <a:ea typeface="Times New Roman"/>
                <a:cs typeface="Times New Roman"/>
              </a:rPr>
              <a:t>đã</a:t>
            </a:r>
            <a:r>
              <a:rPr lang="en-US" sz="2000" dirty="0">
                <a:latin typeface="Times New Roman"/>
                <a:ea typeface="Times New Roman"/>
                <a:cs typeface="Times New Roman"/>
              </a:rPr>
              <a:t>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bổ</a:t>
            </a:r>
            <a:r>
              <a:rPr lang="en-US" sz="2000" dirty="0">
                <a:latin typeface="Times New Roman"/>
                <a:ea typeface="Times New Roman"/>
                <a:cs typeface="Times New Roman"/>
              </a:rPr>
              <a:t> </a:t>
            </a:r>
            <a:r>
              <a:rPr lang="en-US" sz="2000" dirty="0" err="1">
                <a:latin typeface="Times New Roman"/>
                <a:ea typeface="Times New Roman"/>
                <a:cs typeface="Times New Roman"/>
              </a:rPr>
              <a:t>theo</a:t>
            </a:r>
            <a:r>
              <a:rPr lang="en-US" sz="2000" dirty="0">
                <a:latin typeface="Times New Roman"/>
                <a:ea typeface="Times New Roman"/>
                <a:cs typeface="Times New Roman"/>
              </a:rPr>
              <a:t> </a:t>
            </a:r>
            <a:r>
              <a:rPr lang="en-US" sz="2000" dirty="0" err="1">
                <a:latin typeface="Times New Roman"/>
                <a:ea typeface="Times New Roman"/>
                <a:cs typeface="Times New Roman"/>
              </a:rPr>
              <a:t>ước</a:t>
            </a:r>
            <a:r>
              <a:rPr lang="en-US" sz="2000" dirty="0">
                <a:latin typeface="Times New Roman"/>
                <a:ea typeface="Times New Roman"/>
                <a:cs typeface="Times New Roman"/>
              </a:rPr>
              <a:t> </a:t>
            </a:r>
            <a:r>
              <a:rPr lang="en-US" sz="2000" dirty="0" err="1">
                <a:latin typeface="Times New Roman"/>
                <a:ea typeface="Times New Roman"/>
                <a:cs typeface="Times New Roman"/>
              </a:rPr>
              <a:t>tính</a:t>
            </a:r>
            <a:r>
              <a:rPr lang="en-US" sz="2000" dirty="0">
                <a:latin typeface="Times New Roman"/>
                <a:ea typeface="Times New Roman"/>
                <a:cs typeface="Times New Roman"/>
              </a:rPr>
              <a:t> :  412.860.000đ</a:t>
            </a:r>
            <a:endParaRPr lang="en-US" sz="2000" dirty="0">
              <a:latin typeface="Calibri"/>
              <a:ea typeface="Times New Roman"/>
              <a:cs typeface="Times New Roman"/>
            </a:endParaRPr>
          </a:p>
          <a:p>
            <a:pPr marL="342900" marR="45085" indent="-342900" algn="just">
              <a:buFont typeface="Times New Roman"/>
              <a:buChar char="-"/>
              <a:tabLst>
                <a:tab pos="371475" algn="l"/>
              </a:tabLst>
            </a:pPr>
            <a:r>
              <a:rPr lang="en-US" sz="2000" dirty="0">
                <a:latin typeface="Times New Roman"/>
                <a:ea typeface="Times New Roman"/>
                <a:cs typeface="Times New Roman"/>
              </a:rPr>
              <a:t>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chung</a:t>
            </a:r>
            <a:r>
              <a:rPr lang="en-US" sz="2000" dirty="0">
                <a:latin typeface="Times New Roman"/>
                <a:ea typeface="Times New Roman"/>
                <a:cs typeface="Times New Roman"/>
              </a:rPr>
              <a:t> </a:t>
            </a:r>
            <a:r>
              <a:rPr lang="en-US" sz="2000" dirty="0" err="1">
                <a:latin typeface="Times New Roman"/>
                <a:ea typeface="Times New Roman"/>
                <a:cs typeface="Times New Roman"/>
              </a:rPr>
              <a:t>thực</a:t>
            </a:r>
            <a:r>
              <a:rPr lang="en-US" sz="2000" dirty="0">
                <a:latin typeface="Times New Roman"/>
                <a:ea typeface="Times New Roman"/>
                <a:cs typeface="Times New Roman"/>
              </a:rPr>
              <a:t> </a:t>
            </a:r>
            <a:r>
              <a:rPr lang="en-US" sz="2000" dirty="0" err="1">
                <a:latin typeface="Times New Roman"/>
                <a:ea typeface="Times New Roman"/>
                <a:cs typeface="Times New Roman"/>
              </a:rPr>
              <a:t>tế</a:t>
            </a:r>
            <a:r>
              <a:rPr lang="en-US" sz="2000" dirty="0">
                <a:latin typeface="Times New Roman"/>
                <a:ea typeface="Times New Roman"/>
                <a:cs typeface="Times New Roman"/>
              </a:rPr>
              <a:t> </a:t>
            </a:r>
            <a:r>
              <a:rPr lang="en-US" sz="2000" dirty="0" err="1">
                <a:latin typeface="Times New Roman"/>
                <a:ea typeface="Times New Roman"/>
                <a:cs typeface="Times New Roman"/>
              </a:rPr>
              <a:t>phát</a:t>
            </a:r>
            <a:r>
              <a:rPr lang="en-US" sz="2000" dirty="0">
                <a:latin typeface="Times New Roman"/>
                <a:ea typeface="Times New Roman"/>
                <a:cs typeface="Times New Roman"/>
              </a:rPr>
              <a:t> </a:t>
            </a:r>
            <a:r>
              <a:rPr lang="en-US" sz="2000" dirty="0" err="1">
                <a:latin typeface="Times New Roman"/>
                <a:ea typeface="Times New Roman"/>
                <a:cs typeface="Times New Roman"/>
              </a:rPr>
              <a:t>sinh</a:t>
            </a:r>
            <a:r>
              <a:rPr lang="en-US" sz="2000" dirty="0">
                <a:latin typeface="Times New Roman"/>
                <a:ea typeface="Times New Roman"/>
                <a:cs typeface="Times New Roman"/>
              </a:rPr>
              <a:t>:               426.400.000đ </a:t>
            </a:r>
            <a:endParaRPr lang="en-US" sz="2000" dirty="0">
              <a:latin typeface="Calibri"/>
              <a:ea typeface="Times New Roman"/>
              <a:cs typeface="Times New Roman"/>
            </a:endParaRPr>
          </a:p>
          <a:p>
            <a:pPr marR="45085" algn="just"/>
            <a:r>
              <a:rPr lang="en-US" sz="2000" dirty="0">
                <a:latin typeface="Times New Roman"/>
                <a:ea typeface="Times New Roman"/>
                <a:cs typeface="Times New Roman"/>
              </a:rPr>
              <a:t>   -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chung</a:t>
            </a:r>
            <a:r>
              <a:rPr lang="en-US" sz="2000" dirty="0">
                <a:latin typeface="Times New Roman"/>
                <a:ea typeface="Times New Roman"/>
                <a:cs typeface="Times New Roman"/>
              </a:rPr>
              <a:t>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bổ</a:t>
            </a:r>
            <a:r>
              <a:rPr lang="en-US" sz="2000" dirty="0">
                <a:latin typeface="Times New Roman"/>
                <a:ea typeface="Times New Roman"/>
                <a:cs typeface="Times New Roman"/>
              </a:rPr>
              <a:t> </a:t>
            </a:r>
            <a:r>
              <a:rPr lang="en-US" sz="2000" dirty="0" err="1">
                <a:latin typeface="Times New Roman"/>
                <a:ea typeface="Times New Roman"/>
                <a:cs typeface="Times New Roman"/>
              </a:rPr>
              <a:t>thiếu</a:t>
            </a:r>
            <a:r>
              <a:rPr lang="en-US" sz="2000" dirty="0">
                <a:latin typeface="Times New Roman"/>
                <a:ea typeface="Times New Roman"/>
                <a:cs typeface="Times New Roman"/>
              </a:rPr>
              <a:t>:                      13.600.000đ</a:t>
            </a:r>
            <a:endParaRPr lang="en-US" sz="2000" dirty="0">
              <a:latin typeface="Calibri"/>
              <a:ea typeface="Calibri"/>
              <a:cs typeface="Times New Roman"/>
            </a:endParaRPr>
          </a:p>
          <a:p>
            <a:pPr marR="45085" algn="just"/>
            <a:r>
              <a:rPr lang="en-US" sz="2000" dirty="0">
                <a:latin typeface="Times New Roman"/>
                <a:ea typeface="Times New Roman"/>
                <a:cs typeface="Times New Roman"/>
              </a:rPr>
              <a:t>   -    </a:t>
            </a:r>
            <a:r>
              <a:rPr lang="en-US" sz="2000" dirty="0" err="1">
                <a:latin typeface="Times New Roman"/>
                <a:ea typeface="Times New Roman"/>
                <a:cs typeface="Times New Roman"/>
              </a:rPr>
              <a:t>Tổng</a:t>
            </a:r>
            <a:r>
              <a:rPr lang="en-US" sz="2000" dirty="0">
                <a:latin typeface="Times New Roman"/>
                <a:ea typeface="Times New Roman"/>
                <a:cs typeface="Times New Roman"/>
              </a:rPr>
              <a:t>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thành</a:t>
            </a:r>
            <a:r>
              <a:rPr lang="en-US" sz="2000" dirty="0">
                <a:latin typeface="Times New Roman"/>
                <a:ea typeface="Times New Roman"/>
                <a:cs typeface="Times New Roman"/>
              </a:rPr>
              <a:t> </a:t>
            </a:r>
            <a:r>
              <a:rPr lang="en-US" sz="2000" dirty="0" err="1">
                <a:latin typeface="Times New Roman"/>
                <a:ea typeface="Times New Roman"/>
                <a:cs typeface="Times New Roman"/>
              </a:rPr>
              <a:t>của</a:t>
            </a:r>
            <a:r>
              <a:rPr lang="en-US" sz="2000" dirty="0">
                <a:latin typeface="Times New Roman"/>
                <a:ea typeface="Times New Roman"/>
                <a:cs typeface="Times New Roman"/>
              </a:rPr>
              <a:t> ĐĐH </a:t>
            </a:r>
            <a:r>
              <a:rPr lang="en-US" sz="2000" dirty="0" err="1">
                <a:latin typeface="Times New Roman"/>
                <a:ea typeface="Times New Roman"/>
                <a:cs typeface="Times New Roman"/>
              </a:rPr>
              <a:t>hoàn</a:t>
            </a:r>
            <a:r>
              <a:rPr lang="en-US" sz="2000" dirty="0">
                <a:latin typeface="Times New Roman"/>
                <a:ea typeface="Times New Roman"/>
                <a:cs typeface="Times New Roman"/>
              </a:rPr>
              <a:t> </a:t>
            </a:r>
            <a:r>
              <a:rPr lang="en-US" sz="2000" dirty="0" err="1">
                <a:latin typeface="Times New Roman"/>
                <a:ea typeface="Times New Roman"/>
                <a:cs typeface="Times New Roman"/>
              </a:rPr>
              <a:t>thành</a:t>
            </a:r>
            <a:r>
              <a:rPr lang="en-US" sz="2000" dirty="0">
                <a:latin typeface="Times New Roman"/>
                <a:ea typeface="Times New Roman"/>
                <a:cs typeface="Times New Roman"/>
              </a:rPr>
              <a:t>:                 1.491.300.000đ</a:t>
            </a:r>
            <a:endParaRPr lang="en-US" sz="2000" dirty="0">
              <a:latin typeface="Calibri"/>
              <a:ea typeface="Calibri"/>
              <a:cs typeface="Times New Roman"/>
            </a:endParaRPr>
          </a:p>
          <a:p>
            <a:pPr marR="45085" algn="just"/>
            <a:r>
              <a:rPr lang="en-US" sz="2000" dirty="0">
                <a:latin typeface="Times New Roman"/>
                <a:ea typeface="Times New Roman"/>
                <a:cs typeface="Times New Roman"/>
              </a:rPr>
              <a:t>   -    </a:t>
            </a:r>
            <a:r>
              <a:rPr lang="en-US" sz="2000" dirty="0" err="1">
                <a:latin typeface="Times New Roman"/>
                <a:ea typeface="Times New Roman"/>
                <a:cs typeface="Times New Roman"/>
              </a:rPr>
              <a:t>Tổng</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dở</a:t>
            </a:r>
            <a:r>
              <a:rPr lang="en-US" sz="2000" dirty="0">
                <a:latin typeface="Times New Roman"/>
                <a:ea typeface="Times New Roman"/>
                <a:cs typeface="Times New Roman"/>
              </a:rPr>
              <a:t> dang </a:t>
            </a:r>
            <a:r>
              <a:rPr lang="en-US" sz="2000" dirty="0" err="1">
                <a:latin typeface="Times New Roman"/>
                <a:ea typeface="Times New Roman"/>
                <a:cs typeface="Times New Roman"/>
              </a:rPr>
              <a:t>cuối</a:t>
            </a:r>
            <a:r>
              <a:rPr lang="en-US" sz="2000" dirty="0">
                <a:latin typeface="Times New Roman"/>
                <a:ea typeface="Times New Roman"/>
                <a:cs typeface="Times New Roman"/>
              </a:rPr>
              <a:t> </a:t>
            </a:r>
            <a:r>
              <a:rPr lang="en-US" sz="2000" dirty="0" err="1">
                <a:latin typeface="Times New Roman"/>
                <a:ea typeface="Times New Roman"/>
                <a:cs typeface="Times New Roman"/>
              </a:rPr>
              <a:t>kỳ</a:t>
            </a:r>
            <a:r>
              <a:rPr lang="en-US" sz="2000" dirty="0">
                <a:latin typeface="Times New Roman"/>
                <a:ea typeface="Times New Roman"/>
                <a:cs typeface="Times New Roman"/>
              </a:rPr>
              <a:t>:               1.711.660.000đ</a:t>
            </a:r>
            <a:endParaRPr lang="en-US" sz="2000" dirty="0">
              <a:latin typeface="Calibri"/>
              <a:ea typeface="Calibri"/>
              <a:cs typeface="Times New Roman"/>
            </a:endParaRPr>
          </a:p>
          <a:p>
            <a:pPr marR="45085" algn="just"/>
            <a:r>
              <a:rPr lang="en-US" sz="2000" dirty="0" err="1">
                <a:latin typeface="Times New Roman"/>
                <a:ea typeface="Times New Roman"/>
                <a:cs typeface="Times New Roman"/>
              </a:rPr>
              <a:t>Số</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chung</a:t>
            </a:r>
            <a:r>
              <a:rPr lang="en-US" sz="2000" dirty="0">
                <a:latin typeface="Times New Roman"/>
                <a:ea typeface="Times New Roman"/>
                <a:cs typeface="Times New Roman"/>
              </a:rPr>
              <a:t>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bổ</a:t>
            </a:r>
            <a:r>
              <a:rPr lang="en-US" sz="2000" dirty="0">
                <a:latin typeface="Times New Roman"/>
                <a:ea typeface="Times New Roman"/>
                <a:cs typeface="Times New Roman"/>
              </a:rPr>
              <a:t> </a:t>
            </a:r>
            <a:r>
              <a:rPr lang="en-US" sz="2000" dirty="0" err="1">
                <a:latin typeface="Times New Roman"/>
                <a:ea typeface="Times New Roman"/>
                <a:cs typeface="Times New Roman"/>
              </a:rPr>
              <a:t>thiếu</a:t>
            </a:r>
            <a:r>
              <a:rPr lang="en-US" sz="2000" dirty="0">
                <a:latin typeface="Times New Roman"/>
                <a:ea typeface="Times New Roman"/>
                <a:cs typeface="Times New Roman"/>
              </a:rPr>
              <a:t> </a:t>
            </a:r>
            <a:r>
              <a:rPr lang="en-US" sz="2000" dirty="0" err="1">
                <a:latin typeface="Times New Roman"/>
                <a:ea typeface="Times New Roman"/>
                <a:cs typeface="Times New Roman"/>
              </a:rPr>
              <a:t>sẽ</a:t>
            </a:r>
            <a:r>
              <a:rPr lang="en-US" sz="2000" dirty="0">
                <a:latin typeface="Times New Roman"/>
                <a:ea typeface="Times New Roman"/>
                <a:cs typeface="Times New Roman"/>
              </a:rPr>
              <a:t>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bổ</a:t>
            </a:r>
            <a:r>
              <a:rPr lang="en-US" sz="2000" dirty="0">
                <a:latin typeface="Times New Roman"/>
                <a:ea typeface="Times New Roman"/>
                <a:cs typeface="Times New Roman"/>
              </a:rPr>
              <a:t> </a:t>
            </a:r>
            <a:r>
              <a:rPr lang="en-US" sz="2000" dirty="0" err="1">
                <a:latin typeface="Times New Roman"/>
                <a:ea typeface="Times New Roman"/>
                <a:cs typeface="Times New Roman"/>
              </a:rPr>
              <a:t>vào</a:t>
            </a:r>
            <a:r>
              <a:rPr lang="en-US" sz="2000" dirty="0">
                <a:latin typeface="Times New Roman"/>
                <a:ea typeface="Times New Roman"/>
                <a:cs typeface="Times New Roman"/>
              </a:rPr>
              <a:t> 2 TK </a:t>
            </a:r>
            <a:r>
              <a:rPr lang="en-US" sz="2000" dirty="0" err="1">
                <a:latin typeface="Times New Roman"/>
                <a:ea typeface="Times New Roman"/>
                <a:cs typeface="Times New Roman"/>
              </a:rPr>
              <a:t>là</a:t>
            </a:r>
            <a:r>
              <a:rPr lang="en-US" sz="2000" dirty="0">
                <a:latin typeface="Times New Roman"/>
                <a:ea typeface="Times New Roman"/>
                <a:cs typeface="Times New Roman"/>
              </a:rPr>
              <a:t> : </a:t>
            </a:r>
            <a:r>
              <a:rPr lang="en-US" sz="2000" dirty="0" err="1">
                <a:latin typeface="Times New Roman"/>
                <a:ea typeface="Times New Roman"/>
                <a:cs typeface="Times New Roman"/>
              </a:rPr>
              <a:t>tài</a:t>
            </a:r>
            <a:r>
              <a:rPr lang="en-US" sz="2000" dirty="0">
                <a:latin typeface="Times New Roman"/>
                <a:ea typeface="Times New Roman"/>
                <a:cs typeface="Times New Roman"/>
              </a:rPr>
              <a:t> </a:t>
            </a:r>
            <a:r>
              <a:rPr lang="en-US" sz="2000" dirty="0" err="1">
                <a:latin typeface="Times New Roman"/>
                <a:ea typeface="Times New Roman"/>
                <a:cs typeface="Times New Roman"/>
              </a:rPr>
              <a:t>khoản</a:t>
            </a:r>
            <a:r>
              <a:rPr lang="en-US" sz="2000" dirty="0">
                <a:latin typeface="Times New Roman"/>
                <a:ea typeface="Times New Roman"/>
                <a:cs typeface="Times New Roman"/>
              </a:rPr>
              <a:t> 632”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vốn</a:t>
            </a:r>
            <a:r>
              <a:rPr lang="en-US" sz="2000" dirty="0">
                <a:latin typeface="Times New Roman"/>
                <a:ea typeface="Times New Roman"/>
                <a:cs typeface="Times New Roman"/>
              </a:rPr>
              <a:t> </a:t>
            </a:r>
            <a:r>
              <a:rPr lang="en-US" sz="2000" dirty="0" err="1">
                <a:latin typeface="Times New Roman"/>
                <a:ea typeface="Times New Roman"/>
                <a:cs typeface="Times New Roman"/>
              </a:rPr>
              <a:t>hàng</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và</a:t>
            </a:r>
            <a:r>
              <a:rPr lang="en-US" sz="2000" dirty="0">
                <a:latin typeface="Times New Roman"/>
                <a:ea typeface="Times New Roman"/>
                <a:cs typeface="Times New Roman"/>
              </a:rPr>
              <a:t> </a:t>
            </a:r>
            <a:r>
              <a:rPr lang="en-US" sz="2000" dirty="0" err="1">
                <a:latin typeface="Times New Roman"/>
                <a:ea typeface="Times New Roman"/>
                <a:cs typeface="Times New Roman"/>
              </a:rPr>
              <a:t>tài</a:t>
            </a:r>
            <a:r>
              <a:rPr lang="en-US" sz="2000" dirty="0">
                <a:latin typeface="Times New Roman"/>
                <a:ea typeface="Times New Roman"/>
                <a:cs typeface="Times New Roman"/>
              </a:rPr>
              <a:t> </a:t>
            </a:r>
            <a:r>
              <a:rPr lang="en-US" sz="2000" dirty="0" err="1">
                <a:latin typeface="Times New Roman"/>
                <a:ea typeface="Times New Roman"/>
                <a:cs typeface="Times New Roman"/>
              </a:rPr>
              <a:t>khoản</a:t>
            </a:r>
            <a:r>
              <a:rPr lang="en-US" sz="2000" dirty="0">
                <a:latin typeface="Times New Roman"/>
                <a:ea typeface="Times New Roman"/>
                <a:cs typeface="Times New Roman"/>
              </a:rPr>
              <a:t> 154”Chi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kinh</a:t>
            </a:r>
            <a:r>
              <a:rPr lang="en-US" sz="2000" dirty="0">
                <a:latin typeface="Times New Roman"/>
                <a:ea typeface="Times New Roman"/>
                <a:cs typeface="Times New Roman"/>
              </a:rPr>
              <a:t> </a:t>
            </a:r>
            <a:r>
              <a:rPr lang="en-US" sz="2000" dirty="0" err="1">
                <a:latin typeface="Times New Roman"/>
                <a:ea typeface="Times New Roman"/>
                <a:cs typeface="Times New Roman"/>
              </a:rPr>
              <a:t>doanh</a:t>
            </a:r>
            <a:r>
              <a:rPr lang="en-US" sz="2000" dirty="0">
                <a:latin typeface="Times New Roman"/>
                <a:ea typeface="Times New Roman"/>
                <a:cs typeface="Times New Roman"/>
              </a:rPr>
              <a:t> </a:t>
            </a:r>
            <a:r>
              <a:rPr lang="en-US" sz="2000" dirty="0" err="1">
                <a:latin typeface="Times New Roman"/>
                <a:ea typeface="Times New Roman"/>
                <a:cs typeface="Times New Roman"/>
              </a:rPr>
              <a:t>dở</a:t>
            </a:r>
            <a:r>
              <a:rPr lang="en-US" sz="2000" dirty="0">
                <a:latin typeface="Times New Roman"/>
                <a:ea typeface="Times New Roman"/>
                <a:cs typeface="Times New Roman"/>
              </a:rPr>
              <a:t> dang” </a:t>
            </a:r>
            <a:r>
              <a:rPr lang="en-US" sz="2000" dirty="0" err="1">
                <a:latin typeface="Times New Roman"/>
                <a:ea typeface="Times New Roman"/>
                <a:cs typeface="Times New Roman"/>
              </a:rPr>
              <a:t>theo</a:t>
            </a:r>
            <a:r>
              <a:rPr lang="en-US" sz="2000" dirty="0">
                <a:latin typeface="Times New Roman"/>
                <a:ea typeface="Times New Roman"/>
                <a:cs typeface="Times New Roman"/>
              </a:rPr>
              <a:t> </a:t>
            </a:r>
            <a:r>
              <a:rPr lang="en-US" sz="2000" dirty="0" err="1">
                <a:latin typeface="Times New Roman"/>
                <a:ea typeface="Times New Roman"/>
                <a:cs typeface="Times New Roman"/>
              </a:rPr>
              <a:t>tỷ</a:t>
            </a:r>
            <a:r>
              <a:rPr lang="en-US" sz="2000" dirty="0">
                <a:latin typeface="Times New Roman"/>
                <a:ea typeface="Times New Roman"/>
                <a:cs typeface="Times New Roman"/>
              </a:rPr>
              <a:t> </a:t>
            </a:r>
            <a:r>
              <a:rPr lang="en-US" sz="2000" dirty="0" err="1">
                <a:latin typeface="Times New Roman"/>
                <a:ea typeface="Times New Roman"/>
                <a:cs typeface="Times New Roman"/>
              </a:rPr>
              <a:t>lệ</a:t>
            </a:r>
            <a:r>
              <a:rPr lang="en-US" sz="2000" dirty="0">
                <a:latin typeface="Times New Roman"/>
                <a:ea typeface="Times New Roman"/>
                <a:cs typeface="Times New Roman"/>
              </a:rPr>
              <a:t> </a:t>
            </a:r>
            <a:r>
              <a:rPr lang="en-US" sz="2000" dirty="0" err="1">
                <a:latin typeface="Times New Roman"/>
                <a:ea typeface="Times New Roman"/>
                <a:cs typeface="Times New Roman"/>
              </a:rPr>
              <a:t>với</a:t>
            </a:r>
            <a:r>
              <a:rPr lang="en-US" sz="2000" dirty="0">
                <a:latin typeface="Times New Roman"/>
                <a:ea typeface="Times New Roman"/>
                <a:cs typeface="Times New Roman"/>
              </a:rPr>
              <a:t> </a:t>
            </a:r>
            <a:r>
              <a:rPr lang="en-US" sz="2000" dirty="0" err="1">
                <a:latin typeface="Times New Roman"/>
                <a:ea typeface="Times New Roman"/>
                <a:cs typeface="Times New Roman"/>
              </a:rPr>
              <a:t>tổng</a:t>
            </a:r>
            <a:r>
              <a:rPr lang="en-US" sz="2000" dirty="0">
                <a:latin typeface="Times New Roman"/>
                <a:ea typeface="Times New Roman"/>
                <a:cs typeface="Times New Roman"/>
              </a:rPr>
              <a:t> </a:t>
            </a: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thành</a:t>
            </a:r>
            <a:r>
              <a:rPr lang="en-US" sz="2000" dirty="0">
                <a:latin typeface="Times New Roman"/>
                <a:ea typeface="Times New Roman"/>
                <a:cs typeface="Times New Roman"/>
              </a:rPr>
              <a:t> </a:t>
            </a:r>
            <a:r>
              <a:rPr lang="en-US" sz="2000" dirty="0" err="1">
                <a:latin typeface="Times New Roman"/>
                <a:ea typeface="Times New Roman"/>
                <a:cs typeface="Times New Roman"/>
              </a:rPr>
              <a:t>và</a:t>
            </a:r>
            <a:r>
              <a:rPr lang="en-US" sz="2000" dirty="0">
                <a:latin typeface="Times New Roman"/>
                <a:ea typeface="Times New Roman"/>
                <a:cs typeface="Times New Roman"/>
              </a:rPr>
              <a:t> </a:t>
            </a:r>
            <a:r>
              <a:rPr lang="en-US" sz="2000" dirty="0" err="1">
                <a:latin typeface="Times New Roman"/>
                <a:ea typeface="Times New Roman"/>
                <a:cs typeface="Times New Roman"/>
              </a:rPr>
              <a:t>tổng</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kinh</a:t>
            </a:r>
            <a:r>
              <a:rPr lang="en-US" sz="2000" dirty="0">
                <a:latin typeface="Times New Roman"/>
                <a:ea typeface="Times New Roman"/>
                <a:cs typeface="Times New Roman"/>
              </a:rPr>
              <a:t> </a:t>
            </a:r>
            <a:r>
              <a:rPr lang="en-US" sz="2000" dirty="0" err="1">
                <a:latin typeface="Times New Roman"/>
                <a:ea typeface="Times New Roman"/>
                <a:cs typeface="Times New Roman"/>
              </a:rPr>
              <a:t>doanh</a:t>
            </a:r>
            <a:r>
              <a:rPr lang="en-US" sz="2000" dirty="0">
                <a:latin typeface="Times New Roman"/>
                <a:ea typeface="Times New Roman"/>
                <a:cs typeface="Times New Roman"/>
              </a:rPr>
              <a:t> </a:t>
            </a:r>
            <a:r>
              <a:rPr lang="en-US" sz="2000" dirty="0" err="1">
                <a:latin typeface="Times New Roman"/>
                <a:ea typeface="Times New Roman"/>
                <a:cs typeface="Times New Roman"/>
              </a:rPr>
              <a:t>dở</a:t>
            </a:r>
            <a:r>
              <a:rPr lang="en-US" sz="2000" dirty="0">
                <a:latin typeface="Times New Roman"/>
                <a:ea typeface="Times New Roman"/>
                <a:cs typeface="Times New Roman"/>
              </a:rPr>
              <a:t> dang:</a:t>
            </a:r>
          </a:p>
          <a:p>
            <a:pPr marR="45085" algn="just"/>
            <a:endParaRPr lang="en-US" sz="2000" dirty="0">
              <a:latin typeface="Times New Roman"/>
              <a:ea typeface="Times New Roman"/>
              <a:cs typeface="Times New Roman"/>
            </a:endParaRPr>
          </a:p>
          <a:p>
            <a:pPr marR="45085" algn="just"/>
            <a:endParaRPr lang="en-US" sz="2000" dirty="0">
              <a:latin typeface="Times New Roman"/>
              <a:ea typeface="Times New Roman"/>
              <a:cs typeface="Times New Roman"/>
            </a:endParaRPr>
          </a:p>
          <a:p>
            <a:pPr marR="45085" algn="just"/>
            <a:endParaRPr lang="en-US" sz="2000" dirty="0">
              <a:latin typeface="Times New Roman"/>
              <a:ea typeface="Times New Roman"/>
              <a:cs typeface="Times New Roman"/>
            </a:endParaRPr>
          </a:p>
          <a:p>
            <a:pPr marR="45085" algn="just"/>
            <a:endParaRPr lang="en-US" sz="2000" dirty="0">
              <a:latin typeface="Times New Roman"/>
              <a:ea typeface="Times New Roman"/>
              <a:cs typeface="Times New Roman"/>
            </a:endParaRPr>
          </a:p>
          <a:p>
            <a:pPr marR="45085" algn="just"/>
            <a:endParaRPr lang="en-US" sz="2000" dirty="0">
              <a:latin typeface="Times New Roman"/>
              <a:ea typeface="Times New Roman"/>
              <a:cs typeface="Times New Roman"/>
            </a:endParaRPr>
          </a:p>
          <a:p>
            <a:pPr marR="45085" algn="just"/>
            <a:endParaRPr lang="en-US" sz="2000" dirty="0">
              <a:latin typeface="Calibri"/>
              <a:ea typeface="Calibri"/>
              <a:cs typeface="Times New Roman"/>
            </a:endParaRPr>
          </a:p>
          <a:p>
            <a:br>
              <a:rPr lang="en-US" sz="2000" dirty="0">
                <a:latin typeface="Times New Roman"/>
                <a:ea typeface="Times New Roman"/>
              </a:rPr>
            </a:br>
            <a:r>
              <a:rPr lang="en-US" sz="2000" dirty="0">
                <a:latin typeface="Times New Roman"/>
                <a:ea typeface="Times New Roman"/>
                <a:cs typeface="Times New Roman"/>
              </a:rPr>
              <a:t>+ </a:t>
            </a:r>
            <a:r>
              <a:rPr lang="en-US" sz="2000" dirty="0" err="1">
                <a:latin typeface="Times New Roman"/>
                <a:ea typeface="Times New Roman"/>
                <a:cs typeface="Times New Roman"/>
              </a:rPr>
              <a:t>Mức</a:t>
            </a:r>
            <a:r>
              <a:rPr lang="en-US" sz="2000" dirty="0">
                <a:latin typeface="Times New Roman"/>
                <a:ea typeface="Times New Roman"/>
                <a:cs typeface="Times New Roman"/>
              </a:rPr>
              <a:t>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bổ</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chung</a:t>
            </a:r>
            <a:r>
              <a:rPr lang="en-US" sz="2000" dirty="0">
                <a:latin typeface="Times New Roman"/>
                <a:ea typeface="Times New Roman"/>
                <a:cs typeface="Times New Roman"/>
              </a:rPr>
              <a:t> </a:t>
            </a:r>
            <a:r>
              <a:rPr lang="en-US" sz="2000" dirty="0" err="1">
                <a:latin typeface="Times New Roman"/>
                <a:ea typeface="Times New Roman"/>
                <a:cs typeface="Times New Roman"/>
              </a:rPr>
              <a:t>vào</a:t>
            </a:r>
            <a:r>
              <a:rPr lang="en-US" sz="2000" dirty="0">
                <a:latin typeface="Times New Roman"/>
                <a:ea typeface="Times New Roman"/>
                <a:cs typeface="Times New Roman"/>
              </a:rPr>
              <a:t> </a:t>
            </a:r>
            <a:r>
              <a:rPr lang="en-US" sz="2000" dirty="0" err="1">
                <a:latin typeface="Times New Roman"/>
                <a:ea typeface="Times New Roman"/>
                <a:cs typeface="Times New Roman"/>
              </a:rPr>
              <a:t>tài</a:t>
            </a:r>
            <a:r>
              <a:rPr lang="en-US" sz="2000" dirty="0">
                <a:latin typeface="Times New Roman"/>
                <a:ea typeface="Times New Roman"/>
                <a:cs typeface="Times New Roman"/>
              </a:rPr>
              <a:t> </a:t>
            </a:r>
            <a:r>
              <a:rPr lang="en-US" sz="2000" dirty="0" err="1">
                <a:latin typeface="Times New Roman"/>
                <a:ea typeface="Times New Roman"/>
                <a:cs typeface="Times New Roman"/>
              </a:rPr>
              <a:t>khoản</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kinh</a:t>
            </a:r>
            <a:r>
              <a:rPr lang="en-US" sz="2000" dirty="0">
                <a:latin typeface="Times New Roman"/>
                <a:ea typeface="Times New Roman"/>
                <a:cs typeface="Times New Roman"/>
              </a:rPr>
              <a:t> </a:t>
            </a:r>
            <a:r>
              <a:rPr lang="en-US" sz="2000" dirty="0" err="1">
                <a:latin typeface="Times New Roman"/>
                <a:ea typeface="Times New Roman"/>
                <a:cs typeface="Times New Roman"/>
              </a:rPr>
              <a:t>doanh</a:t>
            </a:r>
            <a:r>
              <a:rPr lang="en-US" sz="2000" dirty="0">
                <a:latin typeface="Times New Roman"/>
                <a:ea typeface="Times New Roman"/>
                <a:cs typeface="Times New Roman"/>
              </a:rPr>
              <a:t> </a:t>
            </a:r>
            <a:r>
              <a:rPr lang="en-US" sz="2000" dirty="0" err="1">
                <a:latin typeface="Times New Roman"/>
                <a:ea typeface="Times New Roman"/>
                <a:cs typeface="Times New Roman"/>
              </a:rPr>
              <a:t>dở</a:t>
            </a:r>
            <a:r>
              <a:rPr lang="en-US" sz="2000" dirty="0">
                <a:latin typeface="Times New Roman"/>
                <a:ea typeface="Times New Roman"/>
                <a:cs typeface="Times New Roman"/>
              </a:rPr>
              <a:t> dang =  13.600.000đ - 6.330.191đ  =  7.269.809đ</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2936208137"/>
              </p:ext>
            </p:extLst>
          </p:nvPr>
        </p:nvGraphicFramePr>
        <p:xfrm>
          <a:off x="1752600" y="3868187"/>
          <a:ext cx="8763000" cy="1379855"/>
        </p:xfrm>
        <a:graphic>
          <a:graphicData uri="http://schemas.openxmlformats.org/drawingml/2006/table">
            <a:tbl>
              <a:tblPr firstRow="1" firstCol="1" bandRow="1"/>
              <a:tblGrid>
                <a:gridCol w="1295400">
                  <a:extLst>
                    <a:ext uri="{9D8B030D-6E8A-4147-A177-3AD203B41FA5}">
                      <a16:colId xmlns:a16="http://schemas.microsoft.com/office/drawing/2014/main" val="20000"/>
                    </a:ext>
                  </a:extLst>
                </a:gridCol>
                <a:gridCol w="533400">
                  <a:extLst>
                    <a:ext uri="{9D8B030D-6E8A-4147-A177-3AD203B41FA5}">
                      <a16:colId xmlns:a16="http://schemas.microsoft.com/office/drawing/2014/main" val="20001"/>
                    </a:ext>
                  </a:extLst>
                </a:gridCol>
                <a:gridCol w="3362086">
                  <a:extLst>
                    <a:ext uri="{9D8B030D-6E8A-4147-A177-3AD203B41FA5}">
                      <a16:colId xmlns:a16="http://schemas.microsoft.com/office/drawing/2014/main" val="20002"/>
                    </a:ext>
                  </a:extLst>
                </a:gridCol>
                <a:gridCol w="295514">
                  <a:extLst>
                    <a:ext uri="{9D8B030D-6E8A-4147-A177-3AD203B41FA5}">
                      <a16:colId xmlns:a16="http://schemas.microsoft.com/office/drawing/2014/main" val="20003"/>
                    </a:ext>
                  </a:extLst>
                </a:gridCol>
                <a:gridCol w="1676400">
                  <a:extLst>
                    <a:ext uri="{9D8B030D-6E8A-4147-A177-3AD203B41FA5}">
                      <a16:colId xmlns:a16="http://schemas.microsoft.com/office/drawing/2014/main" val="20004"/>
                    </a:ext>
                  </a:extLst>
                </a:gridCol>
                <a:gridCol w="304800">
                  <a:extLst>
                    <a:ext uri="{9D8B030D-6E8A-4147-A177-3AD203B41FA5}">
                      <a16:colId xmlns:a16="http://schemas.microsoft.com/office/drawing/2014/main" val="20005"/>
                    </a:ext>
                  </a:extLst>
                </a:gridCol>
                <a:gridCol w="1295400">
                  <a:extLst>
                    <a:ext uri="{9D8B030D-6E8A-4147-A177-3AD203B41FA5}">
                      <a16:colId xmlns:a16="http://schemas.microsoft.com/office/drawing/2014/main" val="20006"/>
                    </a:ext>
                  </a:extLst>
                </a:gridCol>
              </a:tblGrid>
              <a:tr h="195003">
                <a:tc rowSpan="3">
                  <a:txBody>
                    <a:bodyPr/>
                    <a:lstStyle/>
                    <a:p>
                      <a:pPr marL="0" marR="0" algn="ctr">
                        <a:lnSpc>
                          <a:spcPct val="115000"/>
                        </a:lnSpc>
                        <a:spcBef>
                          <a:spcPts val="0"/>
                        </a:spcBef>
                        <a:spcAft>
                          <a:spcPts val="0"/>
                        </a:spcAft>
                      </a:pPr>
                      <a:r>
                        <a:rPr lang="en-US" sz="2000" dirty="0" err="1">
                          <a:effectLst/>
                          <a:latin typeface="Times New Roman"/>
                          <a:ea typeface="Times New Roman"/>
                          <a:cs typeface="Times New Roman"/>
                        </a:rPr>
                        <a:t>Mức</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phân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bổ</a:t>
                      </a:r>
                      <a:r>
                        <a:rPr lang="en-US" sz="2000" dirty="0">
                          <a:effectLst/>
                          <a:latin typeface="Times New Roman"/>
                          <a:ea typeface="Times New Roman"/>
                          <a:cs typeface="Times New Roman"/>
                        </a:rPr>
                        <a:t> CP SXC </a:t>
                      </a:r>
                      <a:r>
                        <a:rPr lang="en-US" sz="2000" dirty="0" err="1">
                          <a:effectLst/>
                          <a:latin typeface="Times New Roman"/>
                          <a:ea typeface="Times New Roman"/>
                          <a:cs typeface="Times New Roman"/>
                        </a:rPr>
                        <a:t>vào</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giá</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vốn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hàng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bán</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Times New Roman"/>
                          <a:ea typeface="Times New Roman"/>
                          <a:cs typeface="Times New Roman"/>
                        </a:rPr>
                        <a:t>13.600.000</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54504" marR="54504" marT="0" marB="0">
                    <a:lnL>
                      <a:noFill/>
                    </a:lnL>
                    <a:lnR>
                      <a:noFill/>
                    </a:lnR>
                    <a:lnT>
                      <a:noFill/>
                    </a:lnT>
                    <a:lnB>
                      <a:noFill/>
                    </a:lnB>
                  </a:tcPr>
                </a:tc>
                <a:extLst>
                  <a:ext uri="{0D108BD9-81ED-4DB2-BD59-A6C34878D82A}">
                    <a16:rowId xmlns:a16="http://schemas.microsoft.com/office/drawing/2014/main" val="10000"/>
                  </a:ext>
                </a:extLst>
              </a:tr>
              <a:tr h="195003">
                <a:tc vMerge="1">
                  <a:txBody>
                    <a:bodyPr/>
                    <a:lstStyle/>
                    <a:p>
                      <a:endParaRPr lang="en-US"/>
                    </a:p>
                  </a:txBody>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Times New Roman"/>
                          <a:ea typeface="Times New Roman"/>
                          <a:cs typeface="Times New Roman"/>
                        </a:rPr>
                        <a:t>--------------------------------------</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x</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1.491.300.000</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6.330.191đ</a:t>
                      </a:r>
                      <a:endParaRPr lang="en-US" sz="2000" dirty="0">
                        <a:effectLst/>
                        <a:latin typeface="Calibri"/>
                        <a:ea typeface="Calibri"/>
                        <a:cs typeface="Times New Roman"/>
                      </a:endParaRPr>
                    </a:p>
                  </a:txBody>
                  <a:tcPr marL="54504" marR="54504" marT="0" marB="0">
                    <a:lnL>
                      <a:noFill/>
                    </a:lnL>
                    <a:lnR>
                      <a:noFill/>
                    </a:lnR>
                    <a:lnT>
                      <a:noFill/>
                    </a:lnT>
                    <a:lnB>
                      <a:noFill/>
                    </a:lnB>
                  </a:tcPr>
                </a:tc>
                <a:extLst>
                  <a:ext uri="{0D108BD9-81ED-4DB2-BD59-A6C34878D82A}">
                    <a16:rowId xmlns:a16="http://schemas.microsoft.com/office/drawing/2014/main" val="10001"/>
                  </a:ext>
                </a:extLst>
              </a:tr>
              <a:tr h="390007">
                <a:tc vMerge="1">
                  <a:txBody>
                    <a:bodyPr/>
                    <a:lstStyle/>
                    <a:p>
                      <a:endParaRPr lang="en-US"/>
                    </a:p>
                  </a:txBody>
                  <a:tcPr/>
                </a:tc>
                <a:tc>
                  <a:txBody>
                    <a:bodyPr/>
                    <a:lstStyle/>
                    <a:p>
                      <a:pPr marL="0" marR="0">
                        <a:lnSpc>
                          <a:spcPct val="115000"/>
                        </a:lnSpc>
                        <a:spcBef>
                          <a:spcPts val="0"/>
                        </a:spcBef>
                        <a:spcAft>
                          <a:spcPts val="0"/>
                        </a:spcAft>
                      </a:pPr>
                      <a:r>
                        <a:rPr lang="en-US" sz="2000">
                          <a:effectLst/>
                          <a:latin typeface="Times New Roman"/>
                          <a:ea typeface="Times New Roman"/>
                          <a:cs typeface="Times New Roman"/>
                        </a:rPr>
                        <a:t> </a:t>
                      </a:r>
                      <a:endParaRPr lang="en-US" sz="2000">
                        <a:effectLst/>
                        <a:latin typeface="Calibri"/>
                        <a:ea typeface="Calibri"/>
                        <a:cs typeface="Times New Roman"/>
                      </a:endParaRPr>
                    </a:p>
                  </a:txBody>
                  <a:tcPr marL="54504" marR="54504"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Times New Roman"/>
                          <a:ea typeface="Times New Roman"/>
                          <a:cs typeface="Times New Roman"/>
                        </a:rPr>
                        <a:t>1.491.300.000 + 1.711.660.000</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 </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 </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 </a:t>
                      </a:r>
                      <a:endParaRPr lang="en-US" sz="2000" dirty="0">
                        <a:effectLst/>
                        <a:latin typeface="Calibri"/>
                        <a:ea typeface="Calibri"/>
                        <a:cs typeface="Times New Roman"/>
                      </a:endParaRPr>
                    </a:p>
                  </a:txBody>
                  <a:tcPr marL="54504" marR="54504" marT="0" marB="0">
                    <a:lnL>
                      <a:noFill/>
                    </a:lnL>
                    <a:lnR>
                      <a:noFill/>
                    </a:lnR>
                    <a:lnT>
                      <a:noFill/>
                    </a:lnT>
                    <a:lnB>
                      <a:noFill/>
                    </a:lnB>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 </a:t>
                      </a:r>
                      <a:endParaRPr lang="en-US" sz="2000" dirty="0">
                        <a:effectLst/>
                        <a:latin typeface="Calibri"/>
                        <a:ea typeface="Calibri"/>
                        <a:cs typeface="Times New Roman"/>
                      </a:endParaRPr>
                    </a:p>
                  </a:txBody>
                  <a:tcPr marL="54504" marR="54504" marT="0" marB="0">
                    <a:lnL>
                      <a:noFill/>
                    </a:lnL>
                    <a:lnR>
                      <a:noFill/>
                    </a:lnR>
                    <a:lnT>
                      <a:noFill/>
                    </a:lnT>
                    <a:lnB>
                      <a:noFill/>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812347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66</a:t>
            </a:fld>
            <a:endParaRPr lang="en-IN">
              <a:solidFill>
                <a:srgbClr val="775F5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077749765"/>
              </p:ext>
            </p:extLst>
          </p:nvPr>
        </p:nvGraphicFramePr>
        <p:xfrm>
          <a:off x="1523999" y="41934"/>
          <a:ext cx="9144002" cy="6781771"/>
        </p:xfrm>
        <a:graphic>
          <a:graphicData uri="http://schemas.openxmlformats.org/drawingml/2006/table">
            <a:tbl>
              <a:tblPr firstRow="1" firstCol="1" lastRow="1" lastCol="1" bandRow="1" bandCol="1"/>
              <a:tblGrid>
                <a:gridCol w="874253">
                  <a:extLst>
                    <a:ext uri="{9D8B030D-6E8A-4147-A177-3AD203B41FA5}">
                      <a16:colId xmlns:a16="http://schemas.microsoft.com/office/drawing/2014/main" val="20000"/>
                    </a:ext>
                  </a:extLst>
                </a:gridCol>
                <a:gridCol w="758605">
                  <a:extLst>
                    <a:ext uri="{9D8B030D-6E8A-4147-A177-3AD203B41FA5}">
                      <a16:colId xmlns:a16="http://schemas.microsoft.com/office/drawing/2014/main" val="20001"/>
                    </a:ext>
                  </a:extLst>
                </a:gridCol>
                <a:gridCol w="1632858">
                  <a:extLst>
                    <a:ext uri="{9D8B030D-6E8A-4147-A177-3AD203B41FA5}">
                      <a16:colId xmlns:a16="http://schemas.microsoft.com/office/drawing/2014/main" val="20002"/>
                    </a:ext>
                  </a:extLst>
                </a:gridCol>
                <a:gridCol w="898072">
                  <a:extLst>
                    <a:ext uri="{9D8B030D-6E8A-4147-A177-3AD203B41FA5}">
                      <a16:colId xmlns:a16="http://schemas.microsoft.com/office/drawing/2014/main" val="20003"/>
                    </a:ext>
                  </a:extLst>
                </a:gridCol>
                <a:gridCol w="382442">
                  <a:extLst>
                    <a:ext uri="{9D8B030D-6E8A-4147-A177-3AD203B41FA5}">
                      <a16:colId xmlns:a16="http://schemas.microsoft.com/office/drawing/2014/main" val="20004"/>
                    </a:ext>
                  </a:extLst>
                </a:gridCol>
                <a:gridCol w="433986">
                  <a:extLst>
                    <a:ext uri="{9D8B030D-6E8A-4147-A177-3AD203B41FA5}">
                      <a16:colId xmlns:a16="http://schemas.microsoft.com/office/drawing/2014/main" val="20005"/>
                    </a:ext>
                  </a:extLst>
                </a:gridCol>
                <a:gridCol w="1551214">
                  <a:extLst>
                    <a:ext uri="{9D8B030D-6E8A-4147-A177-3AD203B41FA5}">
                      <a16:colId xmlns:a16="http://schemas.microsoft.com/office/drawing/2014/main" val="20006"/>
                    </a:ext>
                  </a:extLst>
                </a:gridCol>
                <a:gridCol w="1061358">
                  <a:extLst>
                    <a:ext uri="{9D8B030D-6E8A-4147-A177-3AD203B41FA5}">
                      <a16:colId xmlns:a16="http://schemas.microsoft.com/office/drawing/2014/main" val="20007"/>
                    </a:ext>
                  </a:extLst>
                </a:gridCol>
                <a:gridCol w="1551214">
                  <a:extLst>
                    <a:ext uri="{9D8B030D-6E8A-4147-A177-3AD203B41FA5}">
                      <a16:colId xmlns:a16="http://schemas.microsoft.com/office/drawing/2014/main" val="20008"/>
                    </a:ext>
                  </a:extLst>
                </a:gridCol>
              </a:tblGrid>
              <a:tr h="548602">
                <a:tc gridSpan="9">
                  <a:txBody>
                    <a:bodyPr/>
                    <a:lstStyle/>
                    <a:p>
                      <a:pPr marL="0" marR="45085" algn="just">
                        <a:lnSpc>
                          <a:spcPct val="100000"/>
                        </a:lnSpc>
                        <a:spcBef>
                          <a:spcPts val="0"/>
                        </a:spcBef>
                        <a:spcAft>
                          <a:spcPts val="0"/>
                        </a:spcAft>
                      </a:pP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Phiếu</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tập</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hợp</a:t>
                      </a:r>
                      <a:r>
                        <a:rPr lang="en-US" sz="1900" b="1" dirty="0">
                          <a:effectLst/>
                          <a:latin typeface="Times New Roman"/>
                          <a:ea typeface="Times New Roman"/>
                          <a:cs typeface="Times New Roman"/>
                        </a:rPr>
                        <a:t> chi </a:t>
                      </a:r>
                      <a:r>
                        <a:rPr lang="en-US" sz="1900" b="1" dirty="0" err="1">
                          <a:effectLst/>
                          <a:latin typeface="Times New Roman"/>
                          <a:ea typeface="Times New Roman"/>
                          <a:cs typeface="Times New Roman"/>
                        </a:rPr>
                        <a:t>phí</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sản</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xuất</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theo</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đơn</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đặt</a:t>
                      </a:r>
                      <a:r>
                        <a:rPr lang="en-US" sz="1900" b="1" dirty="0">
                          <a:effectLst/>
                          <a:latin typeface="Times New Roman"/>
                          <a:ea typeface="Times New Roman"/>
                          <a:cs typeface="Times New Roman"/>
                        </a:rPr>
                        <a:t> </a:t>
                      </a:r>
                      <a:r>
                        <a:rPr lang="en-US" sz="1900" b="1" dirty="0" err="1">
                          <a:effectLst/>
                          <a:latin typeface="Times New Roman"/>
                          <a:ea typeface="Times New Roman"/>
                          <a:cs typeface="Times New Roman"/>
                        </a:rPr>
                        <a:t>hàng</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b="1" dirty="0">
                          <a:effectLst/>
                          <a:latin typeface="Times New Roman"/>
                          <a:ea typeface="Times New Roman"/>
                          <a:cs typeface="Times New Roman"/>
                        </a:rPr>
                        <a:t>   </a:t>
                      </a:r>
                      <a:r>
                        <a:rPr lang="en-US" sz="1900" dirty="0" err="1">
                          <a:effectLst/>
                          <a:latin typeface="Times New Roman"/>
                          <a:ea typeface="Times New Roman"/>
                          <a:cs typeface="Times New Roman"/>
                        </a:rPr>
                        <a:t>Tên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doanh</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nghiệp</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Công</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ty</a:t>
                      </a:r>
                      <a:r>
                        <a:rPr lang="en-US" sz="1900" dirty="0">
                          <a:effectLst/>
                          <a:latin typeface="Times New Roman"/>
                          <a:ea typeface="Times New Roman"/>
                          <a:cs typeface="Times New Roman"/>
                        </a:rPr>
                        <a:t> ABC</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Bộ</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phận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thực</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hiện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Phân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xưởng</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sản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xuất</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chính</a:t>
                      </a:r>
                      <a:endParaRPr lang="en-US" sz="1900" dirty="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7150">
                <a:tc gridSpan="5">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Tên khách hàng: Công ty X</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Ngày đặt hàng: 20/02/N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37150">
                <a:tc gridSpan="5">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Loại sản phẩm: Sản phẩm A</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Ngày bắt đầu sản xuất: 01/04/N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37150">
                <a:tc gridSpan="5">
                  <a:txBody>
                    <a:bodyPr/>
                    <a:lstStyle/>
                    <a:p>
                      <a:pPr marL="0" marR="45085" algn="just">
                        <a:lnSpc>
                          <a:spcPct val="100000"/>
                        </a:lnSpc>
                        <a:spcBef>
                          <a:spcPts val="0"/>
                        </a:spcBef>
                        <a:spcAft>
                          <a:spcPts val="0"/>
                        </a:spcAft>
                      </a:pP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Mã</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công</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việc</a:t>
                      </a:r>
                      <a:r>
                        <a:rPr lang="en-US" sz="1900" dirty="0">
                          <a:effectLst/>
                          <a:latin typeface="Times New Roman"/>
                          <a:ea typeface="Times New Roman"/>
                          <a:cs typeface="Times New Roman"/>
                        </a:rPr>
                        <a:t>: 01-A</a:t>
                      </a:r>
                      <a:endParaRPr lang="en-US" sz="1900" dirty="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Ngày giao hàng:   30/05/N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37150">
                <a:tc gridSpan="5">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Số lượng sản xuất:  100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Ngày tất toán hợp đồng:  30/05/N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137150">
                <a:tc gridSpan="3">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CP nguyên vật liệu trực tiếp </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CP nhân công trực tiếp </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CP sản xuất chung</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549018">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Ngày</a:t>
                      </a:r>
                      <a:endParaRPr lang="en-US" sz="1900">
                        <a:effectLst/>
                        <a:latin typeface="Calibri"/>
                        <a:ea typeface="Calibri"/>
                        <a:cs typeface="Times New Roman"/>
                      </a:endParaRPr>
                    </a:p>
                    <a:p>
                      <a:pPr marL="0" marR="45085" algn="just">
                        <a:lnSpc>
                          <a:spcPct val="100000"/>
                        </a:lnSpc>
                        <a:spcBef>
                          <a:spcPts val="0"/>
                        </a:spcBef>
                        <a:spcAft>
                          <a:spcPts val="0"/>
                        </a:spcAft>
                      </a:pPr>
                      <a:r>
                        <a:rPr lang="en-US" sz="1900">
                          <a:effectLst/>
                          <a:latin typeface="Times New Roman"/>
                          <a:ea typeface="Times New Roman"/>
                          <a:cs typeface="Times New Roman"/>
                        </a:rPr>
                        <a:t>tháng</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Số</a:t>
                      </a:r>
                      <a:r>
                        <a:rPr lang="en-US" sz="1900" dirty="0">
                          <a:effectLst/>
                          <a:latin typeface="Times New Roman"/>
                          <a:ea typeface="Times New Roman"/>
                          <a:cs typeface="Times New Roman"/>
                        </a:rPr>
                        <a:t> </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err="1">
                          <a:effectLst/>
                          <a:latin typeface="Times New Roman"/>
                          <a:ea typeface="Times New Roman"/>
                          <a:cs typeface="Times New Roman"/>
                        </a:rPr>
                        <a:t>Ch.từ</a:t>
                      </a:r>
                      <a:endParaRPr lang="en-US" sz="1900" dirty="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Số</a:t>
                      </a:r>
                      <a:r>
                        <a:rPr lang="en-US" sz="1900" dirty="0">
                          <a:effectLst/>
                          <a:latin typeface="Times New Roman"/>
                          <a:ea typeface="Times New Roman"/>
                          <a:cs typeface="Times New Roman"/>
                        </a:rPr>
                        <a:t> </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Tiền</a:t>
                      </a:r>
                      <a:endParaRPr lang="en-US" sz="1900" dirty="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Ngày</a:t>
                      </a:r>
                      <a:endParaRPr lang="en-US" sz="1900">
                        <a:effectLst/>
                        <a:latin typeface="Calibri"/>
                        <a:ea typeface="Calibri"/>
                        <a:cs typeface="Times New Roman"/>
                      </a:endParaRPr>
                    </a:p>
                    <a:p>
                      <a:pPr marL="0" marR="45085" algn="just">
                        <a:lnSpc>
                          <a:spcPct val="100000"/>
                        </a:lnSpc>
                        <a:spcBef>
                          <a:spcPts val="0"/>
                        </a:spcBef>
                        <a:spcAft>
                          <a:spcPts val="0"/>
                        </a:spcAft>
                      </a:pPr>
                      <a:r>
                        <a:rPr lang="en-US" sz="1900">
                          <a:effectLst/>
                          <a:latin typeface="Times New Roman"/>
                          <a:ea typeface="Times New Roman"/>
                          <a:cs typeface="Times New Roman"/>
                        </a:rPr>
                        <a:t>tháng </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Số </a:t>
                      </a:r>
                      <a:endParaRPr lang="en-US" sz="1900">
                        <a:effectLst/>
                        <a:latin typeface="Calibri"/>
                        <a:ea typeface="Calibri"/>
                        <a:cs typeface="Times New Roman"/>
                      </a:endParaRPr>
                    </a:p>
                    <a:p>
                      <a:pPr marL="0" marR="45085" algn="just">
                        <a:lnSpc>
                          <a:spcPct val="100000"/>
                        </a:lnSpc>
                        <a:spcBef>
                          <a:spcPts val="0"/>
                        </a:spcBef>
                        <a:spcAft>
                          <a:spcPts val="0"/>
                        </a:spcAft>
                      </a:pPr>
                      <a:r>
                        <a:rPr lang="en-US" sz="1900">
                          <a:effectLst/>
                          <a:latin typeface="Times New Roman"/>
                          <a:ea typeface="Times New Roman"/>
                          <a:cs typeface="Times New Roman"/>
                        </a:rPr>
                        <a:t>Ch.từ</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Số</a:t>
                      </a:r>
                      <a:endParaRPr lang="en-US" sz="1900">
                        <a:effectLst/>
                        <a:latin typeface="Calibri"/>
                        <a:ea typeface="Calibri"/>
                        <a:cs typeface="Times New Roman"/>
                      </a:endParaRPr>
                    </a:p>
                    <a:p>
                      <a:pPr marL="0" marR="45085" algn="just">
                        <a:lnSpc>
                          <a:spcPct val="100000"/>
                        </a:lnSpc>
                        <a:spcBef>
                          <a:spcPts val="0"/>
                        </a:spcBef>
                        <a:spcAft>
                          <a:spcPts val="0"/>
                        </a:spcAft>
                      </a:pPr>
                      <a:r>
                        <a:rPr lang="en-US" sz="1900">
                          <a:effectLst/>
                          <a:latin typeface="Times New Roman"/>
                          <a:ea typeface="Times New Roman"/>
                          <a:cs typeface="Times New Roman"/>
                        </a:rPr>
                        <a:t>      tiền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dirty="0">
                          <a:effectLst/>
                          <a:latin typeface="Times New Roman"/>
                          <a:ea typeface="Times New Roman"/>
                          <a:cs typeface="Times New Roman"/>
                        </a:rPr>
                        <a:t>C/</a:t>
                      </a:r>
                      <a:r>
                        <a:rPr lang="en-US" sz="1900" dirty="0" err="1">
                          <a:effectLst/>
                          <a:latin typeface="Times New Roman"/>
                          <a:ea typeface="Times New Roman"/>
                          <a:cs typeface="Times New Roman"/>
                        </a:rPr>
                        <a:t>cứ</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err="1">
                          <a:effectLst/>
                          <a:latin typeface="Times New Roman"/>
                          <a:ea typeface="Times New Roman"/>
                          <a:cs typeface="Times New Roman"/>
                        </a:rPr>
                        <a:t>P.bổ</a:t>
                      </a:r>
                      <a:endParaRPr lang="en-US" sz="1900" dirty="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Số </a:t>
                      </a:r>
                      <a:endParaRPr lang="en-US" sz="1900">
                        <a:effectLst/>
                        <a:latin typeface="Calibri"/>
                        <a:ea typeface="Calibri"/>
                        <a:cs typeface="Times New Roman"/>
                      </a:endParaRPr>
                    </a:p>
                    <a:p>
                      <a:pPr marL="0" marR="45085" algn="just">
                        <a:lnSpc>
                          <a:spcPct val="100000"/>
                        </a:lnSpc>
                        <a:spcBef>
                          <a:spcPts val="0"/>
                        </a:spcBef>
                        <a:spcAft>
                          <a:spcPts val="0"/>
                        </a:spcAft>
                      </a:pPr>
                      <a:r>
                        <a:rPr lang="en-US" sz="1900">
                          <a:effectLst/>
                          <a:latin typeface="Times New Roman"/>
                          <a:ea typeface="Times New Roman"/>
                          <a:cs typeface="Times New Roman"/>
                        </a:rPr>
                        <a:t>    tiền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6793">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2/4</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12  </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525.500.000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30/4</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04</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248.000.000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D.toán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86.800.000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11451">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8/5</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21</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212.500.000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31/5</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  05</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310.000.000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D.toán</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108.500.000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37150">
                <a:tc gridSpan="2">
                  <a:txBody>
                    <a:bodyPr/>
                    <a:lstStyle/>
                    <a:p>
                      <a:pPr marL="0" marR="45085" algn="just">
                        <a:lnSpc>
                          <a:spcPct val="100000"/>
                        </a:lnSpc>
                        <a:spcBef>
                          <a:spcPts val="0"/>
                        </a:spcBef>
                        <a:spcAft>
                          <a:spcPts val="0"/>
                        </a:spcAft>
                      </a:pPr>
                      <a:r>
                        <a:rPr lang="en-US" sz="1900" b="1">
                          <a:effectLst/>
                          <a:latin typeface="Times New Roman"/>
                          <a:ea typeface="Times New Roman"/>
                          <a:cs typeface="Times New Roman"/>
                        </a:rPr>
                        <a:t>     Cộng</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45085" algn="just">
                        <a:lnSpc>
                          <a:spcPct val="100000"/>
                        </a:lnSpc>
                        <a:spcBef>
                          <a:spcPts val="0"/>
                        </a:spcBef>
                        <a:spcAft>
                          <a:spcPts val="0"/>
                        </a:spcAft>
                      </a:pPr>
                      <a:r>
                        <a:rPr lang="en-US" sz="1900" b="1">
                          <a:effectLst/>
                          <a:latin typeface="Times New Roman"/>
                          <a:ea typeface="Times New Roman"/>
                          <a:cs typeface="Times New Roman"/>
                        </a:rPr>
                        <a:t>738.000.000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45085" algn="just">
                        <a:lnSpc>
                          <a:spcPct val="100000"/>
                        </a:lnSpc>
                        <a:spcBef>
                          <a:spcPts val="0"/>
                        </a:spcBef>
                        <a:spcAft>
                          <a:spcPts val="0"/>
                        </a:spcAft>
                      </a:pPr>
                      <a:r>
                        <a:rPr lang="en-US" sz="1900" b="1">
                          <a:effectLst/>
                          <a:latin typeface="Times New Roman"/>
                          <a:ea typeface="Times New Roman"/>
                          <a:cs typeface="Times New Roman"/>
                        </a:rPr>
                        <a:t> </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45085" algn="just">
                        <a:lnSpc>
                          <a:spcPct val="100000"/>
                        </a:lnSpc>
                        <a:spcBef>
                          <a:spcPts val="0"/>
                        </a:spcBef>
                        <a:spcAft>
                          <a:spcPts val="0"/>
                        </a:spcAft>
                      </a:pPr>
                      <a:r>
                        <a:rPr lang="en-US" sz="1900" b="1">
                          <a:effectLst/>
                          <a:latin typeface="Times New Roman"/>
                          <a:ea typeface="Times New Roman"/>
                          <a:cs typeface="Times New Roman"/>
                        </a:rPr>
                        <a:t>558.000.000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b="1">
                          <a:effectLst/>
                          <a:latin typeface="Times New Roman"/>
                          <a:ea typeface="Times New Roman"/>
                          <a:cs typeface="Times New Roman"/>
                        </a:rPr>
                        <a:t> </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900" b="1">
                          <a:effectLst/>
                          <a:latin typeface="Times New Roman"/>
                          <a:ea typeface="Times New Roman"/>
                          <a:cs typeface="Times New Roman"/>
                        </a:rPr>
                        <a:t>195.300.000</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37150">
                <a:tc gridSpan="3">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Nơi giao hàng: Công ty X</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6">
                  <a:txBody>
                    <a:bodyPr/>
                    <a:lstStyle/>
                    <a:p>
                      <a:pPr marL="0" marR="45085" algn="just">
                        <a:lnSpc>
                          <a:spcPct val="100000"/>
                        </a:lnSpc>
                        <a:spcBef>
                          <a:spcPts val="0"/>
                        </a:spcBef>
                        <a:spcAft>
                          <a:spcPts val="0"/>
                        </a:spcAft>
                      </a:pPr>
                      <a:r>
                        <a:rPr lang="en-US" sz="1900" dirty="0" err="1">
                          <a:effectLst/>
                          <a:latin typeface="Times New Roman"/>
                          <a:ea typeface="Times New Roman"/>
                          <a:cs typeface="Times New Roman"/>
                        </a:rPr>
                        <a:t>Phần</a:t>
                      </a:r>
                      <a:r>
                        <a:rPr lang="en-US" sz="1900" dirty="0">
                          <a:effectLst/>
                          <a:latin typeface="Times New Roman"/>
                          <a:ea typeface="Times New Roman"/>
                          <a:cs typeface="Times New Roman"/>
                        </a:rPr>
                        <a:t> do </a:t>
                      </a:r>
                      <a:r>
                        <a:rPr lang="en-US" sz="1900" dirty="0" err="1">
                          <a:effectLst/>
                          <a:latin typeface="Times New Roman"/>
                          <a:ea typeface="Times New Roman"/>
                          <a:cs typeface="Times New Roman"/>
                        </a:rPr>
                        <a:t>bộ</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phận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kế</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toán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ghi</a:t>
                      </a:r>
                      <a:endParaRPr lang="en-US" sz="1900" dirty="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137150">
                <a:tc rowSpan="2" gridSpan="3">
                  <a:txBody>
                    <a:bodyPr/>
                    <a:lstStyle/>
                    <a:p>
                      <a:pPr marL="0" marR="45085" algn="just">
                        <a:lnSpc>
                          <a:spcPct val="100000"/>
                        </a:lnSpc>
                        <a:spcBef>
                          <a:spcPts val="0"/>
                        </a:spcBef>
                        <a:spcAft>
                          <a:spcPts val="0"/>
                        </a:spcAft>
                      </a:pPr>
                      <a:r>
                        <a:rPr lang="en-US" sz="1900" b="1">
                          <a:effectLst/>
                          <a:latin typeface="Times New Roman"/>
                          <a:ea typeface="Times New Roman"/>
                          <a:cs typeface="Times New Roman"/>
                        </a:rPr>
                        <a:t> </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gridSpan="6">
                  <a:txBody>
                    <a:bodyPr/>
                    <a:lstStyle/>
                    <a:p>
                      <a:pPr marL="0" marR="45085" algn="just">
                        <a:lnSpc>
                          <a:spcPct val="100000"/>
                        </a:lnSpc>
                        <a:spcBef>
                          <a:spcPts val="0"/>
                        </a:spcBef>
                        <a:spcAft>
                          <a:spcPts val="0"/>
                        </a:spcAft>
                      </a:pPr>
                      <a:r>
                        <a:rPr lang="en-US" sz="1900">
                          <a:effectLst/>
                          <a:latin typeface="Times New Roman"/>
                          <a:ea typeface="Times New Roman"/>
                          <a:cs typeface="Times New Roman"/>
                        </a:rPr>
                        <a:t>Đơn giá bán:  2.250.000.000 đ</a:t>
                      </a:r>
                      <a:endParaRPr lang="en-US" sz="190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1"/>
                  </a:ext>
                </a:extLst>
              </a:tr>
              <a:tr h="1234353">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6">
                  <a:txBody>
                    <a:bodyPr/>
                    <a:lstStyle/>
                    <a:p>
                      <a:pPr marL="0" marR="45085" algn="just">
                        <a:lnSpc>
                          <a:spcPct val="100000"/>
                        </a:lnSpc>
                        <a:spcBef>
                          <a:spcPts val="0"/>
                        </a:spcBef>
                        <a:spcAft>
                          <a:spcPts val="0"/>
                        </a:spcAft>
                      </a:pPr>
                      <a:r>
                        <a:rPr lang="en-US" sz="1900" dirty="0">
                          <a:effectLst/>
                          <a:latin typeface="Times New Roman"/>
                          <a:ea typeface="Times New Roman"/>
                          <a:cs typeface="Times New Roman"/>
                        </a:rPr>
                        <a:t>Chi </a:t>
                      </a:r>
                      <a:r>
                        <a:rPr lang="en-US" sz="1900" dirty="0" err="1">
                          <a:effectLst/>
                          <a:latin typeface="Times New Roman"/>
                          <a:ea typeface="Times New Roman"/>
                          <a:cs typeface="Times New Roman"/>
                        </a:rPr>
                        <a:t>phí</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sản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xuất</a:t>
                      </a:r>
                      <a:r>
                        <a:rPr lang="en-US" sz="1900" dirty="0">
                          <a:effectLst/>
                          <a:latin typeface="Times New Roman"/>
                          <a:ea typeface="Times New Roman"/>
                          <a:cs typeface="Times New Roman"/>
                        </a:rPr>
                        <a:t>:</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a:effectLst/>
                          <a:latin typeface="Times New Roman"/>
                          <a:ea typeface="Times New Roman"/>
                          <a:cs typeface="Times New Roman"/>
                        </a:rPr>
                        <a:t>   + Chi </a:t>
                      </a:r>
                      <a:r>
                        <a:rPr lang="en-US" sz="1900" dirty="0" err="1">
                          <a:effectLst/>
                          <a:latin typeface="Times New Roman"/>
                          <a:ea typeface="Times New Roman"/>
                          <a:cs typeface="Times New Roman"/>
                        </a:rPr>
                        <a:t>phí</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nguyên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vật</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liệu</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trực</a:t>
                      </a:r>
                      <a:r>
                        <a:rPr lang="en-US" sz="1900" dirty="0">
                          <a:effectLst/>
                          <a:latin typeface="Times New Roman"/>
                          <a:ea typeface="Times New Roman"/>
                          <a:cs typeface="Times New Roman"/>
                        </a:rPr>
                        <a:t> tiếp:738.000.000đ</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a:effectLst/>
                          <a:latin typeface="Times New Roman"/>
                          <a:ea typeface="Times New Roman"/>
                          <a:cs typeface="Times New Roman"/>
                        </a:rPr>
                        <a:t>   + Chi </a:t>
                      </a:r>
                      <a:r>
                        <a:rPr lang="en-US" sz="1900" dirty="0" err="1">
                          <a:effectLst/>
                          <a:latin typeface="Times New Roman"/>
                          <a:ea typeface="Times New Roman"/>
                          <a:cs typeface="Times New Roman"/>
                        </a:rPr>
                        <a:t>phí</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nhân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công</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trực</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tiếp</a:t>
                      </a:r>
                      <a:r>
                        <a:rPr lang="en-US" sz="1900" dirty="0">
                          <a:effectLst/>
                          <a:latin typeface="Times New Roman"/>
                          <a:ea typeface="Times New Roman"/>
                          <a:cs typeface="Times New Roman"/>
                        </a:rPr>
                        <a:t>:         558.000.000đ</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a:effectLst/>
                          <a:latin typeface="Times New Roman"/>
                          <a:ea typeface="Times New Roman"/>
                          <a:cs typeface="Times New Roman"/>
                        </a:rPr>
                        <a:t>   + Chi </a:t>
                      </a:r>
                      <a:r>
                        <a:rPr lang="en-US" sz="1900" dirty="0" err="1">
                          <a:effectLst/>
                          <a:latin typeface="Times New Roman"/>
                          <a:ea typeface="Times New Roman"/>
                          <a:cs typeface="Times New Roman"/>
                        </a:rPr>
                        <a:t>phí</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sản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xuất</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chung</a:t>
                      </a:r>
                      <a:r>
                        <a:rPr lang="en-US" sz="1900" dirty="0">
                          <a:effectLst/>
                          <a:latin typeface="Times New Roman"/>
                          <a:ea typeface="Times New Roman"/>
                          <a:cs typeface="Times New Roman"/>
                        </a:rPr>
                        <a:t>:                195.300.000đ</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err="1">
                          <a:effectLst/>
                          <a:latin typeface="Times New Roman"/>
                          <a:ea typeface="Times New Roman"/>
                          <a:cs typeface="Times New Roman"/>
                        </a:rPr>
                        <a:t>Cộng</a:t>
                      </a:r>
                      <a:r>
                        <a:rPr lang="en-US" sz="1900" dirty="0">
                          <a:effectLst/>
                          <a:latin typeface="Times New Roman"/>
                          <a:ea typeface="Times New Roman"/>
                          <a:cs typeface="Times New Roman"/>
                        </a:rPr>
                        <a:t> chi </a:t>
                      </a:r>
                      <a:r>
                        <a:rPr lang="en-US" sz="1900" dirty="0" err="1">
                          <a:effectLst/>
                          <a:latin typeface="Times New Roman"/>
                          <a:ea typeface="Times New Roman"/>
                          <a:cs typeface="Times New Roman"/>
                        </a:rPr>
                        <a:t>phí</a:t>
                      </a:r>
                      <a:r>
                        <a:rPr lang="en-US" sz="1900" dirty="0">
                          <a:effectLst/>
                          <a:latin typeface="Times New Roman"/>
                          <a:ea typeface="Times New Roman"/>
                          <a:cs typeface="Times New Roman"/>
                        </a:rPr>
                        <a:t>:      1.491.300.000 đ                                     </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err="1">
                          <a:effectLst/>
                          <a:latin typeface="Times New Roman"/>
                          <a:ea typeface="Times New Roman"/>
                          <a:cs typeface="Times New Roman"/>
                        </a:rPr>
                        <a:t>Lợi</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nhuận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gộp</a:t>
                      </a:r>
                      <a:r>
                        <a:rPr lang="en-US" sz="1900" dirty="0">
                          <a:effectLst/>
                          <a:latin typeface="Times New Roman"/>
                          <a:ea typeface="Times New Roman"/>
                          <a:cs typeface="Times New Roman"/>
                        </a:rPr>
                        <a:t>:       758.700.000 đ</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a:effectLst/>
                          <a:latin typeface="Times New Roman"/>
                          <a:ea typeface="Times New Roman"/>
                          <a:cs typeface="Times New Roman"/>
                        </a:rPr>
                        <a:t>CPBH </a:t>
                      </a:r>
                      <a:r>
                        <a:rPr lang="en-US" sz="1900" dirty="0" err="1">
                          <a:effectLst/>
                          <a:latin typeface="Times New Roman"/>
                          <a:ea typeface="Times New Roman"/>
                          <a:cs typeface="Times New Roman"/>
                        </a:rPr>
                        <a:t>và</a:t>
                      </a:r>
                      <a:r>
                        <a:rPr lang="en-US" sz="1900" dirty="0">
                          <a:effectLst/>
                          <a:latin typeface="Times New Roman"/>
                          <a:ea typeface="Times New Roman"/>
                          <a:cs typeface="Times New Roman"/>
                        </a:rPr>
                        <a:t> CPQLDN </a:t>
                      </a:r>
                      <a:r>
                        <a:rPr lang="en-US" sz="1900" dirty="0" err="1">
                          <a:effectLst/>
                          <a:latin typeface="Times New Roman"/>
                          <a:ea typeface="Times New Roman"/>
                          <a:cs typeface="Times New Roman"/>
                        </a:rPr>
                        <a:t>ước</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tính</a:t>
                      </a:r>
                      <a:r>
                        <a:rPr lang="en-US" sz="1900" dirty="0">
                          <a:effectLst/>
                          <a:latin typeface="Times New Roman"/>
                          <a:ea typeface="Times New Roman"/>
                          <a:cs typeface="Times New Roman"/>
                        </a:rPr>
                        <a:t>: 525.000.000 đ</a:t>
                      </a:r>
                      <a:endParaRPr lang="en-US" sz="1900" dirty="0">
                        <a:effectLst/>
                        <a:latin typeface="Calibri"/>
                        <a:ea typeface="Calibri"/>
                        <a:cs typeface="Times New Roman"/>
                      </a:endParaRPr>
                    </a:p>
                    <a:p>
                      <a:pPr marL="0" marR="45085" algn="just">
                        <a:lnSpc>
                          <a:spcPct val="100000"/>
                        </a:lnSpc>
                        <a:spcBef>
                          <a:spcPts val="0"/>
                        </a:spcBef>
                        <a:spcAft>
                          <a:spcPts val="0"/>
                        </a:spcAft>
                      </a:pPr>
                      <a:r>
                        <a:rPr lang="en-US" sz="1900" dirty="0" err="1">
                          <a:effectLst/>
                          <a:latin typeface="Times New Roman"/>
                          <a:ea typeface="Times New Roman"/>
                          <a:cs typeface="Times New Roman"/>
                        </a:rPr>
                        <a:t>Lợi</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nhuận</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ước</a:t>
                      </a:r>
                      <a:r>
                        <a:rPr lang="en-US" sz="1900" dirty="0">
                          <a:effectLst/>
                          <a:latin typeface="Times New Roman"/>
                          <a:ea typeface="Times New Roman"/>
                          <a:cs typeface="Times New Roman"/>
                        </a:rPr>
                        <a:t> </a:t>
                      </a:r>
                      <a:r>
                        <a:rPr lang="en-US" sz="1900" dirty="0" err="1">
                          <a:effectLst/>
                          <a:latin typeface="Times New Roman"/>
                          <a:ea typeface="Times New Roman"/>
                          <a:cs typeface="Times New Roman"/>
                        </a:rPr>
                        <a:t>tính</a:t>
                      </a:r>
                      <a:r>
                        <a:rPr lang="en-US" sz="1900" dirty="0">
                          <a:effectLst/>
                          <a:latin typeface="Times New Roman"/>
                          <a:ea typeface="Times New Roman"/>
                          <a:cs typeface="Times New Roman"/>
                        </a:rPr>
                        <a:t>:  233.700.000 đ</a:t>
                      </a:r>
                      <a:endParaRPr lang="en-US" sz="1900" dirty="0">
                        <a:effectLst/>
                        <a:latin typeface="Calibri"/>
                        <a:ea typeface="Calibri"/>
                        <a:cs typeface="Times New Roman"/>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3737930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A1B2FE-3C41-496E-A0D3-737B2267C0E0}" type="slidenum">
              <a:rPr lang="en-IN" smtClean="0">
                <a:solidFill>
                  <a:srgbClr val="775F55"/>
                </a:solidFill>
              </a:rPr>
              <a:pPr>
                <a:defRPr/>
              </a:pPr>
              <a:t>67</a:t>
            </a:fld>
            <a:endParaRPr lang="en-IN">
              <a:solidFill>
                <a:srgbClr val="775F5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519910905"/>
              </p:ext>
            </p:extLst>
          </p:nvPr>
        </p:nvGraphicFramePr>
        <p:xfrm>
          <a:off x="1752601" y="152400"/>
          <a:ext cx="8686799" cy="6635496"/>
        </p:xfrm>
        <a:graphic>
          <a:graphicData uri="http://schemas.openxmlformats.org/drawingml/2006/table">
            <a:tbl>
              <a:tblPr firstRow="1" firstCol="1" lastRow="1" lastCol="1" bandRow="1" bandCol="1"/>
              <a:tblGrid>
                <a:gridCol w="830539">
                  <a:extLst>
                    <a:ext uri="{9D8B030D-6E8A-4147-A177-3AD203B41FA5}">
                      <a16:colId xmlns:a16="http://schemas.microsoft.com/office/drawing/2014/main" val="20000"/>
                    </a:ext>
                  </a:extLst>
                </a:gridCol>
                <a:gridCol w="864145">
                  <a:extLst>
                    <a:ext uri="{9D8B030D-6E8A-4147-A177-3AD203B41FA5}">
                      <a16:colId xmlns:a16="http://schemas.microsoft.com/office/drawing/2014/main" val="20001"/>
                    </a:ext>
                  </a:extLst>
                </a:gridCol>
                <a:gridCol w="1275161">
                  <a:extLst>
                    <a:ext uri="{9D8B030D-6E8A-4147-A177-3AD203B41FA5}">
                      <a16:colId xmlns:a16="http://schemas.microsoft.com/office/drawing/2014/main" val="20002"/>
                    </a:ext>
                  </a:extLst>
                </a:gridCol>
                <a:gridCol w="816708">
                  <a:extLst>
                    <a:ext uri="{9D8B030D-6E8A-4147-A177-3AD203B41FA5}">
                      <a16:colId xmlns:a16="http://schemas.microsoft.com/office/drawing/2014/main" val="20003"/>
                    </a:ext>
                  </a:extLst>
                </a:gridCol>
                <a:gridCol w="532361">
                  <a:extLst>
                    <a:ext uri="{9D8B030D-6E8A-4147-A177-3AD203B41FA5}">
                      <a16:colId xmlns:a16="http://schemas.microsoft.com/office/drawing/2014/main" val="20004"/>
                    </a:ext>
                  </a:extLst>
                </a:gridCol>
                <a:gridCol w="135854">
                  <a:extLst>
                    <a:ext uri="{9D8B030D-6E8A-4147-A177-3AD203B41FA5}">
                      <a16:colId xmlns:a16="http://schemas.microsoft.com/office/drawing/2014/main" val="20005"/>
                    </a:ext>
                  </a:extLst>
                </a:gridCol>
                <a:gridCol w="1624231">
                  <a:extLst>
                    <a:ext uri="{9D8B030D-6E8A-4147-A177-3AD203B41FA5}">
                      <a16:colId xmlns:a16="http://schemas.microsoft.com/office/drawing/2014/main" val="20006"/>
                    </a:ext>
                  </a:extLst>
                </a:gridCol>
                <a:gridCol w="948641">
                  <a:extLst>
                    <a:ext uri="{9D8B030D-6E8A-4147-A177-3AD203B41FA5}">
                      <a16:colId xmlns:a16="http://schemas.microsoft.com/office/drawing/2014/main" val="20007"/>
                    </a:ext>
                  </a:extLst>
                </a:gridCol>
                <a:gridCol w="1659159">
                  <a:extLst>
                    <a:ext uri="{9D8B030D-6E8A-4147-A177-3AD203B41FA5}">
                      <a16:colId xmlns:a16="http://schemas.microsoft.com/office/drawing/2014/main" val="20008"/>
                    </a:ext>
                  </a:extLst>
                </a:gridCol>
              </a:tblGrid>
              <a:tr h="452596">
                <a:tc gridSpan="9">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Phiếu</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tập</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hợp</a:t>
                      </a:r>
                      <a:r>
                        <a:rPr lang="en-US" sz="1800" b="1" dirty="0">
                          <a:effectLst/>
                          <a:latin typeface="Times New Roman"/>
                          <a:ea typeface="Times New Roman"/>
                          <a:cs typeface="Times New Roman"/>
                        </a:rPr>
                        <a:t> chi </a:t>
                      </a:r>
                      <a:r>
                        <a:rPr lang="en-US" sz="1800" b="1" dirty="0" err="1">
                          <a:effectLst/>
                          <a:latin typeface="Times New Roman"/>
                          <a:ea typeface="Times New Roman"/>
                          <a:cs typeface="Times New Roman"/>
                        </a:rPr>
                        <a:t>phí</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sản</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xuất</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theo</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đơn</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đặt</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hàng</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b="1" dirty="0">
                          <a:effectLst/>
                          <a:latin typeface="Times New Roman"/>
                          <a:ea typeface="Times New Roman"/>
                          <a:cs typeface="Times New Roman"/>
                        </a:rPr>
                        <a:t>   </a:t>
                      </a:r>
                      <a:r>
                        <a:rPr lang="en-US" sz="1800" dirty="0" err="1">
                          <a:effectLst/>
                          <a:latin typeface="Times New Roman"/>
                          <a:ea typeface="Times New Roman"/>
                          <a:cs typeface="Times New Roman"/>
                        </a:rPr>
                        <a:t>Tên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doanh</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nghiệp</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Công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ty</a:t>
                      </a:r>
                      <a:r>
                        <a:rPr lang="en-US" sz="1800" dirty="0">
                          <a:effectLst/>
                          <a:latin typeface="Times New Roman"/>
                          <a:ea typeface="Times New Roman"/>
                          <a:cs typeface="Times New Roman"/>
                        </a:rPr>
                        <a:t> ABC</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Bộ</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phận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thực</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hiện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Phân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xưởng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sản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xuất</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chính</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0865">
                <a:tc gridSpan="5">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Tên khách hàng: Công ty Y</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Ngày đặt hàng: 24/02/N</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50865">
                <a:tc gridSpan="5">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Loại sản phẩm: Sản phẩm B</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Ngày bắt đầu sản xuất: 01/04/N</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50865">
                <a:tc gridSpan="5">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Mã công việc: 02-B</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Ngày</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giao</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hàng</a:t>
                      </a:r>
                      <a:r>
                        <a:rPr lang="en-US" sz="1800" dirty="0">
                          <a:effectLst/>
                          <a:latin typeface="Times New Roman"/>
                          <a:ea typeface="Times New Roman"/>
                          <a:cs typeface="Times New Roman"/>
                        </a:rPr>
                        <a:t>:   30/06/N</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50865">
                <a:tc gridSpan="5">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Số lượng sản xuất:  200</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Ngày</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tất</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toán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hợp</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đồng</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150865">
                <a:tc gridSpan="3">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CP nguyên vật liệu trực tiếp </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4">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CP </a:t>
                      </a:r>
                      <a:r>
                        <a:rPr lang="en-US" sz="1800" dirty="0" err="1">
                          <a:effectLst/>
                          <a:latin typeface="Times New Roman"/>
                          <a:ea typeface="Times New Roman"/>
                          <a:cs typeface="Times New Roman"/>
                        </a:rPr>
                        <a:t>nhân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công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trực</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tiếp</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CP sản xuất chung</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600456">
                <a:tc>
                  <a:txBody>
                    <a:bodyPr/>
                    <a:lstStyle/>
                    <a:p>
                      <a:pPr marL="0" marR="45085" algn="just">
                        <a:lnSpc>
                          <a:spcPct val="100000"/>
                        </a:lnSpc>
                        <a:spcBef>
                          <a:spcPts val="0"/>
                        </a:spcBef>
                        <a:spcAft>
                          <a:spcPts val="0"/>
                        </a:spcAft>
                      </a:pPr>
                      <a:r>
                        <a:rPr lang="en-US" sz="1800" dirty="0" err="1">
                          <a:effectLst/>
                          <a:latin typeface="Times New Roman"/>
                          <a:ea typeface="Times New Roman"/>
                          <a:cs typeface="Times New Roman"/>
                        </a:rPr>
                        <a:t>Ngày</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err="1">
                          <a:effectLst/>
                          <a:latin typeface="Times New Roman"/>
                          <a:ea typeface="Times New Roman"/>
                          <a:cs typeface="Times New Roman"/>
                        </a:rPr>
                        <a:t>tháng</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Số </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a:effectLst/>
                          <a:latin typeface="Times New Roman"/>
                          <a:ea typeface="Times New Roman"/>
                          <a:cs typeface="Times New Roman"/>
                        </a:rPr>
                        <a:t>Ch.từ</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Số </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a:effectLst/>
                          <a:latin typeface="Times New Roman"/>
                          <a:ea typeface="Times New Roman"/>
                          <a:cs typeface="Times New Roman"/>
                        </a:rPr>
                        <a:t>      Tiền</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Ngày</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a:effectLst/>
                          <a:latin typeface="Times New Roman"/>
                          <a:ea typeface="Times New Roman"/>
                          <a:cs typeface="Times New Roman"/>
                        </a:rPr>
                        <a:t>tháng </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Số </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a:effectLst/>
                          <a:latin typeface="Times New Roman"/>
                          <a:ea typeface="Times New Roman"/>
                          <a:cs typeface="Times New Roman"/>
                        </a:rPr>
                        <a:t>Ch.từ</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45085" algn="just">
                        <a:lnSpc>
                          <a:spcPct val="115000"/>
                        </a:lnSpc>
                        <a:spcBef>
                          <a:spcPts val="0"/>
                        </a:spcBef>
                        <a:spcAft>
                          <a:spcPts val="0"/>
                        </a:spcAft>
                      </a:pP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Số</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tiền</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C/cứ</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a:effectLst/>
                          <a:latin typeface="Times New Roman"/>
                          <a:ea typeface="Times New Roman"/>
                          <a:cs typeface="Times New Roman"/>
                        </a:rPr>
                        <a:t>P.bổ</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Số </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a:effectLst/>
                          <a:latin typeface="Times New Roman"/>
                          <a:ea typeface="Times New Roman"/>
                          <a:cs typeface="Times New Roman"/>
                        </a:rPr>
                        <a:t>    tiền</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5066">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2/4</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13  </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622.000.000</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30/4</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04</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45085" algn="just">
                        <a:lnSpc>
                          <a:spcPct val="115000"/>
                        </a:lnSpc>
                        <a:spcBef>
                          <a:spcPts val="0"/>
                        </a:spcBef>
                        <a:spcAft>
                          <a:spcPts val="0"/>
                        </a:spcAft>
                      </a:pP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298.400.000</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D.toán</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104.440.000</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060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12/5</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25</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250.500.000</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31/5</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05</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45085" algn="just">
                        <a:lnSpc>
                          <a:spcPct val="115000"/>
                        </a:lnSpc>
                        <a:spcBef>
                          <a:spcPts val="0"/>
                        </a:spcBef>
                        <a:spcAft>
                          <a:spcPts val="0"/>
                        </a:spcAft>
                      </a:pP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323.200.000</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D.toán</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113.120.000</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50865">
                <a:tc gridSpan="3">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Nơi giao hàng : Công ty Y </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6">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Phần do bộ phận kế toán ghi</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r h="150865">
                <a:tc rowSpan="2" gridSpan="3">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gridSpan="6">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Đơn giá bán:  </a:t>
                      </a:r>
                      <a:endParaRPr lang="en-US" sz="180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1206923">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6">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Chi </a:t>
                      </a:r>
                      <a:r>
                        <a:rPr lang="en-US" sz="1800" dirty="0" err="1">
                          <a:effectLst/>
                          <a:latin typeface="Times New Roman"/>
                          <a:ea typeface="Times New Roman"/>
                          <a:cs typeface="Times New Roman"/>
                        </a:rPr>
                        <a:t>phí</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sản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xuất</a:t>
                      </a:r>
                      <a:r>
                        <a:rPr lang="en-US" sz="1800" dirty="0">
                          <a:effectLst/>
                          <a:latin typeface="Times New Roman"/>
                          <a:ea typeface="Times New Roman"/>
                          <a:cs typeface="Times New Roman"/>
                        </a:rPr>
                        <a:t>:</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a:effectLst/>
                          <a:latin typeface="Times New Roman"/>
                          <a:ea typeface="Times New Roman"/>
                          <a:cs typeface="Times New Roman"/>
                        </a:rPr>
                        <a:t>   + Chi </a:t>
                      </a:r>
                      <a:r>
                        <a:rPr lang="en-US" sz="1800" dirty="0" err="1">
                          <a:effectLst/>
                          <a:latin typeface="Times New Roman"/>
                          <a:ea typeface="Times New Roman"/>
                          <a:cs typeface="Times New Roman"/>
                        </a:rPr>
                        <a:t>phí</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nguyên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vật</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liệu</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trực</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tiếp</a:t>
                      </a:r>
                      <a:r>
                        <a:rPr lang="en-US" sz="1800" dirty="0">
                          <a:effectLst/>
                          <a:latin typeface="Times New Roman"/>
                          <a:ea typeface="Times New Roman"/>
                          <a:cs typeface="Times New Roman"/>
                        </a:rPr>
                        <a:t>:</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a:effectLst/>
                          <a:latin typeface="Times New Roman"/>
                          <a:ea typeface="Times New Roman"/>
                          <a:cs typeface="Times New Roman"/>
                        </a:rPr>
                        <a:t>   + Chi </a:t>
                      </a:r>
                      <a:r>
                        <a:rPr lang="en-US" sz="1800" dirty="0" err="1">
                          <a:effectLst/>
                          <a:latin typeface="Times New Roman"/>
                          <a:ea typeface="Times New Roman"/>
                          <a:cs typeface="Times New Roman"/>
                        </a:rPr>
                        <a:t>phí</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nhân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công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trực</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tiếp</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a:effectLst/>
                          <a:latin typeface="Times New Roman"/>
                          <a:ea typeface="Times New Roman"/>
                          <a:cs typeface="Times New Roman"/>
                        </a:rPr>
                        <a:t>   + Chi </a:t>
                      </a:r>
                      <a:r>
                        <a:rPr lang="en-US" sz="1800" dirty="0" err="1">
                          <a:effectLst/>
                          <a:latin typeface="Times New Roman"/>
                          <a:ea typeface="Times New Roman"/>
                          <a:cs typeface="Times New Roman"/>
                        </a:rPr>
                        <a:t>phí</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sản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xuất</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chung</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err="1">
                          <a:effectLst/>
                          <a:latin typeface="Times New Roman"/>
                          <a:ea typeface="Times New Roman"/>
                          <a:cs typeface="Times New Roman"/>
                        </a:rPr>
                        <a:t>Cộng</a:t>
                      </a:r>
                      <a:r>
                        <a:rPr lang="en-US" sz="1800" dirty="0">
                          <a:effectLst/>
                          <a:latin typeface="Times New Roman"/>
                          <a:ea typeface="Times New Roman"/>
                          <a:cs typeface="Times New Roman"/>
                        </a:rPr>
                        <a:t> chi </a:t>
                      </a:r>
                      <a:r>
                        <a:rPr lang="en-US" sz="1800" dirty="0" err="1">
                          <a:effectLst/>
                          <a:latin typeface="Times New Roman"/>
                          <a:ea typeface="Times New Roman"/>
                          <a:cs typeface="Times New Roman"/>
                        </a:rPr>
                        <a:t>phí</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err="1">
                          <a:effectLst/>
                          <a:latin typeface="Times New Roman"/>
                          <a:ea typeface="Times New Roman"/>
                          <a:cs typeface="Times New Roman"/>
                        </a:rPr>
                        <a:t>Lợi</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nhuận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gộp</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a:effectLst/>
                          <a:latin typeface="Times New Roman"/>
                          <a:ea typeface="Times New Roman"/>
                          <a:cs typeface="Times New Roman"/>
                        </a:rPr>
                        <a:t>CPBH </a:t>
                      </a:r>
                      <a:r>
                        <a:rPr lang="en-US" sz="1800" dirty="0" err="1">
                          <a:effectLst/>
                          <a:latin typeface="Times New Roman"/>
                          <a:ea typeface="Times New Roman"/>
                          <a:cs typeface="Times New Roman"/>
                        </a:rPr>
                        <a:t>và</a:t>
                      </a:r>
                      <a:r>
                        <a:rPr lang="en-US" sz="1800" dirty="0">
                          <a:effectLst/>
                          <a:latin typeface="Times New Roman"/>
                          <a:ea typeface="Times New Roman"/>
                          <a:cs typeface="Times New Roman"/>
                        </a:rPr>
                        <a:t> CPQLDN </a:t>
                      </a:r>
                      <a:r>
                        <a:rPr lang="en-US" sz="1800" dirty="0" err="1">
                          <a:effectLst/>
                          <a:latin typeface="Times New Roman"/>
                          <a:ea typeface="Times New Roman"/>
                          <a:cs typeface="Times New Roman"/>
                        </a:rPr>
                        <a:t>ước</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tính</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err="1">
                          <a:effectLst/>
                          <a:latin typeface="Times New Roman"/>
                          <a:ea typeface="Times New Roman"/>
                          <a:cs typeface="Times New Roman"/>
                        </a:rPr>
                        <a:t>Lợi</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nhuận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ước</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tính</a:t>
                      </a:r>
                      <a:r>
                        <a:rPr lang="en-US" sz="1800" dirty="0">
                          <a:effectLst/>
                          <a:latin typeface="Times New Roman"/>
                          <a:ea typeface="Times New Roman"/>
                          <a:cs typeface="Times New Roman"/>
                        </a:rPr>
                        <a:t>:  </a:t>
                      </a:r>
                      <a:endParaRPr lang="en-US" sz="1800" dirty="0">
                        <a:effectLst/>
                        <a:latin typeface="Calibri"/>
                        <a:ea typeface="Calibri"/>
                        <a:cs typeface="Times New Roman"/>
                      </a:endParaRPr>
                    </a:p>
                  </a:txBody>
                  <a:tcPr marL="45411" marR="454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362140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6B7AAB01-6995-4E63-A484-CB1C040E8576}" type="slidenum">
              <a:rPr lang="en-IN" smtClean="0"/>
              <a:pPr>
                <a:defRPr/>
              </a:pPr>
              <a:t>68</a:t>
            </a:fld>
            <a:endParaRPr lang="en-IN"/>
          </a:p>
        </p:txBody>
      </p:sp>
      <p:sp>
        <p:nvSpPr>
          <p:cNvPr id="48132" name="Text Box 28"/>
          <p:cNvSpPr txBox="1">
            <a:spLocks noChangeArrowheads="1"/>
          </p:cNvSpPr>
          <p:nvPr/>
        </p:nvSpPr>
        <p:spPr bwMode="auto">
          <a:xfrm>
            <a:off x="2166938" y="1571625"/>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PHÂN BỔ CHI PHÍ SẢN XUẤT CHUNG</a:t>
            </a:r>
          </a:p>
        </p:txBody>
      </p:sp>
      <p:sp>
        <p:nvSpPr>
          <p:cNvPr id="48133" name="Rectangle 8"/>
          <p:cNvSpPr txBox="1">
            <a:spLocks noChangeArrowheads="1"/>
          </p:cNvSpPr>
          <p:nvPr/>
        </p:nvSpPr>
        <p:spPr bwMode="auto">
          <a:xfrm>
            <a:off x="1981200" y="2136775"/>
            <a:ext cx="8229600"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lnSpc>
                <a:spcPct val="150000"/>
              </a:lnSpc>
              <a:spcBef>
                <a:spcPct val="0"/>
              </a:spcBef>
              <a:spcAft>
                <a:spcPct val="0"/>
              </a:spcAft>
              <a:buClr>
                <a:srgbClr val="DD8047"/>
              </a:buClr>
              <a:buSzPct val="60000"/>
              <a:buFont typeface="Wingdings" pitchFamily="2" charset="2"/>
              <a:buNone/>
            </a:pPr>
            <a:r>
              <a:rPr lang="en-US" altLang="vi-VN" sz="2000">
                <a:solidFill>
                  <a:prstClr val="black"/>
                </a:solidFill>
                <a:latin typeface="Times New Roman" pitchFamily="18" charset="0"/>
              </a:rPr>
              <a:t>Tỷ lệ tính trước chi phí SX chung được sử dụng để phân bổ cho những công việc đã được xác định trước khi công việc bắt đầu.</a:t>
            </a:r>
          </a:p>
        </p:txBody>
      </p:sp>
      <p:grpSp>
        <p:nvGrpSpPr>
          <p:cNvPr id="48134" name="Group 13"/>
          <p:cNvGrpSpPr>
            <a:grpSpLocks/>
          </p:cNvGrpSpPr>
          <p:nvPr/>
        </p:nvGrpSpPr>
        <p:grpSpPr bwMode="auto">
          <a:xfrm>
            <a:off x="1881188" y="3200400"/>
            <a:ext cx="8456612" cy="1574800"/>
            <a:chOff x="798" y="2256"/>
            <a:chExt cx="4400" cy="992"/>
          </a:xfrm>
        </p:grpSpPr>
        <p:sp>
          <p:nvSpPr>
            <p:cNvPr id="48137" name="Rectangle 3"/>
            <p:cNvSpPr>
              <a:spLocks noChangeArrowheads="1"/>
            </p:cNvSpPr>
            <p:nvPr/>
          </p:nvSpPr>
          <p:spPr bwMode="auto">
            <a:xfrm>
              <a:off x="798" y="2256"/>
              <a:ext cx="4400" cy="992"/>
            </a:xfrm>
            <a:prstGeom prst="rect">
              <a:avLst/>
            </a:prstGeom>
            <a:solidFill>
              <a:srgbClr val="FCFEB9"/>
            </a:solidFill>
            <a:ln w="25400">
              <a:solidFill>
                <a:schemeClr val="tx2"/>
              </a:solidFill>
              <a:miter lim="800000"/>
              <a:headEnd/>
              <a:tailEnd/>
            </a:ln>
            <a:effectLst>
              <a:outerShdw dist="107763" dir="2700000" algn="ctr" rotWithShape="0">
                <a:schemeClr val="bg2"/>
              </a:outerShdw>
            </a:effectLst>
          </p:spPr>
          <p:txBody>
            <a:bodyPr wrap="none" anchor="ctr"/>
            <a:lstStyle/>
            <a:p>
              <a:pPr fontAlgn="base">
                <a:spcBef>
                  <a:spcPct val="0"/>
                </a:spcBef>
                <a:spcAft>
                  <a:spcPct val="0"/>
                </a:spcAft>
              </a:pPr>
              <a:endParaRPr lang="vi-VN" altLang="vi-VN" sz="2000" b="1">
                <a:solidFill>
                  <a:prstClr val="black"/>
                </a:solidFill>
                <a:latin typeface="Times New Roman" pitchFamily="18" charset="0"/>
                <a:cs typeface="Times New Roman" pitchFamily="18" charset="0"/>
              </a:endParaRPr>
            </a:p>
          </p:txBody>
        </p:sp>
        <p:sp>
          <p:nvSpPr>
            <p:cNvPr id="48138" name="Rectangle 4"/>
            <p:cNvSpPr>
              <a:spLocks noChangeArrowheads="1"/>
            </p:cNvSpPr>
            <p:nvPr/>
          </p:nvSpPr>
          <p:spPr bwMode="auto">
            <a:xfrm>
              <a:off x="2091" y="2324"/>
              <a:ext cx="250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fontAlgn="base">
                <a:lnSpc>
                  <a:spcPct val="90000"/>
                </a:lnSpc>
                <a:spcBef>
                  <a:spcPct val="0"/>
                </a:spcBef>
                <a:spcAft>
                  <a:spcPct val="0"/>
                </a:spcAft>
              </a:pPr>
              <a:r>
                <a:rPr lang="en-US" altLang="vi-VN" sz="2000" b="1">
                  <a:solidFill>
                    <a:prstClr val="black"/>
                  </a:solidFill>
                  <a:latin typeface="Times New Roman" pitchFamily="18" charset="0"/>
                  <a:cs typeface="Times New Roman" pitchFamily="18" charset="0"/>
                </a:rPr>
                <a:t>Tổng chi phí SX chung ước tính cho kỳ tới</a:t>
              </a:r>
            </a:p>
          </p:txBody>
        </p:sp>
        <p:sp>
          <p:nvSpPr>
            <p:cNvPr id="48139" name="Rectangle 5"/>
            <p:cNvSpPr>
              <a:spLocks noChangeArrowheads="1"/>
            </p:cNvSpPr>
            <p:nvPr/>
          </p:nvSpPr>
          <p:spPr bwMode="auto">
            <a:xfrm>
              <a:off x="2338" y="2767"/>
              <a:ext cx="20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fontAlgn="base">
                <a:lnSpc>
                  <a:spcPct val="90000"/>
                </a:lnSpc>
                <a:spcBef>
                  <a:spcPct val="0"/>
                </a:spcBef>
                <a:spcAft>
                  <a:spcPct val="0"/>
                </a:spcAft>
              </a:pPr>
              <a:r>
                <a:rPr lang="en-US" altLang="vi-VN" sz="2000" b="1">
                  <a:solidFill>
                    <a:prstClr val="black"/>
                  </a:solidFill>
                  <a:latin typeface="Times New Roman" pitchFamily="18" charset="0"/>
                  <a:cs typeface="Times New Roman" pitchFamily="18" charset="0"/>
                </a:rPr>
                <a:t>Tổng sản lượng ước tính cho kỳ tới</a:t>
              </a:r>
            </a:p>
          </p:txBody>
        </p:sp>
        <p:sp>
          <p:nvSpPr>
            <p:cNvPr id="48140" name="Rectangle 6"/>
            <p:cNvSpPr>
              <a:spLocks noChangeArrowheads="1"/>
            </p:cNvSpPr>
            <p:nvPr/>
          </p:nvSpPr>
          <p:spPr bwMode="auto">
            <a:xfrm>
              <a:off x="1031" y="2585"/>
              <a:ext cx="95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fontAlgn="base">
                <a:spcBef>
                  <a:spcPct val="50000"/>
                </a:spcBef>
                <a:spcAft>
                  <a:spcPct val="0"/>
                </a:spcAft>
              </a:pPr>
              <a:r>
                <a:rPr lang="en-US" altLang="vi-VN" sz="2000" b="1">
                  <a:solidFill>
                    <a:prstClr val="black"/>
                  </a:solidFill>
                  <a:latin typeface="Times New Roman" pitchFamily="18" charset="0"/>
                  <a:cs typeface="Times New Roman" pitchFamily="18" charset="0"/>
                </a:rPr>
                <a:t>Tỷ lệ =</a:t>
              </a:r>
            </a:p>
          </p:txBody>
        </p:sp>
        <p:sp>
          <p:nvSpPr>
            <p:cNvPr id="48141" name="Line 7"/>
            <p:cNvSpPr>
              <a:spLocks noChangeShapeType="1"/>
            </p:cNvSpPr>
            <p:nvPr/>
          </p:nvSpPr>
          <p:spPr bwMode="auto">
            <a:xfrm>
              <a:off x="2094" y="2728"/>
              <a:ext cx="2960" cy="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en-US">
                <a:solidFill>
                  <a:prstClr val="black"/>
                </a:solidFill>
                <a:latin typeface="Arial" charset="0"/>
              </a:endParaRPr>
            </a:p>
          </p:txBody>
        </p:sp>
      </p:grpSp>
      <p:sp>
        <p:nvSpPr>
          <p:cNvPr id="48135" name="Rectangle 12"/>
          <p:cNvSpPr>
            <a:spLocks noChangeArrowheads="1"/>
          </p:cNvSpPr>
          <p:nvPr/>
        </p:nvSpPr>
        <p:spPr bwMode="auto">
          <a:xfrm>
            <a:off x="2438400" y="5157789"/>
            <a:ext cx="3962400" cy="920765"/>
          </a:xfrm>
          <a:prstGeom prst="rect">
            <a:avLst/>
          </a:prstGeom>
          <a:solidFill>
            <a:srgbClr val="CCECFF"/>
          </a:solidFill>
          <a:ln w="25400">
            <a:solidFill>
              <a:schemeClr val="tx2"/>
            </a:solidFill>
            <a:miter lim="800000"/>
            <a:headEnd/>
            <a:tailEnd/>
          </a:ln>
          <a:effectLst>
            <a:outerShdw dist="107763" dir="2700000" algn="ctr" rotWithShape="0">
              <a:schemeClr val="bg2"/>
            </a:outerShdw>
          </a:effectLst>
        </p:spPr>
        <p:txBody>
          <a:bodyPr lIns="90488" tIns="44450" rIns="90488" bIns="44450">
            <a:spAutoFit/>
          </a:bodyPr>
          <a:lstStyle/>
          <a:p>
            <a:pPr algn="ctr" fontAlgn="base">
              <a:lnSpc>
                <a:spcPct val="150000"/>
              </a:lnSpc>
              <a:spcBef>
                <a:spcPct val="0"/>
              </a:spcBef>
              <a:spcAft>
                <a:spcPct val="0"/>
              </a:spcAft>
            </a:pPr>
            <a:r>
              <a:rPr lang="en-US" altLang="vi-VN" b="1">
                <a:solidFill>
                  <a:prstClr val="black"/>
                </a:solidFill>
                <a:latin typeface="Times New Roman" pitchFamily="18" charset="0"/>
                <a:cs typeface="Times New Roman" pitchFamily="18" charset="0"/>
              </a:rPr>
              <a:t>Trong trường hợp này sản lượng là cơ sở phân bổ chi phí sản xuất chung.</a:t>
            </a:r>
          </a:p>
        </p:txBody>
      </p:sp>
      <p:sp>
        <p:nvSpPr>
          <p:cNvPr id="48136" name="Freeform 11"/>
          <p:cNvSpPr>
            <a:spLocks/>
          </p:cNvSpPr>
          <p:nvPr/>
        </p:nvSpPr>
        <p:spPr bwMode="auto">
          <a:xfrm>
            <a:off x="6429375" y="4786313"/>
            <a:ext cx="1524000" cy="1143000"/>
          </a:xfrm>
          <a:custGeom>
            <a:avLst/>
            <a:gdLst>
              <a:gd name="T0" fmla="*/ 2147483647 w 14694"/>
              <a:gd name="T1" fmla="*/ 2147483647 h 10469"/>
              <a:gd name="T2" fmla="*/ 2147483647 w 14694"/>
              <a:gd name="T3" fmla="*/ 2147483647 h 10469"/>
              <a:gd name="T4" fmla="*/ 2147483647 w 14694"/>
              <a:gd name="T5" fmla="*/ 2147483647 h 10469"/>
              <a:gd name="T6" fmla="*/ 2147483647 w 14694"/>
              <a:gd name="T7" fmla="*/ 2147483647 h 10469"/>
              <a:gd name="T8" fmla="*/ 2147483647 w 14694"/>
              <a:gd name="T9" fmla="*/ 2147483647 h 10469"/>
              <a:gd name="T10" fmla="*/ 2147483647 w 14694"/>
              <a:gd name="T11" fmla="*/ 2147483647 h 10469"/>
              <a:gd name="T12" fmla="*/ 2147483647 w 14694"/>
              <a:gd name="T13" fmla="*/ 2147483647 h 10469"/>
              <a:gd name="T14" fmla="*/ 2147483647 w 14694"/>
              <a:gd name="T15" fmla="*/ 2147483647 h 10469"/>
              <a:gd name="T16" fmla="*/ 2147483647 w 14694"/>
              <a:gd name="T17" fmla="*/ 2147483647 h 10469"/>
              <a:gd name="T18" fmla="*/ 2147483647 w 14694"/>
              <a:gd name="T19" fmla="*/ 2147483647 h 10469"/>
              <a:gd name="T20" fmla="*/ 2147483647 w 14694"/>
              <a:gd name="T21" fmla="*/ 2147483647 h 10469"/>
              <a:gd name="T22" fmla="*/ 2147483647 w 14694"/>
              <a:gd name="T23" fmla="*/ 2147483647 h 10469"/>
              <a:gd name="T24" fmla="*/ 2147483647 w 14694"/>
              <a:gd name="T25" fmla="*/ 2147483647 h 10469"/>
              <a:gd name="T26" fmla="*/ 2147483647 w 14694"/>
              <a:gd name="T27" fmla="*/ 2147483647 h 10469"/>
              <a:gd name="T28" fmla="*/ 2147483647 w 14694"/>
              <a:gd name="T29" fmla="*/ 2147483647 h 10469"/>
              <a:gd name="T30" fmla="*/ 2147483647 w 14694"/>
              <a:gd name="T31" fmla="*/ 2147483647 h 10469"/>
              <a:gd name="T32" fmla="*/ 2147483647 w 14694"/>
              <a:gd name="T33" fmla="*/ 2147483647 h 10469"/>
              <a:gd name="T34" fmla="*/ 2147483647 w 14694"/>
              <a:gd name="T35" fmla="*/ 2147483647 h 10469"/>
              <a:gd name="T36" fmla="*/ 0 w 14694"/>
              <a:gd name="T37" fmla="*/ 2147483647 h 10469"/>
              <a:gd name="T38" fmla="*/ 2147483647 w 14694"/>
              <a:gd name="T39" fmla="*/ 2147483647 h 10469"/>
              <a:gd name="T40" fmla="*/ 2147483647 w 14694"/>
              <a:gd name="T41" fmla="*/ 2147483647 h 10469"/>
              <a:gd name="T42" fmla="*/ 2147483647 w 14694"/>
              <a:gd name="T43" fmla="*/ 2147483647 h 10469"/>
              <a:gd name="T44" fmla="*/ 2147483647 w 14694"/>
              <a:gd name="T45" fmla="*/ 2147483647 h 10469"/>
              <a:gd name="T46" fmla="*/ 2147483647 w 14694"/>
              <a:gd name="T47" fmla="*/ 2147483647 h 10469"/>
              <a:gd name="T48" fmla="*/ 2147483647 w 14694"/>
              <a:gd name="T49" fmla="*/ 2147483647 h 10469"/>
              <a:gd name="T50" fmla="*/ 2147483647 w 14694"/>
              <a:gd name="T51" fmla="*/ 2147483647 h 10469"/>
              <a:gd name="T52" fmla="*/ 2147483647 w 14694"/>
              <a:gd name="T53" fmla="*/ 2147483647 h 10469"/>
              <a:gd name="T54" fmla="*/ 2147483647 w 14694"/>
              <a:gd name="T55" fmla="*/ 2147483647 h 10469"/>
              <a:gd name="T56" fmla="*/ 2147483647 w 14694"/>
              <a:gd name="T57" fmla="*/ 2147483647 h 10469"/>
              <a:gd name="T58" fmla="*/ 2147483647 w 14694"/>
              <a:gd name="T59" fmla="*/ 2147483647 h 10469"/>
              <a:gd name="T60" fmla="*/ 2147483647 w 14694"/>
              <a:gd name="T61" fmla="*/ 2147483647 h 10469"/>
              <a:gd name="T62" fmla="*/ 2147483647 w 14694"/>
              <a:gd name="T63" fmla="*/ 2147483647 h 10469"/>
              <a:gd name="T64" fmla="*/ 2147483647 w 14694"/>
              <a:gd name="T65" fmla="*/ 2147483647 h 10469"/>
              <a:gd name="T66" fmla="*/ 2147483647 w 14694"/>
              <a:gd name="T67" fmla="*/ 2147483647 h 10469"/>
              <a:gd name="T68" fmla="*/ 2147483647 w 14694"/>
              <a:gd name="T69" fmla="*/ 0 h 10469"/>
              <a:gd name="T70" fmla="*/ 2147483647 w 14694"/>
              <a:gd name="T71" fmla="*/ 2147483647 h 10469"/>
              <a:gd name="T72" fmla="*/ 2147483647 w 14694"/>
              <a:gd name="T73" fmla="*/ 2147483647 h 104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694"/>
              <a:gd name="T112" fmla="*/ 0 h 10469"/>
              <a:gd name="T113" fmla="*/ 14694 w 14694"/>
              <a:gd name="T114" fmla="*/ 10469 h 104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694" h="10469">
                <a:moveTo>
                  <a:pt x="13047" y="2175"/>
                </a:moveTo>
                <a:lnTo>
                  <a:pt x="12939" y="2638"/>
                </a:lnTo>
                <a:lnTo>
                  <a:pt x="12778" y="3371"/>
                </a:lnTo>
                <a:lnTo>
                  <a:pt x="12499" y="4117"/>
                </a:lnTo>
                <a:lnTo>
                  <a:pt x="12134" y="4849"/>
                </a:lnTo>
                <a:lnTo>
                  <a:pt x="11671" y="5534"/>
                </a:lnTo>
                <a:lnTo>
                  <a:pt x="11096" y="6193"/>
                </a:lnTo>
                <a:lnTo>
                  <a:pt x="10487" y="6841"/>
                </a:lnTo>
                <a:lnTo>
                  <a:pt x="9720" y="7452"/>
                </a:lnTo>
                <a:lnTo>
                  <a:pt x="8903" y="8003"/>
                </a:lnTo>
                <a:lnTo>
                  <a:pt x="8011" y="8503"/>
                </a:lnTo>
                <a:lnTo>
                  <a:pt x="7074" y="8941"/>
                </a:lnTo>
                <a:lnTo>
                  <a:pt x="6073" y="9358"/>
                </a:lnTo>
                <a:lnTo>
                  <a:pt x="5001" y="9712"/>
                </a:lnTo>
                <a:lnTo>
                  <a:pt x="3904" y="9981"/>
                </a:lnTo>
                <a:lnTo>
                  <a:pt x="2757" y="10202"/>
                </a:lnTo>
                <a:lnTo>
                  <a:pt x="1598" y="10360"/>
                </a:lnTo>
                <a:lnTo>
                  <a:pt x="392" y="10469"/>
                </a:lnTo>
                <a:lnTo>
                  <a:pt x="0" y="10469"/>
                </a:lnTo>
                <a:lnTo>
                  <a:pt x="1537" y="10275"/>
                </a:lnTo>
                <a:lnTo>
                  <a:pt x="2537" y="10055"/>
                </a:lnTo>
                <a:lnTo>
                  <a:pt x="3512" y="9736"/>
                </a:lnTo>
                <a:lnTo>
                  <a:pt x="4416" y="9322"/>
                </a:lnTo>
                <a:lnTo>
                  <a:pt x="5270" y="8869"/>
                </a:lnTo>
                <a:lnTo>
                  <a:pt x="6110" y="8320"/>
                </a:lnTo>
                <a:lnTo>
                  <a:pt x="6854" y="7721"/>
                </a:lnTo>
                <a:lnTo>
                  <a:pt x="7513" y="7050"/>
                </a:lnTo>
                <a:lnTo>
                  <a:pt x="8073" y="6315"/>
                </a:lnTo>
                <a:lnTo>
                  <a:pt x="8598" y="5534"/>
                </a:lnTo>
                <a:lnTo>
                  <a:pt x="8987" y="4726"/>
                </a:lnTo>
                <a:lnTo>
                  <a:pt x="9280" y="3884"/>
                </a:lnTo>
                <a:lnTo>
                  <a:pt x="9475" y="3053"/>
                </a:lnTo>
                <a:lnTo>
                  <a:pt x="9586" y="2175"/>
                </a:lnTo>
                <a:lnTo>
                  <a:pt x="7903" y="2150"/>
                </a:lnTo>
                <a:lnTo>
                  <a:pt x="11293" y="0"/>
                </a:lnTo>
                <a:lnTo>
                  <a:pt x="14694" y="2150"/>
                </a:lnTo>
                <a:lnTo>
                  <a:pt x="13047" y="2175"/>
                </a:lnTo>
                <a:close/>
              </a:path>
            </a:pathLst>
          </a:custGeom>
          <a:solidFill>
            <a:srgbClr val="FF0000"/>
          </a:solidFill>
          <a:ln w="0">
            <a:solidFill>
              <a:srgbClr val="000000"/>
            </a:solidFill>
            <a:round/>
            <a:headEnd/>
            <a:tailEnd/>
          </a:ln>
        </p:spPr>
        <p:txBody>
          <a:bodyPr/>
          <a:lstStyle/>
          <a:p>
            <a:pPr fontAlgn="base">
              <a:spcBef>
                <a:spcPct val="0"/>
              </a:spcBef>
              <a:spcAft>
                <a:spcPct val="0"/>
              </a:spcAft>
            </a:pPr>
            <a:endParaRPr lang="en-US">
              <a:solidFill>
                <a:prstClr val="black"/>
              </a:solidFill>
              <a:latin typeface="Arial" charset="0"/>
            </a:endParaRPr>
          </a:p>
        </p:txBody>
      </p:sp>
    </p:spTree>
    <p:extLst>
      <p:ext uri="{BB962C8B-B14F-4D97-AF65-F5344CB8AC3E}">
        <p14:creationId xmlns:p14="http://schemas.microsoft.com/office/powerpoint/2010/main" val="2573177999"/>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1BB3AD28-87CE-4543-AAFA-FB7A195C3E05}" type="slidenum">
              <a:rPr lang="en-IN" smtClean="0"/>
              <a:pPr>
                <a:defRPr/>
              </a:pPr>
              <a:t>69</a:t>
            </a:fld>
            <a:endParaRPr lang="en-IN"/>
          </a:p>
        </p:txBody>
      </p:sp>
      <p:sp>
        <p:nvSpPr>
          <p:cNvPr id="49156" name="Text Box 28"/>
          <p:cNvSpPr txBox="1">
            <a:spLocks noChangeArrowheads="1"/>
          </p:cNvSpPr>
          <p:nvPr/>
        </p:nvSpPr>
        <p:spPr bwMode="auto">
          <a:xfrm>
            <a:off x="2166938" y="1571625"/>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PHÂN BỔ CHI PHÍ SẢN XUẤT CHUNG</a:t>
            </a:r>
          </a:p>
        </p:txBody>
      </p:sp>
      <p:sp>
        <p:nvSpPr>
          <p:cNvPr id="49157" name="Rectangle 2059"/>
          <p:cNvSpPr>
            <a:spLocks noChangeArrowheads="1"/>
          </p:cNvSpPr>
          <p:nvPr/>
        </p:nvSpPr>
        <p:spPr bwMode="auto">
          <a:xfrm>
            <a:off x="2057400" y="2354264"/>
            <a:ext cx="3651250" cy="1474763"/>
          </a:xfrm>
          <a:prstGeom prst="rect">
            <a:avLst/>
          </a:prstGeom>
          <a:solidFill>
            <a:srgbClr val="CCECFF"/>
          </a:solidFill>
          <a:ln w="25400">
            <a:solidFill>
              <a:schemeClr val="tx2"/>
            </a:solidFill>
            <a:miter lim="800000"/>
            <a:headEnd/>
            <a:tailEnd/>
          </a:ln>
          <a:effectLst>
            <a:outerShdw dist="107763" dir="2700000" algn="ctr" rotWithShape="0">
              <a:schemeClr val="bg2"/>
            </a:outerShdw>
          </a:effectLst>
        </p:spPr>
        <p:txBody>
          <a:bodyPr lIns="90488" tIns="44450" rIns="90488" bIns="44450">
            <a:spAutoFit/>
          </a:bodyPr>
          <a:lstStyle/>
          <a:p>
            <a:pPr algn="ctr" fontAlgn="base">
              <a:lnSpc>
                <a:spcPct val="150000"/>
              </a:lnSpc>
              <a:spcBef>
                <a:spcPct val="0"/>
              </a:spcBef>
              <a:spcAft>
                <a:spcPct val="0"/>
              </a:spcAft>
            </a:pPr>
            <a:r>
              <a:rPr lang="en-US" altLang="vi-VN" sz="2000">
                <a:solidFill>
                  <a:prstClr val="black"/>
                </a:solidFill>
                <a:latin typeface="Times New Roman" pitchFamily="18" charset="0"/>
                <a:cs typeface="Times New Roman" pitchFamily="18" charset="0"/>
              </a:rPr>
              <a:t>Tỷ lệ tính trước là dự trên sự ước tính và được xác định trước khi việc sản xuất bắt đầu.</a:t>
            </a:r>
          </a:p>
        </p:txBody>
      </p:sp>
      <p:grpSp>
        <p:nvGrpSpPr>
          <p:cNvPr id="49158" name="Group 2126"/>
          <p:cNvGrpSpPr>
            <a:grpSpLocks/>
          </p:cNvGrpSpPr>
          <p:nvPr/>
        </p:nvGrpSpPr>
        <p:grpSpPr bwMode="auto">
          <a:xfrm>
            <a:off x="1905000" y="4130675"/>
            <a:ext cx="8610600" cy="584200"/>
            <a:chOff x="448" y="2443"/>
            <a:chExt cx="5024" cy="368"/>
          </a:xfrm>
        </p:grpSpPr>
        <p:sp>
          <p:nvSpPr>
            <p:cNvPr id="49163" name="Rectangle 2052"/>
            <p:cNvSpPr>
              <a:spLocks noChangeArrowheads="1"/>
            </p:cNvSpPr>
            <p:nvPr/>
          </p:nvSpPr>
          <p:spPr bwMode="auto">
            <a:xfrm>
              <a:off x="448" y="2443"/>
              <a:ext cx="5024" cy="368"/>
            </a:xfrm>
            <a:prstGeom prst="rect">
              <a:avLst/>
            </a:prstGeom>
            <a:solidFill>
              <a:srgbClr val="FCFEB9"/>
            </a:solidFill>
            <a:ln w="25400">
              <a:solidFill>
                <a:schemeClr val="tx2"/>
              </a:solidFill>
              <a:miter lim="800000"/>
              <a:headEnd/>
              <a:tailEnd/>
            </a:ln>
            <a:effectLst>
              <a:outerShdw dist="107763" dir="2700000" algn="ctr" rotWithShape="0">
                <a:schemeClr val="bg2"/>
              </a:outerShdw>
            </a:effectLst>
          </p:spPr>
          <p:txBody>
            <a:bodyPr wrap="none" anchor="ctr"/>
            <a:lstStyle/>
            <a:p>
              <a:pPr algn="ctr" fontAlgn="base">
                <a:spcBef>
                  <a:spcPct val="0"/>
                </a:spcBef>
                <a:spcAft>
                  <a:spcPct val="0"/>
                </a:spcAft>
              </a:pPr>
              <a:endParaRPr lang="vi-VN" altLang="vi-VN" sz="2000" b="1">
                <a:solidFill>
                  <a:prstClr val="black"/>
                </a:solidFill>
                <a:latin typeface="Times New Roman" pitchFamily="18" charset="0"/>
                <a:cs typeface="Times New Roman" pitchFamily="18" charset="0"/>
              </a:endParaRPr>
            </a:p>
          </p:txBody>
        </p:sp>
        <p:sp>
          <p:nvSpPr>
            <p:cNvPr id="49164" name="Rectangle 2053"/>
            <p:cNvSpPr>
              <a:spLocks noChangeArrowheads="1"/>
            </p:cNvSpPr>
            <p:nvPr/>
          </p:nvSpPr>
          <p:spPr bwMode="auto">
            <a:xfrm>
              <a:off x="777" y="2484"/>
              <a:ext cx="436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fontAlgn="base">
                <a:spcBef>
                  <a:spcPct val="50000"/>
                </a:spcBef>
                <a:spcAft>
                  <a:spcPct val="0"/>
                </a:spcAft>
              </a:pPr>
              <a:r>
                <a:rPr lang="en-US" altLang="vi-VN" sz="2000" b="1">
                  <a:solidFill>
                    <a:prstClr val="black"/>
                  </a:solidFill>
                  <a:latin typeface="Times New Roman" pitchFamily="18" charset="0"/>
                  <a:cs typeface="Times New Roman" pitchFamily="18" charset="0"/>
                </a:rPr>
                <a:t>Chi phí SX chung PB  =  Tỷ lệ  × Mức hoạt động thực tế</a:t>
              </a:r>
            </a:p>
          </p:txBody>
        </p:sp>
      </p:grpSp>
      <p:sp>
        <p:nvSpPr>
          <p:cNvPr id="49159" name="Rectangle 2056"/>
          <p:cNvSpPr>
            <a:spLocks noChangeArrowheads="1"/>
          </p:cNvSpPr>
          <p:nvPr/>
        </p:nvSpPr>
        <p:spPr bwMode="auto">
          <a:xfrm>
            <a:off x="2209800" y="4997451"/>
            <a:ext cx="4724400" cy="1474763"/>
          </a:xfrm>
          <a:prstGeom prst="rect">
            <a:avLst/>
          </a:prstGeom>
          <a:solidFill>
            <a:srgbClr val="CCFFCC"/>
          </a:solidFill>
          <a:ln w="25400">
            <a:solidFill>
              <a:schemeClr val="tx2"/>
            </a:solidFill>
            <a:miter lim="800000"/>
            <a:headEnd/>
            <a:tailEnd/>
          </a:ln>
          <a:effectLst>
            <a:outerShdw dist="107763" dir="2700000" algn="ctr" rotWithShape="0">
              <a:schemeClr val="bg2"/>
            </a:outerShdw>
          </a:effectLst>
        </p:spPr>
        <p:txBody>
          <a:bodyPr lIns="90488" tIns="44450" rIns="90488" bIns="44450">
            <a:spAutoFit/>
          </a:bodyPr>
          <a:lstStyle/>
          <a:p>
            <a:pPr algn="ctr" fontAlgn="base">
              <a:lnSpc>
                <a:spcPct val="150000"/>
              </a:lnSpc>
              <a:spcBef>
                <a:spcPct val="0"/>
              </a:spcBef>
              <a:spcAft>
                <a:spcPct val="0"/>
              </a:spcAft>
            </a:pPr>
            <a:r>
              <a:rPr lang="en-US" altLang="vi-VN" sz="2000">
                <a:solidFill>
                  <a:prstClr val="black"/>
                </a:solidFill>
                <a:latin typeface="Times New Roman" pitchFamily="18" charset="0"/>
                <a:cs typeface="Times New Roman" pitchFamily="18" charset="0"/>
              </a:rPr>
              <a:t>Mức hoạt động thực tế của cơ sơ phân bổ, số lượng sản phẩm đã sản xuất, giờ lao động trực tiếp, hoặc giờ máy.</a:t>
            </a:r>
          </a:p>
        </p:txBody>
      </p:sp>
      <p:sp>
        <p:nvSpPr>
          <p:cNvPr id="49160" name="Freeform 2058"/>
          <p:cNvSpPr>
            <a:spLocks/>
          </p:cNvSpPr>
          <p:nvPr/>
        </p:nvSpPr>
        <p:spPr bwMode="auto">
          <a:xfrm rot="778025" flipV="1">
            <a:off x="5540375" y="2954338"/>
            <a:ext cx="1752600" cy="990600"/>
          </a:xfrm>
          <a:custGeom>
            <a:avLst/>
            <a:gdLst>
              <a:gd name="T0" fmla="*/ 2147483647 w 14694"/>
              <a:gd name="T1" fmla="*/ 2147483647 h 10469"/>
              <a:gd name="T2" fmla="*/ 2147483647 w 14694"/>
              <a:gd name="T3" fmla="*/ 2147483647 h 10469"/>
              <a:gd name="T4" fmla="*/ 2147483647 w 14694"/>
              <a:gd name="T5" fmla="*/ 2147483647 h 10469"/>
              <a:gd name="T6" fmla="*/ 2147483647 w 14694"/>
              <a:gd name="T7" fmla="*/ 2147483647 h 10469"/>
              <a:gd name="T8" fmla="*/ 2147483647 w 14694"/>
              <a:gd name="T9" fmla="*/ 2147483647 h 10469"/>
              <a:gd name="T10" fmla="*/ 2147483647 w 14694"/>
              <a:gd name="T11" fmla="*/ 2147483647 h 10469"/>
              <a:gd name="T12" fmla="*/ 2147483647 w 14694"/>
              <a:gd name="T13" fmla="*/ 2147483647 h 10469"/>
              <a:gd name="T14" fmla="*/ 2147483647 w 14694"/>
              <a:gd name="T15" fmla="*/ 2147483647 h 10469"/>
              <a:gd name="T16" fmla="*/ 2147483647 w 14694"/>
              <a:gd name="T17" fmla="*/ 2147483647 h 10469"/>
              <a:gd name="T18" fmla="*/ 2147483647 w 14694"/>
              <a:gd name="T19" fmla="*/ 2147483647 h 10469"/>
              <a:gd name="T20" fmla="*/ 2147483647 w 14694"/>
              <a:gd name="T21" fmla="*/ 2147483647 h 10469"/>
              <a:gd name="T22" fmla="*/ 2147483647 w 14694"/>
              <a:gd name="T23" fmla="*/ 2147483647 h 10469"/>
              <a:gd name="T24" fmla="*/ 2147483647 w 14694"/>
              <a:gd name="T25" fmla="*/ 2147483647 h 10469"/>
              <a:gd name="T26" fmla="*/ 2147483647 w 14694"/>
              <a:gd name="T27" fmla="*/ 2147483647 h 10469"/>
              <a:gd name="T28" fmla="*/ 2147483647 w 14694"/>
              <a:gd name="T29" fmla="*/ 2147483647 h 10469"/>
              <a:gd name="T30" fmla="*/ 2147483647 w 14694"/>
              <a:gd name="T31" fmla="*/ 2147483647 h 10469"/>
              <a:gd name="T32" fmla="*/ 2147483647 w 14694"/>
              <a:gd name="T33" fmla="*/ 2147483647 h 10469"/>
              <a:gd name="T34" fmla="*/ 2147483647 w 14694"/>
              <a:gd name="T35" fmla="*/ 2147483647 h 10469"/>
              <a:gd name="T36" fmla="*/ 0 w 14694"/>
              <a:gd name="T37" fmla="*/ 2147483647 h 10469"/>
              <a:gd name="T38" fmla="*/ 2147483647 w 14694"/>
              <a:gd name="T39" fmla="*/ 2147483647 h 10469"/>
              <a:gd name="T40" fmla="*/ 2147483647 w 14694"/>
              <a:gd name="T41" fmla="*/ 2147483647 h 10469"/>
              <a:gd name="T42" fmla="*/ 2147483647 w 14694"/>
              <a:gd name="T43" fmla="*/ 2147483647 h 10469"/>
              <a:gd name="T44" fmla="*/ 2147483647 w 14694"/>
              <a:gd name="T45" fmla="*/ 2147483647 h 10469"/>
              <a:gd name="T46" fmla="*/ 2147483647 w 14694"/>
              <a:gd name="T47" fmla="*/ 2147483647 h 10469"/>
              <a:gd name="T48" fmla="*/ 2147483647 w 14694"/>
              <a:gd name="T49" fmla="*/ 2147483647 h 10469"/>
              <a:gd name="T50" fmla="*/ 2147483647 w 14694"/>
              <a:gd name="T51" fmla="*/ 2147483647 h 10469"/>
              <a:gd name="T52" fmla="*/ 2147483647 w 14694"/>
              <a:gd name="T53" fmla="*/ 2147483647 h 10469"/>
              <a:gd name="T54" fmla="*/ 2147483647 w 14694"/>
              <a:gd name="T55" fmla="*/ 2147483647 h 10469"/>
              <a:gd name="T56" fmla="*/ 2147483647 w 14694"/>
              <a:gd name="T57" fmla="*/ 2147483647 h 10469"/>
              <a:gd name="T58" fmla="*/ 2147483647 w 14694"/>
              <a:gd name="T59" fmla="*/ 2147483647 h 10469"/>
              <a:gd name="T60" fmla="*/ 2147483647 w 14694"/>
              <a:gd name="T61" fmla="*/ 2147483647 h 10469"/>
              <a:gd name="T62" fmla="*/ 2147483647 w 14694"/>
              <a:gd name="T63" fmla="*/ 2147483647 h 10469"/>
              <a:gd name="T64" fmla="*/ 2147483647 w 14694"/>
              <a:gd name="T65" fmla="*/ 2147483647 h 10469"/>
              <a:gd name="T66" fmla="*/ 2147483647 w 14694"/>
              <a:gd name="T67" fmla="*/ 2147483647 h 10469"/>
              <a:gd name="T68" fmla="*/ 2147483647 w 14694"/>
              <a:gd name="T69" fmla="*/ 0 h 10469"/>
              <a:gd name="T70" fmla="*/ 2147483647 w 14694"/>
              <a:gd name="T71" fmla="*/ 2147483647 h 10469"/>
              <a:gd name="T72" fmla="*/ 2147483647 w 14694"/>
              <a:gd name="T73" fmla="*/ 2147483647 h 104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694"/>
              <a:gd name="T112" fmla="*/ 0 h 10469"/>
              <a:gd name="T113" fmla="*/ 14694 w 14694"/>
              <a:gd name="T114" fmla="*/ 10469 h 104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694" h="10469">
                <a:moveTo>
                  <a:pt x="13047" y="2175"/>
                </a:moveTo>
                <a:lnTo>
                  <a:pt x="12939" y="2638"/>
                </a:lnTo>
                <a:lnTo>
                  <a:pt x="12778" y="3371"/>
                </a:lnTo>
                <a:lnTo>
                  <a:pt x="12499" y="4117"/>
                </a:lnTo>
                <a:lnTo>
                  <a:pt x="12134" y="4849"/>
                </a:lnTo>
                <a:lnTo>
                  <a:pt x="11671" y="5534"/>
                </a:lnTo>
                <a:lnTo>
                  <a:pt x="11096" y="6193"/>
                </a:lnTo>
                <a:lnTo>
                  <a:pt x="10487" y="6841"/>
                </a:lnTo>
                <a:lnTo>
                  <a:pt x="9720" y="7452"/>
                </a:lnTo>
                <a:lnTo>
                  <a:pt x="8903" y="8003"/>
                </a:lnTo>
                <a:lnTo>
                  <a:pt x="8011" y="8503"/>
                </a:lnTo>
                <a:lnTo>
                  <a:pt x="7074" y="8941"/>
                </a:lnTo>
                <a:lnTo>
                  <a:pt x="6073" y="9358"/>
                </a:lnTo>
                <a:lnTo>
                  <a:pt x="5001" y="9712"/>
                </a:lnTo>
                <a:lnTo>
                  <a:pt x="3904" y="9981"/>
                </a:lnTo>
                <a:lnTo>
                  <a:pt x="2757" y="10202"/>
                </a:lnTo>
                <a:lnTo>
                  <a:pt x="1598" y="10360"/>
                </a:lnTo>
                <a:lnTo>
                  <a:pt x="392" y="10469"/>
                </a:lnTo>
                <a:lnTo>
                  <a:pt x="0" y="10469"/>
                </a:lnTo>
                <a:lnTo>
                  <a:pt x="1537" y="10275"/>
                </a:lnTo>
                <a:lnTo>
                  <a:pt x="2537" y="10055"/>
                </a:lnTo>
                <a:lnTo>
                  <a:pt x="3512" y="9736"/>
                </a:lnTo>
                <a:lnTo>
                  <a:pt x="4416" y="9322"/>
                </a:lnTo>
                <a:lnTo>
                  <a:pt x="5270" y="8869"/>
                </a:lnTo>
                <a:lnTo>
                  <a:pt x="6110" y="8320"/>
                </a:lnTo>
                <a:lnTo>
                  <a:pt x="6854" y="7721"/>
                </a:lnTo>
                <a:lnTo>
                  <a:pt x="7513" y="7050"/>
                </a:lnTo>
                <a:lnTo>
                  <a:pt x="8073" y="6315"/>
                </a:lnTo>
                <a:lnTo>
                  <a:pt x="8598" y="5534"/>
                </a:lnTo>
                <a:lnTo>
                  <a:pt x="8987" y="4726"/>
                </a:lnTo>
                <a:lnTo>
                  <a:pt x="9280" y="3884"/>
                </a:lnTo>
                <a:lnTo>
                  <a:pt x="9475" y="3053"/>
                </a:lnTo>
                <a:lnTo>
                  <a:pt x="9586" y="2175"/>
                </a:lnTo>
                <a:lnTo>
                  <a:pt x="7903" y="2150"/>
                </a:lnTo>
                <a:lnTo>
                  <a:pt x="11293" y="0"/>
                </a:lnTo>
                <a:lnTo>
                  <a:pt x="14694" y="2150"/>
                </a:lnTo>
                <a:lnTo>
                  <a:pt x="13047" y="2175"/>
                </a:lnTo>
                <a:close/>
              </a:path>
            </a:pathLst>
          </a:custGeom>
          <a:solidFill>
            <a:srgbClr val="FF0000"/>
          </a:solidFill>
          <a:ln w="0">
            <a:solidFill>
              <a:srgbClr val="000000"/>
            </a:solidFill>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49161" name="Freeform 2055"/>
          <p:cNvSpPr>
            <a:spLocks/>
          </p:cNvSpPr>
          <p:nvPr/>
        </p:nvSpPr>
        <p:spPr bwMode="auto">
          <a:xfrm>
            <a:off x="6929438" y="4851401"/>
            <a:ext cx="2024062" cy="1006475"/>
          </a:xfrm>
          <a:custGeom>
            <a:avLst/>
            <a:gdLst>
              <a:gd name="T0" fmla="*/ 2147483647 w 14694"/>
              <a:gd name="T1" fmla="*/ 2147483647 h 10469"/>
              <a:gd name="T2" fmla="*/ 2147483647 w 14694"/>
              <a:gd name="T3" fmla="*/ 2147483647 h 10469"/>
              <a:gd name="T4" fmla="*/ 2147483647 w 14694"/>
              <a:gd name="T5" fmla="*/ 2147483647 h 10469"/>
              <a:gd name="T6" fmla="*/ 2147483647 w 14694"/>
              <a:gd name="T7" fmla="*/ 2147483647 h 10469"/>
              <a:gd name="T8" fmla="*/ 2147483647 w 14694"/>
              <a:gd name="T9" fmla="*/ 2147483647 h 10469"/>
              <a:gd name="T10" fmla="*/ 2147483647 w 14694"/>
              <a:gd name="T11" fmla="*/ 2147483647 h 10469"/>
              <a:gd name="T12" fmla="*/ 2147483647 w 14694"/>
              <a:gd name="T13" fmla="*/ 2147483647 h 10469"/>
              <a:gd name="T14" fmla="*/ 2147483647 w 14694"/>
              <a:gd name="T15" fmla="*/ 2147483647 h 10469"/>
              <a:gd name="T16" fmla="*/ 2147483647 w 14694"/>
              <a:gd name="T17" fmla="*/ 2147483647 h 10469"/>
              <a:gd name="T18" fmla="*/ 2147483647 w 14694"/>
              <a:gd name="T19" fmla="*/ 2147483647 h 10469"/>
              <a:gd name="T20" fmla="*/ 2147483647 w 14694"/>
              <a:gd name="T21" fmla="*/ 2147483647 h 10469"/>
              <a:gd name="T22" fmla="*/ 2147483647 w 14694"/>
              <a:gd name="T23" fmla="*/ 2147483647 h 10469"/>
              <a:gd name="T24" fmla="*/ 2147483647 w 14694"/>
              <a:gd name="T25" fmla="*/ 2147483647 h 10469"/>
              <a:gd name="T26" fmla="*/ 2147483647 w 14694"/>
              <a:gd name="T27" fmla="*/ 2147483647 h 10469"/>
              <a:gd name="T28" fmla="*/ 2147483647 w 14694"/>
              <a:gd name="T29" fmla="*/ 2147483647 h 10469"/>
              <a:gd name="T30" fmla="*/ 2147483647 w 14694"/>
              <a:gd name="T31" fmla="*/ 2147483647 h 10469"/>
              <a:gd name="T32" fmla="*/ 2147483647 w 14694"/>
              <a:gd name="T33" fmla="*/ 2147483647 h 10469"/>
              <a:gd name="T34" fmla="*/ 2147483647 w 14694"/>
              <a:gd name="T35" fmla="*/ 2147483647 h 10469"/>
              <a:gd name="T36" fmla="*/ 0 w 14694"/>
              <a:gd name="T37" fmla="*/ 2147483647 h 10469"/>
              <a:gd name="T38" fmla="*/ 2147483647 w 14694"/>
              <a:gd name="T39" fmla="*/ 2147483647 h 10469"/>
              <a:gd name="T40" fmla="*/ 2147483647 w 14694"/>
              <a:gd name="T41" fmla="*/ 2147483647 h 10469"/>
              <a:gd name="T42" fmla="*/ 2147483647 w 14694"/>
              <a:gd name="T43" fmla="*/ 2147483647 h 10469"/>
              <a:gd name="T44" fmla="*/ 2147483647 w 14694"/>
              <a:gd name="T45" fmla="*/ 2147483647 h 10469"/>
              <a:gd name="T46" fmla="*/ 2147483647 w 14694"/>
              <a:gd name="T47" fmla="*/ 2147483647 h 10469"/>
              <a:gd name="T48" fmla="*/ 2147483647 w 14694"/>
              <a:gd name="T49" fmla="*/ 2147483647 h 10469"/>
              <a:gd name="T50" fmla="*/ 2147483647 w 14694"/>
              <a:gd name="T51" fmla="*/ 2147483647 h 10469"/>
              <a:gd name="T52" fmla="*/ 2147483647 w 14694"/>
              <a:gd name="T53" fmla="*/ 2147483647 h 10469"/>
              <a:gd name="T54" fmla="*/ 2147483647 w 14694"/>
              <a:gd name="T55" fmla="*/ 2147483647 h 10469"/>
              <a:gd name="T56" fmla="*/ 2147483647 w 14694"/>
              <a:gd name="T57" fmla="*/ 2147483647 h 10469"/>
              <a:gd name="T58" fmla="*/ 2147483647 w 14694"/>
              <a:gd name="T59" fmla="*/ 2147483647 h 10469"/>
              <a:gd name="T60" fmla="*/ 2147483647 w 14694"/>
              <a:gd name="T61" fmla="*/ 2147483647 h 10469"/>
              <a:gd name="T62" fmla="*/ 2147483647 w 14694"/>
              <a:gd name="T63" fmla="*/ 2147483647 h 10469"/>
              <a:gd name="T64" fmla="*/ 2147483647 w 14694"/>
              <a:gd name="T65" fmla="*/ 2147483647 h 10469"/>
              <a:gd name="T66" fmla="*/ 2147483647 w 14694"/>
              <a:gd name="T67" fmla="*/ 2147483647 h 10469"/>
              <a:gd name="T68" fmla="*/ 2147483647 w 14694"/>
              <a:gd name="T69" fmla="*/ 0 h 10469"/>
              <a:gd name="T70" fmla="*/ 2147483647 w 14694"/>
              <a:gd name="T71" fmla="*/ 2147483647 h 10469"/>
              <a:gd name="T72" fmla="*/ 2147483647 w 14694"/>
              <a:gd name="T73" fmla="*/ 2147483647 h 104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694"/>
              <a:gd name="T112" fmla="*/ 0 h 10469"/>
              <a:gd name="T113" fmla="*/ 14694 w 14694"/>
              <a:gd name="T114" fmla="*/ 10469 h 104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694" h="10469">
                <a:moveTo>
                  <a:pt x="13047" y="2175"/>
                </a:moveTo>
                <a:lnTo>
                  <a:pt x="12939" y="2638"/>
                </a:lnTo>
                <a:lnTo>
                  <a:pt x="12778" y="3371"/>
                </a:lnTo>
                <a:lnTo>
                  <a:pt x="12499" y="4117"/>
                </a:lnTo>
                <a:lnTo>
                  <a:pt x="12134" y="4849"/>
                </a:lnTo>
                <a:lnTo>
                  <a:pt x="11671" y="5534"/>
                </a:lnTo>
                <a:lnTo>
                  <a:pt x="11096" y="6193"/>
                </a:lnTo>
                <a:lnTo>
                  <a:pt x="10487" y="6841"/>
                </a:lnTo>
                <a:lnTo>
                  <a:pt x="9720" y="7452"/>
                </a:lnTo>
                <a:lnTo>
                  <a:pt x="8903" y="8003"/>
                </a:lnTo>
                <a:lnTo>
                  <a:pt x="8011" y="8503"/>
                </a:lnTo>
                <a:lnTo>
                  <a:pt x="7074" y="8941"/>
                </a:lnTo>
                <a:lnTo>
                  <a:pt x="6073" y="9358"/>
                </a:lnTo>
                <a:lnTo>
                  <a:pt x="5001" y="9712"/>
                </a:lnTo>
                <a:lnTo>
                  <a:pt x="3904" y="9981"/>
                </a:lnTo>
                <a:lnTo>
                  <a:pt x="2757" y="10202"/>
                </a:lnTo>
                <a:lnTo>
                  <a:pt x="1598" y="10360"/>
                </a:lnTo>
                <a:lnTo>
                  <a:pt x="392" y="10469"/>
                </a:lnTo>
                <a:lnTo>
                  <a:pt x="0" y="10469"/>
                </a:lnTo>
                <a:lnTo>
                  <a:pt x="1537" y="10275"/>
                </a:lnTo>
                <a:lnTo>
                  <a:pt x="2537" y="10055"/>
                </a:lnTo>
                <a:lnTo>
                  <a:pt x="3512" y="9736"/>
                </a:lnTo>
                <a:lnTo>
                  <a:pt x="4416" y="9322"/>
                </a:lnTo>
                <a:lnTo>
                  <a:pt x="5270" y="8869"/>
                </a:lnTo>
                <a:lnTo>
                  <a:pt x="6110" y="8320"/>
                </a:lnTo>
                <a:lnTo>
                  <a:pt x="6854" y="7721"/>
                </a:lnTo>
                <a:lnTo>
                  <a:pt x="7513" y="7050"/>
                </a:lnTo>
                <a:lnTo>
                  <a:pt x="8073" y="6315"/>
                </a:lnTo>
                <a:lnTo>
                  <a:pt x="8598" y="5534"/>
                </a:lnTo>
                <a:lnTo>
                  <a:pt x="8987" y="4726"/>
                </a:lnTo>
                <a:lnTo>
                  <a:pt x="9280" y="3884"/>
                </a:lnTo>
                <a:lnTo>
                  <a:pt x="9475" y="3053"/>
                </a:lnTo>
                <a:lnTo>
                  <a:pt x="9586" y="2175"/>
                </a:lnTo>
                <a:lnTo>
                  <a:pt x="7903" y="2150"/>
                </a:lnTo>
                <a:lnTo>
                  <a:pt x="11293" y="0"/>
                </a:lnTo>
                <a:lnTo>
                  <a:pt x="14694" y="2150"/>
                </a:lnTo>
                <a:lnTo>
                  <a:pt x="13047" y="2175"/>
                </a:lnTo>
                <a:close/>
              </a:path>
            </a:pathLst>
          </a:custGeom>
          <a:solidFill>
            <a:srgbClr val="FF0000"/>
          </a:solidFill>
          <a:ln w="0">
            <a:solidFill>
              <a:srgbClr val="000000"/>
            </a:solidFill>
            <a:round/>
            <a:headEnd/>
            <a:tailEnd/>
          </a:ln>
        </p:spPr>
        <p:txBody>
          <a:bodyPr/>
          <a:lstStyle/>
          <a:p>
            <a:pPr fontAlgn="base">
              <a:spcBef>
                <a:spcPct val="0"/>
              </a:spcBef>
              <a:spcAft>
                <a:spcPct val="0"/>
              </a:spcAft>
            </a:pPr>
            <a:endParaRPr lang="en-US">
              <a:solidFill>
                <a:prstClr val="black"/>
              </a:solidFill>
              <a:latin typeface="Arial" charset="0"/>
            </a:endParaRPr>
          </a:p>
        </p:txBody>
      </p:sp>
      <p:graphicFrame>
        <p:nvGraphicFramePr>
          <p:cNvPr id="49162" name="Object 2"/>
          <p:cNvGraphicFramePr>
            <a:graphicFrameLocks noChangeAspect="1"/>
          </p:cNvGraphicFramePr>
          <p:nvPr/>
        </p:nvGraphicFramePr>
        <p:xfrm>
          <a:off x="7896225" y="2357439"/>
          <a:ext cx="2057400" cy="1571625"/>
        </p:xfrm>
        <a:graphic>
          <a:graphicData uri="http://schemas.openxmlformats.org/presentationml/2006/ole">
            <mc:AlternateContent xmlns:mc="http://schemas.openxmlformats.org/markup-compatibility/2006">
              <mc:Choice xmlns:v="urn:schemas-microsoft-com:vml" Requires="v">
                <p:oleObj spid="_x0000_s18546" name="Clip" r:id="rId4" imgW="1879092" imgH="1674266" progId="MS_ClipArt_Gallery.2">
                  <p:embed/>
                </p:oleObj>
              </mc:Choice>
              <mc:Fallback>
                <p:oleObj name="Clip" r:id="rId4" imgW="1879092" imgH="1674266"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6225" y="2357439"/>
                        <a:ext cx="2057400" cy="157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73905348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8"/>
          <p:cNvSpPr txBox="1">
            <a:spLocks noChangeArrowheads="1"/>
          </p:cNvSpPr>
          <p:nvPr/>
        </p:nvSpPr>
        <p:spPr bwMode="auto">
          <a:xfrm>
            <a:off x="1295400" y="2228672"/>
            <a:ext cx="9448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eaLnBrk="0" fontAlgn="base" hangingPunct="0">
              <a:spcBef>
                <a:spcPct val="0"/>
              </a:spcBef>
              <a:spcAft>
                <a:spcPct val="0"/>
              </a:spcAft>
            </a:pPr>
            <a:r>
              <a:rPr lang="en-US" altLang="vi-VN" sz="2400" b="1" dirty="0" err="1">
                <a:solidFill>
                  <a:srgbClr val="002060"/>
                </a:solidFill>
                <a:latin typeface="Times New Roman" pitchFamily="18" charset="0"/>
                <a:cs typeface="Times New Roman" pitchFamily="18" charset="0"/>
              </a:rPr>
              <a:t>Kế</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toán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quản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trị</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vừa</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là</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công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cụ</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quản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lý</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và</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cung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cấp</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thông</a:t>
            </a:r>
            <a:r>
              <a:rPr lang="en-US" altLang="vi-VN" sz="2400" b="1" dirty="0">
                <a:solidFill>
                  <a:srgbClr val="002060"/>
                </a:solidFill>
                <a:latin typeface="Times New Roman" pitchFamily="18" charset="0"/>
                <a:cs typeface="Times New Roman" pitchFamily="18" charset="0"/>
              </a:rPr>
              <a:t> tin </a:t>
            </a:r>
            <a:r>
              <a:rPr lang="en-US" altLang="vi-VN" sz="2400" b="1" dirty="0" err="1">
                <a:solidFill>
                  <a:srgbClr val="002060"/>
                </a:solidFill>
                <a:latin typeface="Times New Roman" pitchFamily="18" charset="0"/>
                <a:cs typeface="Times New Roman" pitchFamily="18" charset="0"/>
              </a:rPr>
              <a:t>trong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doanh</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nghiệp</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Bản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chất</a:t>
            </a:r>
            <a:r>
              <a:rPr lang="en-US" altLang="vi-VN" sz="2400" b="1" dirty="0">
                <a:solidFill>
                  <a:srgbClr val="002060"/>
                </a:solidFill>
                <a:latin typeface="Times New Roman" pitchFamily="18" charset="0"/>
                <a:cs typeface="Times New Roman" pitchFamily="18" charset="0"/>
              </a:rPr>
              <a:t> KTQT </a:t>
            </a:r>
            <a:r>
              <a:rPr lang="en-US" altLang="vi-VN" sz="2400" b="1" dirty="0" err="1">
                <a:solidFill>
                  <a:srgbClr val="002060"/>
                </a:solidFill>
                <a:latin typeface="Times New Roman" pitchFamily="18" charset="0"/>
                <a:cs typeface="Times New Roman" pitchFamily="18" charset="0"/>
              </a:rPr>
              <a:t>thể</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hiện</a:t>
            </a:r>
            <a:r>
              <a:rPr lang="en-US" altLang="vi-VN" sz="2400" b="1" dirty="0">
                <a:solidFill>
                  <a:srgbClr val="002060"/>
                </a:solidFill>
                <a:latin typeface="Times New Roman" pitchFamily="18" charset="0"/>
                <a:cs typeface="Times New Roman" pitchFamily="18" charset="0"/>
              </a:rPr>
              <a:t> 2 </a:t>
            </a:r>
            <a:r>
              <a:rPr lang="en-US" altLang="vi-VN" sz="2400" b="1" dirty="0" err="1">
                <a:solidFill>
                  <a:srgbClr val="002060"/>
                </a:solidFill>
                <a:latin typeface="Times New Roman" pitchFamily="18" charset="0"/>
                <a:cs typeface="Times New Roman" pitchFamily="18" charset="0"/>
              </a:rPr>
              <a:t>vấn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đề</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chủ</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yếu</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sau</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đây</a:t>
            </a:r>
            <a:r>
              <a:rPr lang="en-US" altLang="vi-VN" sz="2400" b="1" dirty="0">
                <a:solidFill>
                  <a:srgbClr val="002060"/>
                </a:solidFill>
                <a:latin typeface="Times New Roman" pitchFamily="18" charset="0"/>
                <a:cs typeface="Times New Roman" pitchFamily="18" charset="0"/>
              </a:rPr>
              <a:t>:</a:t>
            </a:r>
          </a:p>
        </p:txBody>
      </p:sp>
      <p:sp>
        <p:nvSpPr>
          <p:cNvPr id="16387" name="AutoShape 21"/>
          <p:cNvSpPr>
            <a:spLocks noChangeArrowheads="1"/>
          </p:cNvSpPr>
          <p:nvPr/>
        </p:nvSpPr>
        <p:spPr bwMode="auto">
          <a:xfrm>
            <a:off x="3452813" y="1562100"/>
            <a:ext cx="57150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800" b="1" dirty="0">
                <a:solidFill>
                  <a:prstClr val="black"/>
                </a:solidFill>
                <a:latin typeface="Times New Roman" pitchFamily="18" charset="0"/>
                <a:cs typeface="Times New Roman" pitchFamily="18" charset="0"/>
              </a:rPr>
              <a:t>KẾ TOÁN QUẢN TRỊ LÀ GÌ?</a:t>
            </a:r>
          </a:p>
        </p:txBody>
      </p:sp>
      <p:sp>
        <p:nvSpPr>
          <p:cNvPr id="16388" name="Text Box 28"/>
          <p:cNvSpPr txBox="1">
            <a:spLocks noChangeArrowheads="1"/>
          </p:cNvSpPr>
          <p:nvPr/>
        </p:nvSpPr>
        <p:spPr bwMode="auto">
          <a:xfrm>
            <a:off x="990600" y="3276600"/>
            <a:ext cx="9753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marL="342900" indent="-342900" algn="just" eaLnBrk="0" fontAlgn="base" hangingPunct="0">
              <a:spcBef>
                <a:spcPct val="0"/>
              </a:spcBef>
              <a:spcAft>
                <a:spcPct val="0"/>
              </a:spcAft>
              <a:buFont typeface="Arial" charset="0"/>
              <a:buChar char="•"/>
            </a:pPr>
            <a:r>
              <a:rPr lang="en-US" altLang="vi-VN" sz="2400" b="1" dirty="0" err="1">
                <a:solidFill>
                  <a:srgbClr val="002060"/>
                </a:solidFill>
                <a:latin typeface="Times New Roman" pitchFamily="18" charset="0"/>
                <a:cs typeface="Times New Roman" pitchFamily="18" charset="0"/>
              </a:rPr>
              <a:t>Thông</a:t>
            </a:r>
            <a:r>
              <a:rPr lang="en-US" altLang="vi-VN" sz="2400" b="1" dirty="0">
                <a:solidFill>
                  <a:srgbClr val="002060"/>
                </a:solidFill>
                <a:latin typeface="Times New Roman" pitchFamily="18" charset="0"/>
                <a:cs typeface="Times New Roman" pitchFamily="18" charset="0"/>
              </a:rPr>
              <a:t> tin </a:t>
            </a:r>
            <a:r>
              <a:rPr lang="en-US" altLang="vi-VN" sz="2400" b="1" dirty="0" err="1">
                <a:solidFill>
                  <a:srgbClr val="002060"/>
                </a:solidFill>
                <a:latin typeface="Times New Roman" pitchFamily="18" charset="0"/>
                <a:cs typeface="Times New Roman" pitchFamily="18" charset="0"/>
              </a:rPr>
              <a:t>kế</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toán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quản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trị</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là</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một</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bộ</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phận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của</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hệ</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thống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thông</a:t>
            </a:r>
            <a:r>
              <a:rPr lang="en-US" altLang="vi-VN" sz="2400" b="1" dirty="0">
                <a:solidFill>
                  <a:srgbClr val="002060"/>
                </a:solidFill>
                <a:latin typeface="Times New Roman" pitchFamily="18" charset="0"/>
                <a:cs typeface="Times New Roman" pitchFamily="18" charset="0"/>
              </a:rPr>
              <a:t> tin </a:t>
            </a:r>
            <a:r>
              <a:rPr lang="en-US" altLang="vi-VN" sz="2400" b="1" dirty="0" err="1">
                <a:solidFill>
                  <a:srgbClr val="002060"/>
                </a:solidFill>
                <a:latin typeface="Times New Roman" pitchFamily="18" charset="0"/>
                <a:cs typeface="Times New Roman" pitchFamily="18" charset="0"/>
              </a:rPr>
              <a:t>kế</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toán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nói</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chung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Thông</a:t>
            </a:r>
            <a:r>
              <a:rPr lang="en-US" altLang="vi-VN" sz="2400" b="1" dirty="0">
                <a:solidFill>
                  <a:srgbClr val="002060"/>
                </a:solidFill>
                <a:latin typeface="Times New Roman" pitchFamily="18" charset="0"/>
                <a:cs typeface="Times New Roman" pitchFamily="18" charset="0"/>
              </a:rPr>
              <a:t> tin: </a:t>
            </a:r>
            <a:r>
              <a:rPr lang="en-US" altLang="vi-VN" sz="2400" b="1" dirty="0" err="1">
                <a:solidFill>
                  <a:srgbClr val="002060"/>
                </a:solidFill>
                <a:latin typeface="Times New Roman" pitchFamily="18" charset="0"/>
                <a:cs typeface="Times New Roman" pitchFamily="18" charset="0"/>
              </a:rPr>
              <a:t>về</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thị</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trường</a:t>
            </a:r>
            <a:r>
              <a:rPr lang="en-US" altLang="vi-VN" sz="2400" b="1" dirty="0">
                <a:solidFill>
                  <a:srgbClr val="002060"/>
                </a:solidFill>
                <a:latin typeface="Times New Roman" pitchFamily="18" charset="0"/>
                <a:cs typeface="Times New Roman" pitchFamily="18" charset="0"/>
              </a:rPr>
              <a:t>; </a:t>
            </a:r>
            <a:r>
              <a:rPr lang="vi-VN" altLang="vi-VN" sz="2400" b="1" dirty="0">
                <a:solidFill>
                  <a:srgbClr val="002060"/>
                </a:solidFill>
                <a:latin typeface="Times New Roman" pitchFamily="18" charset="0"/>
                <a:cs typeface="Times New Roman" pitchFamily="18" charset="0"/>
              </a:rPr>
              <a:t>sản xuất –kỹ thuật</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lao</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động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tiền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lương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tài</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chính</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và</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kế</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toán</a:t>
            </a:r>
            <a:r>
              <a:rPr lang="en-US" altLang="vi-VN" sz="2400" b="1" dirty="0">
                <a:solidFill>
                  <a:srgbClr val="002060"/>
                </a:solidFill>
                <a:latin typeface="Times New Roman" pitchFamily="18" charset="0"/>
                <a:cs typeface="Times New Roman" pitchFamily="18" charset="0"/>
              </a:rPr>
              <a:t>).</a:t>
            </a:r>
          </a:p>
          <a:p>
            <a:pPr algn="just" eaLnBrk="0" fontAlgn="base" hangingPunct="0">
              <a:spcBef>
                <a:spcPct val="0"/>
              </a:spcBef>
              <a:spcAft>
                <a:spcPct val="0"/>
              </a:spcAft>
            </a:pPr>
            <a:endParaRPr lang="en-US" altLang="vi-VN" sz="2400" b="1" dirty="0">
              <a:solidFill>
                <a:srgbClr val="002060"/>
              </a:solidFill>
              <a:latin typeface="Times New Roman" pitchFamily="18" charset="0"/>
              <a:cs typeface="Times New Roman" pitchFamily="18" charset="0"/>
            </a:endParaRPr>
          </a:p>
          <a:p>
            <a:pPr marL="342900" indent="-342900" algn="just" eaLnBrk="0" fontAlgn="base" hangingPunct="0">
              <a:spcBef>
                <a:spcPct val="0"/>
              </a:spcBef>
              <a:spcAft>
                <a:spcPct val="0"/>
              </a:spcAft>
              <a:buFont typeface="Arial" charset="0"/>
              <a:buChar char="•"/>
            </a:pP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Kế</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toán</a:t>
            </a:r>
            <a:r>
              <a:rPr lang="en-US" altLang="vi-VN" sz="2400" b="1" dirty="0">
                <a:solidFill>
                  <a:srgbClr val="002060"/>
                </a:solidFill>
                <a:latin typeface="Times New Roman" pitchFamily="18" charset="0"/>
                <a:cs typeface="Times New Roman" pitchFamily="18" charset="0"/>
              </a:rPr>
              <a:t> QT </a:t>
            </a:r>
            <a:r>
              <a:rPr lang="en-US" altLang="vi-VN" sz="2400" b="1" dirty="0" err="1">
                <a:solidFill>
                  <a:srgbClr val="002060"/>
                </a:solidFill>
                <a:latin typeface="Times New Roman" pitchFamily="18" charset="0"/>
                <a:cs typeface="Times New Roman" pitchFamily="18" charset="0"/>
              </a:rPr>
              <a:t>với</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chức</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năng</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ra</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quyết</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định</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Quản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lý</a:t>
            </a:r>
            <a:r>
              <a:rPr lang="en-US" altLang="vi-VN" sz="2400" b="1" dirty="0">
                <a:solidFill>
                  <a:srgbClr val="002060"/>
                </a:solidFill>
                <a:latin typeface="Times New Roman" pitchFamily="18" charset="0"/>
                <a:cs typeface="Times New Roman" pitchFamily="18" charset="0"/>
              </a:rPr>
              <a:t> SXKD </a:t>
            </a:r>
            <a:r>
              <a:rPr lang="en-US" altLang="vi-VN" sz="2400" b="1" dirty="0" err="1">
                <a:solidFill>
                  <a:srgbClr val="002060"/>
                </a:solidFill>
                <a:latin typeface="Times New Roman" pitchFamily="18" charset="0"/>
                <a:cs typeface="Times New Roman" pitchFamily="18" charset="0"/>
              </a:rPr>
              <a:t>gắn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liền</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với</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ra</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quyết</a:t>
            </a:r>
            <a:r>
              <a:rPr lang="en-US" altLang="vi-VN" sz="2400" b="1" dirty="0">
                <a:solidFill>
                  <a:srgbClr val="002060"/>
                </a:solidFill>
                <a:latin typeface="Times New Roman" pitchFamily="18" charset="0"/>
                <a:cs typeface="Times New Roman" pitchFamily="18" charset="0"/>
              </a:rPr>
              <a:t> </a:t>
            </a:r>
            <a:r>
              <a:rPr lang="en-US" altLang="vi-VN" sz="2400" b="1" dirty="0" err="1">
                <a:solidFill>
                  <a:srgbClr val="002060"/>
                </a:solidFill>
                <a:latin typeface="Times New Roman" pitchFamily="18" charset="0"/>
                <a:cs typeface="Times New Roman" pitchFamily="18" charset="0"/>
              </a:rPr>
              <a:t>định</a:t>
            </a:r>
            <a:r>
              <a:rPr lang="en-US" altLang="vi-VN" sz="2400" b="1" dirty="0" err="1">
                <a:solidFill>
                  <a:srgbClr val="002060"/>
                </a:solidFill>
                <a:latin typeface="Times New Roman" pitchFamily="18" charset="0"/>
                <a:cs typeface="Times New Roman" pitchFamily="18" charset="0"/>
                <a:sym typeface="Wingdings" pitchFamily="2" charset="2"/>
              </a:rPr>
              <a:t>Phải</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có</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thông</a:t>
            </a:r>
            <a:r>
              <a:rPr lang="en-US" altLang="vi-VN" sz="2400" b="1" dirty="0">
                <a:solidFill>
                  <a:srgbClr val="002060"/>
                </a:solidFill>
                <a:latin typeface="Times New Roman" pitchFamily="18" charset="0"/>
                <a:cs typeface="Times New Roman" pitchFamily="18" charset="0"/>
                <a:sym typeface="Wingdings" pitchFamily="2" charset="2"/>
              </a:rPr>
              <a:t> tin; </a:t>
            </a:r>
            <a:r>
              <a:rPr lang="en-US" altLang="vi-VN" sz="2400" b="1" dirty="0" err="1">
                <a:solidFill>
                  <a:srgbClr val="002060"/>
                </a:solidFill>
                <a:latin typeface="Times New Roman" pitchFamily="18" charset="0"/>
                <a:cs typeface="Times New Roman" pitchFamily="18" charset="0"/>
                <a:sym typeface="Wingdings" pitchFamily="2" charset="2"/>
              </a:rPr>
              <a:t>Thông</a:t>
            </a:r>
            <a:r>
              <a:rPr lang="en-US" altLang="vi-VN" sz="2400" b="1" dirty="0">
                <a:solidFill>
                  <a:srgbClr val="002060"/>
                </a:solidFill>
                <a:latin typeface="Times New Roman" pitchFamily="18" charset="0"/>
                <a:cs typeface="Times New Roman" pitchFamily="18" charset="0"/>
                <a:sym typeface="Wingdings" pitchFamily="2" charset="2"/>
              </a:rPr>
              <a:t> tin </a:t>
            </a:r>
            <a:r>
              <a:rPr lang="en-US" altLang="vi-VN" sz="2400" b="1" dirty="0" err="1">
                <a:solidFill>
                  <a:srgbClr val="002060"/>
                </a:solidFill>
                <a:latin typeface="Times New Roman" pitchFamily="18" charset="0"/>
                <a:cs typeface="Times New Roman" pitchFamily="18" charset="0"/>
                <a:sym typeface="Wingdings" pitchFamily="2" charset="2"/>
              </a:rPr>
              <a:t>có</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nhiều</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loại</a:t>
            </a:r>
            <a:r>
              <a:rPr lang="en-US" altLang="vi-VN" sz="2400" b="1" dirty="0">
                <a:solidFill>
                  <a:srgbClr val="002060"/>
                </a:solidFill>
                <a:latin typeface="Times New Roman" pitchFamily="18" charset="0"/>
                <a:cs typeface="Times New Roman" pitchFamily="18" charset="0"/>
                <a:sym typeface="Wingdings" pitchFamily="2" charset="2"/>
              </a:rPr>
              <a:t>  </a:t>
            </a:r>
            <a:r>
              <a:rPr lang="en-US" altLang="vi-VN" sz="2400" b="1" dirty="0" err="1">
                <a:solidFill>
                  <a:srgbClr val="002060"/>
                </a:solidFill>
                <a:latin typeface="Times New Roman" pitchFamily="18" charset="0"/>
                <a:cs typeface="Times New Roman" pitchFamily="18" charset="0"/>
                <a:sym typeface="Wingdings" pitchFamily="2" charset="2"/>
              </a:rPr>
              <a:t>trong</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đó</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thông</a:t>
            </a:r>
            <a:r>
              <a:rPr lang="en-US" altLang="vi-VN" sz="2400" b="1" dirty="0">
                <a:solidFill>
                  <a:srgbClr val="002060"/>
                </a:solidFill>
                <a:latin typeface="Times New Roman" pitchFamily="18" charset="0"/>
                <a:cs typeface="Times New Roman" pitchFamily="18" charset="0"/>
                <a:sym typeface="Wingdings" pitchFamily="2" charset="2"/>
              </a:rPr>
              <a:t> tin </a:t>
            </a:r>
            <a:r>
              <a:rPr lang="en-US" altLang="vi-VN" sz="2400" b="1" dirty="0" err="1">
                <a:solidFill>
                  <a:srgbClr val="002060"/>
                </a:solidFill>
                <a:latin typeface="Times New Roman" pitchFamily="18" charset="0"/>
                <a:cs typeface="Times New Roman" pitchFamily="18" charset="0"/>
                <a:sym typeface="Wingdings" pitchFamily="2" charset="2"/>
              </a:rPr>
              <a:t>của</a:t>
            </a:r>
            <a:r>
              <a:rPr lang="en-US" altLang="vi-VN" sz="2400" b="1" dirty="0">
                <a:solidFill>
                  <a:srgbClr val="002060"/>
                </a:solidFill>
                <a:latin typeface="Times New Roman" pitchFamily="18" charset="0"/>
                <a:cs typeface="Times New Roman" pitchFamily="18" charset="0"/>
                <a:sym typeface="Wingdings" pitchFamily="2" charset="2"/>
              </a:rPr>
              <a:t> KTQT </a:t>
            </a:r>
            <a:r>
              <a:rPr lang="en-US" altLang="vi-VN" sz="2400" b="1" dirty="0" err="1">
                <a:solidFill>
                  <a:srgbClr val="002060"/>
                </a:solidFill>
                <a:latin typeface="Times New Roman" pitchFamily="18" charset="0"/>
                <a:cs typeface="Times New Roman" pitchFamily="18" charset="0"/>
                <a:sym typeface="Wingdings" pitchFamily="2" charset="2"/>
              </a:rPr>
              <a:t>có</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đặc</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điểm</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nổi</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bật</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và</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phù</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hợp</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với</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từng</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cấp</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quản</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trị</a:t>
            </a:r>
            <a:r>
              <a:rPr lang="en-US" altLang="vi-VN" sz="2400" b="1" dirty="0">
                <a:solidFill>
                  <a:srgbClr val="002060"/>
                </a:solidFill>
                <a:latin typeface="Times New Roman" pitchFamily="18" charset="0"/>
                <a:cs typeface="Times New Roman" pitchFamily="18" charset="0"/>
                <a:sym typeface="Wingdings" pitchFamily="2" charset="2"/>
              </a:rPr>
              <a:t> </a:t>
            </a:r>
            <a:r>
              <a:rPr lang="en-US" altLang="vi-VN" sz="2400" b="1" dirty="0" err="1">
                <a:solidFill>
                  <a:srgbClr val="002060"/>
                </a:solidFill>
                <a:latin typeface="Times New Roman" pitchFamily="18" charset="0"/>
                <a:cs typeface="Times New Roman" pitchFamily="18" charset="0"/>
                <a:sym typeface="Wingdings" pitchFamily="2" charset="2"/>
              </a:rPr>
              <a:t>trong</a:t>
            </a:r>
            <a:r>
              <a:rPr lang="en-US" altLang="vi-VN" sz="2400" b="1" dirty="0">
                <a:solidFill>
                  <a:srgbClr val="002060"/>
                </a:solidFill>
                <a:latin typeface="Times New Roman" pitchFamily="18" charset="0"/>
                <a:cs typeface="Times New Roman" pitchFamily="18" charset="0"/>
                <a:sym typeface="Wingdings" pitchFamily="2" charset="2"/>
              </a:rPr>
              <a:t> DN.</a:t>
            </a:r>
            <a:endParaRPr lang="en-US" altLang="vi-VN" sz="2400" b="1" dirty="0">
              <a:solidFill>
                <a:srgbClr val="002060"/>
              </a:solidFill>
              <a:latin typeface="Times New Roman" pitchFamily="18" charset="0"/>
              <a:cs typeface="Times New Roman" pitchFamily="18" charset="0"/>
            </a:endParaRPr>
          </a:p>
        </p:txBody>
      </p:sp>
      <p:sp>
        <p:nvSpPr>
          <p:cNvPr id="16389"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1.2. BẢN CHẤT CỦA KTQT</a:t>
            </a:r>
          </a:p>
        </p:txBody>
      </p:sp>
      <p:sp>
        <p:nvSpPr>
          <p:cNvPr id="11" name="Slide Number Placeholder 10"/>
          <p:cNvSpPr>
            <a:spLocks noGrp="1"/>
          </p:cNvSpPr>
          <p:nvPr>
            <p:ph type="sldNum" sz="quarter" idx="12"/>
          </p:nvPr>
        </p:nvSpPr>
        <p:spPr/>
        <p:txBody>
          <a:bodyPr>
            <a:normAutofit fontScale="85000" lnSpcReduction="20000"/>
          </a:bodyPr>
          <a:lstStyle/>
          <a:p>
            <a:pPr>
              <a:defRPr/>
            </a:pPr>
            <a:fld id="{392E0C1D-91F0-43E1-8BBD-C9706B394F28}" type="slidenum">
              <a:rPr lang="en-IN" smtClean="0"/>
              <a:pPr>
                <a:defRPr/>
              </a:pPr>
              <a:t>7</a:t>
            </a:fld>
            <a:endParaRPr lang="en-IN"/>
          </a:p>
        </p:txBody>
      </p:sp>
    </p:spTree>
    <p:extLst>
      <p:ext uri="{BB962C8B-B14F-4D97-AF65-F5344CB8AC3E}">
        <p14:creationId xmlns:p14="http://schemas.microsoft.com/office/powerpoint/2010/main" val="3019864325"/>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482610EB-1CBA-4627-B0DD-C7595E464583}" type="slidenum">
              <a:rPr lang="en-IN" smtClean="0"/>
              <a:pPr>
                <a:defRPr/>
              </a:pPr>
              <a:t>70</a:t>
            </a:fld>
            <a:endParaRPr lang="en-IN"/>
          </a:p>
        </p:txBody>
      </p:sp>
      <p:sp>
        <p:nvSpPr>
          <p:cNvPr id="51204" name="Text Box 28"/>
          <p:cNvSpPr txBox="1">
            <a:spLocks noChangeArrowheads="1"/>
          </p:cNvSpPr>
          <p:nvPr/>
        </p:nvSpPr>
        <p:spPr bwMode="auto">
          <a:xfrm>
            <a:off x="2166938" y="1571625"/>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SỰ CẦN THIẾT CỦA VIỆC TÍNH TRƯỚC TỶ LỆ PHÂN BỔ CPSXC</a:t>
            </a:r>
          </a:p>
        </p:txBody>
      </p:sp>
      <p:sp>
        <p:nvSpPr>
          <p:cNvPr id="51205" name="Rectangle 2152"/>
          <p:cNvSpPr txBox="1">
            <a:spLocks noChangeArrowheads="1"/>
          </p:cNvSpPr>
          <p:nvPr/>
        </p:nvSpPr>
        <p:spPr bwMode="auto">
          <a:xfrm>
            <a:off x="2209800" y="2214564"/>
            <a:ext cx="8077200" cy="395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marL="319088" indent="-319088" algn="ctr" eaLnBrk="0" fontAlgn="base" hangingPunct="0">
              <a:spcBef>
                <a:spcPts val="700"/>
              </a:spcBef>
              <a:spcAft>
                <a:spcPct val="0"/>
              </a:spcAft>
              <a:buClr>
                <a:srgbClr val="DD8047"/>
              </a:buClr>
              <a:buSzPct val="60000"/>
            </a:pPr>
            <a:r>
              <a:rPr lang="en-US" altLang="vi-VN" sz="2000">
                <a:solidFill>
                  <a:prstClr val="black"/>
                </a:solidFill>
                <a:latin typeface="Times New Roman" pitchFamily="18" charset="0"/>
              </a:rPr>
              <a:t>Sử dụng tỷ lệ tính trước chúng ta có thể ước tính tổng chi phí của mỗi công việc một cách sớm hơn.</a:t>
            </a:r>
          </a:p>
          <a:p>
            <a:pPr marL="319088" indent="-319088" algn="ctr" eaLnBrk="0" fontAlgn="base" hangingPunct="0">
              <a:spcBef>
                <a:spcPts val="700"/>
              </a:spcBef>
              <a:spcAft>
                <a:spcPct val="0"/>
              </a:spcAft>
              <a:buClr>
                <a:srgbClr val="DD8047"/>
              </a:buClr>
              <a:buSzPct val="60000"/>
            </a:pPr>
            <a:endParaRPr lang="en-US" altLang="vi-VN" sz="2000">
              <a:solidFill>
                <a:prstClr val="black"/>
              </a:solidFill>
              <a:latin typeface="Times New Roman" pitchFamily="18" charset="0"/>
            </a:endParaRPr>
          </a:p>
          <a:p>
            <a:pPr marL="319088" indent="-319088" algn="ctr" eaLnBrk="0" fontAlgn="base" hangingPunct="0">
              <a:spcBef>
                <a:spcPts val="700"/>
              </a:spcBef>
              <a:spcAft>
                <a:spcPct val="0"/>
              </a:spcAft>
              <a:buClr>
                <a:srgbClr val="DD8047"/>
              </a:buClr>
              <a:buSzPct val="60000"/>
            </a:pPr>
            <a:endParaRPr lang="en-US" altLang="vi-VN" sz="2000">
              <a:solidFill>
                <a:prstClr val="black"/>
              </a:solidFill>
              <a:latin typeface="Times New Roman" pitchFamily="18" charset="0"/>
            </a:endParaRPr>
          </a:p>
          <a:p>
            <a:pPr marL="319088" indent="-319088" algn="ctr" eaLnBrk="0" fontAlgn="base" hangingPunct="0">
              <a:spcBef>
                <a:spcPts val="700"/>
              </a:spcBef>
              <a:spcAft>
                <a:spcPct val="0"/>
              </a:spcAft>
              <a:buClr>
                <a:srgbClr val="DD8047"/>
              </a:buClr>
              <a:buSzPct val="60000"/>
            </a:pPr>
            <a:endParaRPr lang="en-US" altLang="vi-VN" sz="2000">
              <a:solidFill>
                <a:prstClr val="black"/>
              </a:solidFill>
              <a:latin typeface="Times New Roman" pitchFamily="18" charset="0"/>
            </a:endParaRPr>
          </a:p>
          <a:p>
            <a:pPr marL="319088" indent="-319088" algn="ctr" eaLnBrk="0" fontAlgn="base" hangingPunct="0">
              <a:spcBef>
                <a:spcPts val="700"/>
              </a:spcBef>
              <a:spcAft>
                <a:spcPct val="0"/>
              </a:spcAft>
              <a:buClr>
                <a:srgbClr val="DD8047"/>
              </a:buClr>
              <a:buSzPct val="60000"/>
            </a:pPr>
            <a:endParaRPr lang="en-US" altLang="vi-VN" sz="2000">
              <a:solidFill>
                <a:prstClr val="black"/>
              </a:solidFill>
              <a:latin typeface="Times New Roman" pitchFamily="18" charset="0"/>
            </a:endParaRPr>
          </a:p>
          <a:p>
            <a:pPr marL="319088" indent="-319088" algn="ctr" eaLnBrk="0" fontAlgn="base" hangingPunct="0">
              <a:spcBef>
                <a:spcPts val="700"/>
              </a:spcBef>
              <a:spcAft>
                <a:spcPct val="0"/>
              </a:spcAft>
              <a:buClr>
                <a:srgbClr val="DD8047"/>
              </a:buClr>
              <a:buSzPct val="60000"/>
            </a:pPr>
            <a:endParaRPr lang="en-US" altLang="vi-VN" sz="2000">
              <a:solidFill>
                <a:prstClr val="black"/>
              </a:solidFill>
              <a:latin typeface="Times New Roman" pitchFamily="18" charset="0"/>
            </a:endParaRPr>
          </a:p>
          <a:p>
            <a:pPr marL="319088" indent="-319088" algn="ctr" eaLnBrk="0" fontAlgn="base" hangingPunct="0">
              <a:spcBef>
                <a:spcPts val="700"/>
              </a:spcBef>
              <a:spcAft>
                <a:spcPct val="0"/>
              </a:spcAft>
              <a:buClr>
                <a:srgbClr val="DD8047"/>
              </a:buClr>
              <a:buSzPct val="60000"/>
            </a:pPr>
            <a:endParaRPr lang="en-US" altLang="vi-VN" sz="2000">
              <a:solidFill>
                <a:prstClr val="black"/>
              </a:solidFill>
              <a:latin typeface="Times New Roman" pitchFamily="18" charset="0"/>
            </a:endParaRPr>
          </a:p>
          <a:p>
            <a:pPr marL="319088" indent="-319088" algn="ctr" eaLnBrk="0" fontAlgn="base" hangingPunct="0">
              <a:spcBef>
                <a:spcPts val="700"/>
              </a:spcBef>
              <a:spcAft>
                <a:spcPct val="0"/>
              </a:spcAft>
              <a:buClr>
                <a:srgbClr val="DD8047"/>
              </a:buClr>
              <a:buSzPct val="60000"/>
            </a:pPr>
            <a:r>
              <a:rPr lang="en-US" altLang="vi-VN" sz="2000">
                <a:solidFill>
                  <a:prstClr val="black"/>
                </a:solidFill>
                <a:latin typeface="Times New Roman" pitchFamily="18" charset="0"/>
              </a:rPr>
              <a:t>Đến cuối kỳ chúng ta mới xác định được chi phí SX chung thực tế phát sinh trong kỳ.</a:t>
            </a:r>
          </a:p>
        </p:txBody>
      </p:sp>
      <p:graphicFrame>
        <p:nvGraphicFramePr>
          <p:cNvPr id="51206" name="Object 3"/>
          <p:cNvGraphicFramePr>
            <a:graphicFrameLocks/>
          </p:cNvGraphicFramePr>
          <p:nvPr/>
        </p:nvGraphicFramePr>
        <p:xfrm>
          <a:off x="4524376" y="3143250"/>
          <a:ext cx="3135313" cy="2114550"/>
        </p:xfrm>
        <a:graphic>
          <a:graphicData uri="http://schemas.openxmlformats.org/presentationml/2006/ole">
            <mc:AlternateContent xmlns:mc="http://schemas.openxmlformats.org/markup-compatibility/2006">
              <mc:Choice xmlns:v="urn:schemas-microsoft-com:vml" Requires="v">
                <p:oleObj spid="_x0000_s20594" name="ClipArt" r:id="rId4" imgW="3848007" imgH="3876786" progId="MS_ClipArt_Gallery.2">
                  <p:embed/>
                </p:oleObj>
              </mc:Choice>
              <mc:Fallback>
                <p:oleObj name="ClipArt" r:id="rId4" imgW="3848007" imgH="3876786"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4376" y="3143250"/>
                        <a:ext cx="3135313"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82231649"/>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62684855-BA36-4016-A830-860F42AAEAC7}" type="slidenum">
              <a:rPr lang="en-IN" smtClean="0"/>
              <a:pPr>
                <a:defRPr/>
              </a:pPr>
              <a:t>71</a:t>
            </a:fld>
            <a:endParaRPr lang="en-IN"/>
          </a:p>
        </p:txBody>
      </p:sp>
      <p:sp>
        <p:nvSpPr>
          <p:cNvPr id="52228" name="Text Box 28"/>
          <p:cNvSpPr txBox="1">
            <a:spLocks noChangeArrowheads="1"/>
          </p:cNvSpPr>
          <p:nvPr/>
        </p:nvSpPr>
        <p:spPr bwMode="auto">
          <a:xfrm>
            <a:off x="2166938" y="1644650"/>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XỬ LÝ CHÊNH LỆCH CHI PHÍ SẢN XUẤT CHUNG</a:t>
            </a:r>
          </a:p>
        </p:txBody>
      </p:sp>
      <p:sp>
        <p:nvSpPr>
          <p:cNvPr id="52229" name="Text Box 28"/>
          <p:cNvSpPr txBox="1">
            <a:spLocks noChangeArrowheads="1"/>
          </p:cNvSpPr>
          <p:nvPr/>
        </p:nvSpPr>
        <p:spPr bwMode="auto">
          <a:xfrm>
            <a:off x="2166938" y="2214563"/>
            <a:ext cx="8134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u="sng">
                <a:solidFill>
                  <a:prstClr val="black"/>
                </a:solidFill>
                <a:latin typeface="Times New Roman" pitchFamily="18" charset="0"/>
                <a:cs typeface="Times New Roman" pitchFamily="18" charset="0"/>
              </a:rPr>
              <a:t>- Trường hợp 1</a:t>
            </a:r>
            <a:r>
              <a:rPr lang="en-US" altLang="vi-VN" sz="2000">
                <a:solidFill>
                  <a:prstClr val="black"/>
                </a:solidFill>
                <a:latin typeface="Times New Roman" pitchFamily="18" charset="0"/>
                <a:cs typeface="Times New Roman" pitchFamily="18" charset="0"/>
              </a:rPr>
              <a:t>: Nếu mức chênh lệch CPSXC nhỏ thì toàn bộ mức chênh lệch này được điều chỉnh cho TK 632 trong kỳ.</a:t>
            </a:r>
          </a:p>
        </p:txBody>
      </p:sp>
      <p:sp>
        <p:nvSpPr>
          <p:cNvPr id="52230" name="Text Box 28"/>
          <p:cNvSpPr txBox="1">
            <a:spLocks noChangeArrowheads="1"/>
          </p:cNvSpPr>
          <p:nvPr/>
        </p:nvSpPr>
        <p:spPr bwMode="auto">
          <a:xfrm>
            <a:off x="2166938" y="3143250"/>
            <a:ext cx="8134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u="sng">
                <a:solidFill>
                  <a:prstClr val="black"/>
                </a:solidFill>
                <a:latin typeface="Times New Roman" pitchFamily="18" charset="0"/>
                <a:cs typeface="Times New Roman" pitchFamily="18" charset="0"/>
              </a:rPr>
              <a:t>- Trường hợp 2: </a:t>
            </a:r>
            <a:r>
              <a:rPr lang="en-US" altLang="vi-VN" sz="2000">
                <a:solidFill>
                  <a:prstClr val="black"/>
                </a:solidFill>
                <a:latin typeface="Times New Roman" pitchFamily="18" charset="0"/>
                <a:cs typeface="Times New Roman" pitchFamily="18" charset="0"/>
              </a:rPr>
              <a:t>Nếu mức chênh lệch CPSXC lớn thì được điều chỉnh cho 3 TK 154, 155 và 632. Có 2 cách xác định mức điều chỉnh cho từng TK trên:</a:t>
            </a:r>
          </a:p>
        </p:txBody>
      </p:sp>
      <p:sp>
        <p:nvSpPr>
          <p:cNvPr id="52231" name="Text Box 28"/>
          <p:cNvSpPr txBox="1">
            <a:spLocks noChangeArrowheads="1"/>
          </p:cNvSpPr>
          <p:nvPr/>
        </p:nvSpPr>
        <p:spPr bwMode="auto">
          <a:xfrm>
            <a:off x="2176463" y="4325939"/>
            <a:ext cx="8134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i="1">
                <a:solidFill>
                  <a:prstClr val="black"/>
                </a:solidFill>
                <a:latin typeface="Times New Roman" pitchFamily="18" charset="0"/>
                <a:cs typeface="Times New Roman" pitchFamily="18" charset="0"/>
              </a:rPr>
              <a:t>+ Cách 1: Xác định mức điều chỉnh cho từng TK theo số dư của từng TK tại thời điểm điều chỉnh.</a:t>
            </a:r>
          </a:p>
        </p:txBody>
      </p:sp>
      <p:sp>
        <p:nvSpPr>
          <p:cNvPr id="52232" name="Text Box 28"/>
          <p:cNvSpPr txBox="1">
            <a:spLocks noChangeArrowheads="1"/>
          </p:cNvSpPr>
          <p:nvPr/>
        </p:nvSpPr>
        <p:spPr bwMode="auto">
          <a:xfrm>
            <a:off x="2166938" y="5326064"/>
            <a:ext cx="8134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i="1">
                <a:solidFill>
                  <a:prstClr val="black"/>
                </a:solidFill>
                <a:latin typeface="Times New Roman" pitchFamily="18" charset="0"/>
                <a:cs typeface="Times New Roman" pitchFamily="18" charset="0"/>
              </a:rPr>
              <a:t>+ Cách 2: Xác định mức điều chỉnh cho từng TK theo tỷ lệ chi phí SXC trong số dư của từng TK tại thời điểm điều chỉnh.</a:t>
            </a:r>
          </a:p>
        </p:txBody>
      </p:sp>
    </p:spTree>
    <p:extLst>
      <p:ext uri="{BB962C8B-B14F-4D97-AF65-F5344CB8AC3E}">
        <p14:creationId xmlns:p14="http://schemas.microsoft.com/office/powerpoint/2010/main" val="3849076672"/>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BA1BBDBA-EC12-4A9E-B745-85A0E541C76D}" type="slidenum">
              <a:rPr lang="en-IN" smtClean="0"/>
              <a:pPr>
                <a:defRPr/>
              </a:pPr>
              <a:t>72</a:t>
            </a:fld>
            <a:endParaRPr lang="en-IN"/>
          </a:p>
        </p:txBody>
      </p:sp>
      <p:sp>
        <p:nvSpPr>
          <p:cNvPr id="53252" name="Text Box 28"/>
          <p:cNvSpPr txBox="1">
            <a:spLocks noChangeArrowheads="1"/>
          </p:cNvSpPr>
          <p:nvPr/>
        </p:nvSpPr>
        <p:spPr bwMode="auto">
          <a:xfrm>
            <a:off x="2166938" y="1644650"/>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lnSpc>
                <a:spcPct val="150000"/>
              </a:lnSpc>
              <a:spcBef>
                <a:spcPct val="0"/>
              </a:spcBef>
              <a:spcAft>
                <a:spcPct val="0"/>
              </a:spcAft>
            </a:pPr>
            <a:r>
              <a:rPr lang="en-US" altLang="vi-VN" sz="2000" b="1">
                <a:solidFill>
                  <a:prstClr val="black"/>
                </a:solidFill>
                <a:latin typeface="Times New Roman" pitchFamily="18" charset="0"/>
                <a:cs typeface="Times New Roman" pitchFamily="18" charset="0"/>
              </a:rPr>
              <a:t>VÍ DỤ ỨNG DỤNG</a:t>
            </a:r>
          </a:p>
        </p:txBody>
      </p:sp>
      <p:sp>
        <p:nvSpPr>
          <p:cNvPr id="53253" name="Text Box 28"/>
          <p:cNvSpPr txBox="1">
            <a:spLocks noChangeArrowheads="1"/>
          </p:cNvSpPr>
          <p:nvPr/>
        </p:nvSpPr>
        <p:spPr bwMode="auto">
          <a:xfrm>
            <a:off x="2166938" y="2071688"/>
            <a:ext cx="8134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a:solidFill>
                  <a:prstClr val="black"/>
                </a:solidFill>
                <a:latin typeface="Times New Roman" pitchFamily="18" charset="0"/>
                <a:cs typeface="Times New Roman" pitchFamily="18" charset="0"/>
              </a:rPr>
              <a:t>	Doanh nghiệp X trong tháng thực hiện 2 đơn đặt hàng A và B. Có tài liệu liên quan đến 2 Đơn đặt hàng ( Đ Đ H ) trong tháng như sau</a:t>
            </a:r>
          </a:p>
        </p:txBody>
      </p:sp>
      <p:graphicFrame>
        <p:nvGraphicFramePr>
          <p:cNvPr id="16" name="Group 261"/>
          <p:cNvGraphicFramePr>
            <a:graphicFrameLocks noGrp="1"/>
          </p:cNvGraphicFramePr>
          <p:nvPr>
            <p:ph/>
          </p:nvPr>
        </p:nvGraphicFramePr>
        <p:xfrm>
          <a:off x="2135188" y="3152775"/>
          <a:ext cx="7993062" cy="1828800"/>
        </p:xfrm>
        <a:graphic>
          <a:graphicData uri="http://schemas.openxmlformats.org/drawingml/2006/table">
            <a:tbl>
              <a:tblPr/>
              <a:tblGrid>
                <a:gridCol w="4805362">
                  <a:extLst>
                    <a:ext uri="{9D8B030D-6E8A-4147-A177-3AD203B41FA5}">
                      <a16:colId xmlns:a16="http://schemas.microsoft.com/office/drawing/2014/main" val="20000"/>
                    </a:ext>
                  </a:extLst>
                </a:gridCol>
                <a:gridCol w="1590675">
                  <a:extLst>
                    <a:ext uri="{9D8B030D-6E8A-4147-A177-3AD203B41FA5}">
                      <a16:colId xmlns:a16="http://schemas.microsoft.com/office/drawing/2014/main" val="20001"/>
                    </a:ext>
                  </a:extLst>
                </a:gridCol>
                <a:gridCol w="1597025">
                  <a:extLst>
                    <a:ext uri="{9D8B030D-6E8A-4147-A177-3AD203B41FA5}">
                      <a16:colId xmlns:a16="http://schemas.microsoft.com/office/drawing/2014/main" val="20002"/>
                    </a:ext>
                  </a:extLst>
                </a:gridCol>
              </a:tblGrid>
              <a:tr h="35528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800" b="1" i="0" u="none" strike="noStrike" cap="none" normalizeH="0" baseline="0" dirty="0" err="1">
                          <a:ln>
                            <a:noFill/>
                          </a:ln>
                          <a:solidFill>
                            <a:schemeClr val="tx1"/>
                          </a:solidFill>
                          <a:effectLst/>
                          <a:latin typeface="VNI-Aptima" pitchFamily="2" charset="0"/>
                          <a:cs typeface="Times New Roman" pitchFamily="18" charset="0"/>
                        </a:rPr>
                        <a:t>Chæ</a:t>
                      </a:r>
                      <a:r>
                        <a:rPr kumimoji="1" lang="en-US" sz="1800" b="1" i="0" u="none" strike="noStrike" cap="none" normalizeH="0" baseline="0" dirty="0">
                          <a:ln>
                            <a:noFill/>
                          </a:ln>
                          <a:solidFill>
                            <a:schemeClr val="tx1"/>
                          </a:solidFill>
                          <a:effectLst/>
                          <a:latin typeface="VNI-Aptima" pitchFamily="2" charset="0"/>
                          <a:cs typeface="Times New Roman" pitchFamily="18" charset="0"/>
                        </a:rPr>
                        <a:t> </a:t>
                      </a:r>
                      <a:r>
                        <a:rPr kumimoji="1" lang="en-US" sz="1800" b="1" i="0" u="none" strike="noStrike" cap="none" normalizeH="0" baseline="0" dirty="0" err="1">
                          <a:ln>
                            <a:noFill/>
                          </a:ln>
                          <a:solidFill>
                            <a:schemeClr val="tx1"/>
                          </a:solidFill>
                          <a:effectLst/>
                          <a:latin typeface="VNI-Aptima" pitchFamily="2" charset="0"/>
                          <a:cs typeface="Times New Roman" pitchFamily="18" charset="0"/>
                        </a:rPr>
                        <a:t>tieâu</a:t>
                      </a:r>
                      <a:endParaRPr kumimoji="1" lang="en-US" sz="1800" b="1" i="0" u="none" strike="noStrike" cap="none" normalizeH="0" baseline="0" dirty="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800" b="1" i="0" u="none" strike="noStrike" cap="none" normalizeH="0" baseline="0">
                          <a:ln>
                            <a:noFill/>
                          </a:ln>
                          <a:solidFill>
                            <a:schemeClr val="tx1"/>
                          </a:solidFill>
                          <a:effectLst/>
                          <a:latin typeface="VNI-Aptima" pitchFamily="2" charset="0"/>
                          <a:cs typeface="Times New Roman" pitchFamily="18" charset="0"/>
                        </a:rPr>
                        <a:t>ÑÑH A</a:t>
                      </a:r>
                      <a:endParaRPr kumimoji="1" lang="en-US" sz="1800" b="1"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800" b="1" i="0" u="none" strike="noStrike" cap="none" normalizeH="0" baseline="0">
                          <a:ln>
                            <a:noFill/>
                          </a:ln>
                          <a:solidFill>
                            <a:schemeClr val="tx1"/>
                          </a:solidFill>
                          <a:effectLst/>
                          <a:latin typeface="VNI-Aptima" pitchFamily="2" charset="0"/>
                          <a:cs typeface="Times New Roman" pitchFamily="18" charset="0"/>
                        </a:rPr>
                        <a:t>ÑÑH B</a:t>
                      </a:r>
                      <a:endParaRPr kumimoji="1" lang="en-US" sz="1800" b="1"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5282">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dirty="0">
                          <a:ln>
                            <a:noFill/>
                          </a:ln>
                          <a:solidFill>
                            <a:schemeClr val="tx1"/>
                          </a:solidFill>
                          <a:effectLst/>
                          <a:latin typeface="VNI-Aptima" pitchFamily="2" charset="0"/>
                          <a:cs typeface="Times New Roman" pitchFamily="18" charset="0"/>
                        </a:rPr>
                        <a:t>Chi </a:t>
                      </a:r>
                      <a:r>
                        <a:rPr kumimoji="1" lang="en-US" sz="1800" b="0" i="0" u="none" strike="noStrike" cap="none" normalizeH="0" baseline="0" dirty="0" err="1">
                          <a:ln>
                            <a:noFill/>
                          </a:ln>
                          <a:solidFill>
                            <a:schemeClr val="tx1"/>
                          </a:solidFill>
                          <a:effectLst/>
                          <a:latin typeface="VNI-Aptima" pitchFamily="2" charset="0"/>
                          <a:cs typeface="Times New Roman" pitchFamily="18" charset="0"/>
                        </a:rPr>
                        <a:t>phí</a:t>
                      </a:r>
                      <a:r>
                        <a:rPr kumimoji="1" lang="en-US" sz="1800" b="0" i="0" u="none" strike="noStrike" cap="none" normalizeH="0" baseline="0" dirty="0">
                          <a:ln>
                            <a:noFill/>
                          </a:ln>
                          <a:solidFill>
                            <a:schemeClr val="tx1"/>
                          </a:solidFill>
                          <a:effectLst/>
                          <a:latin typeface="VNI-Aptima" pitchFamily="2" charset="0"/>
                          <a:cs typeface="Times New Roman" pitchFamily="18" charset="0"/>
                        </a:rPr>
                        <a:t> </a:t>
                      </a:r>
                      <a:r>
                        <a:rPr kumimoji="1" lang="en-US" sz="1800" b="0" i="0" u="none" strike="noStrike" cap="none" normalizeH="0" baseline="0" dirty="0" err="1">
                          <a:ln>
                            <a:noFill/>
                          </a:ln>
                          <a:solidFill>
                            <a:schemeClr val="tx1"/>
                          </a:solidFill>
                          <a:effectLst/>
                          <a:latin typeface="VNI-Aptima" pitchFamily="2" charset="0"/>
                          <a:cs typeface="Times New Roman" pitchFamily="18" charset="0"/>
                        </a:rPr>
                        <a:t>vaät</a:t>
                      </a:r>
                      <a:r>
                        <a:rPr kumimoji="1" lang="en-US" sz="1800" b="0" i="0" u="none" strike="noStrike" cap="none" normalizeH="0" baseline="0" dirty="0">
                          <a:ln>
                            <a:noFill/>
                          </a:ln>
                          <a:solidFill>
                            <a:schemeClr val="tx1"/>
                          </a:solidFill>
                          <a:effectLst/>
                          <a:latin typeface="VNI-Aptima" pitchFamily="2" charset="0"/>
                          <a:cs typeface="Times New Roman" pitchFamily="18" charset="0"/>
                        </a:rPr>
                        <a:t> </a:t>
                      </a:r>
                      <a:r>
                        <a:rPr kumimoji="1" lang="en-US" sz="1800" b="0" i="0" u="none" strike="noStrike" cap="none" normalizeH="0" baseline="0" dirty="0" err="1">
                          <a:ln>
                            <a:noFill/>
                          </a:ln>
                          <a:solidFill>
                            <a:schemeClr val="tx1"/>
                          </a:solidFill>
                          <a:effectLst/>
                          <a:latin typeface="VNI-Aptima" pitchFamily="2" charset="0"/>
                          <a:cs typeface="Times New Roman" pitchFamily="18" charset="0"/>
                        </a:rPr>
                        <a:t>lieäu</a:t>
                      </a:r>
                      <a:r>
                        <a:rPr kumimoji="1" lang="en-US" sz="1800" b="0" i="0" u="none" strike="noStrike" cap="none" normalizeH="0" baseline="0" dirty="0">
                          <a:ln>
                            <a:noFill/>
                          </a:ln>
                          <a:solidFill>
                            <a:schemeClr val="tx1"/>
                          </a:solidFill>
                          <a:effectLst/>
                          <a:latin typeface="VNI-Aptima" pitchFamily="2" charset="0"/>
                          <a:cs typeface="Times New Roman" pitchFamily="18" charset="0"/>
                        </a:rPr>
                        <a:t> </a:t>
                      </a:r>
                      <a:r>
                        <a:rPr kumimoji="1" lang="en-US" sz="1800" b="0" i="0" u="none" strike="noStrike" cap="none" normalizeH="0" baseline="0" dirty="0" err="1">
                          <a:ln>
                            <a:noFill/>
                          </a:ln>
                          <a:solidFill>
                            <a:schemeClr val="tx1"/>
                          </a:solidFill>
                          <a:effectLst/>
                          <a:latin typeface="VNI-Aptima" pitchFamily="2" charset="0"/>
                          <a:cs typeface="Times New Roman" pitchFamily="18" charset="0"/>
                        </a:rPr>
                        <a:t>tröïc</a:t>
                      </a:r>
                      <a:r>
                        <a:rPr kumimoji="1" lang="en-US" sz="1800" b="0" i="0" u="none" strike="noStrike" cap="none" normalizeH="0" baseline="0" dirty="0">
                          <a:ln>
                            <a:noFill/>
                          </a:ln>
                          <a:solidFill>
                            <a:schemeClr val="tx1"/>
                          </a:solidFill>
                          <a:effectLst/>
                          <a:latin typeface="VNI-Aptima" pitchFamily="2" charset="0"/>
                          <a:cs typeface="Times New Roman" pitchFamily="18" charset="0"/>
                        </a:rPr>
                        <a:t> </a:t>
                      </a:r>
                      <a:r>
                        <a:rPr kumimoji="1" lang="en-US" sz="1800" b="0" i="0" u="none" strike="noStrike" cap="none" normalizeH="0" baseline="0" dirty="0" err="1">
                          <a:ln>
                            <a:noFill/>
                          </a:ln>
                          <a:solidFill>
                            <a:schemeClr val="tx1"/>
                          </a:solidFill>
                          <a:effectLst/>
                          <a:latin typeface="VNI-Aptima" pitchFamily="2" charset="0"/>
                          <a:cs typeface="Times New Roman" pitchFamily="18" charset="0"/>
                        </a:rPr>
                        <a:t>tieáp</a:t>
                      </a:r>
                      <a:r>
                        <a:rPr kumimoji="1" lang="en-US" sz="1800" b="0" i="0" u="none" strike="noStrike" cap="none" normalizeH="0" baseline="0" dirty="0">
                          <a:ln>
                            <a:noFill/>
                          </a:ln>
                          <a:solidFill>
                            <a:schemeClr val="tx1"/>
                          </a:solidFill>
                          <a:effectLst/>
                          <a:latin typeface="VNI-Aptima" pitchFamily="2" charset="0"/>
                          <a:cs typeface="Times New Roman" pitchFamily="18" charset="0"/>
                        </a:rPr>
                        <a:t> (1.000ñ)</a:t>
                      </a:r>
                      <a:endParaRPr kumimoji="1" lang="en-US" sz="1800" b="0" i="0" u="none" strike="noStrike" cap="none" normalizeH="0" baseline="0" dirty="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71.520</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58.480</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355282">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Chi phí nhaân coâng tröïc tieáp (1.000ñ)</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14.280</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9.520</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355282">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Soá giôø maùy hoaït ñoäng </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5.000</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2.000</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355282">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KLSP saûn xuaát </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a:ln>
                            <a:noFill/>
                          </a:ln>
                          <a:solidFill>
                            <a:schemeClr val="tx1"/>
                          </a:solidFill>
                          <a:effectLst/>
                          <a:latin typeface="VNI-Aptima" pitchFamily="2" charset="0"/>
                          <a:cs typeface="Times New Roman" pitchFamily="18" charset="0"/>
                        </a:rPr>
                        <a:t>12.000</a:t>
                      </a:r>
                      <a:endParaRPr kumimoji="1" lang="en-US" sz="1800" b="0" i="0" u="none" strike="noStrike" cap="none" normalizeH="0" baseline="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1" lang="en-US" sz="1800" b="0" i="0" u="none" strike="noStrike" cap="none" normalizeH="0" baseline="0" dirty="0">
                          <a:ln>
                            <a:noFill/>
                          </a:ln>
                          <a:solidFill>
                            <a:schemeClr val="tx1"/>
                          </a:solidFill>
                          <a:effectLst/>
                          <a:latin typeface="VNI-Aptima" pitchFamily="2" charset="0"/>
                          <a:cs typeface="Times New Roman" pitchFamily="18" charset="0"/>
                        </a:rPr>
                        <a:t>10.000</a:t>
                      </a:r>
                      <a:endParaRPr kumimoji="1" lang="en-US" sz="1800" b="0" i="0" u="none" strike="noStrike" cap="none" normalizeH="0" baseline="0" dirty="0">
                        <a:ln>
                          <a:noFill/>
                        </a:ln>
                        <a:solidFill>
                          <a:schemeClr val="tx1"/>
                        </a:solidFill>
                        <a:effectLst/>
                        <a:latin typeface="VNI-Aptima"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53277" name="Text Box 28"/>
          <p:cNvSpPr txBox="1">
            <a:spLocks noChangeArrowheads="1"/>
          </p:cNvSpPr>
          <p:nvPr/>
        </p:nvSpPr>
        <p:spPr bwMode="auto">
          <a:xfrm>
            <a:off x="2166938" y="5072064"/>
            <a:ext cx="81343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a:solidFill>
                  <a:prstClr val="black"/>
                </a:solidFill>
                <a:latin typeface="Times New Roman" pitchFamily="18" charset="0"/>
                <a:cs typeface="Times New Roman" pitchFamily="18" charset="0"/>
              </a:rPr>
              <a:t>- DN phân bổ CPSXC căn cứ vào số giờ máy hoạt động.</a:t>
            </a:r>
          </a:p>
        </p:txBody>
      </p:sp>
      <p:sp>
        <p:nvSpPr>
          <p:cNvPr id="53278" name="Text Box 28"/>
          <p:cNvSpPr txBox="1">
            <a:spLocks noChangeArrowheads="1"/>
          </p:cNvSpPr>
          <p:nvPr/>
        </p:nvSpPr>
        <p:spPr bwMode="auto">
          <a:xfrm>
            <a:off x="2166938" y="5589588"/>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Tổng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số</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giờ</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mày</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kế</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hoạch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trong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năm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100.000 </a:t>
            </a:r>
            <a:r>
              <a:rPr lang="en-US" altLang="vi-VN" sz="2000" dirty="0" err="1">
                <a:solidFill>
                  <a:prstClr val="black"/>
                </a:solidFill>
                <a:latin typeface="Times New Roman" pitchFamily="18" charset="0"/>
                <a:cs typeface="Times New Roman" pitchFamily="18" charset="0"/>
              </a:rPr>
              <a:t>giờ</a:t>
            </a:r>
            <a:r>
              <a:rPr lang="en-US" altLang="vi-VN" sz="2000" dirty="0">
                <a:solidFill>
                  <a:prstClr val="black"/>
                </a:solidFill>
                <a:latin typeface="Times New Roman" pitchFamily="18" charset="0"/>
                <a:cs typeface="Times New Roman" pitchFamily="18" charset="0"/>
              </a:rPr>
              <a:t>.</a:t>
            </a:r>
          </a:p>
        </p:txBody>
      </p:sp>
      <p:sp>
        <p:nvSpPr>
          <p:cNvPr id="53279" name="Text Box 28"/>
          <p:cNvSpPr txBox="1">
            <a:spLocks noChangeArrowheads="1"/>
          </p:cNvSpPr>
          <p:nvPr/>
        </p:nvSpPr>
        <p:spPr bwMode="auto">
          <a:xfrm>
            <a:off x="2166938" y="6073775"/>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Tổng</a:t>
            </a:r>
            <a:r>
              <a:rPr lang="en-US" altLang="vi-VN" sz="2000" dirty="0">
                <a:solidFill>
                  <a:prstClr val="black"/>
                </a:solidFill>
                <a:latin typeface="Times New Roman" pitchFamily="18" charset="0"/>
                <a:cs typeface="Times New Roman" pitchFamily="18" charset="0"/>
              </a:rPr>
              <a:t> chi </a:t>
            </a:r>
            <a:r>
              <a:rPr lang="en-US" altLang="vi-VN" sz="2000" dirty="0" err="1">
                <a:solidFill>
                  <a:prstClr val="black"/>
                </a:solidFill>
                <a:latin typeface="Times New Roman" pitchFamily="18" charset="0"/>
                <a:cs typeface="Times New Roman" pitchFamily="18" charset="0"/>
              </a:rPr>
              <a:t>phí</a:t>
            </a:r>
            <a:r>
              <a:rPr lang="en-US" altLang="vi-VN" sz="2000" dirty="0">
                <a:solidFill>
                  <a:prstClr val="black"/>
                </a:solidFill>
                <a:latin typeface="Times New Roman" pitchFamily="18" charset="0"/>
                <a:cs typeface="Times New Roman" pitchFamily="18" charset="0"/>
              </a:rPr>
              <a:t> SXC </a:t>
            </a:r>
            <a:r>
              <a:rPr lang="en-US" altLang="vi-VN" sz="2000" dirty="0" err="1">
                <a:solidFill>
                  <a:prstClr val="black"/>
                </a:solidFill>
                <a:latin typeface="Times New Roman" pitchFamily="18" charset="0"/>
                <a:cs typeface="Times New Roman" pitchFamily="18" charset="0"/>
              </a:rPr>
              <a:t>kế</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hoạch</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trong</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năm</a:t>
            </a:r>
            <a:r>
              <a:rPr lang="en-US" altLang="vi-VN" sz="2000" dirty="0">
                <a:solidFill>
                  <a:prstClr val="black"/>
                </a:solidFill>
                <a:latin typeface="Times New Roman" pitchFamily="18" charset="0"/>
                <a:cs typeface="Times New Roman" pitchFamily="18" charset="0"/>
              </a:rPr>
              <a:t> </a:t>
            </a:r>
            <a:r>
              <a:rPr lang="en-US" altLang="vi-VN" sz="2000" dirty="0" err="1">
                <a:solidFill>
                  <a:prstClr val="black"/>
                </a:solidFill>
                <a:latin typeface="Times New Roman" pitchFamily="18" charset="0"/>
                <a:cs typeface="Times New Roman" pitchFamily="18" charset="0"/>
              </a:rPr>
              <a:t>là</a:t>
            </a:r>
            <a:r>
              <a:rPr lang="en-US" altLang="vi-VN" sz="2000" dirty="0">
                <a:solidFill>
                  <a:prstClr val="black"/>
                </a:solidFill>
                <a:latin typeface="Times New Roman" pitchFamily="18" charset="0"/>
                <a:cs typeface="Times New Roman" pitchFamily="18" charset="0"/>
              </a:rPr>
              <a:t> 600.000 </a:t>
            </a:r>
            <a:r>
              <a:rPr lang="en-US" altLang="vi-VN" sz="2000" dirty="0" err="1">
                <a:solidFill>
                  <a:prstClr val="black"/>
                </a:solidFill>
                <a:latin typeface="Times New Roman" pitchFamily="18" charset="0"/>
                <a:cs typeface="Times New Roman" pitchFamily="18" charset="0"/>
              </a:rPr>
              <a:t>giờ</a:t>
            </a:r>
            <a:r>
              <a:rPr lang="en-US" altLang="vi-VN" sz="20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1614036383"/>
      </p:ext>
    </p:extLst>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CE3BAD5F-CFF4-4FB4-8482-70EED6E62C9B}" type="slidenum">
              <a:rPr lang="en-IN" smtClean="0"/>
              <a:pPr>
                <a:defRPr/>
              </a:pPr>
              <a:t>73</a:t>
            </a:fld>
            <a:endParaRPr lang="en-IN"/>
          </a:p>
        </p:txBody>
      </p:sp>
      <p:sp>
        <p:nvSpPr>
          <p:cNvPr id="54276" name="Text Box 28"/>
          <p:cNvSpPr txBox="1">
            <a:spLocks noChangeArrowheads="1"/>
          </p:cNvSpPr>
          <p:nvPr/>
        </p:nvSpPr>
        <p:spPr bwMode="auto">
          <a:xfrm>
            <a:off x="2166938" y="1714500"/>
            <a:ext cx="8134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a:solidFill>
                  <a:prstClr val="black"/>
                </a:solidFill>
                <a:latin typeface="Times New Roman" pitchFamily="18" charset="0"/>
                <a:cs typeface="Times New Roman" pitchFamily="18" charset="0"/>
              </a:rPr>
              <a:t>- Tổng chi phí SXC thực tế phát sinh trong tháng tập hợp được sau đó là 43.300 ngđ. Cuối tháng ĐĐH B đã hoàn thành và giao cho khách hàng.</a:t>
            </a:r>
          </a:p>
        </p:txBody>
      </p:sp>
      <p:sp>
        <p:nvSpPr>
          <p:cNvPr id="54277" name="Text Box 28"/>
          <p:cNvSpPr txBox="1">
            <a:spLocks noChangeArrowheads="1"/>
          </p:cNvSpPr>
          <p:nvPr/>
        </p:nvSpPr>
        <p:spPr bwMode="auto">
          <a:xfrm>
            <a:off x="2166938" y="2957513"/>
            <a:ext cx="81343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b="1" i="1">
                <a:solidFill>
                  <a:prstClr val="black"/>
                </a:solidFill>
                <a:latin typeface="Times New Roman" pitchFamily="18" charset="0"/>
                <a:cs typeface="Times New Roman" pitchFamily="18" charset="0"/>
              </a:rPr>
              <a:t>Yêu cầu:</a:t>
            </a:r>
          </a:p>
          <a:p>
            <a:pPr algn="just" fontAlgn="base">
              <a:lnSpc>
                <a:spcPct val="150000"/>
              </a:lnSpc>
              <a:spcBef>
                <a:spcPct val="0"/>
              </a:spcBef>
              <a:spcAft>
                <a:spcPct val="0"/>
              </a:spcAft>
            </a:pPr>
            <a:r>
              <a:rPr lang="en-US" altLang="vi-VN" sz="2000" b="1" i="1">
                <a:solidFill>
                  <a:prstClr val="black"/>
                </a:solidFill>
                <a:latin typeface="Times New Roman" pitchFamily="18" charset="0"/>
                <a:cs typeface="Times New Roman" pitchFamily="18" charset="0"/>
              </a:rPr>
              <a:t>1. Tính mức phân bổ CPSXC cho từng ĐĐH.</a:t>
            </a:r>
          </a:p>
          <a:p>
            <a:pPr algn="just" fontAlgn="base">
              <a:lnSpc>
                <a:spcPct val="150000"/>
              </a:lnSpc>
              <a:spcBef>
                <a:spcPct val="0"/>
              </a:spcBef>
              <a:spcAft>
                <a:spcPct val="0"/>
              </a:spcAft>
            </a:pPr>
            <a:r>
              <a:rPr lang="en-US" altLang="vi-VN" sz="2000" b="1" i="1">
                <a:solidFill>
                  <a:prstClr val="black"/>
                </a:solidFill>
                <a:latin typeface="Times New Roman" pitchFamily="18" charset="0"/>
                <a:cs typeface="Times New Roman" pitchFamily="18" charset="0"/>
              </a:rPr>
              <a:t>2. Lập phiếu chi phí công việc đồng thời phản ánh trên sơ đồ tài khoản việc tập hợp chi phí và tính giá thành.</a:t>
            </a:r>
          </a:p>
          <a:p>
            <a:pPr algn="just" fontAlgn="base">
              <a:lnSpc>
                <a:spcPct val="150000"/>
              </a:lnSpc>
              <a:spcBef>
                <a:spcPct val="0"/>
              </a:spcBef>
              <a:spcAft>
                <a:spcPct val="0"/>
              </a:spcAft>
            </a:pPr>
            <a:r>
              <a:rPr lang="en-US" altLang="vi-VN" sz="2000" b="1" i="1">
                <a:solidFill>
                  <a:prstClr val="black"/>
                </a:solidFill>
                <a:latin typeface="Times New Roman" pitchFamily="18" charset="0"/>
                <a:cs typeface="Times New Roman" pitchFamily="18" charset="0"/>
              </a:rPr>
              <a:t>3. Điều chỉnh mức chênh lệch chi phí SXC.</a:t>
            </a:r>
          </a:p>
        </p:txBody>
      </p:sp>
    </p:spTree>
    <p:extLst>
      <p:ext uri="{BB962C8B-B14F-4D97-AF65-F5344CB8AC3E}">
        <p14:creationId xmlns:p14="http://schemas.microsoft.com/office/powerpoint/2010/main" val="1534324247"/>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WordArt 9"/>
          <p:cNvSpPr>
            <a:spLocks noChangeArrowheads="1" noChangeShapeType="1" noTextEdit="1"/>
          </p:cNvSpPr>
          <p:nvPr/>
        </p:nvSpPr>
        <p:spPr bwMode="auto">
          <a:xfrm>
            <a:off x="2024064" y="1524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68D660CF-9AB2-4092-8D97-89877E646F13}" type="slidenum">
              <a:rPr lang="en-IN" smtClean="0"/>
              <a:pPr>
                <a:defRPr/>
              </a:pPr>
              <a:t>74</a:t>
            </a:fld>
            <a:endParaRPr lang="en-IN"/>
          </a:p>
        </p:txBody>
      </p:sp>
      <p:sp>
        <p:nvSpPr>
          <p:cNvPr id="55300" name="AutoShape 21"/>
          <p:cNvSpPr>
            <a:spLocks noChangeArrowheads="1"/>
          </p:cNvSpPr>
          <p:nvPr/>
        </p:nvSpPr>
        <p:spPr bwMode="auto">
          <a:xfrm>
            <a:off x="2667000" y="609600"/>
            <a:ext cx="68580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1900" b="1" dirty="0">
                <a:solidFill>
                  <a:prstClr val="black"/>
                </a:solidFill>
                <a:latin typeface="Times New Roman" pitchFamily="18" charset="0"/>
                <a:cs typeface="Times New Roman" pitchFamily="18" charset="0"/>
              </a:rPr>
              <a:t> 2. PHƯƠNG PHÁP XĐ CP THEO QUÁ TRÌNH SẢN XUẤT</a:t>
            </a:r>
          </a:p>
        </p:txBody>
      </p:sp>
      <p:sp>
        <p:nvSpPr>
          <p:cNvPr id="55301" name="Text Box 28"/>
          <p:cNvSpPr txBox="1">
            <a:spLocks noChangeArrowheads="1"/>
          </p:cNvSpPr>
          <p:nvPr/>
        </p:nvSpPr>
        <p:spPr bwMode="auto">
          <a:xfrm>
            <a:off x="2166938" y="1524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Nội</a:t>
            </a:r>
            <a:r>
              <a:rPr lang="en-US" altLang="vi-VN" sz="2400" b="1" u="sng" dirty="0">
                <a:solidFill>
                  <a:prstClr val="black"/>
                </a:solidFill>
                <a:latin typeface="Times New Roman" pitchFamily="18" charset="0"/>
                <a:cs typeface="Times New Roman" pitchFamily="18" charset="0"/>
              </a:rPr>
              <a:t> dung:</a:t>
            </a:r>
            <a:endParaRPr lang="en-US" altLang="vi-VN" sz="2400" b="1" dirty="0">
              <a:solidFill>
                <a:prstClr val="black"/>
              </a:solidFill>
              <a:latin typeface="Times New Roman" pitchFamily="18" charset="0"/>
              <a:cs typeface="Times New Roman" pitchFamily="18" charset="0"/>
            </a:endParaRPr>
          </a:p>
        </p:txBody>
      </p:sp>
      <p:sp>
        <p:nvSpPr>
          <p:cNvPr id="55302" name="Text Box 28"/>
          <p:cNvSpPr txBox="1">
            <a:spLocks noChangeArrowheads="1"/>
          </p:cNvSpPr>
          <p:nvPr/>
        </p:nvSpPr>
        <p:spPr bwMode="auto">
          <a:xfrm>
            <a:off x="2076450" y="2240340"/>
            <a:ext cx="8134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Điều</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kiện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vận</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Áp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DN </a:t>
            </a:r>
            <a:r>
              <a:rPr lang="en-US" altLang="vi-VN" sz="2400" dirty="0" err="1">
                <a:solidFill>
                  <a:prstClr val="black"/>
                </a:solidFill>
                <a:latin typeface="Times New Roman" pitchFamily="18" charset="0"/>
                <a:cs typeface="Times New Roman" pitchFamily="18" charset="0"/>
              </a:rPr>
              <a:t>mà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trình</a:t>
            </a:r>
            <a:r>
              <a:rPr lang="en-US" altLang="vi-VN" sz="2400" dirty="0">
                <a:solidFill>
                  <a:prstClr val="black"/>
                </a:solidFill>
                <a:latin typeface="Times New Roman" pitchFamily="18" charset="0"/>
                <a:cs typeface="Times New Roman" pitchFamily="18" charset="0"/>
              </a:rPr>
              <a:t> SXSP </a:t>
            </a:r>
            <a:r>
              <a:rPr lang="en-US" altLang="vi-VN" sz="2400" dirty="0" err="1">
                <a:solidFill>
                  <a:prstClr val="black"/>
                </a:solidFill>
                <a:latin typeface="Times New Roman" pitchFamily="18" charset="0"/>
                <a:cs typeface="Times New Roman" pitchFamily="18" charset="0"/>
              </a:rPr>
              <a:t>giản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hoặc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nghệ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trải</a:t>
            </a:r>
            <a:r>
              <a:rPr lang="en-US" altLang="vi-VN" sz="2400" dirty="0">
                <a:solidFill>
                  <a:prstClr val="black"/>
                </a:solidFill>
                <a:latin typeface="Times New Roman" pitchFamily="18" charset="0"/>
                <a:cs typeface="Times New Roman" pitchFamily="18" charset="0"/>
              </a:rPr>
              <a:t> qua </a:t>
            </a:r>
            <a:r>
              <a:rPr lang="en-US" altLang="vi-VN" sz="2400" dirty="0" err="1">
                <a:solidFill>
                  <a:prstClr val="black"/>
                </a:solidFill>
                <a:latin typeface="Times New Roman" pitchFamily="18" charset="0"/>
                <a:cs typeface="Times New Roman" pitchFamily="18" charset="0"/>
              </a:rPr>
              <a:t>nhiều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liên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tục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trước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biến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a:t>
            </a:r>
          </a:p>
        </p:txBody>
      </p:sp>
      <p:sp>
        <p:nvSpPr>
          <p:cNvPr id="55303" name="Text Box 28"/>
          <p:cNvSpPr txBox="1">
            <a:spLocks noChangeArrowheads="1"/>
          </p:cNvSpPr>
          <p:nvPr/>
        </p:nvSpPr>
        <p:spPr bwMode="auto">
          <a:xfrm>
            <a:off x="2166938" y="3893404"/>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Đối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tượng</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tập</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hợp</a:t>
            </a:r>
            <a:r>
              <a:rPr lang="en-US" altLang="vi-VN" sz="2400" i="1" dirty="0">
                <a:solidFill>
                  <a:prstClr val="black"/>
                </a:solidFill>
                <a:latin typeface="Times New Roman" pitchFamily="18" charset="0"/>
                <a:cs typeface="Times New Roman" pitchFamily="18" charset="0"/>
              </a:rPr>
              <a:t> chi </a:t>
            </a:r>
            <a:r>
              <a:rPr lang="en-US" altLang="vi-VN" sz="2400" i="1" dirty="0" err="1">
                <a:solidFill>
                  <a:prstClr val="black"/>
                </a:solidFill>
                <a:latin typeface="Times New Roman" pitchFamily="18" charset="0"/>
                <a:cs typeface="Times New Roman" pitchFamily="18" charset="0"/>
              </a:rPr>
              <a:t>phí</a:t>
            </a:r>
            <a:r>
              <a:rPr lang="en-US" altLang="vi-VN" sz="2400" i="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giai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đoạn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nghệ</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xưởng</a:t>
            </a:r>
            <a:r>
              <a:rPr lang="en-US" altLang="vi-VN" sz="2400" dirty="0">
                <a:solidFill>
                  <a:prstClr val="black"/>
                </a:solidFill>
                <a:latin typeface="Times New Roman" pitchFamily="18" charset="0"/>
                <a:cs typeface="Times New Roman" pitchFamily="18" charset="0"/>
              </a:rPr>
              <a:t>).</a:t>
            </a:r>
          </a:p>
        </p:txBody>
      </p:sp>
      <p:sp>
        <p:nvSpPr>
          <p:cNvPr id="55304" name="Text Box 28"/>
          <p:cNvSpPr txBox="1">
            <a:spLocks noChangeArrowheads="1"/>
          </p:cNvSpPr>
          <p:nvPr/>
        </p:nvSpPr>
        <p:spPr bwMode="auto">
          <a:xfrm>
            <a:off x="2166938" y="4807804"/>
            <a:ext cx="8134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Đối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tượng</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tính</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giá</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thành</a:t>
            </a:r>
            <a:r>
              <a:rPr lang="en-US" altLang="vi-VN" sz="2400" i="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sau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mỗi</a:t>
            </a:r>
            <a:r>
              <a:rPr lang="en-US" altLang="vi-VN" sz="2400" dirty="0">
                <a:solidFill>
                  <a:prstClr val="black"/>
                </a:solidFill>
                <a:latin typeface="Times New Roman" pitchFamily="18" charset="0"/>
                <a:cs typeface="Times New Roman" pitchFamily="18" charset="0"/>
              </a:rPr>
              <a:t> GĐ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a:t>
            </a:r>
          </a:p>
        </p:txBody>
      </p:sp>
      <p:sp>
        <p:nvSpPr>
          <p:cNvPr id="55305" name="Text Box 28"/>
          <p:cNvSpPr txBox="1">
            <a:spLocks noChangeArrowheads="1"/>
          </p:cNvSpPr>
          <p:nvPr/>
        </p:nvSpPr>
        <p:spPr bwMode="auto">
          <a:xfrm>
            <a:off x="2076450" y="583724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Kỳ</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tính</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giá</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thành</a:t>
            </a:r>
            <a:r>
              <a:rPr lang="en-US" altLang="vi-VN" sz="2400" i="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quý</a:t>
            </a:r>
            <a:endParaRPr lang="en-US" altLang="vi-VN"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368284157"/>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2136775" y="228600"/>
            <a:ext cx="8153400" cy="990600"/>
          </a:xfrm>
        </p:spPr>
        <p:txBody>
          <a:bodyPr/>
          <a:lstStyle/>
          <a:p>
            <a:r>
              <a:rPr lang="en-US" altLang="vi-VN" sz="4000" b="1" dirty="0" err="1">
                <a:solidFill>
                  <a:schemeClr val="tx1"/>
                </a:solidFill>
                <a:latin typeface="Times New Roman" pitchFamily="18" charset="0"/>
                <a:cs typeface="Times New Roman" pitchFamily="18" charset="0"/>
              </a:rPr>
              <a:t>Quy</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trình</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sản</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xuất</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kiểu</a:t>
            </a:r>
            <a:r>
              <a:rPr lang="en-US" altLang="vi-VN" sz="4000" b="1" dirty="0">
                <a:solidFill>
                  <a:schemeClr val="tx1"/>
                </a:solidFill>
                <a:latin typeface="Times New Roman" pitchFamily="18" charset="0"/>
                <a:cs typeface="Times New Roman" pitchFamily="18" charset="0"/>
              </a:rPr>
              <a:t> song </a:t>
            </a:r>
            <a:r>
              <a:rPr lang="en-US" altLang="vi-VN" sz="4000" b="1" dirty="0" err="1">
                <a:solidFill>
                  <a:schemeClr val="tx1"/>
                </a:solidFill>
                <a:latin typeface="Times New Roman" pitchFamily="18" charset="0"/>
                <a:cs typeface="Times New Roman" pitchFamily="18" charset="0"/>
              </a:rPr>
              <a:t>song</a:t>
            </a:r>
            <a:endParaRPr lang="en-US" altLang="vi-VN" sz="4000" b="1"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AFE99C35-8B1F-4049-9DA0-5730B728AD2A}" type="slidenum">
              <a:rPr lang="en-IN" smtClean="0"/>
              <a:pPr>
                <a:defRPr/>
              </a:pPr>
              <a:t>75</a:t>
            </a:fld>
            <a:endParaRPr lang="en-IN"/>
          </a:p>
        </p:txBody>
      </p:sp>
      <p:pic>
        <p:nvPicPr>
          <p:cNvPr id="5632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779588" y="990600"/>
            <a:ext cx="9193213" cy="5715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53101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2136775" y="228600"/>
            <a:ext cx="8153400" cy="990600"/>
          </a:xfrm>
        </p:spPr>
        <p:txBody>
          <a:bodyPr/>
          <a:lstStyle/>
          <a:p>
            <a:r>
              <a:rPr lang="en-US" altLang="vi-VN" sz="4000" b="1" dirty="0" err="1">
                <a:solidFill>
                  <a:schemeClr val="tx1"/>
                </a:solidFill>
                <a:latin typeface="Times New Roman" pitchFamily="18" charset="0"/>
                <a:cs typeface="Times New Roman" pitchFamily="18" charset="0"/>
              </a:rPr>
              <a:t>Quy</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trình</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sản</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xuất</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kiểu</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liên</a:t>
            </a:r>
            <a:r>
              <a:rPr lang="en-US" altLang="vi-VN" sz="4000" b="1" dirty="0">
                <a:solidFill>
                  <a:schemeClr val="tx1"/>
                </a:solidFill>
                <a:latin typeface="Times New Roman" pitchFamily="18" charset="0"/>
                <a:cs typeface="Times New Roman" pitchFamily="18" charset="0"/>
              </a:rPr>
              <a:t> </a:t>
            </a:r>
            <a:r>
              <a:rPr lang="en-US" altLang="vi-VN" sz="4000" b="1" dirty="0" err="1">
                <a:solidFill>
                  <a:schemeClr val="tx1"/>
                </a:solidFill>
                <a:latin typeface="Times New Roman" pitchFamily="18" charset="0"/>
                <a:cs typeface="Times New Roman" pitchFamily="18" charset="0"/>
              </a:rPr>
              <a:t>tục</a:t>
            </a:r>
            <a:endParaRPr lang="en-US" altLang="vi-VN" sz="4000" b="1"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00F76EB2-8620-456F-9ADB-AA3CD019DD1F}" type="slidenum">
              <a:rPr lang="en-IN" smtClean="0"/>
              <a:pPr>
                <a:defRPr/>
              </a:pPr>
              <a:t>76</a:t>
            </a:fld>
            <a:endParaRPr lang="en-IN"/>
          </a:p>
        </p:txBody>
      </p:sp>
      <p:pic>
        <p:nvPicPr>
          <p:cNvPr id="57348"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600200" y="1524000"/>
            <a:ext cx="8915400" cy="47926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4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9976" y="1524001"/>
            <a:ext cx="2892425" cy="176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52635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1"/>
          <p:cNvSpPr>
            <a:spLocks noChangeArrowheads="1"/>
          </p:cNvSpPr>
          <p:nvPr/>
        </p:nvSpPr>
        <p:spPr bwMode="auto">
          <a:xfrm>
            <a:off x="2135189" y="1557338"/>
            <a:ext cx="8023225" cy="6477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300" b="1" dirty="0">
                <a:solidFill>
                  <a:prstClr val="black"/>
                </a:solidFill>
                <a:latin typeface="Times New Roman" pitchFamily="18" charset="0"/>
                <a:cs typeface="Times New Roman" pitchFamily="18" charset="0"/>
              </a:rPr>
              <a:t>6.2.2. ĐỊNH GIÁ BÁN SP TRONG NGẮN HẠN</a:t>
            </a:r>
          </a:p>
        </p:txBody>
      </p:sp>
      <p:sp>
        <p:nvSpPr>
          <p:cNvPr id="1843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6.2. ĐỊNH GIÁ BÁN SẢN PHẨM</a:t>
            </a:r>
          </a:p>
        </p:txBody>
      </p:sp>
      <p:sp>
        <p:nvSpPr>
          <p:cNvPr id="6" name="Slide Number Placeholder 5"/>
          <p:cNvSpPr>
            <a:spLocks noGrp="1"/>
          </p:cNvSpPr>
          <p:nvPr>
            <p:ph type="sldNum" sz="quarter" idx="12"/>
          </p:nvPr>
        </p:nvSpPr>
        <p:spPr/>
        <p:txBody>
          <a:bodyPr>
            <a:normAutofit fontScale="85000" lnSpcReduction="20000"/>
          </a:bodyPr>
          <a:lstStyle/>
          <a:p>
            <a:pPr>
              <a:defRPr/>
            </a:pPr>
            <a:fld id="{75F7BD86-E0B7-4E10-A6A3-3DD1A78FBC14}" type="slidenum">
              <a:rPr lang="en-IN" smtClean="0"/>
              <a:pPr>
                <a:defRPr/>
              </a:pPr>
              <a:t>77</a:t>
            </a:fld>
            <a:endParaRPr lang="en-IN" dirty="0"/>
          </a:p>
        </p:txBody>
      </p:sp>
      <p:sp>
        <p:nvSpPr>
          <p:cNvPr id="7" name="Text Box 28"/>
          <p:cNvSpPr txBox="1">
            <a:spLocks noChangeArrowheads="1"/>
          </p:cNvSpPr>
          <p:nvPr/>
        </p:nvSpPr>
        <p:spPr bwMode="auto">
          <a:xfrm>
            <a:off x="1862931" y="2438400"/>
            <a:ext cx="8567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 </a:t>
            </a:r>
            <a:r>
              <a:rPr lang="vi-VN" altLang="vi-VN" sz="2400" b="1" dirty="0">
                <a:solidFill>
                  <a:prstClr val="black"/>
                </a:solidFill>
                <a:latin typeface="Times New Roman" pitchFamily="18" charset="0"/>
                <a:cs typeface="Times New Roman" pitchFamily="18" charset="0"/>
              </a:rPr>
              <a:t>Định giá bán sản phẩm trong một số trường hợp đặc biệt</a:t>
            </a:r>
            <a:endParaRPr lang="en-US" altLang="vi-VN" sz="2400" b="1" dirty="0">
              <a:solidFill>
                <a:prstClr val="black"/>
              </a:solidFill>
              <a:latin typeface="Times New Roman" pitchFamily="18" charset="0"/>
              <a:cs typeface="Times New Roman" pitchFamily="18" charset="0"/>
            </a:endParaRPr>
          </a:p>
          <a:p>
            <a:pPr algn="just" fontAlgn="base">
              <a:lnSpc>
                <a:spcPct val="150000"/>
              </a:lnSpc>
              <a:spcBef>
                <a:spcPct val="50000"/>
              </a:spcBef>
              <a:spcAft>
                <a:spcPct val="0"/>
              </a:spcAft>
            </a:pP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Định</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sản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phẩm</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tiêu</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thụ</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nội</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bộ</a:t>
            </a:r>
            <a:r>
              <a:rPr lang="en-US" altLang="vi-VN" sz="2400" b="1" dirty="0">
                <a:solidFill>
                  <a:prstClr val="black"/>
                </a:solidFill>
                <a:latin typeface="Times New Roman" pitchFamily="18" charset="0"/>
                <a:cs typeface="Times New Roman" pitchFamily="18" charset="0"/>
              </a:rPr>
              <a:t> </a:t>
            </a:r>
          </a:p>
        </p:txBody>
      </p:sp>
      <p:sp>
        <p:nvSpPr>
          <p:cNvPr id="8" name="AutoShape 21"/>
          <p:cNvSpPr>
            <a:spLocks noChangeArrowheads="1"/>
          </p:cNvSpPr>
          <p:nvPr/>
        </p:nvSpPr>
        <p:spPr bwMode="auto">
          <a:xfrm>
            <a:off x="2133601" y="4457700"/>
            <a:ext cx="8023225" cy="6477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300" b="1" dirty="0">
                <a:solidFill>
                  <a:prstClr val="black"/>
                </a:solidFill>
                <a:latin typeface="Times New Roman" pitchFamily="18" charset="0"/>
                <a:cs typeface="Times New Roman" pitchFamily="18" charset="0"/>
              </a:rPr>
              <a:t>ĐỊNH GIÁ BÁN SP TRONG TH ĐẶC BIỆT</a:t>
            </a:r>
          </a:p>
        </p:txBody>
      </p:sp>
      <p:sp>
        <p:nvSpPr>
          <p:cNvPr id="9" name="Text Box 28"/>
          <p:cNvSpPr txBox="1">
            <a:spLocks noChangeArrowheads="1"/>
          </p:cNvSpPr>
          <p:nvPr/>
        </p:nvSpPr>
        <p:spPr bwMode="auto">
          <a:xfrm>
            <a:off x="1855788" y="5417404"/>
            <a:ext cx="8964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eaLnBrk="0" fontAlgn="base" hangingPunct="0">
              <a:spcBef>
                <a:spcPct val="0"/>
              </a:spcBef>
              <a:spcAft>
                <a:spcPct val="0"/>
              </a:spcAft>
            </a:pPr>
            <a:r>
              <a:rPr lang="en-US" altLang="vi-VN" sz="2400" b="1" dirty="0">
                <a:solidFill>
                  <a:prstClr val="black"/>
                </a:solidFill>
                <a:latin typeface="Times New Roman" pitchFamily="18" charset="0"/>
                <a:cs typeface="Times New Roman" pitchFamily="18" charset="0"/>
              </a:rPr>
              <a:t>	</a:t>
            </a:r>
            <a:r>
              <a:rPr lang="vi-VN" altLang="vi-VN" sz="2400" b="1" dirty="0">
                <a:solidFill>
                  <a:prstClr val="black"/>
                </a:solidFill>
                <a:latin typeface="Times New Roman" pitchFamily="18" charset="0"/>
                <a:cs typeface="Times New Roman" pitchFamily="18" charset="0"/>
              </a:rPr>
              <a:t>Giá bán mong muốn( linh hoạt) = Biến phí + Phần tiền tăng thêm</a:t>
            </a:r>
            <a:endParaRPr lang="en-US" altLang="vi-VN" sz="24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74323287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
                                        <p:tgtEl>
                                          <p:spTgt spid="7"/>
                                        </p:tgtEl>
                                      </p:cBhvr>
                                    </p:animEffect>
                                    <p:anim calcmode="lin" valueType="num">
                                      <p:cBhvr>
                                        <p:cTn id="8" dur="400" fill="hold"/>
                                        <p:tgtEl>
                                          <p:spTgt spid="7"/>
                                        </p:tgtEl>
                                        <p:attrNameLst>
                                          <p:attrName>ppt_x</p:attrName>
                                        </p:attrNameLst>
                                      </p:cBhvr>
                                      <p:tavLst>
                                        <p:tav tm="0">
                                          <p:val>
                                            <p:strVal val="#ppt_x"/>
                                          </p:val>
                                        </p:tav>
                                        <p:tav tm="100000">
                                          <p:val>
                                            <p:strVal val="#ppt_x"/>
                                          </p:val>
                                        </p:tav>
                                      </p:tavLst>
                                    </p:anim>
                                    <p:anim calcmode="lin" valueType="num">
                                      <p:cBhvr>
                                        <p:cTn id="9" dur="400" fill="hold"/>
                                        <p:tgtEl>
                                          <p:spTgt spid="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
                                        <p:tgtEl>
                                          <p:spTgt spid="9"/>
                                        </p:tgtEl>
                                      </p:cBhvr>
                                    </p:animEffect>
                                    <p:anim calcmode="lin" valueType="num">
                                      <p:cBhvr>
                                        <p:cTn id="17" dur="400" fill="hold"/>
                                        <p:tgtEl>
                                          <p:spTgt spid="9"/>
                                        </p:tgtEl>
                                        <p:attrNameLst>
                                          <p:attrName>ppt_x</p:attrName>
                                        </p:attrNameLst>
                                      </p:cBhvr>
                                      <p:tavLst>
                                        <p:tav tm="0">
                                          <p:val>
                                            <p:strVal val="#ppt_x"/>
                                          </p:val>
                                        </p:tav>
                                        <p:tav tm="100000">
                                          <p:val>
                                            <p:strVal val="#ppt_x"/>
                                          </p:val>
                                        </p:tav>
                                      </p:tavLst>
                                    </p:anim>
                                    <p:anim calcmode="lin" valueType="num">
                                      <p:cBhvr>
                                        <p:cTn id="18" dur="400" fill="hold"/>
                                        <p:tgtEl>
                                          <p:spTgt spid="9"/>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WordArt 9"/>
          <p:cNvSpPr>
            <a:spLocks noChangeArrowheads="1" noChangeShapeType="1" noTextEdit="1"/>
          </p:cNvSpPr>
          <p:nvPr/>
        </p:nvSpPr>
        <p:spPr bwMode="auto">
          <a:xfrm>
            <a:off x="2024064" y="152400"/>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A3D6D54F-0E4E-4A27-A486-743806C2F8D4}" type="slidenum">
              <a:rPr lang="en-IN" smtClean="0"/>
              <a:pPr>
                <a:defRPr/>
              </a:pPr>
              <a:t>78</a:t>
            </a:fld>
            <a:endParaRPr lang="en-IN"/>
          </a:p>
        </p:txBody>
      </p:sp>
      <p:sp>
        <p:nvSpPr>
          <p:cNvPr id="59396" name="AutoShape 21"/>
          <p:cNvSpPr>
            <a:spLocks noChangeArrowheads="1"/>
          </p:cNvSpPr>
          <p:nvPr/>
        </p:nvSpPr>
        <p:spPr bwMode="auto">
          <a:xfrm>
            <a:off x="2667000" y="609600"/>
            <a:ext cx="6858000" cy="571500"/>
          </a:xfrm>
          <a:prstGeom prst="roundRect">
            <a:avLst>
              <a:gd name="adj" fmla="val 50000"/>
            </a:avLst>
          </a:prstGeom>
          <a:solidFill>
            <a:schemeClr val="bg1"/>
          </a:solidFill>
          <a:ln w="38100">
            <a:solidFill>
              <a:schemeClr val="tx1"/>
            </a:solidFill>
            <a:round/>
            <a:headEnd/>
            <a:tailEnd/>
          </a:ln>
        </p:spPr>
        <p:txBody>
          <a:bodyPr wrap="none" anchor="ctr"/>
          <a:lstStyle/>
          <a:p>
            <a:pPr algn="ctr" eaLnBrk="0" fontAlgn="base" hangingPunct="0">
              <a:spcBef>
                <a:spcPct val="0"/>
              </a:spcBef>
              <a:spcAft>
                <a:spcPct val="0"/>
              </a:spcAft>
            </a:pPr>
            <a:r>
              <a:rPr lang="en-US" altLang="vi-VN" sz="2000" b="1" dirty="0">
                <a:solidFill>
                  <a:prstClr val="black"/>
                </a:solidFill>
                <a:latin typeface="Times New Roman" pitchFamily="18" charset="0"/>
                <a:cs typeface="Times New Roman" pitchFamily="18" charset="0"/>
              </a:rPr>
              <a:t> 4. PHƯƠNG PHÁP XĐ CPSX DỰA TRÊN HOẠT ĐỘNG</a:t>
            </a:r>
          </a:p>
        </p:txBody>
      </p:sp>
      <p:sp>
        <p:nvSpPr>
          <p:cNvPr id="59397" name="Text Box 28"/>
          <p:cNvSpPr txBox="1">
            <a:spLocks noChangeArrowheads="1"/>
          </p:cNvSpPr>
          <p:nvPr/>
        </p:nvSpPr>
        <p:spPr bwMode="auto">
          <a:xfrm>
            <a:off x="2185988" y="1524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Nội</a:t>
            </a:r>
            <a:r>
              <a:rPr lang="en-US" altLang="vi-VN" sz="2400" b="1" u="sng" dirty="0">
                <a:solidFill>
                  <a:prstClr val="black"/>
                </a:solidFill>
                <a:latin typeface="Times New Roman" pitchFamily="18" charset="0"/>
                <a:cs typeface="Times New Roman" pitchFamily="18" charset="0"/>
              </a:rPr>
              <a:t> dung:</a:t>
            </a:r>
            <a:endParaRPr lang="en-US" altLang="vi-VN" sz="2400" b="1" dirty="0">
              <a:solidFill>
                <a:prstClr val="black"/>
              </a:solidFill>
              <a:latin typeface="Times New Roman" pitchFamily="18" charset="0"/>
              <a:cs typeface="Times New Roman" pitchFamily="18" charset="0"/>
            </a:endParaRPr>
          </a:p>
        </p:txBody>
      </p:sp>
      <p:sp>
        <p:nvSpPr>
          <p:cNvPr id="59398" name="Text Box 28"/>
          <p:cNvSpPr txBox="1">
            <a:spLocks noChangeArrowheads="1"/>
          </p:cNvSpPr>
          <p:nvPr/>
        </p:nvSpPr>
        <p:spPr bwMode="auto">
          <a:xfrm>
            <a:off x="2166938" y="2057400"/>
            <a:ext cx="83931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Khái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niệm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pháp</a:t>
            </a:r>
            <a:r>
              <a:rPr lang="en-US" altLang="vi-VN" sz="2400" dirty="0">
                <a:solidFill>
                  <a:prstClr val="black"/>
                </a:solidFill>
                <a:latin typeface="Times New Roman" pitchFamily="18" charset="0"/>
                <a:cs typeface="Times New Roman" pitchFamily="18" charset="0"/>
              </a:rPr>
              <a:t> ABC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kỹ</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thuật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dịch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vụ</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áp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dụng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nhiều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bổ</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xuất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chung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nhằm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bảo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hơn</a:t>
            </a:r>
            <a:r>
              <a:rPr lang="en-US" altLang="vi-VN" sz="2400" dirty="0">
                <a:solidFill>
                  <a:prstClr val="black"/>
                </a:solidFill>
                <a:latin typeface="Times New Roman" pitchFamily="18" charset="0"/>
                <a:cs typeface="Times New Roman" pitchFamily="18" charset="0"/>
              </a:rPr>
              <a:t>. </a:t>
            </a:r>
            <a:r>
              <a:rPr lang="en-US" altLang="vi-VN" sz="2400" i="1" dirty="0">
                <a:solidFill>
                  <a:prstClr val="black"/>
                </a:solidFill>
                <a:latin typeface="Times New Roman" pitchFamily="18" charset="0"/>
                <a:cs typeface="Times New Roman" pitchFamily="18" charset="0"/>
              </a:rPr>
              <a:t>(PP </a:t>
            </a:r>
            <a:r>
              <a:rPr lang="en-US" altLang="vi-VN" sz="2400" i="1" dirty="0" err="1">
                <a:solidFill>
                  <a:prstClr val="black"/>
                </a:solidFill>
                <a:latin typeface="Times New Roman" pitchFamily="18" charset="0"/>
                <a:cs typeface="Times New Roman" pitchFamily="18" charset="0"/>
              </a:rPr>
              <a:t>cũ</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chỉ</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dựa</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vào</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một</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tiêu</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thức</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ít</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chính</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xác</a:t>
            </a:r>
            <a:r>
              <a:rPr lang="en-US" altLang="vi-VN" sz="2400" i="1" dirty="0">
                <a:solidFill>
                  <a:prstClr val="black"/>
                </a:solidFill>
                <a:latin typeface="Times New Roman" pitchFamily="18" charset="0"/>
                <a:cs typeface="Times New Roman" pitchFamily="18" charset="0"/>
              </a:rPr>
              <a:t>)</a:t>
            </a:r>
          </a:p>
        </p:txBody>
      </p:sp>
      <p:sp>
        <p:nvSpPr>
          <p:cNvPr id="59399" name="Text Box 28"/>
          <p:cNvSpPr txBox="1">
            <a:spLocks noChangeArrowheads="1"/>
          </p:cNvSpPr>
          <p:nvPr/>
        </p:nvSpPr>
        <p:spPr bwMode="auto">
          <a:xfrm>
            <a:off x="2044845" y="362706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1: </a:t>
            </a:r>
            <a:r>
              <a:rPr lang="en-US" altLang="vi-VN" sz="2400" dirty="0" err="1">
                <a:solidFill>
                  <a:prstClr val="black"/>
                </a:solidFill>
                <a:latin typeface="Times New Roman" pitchFamily="18" charset="0"/>
                <a:cs typeface="Times New Roman" pitchFamily="18" charset="0"/>
              </a:rPr>
              <a:t>Nhận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trực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tiếp</a:t>
            </a:r>
            <a:r>
              <a:rPr lang="en-US" altLang="vi-VN" sz="2400" dirty="0">
                <a:solidFill>
                  <a:prstClr val="black"/>
                </a:solidFill>
                <a:latin typeface="Times New Roman" pitchFamily="18" charset="0"/>
                <a:cs typeface="Times New Roman" pitchFamily="18" charset="0"/>
              </a:rPr>
              <a:t>.</a:t>
            </a:r>
          </a:p>
        </p:txBody>
      </p:sp>
      <p:sp>
        <p:nvSpPr>
          <p:cNvPr id="59400" name="Text Box 28"/>
          <p:cNvSpPr txBox="1">
            <a:spLocks noChangeArrowheads="1"/>
          </p:cNvSpPr>
          <p:nvPr/>
        </p:nvSpPr>
        <p:spPr bwMode="auto">
          <a:xfrm>
            <a:off x="1981200" y="4191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2: </a:t>
            </a:r>
            <a:r>
              <a:rPr lang="en-US" altLang="vi-VN" sz="2400" dirty="0" err="1">
                <a:solidFill>
                  <a:prstClr val="black"/>
                </a:solidFill>
                <a:latin typeface="Times New Roman" pitchFamily="18" charset="0"/>
                <a:cs typeface="Times New Roman" pitchFamily="18" charset="0"/>
              </a:rPr>
              <a:t>Nhận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diện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a:t>
            </a:r>
          </a:p>
        </p:txBody>
      </p:sp>
      <p:sp>
        <p:nvSpPr>
          <p:cNvPr id="59401" name="Text Box 28"/>
          <p:cNvSpPr txBox="1">
            <a:spLocks noChangeArrowheads="1"/>
          </p:cNvSpPr>
          <p:nvPr/>
        </p:nvSpPr>
        <p:spPr bwMode="auto">
          <a:xfrm>
            <a:off x="1981200" y="47244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3: </a:t>
            </a:r>
            <a:r>
              <a:rPr lang="en-US" altLang="vi-VN" sz="2400" dirty="0" err="1">
                <a:solidFill>
                  <a:prstClr val="black"/>
                </a:solidFill>
                <a:latin typeface="Times New Roman" pitchFamily="18" charset="0"/>
                <a:cs typeface="Times New Roman" pitchFamily="18" charset="0"/>
              </a:rPr>
              <a:t>Lựa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chọn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bổ</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a:t>
            </a:r>
          </a:p>
        </p:txBody>
      </p:sp>
      <p:sp>
        <p:nvSpPr>
          <p:cNvPr id="59402" name="Text Box 28"/>
          <p:cNvSpPr txBox="1">
            <a:spLocks noChangeArrowheads="1"/>
          </p:cNvSpPr>
          <p:nvPr/>
        </p:nvSpPr>
        <p:spPr bwMode="auto">
          <a:xfrm>
            <a:off x="1981200" y="5334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ts val="700"/>
              </a:spcBef>
              <a:buClr>
                <a:schemeClr val="accent2"/>
              </a:buClr>
              <a:buSzPct val="60000"/>
              <a:buFont typeface="Wingdings" pitchFamily="2" charset="2"/>
              <a:buChar char=""/>
              <a:tabLst>
                <a:tab pos="461963" algn="l"/>
              </a:tabLst>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tabLst>
                <a:tab pos="461963" algn="l"/>
              </a:tabLst>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tabLst>
                <a:tab pos="461963" algn="l"/>
              </a:tabLst>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tabLst>
                <a:tab pos="461963" algn="l"/>
              </a:tabLst>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tabLst>
                <a:tab pos="461963" algn="l"/>
              </a:tabLst>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marL="0" indent="0" algn="just" eaLnBrk="1" fontAlgn="base" hangingPunct="1">
              <a:lnSpc>
                <a:spcPct val="150000"/>
              </a:lnSpc>
              <a:spcBef>
                <a:spcPct val="0"/>
              </a:spcBef>
              <a:spcAft>
                <a:spcPct val="0"/>
              </a:spcAft>
              <a:buClrTx/>
              <a:buSzTx/>
              <a:buNone/>
              <a:defRPr/>
            </a:pP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Bước</a:t>
            </a:r>
            <a:r>
              <a:rPr lang="en-US" altLang="vi-VN" sz="2400" i="1" dirty="0">
                <a:solidFill>
                  <a:prstClr val="black"/>
                </a:solidFill>
                <a:latin typeface="Times New Roman" pitchFamily="18" charset="0"/>
                <a:cs typeface="Times New Roman" pitchFamily="18" charset="0"/>
              </a:rPr>
              <a:t> 4: </a:t>
            </a:r>
            <a:r>
              <a:rPr lang="en-US" altLang="vi-VN" sz="2400" dirty="0" err="1">
                <a:solidFill>
                  <a:prstClr val="black"/>
                </a:solidFill>
                <a:latin typeface="Times New Roman" pitchFamily="18" charset="0"/>
                <a:cs typeface="Times New Roman" pitchFamily="18" charset="0"/>
              </a:rPr>
              <a:t>Tính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bổ</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2692611211"/>
      </p:ext>
    </p:extLst>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79</a:t>
            </a:fld>
            <a:endParaRPr lang="en-IN"/>
          </a:p>
        </p:txBody>
      </p:sp>
      <p:sp>
        <p:nvSpPr>
          <p:cNvPr id="5" name="Rectangle 4"/>
          <p:cNvSpPr/>
          <p:nvPr/>
        </p:nvSpPr>
        <p:spPr>
          <a:xfrm>
            <a:off x="1676400" y="286226"/>
            <a:ext cx="8839200" cy="6093976"/>
          </a:xfrm>
          <a:prstGeom prst="rect">
            <a:avLst/>
          </a:prstGeom>
        </p:spPr>
        <p:txBody>
          <a:bodyPr wrap="square">
            <a:spAutoFit/>
          </a:bodyPr>
          <a:lstStyle/>
          <a:p>
            <a:pPr marR="45085" algn="just">
              <a:lnSpc>
                <a:spcPct val="150000"/>
              </a:lnSpc>
            </a:pPr>
            <a:r>
              <a:rPr lang="en-US" sz="2400" b="1" dirty="0" err="1">
                <a:latin typeface="Times New Roman"/>
                <a:ea typeface="Times New Roman"/>
              </a:rPr>
              <a:t>Ví</a:t>
            </a:r>
            <a:r>
              <a:rPr lang="en-US" sz="2400" b="1" dirty="0">
                <a:latin typeface="Times New Roman"/>
                <a:ea typeface="Times New Roman"/>
              </a:rPr>
              <a:t> </a:t>
            </a:r>
            <a:r>
              <a:rPr lang="en-US" sz="2400" b="1" dirty="0" err="1">
                <a:latin typeface="Times New Roman"/>
                <a:ea typeface="Times New Roman"/>
              </a:rPr>
              <a:t>dụ</a:t>
            </a:r>
            <a:r>
              <a:rPr lang="en-US" sz="2400" b="1" dirty="0">
                <a:latin typeface="Times New Roman"/>
                <a:ea typeface="Times New Roman"/>
              </a:rPr>
              <a:t> : </a:t>
            </a:r>
          </a:p>
          <a:p>
            <a:pPr marR="45085" algn="just">
              <a:lnSpc>
                <a:spcPct val="150000"/>
              </a:lnSpc>
            </a:pPr>
            <a:endParaRPr lang="en-US" sz="2000" dirty="0">
              <a:latin typeface="Times New Roman"/>
              <a:ea typeface="Times New Roman"/>
            </a:endParaRPr>
          </a:p>
          <a:p>
            <a:pPr marR="45085" algn="just">
              <a:lnSpc>
                <a:spcPct val="150000"/>
              </a:lnSpc>
            </a:pPr>
            <a:r>
              <a:rPr lang="en-US" sz="2400" b="1" dirty="0">
                <a:latin typeface="Times New Roman"/>
                <a:ea typeface="Times New Roman"/>
              </a:rPr>
              <a:t>   </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ty</a:t>
            </a:r>
            <a:r>
              <a:rPr lang="en-US" sz="2400" dirty="0">
                <a:latin typeface="Times New Roman"/>
                <a:ea typeface="Times New Roman"/>
              </a:rPr>
              <a:t> may 10 </a:t>
            </a:r>
            <a:r>
              <a:rPr lang="en-US" sz="2400" dirty="0" err="1">
                <a:latin typeface="Times New Roman"/>
                <a:ea typeface="Times New Roman"/>
              </a:rPr>
              <a:t>Gia</a:t>
            </a:r>
            <a:r>
              <a:rPr lang="en-US" sz="2400" dirty="0">
                <a:latin typeface="Times New Roman"/>
                <a:ea typeface="Times New Roman"/>
              </a:rPr>
              <a:t> </a:t>
            </a:r>
            <a:r>
              <a:rPr lang="en-US" sz="2400" dirty="0" err="1">
                <a:latin typeface="Times New Roman"/>
                <a:ea typeface="Times New Roman"/>
              </a:rPr>
              <a:t>lâm</a:t>
            </a:r>
            <a:r>
              <a:rPr lang="en-US" sz="2400" dirty="0">
                <a:latin typeface="Times New Roman"/>
                <a:ea typeface="Times New Roman"/>
              </a:rPr>
              <a:t> - </a:t>
            </a:r>
            <a:r>
              <a:rPr lang="en-US" sz="2400" dirty="0" err="1">
                <a:latin typeface="Times New Roman"/>
                <a:ea typeface="Times New Roman"/>
              </a:rPr>
              <a:t>Hà</a:t>
            </a:r>
            <a:r>
              <a:rPr lang="en-US" sz="2400" dirty="0">
                <a:latin typeface="Times New Roman"/>
                <a:ea typeface="Times New Roman"/>
              </a:rPr>
              <a:t> </a:t>
            </a:r>
            <a:r>
              <a:rPr lang="en-US" sz="2400" dirty="0" err="1">
                <a:latin typeface="Times New Roman"/>
                <a:ea typeface="Times New Roman"/>
              </a:rPr>
              <a:t>nội</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phân</a:t>
            </a:r>
            <a:r>
              <a:rPr lang="en-US" sz="2400" dirty="0">
                <a:latin typeface="Times New Roman"/>
                <a:ea typeface="Times New Roman"/>
              </a:rPr>
              <a:t> </a:t>
            </a:r>
            <a:r>
              <a:rPr lang="en-US" sz="2400" dirty="0" err="1">
                <a:latin typeface="Times New Roman"/>
                <a:ea typeface="Times New Roman"/>
              </a:rPr>
              <a:t>xưởng</a:t>
            </a:r>
            <a:r>
              <a:rPr lang="en-US" sz="2400" dirty="0">
                <a:latin typeface="Times New Roman"/>
                <a:ea typeface="Times New Roman"/>
              </a:rPr>
              <a:t> may </a:t>
            </a:r>
            <a:r>
              <a:rPr lang="en-US" sz="2400" dirty="0" err="1">
                <a:latin typeface="Times New Roman"/>
                <a:ea typeface="Times New Roman"/>
              </a:rPr>
              <a:t>số</a:t>
            </a:r>
            <a:r>
              <a:rPr lang="en-US" sz="2400" dirty="0">
                <a:latin typeface="Times New Roman"/>
                <a:ea typeface="Times New Roman"/>
              </a:rPr>
              <a:t> 1 </a:t>
            </a:r>
            <a:r>
              <a:rPr lang="en-US" sz="2400" dirty="0" err="1">
                <a:latin typeface="Times New Roman"/>
                <a:ea typeface="Times New Roman"/>
              </a:rPr>
              <a:t>chuyên</a:t>
            </a:r>
            <a:r>
              <a:rPr lang="en-US" sz="2400" dirty="0">
                <a:latin typeface="Times New Roman"/>
                <a:ea typeface="Times New Roman"/>
              </a:rPr>
              <a:t> may </a:t>
            </a:r>
            <a:r>
              <a:rPr lang="en-US" sz="2400" dirty="0" err="1">
                <a:latin typeface="Times New Roman"/>
                <a:ea typeface="Times New Roman"/>
              </a:rPr>
              <a:t>áo</a:t>
            </a:r>
            <a:r>
              <a:rPr lang="en-US" sz="2400" dirty="0">
                <a:latin typeface="Times New Roman"/>
                <a:ea typeface="Times New Roman"/>
              </a:rPr>
              <a:t> </a:t>
            </a:r>
            <a:r>
              <a:rPr lang="en-US" sz="2400" dirty="0" err="1">
                <a:latin typeface="Times New Roman"/>
                <a:ea typeface="Times New Roman"/>
              </a:rPr>
              <a:t>phao</a:t>
            </a:r>
            <a:r>
              <a:rPr lang="en-US" sz="2400" dirty="0">
                <a:latin typeface="Times New Roman"/>
                <a:ea typeface="Times New Roman"/>
              </a:rPr>
              <a:t> </a:t>
            </a:r>
            <a:r>
              <a:rPr lang="en-US" sz="2400" dirty="0" err="1">
                <a:latin typeface="Times New Roman"/>
                <a:ea typeface="Times New Roman"/>
              </a:rPr>
              <a:t>nam</a:t>
            </a:r>
            <a:r>
              <a:rPr lang="en-US" sz="2400" dirty="0">
                <a:latin typeface="Times New Roman"/>
                <a:ea typeface="Times New Roman"/>
              </a:rPr>
              <a:t> </a:t>
            </a:r>
            <a:r>
              <a:rPr lang="en-US" sz="2400" dirty="0" err="1">
                <a:latin typeface="Times New Roman"/>
                <a:ea typeface="Times New Roman"/>
              </a:rPr>
              <a:t>và</a:t>
            </a:r>
            <a:r>
              <a:rPr lang="en-US" sz="2400" dirty="0">
                <a:latin typeface="Times New Roman"/>
                <a:ea typeface="Times New Roman"/>
              </a:rPr>
              <a:t> </a:t>
            </a:r>
            <a:r>
              <a:rPr lang="en-US" sz="2400" dirty="0" err="1">
                <a:latin typeface="Times New Roman"/>
                <a:ea typeface="Times New Roman"/>
              </a:rPr>
              <a:t>áo</a:t>
            </a:r>
            <a:r>
              <a:rPr lang="en-US" sz="2400" dirty="0">
                <a:latin typeface="Times New Roman"/>
                <a:ea typeface="Times New Roman"/>
              </a:rPr>
              <a:t> </a:t>
            </a:r>
            <a:r>
              <a:rPr lang="en-US" sz="2400" dirty="0" err="1">
                <a:latin typeface="Times New Roman"/>
                <a:ea typeface="Times New Roman"/>
              </a:rPr>
              <a:t>phao</a:t>
            </a:r>
            <a:r>
              <a:rPr lang="en-US" sz="2400" dirty="0">
                <a:latin typeface="Times New Roman"/>
                <a:ea typeface="Times New Roman"/>
              </a:rPr>
              <a:t> </a:t>
            </a:r>
            <a:r>
              <a:rPr lang="en-US" sz="2400" dirty="0" err="1">
                <a:latin typeface="Times New Roman"/>
                <a:ea typeface="Times New Roman"/>
              </a:rPr>
              <a:t>nữ</a:t>
            </a:r>
            <a:r>
              <a:rPr lang="en-US" sz="2400" dirty="0">
                <a:latin typeface="Times New Roman"/>
                <a:ea typeface="Times New Roman"/>
              </a:rPr>
              <a:t>, </a:t>
            </a:r>
            <a:r>
              <a:rPr lang="en-US" sz="2400" dirty="0" err="1">
                <a:latin typeface="Times New Roman"/>
                <a:ea typeface="Times New Roman"/>
              </a:rPr>
              <a:t>có</a:t>
            </a:r>
            <a:r>
              <a:rPr lang="en-US" sz="2400" dirty="0">
                <a:latin typeface="Times New Roman"/>
                <a:ea typeface="Times New Roman"/>
              </a:rPr>
              <a:t> </a:t>
            </a:r>
            <a:r>
              <a:rPr lang="en-US" sz="2400" dirty="0" err="1">
                <a:latin typeface="Times New Roman"/>
                <a:ea typeface="Times New Roman"/>
              </a:rPr>
              <a:t>các</a:t>
            </a:r>
            <a:r>
              <a:rPr lang="en-US" sz="2400" dirty="0">
                <a:latin typeface="Times New Roman"/>
                <a:ea typeface="Times New Roman"/>
              </a:rPr>
              <a:t> </a:t>
            </a:r>
            <a:r>
              <a:rPr lang="en-US" sz="2400" dirty="0" err="1">
                <a:latin typeface="Times New Roman"/>
                <a:ea typeface="Times New Roman"/>
              </a:rPr>
              <a:t>tài</a:t>
            </a:r>
            <a:r>
              <a:rPr lang="en-US" sz="2400" dirty="0">
                <a:latin typeface="Times New Roman"/>
                <a:ea typeface="Times New Roman"/>
              </a:rPr>
              <a:t> </a:t>
            </a:r>
            <a:r>
              <a:rPr lang="en-US" sz="2400" dirty="0" err="1">
                <a:latin typeface="Times New Roman"/>
                <a:ea typeface="Times New Roman"/>
              </a:rPr>
              <a:t>liêu</a:t>
            </a:r>
            <a:r>
              <a:rPr lang="en-US" sz="2400" dirty="0">
                <a:latin typeface="Times New Roman"/>
                <a:ea typeface="Times New Roman"/>
              </a:rPr>
              <a:t> </a:t>
            </a:r>
            <a:r>
              <a:rPr lang="en-US" sz="2400" dirty="0" err="1">
                <a:latin typeface="Times New Roman"/>
                <a:ea typeface="Times New Roman"/>
              </a:rPr>
              <a:t>sau</a:t>
            </a:r>
            <a:r>
              <a:rPr lang="en-US" sz="2400" dirty="0">
                <a:latin typeface="Times New Roman"/>
                <a:ea typeface="Times New Roman"/>
              </a:rPr>
              <a:t>:</a:t>
            </a:r>
            <a:endParaRPr lang="en-US" sz="2000" dirty="0">
              <a:latin typeface="Times New Roman"/>
              <a:ea typeface="Times New Roman"/>
            </a:endParaRPr>
          </a:p>
          <a:p>
            <a:pPr marL="342900" marR="45085" indent="-342900" algn="just">
              <a:lnSpc>
                <a:spcPct val="150000"/>
              </a:lnSpc>
              <a:buFont typeface="Times New Roman"/>
              <a:buChar char="-"/>
              <a:tabLst>
                <a:tab pos="371475" algn="l"/>
              </a:tabLst>
            </a:pP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áo</a:t>
            </a:r>
            <a:r>
              <a:rPr lang="en-US" sz="2400" dirty="0">
                <a:latin typeface="Times New Roman"/>
                <a:ea typeface="Times New Roman"/>
              </a:rPr>
              <a:t> </a:t>
            </a:r>
            <a:r>
              <a:rPr lang="en-US" sz="2400" dirty="0" err="1">
                <a:latin typeface="Times New Roman"/>
                <a:ea typeface="Times New Roman"/>
              </a:rPr>
              <a:t>phao</a:t>
            </a:r>
            <a:r>
              <a:rPr lang="en-US" sz="2400" dirty="0">
                <a:latin typeface="Times New Roman"/>
                <a:ea typeface="Times New Roman"/>
              </a:rPr>
              <a:t> </a:t>
            </a:r>
            <a:r>
              <a:rPr lang="en-US" sz="2400" dirty="0" err="1">
                <a:latin typeface="Times New Roman"/>
                <a:ea typeface="Times New Roman"/>
              </a:rPr>
              <a:t>nam</a:t>
            </a:r>
            <a:r>
              <a:rPr lang="en-US" sz="2400" dirty="0">
                <a:latin typeface="Times New Roman"/>
                <a:ea typeface="Times New Roman"/>
              </a:rPr>
              <a:t> </a:t>
            </a:r>
            <a:r>
              <a:rPr lang="en-US" sz="2400" dirty="0" err="1">
                <a:latin typeface="Times New Roman"/>
                <a:ea typeface="Times New Roman"/>
              </a:rPr>
              <a:t>hoàn</a:t>
            </a:r>
            <a:r>
              <a:rPr lang="en-US" sz="2400" dirty="0">
                <a:latin typeface="Times New Roman"/>
                <a:ea typeface="Times New Roman"/>
              </a:rPr>
              <a:t> </a:t>
            </a:r>
            <a:r>
              <a:rPr lang="en-US" sz="2400" dirty="0" err="1">
                <a:latin typeface="Times New Roman"/>
                <a:ea typeface="Times New Roman"/>
              </a:rPr>
              <a:t>thành</a:t>
            </a:r>
            <a:r>
              <a:rPr lang="en-US" sz="2400" dirty="0">
                <a:latin typeface="Times New Roman"/>
                <a:ea typeface="Times New Roman"/>
              </a:rPr>
              <a:t> </a:t>
            </a:r>
            <a:r>
              <a:rPr lang="en-US" sz="2400" dirty="0" err="1">
                <a:latin typeface="Times New Roman"/>
                <a:ea typeface="Times New Roman"/>
              </a:rPr>
              <a:t>trong</a:t>
            </a:r>
            <a:r>
              <a:rPr lang="en-US" sz="2400" dirty="0">
                <a:latin typeface="Times New Roman"/>
                <a:ea typeface="Times New Roman"/>
              </a:rPr>
              <a:t> </a:t>
            </a:r>
            <a:r>
              <a:rPr lang="en-US" sz="2400" dirty="0" err="1">
                <a:latin typeface="Times New Roman"/>
                <a:ea typeface="Times New Roman"/>
              </a:rPr>
              <a:t>kỳ</a:t>
            </a:r>
            <a:r>
              <a:rPr lang="en-US" sz="2400" dirty="0">
                <a:latin typeface="Times New Roman"/>
                <a:ea typeface="Times New Roman"/>
              </a:rPr>
              <a:t>: 5.000 </a:t>
            </a:r>
            <a:r>
              <a:rPr lang="en-US" sz="2400" dirty="0" err="1">
                <a:latin typeface="Times New Roman"/>
                <a:ea typeface="Times New Roman"/>
              </a:rPr>
              <a:t>chiếc</a:t>
            </a:r>
            <a:endParaRPr lang="en-US" sz="2000" dirty="0">
              <a:latin typeface="Times New Roman"/>
              <a:ea typeface="Times New Roman"/>
            </a:endParaRPr>
          </a:p>
          <a:p>
            <a:pPr marL="342900" marR="45085" indent="-342900" algn="just">
              <a:lnSpc>
                <a:spcPct val="150000"/>
              </a:lnSpc>
              <a:buFont typeface="Times New Roman"/>
              <a:buChar char="-"/>
              <a:tabLst>
                <a:tab pos="371475" algn="l"/>
              </a:tabLst>
            </a:pP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áo</a:t>
            </a:r>
            <a:r>
              <a:rPr lang="en-US" sz="2400" dirty="0">
                <a:latin typeface="Times New Roman"/>
                <a:ea typeface="Times New Roman"/>
              </a:rPr>
              <a:t> </a:t>
            </a:r>
            <a:r>
              <a:rPr lang="en-US" sz="2400" dirty="0" err="1">
                <a:latin typeface="Times New Roman"/>
                <a:ea typeface="Times New Roman"/>
              </a:rPr>
              <a:t>phao</a:t>
            </a:r>
            <a:r>
              <a:rPr lang="en-US" sz="2400" dirty="0">
                <a:latin typeface="Times New Roman"/>
                <a:ea typeface="Times New Roman"/>
              </a:rPr>
              <a:t> </a:t>
            </a:r>
            <a:r>
              <a:rPr lang="en-US" sz="2400" dirty="0" err="1">
                <a:latin typeface="Times New Roman"/>
                <a:ea typeface="Times New Roman"/>
              </a:rPr>
              <a:t>nữ</a:t>
            </a:r>
            <a:r>
              <a:rPr lang="en-US" sz="2400" dirty="0">
                <a:latin typeface="Times New Roman"/>
                <a:ea typeface="Times New Roman"/>
              </a:rPr>
              <a:t> </a:t>
            </a:r>
            <a:r>
              <a:rPr lang="en-US" sz="2400" dirty="0" err="1">
                <a:latin typeface="Times New Roman"/>
                <a:ea typeface="Times New Roman"/>
              </a:rPr>
              <a:t>hoàn</a:t>
            </a:r>
            <a:r>
              <a:rPr lang="en-US" sz="2400" dirty="0">
                <a:latin typeface="Times New Roman"/>
                <a:ea typeface="Times New Roman"/>
              </a:rPr>
              <a:t> </a:t>
            </a:r>
            <a:r>
              <a:rPr lang="en-US" sz="2400" dirty="0" err="1">
                <a:latin typeface="Times New Roman"/>
                <a:ea typeface="Times New Roman"/>
              </a:rPr>
              <a:t>thành</a:t>
            </a:r>
            <a:r>
              <a:rPr lang="en-US" sz="2400" dirty="0">
                <a:latin typeface="Times New Roman"/>
                <a:ea typeface="Times New Roman"/>
              </a:rPr>
              <a:t> </a:t>
            </a:r>
            <a:r>
              <a:rPr lang="en-US" sz="2400" dirty="0" err="1">
                <a:latin typeface="Times New Roman"/>
                <a:ea typeface="Times New Roman"/>
              </a:rPr>
              <a:t>trong</a:t>
            </a:r>
            <a:r>
              <a:rPr lang="en-US" sz="2400" dirty="0">
                <a:latin typeface="Times New Roman"/>
                <a:ea typeface="Times New Roman"/>
              </a:rPr>
              <a:t> </a:t>
            </a:r>
            <a:r>
              <a:rPr lang="en-US" sz="2400" dirty="0" err="1">
                <a:latin typeface="Times New Roman"/>
                <a:ea typeface="Times New Roman"/>
              </a:rPr>
              <a:t>kỳ</a:t>
            </a:r>
            <a:r>
              <a:rPr lang="en-US" sz="2400" dirty="0">
                <a:latin typeface="Times New Roman"/>
                <a:ea typeface="Times New Roman"/>
              </a:rPr>
              <a:t>:     6.000 </a:t>
            </a:r>
            <a:r>
              <a:rPr lang="en-US" sz="2400" dirty="0" err="1">
                <a:latin typeface="Times New Roman"/>
                <a:ea typeface="Times New Roman"/>
              </a:rPr>
              <a:t>chiếc</a:t>
            </a:r>
            <a:endParaRPr lang="en-US" sz="2000" dirty="0">
              <a:latin typeface="Times New Roman"/>
              <a:ea typeface="Times New Roman"/>
            </a:endParaRPr>
          </a:p>
          <a:p>
            <a:pPr marL="342900" marR="45085" indent="-342900" algn="just">
              <a:lnSpc>
                <a:spcPct val="150000"/>
              </a:lnSpc>
              <a:buFont typeface="Times New Roman"/>
              <a:buChar char="-"/>
              <a:tabLst>
                <a:tab pos="371475" algn="l"/>
              </a:tabLst>
            </a:pPr>
            <a:r>
              <a:rPr lang="en-US" sz="2400" dirty="0" err="1">
                <a:latin typeface="Times New Roman"/>
                <a:ea typeface="Times New Roman"/>
              </a:rPr>
              <a:t>Đế</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xuất</a:t>
            </a:r>
            <a:r>
              <a:rPr lang="en-US" sz="2400" dirty="0">
                <a:latin typeface="Times New Roman"/>
                <a:ea typeface="Times New Roman"/>
              </a:rPr>
              <a:t> </a:t>
            </a:r>
            <a:r>
              <a:rPr lang="en-US" sz="2400" dirty="0" err="1">
                <a:latin typeface="Times New Roman"/>
                <a:ea typeface="Times New Roman"/>
              </a:rPr>
              <a:t>ra</a:t>
            </a:r>
            <a:r>
              <a:rPr lang="en-US" sz="2400" dirty="0">
                <a:latin typeface="Times New Roman"/>
                <a:ea typeface="Times New Roman"/>
              </a:rPr>
              <a:t> 1 </a:t>
            </a:r>
            <a:r>
              <a:rPr lang="en-US" sz="2400" dirty="0" err="1">
                <a:latin typeface="Times New Roman"/>
                <a:ea typeface="Times New Roman"/>
              </a:rPr>
              <a:t>chiếc</a:t>
            </a:r>
            <a:r>
              <a:rPr lang="en-US" sz="2400" dirty="0">
                <a:latin typeface="Times New Roman"/>
                <a:ea typeface="Times New Roman"/>
              </a:rPr>
              <a:t> </a:t>
            </a:r>
            <a:r>
              <a:rPr lang="en-US" sz="2400" dirty="0" err="1">
                <a:latin typeface="Times New Roman"/>
                <a:ea typeface="Times New Roman"/>
              </a:rPr>
              <a:t>áo</a:t>
            </a:r>
            <a:r>
              <a:rPr lang="en-US" sz="2400" dirty="0">
                <a:latin typeface="Times New Roman"/>
                <a:ea typeface="Times New Roman"/>
              </a:rPr>
              <a:t> </a:t>
            </a:r>
            <a:r>
              <a:rPr lang="en-US" sz="2400" dirty="0" err="1">
                <a:latin typeface="Times New Roman"/>
                <a:ea typeface="Times New Roman"/>
              </a:rPr>
              <a:t>phao</a:t>
            </a:r>
            <a:r>
              <a:rPr lang="en-US" sz="2400" dirty="0">
                <a:latin typeface="Times New Roman"/>
                <a:ea typeface="Times New Roman"/>
              </a:rPr>
              <a:t> </a:t>
            </a:r>
            <a:r>
              <a:rPr lang="en-US" sz="2400" dirty="0" err="1">
                <a:latin typeface="Times New Roman"/>
                <a:ea typeface="Times New Roman"/>
              </a:rPr>
              <a:t>nam</a:t>
            </a:r>
            <a:r>
              <a:rPr lang="en-US" sz="2400" dirty="0">
                <a:latin typeface="Times New Roman"/>
                <a:ea typeface="Times New Roman"/>
              </a:rPr>
              <a:t> </a:t>
            </a:r>
            <a:r>
              <a:rPr lang="en-US" sz="2400" dirty="0" err="1">
                <a:latin typeface="Times New Roman"/>
                <a:ea typeface="Times New Roman"/>
              </a:rPr>
              <a:t>cần</a:t>
            </a:r>
            <a:r>
              <a:rPr lang="en-US" sz="2400" dirty="0">
                <a:latin typeface="Times New Roman"/>
                <a:ea typeface="Times New Roman"/>
              </a:rPr>
              <a:t> 120 </a:t>
            </a:r>
            <a:r>
              <a:rPr lang="en-US" sz="2400" dirty="0" err="1">
                <a:latin typeface="Times New Roman"/>
                <a:ea typeface="Times New Roman"/>
              </a:rPr>
              <a:t>phút</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xuất</a:t>
            </a:r>
            <a:r>
              <a:rPr lang="en-US" sz="2400" dirty="0">
                <a:latin typeface="Times New Roman"/>
                <a:ea typeface="Times New Roman"/>
              </a:rPr>
              <a:t> 1 </a:t>
            </a:r>
            <a:r>
              <a:rPr lang="en-US" sz="2400" dirty="0" err="1">
                <a:latin typeface="Times New Roman"/>
                <a:ea typeface="Times New Roman"/>
              </a:rPr>
              <a:t>áo</a:t>
            </a:r>
            <a:r>
              <a:rPr lang="en-US" sz="2400" dirty="0">
                <a:latin typeface="Times New Roman"/>
                <a:ea typeface="Times New Roman"/>
              </a:rPr>
              <a:t> </a:t>
            </a:r>
            <a:r>
              <a:rPr lang="en-US" sz="2400" dirty="0" err="1">
                <a:latin typeface="Times New Roman"/>
                <a:ea typeface="Times New Roman"/>
              </a:rPr>
              <a:t>phao</a:t>
            </a:r>
            <a:r>
              <a:rPr lang="en-US" sz="2400" dirty="0">
                <a:latin typeface="Times New Roman"/>
                <a:ea typeface="Times New Roman"/>
              </a:rPr>
              <a:t> </a:t>
            </a:r>
            <a:r>
              <a:rPr lang="en-US" sz="2400" dirty="0" err="1">
                <a:latin typeface="Times New Roman"/>
                <a:ea typeface="Times New Roman"/>
              </a:rPr>
              <a:t>nữ</a:t>
            </a:r>
            <a:r>
              <a:rPr lang="en-US" sz="2400" dirty="0">
                <a:latin typeface="Times New Roman"/>
                <a:ea typeface="Times New Roman"/>
              </a:rPr>
              <a:t> </a:t>
            </a:r>
            <a:r>
              <a:rPr lang="en-US" sz="2400" dirty="0" err="1">
                <a:latin typeface="Times New Roman"/>
                <a:ea typeface="Times New Roman"/>
              </a:rPr>
              <a:t>cần</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130 </a:t>
            </a:r>
            <a:r>
              <a:rPr lang="en-US" sz="2400" dirty="0" err="1">
                <a:latin typeface="Times New Roman"/>
                <a:ea typeface="Times New Roman"/>
              </a:rPr>
              <a:t>phút</a:t>
            </a:r>
            <a:r>
              <a:rPr lang="en-US" sz="2400" dirty="0">
                <a:latin typeface="Times New Roman"/>
                <a:ea typeface="Times New Roman"/>
              </a:rPr>
              <a:t> </a:t>
            </a:r>
            <a:r>
              <a:rPr lang="en-US" sz="2400" dirty="0" err="1">
                <a:latin typeface="Times New Roman"/>
                <a:ea typeface="Times New Roman"/>
              </a:rPr>
              <a:t>giờ</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từ</a:t>
            </a:r>
            <a:r>
              <a:rPr lang="en-US" sz="2400" dirty="0">
                <a:latin typeface="Times New Roman"/>
                <a:ea typeface="Times New Roman"/>
              </a:rPr>
              <a:t> </a:t>
            </a:r>
            <a:r>
              <a:rPr lang="en-US" sz="2400" dirty="0" err="1">
                <a:latin typeface="Times New Roman"/>
                <a:ea typeface="Times New Roman"/>
              </a:rPr>
              <a:t>khâu</a:t>
            </a:r>
            <a:r>
              <a:rPr lang="en-US" sz="2400" dirty="0">
                <a:latin typeface="Times New Roman"/>
                <a:ea typeface="Times New Roman"/>
              </a:rPr>
              <a:t> </a:t>
            </a:r>
            <a:r>
              <a:rPr lang="en-US" sz="2400" dirty="0" err="1">
                <a:latin typeface="Times New Roman"/>
                <a:ea typeface="Times New Roman"/>
              </a:rPr>
              <a:t>đo</a:t>
            </a:r>
            <a:r>
              <a:rPr lang="en-US" sz="2400" dirty="0">
                <a:latin typeface="Times New Roman"/>
                <a:ea typeface="Times New Roman"/>
              </a:rPr>
              <a:t>, </a:t>
            </a:r>
            <a:r>
              <a:rPr lang="en-US" sz="2400" dirty="0" err="1">
                <a:latin typeface="Times New Roman"/>
                <a:ea typeface="Times New Roman"/>
              </a:rPr>
              <a:t>cắt</a:t>
            </a:r>
            <a:r>
              <a:rPr lang="en-US" sz="2400" dirty="0">
                <a:latin typeface="Times New Roman"/>
                <a:ea typeface="Times New Roman"/>
              </a:rPr>
              <a:t>, may... </a:t>
            </a:r>
            <a:r>
              <a:rPr lang="en-US" sz="2400" dirty="0" err="1">
                <a:latin typeface="Times New Roman"/>
                <a:ea typeface="Times New Roman"/>
              </a:rPr>
              <a:t>cho</a:t>
            </a:r>
            <a:r>
              <a:rPr lang="en-US" sz="2400" dirty="0">
                <a:latin typeface="Times New Roman"/>
                <a:ea typeface="Times New Roman"/>
              </a:rPr>
              <a:t> </a:t>
            </a:r>
            <a:r>
              <a:rPr lang="en-US" sz="2400" dirty="0" err="1">
                <a:latin typeface="Times New Roman"/>
                <a:ea typeface="Times New Roman"/>
              </a:rPr>
              <a:t>đến</a:t>
            </a:r>
            <a:r>
              <a:rPr lang="en-US" sz="2400" dirty="0">
                <a:latin typeface="Times New Roman"/>
                <a:ea typeface="Times New Roman"/>
              </a:rPr>
              <a:t> </a:t>
            </a:r>
            <a:r>
              <a:rPr lang="en-US" sz="2400" dirty="0" err="1">
                <a:latin typeface="Times New Roman"/>
                <a:ea typeface="Times New Roman"/>
              </a:rPr>
              <a:t>khi</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hoàn</a:t>
            </a:r>
            <a:r>
              <a:rPr lang="en-US" sz="2400" dirty="0">
                <a:latin typeface="Times New Roman"/>
                <a:ea typeface="Times New Roman"/>
              </a:rPr>
              <a:t> </a:t>
            </a:r>
            <a:r>
              <a:rPr lang="en-US" sz="2400" dirty="0" err="1">
                <a:latin typeface="Times New Roman"/>
                <a:ea typeface="Times New Roman"/>
              </a:rPr>
              <a:t>thành</a:t>
            </a:r>
            <a:r>
              <a:rPr lang="en-US" sz="2400" dirty="0">
                <a:latin typeface="Times New Roman"/>
                <a:ea typeface="Times New Roman"/>
              </a:rPr>
              <a:t> </a:t>
            </a:r>
            <a:r>
              <a:rPr lang="en-US" sz="2400" dirty="0" err="1">
                <a:latin typeface="Times New Roman"/>
                <a:ea typeface="Times New Roman"/>
              </a:rPr>
              <a:t>nhập</a:t>
            </a:r>
            <a:r>
              <a:rPr lang="en-US" sz="2400" dirty="0">
                <a:latin typeface="Times New Roman"/>
                <a:ea typeface="Times New Roman"/>
              </a:rPr>
              <a:t> </a:t>
            </a:r>
            <a:r>
              <a:rPr lang="en-US" sz="2400" dirty="0" err="1">
                <a:latin typeface="Times New Roman"/>
                <a:ea typeface="Times New Roman"/>
              </a:rPr>
              <a:t>kho</a:t>
            </a:r>
            <a:r>
              <a:rPr lang="en-US" sz="2400" dirty="0">
                <a:latin typeface="Times New Roman"/>
                <a:ea typeface="Times New Roman"/>
              </a:rPr>
              <a:t>.</a:t>
            </a:r>
            <a:endParaRPr lang="en-US" sz="2000" dirty="0">
              <a:latin typeface="Times New Roman"/>
              <a:ea typeface="Times New Roman"/>
            </a:endParaRPr>
          </a:p>
          <a:p>
            <a:pPr marL="342900" marR="45085" indent="-342900" algn="just">
              <a:lnSpc>
                <a:spcPct val="150000"/>
              </a:lnSpc>
              <a:buFont typeface="Times New Roman"/>
              <a:buChar char="-"/>
              <a:tabLst>
                <a:tab pos="371475" algn="l"/>
              </a:tabLst>
            </a:pPr>
            <a:r>
              <a:rPr lang="en-US" sz="2400" dirty="0" err="1">
                <a:latin typeface="Times New Roman"/>
                <a:ea typeface="Times New Roman"/>
              </a:rPr>
              <a:t>Tổng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xuất</a:t>
            </a:r>
            <a:r>
              <a:rPr lang="en-US" sz="2400" dirty="0">
                <a:latin typeface="Times New Roman"/>
                <a:ea typeface="Times New Roman"/>
              </a:rPr>
              <a:t> </a:t>
            </a:r>
            <a:r>
              <a:rPr lang="en-US" sz="2400" dirty="0" err="1">
                <a:latin typeface="Times New Roman"/>
                <a:ea typeface="Times New Roman"/>
              </a:rPr>
              <a:t>chung</a:t>
            </a:r>
            <a:r>
              <a:rPr lang="en-US" sz="2400" dirty="0">
                <a:latin typeface="Times New Roman"/>
                <a:ea typeface="Times New Roman"/>
              </a:rPr>
              <a:t> </a:t>
            </a:r>
            <a:r>
              <a:rPr lang="en-US" sz="2400" dirty="0" err="1">
                <a:latin typeface="Times New Roman"/>
                <a:ea typeface="Times New Roman"/>
              </a:rPr>
              <a:t>tập</a:t>
            </a:r>
            <a:r>
              <a:rPr lang="en-US" sz="2400" dirty="0">
                <a:latin typeface="Times New Roman"/>
                <a:ea typeface="Times New Roman"/>
              </a:rPr>
              <a:t> </a:t>
            </a:r>
            <a:r>
              <a:rPr lang="en-US" sz="2400" dirty="0" err="1">
                <a:latin typeface="Times New Roman"/>
                <a:ea typeface="Times New Roman"/>
              </a:rPr>
              <a:t>hợp</a:t>
            </a:r>
            <a:r>
              <a:rPr lang="en-US" sz="2400" dirty="0">
                <a:latin typeface="Times New Roman"/>
                <a:ea typeface="Times New Roman"/>
              </a:rPr>
              <a:t> </a:t>
            </a:r>
            <a:r>
              <a:rPr lang="en-US" sz="2400" dirty="0" err="1">
                <a:latin typeface="Times New Roman"/>
                <a:ea typeface="Times New Roman"/>
              </a:rPr>
              <a:t>được</a:t>
            </a:r>
            <a:r>
              <a:rPr lang="en-US" sz="2400" dirty="0">
                <a:latin typeface="Times New Roman"/>
                <a:ea typeface="Times New Roman"/>
              </a:rPr>
              <a:t> </a:t>
            </a:r>
            <a:r>
              <a:rPr lang="en-US" sz="2400" dirty="0" err="1">
                <a:latin typeface="Times New Roman"/>
                <a:ea typeface="Times New Roman"/>
              </a:rPr>
              <a:t>là</a:t>
            </a:r>
            <a:r>
              <a:rPr lang="en-US" sz="2400" dirty="0">
                <a:latin typeface="Times New Roman"/>
                <a:ea typeface="Times New Roman"/>
              </a:rPr>
              <a:t> 629.350.000đ</a:t>
            </a:r>
            <a:endParaRPr lang="en-US" sz="2000" dirty="0">
              <a:latin typeface="Times New Roman"/>
              <a:ea typeface="Times New Roman"/>
            </a:endParaRPr>
          </a:p>
          <a:p>
            <a:pPr marL="342900" marR="45085" indent="-342900" algn="just">
              <a:lnSpc>
                <a:spcPct val="150000"/>
              </a:lnSpc>
              <a:buFont typeface="Times New Roman"/>
              <a:buChar char="-"/>
              <a:tabLst>
                <a:tab pos="371475" algn="l"/>
              </a:tabLst>
            </a:pP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giờ</a:t>
            </a:r>
            <a:r>
              <a:rPr lang="en-US" sz="2400" dirty="0">
                <a:latin typeface="Times New Roman"/>
                <a:ea typeface="Times New Roman"/>
              </a:rPr>
              <a:t> </a:t>
            </a:r>
            <a:r>
              <a:rPr lang="en-US" sz="2400" dirty="0" err="1">
                <a:latin typeface="Times New Roman"/>
                <a:ea typeface="Times New Roman"/>
              </a:rPr>
              <a:t>công</a:t>
            </a:r>
            <a:r>
              <a:rPr lang="en-US" sz="2400" dirty="0">
                <a:latin typeface="Times New Roman"/>
                <a:ea typeface="Times New Roman"/>
              </a:rPr>
              <a:t> </a:t>
            </a:r>
            <a:r>
              <a:rPr lang="en-US" sz="2400" dirty="0" err="1">
                <a:latin typeface="Times New Roman"/>
                <a:ea typeface="Times New Roman"/>
              </a:rPr>
              <a:t>lao</a:t>
            </a:r>
            <a:r>
              <a:rPr lang="en-US" sz="2400" dirty="0">
                <a:latin typeface="Times New Roman"/>
                <a:ea typeface="Times New Roman"/>
              </a:rPr>
              <a:t> </a:t>
            </a:r>
            <a:r>
              <a:rPr lang="en-US" sz="2400" dirty="0" err="1">
                <a:latin typeface="Times New Roman"/>
                <a:ea typeface="Times New Roman"/>
              </a:rPr>
              <a:t>động</a:t>
            </a:r>
            <a:r>
              <a:rPr lang="en-US" sz="2400" dirty="0">
                <a:latin typeface="Times New Roman"/>
                <a:ea typeface="Times New Roman"/>
              </a:rPr>
              <a:t> </a:t>
            </a:r>
            <a:r>
              <a:rPr lang="en-US" sz="2400" dirty="0" err="1">
                <a:latin typeface="Times New Roman"/>
                <a:ea typeface="Times New Roman"/>
              </a:rPr>
              <a:t>trực</a:t>
            </a:r>
            <a:r>
              <a:rPr lang="en-US" sz="2400" dirty="0">
                <a:latin typeface="Times New Roman"/>
                <a:ea typeface="Times New Roman"/>
              </a:rPr>
              <a:t> </a:t>
            </a:r>
            <a:r>
              <a:rPr lang="en-US" sz="2400" dirty="0" err="1">
                <a:latin typeface="Times New Roman"/>
                <a:ea typeface="Times New Roman"/>
              </a:rPr>
              <a:t>tiếp</a:t>
            </a:r>
            <a:r>
              <a:rPr lang="en-US" sz="2400" dirty="0">
                <a:latin typeface="Times New Roman"/>
                <a:ea typeface="Times New Roman"/>
              </a:rPr>
              <a:t> 23.000 </a:t>
            </a:r>
            <a:r>
              <a:rPr lang="en-US" sz="2400" dirty="0" err="1">
                <a:latin typeface="Times New Roman"/>
                <a:ea typeface="Times New Roman"/>
              </a:rPr>
              <a:t>giờ</a:t>
            </a:r>
            <a:r>
              <a:rPr lang="en-US" sz="2400" dirty="0">
                <a:latin typeface="Times New Roman"/>
                <a:ea typeface="Times New Roman"/>
              </a:rPr>
              <a:t> </a:t>
            </a:r>
            <a:endParaRPr lang="en-US" sz="2000" dirty="0">
              <a:latin typeface="Times New Roman"/>
              <a:ea typeface="Times New Roman"/>
            </a:endParaRPr>
          </a:p>
        </p:txBody>
      </p:sp>
    </p:spTree>
    <p:extLst>
      <p:ext uri="{BB962C8B-B14F-4D97-AF65-F5344CB8AC3E}">
        <p14:creationId xmlns:p14="http://schemas.microsoft.com/office/powerpoint/2010/main" val="1937948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8"/>
          <p:cNvSpPr txBox="1">
            <a:spLocks noChangeArrowheads="1"/>
          </p:cNvSpPr>
          <p:nvPr/>
        </p:nvSpPr>
        <p:spPr bwMode="auto">
          <a:xfrm>
            <a:off x="1143000" y="1923871"/>
            <a:ext cx="9372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spcBef>
                <a:spcPct val="0"/>
              </a:spcBef>
              <a:spcAft>
                <a:spcPct val="0"/>
              </a:spcAft>
            </a:pPr>
            <a:r>
              <a:rPr lang="en-US" altLang="vi-VN" sz="2400" b="1" u="sng" dirty="0">
                <a:solidFill>
                  <a:prstClr val="black"/>
                </a:solidFill>
                <a:latin typeface="Times New Roman" pitchFamily="18" charset="0"/>
                <a:cs typeface="Times New Roman" pitchFamily="18" charset="0"/>
              </a:rPr>
              <a:t>* VAI TRÒ CỦA KẾ TOÁN NÓI CHUNG:</a:t>
            </a: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a:t>
            </a:r>
            <a:r>
              <a:rPr lang="en-US" altLang="vi-VN" sz="2400" b="1"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công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cụ</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hữu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hiệu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a:t>
            </a: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Cung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cấp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thông</a:t>
            </a:r>
            <a:r>
              <a:rPr lang="en-US" altLang="vi-VN" sz="2400" dirty="0">
                <a:solidFill>
                  <a:prstClr val="black"/>
                </a:solidFill>
                <a:latin typeface="Times New Roman" pitchFamily="18" charset="0"/>
                <a:cs typeface="Times New Roman" pitchFamily="18" charset="0"/>
              </a:rPr>
              <a:t> tin  </a:t>
            </a:r>
            <a:r>
              <a:rPr lang="en-US" altLang="vi-VN" sz="2400" dirty="0" err="1">
                <a:solidFill>
                  <a:prstClr val="black"/>
                </a:solidFill>
                <a:latin typeface="Times New Roman" pitchFamily="18" charset="0"/>
                <a:cs typeface="Times New Roman" pitchFamily="18" charset="0"/>
              </a:rPr>
              <a:t>kinh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tế</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tài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chính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tâm</a:t>
            </a:r>
            <a:r>
              <a:rPr lang="en-US" altLang="vi-VN" sz="2400" dirty="0">
                <a:solidFill>
                  <a:prstClr val="black"/>
                </a:solidFill>
                <a:latin typeface="Times New Roman" pitchFamily="18" charset="0"/>
                <a:cs typeface="Times New Roman" pitchFamily="18" charset="0"/>
              </a:rPr>
              <a:t>.</a:t>
            </a:r>
          </a:p>
        </p:txBody>
      </p:sp>
      <p:sp>
        <p:nvSpPr>
          <p:cNvPr id="17" name="Text Box 28"/>
          <p:cNvSpPr txBox="1">
            <a:spLocks noChangeArrowheads="1"/>
          </p:cNvSpPr>
          <p:nvPr/>
        </p:nvSpPr>
        <p:spPr bwMode="auto">
          <a:xfrm>
            <a:off x="1143000" y="3570744"/>
            <a:ext cx="9982200" cy="2677656"/>
          </a:xfrm>
          <a:prstGeom prst="rect">
            <a:avLst/>
          </a:prstGeom>
          <a:noFill/>
          <a:ln w="9525">
            <a:noFill/>
            <a:miter lim="800000"/>
            <a:headEnd/>
            <a:tailEnd/>
          </a:ln>
        </p:spPr>
        <p:txBody>
          <a:bodyPr wrap="square">
            <a:spAutoFit/>
          </a:bodyPr>
          <a:lstStyle/>
          <a:p>
            <a:pPr marL="457200" indent="-457200" algn="just" fontAlgn="base">
              <a:spcAft>
                <a:spcPct val="0"/>
              </a:spcAft>
              <a:defRPr/>
            </a:pPr>
            <a:r>
              <a:rPr lang="en-US" sz="2400" b="1" u="sng" dirty="0">
                <a:solidFill>
                  <a:prstClr val="black"/>
                </a:solidFill>
                <a:latin typeface="Times New Roman" pitchFamily="18" charset="0"/>
                <a:cs typeface="Times New Roman" pitchFamily="18" charset="0"/>
              </a:rPr>
              <a:t>* VAI TRÒ CỦA KẾ TOÁN QUẢN TRỊ:</a:t>
            </a:r>
          </a:p>
          <a:p>
            <a:pPr indent="4763" algn="just" fontAlgn="base">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một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bộ</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phận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thành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của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kế</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KTQT  </a:t>
            </a:r>
            <a:r>
              <a:rPr lang="en-US" sz="2400" dirty="0" err="1">
                <a:solidFill>
                  <a:prstClr val="black"/>
                </a:solidFill>
                <a:latin typeface="Times New Roman" pitchFamily="18" charset="0"/>
                <a:cs typeface="Times New Roman" pitchFamily="18" charset="0"/>
              </a:rPr>
              <a:t>có</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vai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trò</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tổng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quát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của</a:t>
            </a:r>
            <a:r>
              <a:rPr lang="en-US" sz="2400" dirty="0">
                <a:solidFill>
                  <a:prstClr val="black"/>
                </a:solidFill>
                <a:latin typeface="Times New Roman" pitchFamily="18" charset="0"/>
                <a:cs typeface="Times New Roman" pitchFamily="18" charset="0"/>
              </a:rPr>
              <a:t> KT </a:t>
            </a:r>
            <a:r>
              <a:rPr lang="en-US" sz="2400" dirty="0" err="1">
                <a:solidFill>
                  <a:prstClr val="black"/>
                </a:solidFill>
                <a:latin typeface="Times New Roman" pitchFamily="18" charset="0"/>
                <a:cs typeface="Times New Roman" pitchFamily="18" charset="0"/>
              </a:rPr>
              <a:t>nói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chung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nêu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trên</a:t>
            </a:r>
            <a:r>
              <a:rPr lang="en-US" sz="2400" dirty="0">
                <a:solidFill>
                  <a:prstClr val="black"/>
                </a:solidFill>
                <a:latin typeface="Times New Roman" pitchFamily="18" charset="0"/>
                <a:cs typeface="Times New Roman" pitchFamily="18" charset="0"/>
              </a:rPr>
              <a:t>.</a:t>
            </a:r>
          </a:p>
          <a:p>
            <a:pPr indent="4763" algn="just" fontAlgn="base">
              <a:spcAft>
                <a:spcPct val="0"/>
              </a:spcAft>
              <a:defRPr/>
            </a:pP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Cung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cho</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lãnh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đạo</a:t>
            </a:r>
            <a:r>
              <a:rPr lang="en-US" sz="2400" dirty="0">
                <a:solidFill>
                  <a:prstClr val="black"/>
                </a:solidFill>
                <a:latin typeface="Times New Roman" pitchFamily="18" charset="0"/>
                <a:cs typeface="Times New Roman" pitchFamily="18" charset="0"/>
              </a:rPr>
              <a:t> ở </a:t>
            </a:r>
            <a:r>
              <a:rPr lang="en-US" sz="2400" dirty="0" err="1">
                <a:solidFill>
                  <a:prstClr val="black"/>
                </a:solidFill>
                <a:latin typeface="Times New Roman" pitchFamily="18" charset="0"/>
                <a:cs typeface="Times New Roman" pitchFamily="18" charset="0"/>
              </a:rPr>
              <a:t>từng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trị</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thông</a:t>
            </a:r>
            <a:r>
              <a:rPr lang="en-US" sz="2400" dirty="0">
                <a:solidFill>
                  <a:prstClr val="black"/>
                </a:solidFill>
                <a:latin typeface="Times New Roman" pitchFamily="18" charset="0"/>
                <a:cs typeface="Times New Roman" pitchFamily="18" charset="0"/>
              </a:rPr>
              <a:t> tin </a:t>
            </a:r>
            <a:r>
              <a:rPr lang="en-US" sz="2400" dirty="0" err="1">
                <a:solidFill>
                  <a:prstClr val="black"/>
                </a:solidFill>
                <a:latin typeface="Times New Roman" pitchFamily="18" charset="0"/>
                <a:cs typeface="Times New Roman" pitchFamily="18" charset="0"/>
              </a:rPr>
              <a:t>có</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giá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trị</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để</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quyết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đúng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đắn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kịp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thời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phù</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hợp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với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khâu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của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trình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lý</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như</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Lập</a:t>
            </a:r>
            <a:r>
              <a:rPr lang="en-US" sz="2400" dirty="0">
                <a:solidFill>
                  <a:prstClr val="black"/>
                </a:solidFill>
                <a:latin typeface="Times New Roman" pitchFamily="18" charset="0"/>
                <a:cs typeface="Times New Roman" pitchFamily="18" charset="0"/>
              </a:rPr>
              <a:t> KH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dự</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toán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khâu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tổ</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chức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thực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hiên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khâu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kiểm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đánh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giá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khâu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quyết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xem</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sơ</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đồ</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dưới</a:t>
            </a:r>
            <a:r>
              <a:rPr lang="en-US" sz="2400" dirty="0">
                <a:solidFill>
                  <a:prstClr val="black"/>
                </a:solidFill>
                <a:latin typeface="Times New Roman" pitchFamily="18" charset="0"/>
                <a:cs typeface="Times New Roman" pitchFamily="18" charset="0"/>
                <a:sym typeface="Wingdings" panose="05000000000000000000" pitchFamily="2" charset="2"/>
              </a:rPr>
              <a:t> </a:t>
            </a:r>
            <a:r>
              <a:rPr lang="en-US" sz="2400" dirty="0" err="1">
                <a:solidFill>
                  <a:prstClr val="black"/>
                </a:solidFill>
                <a:latin typeface="Times New Roman" pitchFamily="18" charset="0"/>
                <a:cs typeface="Times New Roman" pitchFamily="18" charset="0"/>
                <a:sym typeface="Wingdings" panose="05000000000000000000" pitchFamily="2" charset="2"/>
              </a:rPr>
              <a:t>đây</a:t>
            </a:r>
            <a:r>
              <a:rPr lang="en-US" sz="2400" dirty="0">
                <a:solidFill>
                  <a:prstClr val="black"/>
                </a:solidFill>
                <a:latin typeface="Times New Roman" pitchFamily="18" charset="0"/>
                <a:cs typeface="Times New Roman" pitchFamily="18" charset="0"/>
                <a:sym typeface="Wingdings" panose="05000000000000000000" pitchFamily="2" charset="2"/>
              </a:rPr>
              <a:t>:</a:t>
            </a:r>
            <a:endParaRPr lang="en-US" sz="2400" dirty="0">
              <a:solidFill>
                <a:prstClr val="black"/>
              </a:solidFill>
              <a:latin typeface="Times New Roman" pitchFamily="18" charset="0"/>
              <a:cs typeface="Times New Roman" pitchFamily="18" charset="0"/>
            </a:endParaRPr>
          </a:p>
        </p:txBody>
      </p:sp>
      <p:sp>
        <p:nvSpPr>
          <p:cNvPr id="1741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1.</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3</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 VAI TRÒ, NHIỆM VỤ, PHẠM VI VÀ ĐỐI TƯỢNG CỦA KTQT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normAutofit fontScale="85000" lnSpcReduction="20000"/>
          </a:bodyPr>
          <a:lstStyle/>
          <a:p>
            <a:pPr>
              <a:defRPr/>
            </a:pPr>
            <a:fld id="{4E4AB4F9-D298-49A4-9C1C-593BC5C45C0B}" type="slidenum">
              <a:rPr lang="en-IN" smtClean="0"/>
              <a:pPr>
                <a:defRPr/>
              </a:pPr>
              <a:t>8</a:t>
            </a:fld>
            <a:endParaRPr lang="en-IN"/>
          </a:p>
        </p:txBody>
      </p:sp>
    </p:spTree>
    <p:extLst>
      <p:ext uri="{BB962C8B-B14F-4D97-AF65-F5344CB8AC3E}">
        <p14:creationId xmlns:p14="http://schemas.microsoft.com/office/powerpoint/2010/main" val="382130707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nodeType="click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Effect transition="in" filter="wipe(down)">
                                      <p:cBhvr>
                                        <p:cTn id="13" dur="500"/>
                                        <p:tgtEl>
                                          <p:spTgt spid="17">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17">
                                            <p:txEl>
                                              <p:pRg st="1" end="1"/>
                                            </p:txEl>
                                          </p:spTgt>
                                        </p:tgtEl>
                                        <p:attrNameLst>
                                          <p:attrName>style.visibility</p:attrName>
                                        </p:attrNameLst>
                                      </p:cBhvr>
                                      <p:to>
                                        <p:strVal val="visible"/>
                                      </p:to>
                                    </p:set>
                                    <p:animEffect transition="in" filter="fade">
                                      <p:cBhvr>
                                        <p:cTn id="18" dur="1000"/>
                                        <p:tgtEl>
                                          <p:spTgt spid="17">
                                            <p:txEl>
                                              <p:pRg st="1" end="1"/>
                                            </p:txEl>
                                          </p:spTgt>
                                        </p:tgtEl>
                                      </p:cBhvr>
                                    </p:animEffect>
                                    <p:anim calcmode="lin" valueType="num">
                                      <p:cBhvr>
                                        <p:cTn id="19"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17">
                                            <p:txEl>
                                              <p:pRg st="2" end="2"/>
                                            </p:txEl>
                                          </p:spTgt>
                                        </p:tgtEl>
                                        <p:attrNameLst>
                                          <p:attrName>style.visibility</p:attrName>
                                        </p:attrNameLst>
                                      </p:cBhvr>
                                      <p:to>
                                        <p:strVal val="visible"/>
                                      </p:to>
                                    </p:set>
                                    <p:animEffect transition="in" filter="blinds(horizontal)">
                                      <p:cBhvr>
                                        <p:cTn id="25"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80</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578016363"/>
              </p:ext>
            </p:extLst>
          </p:nvPr>
        </p:nvGraphicFramePr>
        <p:xfrm>
          <a:off x="1627478" y="1341120"/>
          <a:ext cx="8964323" cy="2292860"/>
        </p:xfrm>
        <a:graphic>
          <a:graphicData uri="http://schemas.openxmlformats.org/drawingml/2006/table">
            <a:tbl>
              <a:tblPr firstRow="1" firstCol="1" lastRow="1" lastCol="1" bandRow="1" bandCol="1"/>
              <a:tblGrid>
                <a:gridCol w="2106323">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788147">
                  <a:extLst>
                    <a:ext uri="{9D8B030D-6E8A-4147-A177-3AD203B41FA5}">
                      <a16:colId xmlns:a16="http://schemas.microsoft.com/office/drawing/2014/main" val="20002"/>
                    </a:ext>
                  </a:extLst>
                </a:gridCol>
                <a:gridCol w="1258151">
                  <a:extLst>
                    <a:ext uri="{9D8B030D-6E8A-4147-A177-3AD203B41FA5}">
                      <a16:colId xmlns:a16="http://schemas.microsoft.com/office/drawing/2014/main" val="20003"/>
                    </a:ext>
                  </a:extLst>
                </a:gridCol>
                <a:gridCol w="1258151">
                  <a:extLst>
                    <a:ext uri="{9D8B030D-6E8A-4147-A177-3AD203B41FA5}">
                      <a16:colId xmlns:a16="http://schemas.microsoft.com/office/drawing/2014/main" val="20004"/>
                    </a:ext>
                  </a:extLst>
                </a:gridCol>
                <a:gridCol w="1258151">
                  <a:extLst>
                    <a:ext uri="{9D8B030D-6E8A-4147-A177-3AD203B41FA5}">
                      <a16:colId xmlns:a16="http://schemas.microsoft.com/office/drawing/2014/main" val="20005"/>
                    </a:ext>
                  </a:extLst>
                </a:gridCol>
              </a:tblGrid>
              <a:tr h="0">
                <a:tc rowSpan="2">
                  <a:txBody>
                    <a:bodyPr/>
                    <a:lstStyle/>
                    <a:p>
                      <a:pPr marL="0" marR="45085" algn="just">
                        <a:lnSpc>
                          <a:spcPct val="15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Khoản</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mục</a:t>
                      </a:r>
                      <a:endParaRPr lang="en-US" sz="1600" dirty="0">
                        <a:effectLst/>
                        <a:latin typeface="Calibri"/>
                        <a:ea typeface="Calibri"/>
                        <a:cs typeface="Times New Roman"/>
                      </a:endParaRPr>
                    </a:p>
                    <a:p>
                      <a:pPr marL="0" marR="45085" algn="just">
                        <a:lnSpc>
                          <a:spcPct val="150000"/>
                        </a:lnSpc>
                        <a:spcBef>
                          <a:spcPts val="0"/>
                        </a:spcBef>
                        <a:spcAft>
                          <a:spcPts val="0"/>
                        </a:spcAft>
                      </a:pPr>
                      <a:r>
                        <a:rPr lang="en-US" sz="1800" b="1" dirty="0">
                          <a:effectLst/>
                          <a:latin typeface="Times New Roman"/>
                          <a:ea typeface="Times New Roman"/>
                          <a:cs typeface="Times New Roman"/>
                        </a:rPr>
                        <a:t>          chi </a:t>
                      </a:r>
                      <a:r>
                        <a:rPr lang="en-US" sz="1800" b="1" dirty="0" err="1">
                          <a:effectLst/>
                          <a:latin typeface="Times New Roman"/>
                          <a:ea typeface="Times New Roman"/>
                          <a:cs typeface="Times New Roman"/>
                        </a:rPr>
                        <a:t>phí</a:t>
                      </a:r>
                      <a:endParaRPr lang="en-US"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5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Áo</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phao</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nam</a:t>
                      </a:r>
                      <a:endParaRPr lang="en-US"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45085" algn="just">
                        <a:lnSpc>
                          <a:spcPct val="150000"/>
                        </a:lnSpc>
                        <a:spcBef>
                          <a:spcPts val="0"/>
                        </a:spcBef>
                        <a:spcAft>
                          <a:spcPts val="0"/>
                        </a:spcAft>
                      </a:pPr>
                      <a:r>
                        <a:rPr lang="en-US" sz="1800" b="1">
                          <a:effectLst/>
                          <a:latin typeface="Times New Roman"/>
                          <a:ea typeface="Times New Roman"/>
                          <a:cs typeface="Times New Roman"/>
                        </a:rPr>
                        <a:t>        Áo phao nữ</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a:t>
                      </a:r>
                      <a:endParaRPr lang="en-US" sz="1600">
                        <a:effectLst/>
                        <a:latin typeface="Calibri"/>
                        <a:ea typeface="Calibri"/>
                        <a:cs typeface="Times New Roman"/>
                      </a:endParaRPr>
                    </a:p>
                    <a:p>
                      <a:pPr marL="0" marR="45085" algn="just">
                        <a:lnSpc>
                          <a:spcPct val="150000"/>
                        </a:lnSpc>
                        <a:spcBef>
                          <a:spcPts val="0"/>
                        </a:spcBef>
                        <a:spcAft>
                          <a:spcPts val="0"/>
                        </a:spcAft>
                      </a:pPr>
                      <a:r>
                        <a:rPr lang="en-US" sz="1800">
                          <a:effectLst/>
                          <a:latin typeface="Times New Roman"/>
                          <a:ea typeface="Times New Roman"/>
                          <a:cs typeface="Times New Roman"/>
                        </a:rPr>
                        <a:t>    </a:t>
                      </a:r>
                      <a:r>
                        <a:rPr lang="en-US" sz="1800" b="1">
                          <a:effectLst/>
                          <a:latin typeface="Times New Roman"/>
                          <a:ea typeface="Times New Roman"/>
                          <a:cs typeface="Times New Roman"/>
                        </a:rPr>
                        <a:t>Tổng </a:t>
                      </a:r>
                      <a:endParaRPr lang="en-US" sz="1600">
                        <a:effectLst/>
                        <a:latin typeface="Calibri"/>
                        <a:ea typeface="Calibri"/>
                        <a:cs typeface="Times New Roman"/>
                      </a:endParaRPr>
                    </a:p>
                    <a:p>
                      <a:pPr marL="0" marR="45085" algn="just">
                        <a:lnSpc>
                          <a:spcPct val="150000"/>
                        </a:lnSpc>
                        <a:spcBef>
                          <a:spcPts val="0"/>
                        </a:spcBef>
                        <a:spcAft>
                          <a:spcPts val="0"/>
                        </a:spcAft>
                      </a:pPr>
                      <a:r>
                        <a:rPr lang="en-US" sz="1800" b="1">
                          <a:effectLst/>
                          <a:latin typeface="Times New Roman"/>
                          <a:ea typeface="Times New Roman"/>
                          <a:cs typeface="Times New Roman"/>
                        </a:rPr>
                        <a:t>    cộng</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en-US"/>
                    </a:p>
                  </a:txBody>
                  <a:tcPr/>
                </a:tc>
                <a:tc>
                  <a:txBody>
                    <a:bodyPr/>
                    <a:lstStyle/>
                    <a:p>
                      <a:pPr marL="0" marR="45085" algn="just">
                        <a:lnSpc>
                          <a:spcPct val="150000"/>
                        </a:lnSpc>
                        <a:spcBef>
                          <a:spcPts val="0"/>
                        </a:spcBef>
                        <a:spcAft>
                          <a:spcPts val="0"/>
                        </a:spcAft>
                      </a:pPr>
                      <a:r>
                        <a:rPr lang="en-US" sz="1800" b="1" dirty="0">
                          <a:effectLst/>
                          <a:latin typeface="Times New Roman"/>
                          <a:ea typeface="Times New Roman"/>
                          <a:cs typeface="Times New Roman"/>
                        </a:rPr>
                        <a:t>1 </a:t>
                      </a:r>
                      <a:r>
                        <a:rPr lang="en-US" sz="1800" b="1" dirty="0" err="1">
                          <a:effectLst/>
                          <a:latin typeface="Times New Roman"/>
                          <a:ea typeface="Times New Roman"/>
                          <a:cs typeface="Times New Roman"/>
                        </a:rPr>
                        <a:t>S.Phẩm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Tổng</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số</a:t>
                      </a:r>
                      <a:endParaRPr lang="en-US" sz="1600" dirty="0">
                        <a:effectLst/>
                        <a:latin typeface="Calibri"/>
                        <a:ea typeface="Calibri"/>
                        <a:cs typeface="Times New Roman"/>
                      </a:endParaRPr>
                    </a:p>
                    <a:p>
                      <a:pPr marL="0" marR="45085" algn="just">
                        <a:lnSpc>
                          <a:spcPct val="150000"/>
                        </a:lnSpc>
                        <a:spcBef>
                          <a:spcPts val="0"/>
                        </a:spcBef>
                        <a:spcAft>
                          <a:spcPts val="0"/>
                        </a:spcAft>
                      </a:pPr>
                      <a:r>
                        <a:rPr lang="en-US" sz="1800" b="1" dirty="0">
                          <a:effectLst/>
                          <a:latin typeface="Times New Roman"/>
                          <a:ea typeface="Times New Roman"/>
                          <a:cs typeface="Times New Roman"/>
                        </a:rPr>
                        <a:t> (5.000 )</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b="1" dirty="0">
                          <a:effectLst/>
                          <a:latin typeface="Times New Roman"/>
                          <a:ea typeface="Times New Roman"/>
                          <a:cs typeface="Times New Roman"/>
                        </a:rPr>
                        <a:t>1 </a:t>
                      </a:r>
                      <a:r>
                        <a:rPr lang="en-US" sz="1800" b="1" dirty="0" err="1">
                          <a:effectLst/>
                          <a:latin typeface="Times New Roman"/>
                          <a:ea typeface="Times New Roman"/>
                          <a:cs typeface="Times New Roman"/>
                        </a:rPr>
                        <a:t>S.Phẩm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b="1">
                          <a:effectLst/>
                          <a:latin typeface="Times New Roman"/>
                          <a:ea typeface="Times New Roman"/>
                          <a:cs typeface="Times New Roman"/>
                        </a:rPr>
                        <a:t> Tổng số</a:t>
                      </a:r>
                      <a:endParaRPr lang="en-US" sz="1600">
                        <a:effectLst/>
                        <a:latin typeface="Calibri"/>
                        <a:ea typeface="Calibri"/>
                        <a:cs typeface="Times New Roman"/>
                      </a:endParaRPr>
                    </a:p>
                    <a:p>
                      <a:pPr marL="0" marR="45085" algn="just">
                        <a:lnSpc>
                          <a:spcPct val="150000"/>
                        </a:lnSpc>
                        <a:spcBef>
                          <a:spcPts val="0"/>
                        </a:spcBef>
                        <a:spcAft>
                          <a:spcPts val="0"/>
                        </a:spcAft>
                      </a:pPr>
                      <a:r>
                        <a:rPr lang="en-US" sz="1800" b="1">
                          <a:effectLst/>
                          <a:latin typeface="Times New Roman"/>
                          <a:ea typeface="Times New Roman"/>
                          <a:cs typeface="Times New Roman"/>
                        </a:rPr>
                        <a:t>( 6.000 )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1"/>
                  </a:ext>
                </a:extLst>
              </a:tr>
              <a:tr h="0">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1.Chi phí NVL TT</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105</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dirty="0">
                          <a:effectLst/>
                          <a:latin typeface="Times New Roman"/>
                          <a:ea typeface="Times New Roman"/>
                          <a:cs typeface="Times New Roman"/>
                        </a:rPr>
                        <a:t>   525.000</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dirty="0">
                          <a:effectLst/>
                          <a:latin typeface="Times New Roman"/>
                          <a:ea typeface="Times New Roman"/>
                          <a:cs typeface="Times New Roman"/>
                        </a:rPr>
                        <a:t>   90</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540.000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1.065.000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2.Chi phí NCTT</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40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200.000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50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300.000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500.000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50000"/>
                        </a:lnSpc>
                        <a:spcBef>
                          <a:spcPts val="0"/>
                        </a:spcBef>
                        <a:spcAft>
                          <a:spcPts val="0"/>
                        </a:spcAft>
                      </a:pPr>
                      <a:r>
                        <a:rPr lang="en-US" sz="1800" dirty="0">
                          <a:effectLst/>
                          <a:latin typeface="Times New Roman"/>
                          <a:ea typeface="Times New Roman"/>
                          <a:cs typeface="Times New Roman"/>
                        </a:rPr>
                        <a:t>3.    </a:t>
                      </a:r>
                      <a:r>
                        <a:rPr lang="en-US" sz="1800" dirty="0" err="1">
                          <a:effectLst/>
                          <a:latin typeface="Times New Roman"/>
                          <a:ea typeface="Times New Roman"/>
                          <a:cs typeface="Times New Roman"/>
                        </a:rPr>
                        <a:t>Cộng</a:t>
                      </a:r>
                      <a:r>
                        <a:rPr lang="en-US" sz="1800" dirty="0">
                          <a:effectLst/>
                          <a:latin typeface="Times New Roman"/>
                          <a:ea typeface="Times New Roman"/>
                          <a:cs typeface="Times New Roman"/>
                        </a:rPr>
                        <a:t> </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145</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dirty="0">
                          <a:effectLst/>
                          <a:latin typeface="Times New Roman"/>
                          <a:ea typeface="Times New Roman"/>
                          <a:cs typeface="Times New Roman"/>
                        </a:rPr>
                        <a:t>   725.000</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140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a:effectLst/>
                          <a:latin typeface="Times New Roman"/>
                          <a:ea typeface="Times New Roman"/>
                          <a:cs typeface="Times New Roman"/>
                        </a:rPr>
                        <a:t>  840.000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1800" dirty="0">
                          <a:effectLst/>
                          <a:latin typeface="Times New Roman"/>
                          <a:ea typeface="Times New Roman"/>
                          <a:cs typeface="Times New Roman"/>
                        </a:rPr>
                        <a:t>1.565.000</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Rectangle 1"/>
          <p:cNvSpPr>
            <a:spLocks noChangeArrowheads="1"/>
          </p:cNvSpPr>
          <p:nvPr/>
        </p:nvSpPr>
        <p:spPr bwMode="auto">
          <a:xfrm>
            <a:off x="7990522" y="838200"/>
            <a:ext cx="2497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r" fontAlgn="base">
              <a:spcBef>
                <a:spcPct val="0"/>
              </a:spcBef>
              <a:spcAft>
                <a:spcPct val="0"/>
              </a:spcAft>
            </a:pPr>
            <a:r>
              <a:rPr lang="vi-VN" sz="2000" dirty="0">
                <a:solidFill>
                  <a:srgbClr val="000000"/>
                </a:solidFill>
                <a:latin typeface="Times New Roman"/>
              </a:rPr>
              <a:t> ( Đơn vị t</a:t>
            </a:r>
            <a:r>
              <a:rPr lang="en-US" sz="2000" dirty="0">
                <a:solidFill>
                  <a:srgbClr val="000000"/>
                </a:solidFill>
                <a:latin typeface="Times New Roman"/>
              </a:rPr>
              <a:t>í</a:t>
            </a:r>
            <a:r>
              <a:rPr lang="vi-VN" sz="2000" dirty="0">
                <a:solidFill>
                  <a:srgbClr val="000000"/>
                </a:solidFill>
                <a:latin typeface="Times New Roman"/>
              </a:rPr>
              <a:t>nh: 1.000đ)</a:t>
            </a:r>
            <a:endParaRPr lang="en-US" sz="3200" dirty="0">
              <a:latin typeface="Arial" pitchFamily="34" charset="0"/>
              <a:cs typeface="Arial" pitchFamily="34" charset="0"/>
            </a:endParaRPr>
          </a:p>
        </p:txBody>
      </p:sp>
      <p:sp>
        <p:nvSpPr>
          <p:cNvPr id="7" name="Rectangle 6"/>
          <p:cNvSpPr/>
          <p:nvPr/>
        </p:nvSpPr>
        <p:spPr>
          <a:xfrm>
            <a:off x="1524000" y="152401"/>
            <a:ext cx="9144000" cy="646331"/>
          </a:xfrm>
          <a:prstGeom prst="rect">
            <a:avLst/>
          </a:prstGeom>
        </p:spPr>
        <p:txBody>
          <a:bodyPr wrap="square">
            <a:spAutoFit/>
          </a:bodyPr>
          <a:lstStyle/>
          <a:p>
            <a:pPr marL="342900" marR="45085" indent="-342900" algn="just">
              <a:lnSpc>
                <a:spcPct val="150000"/>
              </a:lnSpc>
              <a:buFont typeface="Times New Roman"/>
              <a:buChar char="-"/>
              <a:tabLst>
                <a:tab pos="371475" algn="l"/>
              </a:tabLst>
            </a:pPr>
            <a:r>
              <a:rPr lang="en-US" sz="2400" dirty="0">
                <a:solidFill>
                  <a:prstClr val="black"/>
                </a:solidFill>
                <a:latin typeface="Times New Roman"/>
                <a:ea typeface="Times New Roman"/>
              </a:rPr>
              <a:t>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trực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tiếp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tập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hợp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trong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theo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bảng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dưới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đây</a:t>
            </a:r>
            <a:endParaRPr lang="en-US" sz="2000" dirty="0">
              <a:solidFill>
                <a:prstClr val="black"/>
              </a:solidFill>
              <a:latin typeface="Times New Roman"/>
              <a:ea typeface="Times New Roman"/>
            </a:endParaRPr>
          </a:p>
        </p:txBody>
      </p:sp>
      <p:sp>
        <p:nvSpPr>
          <p:cNvPr id="8" name="Rectangle 7"/>
          <p:cNvSpPr/>
          <p:nvPr/>
        </p:nvSpPr>
        <p:spPr>
          <a:xfrm>
            <a:off x="1600200" y="3843278"/>
            <a:ext cx="8991600" cy="2862322"/>
          </a:xfrm>
          <a:prstGeom prst="rect">
            <a:avLst/>
          </a:prstGeom>
        </p:spPr>
        <p:txBody>
          <a:bodyPr wrap="square">
            <a:spAutoFit/>
          </a:bodyPr>
          <a:lstStyle/>
          <a:p>
            <a:pPr marR="45085" algn="just"/>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sản</a:t>
            </a:r>
            <a:r>
              <a:rPr lang="en-US" sz="2000" dirty="0">
                <a:latin typeface="Times New Roman"/>
                <a:ea typeface="Times New Roman"/>
                <a:cs typeface="Times New Roman"/>
              </a:rPr>
              <a:t> </a:t>
            </a:r>
            <a:r>
              <a:rPr lang="en-US" sz="2000" dirty="0" err="1">
                <a:latin typeface="Times New Roman"/>
                <a:ea typeface="Times New Roman"/>
                <a:cs typeface="Times New Roman"/>
              </a:rPr>
              <a:t>xuất</a:t>
            </a:r>
            <a:r>
              <a:rPr lang="en-US" sz="2000" dirty="0">
                <a:latin typeface="Times New Roman"/>
                <a:ea typeface="Times New Roman"/>
                <a:cs typeface="Times New Roman"/>
              </a:rPr>
              <a:t> </a:t>
            </a:r>
            <a:r>
              <a:rPr lang="en-US" sz="2000" dirty="0" err="1">
                <a:latin typeface="Times New Roman"/>
                <a:ea typeface="Times New Roman"/>
                <a:cs typeface="Times New Roman"/>
              </a:rPr>
              <a:t>chung</a:t>
            </a:r>
            <a:r>
              <a:rPr lang="en-US" sz="2000" dirty="0">
                <a:latin typeface="Times New Roman"/>
                <a:ea typeface="Times New Roman"/>
                <a:cs typeface="Times New Roman"/>
              </a:rPr>
              <a:t> </a:t>
            </a:r>
            <a:r>
              <a:rPr lang="en-US" sz="2000" dirty="0" err="1">
                <a:latin typeface="Times New Roman"/>
                <a:ea typeface="Times New Roman"/>
                <a:cs typeface="Times New Roman"/>
              </a:rPr>
              <a:t>tập</a:t>
            </a:r>
            <a:r>
              <a:rPr lang="en-US" sz="2000" dirty="0">
                <a:latin typeface="Times New Roman"/>
                <a:ea typeface="Times New Roman"/>
                <a:cs typeface="Times New Roman"/>
              </a:rPr>
              <a:t> </a:t>
            </a:r>
            <a:r>
              <a:rPr lang="en-US" sz="2000" dirty="0" err="1">
                <a:latin typeface="Times New Roman"/>
                <a:ea typeface="Times New Roman"/>
                <a:cs typeface="Times New Roman"/>
              </a:rPr>
              <a:t>hợp</a:t>
            </a:r>
            <a:r>
              <a:rPr lang="en-US" sz="2000" dirty="0">
                <a:latin typeface="Times New Roman"/>
                <a:ea typeface="Times New Roman"/>
                <a:cs typeface="Times New Roman"/>
              </a:rPr>
              <a:t> </a:t>
            </a:r>
            <a:r>
              <a:rPr lang="en-US" sz="2000" dirty="0" err="1">
                <a:latin typeface="Times New Roman"/>
                <a:ea typeface="Times New Roman"/>
                <a:cs typeface="Times New Roman"/>
              </a:rPr>
              <a:t>theo</a:t>
            </a:r>
            <a:r>
              <a:rPr lang="en-US" sz="2000" dirty="0">
                <a:latin typeface="Times New Roman"/>
                <a:ea typeface="Times New Roman"/>
                <a:cs typeface="Times New Roman"/>
              </a:rPr>
              <a:t> </a:t>
            </a:r>
            <a:r>
              <a:rPr lang="en-US" sz="2000" dirty="0" err="1">
                <a:latin typeface="Times New Roman"/>
                <a:ea typeface="Times New Roman"/>
                <a:cs typeface="Times New Roman"/>
              </a:rPr>
              <a:t>hoạt</a:t>
            </a:r>
            <a:r>
              <a:rPr lang="en-US" sz="2000" dirty="0">
                <a:latin typeface="Times New Roman"/>
                <a:ea typeface="Times New Roman"/>
                <a:cs typeface="Times New Roman"/>
              </a:rPr>
              <a:t> </a:t>
            </a:r>
            <a:r>
              <a:rPr lang="en-US" sz="2000" dirty="0" err="1">
                <a:latin typeface="Times New Roman"/>
                <a:ea typeface="Times New Roman"/>
                <a:cs typeface="Times New Roman"/>
              </a:rPr>
              <a:t>động</a:t>
            </a:r>
            <a:r>
              <a:rPr lang="en-US" sz="2000" dirty="0">
                <a:latin typeface="Times New Roman"/>
                <a:ea typeface="Times New Roman"/>
                <a:cs typeface="Times New Roman"/>
              </a:rPr>
              <a:t> </a:t>
            </a:r>
            <a:r>
              <a:rPr lang="en-US" sz="2000" dirty="0" err="1">
                <a:latin typeface="Times New Roman"/>
                <a:ea typeface="Times New Roman"/>
                <a:cs typeface="Times New Roman"/>
              </a:rPr>
              <a:t>như</a:t>
            </a:r>
            <a:r>
              <a:rPr lang="en-US" sz="2000" dirty="0">
                <a:latin typeface="Times New Roman"/>
                <a:ea typeface="Times New Roman"/>
                <a:cs typeface="Times New Roman"/>
              </a:rPr>
              <a:t> </a:t>
            </a:r>
            <a:r>
              <a:rPr lang="en-US" sz="2000" dirty="0" err="1">
                <a:latin typeface="Times New Roman"/>
                <a:ea typeface="Times New Roman"/>
                <a:cs typeface="Times New Roman"/>
              </a:rPr>
              <a:t>sau</a:t>
            </a:r>
            <a:r>
              <a:rPr lang="en-US" sz="2000" dirty="0">
                <a:latin typeface="Times New Roman"/>
                <a:ea typeface="Times New Roman"/>
                <a:cs typeface="Times New Roman"/>
              </a:rPr>
              <a:t>:</a:t>
            </a:r>
            <a:endParaRPr lang="en-US" sz="1600" dirty="0">
              <a:latin typeface="Calibri"/>
              <a:ea typeface="Calibri"/>
              <a:cs typeface="Times New Roman"/>
            </a:endParaRPr>
          </a:p>
          <a:p>
            <a:pPr marL="342900" marR="45085" indent="-342900" algn="just">
              <a:buFont typeface="Times New Roman"/>
              <a:buChar char="-"/>
              <a:tabLst>
                <a:tab pos="371475" algn="l"/>
              </a:tabLst>
            </a:pPr>
            <a:r>
              <a:rPr lang="en-US" sz="2000" dirty="0" err="1">
                <a:latin typeface="Times New Roman"/>
                <a:ea typeface="Times New Roman"/>
                <a:cs typeface="Times New Roman"/>
              </a:rPr>
              <a:t>Tiền</a:t>
            </a:r>
            <a:r>
              <a:rPr lang="en-US" sz="2000" dirty="0">
                <a:latin typeface="Times New Roman"/>
                <a:ea typeface="Times New Roman"/>
                <a:cs typeface="Times New Roman"/>
              </a:rPr>
              <a:t> </a:t>
            </a:r>
            <a:r>
              <a:rPr lang="en-US" sz="2000" dirty="0" err="1">
                <a:latin typeface="Times New Roman"/>
                <a:ea typeface="Times New Roman"/>
                <a:cs typeface="Times New Roman"/>
              </a:rPr>
              <a:t>lương</a:t>
            </a:r>
            <a:r>
              <a:rPr lang="en-US" sz="2000" dirty="0">
                <a:latin typeface="Times New Roman"/>
                <a:ea typeface="Times New Roman"/>
                <a:cs typeface="Times New Roman"/>
              </a:rPr>
              <a:t> </a:t>
            </a:r>
            <a:r>
              <a:rPr lang="en-US" sz="2000" dirty="0" err="1">
                <a:latin typeface="Times New Roman"/>
                <a:ea typeface="Times New Roman"/>
                <a:cs typeface="Times New Roman"/>
              </a:rPr>
              <a:t>nhân</a:t>
            </a:r>
            <a:r>
              <a:rPr lang="en-US" sz="2000" dirty="0">
                <a:latin typeface="Times New Roman"/>
                <a:ea typeface="Times New Roman"/>
                <a:cs typeface="Times New Roman"/>
              </a:rPr>
              <a:t> </a:t>
            </a:r>
            <a:r>
              <a:rPr lang="en-US" sz="2000" dirty="0" err="1">
                <a:latin typeface="Times New Roman"/>
                <a:ea typeface="Times New Roman"/>
                <a:cs typeface="Times New Roman"/>
              </a:rPr>
              <a:t>viên</a:t>
            </a:r>
            <a:r>
              <a:rPr lang="en-US" sz="2000" dirty="0">
                <a:latin typeface="Times New Roman"/>
                <a:ea typeface="Times New Roman"/>
                <a:cs typeface="Times New Roman"/>
              </a:rPr>
              <a:t>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xưởng</a:t>
            </a:r>
            <a:r>
              <a:rPr lang="en-US" sz="2000" dirty="0">
                <a:latin typeface="Times New Roman"/>
                <a:ea typeface="Times New Roman"/>
                <a:cs typeface="Times New Roman"/>
              </a:rPr>
              <a:t>: 62.500.000đ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bổ</a:t>
            </a:r>
            <a:r>
              <a:rPr lang="en-US" sz="2000" dirty="0">
                <a:latin typeface="Times New Roman"/>
                <a:ea typeface="Times New Roman"/>
                <a:cs typeface="Times New Roman"/>
              </a:rPr>
              <a:t> </a:t>
            </a:r>
            <a:r>
              <a:rPr lang="en-US" sz="2000" dirty="0" err="1">
                <a:latin typeface="Times New Roman"/>
                <a:ea typeface="Times New Roman"/>
                <a:cs typeface="Times New Roman"/>
              </a:rPr>
              <a:t>theo</a:t>
            </a:r>
            <a:r>
              <a:rPr lang="en-US" sz="2000" dirty="0">
                <a:latin typeface="Times New Roman"/>
                <a:ea typeface="Times New Roman"/>
                <a:cs typeface="Times New Roman"/>
              </a:rPr>
              <a:t> chi </a:t>
            </a:r>
            <a:r>
              <a:rPr lang="en-US" sz="2000" dirty="0" err="1">
                <a:latin typeface="Times New Roman"/>
                <a:ea typeface="Times New Roman"/>
                <a:cs typeface="Times New Roman"/>
              </a:rPr>
              <a:t>phí</a:t>
            </a:r>
            <a:r>
              <a:rPr lang="en-US" sz="2000" dirty="0">
                <a:latin typeface="Times New Roman"/>
                <a:ea typeface="Times New Roman"/>
                <a:cs typeface="Times New Roman"/>
              </a:rPr>
              <a:t> NC </a:t>
            </a:r>
            <a:r>
              <a:rPr lang="en-US" sz="2000" dirty="0" err="1">
                <a:latin typeface="Times New Roman"/>
                <a:ea typeface="Times New Roman"/>
                <a:cs typeface="Times New Roman"/>
              </a:rPr>
              <a:t>trực</a:t>
            </a:r>
            <a:r>
              <a:rPr lang="en-US" sz="2000" dirty="0">
                <a:latin typeface="Times New Roman"/>
                <a:ea typeface="Times New Roman"/>
                <a:cs typeface="Times New Roman"/>
              </a:rPr>
              <a:t> </a:t>
            </a:r>
            <a:r>
              <a:rPr lang="en-US" sz="2000" dirty="0" err="1">
                <a:latin typeface="Times New Roman"/>
                <a:ea typeface="Times New Roman"/>
                <a:cs typeface="Times New Roman"/>
              </a:rPr>
              <a:t>tiếp</a:t>
            </a:r>
            <a:endParaRPr lang="en-US" sz="1600" dirty="0">
              <a:latin typeface="Calibri"/>
              <a:ea typeface="Times New Roman"/>
              <a:cs typeface="Times New Roman"/>
            </a:endParaRPr>
          </a:p>
          <a:p>
            <a:pPr marL="342900" marR="45085" indent="-342900" algn="just">
              <a:buFont typeface="Times New Roman"/>
              <a:buChar char="-"/>
              <a:tabLst>
                <a:tab pos="371475" algn="l"/>
              </a:tabLst>
            </a:pPr>
            <a:r>
              <a:rPr lang="en-US" sz="2000" dirty="0" err="1">
                <a:latin typeface="Times New Roman"/>
                <a:ea typeface="Times New Roman"/>
                <a:cs typeface="Times New Roman"/>
              </a:rPr>
              <a:t>Vật</a:t>
            </a:r>
            <a:r>
              <a:rPr lang="en-US" sz="2000" dirty="0">
                <a:latin typeface="Times New Roman"/>
                <a:ea typeface="Times New Roman"/>
                <a:cs typeface="Times New Roman"/>
              </a:rPr>
              <a:t> </a:t>
            </a:r>
            <a:r>
              <a:rPr lang="en-US" sz="2000" dirty="0" err="1">
                <a:latin typeface="Times New Roman"/>
                <a:ea typeface="Times New Roman"/>
                <a:cs typeface="Times New Roman"/>
              </a:rPr>
              <a:t>liệu</a:t>
            </a:r>
            <a:r>
              <a:rPr lang="en-US" sz="2000" dirty="0">
                <a:latin typeface="Times New Roman"/>
                <a:ea typeface="Times New Roman"/>
                <a:cs typeface="Times New Roman"/>
              </a:rPr>
              <a:t> </a:t>
            </a:r>
            <a:r>
              <a:rPr lang="en-US" sz="2000" dirty="0" err="1">
                <a:latin typeface="Times New Roman"/>
                <a:ea typeface="Times New Roman"/>
                <a:cs typeface="Times New Roman"/>
              </a:rPr>
              <a:t>dùng</a:t>
            </a:r>
            <a:r>
              <a:rPr lang="en-US" sz="2000" dirty="0">
                <a:latin typeface="Times New Roman"/>
                <a:ea typeface="Times New Roman"/>
                <a:cs typeface="Times New Roman"/>
              </a:rPr>
              <a:t> </a:t>
            </a:r>
            <a:r>
              <a:rPr lang="en-US" sz="2000" dirty="0" err="1">
                <a:latin typeface="Times New Roman"/>
                <a:ea typeface="Times New Roman"/>
                <a:cs typeface="Times New Roman"/>
              </a:rPr>
              <a:t>cho</a:t>
            </a:r>
            <a:r>
              <a:rPr lang="en-US" sz="2000" dirty="0">
                <a:latin typeface="Times New Roman"/>
                <a:ea typeface="Times New Roman"/>
                <a:cs typeface="Times New Roman"/>
              </a:rPr>
              <a:t> </a:t>
            </a:r>
            <a:r>
              <a:rPr lang="en-US" sz="2000" dirty="0" err="1">
                <a:latin typeface="Times New Roman"/>
                <a:ea typeface="Times New Roman"/>
                <a:cs typeface="Times New Roman"/>
              </a:rPr>
              <a:t>quản</a:t>
            </a:r>
            <a:r>
              <a:rPr lang="en-US" sz="2000" dirty="0">
                <a:latin typeface="Times New Roman"/>
                <a:ea typeface="Times New Roman"/>
                <a:cs typeface="Times New Roman"/>
              </a:rPr>
              <a:t> </a:t>
            </a:r>
            <a:r>
              <a:rPr lang="en-US" sz="2000" dirty="0" err="1">
                <a:latin typeface="Times New Roman"/>
                <a:ea typeface="Times New Roman"/>
                <a:cs typeface="Times New Roman"/>
              </a:rPr>
              <a:t>lý</a:t>
            </a:r>
            <a:r>
              <a:rPr lang="en-US" sz="2000" dirty="0">
                <a:latin typeface="Times New Roman"/>
                <a:ea typeface="Times New Roman"/>
                <a:cs typeface="Times New Roman"/>
              </a:rPr>
              <a:t> :        59.500.000đ    </a:t>
            </a:r>
            <a:endParaRPr lang="en-US" sz="1600" dirty="0">
              <a:latin typeface="Calibri"/>
              <a:ea typeface="Times New Roman"/>
              <a:cs typeface="Times New Roman"/>
            </a:endParaRPr>
          </a:p>
          <a:p>
            <a:pPr marL="342900" marR="45085" indent="-342900" algn="just">
              <a:buFont typeface="Times New Roman"/>
              <a:buChar char="-"/>
              <a:tabLst>
                <a:tab pos="371475" algn="l"/>
              </a:tabLst>
            </a:pPr>
            <a:r>
              <a:rPr lang="en-US" sz="2000" dirty="0" err="1">
                <a:latin typeface="Times New Roman"/>
                <a:ea typeface="Times New Roman"/>
                <a:cs typeface="Times New Roman"/>
              </a:rPr>
              <a:t>Trang</a:t>
            </a:r>
            <a:r>
              <a:rPr lang="en-US" sz="2000" dirty="0">
                <a:latin typeface="Times New Roman"/>
                <a:ea typeface="Times New Roman"/>
                <a:cs typeface="Times New Roman"/>
              </a:rPr>
              <a:t> </a:t>
            </a:r>
            <a:r>
              <a:rPr lang="en-US" sz="2000" dirty="0" err="1">
                <a:latin typeface="Times New Roman"/>
                <a:ea typeface="Times New Roman"/>
                <a:cs typeface="Times New Roman"/>
              </a:rPr>
              <a:t>bị</a:t>
            </a:r>
            <a:r>
              <a:rPr lang="en-US" sz="2000" dirty="0">
                <a:latin typeface="Times New Roman"/>
                <a:ea typeface="Times New Roman"/>
                <a:cs typeface="Times New Roman"/>
              </a:rPr>
              <a:t> </a:t>
            </a:r>
            <a:r>
              <a:rPr lang="en-US" sz="2000" dirty="0" err="1">
                <a:latin typeface="Times New Roman"/>
                <a:ea typeface="Times New Roman"/>
                <a:cs typeface="Times New Roman"/>
              </a:rPr>
              <a:t>bảo</a:t>
            </a:r>
            <a:r>
              <a:rPr lang="en-US" sz="2000" dirty="0">
                <a:latin typeface="Times New Roman"/>
                <a:ea typeface="Times New Roman"/>
                <a:cs typeface="Times New Roman"/>
              </a:rPr>
              <a:t> </a:t>
            </a:r>
            <a:r>
              <a:rPr lang="en-US" sz="2000" dirty="0" err="1">
                <a:latin typeface="Times New Roman"/>
                <a:ea typeface="Times New Roman"/>
                <a:cs typeface="Times New Roman"/>
              </a:rPr>
              <a:t>hộ</a:t>
            </a:r>
            <a:r>
              <a:rPr lang="en-US" sz="2000" dirty="0">
                <a:latin typeface="Times New Roman"/>
                <a:ea typeface="Times New Roman"/>
                <a:cs typeface="Times New Roman"/>
              </a:rPr>
              <a:t> </a:t>
            </a:r>
            <a:r>
              <a:rPr lang="en-US" sz="2000" dirty="0" err="1">
                <a:latin typeface="Times New Roman"/>
                <a:ea typeface="Times New Roman"/>
                <a:cs typeface="Times New Roman"/>
              </a:rPr>
              <a:t>lao</a:t>
            </a:r>
            <a:r>
              <a:rPr lang="en-US" sz="2000" dirty="0">
                <a:latin typeface="Times New Roman"/>
                <a:ea typeface="Times New Roman"/>
                <a:cs typeface="Times New Roman"/>
              </a:rPr>
              <a:t> </a:t>
            </a:r>
            <a:r>
              <a:rPr lang="en-US" sz="2000" dirty="0" err="1">
                <a:latin typeface="Times New Roman"/>
                <a:ea typeface="Times New Roman"/>
                <a:cs typeface="Times New Roman"/>
              </a:rPr>
              <a:t>động</a:t>
            </a:r>
            <a:r>
              <a:rPr lang="en-US" sz="2000" dirty="0">
                <a:latin typeface="Times New Roman"/>
                <a:ea typeface="Times New Roman"/>
                <a:cs typeface="Times New Roman"/>
              </a:rPr>
              <a:t> :       110.500.000đ</a:t>
            </a:r>
            <a:endParaRPr lang="en-US" sz="1600" dirty="0">
              <a:latin typeface="Calibri"/>
              <a:ea typeface="Times New Roman"/>
              <a:cs typeface="Times New Roman"/>
            </a:endParaRPr>
          </a:p>
          <a:p>
            <a:pPr marR="45085" algn="just"/>
            <a:r>
              <a:rPr lang="en-US" sz="2000" dirty="0">
                <a:latin typeface="Times New Roman"/>
                <a:ea typeface="Times New Roman"/>
                <a:cs typeface="Times New Roman"/>
              </a:rPr>
              <a:t>   -    </a:t>
            </a:r>
            <a:r>
              <a:rPr lang="en-US" sz="2000" dirty="0" err="1">
                <a:latin typeface="Times New Roman"/>
                <a:ea typeface="Times New Roman"/>
                <a:cs typeface="Times New Roman"/>
              </a:rPr>
              <a:t>Khấu</a:t>
            </a:r>
            <a:r>
              <a:rPr lang="en-US" sz="2000" dirty="0">
                <a:latin typeface="Times New Roman"/>
                <a:ea typeface="Times New Roman"/>
                <a:cs typeface="Times New Roman"/>
              </a:rPr>
              <a:t> </a:t>
            </a:r>
            <a:r>
              <a:rPr lang="en-US" sz="2000" dirty="0" err="1">
                <a:latin typeface="Times New Roman"/>
                <a:ea typeface="Times New Roman"/>
                <a:cs typeface="Times New Roman"/>
              </a:rPr>
              <a:t>hao</a:t>
            </a:r>
            <a:r>
              <a:rPr lang="en-US" sz="2000" dirty="0">
                <a:latin typeface="Times New Roman"/>
                <a:ea typeface="Times New Roman"/>
                <a:cs typeface="Times New Roman"/>
              </a:rPr>
              <a:t> </a:t>
            </a:r>
            <a:r>
              <a:rPr lang="en-US" sz="2000" dirty="0" err="1">
                <a:latin typeface="Times New Roman"/>
                <a:ea typeface="Times New Roman"/>
                <a:cs typeface="Times New Roman"/>
              </a:rPr>
              <a:t>máy</a:t>
            </a:r>
            <a:r>
              <a:rPr lang="en-US" sz="2000" dirty="0">
                <a:latin typeface="Times New Roman"/>
                <a:ea typeface="Times New Roman"/>
                <a:cs typeface="Times New Roman"/>
              </a:rPr>
              <a:t> </a:t>
            </a:r>
            <a:r>
              <a:rPr lang="en-US" sz="2000" dirty="0" err="1">
                <a:latin typeface="Times New Roman"/>
                <a:ea typeface="Times New Roman"/>
                <a:cs typeface="Times New Roman"/>
              </a:rPr>
              <a:t>móc</a:t>
            </a:r>
            <a:r>
              <a:rPr lang="en-US" sz="2000" dirty="0">
                <a:latin typeface="Times New Roman"/>
                <a:ea typeface="Times New Roman"/>
                <a:cs typeface="Times New Roman"/>
              </a:rPr>
              <a:t>...            240.350.000đ (</a:t>
            </a:r>
            <a:r>
              <a:rPr lang="en-US" sz="2000" dirty="0" err="1">
                <a:latin typeface="Times New Roman"/>
                <a:ea typeface="Times New Roman"/>
                <a:cs typeface="Times New Roman"/>
              </a:rPr>
              <a:t>phân</a:t>
            </a:r>
            <a:r>
              <a:rPr lang="en-US" sz="2000" dirty="0">
                <a:latin typeface="Times New Roman"/>
                <a:ea typeface="Times New Roman"/>
                <a:cs typeface="Times New Roman"/>
              </a:rPr>
              <a:t> </a:t>
            </a:r>
            <a:r>
              <a:rPr lang="en-US" sz="2000" dirty="0" err="1">
                <a:latin typeface="Times New Roman"/>
                <a:ea typeface="Times New Roman"/>
                <a:cs typeface="Times New Roman"/>
              </a:rPr>
              <a:t>bổ</a:t>
            </a:r>
            <a:r>
              <a:rPr lang="en-US" sz="2000" dirty="0">
                <a:latin typeface="Times New Roman"/>
                <a:ea typeface="Times New Roman"/>
                <a:cs typeface="Times New Roman"/>
              </a:rPr>
              <a:t> </a:t>
            </a:r>
            <a:r>
              <a:rPr lang="en-US" sz="2000" dirty="0" err="1">
                <a:latin typeface="Times New Roman"/>
                <a:ea typeface="Times New Roman"/>
                <a:cs typeface="Times New Roman"/>
              </a:rPr>
              <a:t>theo</a:t>
            </a:r>
            <a:r>
              <a:rPr lang="en-US" sz="2000" dirty="0">
                <a:latin typeface="Times New Roman"/>
                <a:ea typeface="Times New Roman"/>
                <a:cs typeface="Times New Roman"/>
              </a:rPr>
              <a:t> </a:t>
            </a:r>
            <a:r>
              <a:rPr lang="en-US" sz="2000" dirty="0" err="1">
                <a:latin typeface="Times New Roman"/>
                <a:ea typeface="Times New Roman"/>
                <a:cs typeface="Times New Roman"/>
              </a:rPr>
              <a:t>số</a:t>
            </a:r>
            <a:r>
              <a:rPr lang="en-US" sz="2000" dirty="0">
                <a:latin typeface="Times New Roman"/>
                <a:ea typeface="Times New Roman"/>
                <a:cs typeface="Times New Roman"/>
              </a:rPr>
              <a:t> </a:t>
            </a:r>
            <a:r>
              <a:rPr lang="en-US" sz="2000" dirty="0" err="1">
                <a:latin typeface="Times New Roman"/>
                <a:ea typeface="Times New Roman"/>
                <a:cs typeface="Times New Roman"/>
              </a:rPr>
              <a:t>giờ</a:t>
            </a:r>
            <a:r>
              <a:rPr lang="en-US" sz="2000" dirty="0">
                <a:latin typeface="Times New Roman"/>
                <a:ea typeface="Times New Roman"/>
                <a:cs typeface="Times New Roman"/>
              </a:rPr>
              <a:t> </a:t>
            </a:r>
            <a:r>
              <a:rPr lang="en-US" sz="2000" dirty="0" err="1">
                <a:latin typeface="Times New Roman"/>
                <a:ea typeface="Times New Roman"/>
                <a:cs typeface="Times New Roman"/>
              </a:rPr>
              <a:t>máy</a:t>
            </a:r>
            <a:r>
              <a:rPr lang="en-US" sz="2000" dirty="0">
                <a:latin typeface="Times New Roman"/>
                <a:ea typeface="Times New Roman"/>
                <a:cs typeface="Times New Roman"/>
              </a:rPr>
              <a:t> </a:t>
            </a:r>
            <a:r>
              <a:rPr lang="en-US" sz="2000" dirty="0" err="1">
                <a:latin typeface="Times New Roman"/>
                <a:ea typeface="Times New Roman"/>
                <a:cs typeface="Times New Roman"/>
              </a:rPr>
              <a:t>hoạt</a:t>
            </a:r>
            <a:r>
              <a:rPr lang="en-US" sz="2000" dirty="0">
                <a:latin typeface="Times New Roman"/>
                <a:ea typeface="Times New Roman"/>
                <a:cs typeface="Times New Roman"/>
              </a:rPr>
              <a:t> </a:t>
            </a:r>
            <a:r>
              <a:rPr lang="en-US" sz="2000" dirty="0" err="1">
                <a:latin typeface="Times New Roman"/>
                <a:ea typeface="Times New Roman"/>
                <a:cs typeface="Times New Roman"/>
              </a:rPr>
              <a:t>động</a:t>
            </a:r>
            <a:r>
              <a:rPr lang="en-US" sz="2000" dirty="0">
                <a:latin typeface="Times New Roman"/>
                <a:ea typeface="Times New Roman"/>
                <a:cs typeface="Times New Roman"/>
              </a:rPr>
              <a:t>)</a:t>
            </a:r>
            <a:endParaRPr lang="en-US" sz="1600" dirty="0">
              <a:latin typeface="Calibri"/>
              <a:ea typeface="Calibri"/>
              <a:cs typeface="Times New Roman"/>
            </a:endParaRPr>
          </a:p>
          <a:p>
            <a:pPr marR="45085" algn="just"/>
            <a:r>
              <a:rPr lang="en-US" sz="2000" dirty="0">
                <a:latin typeface="Times New Roman"/>
                <a:ea typeface="Times New Roman"/>
                <a:cs typeface="Times New Roman"/>
              </a:rPr>
              <a:t>   -    </a:t>
            </a:r>
            <a:r>
              <a:rPr lang="en-US" sz="2000" dirty="0" err="1">
                <a:latin typeface="Times New Roman"/>
                <a:ea typeface="Times New Roman"/>
                <a:cs typeface="Times New Roman"/>
              </a:rPr>
              <a:t>Dịch</a:t>
            </a:r>
            <a:r>
              <a:rPr lang="en-US" sz="2000" dirty="0">
                <a:latin typeface="Times New Roman"/>
                <a:ea typeface="Times New Roman"/>
                <a:cs typeface="Times New Roman"/>
              </a:rPr>
              <a:t> </a:t>
            </a:r>
            <a:r>
              <a:rPr lang="en-US" sz="2000" dirty="0" err="1">
                <a:latin typeface="Times New Roman"/>
                <a:ea typeface="Times New Roman"/>
                <a:cs typeface="Times New Roman"/>
              </a:rPr>
              <a:t>vụ</a:t>
            </a:r>
            <a:r>
              <a:rPr lang="en-US" sz="2000" dirty="0">
                <a:latin typeface="Times New Roman"/>
                <a:ea typeface="Times New Roman"/>
                <a:cs typeface="Times New Roman"/>
              </a:rPr>
              <a:t> </a:t>
            </a:r>
            <a:r>
              <a:rPr lang="en-US" sz="2000" dirty="0" err="1">
                <a:latin typeface="Times New Roman"/>
                <a:ea typeface="Times New Roman"/>
                <a:cs typeface="Times New Roman"/>
              </a:rPr>
              <a:t>mua</a:t>
            </a:r>
            <a:r>
              <a:rPr lang="en-US" sz="2000" dirty="0">
                <a:latin typeface="Times New Roman"/>
                <a:ea typeface="Times New Roman"/>
                <a:cs typeface="Times New Roman"/>
              </a:rPr>
              <a:t> </a:t>
            </a:r>
            <a:r>
              <a:rPr lang="en-US" sz="2000" dirty="0" err="1">
                <a:latin typeface="Times New Roman"/>
                <a:ea typeface="Times New Roman"/>
                <a:cs typeface="Times New Roman"/>
              </a:rPr>
              <a:t>ngoài</a:t>
            </a:r>
            <a:r>
              <a:rPr lang="en-US" sz="2000" dirty="0">
                <a:latin typeface="Times New Roman"/>
                <a:ea typeface="Times New Roman"/>
                <a:cs typeface="Times New Roman"/>
              </a:rPr>
              <a:t> :                71.990.000đ </a:t>
            </a:r>
            <a:endParaRPr lang="en-US" sz="1600" dirty="0">
              <a:latin typeface="Calibri"/>
              <a:ea typeface="Calibri"/>
              <a:cs typeface="Times New Roman"/>
            </a:endParaRPr>
          </a:p>
          <a:p>
            <a:pPr marR="45085" algn="just"/>
            <a:r>
              <a:rPr lang="en-US" sz="2000" dirty="0">
                <a:latin typeface="Times New Roman"/>
                <a:ea typeface="Times New Roman"/>
                <a:cs typeface="Times New Roman"/>
              </a:rPr>
              <a:t>   -    Chi </a:t>
            </a:r>
            <a:r>
              <a:rPr lang="en-US" sz="2000" dirty="0" err="1">
                <a:latin typeface="Times New Roman"/>
                <a:ea typeface="Times New Roman"/>
                <a:cs typeface="Times New Roman"/>
              </a:rPr>
              <a:t>phí</a:t>
            </a:r>
            <a:r>
              <a:rPr lang="en-US" sz="2000" dirty="0">
                <a:latin typeface="Times New Roman"/>
                <a:ea typeface="Times New Roman"/>
                <a:cs typeface="Times New Roman"/>
              </a:rPr>
              <a:t> </a:t>
            </a:r>
            <a:r>
              <a:rPr lang="en-US" sz="2000" dirty="0" err="1">
                <a:latin typeface="Times New Roman"/>
                <a:ea typeface="Times New Roman"/>
                <a:cs typeface="Times New Roman"/>
              </a:rPr>
              <a:t>bằng</a:t>
            </a:r>
            <a:r>
              <a:rPr lang="en-US" sz="2000" dirty="0">
                <a:latin typeface="Times New Roman"/>
                <a:ea typeface="Times New Roman"/>
                <a:cs typeface="Times New Roman"/>
              </a:rPr>
              <a:t> </a:t>
            </a:r>
            <a:r>
              <a:rPr lang="en-US" sz="2000" dirty="0" err="1">
                <a:latin typeface="Times New Roman"/>
                <a:ea typeface="Times New Roman"/>
                <a:cs typeface="Times New Roman"/>
              </a:rPr>
              <a:t>tiền</a:t>
            </a:r>
            <a:r>
              <a:rPr lang="en-US" sz="2000" dirty="0">
                <a:latin typeface="Times New Roman"/>
                <a:ea typeface="Times New Roman"/>
                <a:cs typeface="Times New Roman"/>
              </a:rPr>
              <a:t> </a:t>
            </a:r>
            <a:r>
              <a:rPr lang="en-US" sz="2000" dirty="0" err="1">
                <a:latin typeface="Times New Roman"/>
                <a:ea typeface="Times New Roman"/>
                <a:cs typeface="Times New Roman"/>
              </a:rPr>
              <a:t>khác</a:t>
            </a:r>
            <a:r>
              <a:rPr lang="en-US" sz="2000" dirty="0">
                <a:latin typeface="Times New Roman"/>
                <a:ea typeface="Times New Roman"/>
                <a:cs typeface="Times New Roman"/>
              </a:rPr>
              <a:t>:           84.510.000đ</a:t>
            </a:r>
            <a:endParaRPr lang="en-US" sz="1600" dirty="0">
              <a:latin typeface="Calibri"/>
              <a:ea typeface="Calibri"/>
              <a:cs typeface="Times New Roman"/>
            </a:endParaRPr>
          </a:p>
          <a:p>
            <a:r>
              <a:rPr lang="en-US" sz="2000" dirty="0" err="1">
                <a:latin typeface="Times New Roman"/>
                <a:ea typeface="Times New Roman"/>
              </a:rPr>
              <a:t>Như</a:t>
            </a:r>
            <a:r>
              <a:rPr lang="en-US" sz="2000" dirty="0">
                <a:latin typeface="Times New Roman"/>
                <a:ea typeface="Times New Roman"/>
              </a:rPr>
              <a:t> </a:t>
            </a:r>
            <a:r>
              <a:rPr lang="en-US" sz="2000" dirty="0" err="1">
                <a:latin typeface="Times New Roman"/>
                <a:ea typeface="Times New Roman"/>
              </a:rPr>
              <a:t>vậy</a:t>
            </a:r>
            <a:r>
              <a:rPr lang="en-US" sz="2000" dirty="0">
                <a:latin typeface="Times New Roman"/>
                <a:ea typeface="Times New Roman"/>
              </a:rPr>
              <a:t> </a:t>
            </a:r>
            <a:r>
              <a:rPr lang="en-US" sz="2000" dirty="0" err="1">
                <a:latin typeface="Times New Roman"/>
                <a:ea typeface="Times New Roman"/>
              </a:rPr>
              <a:t>số</a:t>
            </a:r>
            <a:r>
              <a:rPr lang="en-US" sz="2000" dirty="0">
                <a:latin typeface="Times New Roman"/>
                <a:ea typeface="Times New Roman"/>
              </a:rPr>
              <a:t> </a:t>
            </a:r>
            <a:r>
              <a:rPr lang="en-US" sz="2000" dirty="0" err="1">
                <a:latin typeface="Times New Roman"/>
                <a:ea typeface="Times New Roman"/>
              </a:rPr>
              <a:t>giờ</a:t>
            </a:r>
            <a:r>
              <a:rPr lang="en-US" sz="2000" dirty="0">
                <a:latin typeface="Times New Roman"/>
                <a:ea typeface="Times New Roman"/>
              </a:rPr>
              <a:t> </a:t>
            </a:r>
            <a:r>
              <a:rPr lang="en-US" sz="2000" dirty="0" err="1">
                <a:latin typeface="Times New Roman"/>
                <a:ea typeface="Times New Roman"/>
              </a:rPr>
              <a:t>máy</a:t>
            </a:r>
            <a:r>
              <a:rPr lang="en-US" sz="2000" dirty="0">
                <a:latin typeface="Times New Roman"/>
                <a:ea typeface="Times New Roman"/>
              </a:rPr>
              <a:t> </a:t>
            </a:r>
            <a:r>
              <a:rPr lang="en-US" sz="2000" dirty="0" err="1">
                <a:latin typeface="Times New Roman"/>
                <a:ea typeface="Times New Roman"/>
              </a:rPr>
              <a:t>hoạt</a:t>
            </a:r>
            <a:r>
              <a:rPr lang="en-US" sz="2000" dirty="0">
                <a:latin typeface="Times New Roman"/>
                <a:ea typeface="Times New Roman"/>
              </a:rPr>
              <a:t> </a:t>
            </a:r>
            <a:r>
              <a:rPr lang="en-US" sz="2000" dirty="0" err="1">
                <a:latin typeface="Times New Roman"/>
                <a:ea typeface="Times New Roman"/>
              </a:rPr>
              <a:t>động</a:t>
            </a:r>
            <a:r>
              <a:rPr lang="en-US" sz="2000" dirty="0">
                <a:latin typeface="Times New Roman"/>
                <a:ea typeface="Times New Roman"/>
              </a:rPr>
              <a:t> </a:t>
            </a:r>
            <a:r>
              <a:rPr lang="en-US" sz="2000" dirty="0" err="1">
                <a:latin typeface="Times New Roman"/>
                <a:ea typeface="Times New Roman"/>
              </a:rPr>
              <a:t>phục</a:t>
            </a:r>
            <a:r>
              <a:rPr lang="en-US" sz="2000" dirty="0">
                <a:latin typeface="Times New Roman"/>
                <a:ea typeface="Times New Roman"/>
              </a:rPr>
              <a:t> </a:t>
            </a:r>
            <a:r>
              <a:rPr lang="en-US" sz="2000" dirty="0" err="1">
                <a:latin typeface="Times New Roman"/>
                <a:ea typeface="Times New Roman"/>
              </a:rPr>
              <a:t>vụ</a:t>
            </a:r>
            <a:r>
              <a:rPr lang="en-US" sz="2000" dirty="0">
                <a:latin typeface="Times New Roman"/>
                <a:ea typeface="Times New Roman"/>
              </a:rPr>
              <a:t> </a:t>
            </a:r>
            <a:r>
              <a:rPr lang="en-US" sz="2000" dirty="0" err="1">
                <a:latin typeface="Times New Roman"/>
                <a:ea typeface="Times New Roman"/>
              </a:rPr>
              <a:t>cho</a:t>
            </a:r>
            <a:r>
              <a:rPr lang="en-US" sz="2000" dirty="0">
                <a:latin typeface="Times New Roman"/>
                <a:ea typeface="Times New Roman"/>
              </a:rPr>
              <a:t> </a:t>
            </a:r>
            <a:r>
              <a:rPr lang="en-US" sz="2000" dirty="0" err="1">
                <a:latin typeface="Times New Roman"/>
                <a:ea typeface="Times New Roman"/>
              </a:rPr>
              <a:t>sản</a:t>
            </a:r>
            <a:r>
              <a:rPr lang="en-US" sz="2000" dirty="0">
                <a:latin typeface="Times New Roman"/>
                <a:ea typeface="Times New Roman"/>
              </a:rPr>
              <a:t> </a:t>
            </a:r>
            <a:r>
              <a:rPr lang="en-US" sz="2000" dirty="0" err="1">
                <a:latin typeface="Times New Roman"/>
                <a:ea typeface="Times New Roman"/>
              </a:rPr>
              <a:t>xuất</a:t>
            </a:r>
            <a:r>
              <a:rPr lang="en-US" sz="2000" dirty="0">
                <a:latin typeface="Times New Roman"/>
                <a:ea typeface="Times New Roman"/>
              </a:rPr>
              <a:t> </a:t>
            </a:r>
            <a:r>
              <a:rPr lang="en-US" sz="2000" dirty="0" err="1">
                <a:latin typeface="Times New Roman"/>
                <a:ea typeface="Times New Roman"/>
              </a:rPr>
              <a:t>áo</a:t>
            </a:r>
            <a:r>
              <a:rPr lang="en-US" sz="2000" dirty="0">
                <a:latin typeface="Times New Roman"/>
                <a:ea typeface="Times New Roman"/>
              </a:rPr>
              <a:t> </a:t>
            </a:r>
            <a:r>
              <a:rPr lang="en-US" sz="2000" dirty="0" err="1">
                <a:latin typeface="Times New Roman"/>
                <a:ea typeface="Times New Roman"/>
              </a:rPr>
              <a:t>phao</a:t>
            </a:r>
            <a:r>
              <a:rPr lang="en-US" sz="2000" dirty="0">
                <a:latin typeface="Times New Roman"/>
                <a:ea typeface="Times New Roman"/>
              </a:rPr>
              <a:t> </a:t>
            </a:r>
            <a:r>
              <a:rPr lang="en-US" sz="2000" dirty="0" err="1">
                <a:latin typeface="Times New Roman"/>
                <a:ea typeface="Times New Roman"/>
              </a:rPr>
              <a:t>nam</a:t>
            </a:r>
            <a:r>
              <a:rPr lang="en-US" sz="2000" dirty="0">
                <a:latin typeface="Times New Roman"/>
                <a:ea typeface="Times New Roman"/>
              </a:rPr>
              <a:t> </a:t>
            </a:r>
            <a:r>
              <a:rPr lang="en-US" sz="2000" dirty="0" err="1">
                <a:latin typeface="Times New Roman"/>
                <a:ea typeface="Times New Roman"/>
              </a:rPr>
              <a:t>là</a:t>
            </a:r>
            <a:r>
              <a:rPr lang="en-US" sz="2000" dirty="0">
                <a:latin typeface="Times New Roman"/>
                <a:ea typeface="Times New Roman"/>
              </a:rPr>
              <a:t> 10.000 </a:t>
            </a:r>
            <a:r>
              <a:rPr lang="en-US" sz="2000" dirty="0" err="1">
                <a:latin typeface="Times New Roman"/>
                <a:ea typeface="Times New Roman"/>
              </a:rPr>
              <a:t>giờ</a:t>
            </a:r>
            <a:r>
              <a:rPr lang="en-US" sz="2000" dirty="0">
                <a:latin typeface="Times New Roman"/>
                <a:ea typeface="Times New Roman"/>
              </a:rPr>
              <a:t> ( 120 </a:t>
            </a:r>
            <a:r>
              <a:rPr lang="en-US" sz="2000" dirty="0" err="1">
                <a:latin typeface="Times New Roman"/>
                <a:ea typeface="Times New Roman"/>
              </a:rPr>
              <a:t>phút</a:t>
            </a:r>
            <a:r>
              <a:rPr lang="en-US" sz="2000" dirty="0">
                <a:latin typeface="Times New Roman"/>
                <a:ea typeface="Times New Roman"/>
              </a:rPr>
              <a:t> x 5.000 </a:t>
            </a:r>
            <a:r>
              <a:rPr lang="en-US" sz="2000" dirty="0" err="1">
                <a:latin typeface="Times New Roman"/>
                <a:ea typeface="Times New Roman"/>
              </a:rPr>
              <a:t>áo</a:t>
            </a:r>
            <a:r>
              <a:rPr lang="en-US" sz="2000" dirty="0">
                <a:latin typeface="Times New Roman"/>
                <a:ea typeface="Times New Roman"/>
              </a:rPr>
              <a:t> / 60 </a:t>
            </a:r>
            <a:r>
              <a:rPr lang="en-US" sz="2000" dirty="0" err="1">
                <a:latin typeface="Times New Roman"/>
                <a:ea typeface="Times New Roman"/>
              </a:rPr>
              <a:t>phút</a:t>
            </a:r>
            <a:r>
              <a:rPr lang="en-US" sz="2000" dirty="0">
                <a:latin typeface="Times New Roman"/>
                <a:ea typeface="Times New Roman"/>
              </a:rPr>
              <a:t> ) ; </a:t>
            </a:r>
            <a:r>
              <a:rPr lang="en-US" sz="2000" dirty="0" err="1">
                <a:latin typeface="Times New Roman"/>
                <a:ea typeface="Times New Roman"/>
              </a:rPr>
              <a:t>Áo</a:t>
            </a:r>
            <a:r>
              <a:rPr lang="en-US" sz="2000" dirty="0">
                <a:latin typeface="Times New Roman"/>
                <a:ea typeface="Times New Roman"/>
              </a:rPr>
              <a:t> </a:t>
            </a:r>
            <a:r>
              <a:rPr lang="en-US" sz="2000" dirty="0" err="1">
                <a:latin typeface="Times New Roman"/>
                <a:ea typeface="Times New Roman"/>
              </a:rPr>
              <a:t>phao</a:t>
            </a:r>
            <a:r>
              <a:rPr lang="en-US" sz="2000" dirty="0">
                <a:latin typeface="Times New Roman"/>
                <a:ea typeface="Times New Roman"/>
              </a:rPr>
              <a:t> </a:t>
            </a:r>
            <a:r>
              <a:rPr lang="en-US" sz="2000" dirty="0" err="1">
                <a:latin typeface="Times New Roman"/>
                <a:ea typeface="Times New Roman"/>
              </a:rPr>
              <a:t>nữ</a:t>
            </a:r>
            <a:r>
              <a:rPr lang="en-US" sz="2000" dirty="0">
                <a:latin typeface="Times New Roman"/>
                <a:ea typeface="Times New Roman"/>
              </a:rPr>
              <a:t> </a:t>
            </a:r>
            <a:r>
              <a:rPr lang="en-US" sz="2000" dirty="0" err="1">
                <a:latin typeface="Times New Roman"/>
                <a:ea typeface="Times New Roman"/>
              </a:rPr>
              <a:t>là</a:t>
            </a:r>
            <a:r>
              <a:rPr lang="en-US" sz="2000" dirty="0">
                <a:latin typeface="Times New Roman"/>
                <a:ea typeface="Times New Roman"/>
              </a:rPr>
              <a:t> 13.000 </a:t>
            </a:r>
            <a:r>
              <a:rPr lang="en-US" sz="2000" dirty="0" err="1">
                <a:latin typeface="Times New Roman"/>
                <a:ea typeface="Times New Roman"/>
              </a:rPr>
              <a:t>giờ</a:t>
            </a:r>
            <a:r>
              <a:rPr lang="en-US" sz="2000" dirty="0">
                <a:latin typeface="Times New Roman"/>
                <a:ea typeface="Times New Roman"/>
              </a:rPr>
              <a:t> (130 </a:t>
            </a:r>
            <a:r>
              <a:rPr lang="en-US" sz="2000" dirty="0" err="1">
                <a:latin typeface="Times New Roman"/>
                <a:ea typeface="Times New Roman"/>
              </a:rPr>
              <a:t>phút</a:t>
            </a:r>
            <a:r>
              <a:rPr lang="en-US" sz="2000" dirty="0">
                <a:latin typeface="Times New Roman"/>
                <a:ea typeface="Times New Roman"/>
              </a:rPr>
              <a:t> x 6.000 </a:t>
            </a:r>
            <a:r>
              <a:rPr lang="en-US" sz="2000" dirty="0" err="1">
                <a:latin typeface="Times New Roman"/>
                <a:ea typeface="Times New Roman"/>
              </a:rPr>
              <a:t>áo</a:t>
            </a:r>
            <a:r>
              <a:rPr lang="en-US" sz="2000" dirty="0">
                <a:latin typeface="Times New Roman"/>
                <a:ea typeface="Times New Roman"/>
              </a:rPr>
              <a:t> / 60 </a:t>
            </a:r>
            <a:r>
              <a:rPr lang="en-US" sz="2000" dirty="0" err="1">
                <a:latin typeface="Times New Roman"/>
                <a:ea typeface="Times New Roman"/>
              </a:rPr>
              <a:t>phút</a:t>
            </a:r>
            <a:r>
              <a:rPr lang="en-US" sz="2000" dirty="0">
                <a:latin typeface="Times New Roman"/>
                <a:ea typeface="Times New Roman"/>
              </a:rPr>
              <a:t>).</a:t>
            </a:r>
            <a:endParaRPr lang="en-US" sz="2000" dirty="0"/>
          </a:p>
        </p:txBody>
      </p:sp>
    </p:spTree>
    <p:extLst>
      <p:ext uri="{BB962C8B-B14F-4D97-AF65-F5344CB8AC3E}">
        <p14:creationId xmlns:p14="http://schemas.microsoft.com/office/powerpoint/2010/main" val="9947052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81</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1944869498"/>
              </p:ext>
            </p:extLst>
          </p:nvPr>
        </p:nvGraphicFramePr>
        <p:xfrm>
          <a:off x="1676402" y="1798640"/>
          <a:ext cx="8915399" cy="4832945"/>
        </p:xfrm>
        <a:graphic>
          <a:graphicData uri="http://schemas.openxmlformats.org/drawingml/2006/table">
            <a:tbl>
              <a:tblPr firstRow="1" firstCol="1" lastRow="1" lastCol="1" bandRow="1" bandCol="1"/>
              <a:tblGrid>
                <a:gridCol w="2371954">
                  <a:extLst>
                    <a:ext uri="{9D8B030D-6E8A-4147-A177-3AD203B41FA5}">
                      <a16:colId xmlns:a16="http://schemas.microsoft.com/office/drawing/2014/main" val="20000"/>
                    </a:ext>
                  </a:extLst>
                </a:gridCol>
                <a:gridCol w="1313992">
                  <a:extLst>
                    <a:ext uri="{9D8B030D-6E8A-4147-A177-3AD203B41FA5}">
                      <a16:colId xmlns:a16="http://schemas.microsoft.com/office/drawing/2014/main" val="20001"/>
                    </a:ext>
                  </a:extLst>
                </a:gridCol>
                <a:gridCol w="1464870">
                  <a:extLst>
                    <a:ext uri="{9D8B030D-6E8A-4147-A177-3AD203B41FA5}">
                      <a16:colId xmlns:a16="http://schemas.microsoft.com/office/drawing/2014/main" val="20002"/>
                    </a:ext>
                  </a:extLst>
                </a:gridCol>
                <a:gridCol w="1313992">
                  <a:extLst>
                    <a:ext uri="{9D8B030D-6E8A-4147-A177-3AD203B41FA5}">
                      <a16:colId xmlns:a16="http://schemas.microsoft.com/office/drawing/2014/main" val="20003"/>
                    </a:ext>
                  </a:extLst>
                </a:gridCol>
                <a:gridCol w="1313992">
                  <a:extLst>
                    <a:ext uri="{9D8B030D-6E8A-4147-A177-3AD203B41FA5}">
                      <a16:colId xmlns:a16="http://schemas.microsoft.com/office/drawing/2014/main" val="20004"/>
                    </a:ext>
                  </a:extLst>
                </a:gridCol>
                <a:gridCol w="1136599">
                  <a:extLst>
                    <a:ext uri="{9D8B030D-6E8A-4147-A177-3AD203B41FA5}">
                      <a16:colId xmlns:a16="http://schemas.microsoft.com/office/drawing/2014/main" val="20005"/>
                    </a:ext>
                  </a:extLst>
                </a:gridCol>
              </a:tblGrid>
              <a:tr h="282873">
                <a:tc rowSpan="2">
                  <a:txBody>
                    <a:bodyPr/>
                    <a:lstStyle/>
                    <a:p>
                      <a:pPr marL="0" marR="45085" algn="just">
                        <a:lnSpc>
                          <a:spcPct val="100000"/>
                        </a:lnSpc>
                        <a:spcBef>
                          <a:spcPts val="0"/>
                        </a:spcBef>
                        <a:spcAft>
                          <a:spcPts val="0"/>
                        </a:spcAft>
                      </a:pPr>
                      <a:r>
                        <a:rPr lang="en-US" sz="2000" dirty="0">
                          <a:effectLst/>
                          <a:latin typeface="Times New Roman"/>
                          <a:ea typeface="Times New Roman"/>
                          <a:cs typeface="Times New Roman"/>
                        </a:rPr>
                        <a:t>   </a:t>
                      </a:r>
                      <a:endParaRPr lang="en-US" sz="1400" dirty="0">
                        <a:effectLst/>
                        <a:latin typeface="Calibri"/>
                        <a:ea typeface="Calibri"/>
                        <a:cs typeface="Times New Roman"/>
                      </a:endParaRPr>
                    </a:p>
                    <a:p>
                      <a:pPr marL="0" marR="45085" algn="just">
                        <a:lnSpc>
                          <a:spcPct val="100000"/>
                        </a:lnSpc>
                        <a:spcBef>
                          <a:spcPts val="0"/>
                        </a:spcBef>
                        <a:spcAft>
                          <a:spcPts val="0"/>
                        </a:spcAft>
                      </a:pPr>
                      <a:r>
                        <a:rPr lang="en-US" sz="2000" dirty="0">
                          <a:effectLst/>
                          <a:latin typeface="Times New Roman"/>
                          <a:ea typeface="Times New Roman"/>
                          <a:cs typeface="Times New Roman"/>
                        </a:rPr>
                        <a:t>       </a:t>
                      </a:r>
                      <a:r>
                        <a:rPr lang="en-US" sz="2000" b="1" dirty="0" err="1">
                          <a:effectLst/>
                          <a:latin typeface="Times New Roman"/>
                          <a:ea typeface="Times New Roman"/>
                          <a:cs typeface="Times New Roman"/>
                        </a:rPr>
                        <a:t>Hoạt</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động</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00000"/>
                        </a:lnSpc>
                        <a:spcBef>
                          <a:spcPts val="0"/>
                        </a:spcBef>
                        <a:spcAft>
                          <a:spcPts val="0"/>
                        </a:spcAft>
                      </a:pPr>
                      <a:r>
                        <a:rPr lang="en-US" sz="2000" b="1">
                          <a:effectLst/>
                          <a:latin typeface="Times New Roman"/>
                          <a:ea typeface="Times New Roman"/>
                          <a:cs typeface="Times New Roman"/>
                        </a:rPr>
                        <a:t>Tổng chi</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b="1">
                          <a:effectLst/>
                          <a:latin typeface="Times New Roman"/>
                          <a:ea typeface="Times New Roman"/>
                          <a:cs typeface="Times New Roman"/>
                        </a:rPr>
                        <a:t>    phí</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45085" algn="just">
                        <a:lnSpc>
                          <a:spcPct val="100000"/>
                        </a:lnSpc>
                        <a:spcBef>
                          <a:spcPts val="0"/>
                        </a:spcBef>
                        <a:spcAft>
                          <a:spcPts val="0"/>
                        </a:spcAft>
                      </a:pPr>
                      <a:r>
                        <a:rPr lang="en-US" sz="2000" b="1">
                          <a:effectLst/>
                          <a:latin typeface="Times New Roman"/>
                          <a:ea typeface="Times New Roman"/>
                          <a:cs typeface="Times New Roman"/>
                        </a:rPr>
                        <a:t>              Tiêu thức phân bổ</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rowSpan="2">
                  <a:txBody>
                    <a:bodyPr/>
                    <a:lstStyle/>
                    <a:p>
                      <a:pPr marL="0" marR="45085" algn="just">
                        <a:lnSpc>
                          <a:spcPct val="100000"/>
                        </a:lnSpc>
                        <a:spcBef>
                          <a:spcPts val="0"/>
                        </a:spcBef>
                        <a:spcAft>
                          <a:spcPts val="0"/>
                        </a:spcAft>
                      </a:pPr>
                      <a:r>
                        <a:rPr lang="en-US" sz="2000" dirty="0">
                          <a:effectLst/>
                          <a:latin typeface="Times New Roman"/>
                          <a:ea typeface="Times New Roman"/>
                          <a:cs typeface="Times New Roman"/>
                        </a:rPr>
                        <a:t>  </a:t>
                      </a:r>
                      <a:r>
                        <a:rPr lang="en-US" sz="2000" b="1" dirty="0" err="1">
                          <a:effectLst/>
                          <a:latin typeface="Times New Roman"/>
                          <a:ea typeface="Times New Roman"/>
                          <a:cs typeface="Times New Roman"/>
                        </a:rPr>
                        <a:t>Hệ</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số</a:t>
                      </a:r>
                      <a:endParaRPr lang="en-US" sz="1400" dirty="0">
                        <a:effectLst/>
                        <a:latin typeface="Calibri"/>
                        <a:ea typeface="Calibri"/>
                        <a:cs typeface="Times New Roman"/>
                      </a:endParaRPr>
                    </a:p>
                    <a:p>
                      <a:pPr marL="0" marR="45085" algn="just">
                        <a:lnSpc>
                          <a:spcPct val="100000"/>
                        </a:lnSpc>
                        <a:spcBef>
                          <a:spcPts val="0"/>
                        </a:spcBef>
                        <a:spcAft>
                          <a:spcPts val="0"/>
                        </a:spcAft>
                      </a:pPr>
                      <a:r>
                        <a:rPr lang="en-US" sz="2000" b="1" dirty="0">
                          <a:effectLst/>
                          <a:latin typeface="Times New Roman"/>
                          <a:ea typeface="Times New Roman"/>
                          <a:cs typeface="Times New Roman"/>
                        </a:rPr>
                        <a:t>  P </a:t>
                      </a:r>
                      <a:r>
                        <a:rPr lang="en-US" sz="1400" b="0" dirty="0">
                          <a:effectLst/>
                          <a:latin typeface="Calibri"/>
                          <a:ea typeface="Times New Roman"/>
                          <a:cs typeface="Times New Roman"/>
                        </a:rPr>
                        <a:t>.</a:t>
                      </a:r>
                      <a:r>
                        <a:rPr lang="en-US" sz="1400" b="0" baseline="0" dirty="0">
                          <a:effectLst/>
                          <a:latin typeface="Calibri"/>
                          <a:ea typeface="Times New Roman"/>
                          <a:cs typeface="Times New Roman"/>
                        </a:rPr>
                        <a:t> </a:t>
                      </a:r>
                      <a:r>
                        <a:rPr lang="en-US" sz="2000" b="1" dirty="0" err="1">
                          <a:effectLst/>
                          <a:latin typeface="Times New Roman"/>
                          <a:ea typeface="Times New Roman"/>
                          <a:cs typeface="Times New Roman"/>
                        </a:rPr>
                        <a:t>bổ</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65745">
                <a:tc vMerge="1">
                  <a:txBody>
                    <a:bodyPr/>
                    <a:lstStyle/>
                    <a:p>
                      <a:endParaRPr lang="en-US"/>
                    </a:p>
                  </a:txBody>
                  <a:tcPr/>
                </a:tc>
                <a:tc vMerge="1">
                  <a:txBody>
                    <a:bodyPr/>
                    <a:lstStyle/>
                    <a:p>
                      <a:endParaRPr lang="en-US"/>
                    </a:p>
                  </a:txBody>
                  <a:tcPr/>
                </a:tc>
                <a:tc>
                  <a:txBody>
                    <a:bodyPr/>
                    <a:lstStyle/>
                    <a:p>
                      <a:pPr marL="0" marR="45085" algn="just">
                        <a:lnSpc>
                          <a:spcPct val="100000"/>
                        </a:lnSpc>
                        <a:spcBef>
                          <a:spcPts val="0"/>
                        </a:spcBef>
                        <a:spcAft>
                          <a:spcPts val="0"/>
                        </a:spcAft>
                      </a:pP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Tổng</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Số</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b="1">
                          <a:effectLst/>
                          <a:latin typeface="Times New Roman"/>
                          <a:ea typeface="Times New Roman"/>
                          <a:cs typeface="Times New Roman"/>
                        </a:rPr>
                        <a:t> Áo nam</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Áo</a:t>
                      </a:r>
                      <a:r>
                        <a:rPr lang="en-US" sz="2000" b="1" dirty="0">
                          <a:effectLst/>
                          <a:latin typeface="Times New Roman"/>
                          <a:ea typeface="Times New Roman"/>
                          <a:cs typeface="Times New Roman"/>
                        </a:rPr>
                        <a:t> </a:t>
                      </a:r>
                      <a:r>
                        <a:rPr lang="en-US" sz="1400" b="0" baseline="0" dirty="0">
                          <a:effectLst/>
                          <a:latin typeface="Calibri"/>
                          <a:ea typeface="Times New Roman"/>
                          <a:cs typeface="Times New Roman"/>
                        </a:rPr>
                        <a:t> </a:t>
                      </a:r>
                      <a:r>
                        <a:rPr lang="en-US" sz="2000" b="1" dirty="0" err="1">
                          <a:effectLst/>
                          <a:latin typeface="Times New Roman"/>
                          <a:ea typeface="Times New Roman"/>
                          <a:cs typeface="Times New Roman"/>
                        </a:rPr>
                        <a:t>nữ</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1"/>
                  </a:ext>
                </a:extLst>
              </a:tr>
              <a:tr h="565745">
                <a:tc>
                  <a:txBody>
                    <a:bodyPr/>
                    <a:lstStyle/>
                    <a:p>
                      <a:pPr marL="0" marR="45085" algn="just">
                        <a:lnSpc>
                          <a:spcPct val="100000"/>
                        </a:lnSpc>
                        <a:spcBef>
                          <a:spcPts val="0"/>
                        </a:spcBef>
                        <a:spcAft>
                          <a:spcPts val="0"/>
                        </a:spcAft>
                      </a:pPr>
                      <a:r>
                        <a:rPr lang="en-US" sz="2000" dirty="0">
                          <a:effectLst/>
                          <a:latin typeface="Times New Roman"/>
                          <a:ea typeface="Times New Roman"/>
                          <a:cs typeface="Times New Roman"/>
                        </a:rPr>
                        <a:t>1.Lương </a:t>
                      </a:r>
                      <a:r>
                        <a:rPr lang="en-US" sz="2000" dirty="0" err="1">
                          <a:effectLst/>
                          <a:latin typeface="Times New Roman"/>
                          <a:ea typeface="Times New Roman"/>
                          <a:cs typeface="Times New Roman"/>
                        </a:rPr>
                        <a:t>nhân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viên</a:t>
                      </a:r>
                      <a:endParaRPr lang="en-US" sz="1400" dirty="0">
                        <a:effectLst/>
                        <a:latin typeface="Calibri"/>
                        <a:ea typeface="Calibri"/>
                        <a:cs typeface="Times New Roman"/>
                      </a:endParaRPr>
                    </a:p>
                    <a:p>
                      <a:pPr marL="0" marR="45085" algn="just">
                        <a:lnSpc>
                          <a:spcPct val="100000"/>
                        </a:lnSpc>
                        <a:spcBef>
                          <a:spcPts val="0"/>
                        </a:spcBef>
                        <a:spcAft>
                          <a:spcPts val="0"/>
                        </a:spcAft>
                      </a:pP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quản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lý</a:t>
                      </a:r>
                      <a:r>
                        <a:rPr lang="en-US" sz="2000" dirty="0">
                          <a:effectLst/>
                          <a:latin typeface="Times New Roman"/>
                          <a:ea typeface="Times New Roman"/>
                          <a:cs typeface="Times New Roman"/>
                        </a:rPr>
                        <a:t> PX</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dirty="0">
                          <a:effectLst/>
                          <a:latin typeface="Times New Roman"/>
                          <a:ea typeface="Times New Roman"/>
                          <a:cs typeface="Times New Roman"/>
                        </a:rPr>
                        <a:t>  62.500</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500.000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200.000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300.000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0,125</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65745">
                <a:tc>
                  <a:txBody>
                    <a:bodyPr/>
                    <a:lstStyle/>
                    <a:p>
                      <a:pPr marL="0" marR="45085" algn="just">
                        <a:lnSpc>
                          <a:spcPct val="100000"/>
                        </a:lnSpc>
                        <a:spcBef>
                          <a:spcPts val="0"/>
                        </a:spcBef>
                        <a:spcAft>
                          <a:spcPts val="0"/>
                        </a:spcAft>
                      </a:pPr>
                      <a:r>
                        <a:rPr lang="en-US" sz="2000" dirty="0">
                          <a:effectLst/>
                          <a:latin typeface="Times New Roman"/>
                          <a:ea typeface="Times New Roman"/>
                          <a:cs typeface="Times New Roman"/>
                        </a:rPr>
                        <a:t>2.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vật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liệu</a:t>
                      </a:r>
                      <a:r>
                        <a:rPr lang="en-US" sz="2000" dirty="0">
                          <a:effectLst/>
                          <a:latin typeface="Times New Roman"/>
                          <a:ea typeface="Times New Roman"/>
                          <a:cs typeface="Times New Roman"/>
                        </a:rPr>
                        <a:t> </a:t>
                      </a:r>
                      <a:endParaRPr lang="en-US" sz="1400" dirty="0">
                        <a:effectLst/>
                        <a:latin typeface="Calibri"/>
                        <a:ea typeface="Calibri"/>
                        <a:cs typeface="Times New Roman"/>
                      </a:endParaRPr>
                    </a:p>
                    <a:p>
                      <a:pPr marL="0" marR="45085" algn="just">
                        <a:lnSpc>
                          <a:spcPct val="100000"/>
                        </a:lnSpc>
                        <a:spcBef>
                          <a:spcPts val="0"/>
                        </a:spcBef>
                        <a:spcAft>
                          <a:spcPts val="0"/>
                        </a:spcAft>
                      </a:pP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dùng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cho</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quản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lý</a:t>
                      </a:r>
                      <a:r>
                        <a:rPr lang="en-US" sz="2000" dirty="0">
                          <a:effectLst/>
                          <a:latin typeface="Times New Roman"/>
                          <a:ea typeface="Times New Roman"/>
                          <a:cs typeface="Times New Roman"/>
                        </a:rPr>
                        <a:t> </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59.500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500.000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200.000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300.000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0,119</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65745">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3. Trang bị bảo hộ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lao động</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110.500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500.000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200.000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300.000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0,221</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65745">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4. Khấu hao MMTB</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nhà xưởng</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240.350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23.000 </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10.000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13.000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10.450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65745">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5. CP dịch vụ mua</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ngoài</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71.990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1.565.000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725.000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840.000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0,046</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82873">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6. Chi phí bằng tiền</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84.510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1.565.000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725.000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840.000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0,054</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65745">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Cộng CPSX chung</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629.350</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X</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X</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x</a:t>
                      </a:r>
                      <a:endParaRPr lang="en-US" sz="140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dirty="0">
                          <a:effectLst/>
                          <a:latin typeface="Times New Roman"/>
                          <a:ea typeface="Times New Roman"/>
                          <a:cs typeface="Times New Roman"/>
                        </a:rPr>
                        <a:t>     X</a:t>
                      </a:r>
                      <a:endParaRPr lang="en-US" sz="1400" dirty="0">
                        <a:effectLst/>
                        <a:latin typeface="Calibri"/>
                        <a:ea typeface="Calibri"/>
                        <a:cs typeface="Times New Roman"/>
                      </a:endParaRPr>
                    </a:p>
                  </a:txBody>
                  <a:tcPr marL="65278" marR="6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6" name="Rectangle 1"/>
          <p:cNvSpPr>
            <a:spLocks noChangeArrowheads="1"/>
          </p:cNvSpPr>
          <p:nvPr/>
        </p:nvSpPr>
        <p:spPr bwMode="auto">
          <a:xfrm>
            <a:off x="1524000" y="382488"/>
            <a:ext cx="9144000" cy="118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vi-VN" sz="2000" dirty="0">
                <a:solidFill>
                  <a:srgbClr val="000000"/>
                </a:solidFill>
                <a:latin typeface="Times New Roman"/>
              </a:rPr>
              <a:t> Theo số liệu đã cú ta t</a:t>
            </a:r>
            <a:r>
              <a:rPr lang="en-US" sz="2000" dirty="0">
                <a:solidFill>
                  <a:srgbClr val="000000"/>
                </a:solidFill>
                <a:latin typeface="Times New Roman"/>
              </a:rPr>
              <a:t>í</a:t>
            </a:r>
            <a:r>
              <a:rPr lang="vi-VN" sz="2000" dirty="0">
                <a:solidFill>
                  <a:srgbClr val="000000"/>
                </a:solidFill>
                <a:latin typeface="Times New Roman"/>
              </a:rPr>
              <a:t>nh hệ số ph</a:t>
            </a:r>
            <a:r>
              <a:rPr lang="en-US" sz="2000" dirty="0">
                <a:solidFill>
                  <a:srgbClr val="000000"/>
                </a:solidFill>
                <a:latin typeface="Times New Roman"/>
              </a:rPr>
              <a:t>â</a:t>
            </a:r>
            <a:r>
              <a:rPr lang="vi-VN" sz="2000" dirty="0">
                <a:solidFill>
                  <a:srgbClr val="000000"/>
                </a:solidFill>
                <a:latin typeface="Times New Roman"/>
              </a:rPr>
              <a:t>n bổ chi ph</a:t>
            </a:r>
            <a:r>
              <a:rPr lang="en-US" sz="2000" dirty="0">
                <a:solidFill>
                  <a:srgbClr val="000000"/>
                </a:solidFill>
                <a:latin typeface="Times New Roman"/>
              </a:rPr>
              <a:t>í</a:t>
            </a:r>
            <a:r>
              <a:rPr lang="vi-VN" sz="2000" dirty="0">
                <a:solidFill>
                  <a:srgbClr val="000000"/>
                </a:solidFill>
                <a:latin typeface="Times New Roman"/>
              </a:rPr>
              <a:t> sản xuất chung theo hoạt động như sau:</a:t>
            </a:r>
            <a:endParaRPr lang="vi-VN" sz="1100" dirty="0">
              <a:solidFill>
                <a:srgbClr val="000000"/>
              </a:solidFill>
              <a:latin typeface="Arial"/>
            </a:endParaRPr>
          </a:p>
          <a:p>
            <a:r>
              <a:rPr lang="vi-VN" sz="2000" dirty="0">
                <a:solidFill>
                  <a:srgbClr val="000000"/>
                </a:solidFill>
                <a:latin typeface="Times New Roman"/>
              </a:rPr>
              <a:t>    Bảng t</a:t>
            </a:r>
            <a:r>
              <a:rPr lang="en-US" sz="2000" dirty="0">
                <a:solidFill>
                  <a:srgbClr val="000000"/>
                </a:solidFill>
                <a:latin typeface="Times New Roman"/>
              </a:rPr>
              <a:t>í</a:t>
            </a:r>
            <a:r>
              <a:rPr lang="vi-VN" sz="2000" dirty="0">
                <a:solidFill>
                  <a:srgbClr val="000000"/>
                </a:solidFill>
                <a:latin typeface="Times New Roman"/>
              </a:rPr>
              <a:t>nh hệ số ph</a:t>
            </a:r>
            <a:r>
              <a:rPr lang="en-US" sz="2000" dirty="0">
                <a:solidFill>
                  <a:srgbClr val="000000"/>
                </a:solidFill>
                <a:latin typeface="Times New Roman"/>
              </a:rPr>
              <a:t>â</a:t>
            </a:r>
            <a:r>
              <a:rPr lang="vi-VN" sz="2000" dirty="0">
                <a:solidFill>
                  <a:srgbClr val="000000"/>
                </a:solidFill>
                <a:latin typeface="Times New Roman"/>
              </a:rPr>
              <a:t>n bổ chi ph</a:t>
            </a:r>
            <a:r>
              <a:rPr lang="en-US" sz="2000" dirty="0">
                <a:solidFill>
                  <a:srgbClr val="000000"/>
                </a:solidFill>
                <a:latin typeface="Times New Roman"/>
              </a:rPr>
              <a:t>í</a:t>
            </a:r>
            <a:r>
              <a:rPr lang="vi-VN" sz="2000" dirty="0">
                <a:solidFill>
                  <a:srgbClr val="000000"/>
                </a:solidFill>
                <a:latin typeface="Times New Roman"/>
              </a:rPr>
              <a:t> sản xuất chung theo hoạt động</a:t>
            </a:r>
            <a:endParaRPr lang="en-US" sz="2000" dirty="0">
              <a:solidFill>
                <a:srgbClr val="000000"/>
              </a:solidFill>
              <a:latin typeface="Times New Roman"/>
            </a:endParaRPr>
          </a:p>
          <a:p>
            <a:endParaRPr lang="en-US" sz="1100" dirty="0">
              <a:solidFill>
                <a:srgbClr val="000000"/>
              </a:solidFill>
              <a:latin typeface="Arial"/>
            </a:endParaRPr>
          </a:p>
          <a:p>
            <a:r>
              <a:rPr lang="vi-VN" sz="2000" dirty="0">
                <a:solidFill>
                  <a:srgbClr val="000000"/>
                </a:solidFill>
                <a:latin typeface="Times New Roman"/>
              </a:rPr>
              <a:t>                                                                                                ( Đơn vị t</a:t>
            </a:r>
            <a:r>
              <a:rPr lang="en-US" sz="2000" dirty="0">
                <a:solidFill>
                  <a:srgbClr val="000000"/>
                </a:solidFill>
                <a:latin typeface="Times New Roman"/>
              </a:rPr>
              <a:t>í</a:t>
            </a:r>
            <a:r>
              <a:rPr lang="vi-VN" sz="2000" dirty="0">
                <a:solidFill>
                  <a:srgbClr val="000000"/>
                </a:solidFill>
                <a:latin typeface="Times New Roman"/>
              </a:rPr>
              <a:t>nh 1.000đ)</a:t>
            </a:r>
            <a:endParaRPr lang="vi-VN" sz="2000" dirty="0">
              <a:solidFill>
                <a:srgbClr val="000000"/>
              </a:solidFill>
              <a:latin typeface="Arial"/>
            </a:endParaRPr>
          </a:p>
        </p:txBody>
      </p:sp>
    </p:spTree>
    <p:extLst>
      <p:ext uri="{BB962C8B-B14F-4D97-AF65-F5344CB8AC3E}">
        <p14:creationId xmlns:p14="http://schemas.microsoft.com/office/powerpoint/2010/main" val="39388949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82</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900796491"/>
              </p:ext>
            </p:extLst>
          </p:nvPr>
        </p:nvGraphicFramePr>
        <p:xfrm>
          <a:off x="1711326" y="1860550"/>
          <a:ext cx="8880475" cy="4540250"/>
        </p:xfrm>
        <a:graphic>
          <a:graphicData uri="http://schemas.openxmlformats.org/drawingml/2006/table">
            <a:tbl>
              <a:tblPr firstRow="1" firstCol="1" lastRow="1" lastCol="1" bandRow="1" bandCol="1"/>
              <a:tblGrid>
                <a:gridCol w="3244789">
                  <a:extLst>
                    <a:ext uri="{9D8B030D-6E8A-4147-A177-3AD203B41FA5}">
                      <a16:colId xmlns:a16="http://schemas.microsoft.com/office/drawing/2014/main" val="20000"/>
                    </a:ext>
                  </a:extLst>
                </a:gridCol>
                <a:gridCol w="1707784">
                  <a:extLst>
                    <a:ext uri="{9D8B030D-6E8A-4147-A177-3AD203B41FA5}">
                      <a16:colId xmlns:a16="http://schemas.microsoft.com/office/drawing/2014/main" val="20001"/>
                    </a:ext>
                  </a:extLst>
                </a:gridCol>
                <a:gridCol w="2049340">
                  <a:extLst>
                    <a:ext uri="{9D8B030D-6E8A-4147-A177-3AD203B41FA5}">
                      <a16:colId xmlns:a16="http://schemas.microsoft.com/office/drawing/2014/main" val="20002"/>
                    </a:ext>
                  </a:extLst>
                </a:gridCol>
                <a:gridCol w="1878562">
                  <a:extLst>
                    <a:ext uri="{9D8B030D-6E8A-4147-A177-3AD203B41FA5}">
                      <a16:colId xmlns:a16="http://schemas.microsoft.com/office/drawing/2014/main" val="20003"/>
                    </a:ext>
                  </a:extLst>
                </a:gridCol>
              </a:tblGrid>
              <a:tr h="0">
                <a:tc>
                  <a:txBody>
                    <a:bodyPr/>
                    <a:lstStyle/>
                    <a:p>
                      <a:pPr marL="0" marR="45085" algn="just">
                        <a:lnSpc>
                          <a:spcPct val="150000"/>
                        </a:lnSpc>
                        <a:spcBef>
                          <a:spcPts val="0"/>
                        </a:spcBef>
                        <a:spcAft>
                          <a:spcPts val="0"/>
                        </a:spcAft>
                      </a:pPr>
                      <a:r>
                        <a:rPr lang="en-US" sz="2000" dirty="0">
                          <a:effectLst/>
                          <a:latin typeface="Times New Roman"/>
                          <a:ea typeface="Times New Roman"/>
                          <a:cs typeface="Times New Roman"/>
                        </a:rPr>
                        <a:t>       </a:t>
                      </a:r>
                      <a:r>
                        <a:rPr lang="en-US" sz="2000" b="1" dirty="0" err="1">
                          <a:effectLst/>
                          <a:latin typeface="Times New Roman"/>
                          <a:ea typeface="Times New Roman"/>
                          <a:cs typeface="Times New Roman"/>
                        </a:rPr>
                        <a:t>Hoạt</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động</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b="1">
                          <a:effectLst/>
                          <a:latin typeface="Times New Roman"/>
                          <a:ea typeface="Times New Roman"/>
                          <a:cs typeface="Times New Roman"/>
                        </a:rPr>
                        <a:t>     H. số </a:t>
                      </a:r>
                      <a:endParaRPr lang="en-US" sz="1800">
                        <a:effectLst/>
                        <a:latin typeface="Calibri"/>
                        <a:ea typeface="Calibri"/>
                        <a:cs typeface="Times New Roman"/>
                      </a:endParaRPr>
                    </a:p>
                    <a:p>
                      <a:pPr marL="0" marR="45085" algn="just">
                        <a:lnSpc>
                          <a:spcPct val="150000"/>
                        </a:lnSpc>
                        <a:spcBef>
                          <a:spcPts val="0"/>
                        </a:spcBef>
                        <a:spcAft>
                          <a:spcPts val="0"/>
                        </a:spcAft>
                      </a:pPr>
                      <a:r>
                        <a:rPr lang="en-US" sz="2000" b="1">
                          <a:effectLst/>
                          <a:latin typeface="Times New Roman"/>
                          <a:ea typeface="Times New Roman"/>
                          <a:cs typeface="Times New Roman"/>
                        </a:rPr>
                        <a:t>    Phân bổ</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b="1">
                          <a:effectLst/>
                          <a:latin typeface="Times New Roman"/>
                          <a:ea typeface="Times New Roman"/>
                          <a:cs typeface="Times New Roman"/>
                        </a:rPr>
                        <a:t>Áo phao nam</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b="1">
                          <a:effectLst/>
                          <a:latin typeface="Times New Roman"/>
                          <a:ea typeface="Times New Roman"/>
                          <a:cs typeface="Times New Roman"/>
                        </a:rPr>
                        <a:t>Áo phao nữ</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45085" algn="just">
                        <a:lnSpc>
                          <a:spcPct val="150000"/>
                        </a:lnSpc>
                        <a:spcBef>
                          <a:spcPts val="0"/>
                        </a:spcBef>
                        <a:spcAft>
                          <a:spcPts val="0"/>
                        </a:spcAft>
                      </a:pPr>
                      <a:r>
                        <a:rPr lang="en-US" sz="2000" dirty="0">
                          <a:effectLst/>
                          <a:latin typeface="Times New Roman"/>
                          <a:ea typeface="Times New Roman"/>
                          <a:cs typeface="Times New Roman"/>
                        </a:rPr>
                        <a:t>1. </a:t>
                      </a:r>
                      <a:r>
                        <a:rPr lang="en-US" sz="2000" dirty="0" err="1">
                          <a:effectLst/>
                          <a:latin typeface="Times New Roman"/>
                          <a:ea typeface="Times New Roman"/>
                          <a:cs typeface="Times New Roman"/>
                        </a:rPr>
                        <a:t>Lương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nhân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viên</a:t>
                      </a:r>
                      <a:r>
                        <a:rPr lang="en-US" sz="2000" dirty="0">
                          <a:effectLst/>
                          <a:latin typeface="Times New Roman"/>
                          <a:ea typeface="Times New Roman"/>
                          <a:cs typeface="Times New Roman"/>
                        </a:rPr>
                        <a:t> PX</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dirty="0">
                          <a:effectLst/>
                          <a:latin typeface="Times New Roman"/>
                          <a:ea typeface="Times New Roman"/>
                          <a:cs typeface="Times New Roman"/>
                        </a:rPr>
                        <a:t>     0,125</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25.000.000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37.500.000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2. Vật liệu dùng cho QL</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0,119</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23.800.000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35.700.000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3.Trang bị bảo hộ lao động</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0,221</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44.200.000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66.300.000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4. Khấu hao MMTB, NX</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10.450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104.500.000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135.850.000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5. Dịch vụ mua ngoài</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0,046</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33.350.000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38.640.000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45085" algn="just">
                        <a:lnSpc>
                          <a:spcPct val="150000"/>
                        </a:lnSpc>
                        <a:spcBef>
                          <a:spcPts val="0"/>
                        </a:spcBef>
                        <a:spcAft>
                          <a:spcPts val="0"/>
                        </a:spcAft>
                      </a:pPr>
                      <a:r>
                        <a:rPr lang="en-US" sz="2000" dirty="0">
                          <a:effectLst/>
                          <a:latin typeface="Times New Roman"/>
                          <a:ea typeface="Times New Roman"/>
                          <a:cs typeface="Times New Roman"/>
                        </a:rPr>
                        <a:t>6. Chi </a:t>
                      </a:r>
                      <a:r>
                        <a:rPr lang="en-US" sz="2000" dirty="0" err="1">
                          <a:effectLst/>
                          <a:latin typeface="Times New Roman"/>
                          <a:ea typeface="Times New Roman"/>
                          <a:cs typeface="Times New Roman"/>
                        </a:rPr>
                        <a:t>phí</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bằng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tiền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khác</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0,054</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39.150.000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45.360.000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Tổng cộng CPSX chung:</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X</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270.000.000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359.350.000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Số lượng SP sản xuất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X</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5.000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6.000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CPSX chung cho 1 SP</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dirty="0">
                          <a:effectLst/>
                          <a:latin typeface="Times New Roman"/>
                          <a:ea typeface="Times New Roman"/>
                          <a:cs typeface="Times New Roman"/>
                        </a:rPr>
                        <a:t>          X</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a:effectLst/>
                          <a:latin typeface="Times New Roman"/>
                          <a:ea typeface="Times New Roman"/>
                          <a:cs typeface="Times New Roman"/>
                        </a:rPr>
                        <a:t>          54.000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50000"/>
                        </a:lnSpc>
                        <a:spcBef>
                          <a:spcPts val="0"/>
                        </a:spcBef>
                        <a:spcAft>
                          <a:spcPts val="0"/>
                        </a:spcAft>
                      </a:pPr>
                      <a:r>
                        <a:rPr lang="en-US" sz="2000" dirty="0">
                          <a:effectLst/>
                          <a:latin typeface="Times New Roman"/>
                          <a:ea typeface="Times New Roman"/>
                          <a:cs typeface="Times New Roman"/>
                        </a:rPr>
                        <a:t>        59.891,67</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6" name="Rectangle 1"/>
          <p:cNvSpPr>
            <a:spLocks noChangeArrowheads="1"/>
          </p:cNvSpPr>
          <p:nvPr/>
        </p:nvSpPr>
        <p:spPr bwMode="auto">
          <a:xfrm>
            <a:off x="1568159" y="157372"/>
            <a:ext cx="9055684"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r>
              <a:rPr lang="vi-VN" sz="2200" dirty="0">
                <a:solidFill>
                  <a:srgbClr val="000000"/>
                </a:solidFill>
                <a:latin typeface="Times New Roman"/>
              </a:rPr>
              <a:t> Sau khi t</a:t>
            </a:r>
            <a:r>
              <a:rPr lang="en-US" sz="2200" dirty="0">
                <a:solidFill>
                  <a:srgbClr val="000000"/>
                </a:solidFill>
                <a:latin typeface="Times New Roman"/>
              </a:rPr>
              <a:t>í</a:t>
            </a:r>
            <a:r>
              <a:rPr lang="vi-VN" sz="2200" dirty="0">
                <a:solidFill>
                  <a:srgbClr val="000000"/>
                </a:solidFill>
                <a:latin typeface="Times New Roman"/>
              </a:rPr>
              <a:t>nh được hệ số ph</a:t>
            </a:r>
            <a:r>
              <a:rPr lang="en-US" sz="2200" dirty="0">
                <a:solidFill>
                  <a:srgbClr val="000000"/>
                </a:solidFill>
                <a:latin typeface="Times New Roman"/>
              </a:rPr>
              <a:t>â</a:t>
            </a:r>
            <a:r>
              <a:rPr lang="vi-VN" sz="2200" dirty="0">
                <a:solidFill>
                  <a:srgbClr val="000000"/>
                </a:solidFill>
                <a:latin typeface="Times New Roman"/>
              </a:rPr>
              <a:t>n bổ tiến hành ph</a:t>
            </a:r>
            <a:r>
              <a:rPr lang="en-US" sz="2200" dirty="0">
                <a:solidFill>
                  <a:srgbClr val="000000"/>
                </a:solidFill>
                <a:latin typeface="Times New Roman"/>
              </a:rPr>
              <a:t>â</a:t>
            </a:r>
            <a:r>
              <a:rPr lang="vi-VN" sz="2200" dirty="0">
                <a:solidFill>
                  <a:srgbClr val="000000"/>
                </a:solidFill>
                <a:latin typeface="Times New Roman"/>
              </a:rPr>
              <a:t>n bổ chi ph</a:t>
            </a:r>
            <a:r>
              <a:rPr lang="en-US" sz="2200" dirty="0">
                <a:solidFill>
                  <a:srgbClr val="000000"/>
                </a:solidFill>
                <a:latin typeface="Times New Roman"/>
              </a:rPr>
              <a:t>í</a:t>
            </a:r>
            <a:r>
              <a:rPr lang="vi-VN" sz="2200" dirty="0">
                <a:solidFill>
                  <a:srgbClr val="000000"/>
                </a:solidFill>
                <a:latin typeface="Times New Roman"/>
              </a:rPr>
              <a:t> sản xuất chung cho</a:t>
            </a:r>
            <a:endParaRPr lang="vi-VN" sz="2200" dirty="0">
              <a:solidFill>
                <a:srgbClr val="000000"/>
              </a:solidFill>
              <a:latin typeface="Arial"/>
            </a:endParaRPr>
          </a:p>
          <a:p>
            <a:pPr algn="just"/>
            <a:r>
              <a:rPr lang="vi-VN" sz="2200" dirty="0">
                <a:solidFill>
                  <a:srgbClr val="000000"/>
                </a:solidFill>
                <a:latin typeface="Times New Roman"/>
              </a:rPr>
              <a:t>        2 loại sản phẩm theo c</a:t>
            </a:r>
            <a:r>
              <a:rPr lang="en-US" sz="2200" dirty="0">
                <a:solidFill>
                  <a:srgbClr val="000000"/>
                </a:solidFill>
                <a:latin typeface="Times New Roman"/>
              </a:rPr>
              <a:t>á</a:t>
            </a:r>
            <a:r>
              <a:rPr lang="vi-VN" sz="2200" dirty="0">
                <a:solidFill>
                  <a:srgbClr val="000000"/>
                </a:solidFill>
                <a:latin typeface="Times New Roman"/>
              </a:rPr>
              <a:t>c hoạt động như bảng dưới đây: </a:t>
            </a:r>
            <a:endParaRPr lang="en-US" sz="2200" dirty="0">
              <a:solidFill>
                <a:srgbClr val="000000"/>
              </a:solidFill>
              <a:latin typeface="Times New Roman"/>
            </a:endParaRPr>
          </a:p>
          <a:p>
            <a:pPr algn="just"/>
            <a:r>
              <a:rPr lang="en-US" sz="2200" dirty="0">
                <a:solidFill>
                  <a:srgbClr val="000000"/>
                </a:solidFill>
                <a:latin typeface="Times New Roman"/>
              </a:rPr>
              <a:t>							</a:t>
            </a:r>
            <a:r>
              <a:rPr lang="vi-VN" sz="2200" dirty="0">
                <a:solidFill>
                  <a:srgbClr val="000000"/>
                </a:solidFill>
                <a:latin typeface="Times New Roman"/>
              </a:rPr>
              <a:t>( Đơn vị t</a:t>
            </a:r>
            <a:r>
              <a:rPr lang="en-US" sz="2200" dirty="0">
                <a:solidFill>
                  <a:srgbClr val="000000"/>
                </a:solidFill>
                <a:latin typeface="Times New Roman"/>
              </a:rPr>
              <a:t>í</a:t>
            </a:r>
            <a:r>
              <a:rPr lang="vi-VN" sz="2200" dirty="0">
                <a:solidFill>
                  <a:srgbClr val="000000"/>
                </a:solidFill>
                <a:latin typeface="Times New Roman"/>
              </a:rPr>
              <a:t>nh: Đồng)</a:t>
            </a:r>
            <a:endParaRPr lang="vi-VN" sz="2200" dirty="0">
              <a:solidFill>
                <a:srgbClr val="000000"/>
              </a:solidFill>
              <a:latin typeface="Arial"/>
            </a:endParaRPr>
          </a:p>
        </p:txBody>
      </p:sp>
    </p:spTree>
    <p:extLst>
      <p:ext uri="{BB962C8B-B14F-4D97-AF65-F5344CB8AC3E}">
        <p14:creationId xmlns:p14="http://schemas.microsoft.com/office/powerpoint/2010/main" val="36514849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83</a:t>
            </a:fld>
            <a:endParaRPr lang="en-IN"/>
          </a:p>
        </p:txBody>
      </p:sp>
      <p:sp>
        <p:nvSpPr>
          <p:cNvPr id="5" name="Rectangle 4"/>
          <p:cNvSpPr/>
          <p:nvPr/>
        </p:nvSpPr>
        <p:spPr>
          <a:xfrm>
            <a:off x="1524000" y="1524001"/>
            <a:ext cx="9067800" cy="2800767"/>
          </a:xfrm>
          <a:prstGeom prst="rect">
            <a:avLst/>
          </a:prstGeom>
        </p:spPr>
        <p:txBody>
          <a:bodyPr wrap="square">
            <a:spAutoFit/>
          </a:bodyPr>
          <a:lstStyle/>
          <a:p>
            <a:pPr marR="45085" algn="just"/>
            <a:r>
              <a:rPr lang="en-US" sz="2200" dirty="0">
                <a:latin typeface="Times New Roman"/>
                <a:ea typeface="Times New Roman"/>
                <a:cs typeface="Times New Roman"/>
              </a:rPr>
              <a:t> *   Chi </a:t>
            </a:r>
            <a:r>
              <a:rPr lang="en-US" sz="2200" dirty="0" err="1">
                <a:latin typeface="Times New Roman"/>
                <a:ea typeface="Times New Roman"/>
                <a:cs typeface="Times New Roman"/>
              </a:rPr>
              <a:t>phí</a:t>
            </a:r>
            <a:r>
              <a:rPr lang="en-US" sz="2200" dirty="0">
                <a:latin typeface="Times New Roman"/>
                <a:ea typeface="Times New Roman"/>
                <a:cs typeface="Times New Roman"/>
              </a:rPr>
              <a:t> SX               629.350.000đ</a:t>
            </a:r>
            <a:endParaRPr lang="en-US" sz="2200" dirty="0">
              <a:latin typeface="Calibri"/>
              <a:ea typeface="Calibri"/>
              <a:cs typeface="Times New Roman"/>
            </a:endParaRPr>
          </a:p>
          <a:p>
            <a:pPr marL="419100" marR="45085" algn="just"/>
            <a:r>
              <a:rPr lang="en-US" sz="2200" dirty="0">
                <a:latin typeface="Times New Roman"/>
                <a:ea typeface="Times New Roman"/>
                <a:cs typeface="Times New Roman"/>
              </a:rPr>
              <a:t>Chung </a:t>
            </a:r>
            <a:r>
              <a:rPr lang="en-US" sz="2200" dirty="0" err="1">
                <a:latin typeface="Times New Roman"/>
                <a:ea typeface="Times New Roman"/>
                <a:cs typeface="Times New Roman"/>
              </a:rPr>
              <a:t>phân</a:t>
            </a:r>
            <a:r>
              <a:rPr lang="en-US" sz="2200" dirty="0">
                <a:latin typeface="Times New Roman"/>
                <a:ea typeface="Times New Roman"/>
                <a:cs typeface="Times New Roman"/>
              </a:rPr>
              <a:t> </a:t>
            </a:r>
            <a:r>
              <a:rPr lang="en-US" sz="2200" dirty="0" err="1">
                <a:latin typeface="Times New Roman"/>
                <a:ea typeface="Times New Roman"/>
                <a:cs typeface="Times New Roman"/>
              </a:rPr>
              <a:t>bổ</a:t>
            </a:r>
            <a:r>
              <a:rPr lang="en-US" sz="2200" dirty="0">
                <a:latin typeface="Times New Roman"/>
                <a:ea typeface="Times New Roman"/>
                <a:cs typeface="Times New Roman"/>
              </a:rPr>
              <a:t>   =  -------------------  x  200.000.000đ  =  251.740.000 đ   </a:t>
            </a:r>
            <a:endParaRPr lang="en-US" sz="2200" dirty="0">
              <a:latin typeface="Calibri"/>
              <a:ea typeface="Calibri"/>
              <a:cs typeface="Times New Roman"/>
            </a:endParaRPr>
          </a:p>
          <a:p>
            <a:pPr marL="371475" marR="45085" algn="just"/>
            <a:r>
              <a:rPr lang="en-US" sz="2200" dirty="0" err="1">
                <a:latin typeface="Times New Roman"/>
                <a:ea typeface="Times New Roman"/>
                <a:cs typeface="Times New Roman"/>
              </a:rPr>
              <a:t>cho</a:t>
            </a:r>
            <a:r>
              <a:rPr lang="en-US" sz="2200" dirty="0">
                <a:latin typeface="Times New Roman"/>
                <a:ea typeface="Times New Roman"/>
                <a:cs typeface="Times New Roman"/>
              </a:rPr>
              <a:t> </a:t>
            </a:r>
            <a:r>
              <a:rPr lang="en-US" sz="2200" dirty="0" err="1">
                <a:latin typeface="Times New Roman"/>
                <a:ea typeface="Times New Roman"/>
                <a:cs typeface="Times New Roman"/>
              </a:rPr>
              <a:t>áo</a:t>
            </a:r>
            <a:r>
              <a:rPr lang="en-US" sz="2200" dirty="0">
                <a:latin typeface="Times New Roman"/>
                <a:ea typeface="Times New Roman"/>
                <a:cs typeface="Times New Roman"/>
              </a:rPr>
              <a:t> </a:t>
            </a:r>
            <a:r>
              <a:rPr lang="en-US" sz="2200" dirty="0" err="1">
                <a:latin typeface="Times New Roman"/>
                <a:ea typeface="Times New Roman"/>
                <a:cs typeface="Times New Roman"/>
              </a:rPr>
              <a:t>phao</a:t>
            </a:r>
            <a:r>
              <a:rPr lang="en-US" sz="2200" dirty="0">
                <a:latin typeface="Times New Roman"/>
                <a:ea typeface="Times New Roman"/>
                <a:cs typeface="Times New Roman"/>
              </a:rPr>
              <a:t> </a:t>
            </a:r>
            <a:r>
              <a:rPr lang="en-US" sz="2200" dirty="0" err="1">
                <a:latin typeface="Times New Roman"/>
                <a:ea typeface="Times New Roman"/>
                <a:cs typeface="Times New Roman"/>
              </a:rPr>
              <a:t>nam</a:t>
            </a:r>
            <a:r>
              <a:rPr lang="en-US" sz="2200" dirty="0">
                <a:latin typeface="Times New Roman"/>
                <a:ea typeface="Times New Roman"/>
                <a:cs typeface="Times New Roman"/>
              </a:rPr>
              <a:t>              500.000.000đ</a:t>
            </a:r>
          </a:p>
          <a:p>
            <a:pPr marL="371475" marR="45085" algn="just"/>
            <a:r>
              <a:rPr lang="en-US" sz="2200" dirty="0">
                <a:latin typeface="Times New Roman"/>
                <a:ea typeface="Times New Roman"/>
                <a:cs typeface="Times New Roman"/>
              </a:rPr>
              <a:t> </a:t>
            </a:r>
            <a:endParaRPr lang="en-US" sz="2200" dirty="0">
              <a:latin typeface="Calibri"/>
              <a:ea typeface="Calibri"/>
              <a:cs typeface="Times New Roman"/>
            </a:endParaRPr>
          </a:p>
          <a:p>
            <a:pPr marR="45085" algn="just"/>
            <a:r>
              <a:rPr lang="en-US" sz="2200" dirty="0">
                <a:latin typeface="Times New Roman"/>
                <a:ea typeface="Times New Roman"/>
                <a:cs typeface="Times New Roman"/>
              </a:rPr>
              <a:t>* CPSX </a:t>
            </a:r>
            <a:r>
              <a:rPr lang="en-US" sz="2200" dirty="0" err="1">
                <a:latin typeface="Times New Roman"/>
                <a:ea typeface="Times New Roman"/>
                <a:cs typeface="Times New Roman"/>
              </a:rPr>
              <a:t>chung</a:t>
            </a:r>
            <a:r>
              <a:rPr lang="en-US" sz="2200" dirty="0">
                <a:latin typeface="Times New Roman"/>
                <a:ea typeface="Times New Roman"/>
                <a:cs typeface="Times New Roman"/>
              </a:rPr>
              <a:t> 1 </a:t>
            </a:r>
            <a:r>
              <a:rPr lang="en-US" sz="2200" dirty="0" err="1">
                <a:latin typeface="Times New Roman"/>
                <a:ea typeface="Times New Roman"/>
                <a:cs typeface="Times New Roman"/>
              </a:rPr>
              <a:t>áo</a:t>
            </a:r>
            <a:r>
              <a:rPr lang="en-US" sz="2200" dirty="0">
                <a:latin typeface="Times New Roman"/>
                <a:ea typeface="Times New Roman"/>
                <a:cs typeface="Times New Roman"/>
              </a:rPr>
              <a:t> </a:t>
            </a:r>
            <a:r>
              <a:rPr lang="en-US" sz="2200" dirty="0" err="1">
                <a:latin typeface="Times New Roman"/>
                <a:ea typeface="Times New Roman"/>
                <a:cs typeface="Times New Roman"/>
              </a:rPr>
              <a:t>nam</a:t>
            </a:r>
            <a:r>
              <a:rPr lang="en-US" sz="2200" dirty="0">
                <a:latin typeface="Times New Roman"/>
                <a:ea typeface="Times New Roman"/>
                <a:cs typeface="Times New Roman"/>
              </a:rPr>
              <a:t> =  251.740.000 đ / 5.000 </a:t>
            </a:r>
            <a:r>
              <a:rPr lang="en-US" sz="2200" dirty="0" err="1">
                <a:latin typeface="Times New Roman"/>
                <a:ea typeface="Times New Roman"/>
                <a:cs typeface="Times New Roman"/>
              </a:rPr>
              <a:t>chiếc</a:t>
            </a:r>
            <a:r>
              <a:rPr lang="en-US" sz="2200" dirty="0">
                <a:latin typeface="Times New Roman"/>
                <a:ea typeface="Times New Roman"/>
                <a:cs typeface="Times New Roman"/>
              </a:rPr>
              <a:t>  = 50.348 đ</a:t>
            </a:r>
            <a:endParaRPr lang="en-US" sz="2200" dirty="0">
              <a:latin typeface="Calibri"/>
              <a:ea typeface="Calibri"/>
              <a:cs typeface="Times New Roman"/>
            </a:endParaRPr>
          </a:p>
          <a:p>
            <a:pPr marR="45085" algn="just"/>
            <a:r>
              <a:rPr lang="en-US" sz="2200" dirty="0">
                <a:latin typeface="Times New Roman"/>
                <a:ea typeface="Times New Roman"/>
                <a:cs typeface="Times New Roman"/>
              </a:rPr>
              <a:t>* CPSXC </a:t>
            </a:r>
            <a:r>
              <a:rPr lang="en-US" sz="2200" dirty="0" err="1">
                <a:latin typeface="Times New Roman"/>
                <a:ea typeface="Times New Roman"/>
                <a:cs typeface="Times New Roman"/>
              </a:rPr>
              <a:t>phân</a:t>
            </a:r>
            <a:r>
              <a:rPr lang="en-US" sz="2200" dirty="0">
                <a:latin typeface="Times New Roman"/>
                <a:ea typeface="Times New Roman"/>
                <a:cs typeface="Times New Roman"/>
              </a:rPr>
              <a:t> </a:t>
            </a:r>
            <a:r>
              <a:rPr lang="en-US" sz="2200" dirty="0" err="1">
                <a:latin typeface="Times New Roman"/>
                <a:ea typeface="Times New Roman"/>
                <a:cs typeface="Times New Roman"/>
              </a:rPr>
              <a:t>bổ</a:t>
            </a:r>
            <a:r>
              <a:rPr lang="en-US" sz="2200" dirty="0">
                <a:latin typeface="Times New Roman"/>
                <a:ea typeface="Times New Roman"/>
                <a:cs typeface="Times New Roman"/>
              </a:rPr>
              <a:t> </a:t>
            </a:r>
            <a:r>
              <a:rPr lang="en-US" sz="2200" dirty="0" err="1">
                <a:latin typeface="Times New Roman"/>
                <a:ea typeface="Times New Roman"/>
                <a:cs typeface="Times New Roman"/>
              </a:rPr>
              <a:t>cho</a:t>
            </a:r>
            <a:r>
              <a:rPr lang="en-US" sz="2200" dirty="0">
                <a:latin typeface="Times New Roman"/>
                <a:ea typeface="Times New Roman"/>
                <a:cs typeface="Times New Roman"/>
              </a:rPr>
              <a:t> </a:t>
            </a:r>
            <a:r>
              <a:rPr lang="en-US" sz="2200" dirty="0" err="1">
                <a:latin typeface="Times New Roman"/>
                <a:ea typeface="Times New Roman"/>
                <a:cs typeface="Times New Roman"/>
              </a:rPr>
              <a:t>áo</a:t>
            </a:r>
            <a:r>
              <a:rPr lang="en-US" sz="2200" dirty="0">
                <a:latin typeface="Times New Roman"/>
                <a:ea typeface="Times New Roman"/>
                <a:cs typeface="Times New Roman"/>
              </a:rPr>
              <a:t> </a:t>
            </a:r>
            <a:r>
              <a:rPr lang="en-US" sz="2200" dirty="0" err="1">
                <a:latin typeface="Times New Roman"/>
                <a:ea typeface="Times New Roman"/>
                <a:cs typeface="Times New Roman"/>
              </a:rPr>
              <a:t>nữ</a:t>
            </a:r>
            <a:r>
              <a:rPr lang="en-US" sz="2200" dirty="0">
                <a:latin typeface="Times New Roman"/>
                <a:ea typeface="Times New Roman"/>
                <a:cs typeface="Times New Roman"/>
              </a:rPr>
              <a:t>: 629.350.000 đ - 251.740.000đ =   377.610.000 đ</a:t>
            </a:r>
            <a:r>
              <a:rPr lang="en-US" sz="2200" dirty="0">
                <a:latin typeface="Calibri"/>
                <a:ea typeface="Times New Roman"/>
                <a:cs typeface="Times New Roman"/>
              </a:rPr>
              <a:t> </a:t>
            </a:r>
            <a:r>
              <a:rPr lang="en-US" sz="2200" dirty="0">
                <a:latin typeface="Times New Roman"/>
                <a:ea typeface="Times New Roman"/>
                <a:cs typeface="Times New Roman"/>
              </a:rPr>
              <a:t>* CPSX </a:t>
            </a:r>
            <a:r>
              <a:rPr lang="en-US" sz="2200" dirty="0" err="1">
                <a:latin typeface="Times New Roman"/>
                <a:ea typeface="Times New Roman"/>
                <a:cs typeface="Times New Roman"/>
              </a:rPr>
              <a:t>chung</a:t>
            </a:r>
            <a:r>
              <a:rPr lang="en-US" sz="2200" dirty="0">
                <a:latin typeface="Times New Roman"/>
                <a:ea typeface="Times New Roman"/>
                <a:cs typeface="Times New Roman"/>
              </a:rPr>
              <a:t> 1 </a:t>
            </a:r>
            <a:r>
              <a:rPr lang="en-US" sz="2200" dirty="0" err="1">
                <a:latin typeface="Times New Roman"/>
                <a:ea typeface="Times New Roman"/>
                <a:cs typeface="Times New Roman"/>
              </a:rPr>
              <a:t>áo</a:t>
            </a:r>
            <a:r>
              <a:rPr lang="en-US" sz="2200" dirty="0">
                <a:latin typeface="Times New Roman"/>
                <a:ea typeface="Times New Roman"/>
                <a:cs typeface="Times New Roman"/>
              </a:rPr>
              <a:t> </a:t>
            </a:r>
            <a:r>
              <a:rPr lang="en-US" sz="2200" dirty="0" err="1">
                <a:latin typeface="Times New Roman"/>
                <a:ea typeface="Times New Roman"/>
                <a:cs typeface="Times New Roman"/>
              </a:rPr>
              <a:t>phao</a:t>
            </a:r>
            <a:r>
              <a:rPr lang="en-US" sz="2200" dirty="0">
                <a:latin typeface="Times New Roman"/>
                <a:ea typeface="Times New Roman"/>
                <a:cs typeface="Times New Roman"/>
              </a:rPr>
              <a:t> </a:t>
            </a:r>
            <a:r>
              <a:rPr lang="en-US" sz="2200" dirty="0" err="1">
                <a:latin typeface="Times New Roman"/>
                <a:ea typeface="Times New Roman"/>
                <a:cs typeface="Times New Roman"/>
              </a:rPr>
              <a:t>nữ</a:t>
            </a:r>
            <a:r>
              <a:rPr lang="en-US" sz="2200" dirty="0">
                <a:latin typeface="Times New Roman"/>
                <a:ea typeface="Times New Roman"/>
                <a:cs typeface="Times New Roman"/>
              </a:rPr>
              <a:t>  = 377.610.000 đ / 6.000 </a:t>
            </a:r>
            <a:r>
              <a:rPr lang="en-US" sz="2200" dirty="0" err="1">
                <a:latin typeface="Times New Roman"/>
                <a:ea typeface="Times New Roman"/>
                <a:cs typeface="Times New Roman"/>
              </a:rPr>
              <a:t>chiếc</a:t>
            </a:r>
            <a:r>
              <a:rPr lang="en-US" sz="2200" dirty="0">
                <a:latin typeface="Times New Roman"/>
                <a:ea typeface="Times New Roman"/>
                <a:cs typeface="Times New Roman"/>
              </a:rPr>
              <a:t>  =  62.935 đ</a:t>
            </a:r>
            <a:endParaRPr lang="en-US" sz="2200" dirty="0">
              <a:latin typeface="Calibri"/>
              <a:ea typeface="Calibri"/>
              <a:cs typeface="Times New Roman"/>
            </a:endParaRPr>
          </a:p>
          <a:p>
            <a:pPr marL="238125" marR="45085" algn="just"/>
            <a:r>
              <a:rPr lang="en-US" sz="2200" dirty="0">
                <a:latin typeface="Times New Roman"/>
                <a:ea typeface="Times New Roman"/>
                <a:cs typeface="Times New Roman"/>
              </a:rPr>
              <a:t>        Ta </a:t>
            </a:r>
            <a:r>
              <a:rPr lang="en-US" sz="2200" dirty="0" err="1">
                <a:latin typeface="Times New Roman"/>
                <a:ea typeface="Times New Roman"/>
                <a:cs typeface="Times New Roman"/>
              </a:rPr>
              <a:t>có</a:t>
            </a:r>
            <a:r>
              <a:rPr lang="en-US" sz="2200" dirty="0">
                <a:latin typeface="Times New Roman"/>
                <a:ea typeface="Times New Roman"/>
                <a:cs typeface="Times New Roman"/>
              </a:rPr>
              <a:t> </a:t>
            </a:r>
            <a:r>
              <a:rPr lang="en-US" sz="2200" dirty="0" err="1">
                <a:latin typeface="Times New Roman"/>
                <a:ea typeface="Times New Roman"/>
                <a:cs typeface="Times New Roman"/>
              </a:rPr>
              <a:t>bảng</a:t>
            </a:r>
            <a:r>
              <a:rPr lang="en-US" sz="2200" dirty="0">
                <a:latin typeface="Times New Roman"/>
                <a:ea typeface="Times New Roman"/>
                <a:cs typeface="Times New Roman"/>
              </a:rPr>
              <a:t> </a:t>
            </a:r>
            <a:r>
              <a:rPr lang="en-US" sz="2200" dirty="0" err="1">
                <a:latin typeface="Times New Roman"/>
                <a:ea typeface="Times New Roman"/>
                <a:cs typeface="Times New Roman"/>
              </a:rPr>
              <a:t>tính</a:t>
            </a:r>
            <a:r>
              <a:rPr lang="en-US" sz="2200" dirty="0">
                <a:latin typeface="Times New Roman"/>
                <a:ea typeface="Times New Roman"/>
                <a:cs typeface="Times New Roman"/>
              </a:rPr>
              <a:t> </a:t>
            </a:r>
            <a:r>
              <a:rPr lang="en-US" sz="2200" dirty="0" err="1">
                <a:latin typeface="Times New Roman"/>
                <a:ea typeface="Times New Roman"/>
                <a:cs typeface="Times New Roman"/>
              </a:rPr>
              <a:t>giá</a:t>
            </a:r>
            <a:r>
              <a:rPr lang="en-US" sz="2200" dirty="0">
                <a:latin typeface="Times New Roman"/>
                <a:ea typeface="Times New Roman"/>
                <a:cs typeface="Times New Roman"/>
              </a:rPr>
              <a:t> </a:t>
            </a:r>
            <a:r>
              <a:rPr lang="en-US" sz="2200" dirty="0" err="1">
                <a:latin typeface="Times New Roman"/>
                <a:ea typeface="Times New Roman"/>
                <a:cs typeface="Times New Roman"/>
              </a:rPr>
              <a:t>thành</a:t>
            </a:r>
            <a:r>
              <a:rPr lang="en-US" sz="2200" dirty="0">
                <a:latin typeface="Times New Roman"/>
                <a:ea typeface="Times New Roman"/>
                <a:cs typeface="Times New Roman"/>
              </a:rPr>
              <a:t> </a:t>
            </a:r>
            <a:r>
              <a:rPr lang="en-US" sz="2200" dirty="0" err="1">
                <a:latin typeface="Times New Roman"/>
                <a:ea typeface="Times New Roman"/>
                <a:cs typeface="Times New Roman"/>
              </a:rPr>
              <a:t>rút</a:t>
            </a:r>
            <a:r>
              <a:rPr lang="en-US" sz="2200" dirty="0">
                <a:latin typeface="Times New Roman"/>
                <a:ea typeface="Times New Roman"/>
                <a:cs typeface="Times New Roman"/>
              </a:rPr>
              <a:t> </a:t>
            </a:r>
            <a:r>
              <a:rPr lang="en-US" sz="2200" dirty="0" err="1">
                <a:latin typeface="Times New Roman"/>
                <a:ea typeface="Times New Roman"/>
                <a:cs typeface="Times New Roman"/>
              </a:rPr>
              <a:t>gọn</a:t>
            </a:r>
            <a:r>
              <a:rPr lang="en-US" sz="2200" dirty="0">
                <a:latin typeface="Times New Roman"/>
                <a:ea typeface="Times New Roman"/>
                <a:cs typeface="Times New Roman"/>
              </a:rPr>
              <a:t> </a:t>
            </a:r>
            <a:r>
              <a:rPr lang="en-US" sz="2200" dirty="0" err="1">
                <a:latin typeface="Times New Roman"/>
                <a:ea typeface="Times New Roman"/>
                <a:cs typeface="Times New Roman"/>
              </a:rPr>
              <a:t>theo</a:t>
            </a:r>
            <a:r>
              <a:rPr lang="en-US" sz="2200" dirty="0">
                <a:latin typeface="Times New Roman"/>
                <a:ea typeface="Times New Roman"/>
                <a:cs typeface="Times New Roman"/>
              </a:rPr>
              <a:t> 2 </a:t>
            </a:r>
            <a:r>
              <a:rPr lang="en-US" sz="2200" dirty="0" err="1">
                <a:latin typeface="Times New Roman"/>
                <a:ea typeface="Times New Roman"/>
                <a:cs typeface="Times New Roman"/>
              </a:rPr>
              <a:t>phương</a:t>
            </a:r>
            <a:r>
              <a:rPr lang="en-US" sz="2200" dirty="0">
                <a:latin typeface="Times New Roman"/>
                <a:ea typeface="Times New Roman"/>
                <a:cs typeface="Times New Roman"/>
              </a:rPr>
              <a:t> </a:t>
            </a:r>
            <a:r>
              <a:rPr lang="en-US" sz="2200" dirty="0" err="1">
                <a:latin typeface="Times New Roman"/>
                <a:ea typeface="Times New Roman"/>
                <a:cs typeface="Times New Roman"/>
              </a:rPr>
              <a:t>pháp</a:t>
            </a:r>
            <a:r>
              <a:rPr lang="en-US" sz="2200" dirty="0">
                <a:latin typeface="Times New Roman"/>
                <a:ea typeface="Times New Roman"/>
                <a:cs typeface="Times New Roman"/>
              </a:rPr>
              <a:t> </a:t>
            </a:r>
            <a:r>
              <a:rPr lang="en-US" sz="2200" dirty="0" err="1">
                <a:latin typeface="Times New Roman"/>
                <a:ea typeface="Times New Roman"/>
                <a:cs typeface="Times New Roman"/>
              </a:rPr>
              <a:t>như</a:t>
            </a:r>
            <a:r>
              <a:rPr lang="en-US" sz="2200" dirty="0">
                <a:latin typeface="Times New Roman"/>
                <a:ea typeface="Times New Roman"/>
                <a:cs typeface="Times New Roman"/>
              </a:rPr>
              <a:t> </a:t>
            </a:r>
            <a:r>
              <a:rPr lang="en-US" sz="2200" dirty="0" err="1">
                <a:latin typeface="Times New Roman"/>
                <a:ea typeface="Times New Roman"/>
                <a:cs typeface="Times New Roman"/>
              </a:rPr>
              <a:t>sau</a:t>
            </a:r>
            <a:r>
              <a:rPr lang="en-US" sz="2200" dirty="0">
                <a:latin typeface="Times New Roman"/>
                <a:ea typeface="Times New Roman"/>
                <a:cs typeface="Times New Roman"/>
              </a:rPr>
              <a:t>:</a:t>
            </a:r>
            <a:endParaRPr lang="en-US" sz="2200" dirty="0"/>
          </a:p>
        </p:txBody>
      </p:sp>
      <p:sp>
        <p:nvSpPr>
          <p:cNvPr id="6" name="Rectangle 5"/>
          <p:cNvSpPr/>
          <p:nvPr/>
        </p:nvSpPr>
        <p:spPr>
          <a:xfrm>
            <a:off x="1524000" y="221160"/>
            <a:ext cx="9144000" cy="830997"/>
          </a:xfrm>
          <a:prstGeom prst="rect">
            <a:avLst/>
          </a:prstGeom>
        </p:spPr>
        <p:txBody>
          <a:bodyPr wrap="square">
            <a:spAutoFit/>
          </a:bodyPr>
          <a:lstStyle/>
          <a:p>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Nếu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bổ</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chung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pháp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truyền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thống</a:t>
            </a:r>
            <a:r>
              <a:rPr lang="en-US" sz="2400" dirty="0">
                <a:solidFill>
                  <a:prstClr val="black"/>
                </a:solidFill>
                <a:latin typeface="Times New Roman"/>
                <a:ea typeface="Times New Roman"/>
                <a:cs typeface="Times New Roman"/>
              </a:rPr>
              <a:t> ( </a:t>
            </a:r>
            <a:r>
              <a:rPr lang="en-US" sz="2400" dirty="0" err="1">
                <a:solidFill>
                  <a:prstClr val="black"/>
                </a:solidFill>
                <a:latin typeface="Times New Roman"/>
                <a:ea typeface="Times New Roman"/>
                <a:cs typeface="Times New Roman"/>
              </a:rPr>
              <a:t>Giả</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tiêu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thức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bổ</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là</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công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trực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tiếp</a:t>
            </a:r>
            <a:r>
              <a:rPr lang="en-US" sz="2400" dirty="0">
                <a:solidFill>
                  <a:prstClr val="black"/>
                </a:solidFill>
                <a:latin typeface="Times New Roman"/>
                <a:ea typeface="Times New Roman"/>
                <a:cs typeface="Times New Roman"/>
              </a:rPr>
              <a:t> ) ta </a:t>
            </a:r>
            <a:r>
              <a:rPr lang="en-US" sz="2400" dirty="0" err="1">
                <a:solidFill>
                  <a:prstClr val="black"/>
                </a:solidFill>
                <a:latin typeface="Times New Roman"/>
                <a:ea typeface="Times New Roman"/>
                <a:cs typeface="Times New Roman"/>
              </a:rPr>
              <a:t>có</a:t>
            </a:r>
            <a:r>
              <a:rPr lang="en-US" sz="2400" dirty="0">
                <a:solidFill>
                  <a:prstClr val="black"/>
                </a:solidFill>
                <a:latin typeface="Times New Roman"/>
                <a:ea typeface="Times New Roman"/>
                <a:cs typeface="Times New Roman"/>
              </a:rPr>
              <a:t>:  </a:t>
            </a:r>
            <a:endParaRPr lang="en-US" sz="2000" dirty="0"/>
          </a:p>
        </p:txBody>
      </p:sp>
      <p:graphicFrame>
        <p:nvGraphicFramePr>
          <p:cNvPr id="7" name="Table 6"/>
          <p:cNvGraphicFramePr>
            <a:graphicFrameLocks noGrp="1"/>
          </p:cNvGraphicFramePr>
          <p:nvPr>
            <p:extLst>
              <p:ext uri="{D42A27DB-BD31-4B8C-83A1-F6EECF244321}">
                <p14:modId xmlns:p14="http://schemas.microsoft.com/office/powerpoint/2010/main" val="730601210"/>
              </p:ext>
            </p:extLst>
          </p:nvPr>
        </p:nvGraphicFramePr>
        <p:xfrm>
          <a:off x="1627908" y="5029200"/>
          <a:ext cx="8887693" cy="1724660"/>
        </p:xfrm>
        <a:graphic>
          <a:graphicData uri="http://schemas.openxmlformats.org/drawingml/2006/table">
            <a:tbl>
              <a:tblPr firstRow="1" firstCol="1" lastRow="1" lastCol="1" bandRow="1" bandCol="1"/>
              <a:tblGrid>
                <a:gridCol w="2539341">
                  <a:extLst>
                    <a:ext uri="{9D8B030D-6E8A-4147-A177-3AD203B41FA5}">
                      <a16:colId xmlns:a16="http://schemas.microsoft.com/office/drawing/2014/main" val="20000"/>
                    </a:ext>
                  </a:extLst>
                </a:gridCol>
                <a:gridCol w="1587088">
                  <a:extLst>
                    <a:ext uri="{9D8B030D-6E8A-4147-A177-3AD203B41FA5}">
                      <a16:colId xmlns:a16="http://schemas.microsoft.com/office/drawing/2014/main" val="20001"/>
                    </a:ext>
                  </a:extLst>
                </a:gridCol>
                <a:gridCol w="1587088">
                  <a:extLst>
                    <a:ext uri="{9D8B030D-6E8A-4147-A177-3AD203B41FA5}">
                      <a16:colId xmlns:a16="http://schemas.microsoft.com/office/drawing/2014/main" val="20002"/>
                    </a:ext>
                  </a:extLst>
                </a:gridCol>
                <a:gridCol w="1587088">
                  <a:extLst>
                    <a:ext uri="{9D8B030D-6E8A-4147-A177-3AD203B41FA5}">
                      <a16:colId xmlns:a16="http://schemas.microsoft.com/office/drawing/2014/main" val="20003"/>
                    </a:ext>
                  </a:extLst>
                </a:gridCol>
                <a:gridCol w="1587088">
                  <a:extLst>
                    <a:ext uri="{9D8B030D-6E8A-4147-A177-3AD203B41FA5}">
                      <a16:colId xmlns:a16="http://schemas.microsoft.com/office/drawing/2014/main" val="20004"/>
                    </a:ext>
                  </a:extLst>
                </a:gridCol>
              </a:tblGrid>
              <a:tr h="353060">
                <a:tc rowSpan="2">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600" dirty="0">
                        <a:effectLst/>
                        <a:latin typeface="Calibri"/>
                        <a:ea typeface="Calibri"/>
                        <a:cs typeface="Times New Roman"/>
                      </a:endParaRPr>
                    </a:p>
                    <a:p>
                      <a:pPr marL="0" marR="45085" algn="just">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Khoản</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mục</a:t>
                      </a:r>
                      <a:r>
                        <a:rPr lang="en-US" sz="1800" b="1" dirty="0">
                          <a:effectLst/>
                          <a:latin typeface="Times New Roman"/>
                          <a:ea typeface="Times New Roman"/>
                          <a:cs typeface="Times New Roman"/>
                        </a:rPr>
                        <a:t> chi </a:t>
                      </a:r>
                      <a:r>
                        <a:rPr lang="en-US" sz="1800" b="1" dirty="0" err="1">
                          <a:effectLst/>
                          <a:latin typeface="Times New Roman"/>
                          <a:ea typeface="Times New Roman"/>
                          <a:cs typeface="Times New Roman"/>
                        </a:rPr>
                        <a:t>phí</a:t>
                      </a:r>
                      <a:r>
                        <a:rPr lang="en-US" sz="1800" b="1" dirty="0">
                          <a:effectLst/>
                          <a:latin typeface="Times New Roman"/>
                          <a:ea typeface="Times New Roman"/>
                          <a:cs typeface="Times New Roman"/>
                        </a:rPr>
                        <a:t> </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Ph. </a:t>
                      </a:r>
                      <a:r>
                        <a:rPr lang="en-US" sz="1800" b="1" dirty="0" err="1">
                          <a:effectLst/>
                          <a:latin typeface="Times New Roman"/>
                          <a:ea typeface="Times New Roman"/>
                          <a:cs typeface="Times New Roman"/>
                        </a:rPr>
                        <a:t>pháp</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truyền</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thống</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a:t>
                      </a:r>
                      <a:r>
                        <a:rPr lang="en-US" sz="1800" b="1">
                          <a:effectLst/>
                          <a:latin typeface="Times New Roman"/>
                          <a:ea typeface="Times New Roman"/>
                          <a:cs typeface="Times New Roman"/>
                        </a:rPr>
                        <a:t>Phương pháp ABC</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0">
                <a:tc vMerge="1">
                  <a:txBody>
                    <a:bodyPr/>
                    <a:lstStyle/>
                    <a:p>
                      <a:endParaRPr lang="en-US"/>
                    </a:p>
                  </a:txBody>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Áo nam</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Áo</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nữ</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Áo nam</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Áo nữ</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 Chi phí NVL TT</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105.000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  90.000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105.000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  90.000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2. Chi phí NC TT</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40.000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50.000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40.000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50.000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3. CPSX chung</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50.348</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62.935</a:t>
                      </a:r>
                      <a:r>
                        <a:rPr lang="en-US" sz="1800" b="1">
                          <a:effectLst/>
                          <a:latin typeface="Times New Roman"/>
                          <a:ea typeface="Times New Roman"/>
                          <a:cs typeface="Times New Roman"/>
                        </a:rPr>
                        <a:t>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54.000</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59.891,67</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a:t>
                      </a:r>
                      <a:r>
                        <a:rPr lang="en-US" sz="1800" b="1">
                          <a:effectLst/>
                          <a:latin typeface="Times New Roman"/>
                          <a:ea typeface="Times New Roman"/>
                          <a:cs typeface="Times New Roman"/>
                        </a:rPr>
                        <a:t>Cộng</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195.348</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202.935</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199.000 </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199.891.67</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Rectangle 1"/>
          <p:cNvSpPr>
            <a:spLocks noChangeArrowheads="1"/>
          </p:cNvSpPr>
          <p:nvPr/>
        </p:nvSpPr>
        <p:spPr bwMode="auto">
          <a:xfrm>
            <a:off x="1551709" y="4321314"/>
            <a:ext cx="911629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vi-VN" sz="2000" b="1" dirty="0">
                <a:solidFill>
                  <a:srgbClr val="000000"/>
                </a:solidFill>
                <a:latin typeface="Times New Roman"/>
              </a:rPr>
              <a:t>Bảng t</a:t>
            </a:r>
            <a:r>
              <a:rPr lang="en-US" sz="2000" b="1" dirty="0">
                <a:solidFill>
                  <a:srgbClr val="000000"/>
                </a:solidFill>
                <a:latin typeface="Times New Roman"/>
              </a:rPr>
              <a:t>í</a:t>
            </a:r>
            <a:r>
              <a:rPr lang="vi-VN" sz="2000" b="1" dirty="0">
                <a:solidFill>
                  <a:srgbClr val="000000"/>
                </a:solidFill>
                <a:latin typeface="Times New Roman"/>
              </a:rPr>
              <a:t>nh gi</a:t>
            </a:r>
            <a:r>
              <a:rPr lang="en-US" sz="2000" b="1" dirty="0">
                <a:solidFill>
                  <a:srgbClr val="000000"/>
                </a:solidFill>
                <a:latin typeface="Times New Roman"/>
              </a:rPr>
              <a:t>á</a:t>
            </a:r>
            <a:r>
              <a:rPr lang="vi-VN" sz="2000" b="1" dirty="0">
                <a:solidFill>
                  <a:srgbClr val="000000"/>
                </a:solidFill>
                <a:latin typeface="Times New Roman"/>
              </a:rPr>
              <a:t> thành đơn vị sản phẩm theo 2 phương ph</a:t>
            </a:r>
            <a:r>
              <a:rPr lang="en-US" sz="2000" b="1" dirty="0">
                <a:solidFill>
                  <a:srgbClr val="000000"/>
                </a:solidFill>
                <a:latin typeface="Times New Roman"/>
              </a:rPr>
              <a:t>á</a:t>
            </a:r>
            <a:r>
              <a:rPr lang="vi-VN" sz="2000" b="1" dirty="0">
                <a:solidFill>
                  <a:srgbClr val="000000"/>
                </a:solidFill>
                <a:latin typeface="Times New Roman"/>
              </a:rPr>
              <a:t>p </a:t>
            </a:r>
            <a:endParaRPr lang="vi-VN" sz="1100" dirty="0">
              <a:solidFill>
                <a:srgbClr val="000000"/>
              </a:solidFill>
              <a:latin typeface="Arial"/>
            </a:endParaRPr>
          </a:p>
          <a:p>
            <a:pPr algn="ctr"/>
            <a:r>
              <a:rPr lang="vi-VN" sz="2000" b="1" dirty="0">
                <a:solidFill>
                  <a:srgbClr val="000000"/>
                </a:solidFill>
                <a:latin typeface="Times New Roman"/>
              </a:rPr>
              <a:t>                                                                                        </a:t>
            </a:r>
            <a:r>
              <a:rPr lang="en-US" sz="2000" b="1" dirty="0">
                <a:solidFill>
                  <a:srgbClr val="000000"/>
                </a:solidFill>
                <a:latin typeface="Times New Roman"/>
              </a:rPr>
              <a:t>	</a:t>
            </a:r>
            <a:r>
              <a:rPr lang="vi-VN" sz="2000" dirty="0">
                <a:solidFill>
                  <a:srgbClr val="000000"/>
                </a:solidFill>
                <a:latin typeface="Times New Roman"/>
              </a:rPr>
              <a:t>( Đơn vị t</a:t>
            </a:r>
            <a:r>
              <a:rPr lang="en-US" sz="2000" dirty="0">
                <a:solidFill>
                  <a:srgbClr val="000000"/>
                </a:solidFill>
                <a:latin typeface="Times New Roman"/>
              </a:rPr>
              <a:t>í</a:t>
            </a:r>
            <a:r>
              <a:rPr lang="vi-VN" sz="2000" dirty="0">
                <a:solidFill>
                  <a:srgbClr val="000000"/>
                </a:solidFill>
                <a:latin typeface="Times New Roman"/>
              </a:rPr>
              <a:t>nh:</a:t>
            </a:r>
            <a:r>
              <a:rPr lang="en-US" sz="2000" dirty="0">
                <a:solidFill>
                  <a:srgbClr val="000000"/>
                </a:solidFill>
                <a:latin typeface="Times New Roman"/>
              </a:rPr>
              <a:t> </a:t>
            </a:r>
            <a:r>
              <a:rPr lang="vi-VN" sz="2000" dirty="0">
                <a:solidFill>
                  <a:srgbClr val="000000"/>
                </a:solidFill>
                <a:latin typeface="Times New Roman"/>
              </a:rPr>
              <a:t>Đồng)</a:t>
            </a:r>
            <a:endParaRPr lang="vi-VN" sz="1100" dirty="0">
              <a:solidFill>
                <a:srgbClr val="000000"/>
              </a:solidFill>
              <a:latin typeface="Arial"/>
            </a:endParaRPr>
          </a:p>
        </p:txBody>
      </p:sp>
    </p:spTree>
    <p:extLst>
      <p:ext uri="{BB962C8B-B14F-4D97-AF65-F5344CB8AC3E}">
        <p14:creationId xmlns:p14="http://schemas.microsoft.com/office/powerpoint/2010/main" val="39276142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84</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1143600967"/>
              </p:ext>
            </p:extLst>
          </p:nvPr>
        </p:nvGraphicFramePr>
        <p:xfrm>
          <a:off x="1625630" y="1562188"/>
          <a:ext cx="8966170" cy="5219612"/>
        </p:xfrm>
        <a:graphic>
          <a:graphicData uri="http://schemas.openxmlformats.org/drawingml/2006/table">
            <a:tbl>
              <a:tblPr firstRow="1" firstCol="1" lastRow="1" lastCol="1" bandRow="1" bandCol="1"/>
              <a:tblGrid>
                <a:gridCol w="287017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502885">
                <a:tc>
                  <a:txBody>
                    <a:bodyPr/>
                    <a:lstStyle/>
                    <a:p>
                      <a:pPr marL="0" marR="45085" algn="just">
                        <a:lnSpc>
                          <a:spcPct val="100000"/>
                        </a:lnSpc>
                        <a:spcBef>
                          <a:spcPts val="0"/>
                        </a:spcBef>
                        <a:spcAft>
                          <a:spcPts val="0"/>
                        </a:spcAft>
                      </a:pP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Tiêu</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thức</a:t>
                      </a:r>
                      <a:endParaRPr lang="en-US" sz="1400" dirty="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b="1">
                          <a:effectLst/>
                          <a:latin typeface="Times New Roman"/>
                          <a:ea typeface="Times New Roman"/>
                          <a:cs typeface="Times New Roman"/>
                        </a:rPr>
                        <a:t>       Phương pháp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b="1">
                          <a:effectLst/>
                          <a:latin typeface="Times New Roman"/>
                          <a:ea typeface="Times New Roman"/>
                          <a:cs typeface="Times New Roman"/>
                        </a:rPr>
                        <a:t>        truyền thống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Phương</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pháp</a:t>
                      </a:r>
                      <a:r>
                        <a:rPr lang="en-US" sz="2000" b="1" dirty="0">
                          <a:effectLst/>
                          <a:latin typeface="Times New Roman"/>
                          <a:ea typeface="Times New Roman"/>
                          <a:cs typeface="Times New Roman"/>
                        </a:rPr>
                        <a:t> </a:t>
                      </a:r>
                      <a:endParaRPr lang="en-US" sz="1400" dirty="0">
                        <a:effectLst/>
                        <a:latin typeface="Calibri"/>
                        <a:ea typeface="Calibri"/>
                        <a:cs typeface="Times New Roman"/>
                      </a:endParaRPr>
                    </a:p>
                    <a:p>
                      <a:pPr marL="0" marR="45085" algn="just">
                        <a:lnSpc>
                          <a:spcPct val="100000"/>
                        </a:lnSpc>
                        <a:spcBef>
                          <a:spcPts val="0"/>
                        </a:spcBef>
                        <a:spcAft>
                          <a:spcPts val="0"/>
                        </a:spcAft>
                      </a:pP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hiện</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đại</a:t>
                      </a:r>
                      <a:endParaRPr lang="en-US" sz="1400" dirty="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57212">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1. Đối tượng tập hợp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chi phí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 Là sản phẩm, đơn đặt</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hàng, phân xưởng ...tuỳ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thuộc vào đặc điểm cụ</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thể của doanh nghiệp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Theo hoạt động, mỗi hoạt động có nguồn gốc chi phí khác nhau, gồm các khoản chi phí có tính chất, bản chất như nhau</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05770">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2. Nguồn phát sinh chi phí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Có nhiều nguồn phát sinh chi phí, nhiều hoạt động</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Thường chỉ có một nguồn,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tất cả các chi phí có cùng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nguồn gốc tập hợp chung</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vào một hoạt động</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02885">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3. Tiêu chuẩn phân bổ</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Chi phí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Dựa trên một trong nhiều tiêu thức phân bổ</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Dựa trên một tiêu thức phân</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bổ khoa học nhất</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02885">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4. Tính hợp lý và</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     chính xác</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Giá thành sản phẩm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thiếu chính xác</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Giá thành sản phẩm chính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xác hơn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2885">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5. Kiểm soát chi phí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Kiểm soát thông qua các </a:t>
                      </a:r>
                      <a:endParaRPr lang="en-US" sz="1400">
                        <a:effectLst/>
                        <a:latin typeface="Calibri"/>
                        <a:ea typeface="Calibri"/>
                        <a:cs typeface="Times New Roman"/>
                      </a:endParaRPr>
                    </a:p>
                    <a:p>
                      <a:pPr marL="0" marR="45085" algn="just">
                        <a:lnSpc>
                          <a:spcPct val="100000"/>
                        </a:lnSpc>
                        <a:spcBef>
                          <a:spcPts val="0"/>
                        </a:spcBef>
                        <a:spcAft>
                          <a:spcPts val="0"/>
                        </a:spcAft>
                      </a:pPr>
                      <a:r>
                        <a:rPr lang="en-US" sz="2000">
                          <a:effectLst/>
                          <a:latin typeface="Times New Roman"/>
                          <a:ea typeface="Times New Roman"/>
                          <a:cs typeface="Times New Roman"/>
                        </a:rPr>
                        <a:t>Trung tâm chi phí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Kiểm soát theo hoạt động</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1442">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6. Chi phí kế toán </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a:effectLst/>
                          <a:latin typeface="Times New Roman"/>
                          <a:ea typeface="Times New Roman"/>
                          <a:cs typeface="Times New Roman"/>
                        </a:rPr>
                        <a:t>Thấp</a:t>
                      </a:r>
                      <a:endParaRPr lang="en-US" sz="140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2000" dirty="0">
                          <a:effectLst/>
                          <a:latin typeface="Times New Roman"/>
                          <a:ea typeface="Times New Roman"/>
                          <a:cs typeface="Times New Roman"/>
                        </a:rPr>
                        <a:t>Cao</a:t>
                      </a:r>
                      <a:endParaRPr lang="en-US" sz="1400" dirty="0">
                        <a:effectLst/>
                        <a:latin typeface="Calibri"/>
                        <a:ea typeface="Calibri"/>
                        <a:cs typeface="Times New Roman"/>
                      </a:endParaRPr>
                    </a:p>
                  </a:txBody>
                  <a:tcPr marL="58025" marR="58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6" name="Rectangle 1"/>
          <p:cNvSpPr>
            <a:spLocks noChangeArrowheads="1"/>
          </p:cNvSpPr>
          <p:nvPr/>
        </p:nvSpPr>
        <p:spPr bwMode="auto">
          <a:xfrm>
            <a:off x="1558636" y="159604"/>
            <a:ext cx="917430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vi-VN" sz="2400" dirty="0">
                <a:solidFill>
                  <a:srgbClr val="000000"/>
                </a:solidFill>
                <a:latin typeface="Times New Roman"/>
              </a:rPr>
              <a:t> So s</a:t>
            </a:r>
            <a:r>
              <a:rPr lang="en-US" sz="2400" dirty="0">
                <a:solidFill>
                  <a:srgbClr val="000000"/>
                </a:solidFill>
                <a:latin typeface="Times New Roman"/>
              </a:rPr>
              <a:t>á</a:t>
            </a:r>
            <a:r>
              <a:rPr lang="vi-VN" sz="2400" dirty="0">
                <a:solidFill>
                  <a:srgbClr val="000000"/>
                </a:solidFill>
                <a:latin typeface="Times New Roman"/>
              </a:rPr>
              <a:t>nh phương ph</a:t>
            </a:r>
            <a:r>
              <a:rPr lang="en-US" sz="2400" dirty="0">
                <a:solidFill>
                  <a:srgbClr val="000000"/>
                </a:solidFill>
                <a:latin typeface="Times New Roman"/>
              </a:rPr>
              <a:t>á</a:t>
            </a:r>
            <a:r>
              <a:rPr lang="vi-VN" sz="2400" dirty="0">
                <a:solidFill>
                  <a:srgbClr val="000000"/>
                </a:solidFill>
                <a:latin typeface="Times New Roman"/>
              </a:rPr>
              <a:t>p x</a:t>
            </a:r>
            <a:r>
              <a:rPr lang="en-US" sz="2400" dirty="0">
                <a:solidFill>
                  <a:srgbClr val="000000"/>
                </a:solidFill>
                <a:latin typeface="Times New Roman"/>
              </a:rPr>
              <a:t>á</a:t>
            </a:r>
            <a:r>
              <a:rPr lang="vi-VN" sz="2400" dirty="0">
                <a:solidFill>
                  <a:srgbClr val="000000"/>
                </a:solidFill>
                <a:latin typeface="Times New Roman"/>
              </a:rPr>
              <a:t>c định chi ph</a:t>
            </a:r>
            <a:r>
              <a:rPr lang="en-US" sz="2400" dirty="0">
                <a:solidFill>
                  <a:srgbClr val="000000"/>
                </a:solidFill>
                <a:latin typeface="Times New Roman"/>
              </a:rPr>
              <a:t>í</a:t>
            </a:r>
            <a:r>
              <a:rPr lang="vi-VN" sz="2400" dirty="0">
                <a:solidFill>
                  <a:srgbClr val="000000"/>
                </a:solidFill>
                <a:latin typeface="Times New Roman"/>
              </a:rPr>
              <a:t> sản xuất truyền thống và phương </a:t>
            </a:r>
            <a:endParaRPr lang="en-US" sz="2400" dirty="0">
              <a:solidFill>
                <a:srgbClr val="000000"/>
              </a:solidFill>
              <a:latin typeface="Times New Roman"/>
            </a:endParaRPr>
          </a:p>
          <a:p>
            <a:r>
              <a:rPr lang="vi-VN" sz="2400" dirty="0">
                <a:solidFill>
                  <a:srgbClr val="000000"/>
                </a:solidFill>
                <a:latin typeface="Times New Roman"/>
              </a:rPr>
              <a:t>ph</a:t>
            </a:r>
            <a:r>
              <a:rPr lang="en-US" sz="2400" dirty="0">
                <a:solidFill>
                  <a:srgbClr val="000000"/>
                </a:solidFill>
                <a:latin typeface="Times New Roman"/>
              </a:rPr>
              <a:t>á</a:t>
            </a:r>
            <a:r>
              <a:rPr lang="vi-VN" sz="2400" dirty="0">
                <a:solidFill>
                  <a:srgbClr val="000000"/>
                </a:solidFill>
                <a:latin typeface="Times New Roman"/>
              </a:rPr>
              <a:t>p hiện đại ta c</a:t>
            </a:r>
            <a:r>
              <a:rPr lang="en-US" sz="2400" dirty="0">
                <a:solidFill>
                  <a:srgbClr val="000000"/>
                </a:solidFill>
                <a:latin typeface="Times New Roman"/>
              </a:rPr>
              <a:t>ó</a:t>
            </a:r>
            <a:r>
              <a:rPr lang="vi-VN" sz="2400" dirty="0">
                <a:solidFill>
                  <a:srgbClr val="000000"/>
                </a:solidFill>
                <a:latin typeface="Times New Roman"/>
              </a:rPr>
              <a:t> bảng sau:</a:t>
            </a:r>
            <a:endParaRPr lang="vi-VN" sz="1200" dirty="0">
              <a:solidFill>
                <a:srgbClr val="000000"/>
              </a:solidFill>
              <a:latin typeface="Arial"/>
            </a:endParaRPr>
          </a:p>
        </p:txBody>
      </p:sp>
    </p:spTree>
    <p:extLst>
      <p:ext uri="{BB962C8B-B14F-4D97-AF65-F5344CB8AC3E}">
        <p14:creationId xmlns:p14="http://schemas.microsoft.com/office/powerpoint/2010/main" val="21358556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2.4. BÁO CÁO SẢN XUẤT &amp; GIÁ THÀNH BỘ PHẬN</a:t>
            </a:r>
          </a:p>
        </p:txBody>
      </p:sp>
      <p:sp>
        <p:nvSpPr>
          <p:cNvPr id="14" name="Slide Number Placeholder 13"/>
          <p:cNvSpPr>
            <a:spLocks noGrp="1"/>
          </p:cNvSpPr>
          <p:nvPr>
            <p:ph type="sldNum" sz="quarter" idx="12"/>
          </p:nvPr>
        </p:nvSpPr>
        <p:spPr/>
        <p:txBody>
          <a:bodyPr>
            <a:normAutofit fontScale="85000" lnSpcReduction="20000"/>
          </a:bodyPr>
          <a:lstStyle/>
          <a:p>
            <a:pPr>
              <a:defRPr/>
            </a:pPr>
            <a:fld id="{4F01C2C9-0EB5-4AA7-9E13-F31F5B4F3EC8}" type="slidenum">
              <a:rPr lang="en-IN" smtClean="0"/>
              <a:pPr>
                <a:defRPr/>
              </a:pPr>
              <a:t>85</a:t>
            </a:fld>
            <a:endParaRPr lang="en-IN"/>
          </a:p>
        </p:txBody>
      </p:sp>
      <p:sp>
        <p:nvSpPr>
          <p:cNvPr id="60420" name="Text Box 28"/>
          <p:cNvSpPr txBox="1">
            <a:spLocks noChangeArrowheads="1"/>
          </p:cNvSpPr>
          <p:nvPr/>
        </p:nvSpPr>
        <p:spPr bwMode="auto">
          <a:xfrm>
            <a:off x="1993106" y="152039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Báo</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cáo</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sản</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xuất</a:t>
            </a:r>
            <a:r>
              <a:rPr lang="en-US" altLang="vi-VN" sz="2400" b="1" u="sng" dirty="0">
                <a:solidFill>
                  <a:prstClr val="black"/>
                </a:solidFill>
                <a:latin typeface="Times New Roman" pitchFamily="18" charset="0"/>
                <a:cs typeface="Times New Roman" pitchFamily="18" charset="0"/>
              </a:rPr>
              <a:t>:</a:t>
            </a:r>
            <a:endParaRPr lang="en-US" altLang="vi-VN" sz="2400" b="1" dirty="0">
              <a:solidFill>
                <a:prstClr val="black"/>
              </a:solidFill>
              <a:latin typeface="Times New Roman" pitchFamily="18" charset="0"/>
              <a:cs typeface="Times New Roman" pitchFamily="18" charset="0"/>
            </a:endParaRPr>
          </a:p>
        </p:txBody>
      </p:sp>
      <p:sp>
        <p:nvSpPr>
          <p:cNvPr id="60421" name="Text Box 28"/>
          <p:cNvSpPr txBox="1">
            <a:spLocks noChangeArrowheads="1"/>
          </p:cNvSpPr>
          <p:nvPr/>
        </p:nvSpPr>
        <p:spPr bwMode="auto">
          <a:xfrm>
            <a:off x="1828800" y="2286000"/>
            <a:ext cx="84724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buFontTx/>
              <a:buChar char="-"/>
            </a:pPr>
            <a:r>
              <a:rPr lang="en-US" altLang="vi-VN" sz="2400" i="1" dirty="0" err="1">
                <a:solidFill>
                  <a:prstClr val="black"/>
                </a:solidFill>
                <a:latin typeface="Times New Roman" pitchFamily="18" charset="0"/>
                <a:cs typeface="Times New Roman" pitchFamily="18" charset="0"/>
              </a:rPr>
              <a:t>Khái</a:t>
            </a: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niệm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cáo</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tiết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về</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hình</a:t>
            </a:r>
            <a:r>
              <a:rPr lang="en-US" altLang="vi-VN" sz="2400" dirty="0">
                <a:solidFill>
                  <a:prstClr val="black"/>
                </a:solidFill>
                <a:latin typeface="Times New Roman" pitchFamily="18" charset="0"/>
                <a:cs typeface="Times New Roman" pitchFamily="18" charset="0"/>
              </a:rPr>
              <a:t> CP </a:t>
            </a:r>
            <a:r>
              <a:rPr lang="en-US" altLang="vi-VN" sz="2400" dirty="0" err="1">
                <a:solidFill>
                  <a:prstClr val="black"/>
                </a:solidFill>
                <a:latin typeface="Times New Roman" pitchFamily="18" charset="0"/>
                <a:cs typeface="Times New Roman" pitchFamily="18" charset="0"/>
              </a:rPr>
              <a:t>phát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sinh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tại</a:t>
            </a:r>
            <a:r>
              <a:rPr lang="en-US" altLang="vi-VN" sz="2400" dirty="0">
                <a:solidFill>
                  <a:prstClr val="black"/>
                </a:solidFill>
                <a:latin typeface="Times New Roman" pitchFamily="18" charset="0"/>
                <a:cs typeface="Times New Roman" pitchFamily="18" charset="0"/>
              </a:rPr>
              <a:t> PX. </a:t>
            </a:r>
            <a:r>
              <a:rPr lang="en-US" altLang="vi-VN" sz="2400" dirty="0" err="1">
                <a:solidFill>
                  <a:prstClr val="black"/>
                </a:solidFill>
                <a:latin typeface="Times New Roman" pitchFamily="18" charset="0"/>
                <a:cs typeface="Times New Roman" pitchFamily="18" charset="0"/>
              </a:rPr>
              <a:t>Nó</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có</a:t>
            </a:r>
            <a:r>
              <a:rPr lang="en-US" altLang="vi-VN" sz="2400" dirty="0">
                <a:solidFill>
                  <a:prstClr val="black"/>
                </a:solidFill>
                <a:latin typeface="Times New Roman" pitchFamily="18" charset="0"/>
                <a:cs typeface="Times New Roman" pitchFamily="18" charset="0"/>
              </a:rPr>
              <a:t> ý </a:t>
            </a:r>
            <a:r>
              <a:rPr lang="en-US" altLang="vi-VN" sz="2400" dirty="0" err="1">
                <a:solidFill>
                  <a:prstClr val="black"/>
                </a:solidFill>
                <a:latin typeface="Times New Roman" pitchFamily="18" charset="0"/>
                <a:cs typeface="Times New Roman" pitchFamily="18" charset="0"/>
              </a:rPr>
              <a:t>nghĩa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quan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trọng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nhà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lý</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trong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việc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kiểm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soát</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đánh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giá</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của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từng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xưởng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Đồng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thời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căn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cứ</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xây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mức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dự</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toán</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cho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hoạt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động</a:t>
            </a:r>
            <a:r>
              <a:rPr lang="en-US" altLang="vi-VN" sz="2400" dirty="0">
                <a:solidFill>
                  <a:prstClr val="black"/>
                </a:solidFill>
                <a:latin typeface="Times New Roman" pitchFamily="18" charset="0"/>
                <a:cs typeface="Times New Roman" pitchFamily="18" charset="0"/>
              </a:rPr>
              <a:t>.</a:t>
            </a:r>
          </a:p>
        </p:txBody>
      </p:sp>
      <p:sp>
        <p:nvSpPr>
          <p:cNvPr id="60422" name="Text Box 28"/>
          <p:cNvSpPr txBox="1">
            <a:spLocks noChangeArrowheads="1"/>
          </p:cNvSpPr>
          <p:nvPr/>
        </p:nvSpPr>
        <p:spPr bwMode="auto">
          <a:xfrm>
            <a:off x="1828800" y="4286250"/>
            <a:ext cx="84724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spcBef>
                <a:spcPct val="0"/>
              </a:spcBef>
              <a:spcAft>
                <a:spcPct val="0"/>
              </a:spcAft>
              <a:buFontTx/>
              <a:buChar char="-"/>
            </a:pPr>
            <a:r>
              <a:rPr lang="en-US" altLang="vi-VN" sz="2400" i="1" dirty="0">
                <a:solidFill>
                  <a:prstClr val="black"/>
                </a:solidFill>
                <a:latin typeface="Times New Roman" pitchFamily="18" charset="0"/>
                <a:cs typeface="Times New Roman" pitchFamily="18" charset="0"/>
              </a:rPr>
              <a:t> </a:t>
            </a:r>
            <a:r>
              <a:rPr lang="en-US" altLang="vi-VN" sz="2400" i="1" dirty="0" err="1">
                <a:solidFill>
                  <a:prstClr val="black"/>
                </a:solidFill>
                <a:latin typeface="Times New Roman" pitchFamily="18" charset="0"/>
                <a:cs typeface="Times New Roman" pitchFamily="18" charset="0"/>
              </a:rPr>
              <a:t>Nội</a:t>
            </a:r>
            <a:r>
              <a:rPr lang="en-US" altLang="vi-VN" sz="2400" i="1" dirty="0">
                <a:solidFill>
                  <a:prstClr val="black"/>
                </a:solidFill>
                <a:latin typeface="Times New Roman" pitchFamily="18" charset="0"/>
                <a:cs typeface="Times New Roman" pitchFamily="18" charset="0"/>
              </a:rPr>
              <a:t> dung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Gồm</a:t>
            </a:r>
            <a:r>
              <a:rPr lang="en-US" altLang="vi-VN" sz="2400" dirty="0">
                <a:solidFill>
                  <a:prstClr val="black"/>
                </a:solidFill>
                <a:latin typeface="Times New Roman" pitchFamily="18" charset="0"/>
                <a:cs typeface="Times New Roman" pitchFamily="18" charset="0"/>
              </a:rPr>
              <a:t> 3 </a:t>
            </a:r>
            <a:r>
              <a:rPr lang="en-US" altLang="vi-VN" sz="2400" dirty="0" err="1">
                <a:solidFill>
                  <a:prstClr val="black"/>
                </a:solidFill>
                <a:latin typeface="Times New Roman" pitchFamily="18" charset="0"/>
                <a:cs typeface="Times New Roman" pitchFamily="18" charset="0"/>
              </a:rPr>
              <a:t>phần</a:t>
            </a:r>
            <a:endParaRPr lang="en-US" altLang="vi-VN" sz="2400" dirty="0">
              <a:solidFill>
                <a:prstClr val="black"/>
              </a:solidFill>
              <a:latin typeface="Times New Roman" pitchFamily="18" charset="0"/>
              <a:cs typeface="Times New Roman" pitchFamily="18" charset="0"/>
            </a:endParaRP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Phần</a:t>
            </a:r>
            <a:r>
              <a:rPr lang="en-US" altLang="vi-VN" sz="2400" dirty="0">
                <a:solidFill>
                  <a:prstClr val="black"/>
                </a:solidFill>
                <a:latin typeface="Times New Roman" pitchFamily="18" charset="0"/>
                <a:cs typeface="Times New Roman" pitchFamily="18" charset="0"/>
              </a:rPr>
              <a:t> 1: </a:t>
            </a:r>
            <a:r>
              <a:rPr lang="en-US" altLang="vi-VN" sz="2400" dirty="0" err="1">
                <a:solidFill>
                  <a:prstClr val="black"/>
                </a:solidFill>
                <a:latin typeface="Times New Roman" pitchFamily="18" charset="0"/>
                <a:cs typeface="Times New Roman" pitchFamily="18" charset="0"/>
              </a:rPr>
              <a:t>Kê</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hoàn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khối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dở</a:t>
            </a:r>
            <a:r>
              <a:rPr lang="en-US" altLang="vi-VN" sz="2400" dirty="0">
                <a:solidFill>
                  <a:prstClr val="black"/>
                </a:solidFill>
                <a:latin typeface="Times New Roman" pitchFamily="18" charset="0"/>
                <a:cs typeface="Times New Roman" pitchFamily="18" charset="0"/>
              </a:rPr>
              <a:t> dang </a:t>
            </a:r>
            <a:r>
              <a:rPr lang="en-US" altLang="vi-VN" sz="2400" dirty="0" err="1">
                <a:solidFill>
                  <a:prstClr val="black"/>
                </a:solidFill>
                <a:latin typeface="Times New Roman" pitchFamily="18" charset="0"/>
                <a:cs typeface="Times New Roman" pitchFamily="18" charset="0"/>
              </a:rPr>
              <a:t>quy</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đổi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ra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phẩm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hoàn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thành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đương</a:t>
            </a:r>
            <a:endParaRPr lang="en-US" altLang="vi-VN" sz="2400" dirty="0">
              <a:solidFill>
                <a:prstClr val="black"/>
              </a:solidFill>
              <a:latin typeface="Times New Roman" pitchFamily="18" charset="0"/>
              <a:cs typeface="Times New Roman" pitchFamily="18" charset="0"/>
            </a:endParaRP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Phần</a:t>
            </a:r>
            <a:r>
              <a:rPr lang="en-US" altLang="vi-VN" sz="2400" dirty="0">
                <a:solidFill>
                  <a:prstClr val="black"/>
                </a:solidFill>
                <a:latin typeface="Times New Roman" pitchFamily="18" charset="0"/>
                <a:cs typeface="Times New Roman" pitchFamily="18" charset="0"/>
              </a:rPr>
              <a:t> 2: </a:t>
            </a:r>
            <a:r>
              <a:rPr lang="en-US" altLang="vi-VN" sz="2400" dirty="0" err="1">
                <a:solidFill>
                  <a:prstClr val="black"/>
                </a:solidFill>
                <a:latin typeface="Times New Roman" pitchFamily="18" charset="0"/>
                <a:cs typeface="Times New Roman" pitchFamily="18" charset="0"/>
              </a:rPr>
              <a:t>Tổng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hợp</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sản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xuất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và</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xác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định</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vị</a:t>
            </a:r>
            <a:r>
              <a:rPr lang="en-US" altLang="vi-VN" sz="2400" dirty="0">
                <a:solidFill>
                  <a:prstClr val="black"/>
                </a:solidFill>
                <a:latin typeface="Times New Roman" pitchFamily="18" charset="0"/>
                <a:cs typeface="Times New Roman" pitchFamily="18" charset="0"/>
              </a:rPr>
              <a:t> sp.</a:t>
            </a:r>
          </a:p>
          <a:p>
            <a:pPr algn="just" fontAlgn="base">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Phần</a:t>
            </a:r>
            <a:r>
              <a:rPr lang="en-US" altLang="vi-VN" sz="2400" dirty="0">
                <a:solidFill>
                  <a:prstClr val="black"/>
                </a:solidFill>
                <a:latin typeface="Times New Roman" pitchFamily="18" charset="0"/>
                <a:cs typeface="Times New Roman" pitchFamily="18" charset="0"/>
              </a:rPr>
              <a:t> 3: </a:t>
            </a:r>
            <a:r>
              <a:rPr lang="en-US" altLang="vi-VN" sz="2400" dirty="0" err="1">
                <a:solidFill>
                  <a:prstClr val="black"/>
                </a:solidFill>
                <a:latin typeface="Times New Roman" pitchFamily="18" charset="0"/>
                <a:cs typeface="Times New Roman" pitchFamily="18" charset="0"/>
              </a:rPr>
              <a:t>Cân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đối</a:t>
            </a:r>
            <a:r>
              <a:rPr lang="en-US" altLang="vi-VN" sz="2400" dirty="0">
                <a:solidFill>
                  <a:prstClr val="black"/>
                </a:solidFill>
                <a:latin typeface="Times New Roman" pitchFamily="18" charset="0"/>
                <a:cs typeface="Times New Roman" pitchFamily="18" charset="0"/>
              </a:rPr>
              <a:t> chi </a:t>
            </a:r>
            <a:r>
              <a:rPr lang="en-US" altLang="vi-VN" sz="2400" dirty="0" err="1">
                <a:solidFill>
                  <a:prstClr val="black"/>
                </a:solidFill>
                <a:latin typeface="Times New Roman" pitchFamily="18" charset="0"/>
                <a:cs typeface="Times New Roman" pitchFamily="18" charset="0"/>
              </a:rPr>
              <a:t>phí</a:t>
            </a:r>
            <a:r>
              <a:rPr lang="en-US" altLang="vi-VN" sz="24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3046939718"/>
      </p:ext>
    </p:extLst>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87312D23-904C-4718-824B-9625C50914E6}" type="slidenum">
              <a:rPr lang="en-IN" smtClean="0"/>
              <a:pPr>
                <a:defRPr/>
              </a:pPr>
              <a:t>86</a:t>
            </a:fld>
            <a:endParaRPr lang="en-IN"/>
          </a:p>
        </p:txBody>
      </p:sp>
      <p:sp>
        <p:nvSpPr>
          <p:cNvPr id="61444" name="Text Box 28"/>
          <p:cNvSpPr txBox="1">
            <a:spLocks noChangeArrowheads="1"/>
          </p:cNvSpPr>
          <p:nvPr/>
        </p:nvSpPr>
        <p:spPr bwMode="auto">
          <a:xfrm>
            <a:off x="1676400" y="14478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buFontTx/>
              <a:buChar char="-"/>
            </a:pPr>
            <a:r>
              <a:rPr lang="en-US" altLang="vi-VN" sz="2400" dirty="0" err="1">
                <a:solidFill>
                  <a:prstClr val="black"/>
                </a:solidFill>
                <a:latin typeface="Times New Roman" pitchFamily="18" charset="0"/>
                <a:cs typeface="Times New Roman" pitchFamily="18" charset="0"/>
              </a:rPr>
              <a:t>Phương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pháp</a:t>
            </a:r>
            <a:r>
              <a:rPr lang="en-US" altLang="vi-VN" sz="2400" dirty="0">
                <a:solidFill>
                  <a:prstClr val="black"/>
                </a:solidFill>
                <a:latin typeface="Times New Roman" pitchFamily="18" charset="0"/>
                <a:cs typeface="Times New Roman" pitchFamily="18" charset="0"/>
              </a:rPr>
              <a:t> 1: PP </a:t>
            </a:r>
            <a:r>
              <a:rPr lang="en-US" altLang="vi-VN" sz="2400" dirty="0" err="1">
                <a:solidFill>
                  <a:prstClr val="black"/>
                </a:solidFill>
                <a:latin typeface="Times New Roman" pitchFamily="18" charset="0"/>
                <a:cs typeface="Times New Roman" pitchFamily="18" charset="0"/>
              </a:rPr>
              <a:t>Nhập</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trước</a:t>
            </a:r>
            <a:r>
              <a:rPr lang="en-US" altLang="vi-VN" sz="2400" dirty="0">
                <a:solidFill>
                  <a:prstClr val="black"/>
                </a:solidFill>
                <a:latin typeface="Times New Roman" pitchFamily="18" charset="0"/>
                <a:cs typeface="Times New Roman" pitchFamily="18" charset="0"/>
              </a:rPr>
              <a:t> – </a:t>
            </a:r>
            <a:r>
              <a:rPr lang="en-US" altLang="vi-VN" sz="2400" dirty="0" err="1">
                <a:solidFill>
                  <a:prstClr val="black"/>
                </a:solidFill>
                <a:latin typeface="Times New Roman" pitchFamily="18" charset="0"/>
                <a:cs typeface="Times New Roman" pitchFamily="18" charset="0"/>
              </a:rPr>
              <a:t>xuất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trước</a:t>
            </a:r>
            <a:endParaRPr lang="en-US" altLang="vi-VN" sz="2400" dirty="0">
              <a:solidFill>
                <a:prstClr val="black"/>
              </a:solidFill>
              <a:latin typeface="Times New Roman" pitchFamily="18" charset="0"/>
              <a:cs typeface="Times New Roman" pitchFamily="18" charset="0"/>
            </a:endParaRPr>
          </a:p>
        </p:txBody>
      </p:sp>
      <p:sp>
        <p:nvSpPr>
          <p:cNvPr id="61445" name="Text Box 28"/>
          <p:cNvSpPr txBox="1">
            <a:spLocks noChangeArrowheads="1"/>
          </p:cNvSpPr>
          <p:nvPr/>
        </p:nvSpPr>
        <p:spPr bwMode="auto">
          <a:xfrm>
            <a:off x="2238375" y="6073775"/>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000">
                <a:solidFill>
                  <a:prstClr val="black"/>
                </a:solidFill>
                <a:latin typeface="Times New Roman" pitchFamily="18" charset="0"/>
                <a:cs typeface="Times New Roman" pitchFamily="18" charset="0"/>
              </a:rPr>
              <a:t>Lưu ý: Tổng KLTĐ phải được tính theo từng khoản mục.</a:t>
            </a:r>
          </a:p>
        </p:txBody>
      </p:sp>
      <p:graphicFrame>
        <p:nvGraphicFramePr>
          <p:cNvPr id="16" name="Group 161"/>
          <p:cNvGraphicFramePr>
            <a:graphicFrameLocks noGrp="1"/>
          </p:cNvGraphicFramePr>
          <p:nvPr>
            <p:extLst>
              <p:ext uri="{D42A27DB-BD31-4B8C-83A1-F6EECF244321}">
                <p14:modId xmlns:p14="http://schemas.microsoft.com/office/powerpoint/2010/main" val="3531136002"/>
              </p:ext>
            </p:extLst>
          </p:nvPr>
        </p:nvGraphicFramePr>
        <p:xfrm>
          <a:off x="1882775" y="2857500"/>
          <a:ext cx="8605838" cy="660400"/>
        </p:xfrm>
        <a:graphic>
          <a:graphicData uri="http://schemas.openxmlformats.org/drawingml/2006/table">
            <a:tbl>
              <a:tblPr/>
              <a:tblGrid>
                <a:gridCol w="1838325">
                  <a:extLst>
                    <a:ext uri="{9D8B030D-6E8A-4147-A177-3AD203B41FA5}">
                      <a16:colId xmlns:a16="http://schemas.microsoft.com/office/drawing/2014/main" val="20000"/>
                    </a:ext>
                  </a:extLst>
                </a:gridCol>
                <a:gridCol w="515938">
                  <a:extLst>
                    <a:ext uri="{9D8B030D-6E8A-4147-A177-3AD203B41FA5}">
                      <a16:colId xmlns:a16="http://schemas.microsoft.com/office/drawing/2014/main" val="20001"/>
                    </a:ext>
                  </a:extLst>
                </a:gridCol>
                <a:gridCol w="2170112">
                  <a:extLst>
                    <a:ext uri="{9D8B030D-6E8A-4147-A177-3AD203B41FA5}">
                      <a16:colId xmlns:a16="http://schemas.microsoft.com/office/drawing/2014/main" val="20002"/>
                    </a:ext>
                  </a:extLst>
                </a:gridCol>
                <a:gridCol w="481013">
                  <a:extLst>
                    <a:ext uri="{9D8B030D-6E8A-4147-A177-3AD203B41FA5}">
                      <a16:colId xmlns:a16="http://schemas.microsoft.com/office/drawing/2014/main" val="20003"/>
                    </a:ext>
                  </a:extLst>
                </a:gridCol>
                <a:gridCol w="3600450">
                  <a:extLst>
                    <a:ext uri="{9D8B030D-6E8A-4147-A177-3AD203B41FA5}">
                      <a16:colId xmlns:a16="http://schemas.microsoft.com/office/drawing/2014/main" val="20004"/>
                    </a:ext>
                  </a:extLst>
                </a:gridCol>
              </a:tblGrid>
              <a:tr h="66040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KLTĐ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SPDDĐK (</a:t>
                      </a:r>
                      <a:r>
                        <a:rPr lang="en-US" sz="1800" b="1" dirty="0" err="1">
                          <a:latin typeface="Times New Roman" pitchFamily="18" charset="0"/>
                          <a:cs typeface="Times New Roman" pitchFamily="18" charset="0"/>
                        </a:rPr>
                        <a:t>Q</a:t>
                      </a:r>
                      <a:r>
                        <a:rPr lang="en-US" sz="1800" b="1" baseline="-25000" dirty="0" err="1">
                          <a:latin typeface="Times New Roman" pitchFamily="18" charset="0"/>
                          <a:cs typeface="Times New Roman" pitchFamily="18" charset="0"/>
                        </a:rPr>
                        <a:t>htđk</a:t>
                      </a:r>
                      <a:r>
                        <a:rPr lang="en-US" sz="1800" b="1" baseline="-25000" dirty="0">
                          <a:latin typeface="Times New Roman" pitchFamily="18" charset="0"/>
                          <a:cs typeface="Times New Roman" pitchFamily="18" charset="0"/>
                        </a:rPr>
                        <a:t>)</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a:t>
                      </a:r>
                    </a:p>
                  </a:txBody>
                  <a:tcPr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KLSPDDĐK</a:t>
                      </a:r>
                    </a:p>
                  </a:txBody>
                  <a:tcPr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X</a:t>
                      </a:r>
                    </a:p>
                  </a:txBody>
                  <a:tcPr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(1 –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hoàn</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thành</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a:t>
                      </a:r>
                    </a:p>
                  </a:txBody>
                  <a:tcPr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7" name="Group 162"/>
          <p:cNvGraphicFramePr>
            <a:graphicFrameLocks noGrp="1"/>
          </p:cNvGraphicFramePr>
          <p:nvPr>
            <p:extLst>
              <p:ext uri="{D42A27DB-BD31-4B8C-83A1-F6EECF244321}">
                <p14:modId xmlns:p14="http://schemas.microsoft.com/office/powerpoint/2010/main" val="660853473"/>
              </p:ext>
            </p:extLst>
          </p:nvPr>
        </p:nvGraphicFramePr>
        <p:xfrm>
          <a:off x="2459310" y="3886201"/>
          <a:ext cx="6877050" cy="695325"/>
        </p:xfrm>
        <a:graphic>
          <a:graphicData uri="http://schemas.openxmlformats.org/drawingml/2006/table">
            <a:tbl>
              <a:tblPr/>
              <a:tblGrid>
                <a:gridCol w="2835275">
                  <a:extLst>
                    <a:ext uri="{9D8B030D-6E8A-4147-A177-3AD203B41FA5}">
                      <a16:colId xmlns:a16="http://schemas.microsoft.com/office/drawing/2014/main" val="20000"/>
                    </a:ext>
                  </a:extLst>
                </a:gridCol>
                <a:gridCol w="585787">
                  <a:extLst>
                    <a:ext uri="{9D8B030D-6E8A-4147-A177-3AD203B41FA5}">
                      <a16:colId xmlns:a16="http://schemas.microsoft.com/office/drawing/2014/main" val="20001"/>
                    </a:ext>
                  </a:extLst>
                </a:gridCol>
                <a:gridCol w="1619250">
                  <a:extLst>
                    <a:ext uri="{9D8B030D-6E8A-4147-A177-3AD203B41FA5}">
                      <a16:colId xmlns:a16="http://schemas.microsoft.com/office/drawing/2014/main" val="20002"/>
                    </a:ext>
                  </a:extLst>
                </a:gridCol>
                <a:gridCol w="576263">
                  <a:extLst>
                    <a:ext uri="{9D8B030D-6E8A-4147-A177-3AD203B41FA5}">
                      <a16:colId xmlns:a16="http://schemas.microsoft.com/office/drawing/2014/main" val="20003"/>
                    </a:ext>
                  </a:extLst>
                </a:gridCol>
                <a:gridCol w="1260475">
                  <a:extLst>
                    <a:ext uri="{9D8B030D-6E8A-4147-A177-3AD203B41FA5}">
                      <a16:colId xmlns:a16="http://schemas.microsoft.com/office/drawing/2014/main" val="20004"/>
                    </a:ext>
                  </a:extLst>
                </a:gridCol>
              </a:tblGrid>
              <a:tr h="6953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KLSP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mới</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đưa</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vào</a:t>
                      </a:r>
                      <a:endParaRPr kumimoji="0" lang="en-US" sz="1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SX &amp; HT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kì</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lang="en-US" sz="1800" b="1" dirty="0" err="1">
                          <a:latin typeface="Times New Roman" pitchFamily="18" charset="0"/>
                          <a:cs typeface="Times New Roman" pitchFamily="18" charset="0"/>
                        </a:rPr>
                        <a:t>Q</a:t>
                      </a:r>
                      <a:r>
                        <a:rPr lang="en-US" sz="1800" b="1" baseline="-25000" dirty="0" err="1">
                          <a:latin typeface="Times New Roman" pitchFamily="18" charset="0"/>
                          <a:cs typeface="Times New Roman" pitchFamily="18" charset="0"/>
                        </a:rPr>
                        <a:t>mht</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a:t>
                      </a:r>
                    </a:p>
                  </a:txBody>
                  <a:tcPr marT="45745" marB="45745"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a:t>
                      </a:r>
                    </a:p>
                  </a:txBody>
                  <a:tcPr marT="45745" marB="45745"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KLSPHT </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trong kì</a:t>
                      </a:r>
                    </a:p>
                  </a:txBody>
                  <a:tcPr marT="45745" marB="45745"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a:t>
                      </a:r>
                    </a:p>
                  </a:txBody>
                  <a:tcPr marT="45745" marB="45745"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KLSP</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DDĐK</a:t>
                      </a:r>
                    </a:p>
                  </a:txBody>
                  <a:tcPr marT="45745" marB="45745"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8" name="Group 196"/>
          <p:cNvGraphicFramePr>
            <a:graphicFrameLocks noGrp="1"/>
          </p:cNvGraphicFramePr>
          <p:nvPr>
            <p:extLst>
              <p:ext uri="{D42A27DB-BD31-4B8C-83A1-F6EECF244321}">
                <p14:modId xmlns:p14="http://schemas.microsoft.com/office/powerpoint/2010/main" val="1303587964"/>
              </p:ext>
            </p:extLst>
          </p:nvPr>
        </p:nvGraphicFramePr>
        <p:xfrm>
          <a:off x="2351586" y="4941168"/>
          <a:ext cx="7255171" cy="755650"/>
        </p:xfrm>
        <a:graphic>
          <a:graphicData uri="http://schemas.openxmlformats.org/drawingml/2006/table">
            <a:tbl>
              <a:tblPr/>
              <a:tblGrid>
                <a:gridCol w="1732500">
                  <a:extLst>
                    <a:ext uri="{9D8B030D-6E8A-4147-A177-3AD203B41FA5}">
                      <a16:colId xmlns:a16="http://schemas.microsoft.com/office/drawing/2014/main" val="20000"/>
                    </a:ext>
                  </a:extLst>
                </a:gridCol>
                <a:gridCol w="602376">
                  <a:extLst>
                    <a:ext uri="{9D8B030D-6E8A-4147-A177-3AD203B41FA5}">
                      <a16:colId xmlns:a16="http://schemas.microsoft.com/office/drawing/2014/main" val="20001"/>
                    </a:ext>
                  </a:extLst>
                </a:gridCol>
                <a:gridCol w="2018582">
                  <a:extLst>
                    <a:ext uri="{9D8B030D-6E8A-4147-A177-3AD203B41FA5}">
                      <a16:colId xmlns:a16="http://schemas.microsoft.com/office/drawing/2014/main" val="20002"/>
                    </a:ext>
                  </a:extLst>
                </a:gridCol>
                <a:gridCol w="684115">
                  <a:extLst>
                    <a:ext uri="{9D8B030D-6E8A-4147-A177-3AD203B41FA5}">
                      <a16:colId xmlns:a16="http://schemas.microsoft.com/office/drawing/2014/main" val="20003"/>
                    </a:ext>
                  </a:extLst>
                </a:gridCol>
                <a:gridCol w="2217598">
                  <a:extLst>
                    <a:ext uri="{9D8B030D-6E8A-4147-A177-3AD203B41FA5}">
                      <a16:colId xmlns:a16="http://schemas.microsoft.com/office/drawing/2014/main" val="20004"/>
                    </a:ext>
                  </a:extLst>
                </a:gridCol>
              </a:tblGrid>
              <a:tr h="75565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KLTĐ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SPDDCK(</a:t>
                      </a:r>
                      <a:r>
                        <a:rPr lang="en-US" sz="1800" b="1" dirty="0" err="1">
                          <a:latin typeface="Times New Roman" pitchFamily="18" charset="0"/>
                          <a:cs typeface="Times New Roman" pitchFamily="18" charset="0"/>
                        </a:rPr>
                        <a:t>Q</a:t>
                      </a:r>
                      <a:r>
                        <a:rPr lang="en-US" sz="1800" b="1" baseline="-25000" dirty="0" err="1">
                          <a:latin typeface="Times New Roman" pitchFamily="18" charset="0"/>
                          <a:cs typeface="Times New Roman" pitchFamily="18" charset="0"/>
                        </a:rPr>
                        <a:t>htc</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a:t>
                      </a:r>
                    </a:p>
                  </a:txBody>
                  <a:tcPr marL="91432" marR="91432" marT="37783" marB="37783"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a:t>
                      </a:r>
                    </a:p>
                  </a:txBody>
                  <a:tcPr marL="91432" marR="91432" marT="37783" marB="37783"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KLSP</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DDCK</a:t>
                      </a:r>
                    </a:p>
                  </a:txBody>
                  <a:tcPr marL="91432" marR="91432" marT="37783" marB="37783"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X</a:t>
                      </a:r>
                    </a:p>
                  </a:txBody>
                  <a:tcPr marL="91432" marR="91432" marT="37783" marB="37783"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hoàn</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thành</a:t>
                      </a:r>
                      <a:endParaRPr kumimoji="0" lang="en-US" sz="1800" b="1" i="0" u="none" strike="noStrike" cap="none" normalizeH="0" baseline="0" dirty="0">
                        <a:ln>
                          <a:noFill/>
                        </a:ln>
                        <a:solidFill>
                          <a:schemeClr val="tx1"/>
                        </a:solidFill>
                        <a:effectLst/>
                        <a:latin typeface="Times New Roman" pitchFamily="18" charset="0"/>
                        <a:cs typeface="Times New Roman" pitchFamily="18" charset="0"/>
                      </a:endParaRPr>
                    </a:p>
                  </a:txBody>
                  <a:tcPr marL="91432" marR="91432" marT="37783" marB="37783"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61464" name="Rectangle 1"/>
          <p:cNvSpPr>
            <a:spLocks noChangeArrowheads="1"/>
          </p:cNvSpPr>
          <p:nvPr/>
        </p:nvSpPr>
        <p:spPr bwMode="auto">
          <a:xfrm>
            <a:off x="2640013" y="2205038"/>
            <a:ext cx="5053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ltLang="vi-VN" sz="2400" b="1">
                <a:solidFill>
                  <a:prstClr val="black"/>
                </a:solidFill>
                <a:latin typeface="Times New Roman" pitchFamily="18" charset="0"/>
                <a:cs typeface="Times New Roman" pitchFamily="18" charset="0"/>
              </a:rPr>
              <a:t>Q</a:t>
            </a:r>
            <a:r>
              <a:rPr lang="en-US" altLang="vi-VN" sz="2400" b="1" baseline="-25000">
                <a:solidFill>
                  <a:prstClr val="black"/>
                </a:solidFill>
                <a:latin typeface="Times New Roman" pitchFamily="18" charset="0"/>
                <a:cs typeface="Times New Roman" pitchFamily="18" charset="0"/>
              </a:rPr>
              <a:t>httđ</a:t>
            </a:r>
            <a:r>
              <a:rPr lang="en-US" altLang="vi-VN" sz="2400" baseline="-25000">
                <a:solidFill>
                  <a:prstClr val="black"/>
                </a:solidFill>
                <a:latin typeface="Times New Roman" pitchFamily="18" charset="0"/>
                <a:cs typeface="Times New Roman" pitchFamily="18" charset="0"/>
              </a:rPr>
              <a:t>    </a:t>
            </a:r>
            <a:r>
              <a:rPr lang="en-US" altLang="vi-VN" sz="2400">
                <a:solidFill>
                  <a:prstClr val="black"/>
                </a:solidFill>
                <a:latin typeface="Times New Roman" pitchFamily="18" charset="0"/>
                <a:cs typeface="Times New Roman" pitchFamily="18" charset="0"/>
              </a:rPr>
              <a:t>  =   </a:t>
            </a:r>
            <a:r>
              <a:rPr lang="en-US" altLang="vi-VN" sz="2400" b="1">
                <a:solidFill>
                  <a:prstClr val="black"/>
                </a:solidFill>
                <a:latin typeface="Times New Roman" pitchFamily="18" charset="0"/>
                <a:cs typeface="Times New Roman" pitchFamily="18" charset="0"/>
              </a:rPr>
              <a:t>Q</a:t>
            </a:r>
            <a:r>
              <a:rPr lang="en-US" altLang="vi-VN" sz="2400" b="1" baseline="-25000">
                <a:solidFill>
                  <a:prstClr val="black"/>
                </a:solidFill>
                <a:latin typeface="Times New Roman" pitchFamily="18" charset="0"/>
                <a:cs typeface="Times New Roman" pitchFamily="18" charset="0"/>
              </a:rPr>
              <a:t>htđk      </a:t>
            </a:r>
            <a:r>
              <a:rPr lang="en-US" altLang="vi-VN" sz="2400" b="1">
                <a:solidFill>
                  <a:prstClr val="black"/>
                </a:solidFill>
                <a:latin typeface="Times New Roman" pitchFamily="18" charset="0"/>
                <a:cs typeface="Times New Roman" pitchFamily="18" charset="0"/>
              </a:rPr>
              <a:t>+</a:t>
            </a:r>
            <a:r>
              <a:rPr lang="en-US" altLang="vi-VN" sz="2400" b="1" baseline="-25000">
                <a:solidFill>
                  <a:prstClr val="black"/>
                </a:solidFill>
                <a:latin typeface="Times New Roman" pitchFamily="18" charset="0"/>
                <a:cs typeface="Times New Roman" pitchFamily="18" charset="0"/>
              </a:rPr>
              <a:t>      </a:t>
            </a:r>
            <a:r>
              <a:rPr lang="en-US" altLang="vi-VN" sz="2400" b="1">
                <a:solidFill>
                  <a:prstClr val="black"/>
                </a:solidFill>
                <a:latin typeface="Times New Roman" pitchFamily="18" charset="0"/>
                <a:cs typeface="Times New Roman" pitchFamily="18" charset="0"/>
              </a:rPr>
              <a:t>Q</a:t>
            </a:r>
            <a:r>
              <a:rPr lang="en-US" altLang="vi-VN" sz="2400" b="1" baseline="-25000">
                <a:solidFill>
                  <a:prstClr val="black"/>
                </a:solidFill>
                <a:latin typeface="Times New Roman" pitchFamily="18" charset="0"/>
                <a:cs typeface="Times New Roman" pitchFamily="18" charset="0"/>
              </a:rPr>
              <a:t>mht       </a:t>
            </a:r>
            <a:r>
              <a:rPr lang="en-US" altLang="vi-VN" sz="2400" b="1">
                <a:solidFill>
                  <a:prstClr val="black"/>
                </a:solidFill>
                <a:latin typeface="Times New Roman" pitchFamily="18" charset="0"/>
                <a:cs typeface="Times New Roman" pitchFamily="18" charset="0"/>
              </a:rPr>
              <a:t>+</a:t>
            </a:r>
            <a:r>
              <a:rPr lang="en-US" altLang="vi-VN" sz="2400" b="1" baseline="-25000">
                <a:solidFill>
                  <a:prstClr val="black"/>
                </a:solidFill>
                <a:latin typeface="Times New Roman" pitchFamily="18" charset="0"/>
                <a:cs typeface="Times New Roman" pitchFamily="18" charset="0"/>
              </a:rPr>
              <a:t>     </a:t>
            </a:r>
            <a:r>
              <a:rPr lang="en-US" altLang="vi-VN" sz="2400" b="1">
                <a:solidFill>
                  <a:prstClr val="black"/>
                </a:solidFill>
                <a:latin typeface="Times New Roman" pitchFamily="18" charset="0"/>
                <a:cs typeface="Times New Roman" pitchFamily="18" charset="0"/>
              </a:rPr>
              <a:t>Q</a:t>
            </a:r>
            <a:r>
              <a:rPr lang="en-US" altLang="vi-VN" sz="2400" b="1" baseline="-25000">
                <a:solidFill>
                  <a:prstClr val="black"/>
                </a:solidFill>
                <a:latin typeface="Times New Roman" pitchFamily="18" charset="0"/>
                <a:cs typeface="Times New Roman" pitchFamily="18" charset="0"/>
              </a:rPr>
              <a:t>htck </a:t>
            </a:r>
            <a:endParaRPr lang="en-US" altLang="vi-VN" sz="240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415336716"/>
      </p:ext>
    </p:extLst>
  </p:cSld>
  <p:clrMapOvr>
    <a:masterClrMapping/>
  </p:clrMapOvr>
  <p:transition spd="slow"/>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2.3. CÁC PHƯƠNG PHÁP XÁC ĐỊNH CHI PHÍ SẢN XUẤT</a:t>
            </a:r>
            <a:endPar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sp>
        <p:nvSpPr>
          <p:cNvPr id="14" name="Slide Number Placeholder 13"/>
          <p:cNvSpPr>
            <a:spLocks noGrp="1"/>
          </p:cNvSpPr>
          <p:nvPr>
            <p:ph type="sldNum" sz="quarter" idx="12"/>
          </p:nvPr>
        </p:nvSpPr>
        <p:spPr/>
        <p:txBody>
          <a:bodyPr>
            <a:normAutofit fontScale="85000" lnSpcReduction="20000"/>
          </a:bodyPr>
          <a:lstStyle/>
          <a:p>
            <a:pPr>
              <a:defRPr/>
            </a:pPr>
            <a:fld id="{EEEC0FFD-3C37-4475-AC97-41840698363C}" type="slidenum">
              <a:rPr lang="en-IN" smtClean="0"/>
              <a:pPr>
                <a:defRPr/>
              </a:pPr>
              <a:t>87</a:t>
            </a:fld>
            <a:endParaRPr lang="en-IN"/>
          </a:p>
        </p:txBody>
      </p:sp>
      <p:sp>
        <p:nvSpPr>
          <p:cNvPr id="62468" name="Text Box 28"/>
          <p:cNvSpPr txBox="1">
            <a:spLocks noChangeArrowheads="1"/>
          </p:cNvSpPr>
          <p:nvPr/>
        </p:nvSpPr>
        <p:spPr bwMode="auto">
          <a:xfrm>
            <a:off x="2024063" y="170603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just" fontAlgn="base">
              <a:lnSpc>
                <a:spcPct val="150000"/>
              </a:lnSpc>
              <a:spcBef>
                <a:spcPct val="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Phương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pháp</a:t>
            </a:r>
            <a:r>
              <a:rPr lang="en-US" altLang="vi-VN" sz="2400" dirty="0">
                <a:solidFill>
                  <a:prstClr val="black"/>
                </a:solidFill>
                <a:latin typeface="Times New Roman" pitchFamily="18" charset="0"/>
                <a:cs typeface="Times New Roman" pitchFamily="18" charset="0"/>
              </a:rPr>
              <a:t> 1: PP </a:t>
            </a:r>
            <a:r>
              <a:rPr lang="en-US" altLang="vi-VN" sz="2400" dirty="0" err="1">
                <a:solidFill>
                  <a:prstClr val="black"/>
                </a:solidFill>
                <a:latin typeface="Times New Roman" pitchFamily="18" charset="0"/>
                <a:cs typeface="Times New Roman" pitchFamily="18" charset="0"/>
              </a:rPr>
              <a:t>Bình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quân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cả</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kỳ</a:t>
            </a:r>
            <a:endParaRPr lang="en-US" altLang="vi-VN" sz="2400" dirty="0">
              <a:solidFill>
                <a:prstClr val="black"/>
              </a:solidFill>
              <a:latin typeface="Times New Roman" pitchFamily="18" charset="0"/>
              <a:cs typeface="Times New Roman" pitchFamily="18" charset="0"/>
            </a:endParaRPr>
          </a:p>
        </p:txBody>
      </p:sp>
      <p:graphicFrame>
        <p:nvGraphicFramePr>
          <p:cNvPr id="10" name="Group 365"/>
          <p:cNvGraphicFramePr>
            <a:graphicFrameLocks noGrp="1"/>
          </p:cNvGraphicFramePr>
          <p:nvPr>
            <p:extLst>
              <p:ext uri="{D42A27DB-BD31-4B8C-83A1-F6EECF244321}">
                <p14:modId xmlns:p14="http://schemas.microsoft.com/office/powerpoint/2010/main" val="1415145958"/>
              </p:ext>
            </p:extLst>
          </p:nvPr>
        </p:nvGraphicFramePr>
        <p:xfrm>
          <a:off x="2782889" y="3068638"/>
          <a:ext cx="6300787" cy="900112"/>
        </p:xfrm>
        <a:graphic>
          <a:graphicData uri="http://schemas.openxmlformats.org/drawingml/2006/table">
            <a:tbl>
              <a:tblPr/>
              <a:tblGrid>
                <a:gridCol w="1763712">
                  <a:extLst>
                    <a:ext uri="{9D8B030D-6E8A-4147-A177-3AD203B41FA5}">
                      <a16:colId xmlns:a16="http://schemas.microsoft.com/office/drawing/2014/main" val="20000"/>
                    </a:ext>
                  </a:extLst>
                </a:gridCol>
                <a:gridCol w="585788">
                  <a:extLst>
                    <a:ext uri="{9D8B030D-6E8A-4147-A177-3AD203B41FA5}">
                      <a16:colId xmlns:a16="http://schemas.microsoft.com/office/drawing/2014/main" val="20001"/>
                    </a:ext>
                  </a:extLst>
                </a:gridCol>
                <a:gridCol w="1439862">
                  <a:extLst>
                    <a:ext uri="{9D8B030D-6E8A-4147-A177-3AD203B41FA5}">
                      <a16:colId xmlns:a16="http://schemas.microsoft.com/office/drawing/2014/main" val="20002"/>
                    </a:ext>
                  </a:extLst>
                </a:gridCol>
                <a:gridCol w="503238">
                  <a:extLst>
                    <a:ext uri="{9D8B030D-6E8A-4147-A177-3AD203B41FA5}">
                      <a16:colId xmlns:a16="http://schemas.microsoft.com/office/drawing/2014/main" val="20003"/>
                    </a:ext>
                  </a:extLst>
                </a:gridCol>
                <a:gridCol w="2008187">
                  <a:extLst>
                    <a:ext uri="{9D8B030D-6E8A-4147-A177-3AD203B41FA5}">
                      <a16:colId xmlns:a16="http://schemas.microsoft.com/office/drawing/2014/main" val="20004"/>
                    </a:ext>
                  </a:extLst>
                </a:gridCol>
              </a:tblGrid>
              <a:tr h="900112">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Tổng</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KLTĐ</a:t>
                      </a: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a:t>
                      </a:r>
                    </a:p>
                  </a:txBody>
                  <a:tcPr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KLSPHT</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trong</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kì</a:t>
                      </a:r>
                      <a:endParaRPr kumimoji="0" lang="en-US" sz="1800" b="1" i="0" u="none" strike="noStrike" cap="none" normalizeH="0" baseline="0" dirty="0">
                        <a:ln>
                          <a:noFill/>
                        </a:ln>
                        <a:solidFill>
                          <a:schemeClr val="tx1"/>
                        </a:solidFill>
                        <a:effectLst/>
                        <a:latin typeface="Times New Roman" pitchFamily="18" charset="0"/>
                        <a:cs typeface="Times New Roman" pitchFamily="18" charset="0"/>
                      </a:endParaRPr>
                    </a:p>
                  </a:txBody>
                  <a:tcPr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a:t>
                      </a:r>
                    </a:p>
                  </a:txBody>
                  <a:tcPr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KLTĐ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SPDDCK</a:t>
                      </a:r>
                    </a:p>
                  </a:txBody>
                  <a:tcPr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1" name="Group 338"/>
          <p:cNvGraphicFramePr>
            <a:graphicFrameLocks noGrp="1"/>
          </p:cNvGraphicFramePr>
          <p:nvPr>
            <p:extLst>
              <p:ext uri="{D42A27DB-BD31-4B8C-83A1-F6EECF244321}">
                <p14:modId xmlns:p14="http://schemas.microsoft.com/office/powerpoint/2010/main" val="1863229359"/>
              </p:ext>
            </p:extLst>
          </p:nvPr>
        </p:nvGraphicFramePr>
        <p:xfrm>
          <a:off x="2927351" y="4437064"/>
          <a:ext cx="6481763" cy="695325"/>
        </p:xfrm>
        <a:graphic>
          <a:graphicData uri="http://schemas.openxmlformats.org/drawingml/2006/table">
            <a:tbl>
              <a:tblPr/>
              <a:tblGrid>
                <a:gridCol w="1547813">
                  <a:extLst>
                    <a:ext uri="{9D8B030D-6E8A-4147-A177-3AD203B41FA5}">
                      <a16:colId xmlns:a16="http://schemas.microsoft.com/office/drawing/2014/main" val="20000"/>
                    </a:ext>
                  </a:extLst>
                </a:gridCol>
                <a:gridCol w="538162">
                  <a:extLst>
                    <a:ext uri="{9D8B030D-6E8A-4147-A177-3AD203B41FA5}">
                      <a16:colId xmlns:a16="http://schemas.microsoft.com/office/drawing/2014/main" val="20001"/>
                    </a:ext>
                  </a:extLst>
                </a:gridCol>
                <a:gridCol w="1803400">
                  <a:extLst>
                    <a:ext uri="{9D8B030D-6E8A-4147-A177-3AD203B41FA5}">
                      <a16:colId xmlns:a16="http://schemas.microsoft.com/office/drawing/2014/main" val="20002"/>
                    </a:ext>
                  </a:extLst>
                </a:gridCol>
                <a:gridCol w="611188">
                  <a:extLst>
                    <a:ext uri="{9D8B030D-6E8A-4147-A177-3AD203B41FA5}">
                      <a16:colId xmlns:a16="http://schemas.microsoft.com/office/drawing/2014/main" val="20003"/>
                    </a:ext>
                  </a:extLst>
                </a:gridCol>
                <a:gridCol w="1981200">
                  <a:extLst>
                    <a:ext uri="{9D8B030D-6E8A-4147-A177-3AD203B41FA5}">
                      <a16:colId xmlns:a16="http://schemas.microsoft.com/office/drawing/2014/main" val="20004"/>
                    </a:ext>
                  </a:extLst>
                </a:gridCol>
              </a:tblGrid>
              <a:tr h="6953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KLTĐ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SPDDCK</a:t>
                      </a:r>
                    </a:p>
                  </a:txBody>
                  <a:tcPr marT="45745" marB="45745"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a:t>
                      </a:r>
                    </a:p>
                  </a:txBody>
                  <a:tcPr marT="45745" marB="45745"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KLSPDDCK</a:t>
                      </a:r>
                    </a:p>
                  </a:txBody>
                  <a:tcPr marT="45745" marB="45745"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X</a:t>
                      </a:r>
                    </a:p>
                  </a:txBody>
                  <a:tcPr marT="45745" marB="45745"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Mức</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hoàn</a:t>
                      </a:r>
                      <a:r>
                        <a:rPr kumimoji="0" lang="en-US"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a:ln>
                            <a:noFill/>
                          </a:ln>
                          <a:solidFill>
                            <a:schemeClr val="tx1"/>
                          </a:solidFill>
                          <a:effectLst/>
                          <a:latin typeface="Times New Roman" pitchFamily="18" charset="0"/>
                          <a:cs typeface="Times New Roman" pitchFamily="18" charset="0"/>
                        </a:rPr>
                        <a:t>thành</a:t>
                      </a:r>
                      <a:endParaRPr kumimoji="0" lang="en-US" sz="1800" b="1" i="0" u="none" strike="noStrike" cap="none" normalizeH="0" baseline="0" dirty="0">
                        <a:ln>
                          <a:noFill/>
                        </a:ln>
                        <a:solidFill>
                          <a:schemeClr val="tx1"/>
                        </a:solidFill>
                        <a:effectLst/>
                        <a:latin typeface="Times New Roman" pitchFamily="18" charset="0"/>
                        <a:cs typeface="Times New Roman" pitchFamily="18" charset="0"/>
                      </a:endParaRPr>
                    </a:p>
                  </a:txBody>
                  <a:tcPr marT="45745" marB="45745"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62482" name="Rectangle 1"/>
          <p:cNvSpPr>
            <a:spLocks noChangeArrowheads="1"/>
          </p:cNvSpPr>
          <p:nvPr/>
        </p:nvSpPr>
        <p:spPr bwMode="auto">
          <a:xfrm>
            <a:off x="3719514" y="2482851"/>
            <a:ext cx="4321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en-US" altLang="vi-VN" sz="2400" b="1">
                <a:solidFill>
                  <a:prstClr val="black"/>
                </a:solidFill>
                <a:latin typeface="Times New Roman" pitchFamily="18" charset="0"/>
                <a:cs typeface="Times New Roman" pitchFamily="18" charset="0"/>
              </a:rPr>
              <a:t>Q</a:t>
            </a:r>
            <a:r>
              <a:rPr lang="en-US" altLang="vi-VN" sz="2400" b="1" baseline="-25000">
                <a:solidFill>
                  <a:prstClr val="black"/>
                </a:solidFill>
                <a:latin typeface="Times New Roman" pitchFamily="18" charset="0"/>
                <a:cs typeface="Times New Roman" pitchFamily="18" charset="0"/>
              </a:rPr>
              <a:t>httđ</a:t>
            </a:r>
            <a:r>
              <a:rPr lang="en-US" altLang="vi-VN" sz="2400" baseline="-25000">
                <a:solidFill>
                  <a:prstClr val="black"/>
                </a:solidFill>
                <a:latin typeface="Times New Roman" pitchFamily="18" charset="0"/>
                <a:cs typeface="Times New Roman" pitchFamily="18" charset="0"/>
              </a:rPr>
              <a:t>    </a:t>
            </a:r>
            <a:r>
              <a:rPr lang="en-US" altLang="vi-VN" sz="2400">
                <a:solidFill>
                  <a:prstClr val="black"/>
                </a:solidFill>
                <a:latin typeface="Times New Roman" pitchFamily="18" charset="0"/>
                <a:cs typeface="Times New Roman" pitchFamily="18" charset="0"/>
              </a:rPr>
              <a:t>  =   </a:t>
            </a:r>
            <a:r>
              <a:rPr lang="en-US" altLang="vi-VN" sz="2400" b="1" baseline="-25000">
                <a:solidFill>
                  <a:prstClr val="black"/>
                </a:solidFill>
                <a:latin typeface="Times New Roman" pitchFamily="18" charset="0"/>
                <a:cs typeface="Times New Roman" pitchFamily="18" charset="0"/>
              </a:rPr>
              <a:t>  </a:t>
            </a:r>
            <a:r>
              <a:rPr lang="en-US" altLang="vi-VN" sz="2400" b="1">
                <a:solidFill>
                  <a:prstClr val="black"/>
                </a:solidFill>
                <a:latin typeface="Times New Roman" pitchFamily="18" charset="0"/>
                <a:cs typeface="Times New Roman" pitchFamily="18" charset="0"/>
              </a:rPr>
              <a:t>Q</a:t>
            </a:r>
            <a:r>
              <a:rPr lang="en-US" altLang="vi-VN" sz="2400" b="1" baseline="-25000">
                <a:solidFill>
                  <a:prstClr val="black"/>
                </a:solidFill>
                <a:latin typeface="Times New Roman" pitchFamily="18" charset="0"/>
                <a:cs typeface="Times New Roman" pitchFamily="18" charset="0"/>
              </a:rPr>
              <a:t>ht       </a:t>
            </a:r>
            <a:r>
              <a:rPr lang="en-US" altLang="vi-VN" sz="2400" b="1">
                <a:solidFill>
                  <a:prstClr val="black"/>
                </a:solidFill>
                <a:latin typeface="Times New Roman" pitchFamily="18" charset="0"/>
                <a:cs typeface="Times New Roman" pitchFamily="18" charset="0"/>
              </a:rPr>
              <a:t>+</a:t>
            </a:r>
            <a:r>
              <a:rPr lang="en-US" altLang="vi-VN" sz="2400" b="1" baseline="-25000">
                <a:solidFill>
                  <a:prstClr val="black"/>
                </a:solidFill>
                <a:latin typeface="Times New Roman" pitchFamily="18" charset="0"/>
                <a:cs typeface="Times New Roman" pitchFamily="18" charset="0"/>
              </a:rPr>
              <a:t>     </a:t>
            </a:r>
            <a:r>
              <a:rPr lang="en-US" altLang="vi-VN" sz="2400" b="1">
                <a:solidFill>
                  <a:prstClr val="black"/>
                </a:solidFill>
                <a:latin typeface="Times New Roman" pitchFamily="18" charset="0"/>
                <a:cs typeface="Times New Roman" pitchFamily="18" charset="0"/>
              </a:rPr>
              <a:t>Q</a:t>
            </a:r>
            <a:r>
              <a:rPr lang="en-US" altLang="vi-VN" sz="2400" b="1" baseline="-25000">
                <a:solidFill>
                  <a:prstClr val="black"/>
                </a:solidFill>
                <a:latin typeface="Times New Roman" pitchFamily="18" charset="0"/>
                <a:cs typeface="Times New Roman" pitchFamily="18" charset="0"/>
              </a:rPr>
              <a:t>htck </a:t>
            </a:r>
            <a:endParaRPr lang="en-US" altLang="vi-VN" sz="240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744907398"/>
      </p:ext>
    </p:extLst>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88</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1428381995"/>
              </p:ext>
            </p:extLst>
          </p:nvPr>
        </p:nvGraphicFramePr>
        <p:xfrm>
          <a:off x="1703512" y="1892424"/>
          <a:ext cx="8856984" cy="1685925"/>
        </p:xfrm>
        <a:graphic>
          <a:graphicData uri="http://schemas.openxmlformats.org/drawingml/2006/table">
            <a:tbl>
              <a:tblPr firstRow="1" firstCol="1" lastRow="1" lastCol="1" bandRow="1" bandCol="1"/>
              <a:tblGrid>
                <a:gridCol w="3312368">
                  <a:extLst>
                    <a:ext uri="{9D8B030D-6E8A-4147-A177-3AD203B41FA5}">
                      <a16:colId xmlns:a16="http://schemas.microsoft.com/office/drawing/2014/main" val="20000"/>
                    </a:ext>
                  </a:extLst>
                </a:gridCol>
                <a:gridCol w="2558353">
                  <a:extLst>
                    <a:ext uri="{9D8B030D-6E8A-4147-A177-3AD203B41FA5}">
                      <a16:colId xmlns:a16="http://schemas.microsoft.com/office/drawing/2014/main" val="20001"/>
                    </a:ext>
                  </a:extLst>
                </a:gridCol>
                <a:gridCol w="2986263">
                  <a:extLst>
                    <a:ext uri="{9D8B030D-6E8A-4147-A177-3AD203B41FA5}">
                      <a16:colId xmlns:a16="http://schemas.microsoft.com/office/drawing/2014/main" val="20002"/>
                    </a:ext>
                  </a:extLst>
                </a:gridCol>
              </a:tblGrid>
              <a:tr h="0">
                <a:tc>
                  <a:txBody>
                    <a:bodyPr/>
                    <a:lstStyle/>
                    <a:p>
                      <a:pPr marL="0" marR="45085" algn="just">
                        <a:lnSpc>
                          <a:spcPct val="115000"/>
                        </a:lnSpc>
                        <a:spcBef>
                          <a:spcPts val="0"/>
                        </a:spcBef>
                        <a:spcAft>
                          <a:spcPts val="0"/>
                        </a:spcAft>
                      </a:pP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Khoản</a:t>
                      </a:r>
                      <a:r>
                        <a:rPr lang="en-US" sz="2000" b="1" dirty="0">
                          <a:effectLst/>
                          <a:latin typeface="Times New Roman"/>
                          <a:ea typeface="Times New Roman"/>
                          <a:cs typeface="Times New Roman"/>
                        </a:rPr>
                        <a:t> </a:t>
                      </a:r>
                      <a:r>
                        <a:rPr lang="en-US" sz="2000" b="1" dirty="0" err="1">
                          <a:effectLst/>
                          <a:latin typeface="Times New Roman"/>
                          <a:ea typeface="Times New Roman"/>
                          <a:cs typeface="Times New Roman"/>
                        </a:rPr>
                        <a:t>mục</a:t>
                      </a:r>
                      <a:r>
                        <a:rPr lang="en-US" sz="2000" b="1" dirty="0">
                          <a:effectLst/>
                          <a:latin typeface="Times New Roman"/>
                          <a:ea typeface="Times New Roman"/>
                          <a:cs typeface="Times New Roman"/>
                        </a:rPr>
                        <a:t> chi </a:t>
                      </a:r>
                      <a:r>
                        <a:rPr lang="en-US" sz="2000" b="1" dirty="0" err="1">
                          <a:effectLst/>
                          <a:latin typeface="Times New Roman"/>
                          <a:ea typeface="Times New Roman"/>
                          <a:cs typeface="Times New Roman"/>
                        </a:rPr>
                        <a:t>phí</a:t>
                      </a:r>
                      <a:r>
                        <a:rPr lang="en-US" sz="2000" b="1" dirty="0">
                          <a:effectLst/>
                          <a:latin typeface="Times New Roman"/>
                          <a:ea typeface="Times New Roman"/>
                          <a:cs typeface="Times New Roman"/>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2000" dirty="0">
                          <a:effectLst/>
                          <a:latin typeface="Times New Roman"/>
                          <a:ea typeface="Times New Roman"/>
                          <a:cs typeface="Times New Roman"/>
                        </a:rPr>
                        <a:t> CPSX </a:t>
                      </a:r>
                      <a:r>
                        <a:rPr lang="en-US" sz="2000" dirty="0" err="1">
                          <a:effectLst/>
                          <a:latin typeface="Times New Roman"/>
                          <a:ea typeface="Times New Roman"/>
                          <a:cs typeface="Times New Roman"/>
                        </a:rPr>
                        <a:t>dở</a:t>
                      </a:r>
                      <a:r>
                        <a:rPr lang="en-US" sz="2000" dirty="0">
                          <a:effectLst/>
                          <a:latin typeface="Times New Roman"/>
                          <a:ea typeface="Times New Roman"/>
                          <a:cs typeface="Times New Roman"/>
                        </a:rPr>
                        <a:t> dang </a:t>
                      </a:r>
                      <a:r>
                        <a:rPr lang="en-US" sz="2000" dirty="0" err="1">
                          <a:effectLst/>
                          <a:latin typeface="Times New Roman"/>
                          <a:ea typeface="Times New Roman"/>
                          <a:cs typeface="Times New Roman"/>
                        </a:rPr>
                        <a:t>đầu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kỳ</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2000" dirty="0">
                          <a:effectLst/>
                          <a:latin typeface="Times New Roman"/>
                          <a:ea typeface="Times New Roman"/>
                          <a:cs typeface="Times New Roman"/>
                        </a:rPr>
                        <a:t>   CPSX </a:t>
                      </a:r>
                      <a:r>
                        <a:rPr lang="en-US" sz="2000" dirty="0" err="1">
                          <a:effectLst/>
                          <a:latin typeface="Times New Roman"/>
                          <a:ea typeface="Times New Roman"/>
                          <a:cs typeface="Times New Roman"/>
                        </a:rPr>
                        <a:t>phát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sinh</a:t>
                      </a:r>
                      <a:r>
                        <a:rPr lang="en-US" sz="2000" baseline="0" dirty="0">
                          <a:effectLst/>
                          <a:latin typeface="Calibri"/>
                          <a:ea typeface="Times New Roman"/>
                          <a:cs typeface="Times New Roman"/>
                        </a:rPr>
                        <a:t> </a:t>
                      </a:r>
                      <a:r>
                        <a:rPr lang="en-US" sz="2000" dirty="0" err="1">
                          <a:effectLst/>
                          <a:latin typeface="Times New Roman"/>
                          <a:ea typeface="Times New Roman"/>
                          <a:cs typeface="Times New Roman"/>
                        </a:rPr>
                        <a:t>trong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kỳ</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45085" algn="just">
                        <a:lnSpc>
                          <a:spcPct val="115000"/>
                        </a:lnSpc>
                        <a:spcBef>
                          <a:spcPts val="0"/>
                        </a:spcBef>
                        <a:spcAft>
                          <a:spcPts val="0"/>
                        </a:spcAft>
                      </a:pPr>
                      <a:r>
                        <a:rPr lang="en-US" sz="2000" dirty="0">
                          <a:effectLst/>
                          <a:latin typeface="Times New Roman"/>
                          <a:ea typeface="Times New Roman"/>
                          <a:cs typeface="Times New Roman"/>
                        </a:rPr>
                        <a:t>1. CP </a:t>
                      </a:r>
                      <a:r>
                        <a:rPr lang="en-US" sz="2000" dirty="0" err="1">
                          <a:effectLst/>
                          <a:latin typeface="Times New Roman"/>
                          <a:ea typeface="Times New Roman"/>
                          <a:cs typeface="Times New Roman"/>
                        </a:rPr>
                        <a:t>nguyên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vật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liệu</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trực</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tiếp</a:t>
                      </a:r>
                      <a:r>
                        <a:rPr lang="en-US" sz="2000" dirty="0">
                          <a:effectLst/>
                          <a:latin typeface="Times New Roman"/>
                          <a:ea typeface="Times New Roman"/>
                          <a:cs typeface="Times New Roman"/>
                        </a:rPr>
                        <a:t> </a:t>
                      </a:r>
                      <a:endParaRPr lang="en-US" sz="2000" dirty="0">
                        <a:effectLst/>
                        <a:latin typeface="Calibri"/>
                        <a:ea typeface="Calibri"/>
                        <a:cs typeface="Times New Roman"/>
                      </a:endParaRPr>
                    </a:p>
                    <a:p>
                      <a:pPr marL="0" marR="45085" algn="just">
                        <a:lnSpc>
                          <a:spcPct val="115000"/>
                        </a:lnSpc>
                        <a:spcBef>
                          <a:spcPts val="0"/>
                        </a:spcBef>
                        <a:spcAft>
                          <a:spcPts val="0"/>
                        </a:spcAft>
                      </a:pPr>
                      <a:r>
                        <a:rPr lang="en-US" sz="2000" dirty="0">
                          <a:effectLst/>
                          <a:latin typeface="Times New Roman"/>
                          <a:ea typeface="Times New Roman"/>
                          <a:cs typeface="Times New Roman"/>
                        </a:rPr>
                        <a:t>2. CP </a:t>
                      </a:r>
                      <a:r>
                        <a:rPr lang="en-US" sz="2000" dirty="0" err="1">
                          <a:effectLst/>
                          <a:latin typeface="Times New Roman"/>
                          <a:ea typeface="Times New Roman"/>
                          <a:cs typeface="Times New Roman"/>
                        </a:rPr>
                        <a:t>nhân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công</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trực</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tiếp</a:t>
                      </a:r>
                      <a:r>
                        <a:rPr lang="en-US" sz="2000" dirty="0">
                          <a:effectLst/>
                          <a:latin typeface="Times New Roman"/>
                          <a:ea typeface="Times New Roman"/>
                          <a:cs typeface="Times New Roman"/>
                        </a:rPr>
                        <a:t> </a:t>
                      </a:r>
                      <a:endParaRPr lang="en-US" sz="2000" dirty="0">
                        <a:effectLst/>
                        <a:latin typeface="Calibri"/>
                        <a:ea typeface="Calibri"/>
                        <a:cs typeface="Times New Roman"/>
                      </a:endParaRPr>
                    </a:p>
                    <a:p>
                      <a:pPr marL="0" marR="45085" algn="just">
                        <a:lnSpc>
                          <a:spcPct val="115000"/>
                        </a:lnSpc>
                        <a:spcBef>
                          <a:spcPts val="0"/>
                        </a:spcBef>
                        <a:spcAft>
                          <a:spcPts val="0"/>
                        </a:spcAft>
                      </a:pPr>
                      <a:r>
                        <a:rPr lang="en-US" sz="2000" dirty="0">
                          <a:effectLst/>
                          <a:latin typeface="Times New Roman"/>
                          <a:ea typeface="Times New Roman"/>
                          <a:cs typeface="Times New Roman"/>
                        </a:rPr>
                        <a:t>3. CP </a:t>
                      </a:r>
                      <a:r>
                        <a:rPr lang="en-US" sz="2000" dirty="0" err="1">
                          <a:effectLst/>
                          <a:latin typeface="Times New Roman"/>
                          <a:ea typeface="Times New Roman"/>
                          <a:cs typeface="Times New Roman"/>
                        </a:rPr>
                        <a:t>sản</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xuất</a:t>
                      </a:r>
                      <a:r>
                        <a:rPr lang="en-US" sz="2000" dirty="0">
                          <a:effectLst/>
                          <a:latin typeface="Times New Roman"/>
                          <a:ea typeface="Times New Roman"/>
                          <a:cs typeface="Times New Roman"/>
                        </a:rPr>
                        <a:t> </a:t>
                      </a:r>
                      <a:r>
                        <a:rPr lang="en-US" sz="2000" dirty="0" err="1">
                          <a:effectLst/>
                          <a:latin typeface="Times New Roman"/>
                          <a:ea typeface="Times New Roman"/>
                          <a:cs typeface="Times New Roman"/>
                        </a:rPr>
                        <a:t>chung</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2000">
                          <a:effectLst/>
                          <a:latin typeface="Times New Roman"/>
                          <a:ea typeface="Times New Roman"/>
                          <a:cs typeface="Times New Roman"/>
                        </a:rPr>
                        <a:t>      67.500.000</a:t>
                      </a:r>
                      <a:endParaRPr lang="en-US" sz="2000">
                        <a:effectLst/>
                        <a:latin typeface="Calibri"/>
                        <a:ea typeface="Calibri"/>
                        <a:cs typeface="Times New Roman"/>
                      </a:endParaRPr>
                    </a:p>
                    <a:p>
                      <a:pPr marL="0" marR="45085" algn="r">
                        <a:lnSpc>
                          <a:spcPct val="115000"/>
                        </a:lnSpc>
                        <a:spcBef>
                          <a:spcPts val="0"/>
                        </a:spcBef>
                        <a:spcAft>
                          <a:spcPts val="0"/>
                        </a:spcAft>
                      </a:pPr>
                      <a:r>
                        <a:rPr lang="en-US" sz="2000">
                          <a:effectLst/>
                          <a:latin typeface="Times New Roman"/>
                          <a:ea typeface="Times New Roman"/>
                          <a:cs typeface="Times New Roman"/>
                        </a:rPr>
                        <a:t>        6.000.000</a:t>
                      </a:r>
                      <a:endParaRPr lang="en-US" sz="2000">
                        <a:effectLst/>
                        <a:latin typeface="Calibri"/>
                        <a:ea typeface="Calibri"/>
                        <a:cs typeface="Times New Roman"/>
                      </a:endParaRPr>
                    </a:p>
                    <a:p>
                      <a:pPr marL="0" marR="45085" algn="r">
                        <a:lnSpc>
                          <a:spcPct val="115000"/>
                        </a:lnSpc>
                        <a:spcBef>
                          <a:spcPts val="0"/>
                        </a:spcBef>
                        <a:spcAft>
                          <a:spcPts val="0"/>
                        </a:spcAft>
                      </a:pPr>
                      <a:r>
                        <a:rPr lang="en-US" sz="2000">
                          <a:effectLst/>
                          <a:latin typeface="Times New Roman"/>
                          <a:ea typeface="Times New Roman"/>
                          <a:cs typeface="Times New Roman"/>
                        </a:rPr>
                        <a:t>        12.000.000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2000" dirty="0">
                          <a:effectLst/>
                          <a:latin typeface="Times New Roman"/>
                          <a:ea typeface="Times New Roman"/>
                          <a:cs typeface="Times New Roman"/>
                        </a:rPr>
                        <a:t>       243.000.000</a:t>
                      </a:r>
                      <a:endParaRPr lang="en-US" sz="2000" dirty="0">
                        <a:effectLst/>
                        <a:latin typeface="Calibri"/>
                        <a:ea typeface="Calibri"/>
                        <a:cs typeface="Times New Roman"/>
                      </a:endParaRPr>
                    </a:p>
                    <a:p>
                      <a:pPr marL="0" marR="45085" algn="r">
                        <a:lnSpc>
                          <a:spcPct val="115000"/>
                        </a:lnSpc>
                        <a:spcBef>
                          <a:spcPts val="0"/>
                        </a:spcBef>
                        <a:spcAft>
                          <a:spcPts val="0"/>
                        </a:spcAft>
                      </a:pPr>
                      <a:r>
                        <a:rPr lang="en-US" sz="2000" dirty="0">
                          <a:effectLst/>
                          <a:latin typeface="Times New Roman"/>
                          <a:ea typeface="Times New Roman"/>
                          <a:cs typeface="Times New Roman"/>
                        </a:rPr>
                        <a:t>         25.500.000</a:t>
                      </a:r>
                      <a:endParaRPr lang="en-US" sz="2000" dirty="0">
                        <a:effectLst/>
                        <a:latin typeface="Calibri"/>
                        <a:ea typeface="Calibri"/>
                        <a:cs typeface="Times New Roman"/>
                      </a:endParaRPr>
                    </a:p>
                    <a:p>
                      <a:pPr marL="0" marR="45085" algn="r">
                        <a:lnSpc>
                          <a:spcPct val="115000"/>
                        </a:lnSpc>
                        <a:spcBef>
                          <a:spcPts val="0"/>
                        </a:spcBef>
                        <a:spcAft>
                          <a:spcPts val="0"/>
                        </a:spcAft>
                      </a:pPr>
                      <a:r>
                        <a:rPr lang="en-US" sz="2000" dirty="0">
                          <a:effectLst/>
                          <a:latin typeface="Times New Roman"/>
                          <a:ea typeface="Times New Roman"/>
                          <a:cs typeface="Times New Roman"/>
                        </a:rPr>
                        <a:t>         51.000.000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45085" algn="just">
                        <a:lnSpc>
                          <a:spcPct val="115000"/>
                        </a:lnSpc>
                        <a:spcBef>
                          <a:spcPts val="0"/>
                        </a:spcBef>
                        <a:spcAft>
                          <a:spcPts val="0"/>
                        </a:spcAft>
                      </a:pPr>
                      <a:r>
                        <a:rPr lang="en-US" sz="2000">
                          <a:effectLst/>
                          <a:latin typeface="Times New Roman"/>
                          <a:ea typeface="Times New Roman"/>
                          <a:cs typeface="Times New Roman"/>
                        </a:rPr>
                        <a:t>                              Cộng</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2000">
                          <a:effectLst/>
                          <a:latin typeface="Times New Roman"/>
                          <a:ea typeface="Times New Roman"/>
                          <a:cs typeface="Times New Roman"/>
                        </a:rPr>
                        <a:t>85.500.000</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2000" dirty="0">
                          <a:effectLst/>
                          <a:latin typeface="Times New Roman"/>
                          <a:ea typeface="Times New Roman"/>
                          <a:cs typeface="Times New Roman"/>
                        </a:rPr>
                        <a:t>       319.500.000</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Rectangle 1"/>
          <p:cNvSpPr>
            <a:spLocks noChangeArrowheads="1"/>
          </p:cNvSpPr>
          <p:nvPr/>
        </p:nvSpPr>
        <p:spPr bwMode="auto">
          <a:xfrm>
            <a:off x="1631505" y="3789041"/>
            <a:ext cx="896828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Khối</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lượng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sản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phẩm</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dở</a:t>
            </a:r>
            <a:r>
              <a:rPr lang="en-US" sz="2000" dirty="0">
                <a:solidFill>
                  <a:prstClr val="black"/>
                </a:solidFill>
                <a:latin typeface="Times New Roman" pitchFamily="18" charset="0"/>
                <a:ea typeface="Times New Roman" pitchFamily="18" charset="0"/>
                <a:cs typeface="Times New Roman" pitchFamily="18" charset="0"/>
              </a:rPr>
              <a:t> dang </a:t>
            </a:r>
            <a:r>
              <a:rPr lang="en-US" sz="2000" dirty="0" err="1">
                <a:solidFill>
                  <a:prstClr val="black"/>
                </a:solidFill>
                <a:latin typeface="Times New Roman" pitchFamily="18" charset="0"/>
                <a:ea typeface="Times New Roman" pitchFamily="18" charset="0"/>
                <a:cs typeface="Times New Roman" pitchFamily="18" charset="0"/>
              </a:rPr>
              <a:t>cuối</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tháng</a:t>
            </a:r>
            <a:r>
              <a:rPr lang="en-US" sz="2000" dirty="0">
                <a:solidFill>
                  <a:prstClr val="black"/>
                </a:solidFill>
                <a:latin typeface="Times New Roman" pitchFamily="18" charset="0"/>
                <a:ea typeface="Times New Roman" pitchFamily="18" charset="0"/>
                <a:cs typeface="Times New Roman" pitchFamily="18" charset="0"/>
              </a:rPr>
              <a:t> 5/N </a:t>
            </a:r>
            <a:r>
              <a:rPr lang="en-US" sz="2000" dirty="0" err="1">
                <a:solidFill>
                  <a:prstClr val="black"/>
                </a:solidFill>
                <a:latin typeface="Times New Roman" pitchFamily="18" charset="0"/>
                <a:ea typeface="Times New Roman" pitchFamily="18" charset="0"/>
                <a:cs typeface="Times New Roman" pitchFamily="18" charset="0"/>
              </a:rPr>
              <a:t>là</a:t>
            </a:r>
            <a:r>
              <a:rPr lang="en-US" sz="2000" dirty="0">
                <a:solidFill>
                  <a:prstClr val="black"/>
                </a:solidFill>
                <a:latin typeface="Times New Roman" pitchFamily="18" charset="0"/>
                <a:ea typeface="Times New Roman" pitchFamily="18" charset="0"/>
                <a:cs typeface="Times New Roman" pitchFamily="18" charset="0"/>
              </a:rPr>
              <a:t>: 50 </a:t>
            </a:r>
            <a:r>
              <a:rPr lang="en-US" sz="2000" dirty="0" err="1">
                <a:solidFill>
                  <a:prstClr val="black"/>
                </a:solidFill>
                <a:latin typeface="Times New Roman" pitchFamily="18" charset="0"/>
                <a:ea typeface="Times New Roman" pitchFamily="18" charset="0"/>
                <a:cs typeface="Times New Roman" pitchFamily="18" charset="0"/>
              </a:rPr>
              <a:t>Mức</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độ</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hoàn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thành</a:t>
            </a:r>
            <a:r>
              <a:rPr lang="en-US" sz="2000" dirty="0">
                <a:solidFill>
                  <a:prstClr val="black"/>
                </a:solidFill>
                <a:latin typeface="Times New Roman" pitchFamily="18" charset="0"/>
                <a:ea typeface="Times New Roman" pitchFamily="18" charset="0"/>
                <a:cs typeface="Times New Roman" pitchFamily="18" charset="0"/>
              </a:rPr>
              <a:t> 60%</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Trong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tháng</a:t>
            </a:r>
            <a:r>
              <a:rPr lang="en-US" sz="2000" dirty="0">
                <a:solidFill>
                  <a:prstClr val="black"/>
                </a:solidFill>
                <a:latin typeface="Times New Roman" pitchFamily="18" charset="0"/>
                <a:ea typeface="Times New Roman" pitchFamily="18" charset="0"/>
                <a:cs typeface="Times New Roman" pitchFamily="18" charset="0"/>
              </a:rPr>
              <a:t> 6/N </a:t>
            </a:r>
            <a:r>
              <a:rPr lang="en-US" sz="2000" dirty="0" err="1">
                <a:solidFill>
                  <a:prstClr val="black"/>
                </a:solidFill>
                <a:latin typeface="Times New Roman" pitchFamily="18" charset="0"/>
                <a:ea typeface="Times New Roman" pitchFamily="18" charset="0"/>
                <a:cs typeface="Times New Roman" pitchFamily="18" charset="0"/>
              </a:rPr>
              <a:t>hoàn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thành</a:t>
            </a:r>
            <a:r>
              <a:rPr lang="en-US" sz="2000" dirty="0">
                <a:solidFill>
                  <a:prstClr val="black"/>
                </a:solidFill>
                <a:latin typeface="Times New Roman" pitchFamily="18" charset="0"/>
                <a:ea typeface="Times New Roman" pitchFamily="18" charset="0"/>
                <a:cs typeface="Times New Roman" pitchFamily="18" charset="0"/>
              </a:rPr>
              <a:t> 170 </a:t>
            </a:r>
            <a:r>
              <a:rPr lang="en-US" sz="2000" dirty="0" err="1">
                <a:solidFill>
                  <a:prstClr val="black"/>
                </a:solidFill>
                <a:latin typeface="Times New Roman" pitchFamily="18" charset="0"/>
                <a:ea typeface="Times New Roman" pitchFamily="18" charset="0"/>
                <a:cs typeface="Times New Roman" pitchFamily="18" charset="0"/>
              </a:rPr>
              <a:t>sản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phẩm</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trong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đó</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có</a:t>
            </a:r>
            <a:r>
              <a:rPr lang="en-US" sz="2000" dirty="0">
                <a:solidFill>
                  <a:prstClr val="black"/>
                </a:solidFill>
                <a:latin typeface="Times New Roman" pitchFamily="18" charset="0"/>
                <a:ea typeface="Times New Roman" pitchFamily="18" charset="0"/>
                <a:cs typeface="Times New Roman" pitchFamily="18" charset="0"/>
              </a:rPr>
              <a:t> 120 </a:t>
            </a:r>
            <a:r>
              <a:rPr lang="en-US" sz="2000" dirty="0" err="1">
                <a:solidFill>
                  <a:prstClr val="black"/>
                </a:solidFill>
                <a:latin typeface="Times New Roman" pitchFamily="18" charset="0"/>
                <a:ea typeface="Times New Roman" pitchFamily="18" charset="0"/>
                <a:cs typeface="Times New Roman" pitchFamily="18" charset="0"/>
              </a:rPr>
              <a:t>sản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phẩm</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mới</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đưa</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vào</a:t>
            </a:r>
            <a:r>
              <a:rPr lang="en-US" sz="2000" dirty="0">
                <a:solidFill>
                  <a:prstClr val="black"/>
                </a:solidFill>
                <a:latin typeface="Times New Roman" pitchFamily="18" charset="0"/>
                <a:ea typeface="Times New Roman" pitchFamily="18" charset="0"/>
                <a:cs typeface="Times New Roman" pitchFamily="18" charset="0"/>
              </a:rPr>
              <a:t> </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sản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xuất</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và</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hoàn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thành</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trong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kỳ</a:t>
            </a:r>
            <a:r>
              <a:rPr lang="en-US" sz="2000" dirty="0">
                <a:solidFill>
                  <a:prstClr val="black"/>
                </a:solidFill>
                <a:latin typeface="Times New Roman" pitchFamily="18" charset="0"/>
                <a:ea typeface="Times New Roman" pitchFamily="18" charset="0"/>
                <a:cs typeface="Times New Roman" pitchFamily="18" charset="0"/>
              </a:rPr>
              <a:t>.</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Cuối</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tháng</a:t>
            </a:r>
            <a:r>
              <a:rPr lang="en-US" sz="2000" dirty="0">
                <a:solidFill>
                  <a:prstClr val="black"/>
                </a:solidFill>
                <a:latin typeface="Times New Roman" pitchFamily="18" charset="0"/>
                <a:ea typeface="Times New Roman" pitchFamily="18" charset="0"/>
                <a:cs typeface="Times New Roman" pitchFamily="18" charset="0"/>
              </a:rPr>
              <a:t> 6/N </a:t>
            </a:r>
            <a:r>
              <a:rPr lang="en-US" sz="2000" dirty="0" err="1">
                <a:solidFill>
                  <a:prstClr val="black"/>
                </a:solidFill>
                <a:latin typeface="Times New Roman" pitchFamily="18" charset="0"/>
                <a:ea typeface="Times New Roman" pitchFamily="18" charset="0"/>
                <a:cs typeface="Times New Roman" pitchFamily="18" charset="0"/>
              </a:rPr>
              <a:t>còn</a:t>
            </a:r>
            <a:r>
              <a:rPr lang="en-US" sz="2000" dirty="0">
                <a:solidFill>
                  <a:prstClr val="black"/>
                </a:solidFill>
                <a:latin typeface="Times New Roman" pitchFamily="18" charset="0"/>
                <a:ea typeface="Times New Roman" pitchFamily="18" charset="0"/>
                <a:cs typeface="Times New Roman" pitchFamily="18" charset="0"/>
              </a:rPr>
              <a:t> 60 </a:t>
            </a:r>
            <a:r>
              <a:rPr lang="en-US" sz="2000" dirty="0" err="1">
                <a:solidFill>
                  <a:prstClr val="black"/>
                </a:solidFill>
                <a:latin typeface="Times New Roman" pitchFamily="18" charset="0"/>
                <a:ea typeface="Times New Roman" pitchFamily="18" charset="0"/>
                <a:cs typeface="Times New Roman" pitchFamily="18" charset="0"/>
              </a:rPr>
              <a:t>sản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phẩm</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dở</a:t>
            </a:r>
            <a:r>
              <a:rPr lang="en-US" sz="2000" dirty="0">
                <a:solidFill>
                  <a:prstClr val="black"/>
                </a:solidFill>
                <a:latin typeface="Times New Roman" pitchFamily="18" charset="0"/>
                <a:ea typeface="Times New Roman" pitchFamily="18" charset="0"/>
                <a:cs typeface="Times New Roman" pitchFamily="18" charset="0"/>
              </a:rPr>
              <a:t> dang, </a:t>
            </a:r>
            <a:r>
              <a:rPr lang="en-US" sz="2000" dirty="0" err="1">
                <a:solidFill>
                  <a:prstClr val="black"/>
                </a:solidFill>
                <a:latin typeface="Times New Roman" pitchFamily="18" charset="0"/>
                <a:ea typeface="Times New Roman" pitchFamily="18" charset="0"/>
                <a:cs typeface="Times New Roman" pitchFamily="18" charset="0"/>
              </a:rPr>
              <a:t>mức</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độ</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hoàn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thành</a:t>
            </a:r>
            <a:r>
              <a:rPr lang="en-US" sz="2000" dirty="0">
                <a:solidFill>
                  <a:prstClr val="black"/>
                </a:solidFill>
                <a:latin typeface="Times New Roman" pitchFamily="18" charset="0"/>
                <a:ea typeface="Times New Roman" pitchFamily="18" charset="0"/>
                <a:cs typeface="Times New Roman" pitchFamily="18" charset="0"/>
              </a:rPr>
              <a:t> 50%</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Nguyên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vật</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liệu</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trực</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tiếp</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bỏ</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một</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lần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từ</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đầu</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quy</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trình</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công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nghệ</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sản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xuất</a:t>
            </a:r>
            <a:r>
              <a:rPr lang="en-US" sz="2000" dirty="0">
                <a:solidFill>
                  <a:prstClr val="black"/>
                </a:solidFill>
                <a:latin typeface="Times New Roman" pitchFamily="18" charset="0"/>
                <a:ea typeface="Times New Roman" pitchFamily="18" charset="0"/>
                <a:cs typeface="Times New Roman" pitchFamily="18" charset="0"/>
              </a:rPr>
              <a:t> .</a:t>
            </a:r>
          </a:p>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b="1" dirty="0" err="1">
                <a:solidFill>
                  <a:prstClr val="black"/>
                </a:solidFill>
                <a:latin typeface="Times New Roman" pitchFamily="18" charset="0"/>
                <a:ea typeface="Times New Roman" pitchFamily="18" charset="0"/>
                <a:cs typeface="Times New Roman" pitchFamily="18" charset="0"/>
              </a:rPr>
              <a:t>Yêu</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cầu</a:t>
            </a:r>
            <a:r>
              <a:rPr lang="en-US" sz="2000" b="1" dirty="0">
                <a:solidFill>
                  <a:prstClr val="black"/>
                </a:solidFill>
                <a:latin typeface="Times New Roman" pitchFamily="18" charset="0"/>
                <a:ea typeface="Times New Roman" pitchFamily="18" charset="0"/>
                <a:cs typeface="Times New Roman" pitchFamily="18" charset="0"/>
              </a:rPr>
              <a:t> : </a:t>
            </a:r>
            <a:r>
              <a:rPr lang="en-US" sz="2000" dirty="0" err="1">
                <a:solidFill>
                  <a:prstClr val="black"/>
                </a:solidFill>
                <a:latin typeface="Times New Roman" pitchFamily="18" charset="0"/>
                <a:ea typeface="Times New Roman" pitchFamily="18" charset="0"/>
                <a:cs typeface="Times New Roman" pitchFamily="18" charset="0"/>
              </a:rPr>
              <a:t>Hãy</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lập</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báo</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cáo</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sản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xuất</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cho</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phân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xưởng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số</a:t>
            </a:r>
            <a:r>
              <a:rPr lang="en-US" sz="2000" dirty="0">
                <a:solidFill>
                  <a:prstClr val="black"/>
                </a:solidFill>
                <a:latin typeface="Times New Roman" pitchFamily="18" charset="0"/>
                <a:ea typeface="Times New Roman" pitchFamily="18" charset="0"/>
                <a:cs typeface="Times New Roman" pitchFamily="18" charset="0"/>
              </a:rPr>
              <a:t> 1 </a:t>
            </a:r>
            <a:r>
              <a:rPr lang="en-US" sz="2000" dirty="0" err="1">
                <a:solidFill>
                  <a:prstClr val="black"/>
                </a:solidFill>
                <a:latin typeface="Times New Roman" pitchFamily="18" charset="0"/>
                <a:ea typeface="Times New Roman" pitchFamily="18" charset="0"/>
                <a:cs typeface="Times New Roman" pitchFamily="18" charset="0"/>
              </a:rPr>
              <a:t>theo</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phương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pháp</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nhập</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trước,xuất</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trước</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và</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phương</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pháp</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bình</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quân</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cả</a:t>
            </a:r>
            <a:r>
              <a:rPr lang="en-US" sz="2000" dirty="0">
                <a:solidFill>
                  <a:prstClr val="black"/>
                </a:solidFill>
                <a:latin typeface="Times New Roman" pitchFamily="18" charset="0"/>
                <a:ea typeface="Times New Roman" pitchFamily="18" charset="0"/>
                <a:cs typeface="Times New Roman" pitchFamily="18" charset="0"/>
              </a:rPr>
              <a:t> </a:t>
            </a:r>
            <a:r>
              <a:rPr lang="en-US" sz="2000" dirty="0" err="1">
                <a:solidFill>
                  <a:prstClr val="black"/>
                </a:solidFill>
                <a:latin typeface="Times New Roman" pitchFamily="18" charset="0"/>
                <a:ea typeface="Times New Roman" pitchFamily="18" charset="0"/>
                <a:cs typeface="Times New Roman" pitchFamily="18" charset="0"/>
              </a:rPr>
              <a:t>kỳ</a:t>
            </a:r>
            <a:endParaRPr lang="en-US" sz="2000" dirty="0">
              <a:solidFill>
                <a:prstClr val="black"/>
              </a:solidFill>
              <a:latin typeface="Times New Roman" pitchFamily="18" charset="0"/>
              <a:cs typeface="Times New Roman" pitchFamily="18" charset="0"/>
            </a:endParaRPr>
          </a:p>
        </p:txBody>
      </p:sp>
      <p:sp>
        <p:nvSpPr>
          <p:cNvPr id="7" name="Rectangle 6"/>
          <p:cNvSpPr/>
          <p:nvPr/>
        </p:nvSpPr>
        <p:spPr>
          <a:xfrm>
            <a:off x="1703512" y="68432"/>
            <a:ext cx="8856984" cy="1200329"/>
          </a:xfrm>
          <a:prstGeom prst="rect">
            <a:avLst/>
          </a:prstGeom>
        </p:spPr>
        <p:txBody>
          <a:bodyPr wrap="square">
            <a:spAutoFit/>
          </a:bodyPr>
          <a:lstStyle/>
          <a:p>
            <a:pPr algn="just" eaLnBrk="0" fontAlgn="base" hangingPunct="0">
              <a:spcBef>
                <a:spcPct val="0"/>
              </a:spcBef>
              <a:spcAft>
                <a:spcPct val="0"/>
              </a:spcAft>
            </a:pPr>
            <a:r>
              <a:rPr lang="en-US" sz="2400" b="1" u="sng" dirty="0" err="1">
                <a:solidFill>
                  <a:prstClr val="black"/>
                </a:solidFill>
                <a:latin typeface="Times New Roman" pitchFamily="18" charset="0"/>
                <a:ea typeface="Times New Roman" pitchFamily="18" charset="0"/>
                <a:cs typeface="Times New Roman" pitchFamily="18" charset="0"/>
              </a:rPr>
              <a:t>Ví</a:t>
            </a:r>
            <a:r>
              <a:rPr lang="en-US" sz="2400" b="1" u="sng" dirty="0">
                <a:solidFill>
                  <a:prstClr val="black"/>
                </a:solidFill>
                <a:latin typeface="Times New Roman" pitchFamily="18" charset="0"/>
                <a:ea typeface="Times New Roman" pitchFamily="18" charset="0"/>
                <a:cs typeface="Times New Roman" pitchFamily="18" charset="0"/>
              </a:rPr>
              <a:t> </a:t>
            </a:r>
            <a:r>
              <a:rPr lang="en-US" sz="2400" b="1" u="sng" dirty="0" err="1">
                <a:solidFill>
                  <a:prstClr val="black"/>
                </a:solidFill>
                <a:latin typeface="Times New Roman" pitchFamily="18" charset="0"/>
                <a:ea typeface="Times New Roman" pitchFamily="18" charset="0"/>
                <a:cs typeface="Times New Roman" pitchFamily="18" charset="0"/>
              </a:rPr>
              <a:t>dụ</a:t>
            </a:r>
            <a:r>
              <a:rPr lang="en-US" sz="2400" b="1" dirty="0">
                <a:solidFill>
                  <a:prstClr val="black"/>
                </a:solidFill>
                <a:latin typeface="Times New Roman" pitchFamily="18" charset="0"/>
                <a:ea typeface="Times New Roman" pitchFamily="18" charset="0"/>
                <a:cs typeface="Times New Roman" pitchFamily="18" charset="0"/>
              </a:rPr>
              <a: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Có</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tài</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liệu</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về</a:t>
            </a:r>
            <a:r>
              <a:rPr lang="en-US" sz="2400" dirty="0">
                <a:solidFill>
                  <a:prstClr val="black"/>
                </a:solidFill>
                <a:latin typeface="Times New Roman" pitchFamily="18" charset="0"/>
                <a:ea typeface="Times New Roman" pitchFamily="18" charset="0"/>
                <a:cs typeface="Times New Roman" pitchFamily="18" charset="0"/>
              </a:rPr>
              <a:t> chi </a:t>
            </a:r>
            <a:r>
              <a:rPr lang="en-US" sz="2400" dirty="0" err="1">
                <a:solidFill>
                  <a:prstClr val="black"/>
                </a:solidFill>
                <a:latin typeface="Times New Roman" pitchFamily="18" charset="0"/>
                <a:ea typeface="Times New Roman" pitchFamily="18" charset="0"/>
                <a:cs typeface="Times New Roman" pitchFamily="18" charset="0"/>
              </a:rPr>
              <a:t>phí</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sản</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xuất</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số</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lượng</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sản</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phẩm</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hoàn</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thành</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sản</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phẩm</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dở</a:t>
            </a:r>
            <a:r>
              <a:rPr lang="en-US" sz="2400" dirty="0">
                <a:solidFill>
                  <a:prstClr val="black"/>
                </a:solidFill>
                <a:latin typeface="Times New Roman" pitchFamily="18" charset="0"/>
                <a:ea typeface="Times New Roman" pitchFamily="18" charset="0"/>
                <a:cs typeface="Times New Roman" pitchFamily="18" charset="0"/>
              </a:rPr>
              <a:t> dang </a:t>
            </a:r>
            <a:r>
              <a:rPr lang="en-US" sz="2400" dirty="0" err="1">
                <a:solidFill>
                  <a:prstClr val="black"/>
                </a:solidFill>
                <a:latin typeface="Times New Roman" pitchFamily="18" charset="0"/>
                <a:ea typeface="Times New Roman" pitchFamily="18" charset="0"/>
                <a:cs typeface="Times New Roman" pitchFamily="18" charset="0"/>
              </a:rPr>
              <a:t>đầu</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kỳ</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cuối</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kỳ</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tại</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phân</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xưởng</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sản</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xuất</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số</a:t>
            </a:r>
            <a:r>
              <a:rPr lang="en-US" sz="2400" dirty="0">
                <a:solidFill>
                  <a:prstClr val="black"/>
                </a:solidFill>
                <a:latin typeface="Times New Roman" pitchFamily="18" charset="0"/>
                <a:ea typeface="Times New Roman" pitchFamily="18" charset="0"/>
                <a:cs typeface="Times New Roman" pitchFamily="18" charset="0"/>
              </a:rPr>
              <a:t> 1 </a:t>
            </a:r>
            <a:r>
              <a:rPr lang="en-US" sz="2400" dirty="0" err="1">
                <a:solidFill>
                  <a:prstClr val="black"/>
                </a:solidFill>
                <a:latin typeface="Times New Roman" pitchFamily="18" charset="0"/>
                <a:ea typeface="Times New Roman" pitchFamily="18" charset="0"/>
                <a:cs typeface="Times New Roman" pitchFamily="18" charset="0"/>
              </a:rPr>
              <a:t>của</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doanh</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nghiệp</a:t>
            </a:r>
            <a:r>
              <a:rPr lang="en-US" sz="2400" dirty="0">
                <a:solidFill>
                  <a:prstClr val="black"/>
                </a:solidFill>
                <a:latin typeface="Times New Roman" pitchFamily="18" charset="0"/>
                <a:ea typeface="Times New Roman" pitchFamily="18" charset="0"/>
                <a:cs typeface="Times New Roman" pitchFamily="18" charset="0"/>
              </a:rPr>
              <a:t> A </a:t>
            </a:r>
            <a:r>
              <a:rPr lang="en-US" sz="2400" dirty="0" err="1">
                <a:solidFill>
                  <a:prstClr val="black"/>
                </a:solidFill>
                <a:latin typeface="Times New Roman" pitchFamily="18" charset="0"/>
                <a:ea typeface="Times New Roman" pitchFamily="18" charset="0"/>
                <a:cs typeface="Times New Roman" pitchFamily="18" charset="0"/>
              </a:rPr>
              <a:t>trong</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tháng</a:t>
            </a:r>
            <a:r>
              <a:rPr lang="en-US" sz="2400" dirty="0">
                <a:solidFill>
                  <a:prstClr val="black"/>
                </a:solidFill>
                <a:latin typeface="Times New Roman" pitchFamily="18" charset="0"/>
                <a:ea typeface="Times New Roman" pitchFamily="18" charset="0"/>
                <a:cs typeface="Times New Roman" pitchFamily="18" charset="0"/>
              </a:rPr>
              <a:t> 6/N </a:t>
            </a:r>
            <a:r>
              <a:rPr lang="en-US" sz="2400" dirty="0" err="1">
                <a:solidFill>
                  <a:prstClr val="black"/>
                </a:solidFill>
                <a:latin typeface="Times New Roman" pitchFamily="18" charset="0"/>
                <a:ea typeface="Times New Roman" pitchFamily="18" charset="0"/>
                <a:cs typeface="Times New Roman" pitchFamily="18" charset="0"/>
              </a:rPr>
              <a:t>như</a:t>
            </a:r>
            <a:r>
              <a:rPr lang="en-US" sz="2400" dirty="0">
                <a:solidFill>
                  <a:prstClr val="black"/>
                </a:solidFill>
                <a:latin typeface="Times New Roman" pitchFamily="18" charset="0"/>
                <a:ea typeface="Times New Roman" pitchFamily="18" charset="0"/>
                <a:cs typeface="Times New Roman" pitchFamily="18" charset="0"/>
              </a:rPr>
              <a:t> </a:t>
            </a:r>
            <a:r>
              <a:rPr lang="en-US" sz="2400" dirty="0" err="1">
                <a:solidFill>
                  <a:prstClr val="black"/>
                </a:solidFill>
                <a:latin typeface="Times New Roman" pitchFamily="18" charset="0"/>
                <a:ea typeface="Times New Roman" pitchFamily="18" charset="0"/>
                <a:cs typeface="Times New Roman" pitchFamily="18" charset="0"/>
              </a:rPr>
              <a:t>sau</a:t>
            </a:r>
            <a:r>
              <a:rPr lang="en-US" sz="2400" dirty="0">
                <a:solidFill>
                  <a:prstClr val="black"/>
                </a:solidFill>
                <a:latin typeface="Times New Roman" pitchFamily="18" charset="0"/>
                <a:ea typeface="Times New Roman" pitchFamily="18" charset="0"/>
                <a:cs typeface="Times New Roman" pitchFamily="18" charset="0"/>
              </a:rPr>
              <a:t>:</a:t>
            </a:r>
            <a:endParaRPr lang="en-US"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004227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89</a:t>
            </a:fld>
            <a:endParaRPr lang="en-IN"/>
          </a:p>
        </p:txBody>
      </p:sp>
      <p:sp>
        <p:nvSpPr>
          <p:cNvPr id="6" name="Rectangle 1"/>
          <p:cNvSpPr>
            <a:spLocks noChangeArrowheads="1"/>
          </p:cNvSpPr>
          <p:nvPr/>
        </p:nvSpPr>
        <p:spPr bwMode="auto">
          <a:xfrm>
            <a:off x="1884040" y="181090"/>
            <a:ext cx="824440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en-US" sz="2000" b="1" dirty="0" err="1">
                <a:solidFill>
                  <a:prstClr val="black"/>
                </a:solidFill>
                <a:latin typeface="Times New Roman" pitchFamily="18" charset="0"/>
                <a:ea typeface="Times New Roman" pitchFamily="18" charset="0"/>
                <a:cs typeface="Times New Roman" pitchFamily="18" charset="0"/>
              </a:rPr>
              <a:t>Giải</a:t>
            </a:r>
            <a:r>
              <a:rPr lang="en-US" sz="2000" b="1" dirty="0">
                <a:solidFill>
                  <a:prstClr val="black"/>
                </a:solidFill>
                <a:latin typeface="Times New Roman" pitchFamily="18" charset="0"/>
                <a:ea typeface="Times New Roman" pitchFamily="18" charset="0"/>
                <a:cs typeface="Times New Roman" pitchFamily="18" charset="0"/>
              </a:rPr>
              <a:t>: Theo </a:t>
            </a:r>
            <a:r>
              <a:rPr lang="en-US" sz="2000" b="1" dirty="0" err="1">
                <a:solidFill>
                  <a:prstClr val="black"/>
                </a:solidFill>
                <a:latin typeface="Times New Roman" pitchFamily="18" charset="0"/>
                <a:ea typeface="Times New Roman" pitchFamily="18" charset="0"/>
                <a:cs typeface="Times New Roman" pitchFamily="18" charset="0"/>
              </a:rPr>
              <a:t>phương</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pháp</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nhập</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trước</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xuất</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trước</a:t>
            </a:r>
            <a:r>
              <a:rPr lang="en-US" sz="2000" b="1" dirty="0">
                <a:solidFill>
                  <a:prstClr val="black"/>
                </a:solidFill>
                <a:latin typeface="Times New Roman" pitchFamily="18" charset="0"/>
                <a:ea typeface="Times New Roman" pitchFamily="18" charset="0"/>
                <a:cs typeface="Times New Roman" pitchFamily="18" charset="0"/>
              </a:rPr>
              <a:t> ta </a:t>
            </a:r>
            <a:r>
              <a:rPr lang="en-US" sz="2000" b="1" dirty="0" err="1">
                <a:solidFill>
                  <a:prstClr val="black"/>
                </a:solidFill>
                <a:latin typeface="Times New Roman" pitchFamily="18" charset="0"/>
                <a:ea typeface="Times New Roman" pitchFamily="18" charset="0"/>
                <a:cs typeface="Times New Roman" pitchFamily="18" charset="0"/>
              </a:rPr>
              <a:t>lập</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bảng</a:t>
            </a:r>
            <a:r>
              <a:rPr lang="en-US" sz="2000" b="1" dirty="0">
                <a:solidFill>
                  <a:prstClr val="black"/>
                </a:solidFill>
                <a:latin typeface="Times New Roman" pitchFamily="18" charset="0"/>
                <a:ea typeface="Times New Roman" pitchFamily="18" charset="0"/>
                <a:cs typeface="Times New Roman" pitchFamily="18" charset="0"/>
              </a:rPr>
              <a:t>: </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Báo</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cáo</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sản</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xuất</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của</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phân</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xưởng</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sản</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xuất</a:t>
            </a: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số</a:t>
            </a:r>
            <a:r>
              <a:rPr lang="en-US" sz="2000" b="1" dirty="0">
                <a:solidFill>
                  <a:prstClr val="black"/>
                </a:solidFill>
                <a:latin typeface="Times New Roman" pitchFamily="18" charset="0"/>
                <a:ea typeface="Times New Roman" pitchFamily="18" charset="0"/>
                <a:cs typeface="Times New Roman" pitchFamily="18" charset="0"/>
              </a:rPr>
              <a:t> 1</a:t>
            </a:r>
            <a:endParaRPr lang="en-US" sz="2000" dirty="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en-US" sz="2000" b="1" dirty="0">
                <a:solidFill>
                  <a:prstClr val="black"/>
                </a:solidFill>
                <a:latin typeface="Times New Roman" pitchFamily="18" charset="0"/>
                <a:ea typeface="Times New Roman" pitchFamily="18" charset="0"/>
                <a:cs typeface="Times New Roman" pitchFamily="18" charset="0"/>
              </a:rPr>
              <a:t>                                                </a:t>
            </a:r>
            <a:r>
              <a:rPr lang="en-US" sz="2000" b="1" dirty="0" err="1">
                <a:solidFill>
                  <a:prstClr val="black"/>
                </a:solidFill>
                <a:latin typeface="Times New Roman" pitchFamily="18" charset="0"/>
                <a:ea typeface="Times New Roman" pitchFamily="18" charset="0"/>
                <a:cs typeface="Times New Roman" pitchFamily="18" charset="0"/>
              </a:rPr>
              <a:t>Tháng</a:t>
            </a:r>
            <a:r>
              <a:rPr lang="en-US" sz="2000" b="1" dirty="0">
                <a:solidFill>
                  <a:prstClr val="black"/>
                </a:solidFill>
                <a:latin typeface="Times New Roman" pitchFamily="18" charset="0"/>
                <a:ea typeface="Times New Roman" pitchFamily="18" charset="0"/>
                <a:cs typeface="Times New Roman" pitchFamily="18" charset="0"/>
              </a:rPr>
              <a:t> 6/N</a:t>
            </a:r>
            <a:endParaRPr lang="en-US" sz="2000" dirty="0">
              <a:solidFill>
                <a:prstClr val="black"/>
              </a:solidFill>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243766277"/>
              </p:ext>
            </p:extLst>
          </p:nvPr>
        </p:nvGraphicFramePr>
        <p:xfrm>
          <a:off x="1668016" y="1717888"/>
          <a:ext cx="8820472" cy="4663440"/>
        </p:xfrm>
        <a:graphic>
          <a:graphicData uri="http://schemas.openxmlformats.org/drawingml/2006/table">
            <a:tbl>
              <a:tblPr firstRow="1" firstCol="1" lastRow="1" lastCol="1" bandRow="1" bandCol="1"/>
              <a:tblGrid>
                <a:gridCol w="3350381">
                  <a:extLst>
                    <a:ext uri="{9D8B030D-6E8A-4147-A177-3AD203B41FA5}">
                      <a16:colId xmlns:a16="http://schemas.microsoft.com/office/drawing/2014/main" val="20000"/>
                    </a:ext>
                  </a:extLst>
                </a:gridCol>
                <a:gridCol w="1365635">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327861">
                  <a:extLst>
                    <a:ext uri="{9D8B030D-6E8A-4147-A177-3AD203B41FA5}">
                      <a16:colId xmlns:a16="http://schemas.microsoft.com/office/drawing/2014/main" val="20003"/>
                    </a:ext>
                  </a:extLst>
                </a:gridCol>
                <a:gridCol w="1336435">
                  <a:extLst>
                    <a:ext uri="{9D8B030D-6E8A-4147-A177-3AD203B41FA5}">
                      <a16:colId xmlns:a16="http://schemas.microsoft.com/office/drawing/2014/main" val="20004"/>
                    </a:ext>
                  </a:extLst>
                </a:gridCol>
              </a:tblGrid>
              <a:tr h="0">
                <a:tc rowSpan="2">
                  <a:txBody>
                    <a:bodyPr/>
                    <a:lstStyle/>
                    <a:p>
                      <a:pPr marL="0" marR="45085" algn="just">
                        <a:lnSpc>
                          <a:spcPct val="100000"/>
                        </a:lnSpc>
                        <a:spcBef>
                          <a:spcPts val="0"/>
                        </a:spcBef>
                        <a:spcAft>
                          <a:spcPts val="0"/>
                        </a:spcAft>
                      </a:pPr>
                      <a:r>
                        <a:rPr lang="en-US" sz="1800" b="1" dirty="0">
                          <a:effectLst/>
                          <a:latin typeface="Times New Roman" pitchFamily="18" charset="0"/>
                          <a:ea typeface="Times New Roman"/>
                          <a:cs typeface="Times New Roman" pitchFamily="18" charset="0"/>
                        </a:rPr>
                        <a:t>     </a:t>
                      </a:r>
                      <a:endParaRPr lang="en-US" sz="1800" dirty="0">
                        <a:effectLst/>
                        <a:latin typeface="Times New Roman" pitchFamily="18" charset="0"/>
                        <a:ea typeface="Calibri"/>
                        <a:cs typeface="Times New Roman" pitchFamily="18" charset="0"/>
                      </a:endParaRPr>
                    </a:p>
                    <a:p>
                      <a:pPr marL="0" marR="45085" algn="just">
                        <a:lnSpc>
                          <a:spcPct val="100000"/>
                        </a:lnSpc>
                        <a:spcBef>
                          <a:spcPts val="0"/>
                        </a:spcBef>
                        <a:spcAft>
                          <a:spcPts val="0"/>
                        </a:spcAft>
                      </a:pPr>
                      <a:r>
                        <a:rPr lang="en-US" sz="1800" b="1" dirty="0">
                          <a:effectLst/>
                          <a:latin typeface="Times New Roman" pitchFamily="18" charset="0"/>
                          <a:ea typeface="Times New Roman"/>
                          <a:cs typeface="Times New Roman" pitchFamily="18" charset="0"/>
                        </a:rPr>
                        <a:t>           </a:t>
                      </a:r>
                      <a:r>
                        <a:rPr lang="en-US" sz="1800" b="1" dirty="0" err="1">
                          <a:effectLst/>
                          <a:latin typeface="Times New Roman" pitchFamily="18" charset="0"/>
                          <a:ea typeface="Times New Roman"/>
                          <a:cs typeface="Times New Roman" pitchFamily="18" charset="0"/>
                        </a:rPr>
                        <a:t>Chỉ</a:t>
                      </a:r>
                      <a:r>
                        <a:rPr lang="en-US" sz="1800" b="1" dirty="0">
                          <a:effectLst/>
                          <a:latin typeface="Times New Roman" pitchFamily="18" charset="0"/>
                          <a:ea typeface="Times New Roman"/>
                          <a:cs typeface="Times New Roman" pitchFamily="18" charset="0"/>
                        </a:rPr>
                        <a:t> </a:t>
                      </a:r>
                      <a:r>
                        <a:rPr lang="en-US" sz="1800" b="1" dirty="0" err="1">
                          <a:effectLst/>
                          <a:latin typeface="Times New Roman" pitchFamily="18" charset="0"/>
                          <a:ea typeface="Times New Roman"/>
                          <a:cs typeface="Times New Roman" pitchFamily="18" charset="0"/>
                        </a:rPr>
                        <a:t>tiêu</a:t>
                      </a:r>
                      <a:endParaRPr lang="en-US" sz="1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p>
                      <a:pPr marL="0" marR="45085" algn="ctr">
                        <a:lnSpc>
                          <a:spcPct val="100000"/>
                        </a:lnSpc>
                        <a:spcBef>
                          <a:spcPts val="0"/>
                        </a:spcBef>
                        <a:spcAft>
                          <a:spcPts val="0"/>
                        </a:spcAft>
                      </a:pPr>
                      <a:r>
                        <a:rPr lang="en-US" sz="1800" b="1">
                          <a:effectLst/>
                          <a:latin typeface="Times New Roman" pitchFamily="18" charset="0"/>
                          <a:ea typeface="Times New Roman"/>
                          <a:cs typeface="Times New Roman" pitchFamily="18" charset="0"/>
                        </a:rPr>
                        <a:t>Tổng</a:t>
                      </a:r>
                      <a:endParaRPr lang="en-US" sz="1800">
                        <a:effectLst/>
                        <a:latin typeface="Times New Roman" pitchFamily="18" charset="0"/>
                        <a:ea typeface="Calibri"/>
                        <a:cs typeface="Times New Roman" pitchFamily="18" charset="0"/>
                      </a:endParaRPr>
                    </a:p>
                    <a:p>
                      <a:pPr marL="0" marR="45085" algn="ctr">
                        <a:lnSpc>
                          <a:spcPct val="100000"/>
                        </a:lnSpc>
                        <a:spcBef>
                          <a:spcPts val="0"/>
                        </a:spcBef>
                        <a:spcAft>
                          <a:spcPts val="0"/>
                        </a:spcAft>
                      </a:pPr>
                      <a:r>
                        <a:rPr lang="en-US" sz="1800" b="1">
                          <a:effectLst/>
                          <a:latin typeface="Times New Roman" pitchFamily="18" charset="0"/>
                          <a:ea typeface="Times New Roman"/>
                          <a:cs typeface="Times New Roman" pitchFamily="18" charset="0"/>
                        </a:rPr>
                        <a:t>số</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Khối lượng tương đương</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vMerge="1">
                  <a:txBody>
                    <a:bodyPr/>
                    <a:lstStyle/>
                    <a:p>
                      <a:endParaRPr lang="en-US"/>
                    </a:p>
                  </a:txBody>
                  <a:tcPr/>
                </a:tc>
                <a:tc vMerge="1">
                  <a:txBody>
                    <a:bodyPr/>
                    <a:lstStyle/>
                    <a:p>
                      <a:endParaRPr lang="en-US"/>
                    </a:p>
                  </a:txBody>
                  <a:tcPr/>
                </a:tc>
                <a:tc>
                  <a:txBody>
                    <a:bodyPr/>
                    <a:lstStyle/>
                    <a:p>
                      <a:pPr marL="0" marR="45085" algn="ctr">
                        <a:lnSpc>
                          <a:spcPct val="100000"/>
                        </a:lnSpc>
                        <a:spcBef>
                          <a:spcPts val="0"/>
                        </a:spcBef>
                        <a:spcAft>
                          <a:spcPts val="0"/>
                        </a:spcAft>
                      </a:pPr>
                      <a:r>
                        <a:rPr lang="en-US" sz="1800" b="1" dirty="0">
                          <a:effectLst/>
                          <a:latin typeface="Times New Roman" pitchFamily="18" charset="0"/>
                          <a:ea typeface="Times New Roman"/>
                          <a:cs typeface="Times New Roman" pitchFamily="18" charset="0"/>
                        </a:rPr>
                        <a:t>CP NVL</a:t>
                      </a:r>
                      <a:endParaRPr lang="en-US" sz="1800" dirty="0">
                        <a:effectLst/>
                        <a:latin typeface="Times New Roman" pitchFamily="18" charset="0"/>
                        <a:ea typeface="Calibri"/>
                        <a:cs typeface="Times New Roman" pitchFamily="18" charset="0"/>
                      </a:endParaRPr>
                    </a:p>
                    <a:p>
                      <a:pPr marL="0" marR="45085" algn="ctr">
                        <a:lnSpc>
                          <a:spcPct val="100000"/>
                        </a:lnSpc>
                        <a:spcBef>
                          <a:spcPts val="0"/>
                        </a:spcBef>
                        <a:spcAft>
                          <a:spcPts val="0"/>
                        </a:spcAft>
                      </a:pPr>
                      <a:r>
                        <a:rPr lang="en-US" sz="1800" b="1" dirty="0" err="1">
                          <a:effectLst/>
                          <a:latin typeface="Times New Roman" pitchFamily="18" charset="0"/>
                          <a:ea typeface="Times New Roman"/>
                          <a:cs typeface="Times New Roman" pitchFamily="18" charset="0"/>
                        </a:rPr>
                        <a:t>trực</a:t>
                      </a:r>
                      <a:r>
                        <a:rPr lang="en-US" sz="1800" b="1" dirty="0">
                          <a:effectLst/>
                          <a:latin typeface="Times New Roman" pitchFamily="18" charset="0"/>
                          <a:ea typeface="Times New Roman"/>
                          <a:cs typeface="Times New Roman" pitchFamily="18" charset="0"/>
                        </a:rPr>
                        <a:t> </a:t>
                      </a:r>
                      <a:r>
                        <a:rPr lang="en-US" sz="1800" b="1" dirty="0" err="1">
                          <a:effectLst/>
                          <a:latin typeface="Times New Roman" pitchFamily="18" charset="0"/>
                          <a:ea typeface="Times New Roman"/>
                          <a:cs typeface="Times New Roman" pitchFamily="18" charset="0"/>
                        </a:rPr>
                        <a:t>tiếp</a:t>
                      </a:r>
                      <a:endParaRPr lang="en-US" sz="1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b="1">
                          <a:effectLst/>
                          <a:latin typeface="Times New Roman" pitchFamily="18" charset="0"/>
                          <a:ea typeface="Times New Roman"/>
                          <a:cs typeface="Times New Roman" pitchFamily="18" charset="0"/>
                        </a:rPr>
                        <a:t>CPNC</a:t>
                      </a:r>
                      <a:endParaRPr lang="en-US" sz="1800">
                        <a:effectLst/>
                        <a:latin typeface="Times New Roman" pitchFamily="18" charset="0"/>
                        <a:ea typeface="Calibri"/>
                        <a:cs typeface="Times New Roman" pitchFamily="18" charset="0"/>
                      </a:endParaRPr>
                    </a:p>
                    <a:p>
                      <a:pPr marL="0" marR="45085" algn="ctr">
                        <a:lnSpc>
                          <a:spcPct val="100000"/>
                        </a:lnSpc>
                        <a:spcBef>
                          <a:spcPts val="0"/>
                        </a:spcBef>
                        <a:spcAft>
                          <a:spcPts val="0"/>
                        </a:spcAft>
                      </a:pPr>
                      <a:r>
                        <a:rPr lang="en-US" sz="1800" b="1">
                          <a:effectLst/>
                          <a:latin typeface="Times New Roman" pitchFamily="18" charset="0"/>
                          <a:ea typeface="Times New Roman"/>
                          <a:cs typeface="Times New Roman" pitchFamily="18" charset="0"/>
                        </a:rPr>
                        <a:t>trực tiếp</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b="1">
                          <a:effectLst/>
                          <a:latin typeface="Times New Roman" pitchFamily="18" charset="0"/>
                          <a:ea typeface="Times New Roman"/>
                          <a:cs typeface="Times New Roman" pitchFamily="18" charset="0"/>
                        </a:rPr>
                        <a:t>CPSX</a:t>
                      </a:r>
                      <a:endParaRPr lang="en-US" sz="1800">
                        <a:effectLst/>
                        <a:latin typeface="Times New Roman" pitchFamily="18" charset="0"/>
                        <a:ea typeface="Calibri"/>
                        <a:cs typeface="Times New Roman" pitchFamily="18" charset="0"/>
                      </a:endParaRPr>
                    </a:p>
                    <a:p>
                      <a:pPr marL="0" marR="45085" algn="ctr">
                        <a:lnSpc>
                          <a:spcPct val="100000"/>
                        </a:lnSpc>
                        <a:spcBef>
                          <a:spcPts val="0"/>
                        </a:spcBef>
                        <a:spcAft>
                          <a:spcPts val="0"/>
                        </a:spcAft>
                      </a:pPr>
                      <a:r>
                        <a:rPr lang="en-US" sz="1800" b="1">
                          <a:effectLst/>
                          <a:latin typeface="Times New Roman" pitchFamily="18" charset="0"/>
                          <a:ea typeface="Times New Roman"/>
                          <a:cs typeface="Times New Roman" pitchFamily="18" charset="0"/>
                        </a:rPr>
                        <a:t>chung</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4645">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Phần 1: Kê khối lượng và</a:t>
                      </a:r>
                      <a:endParaRPr lang="en-US" sz="1800">
                        <a:effectLst/>
                        <a:latin typeface="Times New Roman" pitchFamily="18" charset="0"/>
                        <a:ea typeface="Calibri"/>
                        <a:cs typeface="Times New Roman" pitchFamily="18" charset="0"/>
                      </a:endParaRPr>
                    </a:p>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KL hoàn thành tương đương</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00000"/>
                        </a:lnSpc>
                        <a:spcBef>
                          <a:spcPts val="0"/>
                        </a:spcBef>
                        <a:spcAft>
                          <a:spcPts val="0"/>
                        </a:spcAft>
                      </a:pPr>
                      <a:r>
                        <a:rPr lang="en-US" sz="1800" dirty="0">
                          <a:effectLst/>
                          <a:latin typeface="Times New Roman" pitchFamily="18" charset="0"/>
                          <a:ea typeface="Times New Roman"/>
                          <a:cs typeface="Times New Roman" pitchFamily="18" charset="0"/>
                        </a:rPr>
                        <a:t>1.Khối </a:t>
                      </a:r>
                      <a:r>
                        <a:rPr lang="en-US" sz="1800" dirty="0" err="1">
                          <a:effectLst/>
                          <a:latin typeface="Times New Roman" pitchFamily="18" charset="0"/>
                          <a:ea typeface="Times New Roman"/>
                          <a:cs typeface="Times New Roman" pitchFamily="18" charset="0"/>
                        </a:rPr>
                        <a:t>lượng</a:t>
                      </a:r>
                      <a:r>
                        <a:rPr lang="en-US" sz="1800" dirty="0">
                          <a:effectLst/>
                          <a:latin typeface="Times New Roman" pitchFamily="18" charset="0"/>
                          <a:ea typeface="Times New Roman"/>
                          <a:cs typeface="Times New Roman" pitchFamily="18" charset="0"/>
                        </a:rPr>
                        <a:t> </a:t>
                      </a:r>
                      <a:r>
                        <a:rPr lang="en-US" sz="1800" dirty="0" err="1">
                          <a:effectLst/>
                          <a:latin typeface="Times New Roman" pitchFamily="18" charset="0"/>
                          <a:ea typeface="Times New Roman"/>
                          <a:cs typeface="Times New Roman" pitchFamily="18" charset="0"/>
                        </a:rPr>
                        <a:t>hoàn</a:t>
                      </a:r>
                      <a:r>
                        <a:rPr lang="en-US" sz="1800" dirty="0">
                          <a:effectLst/>
                          <a:latin typeface="Times New Roman" pitchFamily="18" charset="0"/>
                          <a:ea typeface="Times New Roman"/>
                          <a:cs typeface="Times New Roman" pitchFamily="18" charset="0"/>
                        </a:rPr>
                        <a:t> </a:t>
                      </a:r>
                      <a:r>
                        <a:rPr lang="en-US" sz="1800" dirty="0" err="1">
                          <a:effectLst/>
                          <a:latin typeface="Times New Roman" pitchFamily="18" charset="0"/>
                          <a:ea typeface="Times New Roman"/>
                          <a:cs typeface="Times New Roman" pitchFamily="18" charset="0"/>
                        </a:rPr>
                        <a:t>thành</a:t>
                      </a:r>
                      <a:r>
                        <a:rPr lang="en-US" sz="1800" dirty="0">
                          <a:effectLst/>
                          <a:latin typeface="Times New Roman" pitchFamily="18" charset="0"/>
                          <a:ea typeface="Times New Roman"/>
                          <a:cs typeface="Times New Roman" pitchFamily="18" charset="0"/>
                        </a:rPr>
                        <a:t> </a:t>
                      </a:r>
                      <a:r>
                        <a:rPr lang="en-US" sz="1800" dirty="0" err="1">
                          <a:effectLst/>
                          <a:latin typeface="Times New Roman" pitchFamily="18" charset="0"/>
                          <a:ea typeface="Times New Roman"/>
                          <a:cs typeface="Times New Roman" pitchFamily="18" charset="0"/>
                        </a:rPr>
                        <a:t>tương</a:t>
                      </a:r>
                      <a:endParaRPr lang="en-US" sz="1800" dirty="0">
                        <a:effectLst/>
                        <a:latin typeface="Times New Roman" pitchFamily="18" charset="0"/>
                        <a:ea typeface="Calibri"/>
                        <a:cs typeface="Times New Roman" pitchFamily="18" charset="0"/>
                      </a:endParaRPr>
                    </a:p>
                    <a:p>
                      <a:pPr marL="0" marR="45085" algn="just">
                        <a:lnSpc>
                          <a:spcPct val="100000"/>
                        </a:lnSpc>
                        <a:spcBef>
                          <a:spcPts val="0"/>
                        </a:spcBef>
                        <a:spcAft>
                          <a:spcPts val="0"/>
                        </a:spcAft>
                      </a:pPr>
                      <a:r>
                        <a:rPr lang="en-US" sz="1800" dirty="0">
                          <a:effectLst/>
                          <a:latin typeface="Times New Roman" pitchFamily="18" charset="0"/>
                          <a:ea typeface="Times New Roman"/>
                          <a:cs typeface="Times New Roman" pitchFamily="18" charset="0"/>
                        </a:rPr>
                        <a:t>  </a:t>
                      </a:r>
                      <a:r>
                        <a:rPr lang="en-US" sz="1800" dirty="0" err="1">
                          <a:effectLst/>
                          <a:latin typeface="Times New Roman" pitchFamily="18" charset="0"/>
                          <a:ea typeface="Times New Roman"/>
                          <a:cs typeface="Times New Roman" pitchFamily="18" charset="0"/>
                        </a:rPr>
                        <a:t>đương</a:t>
                      </a:r>
                      <a:r>
                        <a:rPr lang="en-US" sz="1800" dirty="0">
                          <a:effectLst/>
                          <a:latin typeface="Times New Roman" pitchFamily="18" charset="0"/>
                          <a:ea typeface="Times New Roman"/>
                          <a:cs typeface="Times New Roman" pitchFamily="18" charset="0"/>
                        </a:rPr>
                        <a:t> </a:t>
                      </a:r>
                      <a:r>
                        <a:rPr lang="en-US" sz="1800" dirty="0" err="1">
                          <a:effectLst/>
                          <a:latin typeface="Times New Roman" pitchFamily="18" charset="0"/>
                          <a:ea typeface="Times New Roman"/>
                          <a:cs typeface="Times New Roman" pitchFamily="18" charset="0"/>
                        </a:rPr>
                        <a:t>của</a:t>
                      </a:r>
                      <a:r>
                        <a:rPr lang="en-US" sz="1800" dirty="0">
                          <a:effectLst/>
                          <a:latin typeface="Times New Roman" pitchFamily="18" charset="0"/>
                          <a:ea typeface="Times New Roman"/>
                          <a:cs typeface="Times New Roman" pitchFamily="18" charset="0"/>
                        </a:rPr>
                        <a:t> SP </a:t>
                      </a:r>
                      <a:r>
                        <a:rPr lang="en-US" sz="1800" dirty="0" err="1">
                          <a:effectLst/>
                          <a:latin typeface="Times New Roman" pitchFamily="18" charset="0"/>
                          <a:ea typeface="Times New Roman"/>
                          <a:cs typeface="Times New Roman" pitchFamily="18" charset="0"/>
                        </a:rPr>
                        <a:t>dở</a:t>
                      </a:r>
                      <a:r>
                        <a:rPr lang="en-US" sz="1800" dirty="0">
                          <a:effectLst/>
                          <a:latin typeface="Times New Roman" pitchFamily="18" charset="0"/>
                          <a:ea typeface="Times New Roman"/>
                          <a:cs typeface="Times New Roman" pitchFamily="18" charset="0"/>
                        </a:rPr>
                        <a:t> dang </a:t>
                      </a:r>
                      <a:r>
                        <a:rPr lang="en-US" sz="1800" dirty="0" err="1">
                          <a:effectLst/>
                          <a:latin typeface="Times New Roman" pitchFamily="18" charset="0"/>
                          <a:ea typeface="Times New Roman"/>
                          <a:cs typeface="Times New Roman" pitchFamily="18" charset="0"/>
                        </a:rPr>
                        <a:t>đầu</a:t>
                      </a:r>
                      <a:r>
                        <a:rPr lang="en-US" sz="1800" dirty="0">
                          <a:effectLst/>
                          <a:latin typeface="Times New Roman" pitchFamily="18" charset="0"/>
                          <a:ea typeface="Times New Roman"/>
                          <a:cs typeface="Times New Roman" pitchFamily="18" charset="0"/>
                        </a:rPr>
                        <a:t> </a:t>
                      </a:r>
                      <a:r>
                        <a:rPr lang="en-US" sz="1800" dirty="0" err="1">
                          <a:effectLst/>
                          <a:latin typeface="Times New Roman" pitchFamily="18" charset="0"/>
                          <a:ea typeface="Times New Roman"/>
                          <a:cs typeface="Times New Roman" pitchFamily="18" charset="0"/>
                        </a:rPr>
                        <a:t>kỳ</a:t>
                      </a:r>
                      <a:endParaRPr lang="en-US" sz="1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r>
                        <a:rPr lang="en-US" sz="1800">
                          <a:effectLst/>
                          <a:latin typeface="Times New Roman" pitchFamily="18" charset="0"/>
                          <a:ea typeface="Times New Roman"/>
                          <a:cs typeface="Times New Roman" pitchFamily="18" charset="0"/>
                        </a:rPr>
                        <a:t>50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20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20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2. Khối lượng mới đưa vào sản </a:t>
                      </a:r>
                      <a:endParaRPr lang="en-US" sz="1800">
                        <a:effectLst/>
                        <a:latin typeface="Times New Roman" pitchFamily="18" charset="0"/>
                        <a:ea typeface="Calibri"/>
                        <a:cs typeface="Times New Roman" pitchFamily="18" charset="0"/>
                      </a:endParaRPr>
                    </a:p>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xuất và hoàn thành trong kỳ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r>
                        <a:rPr lang="en-US" sz="1800">
                          <a:effectLst/>
                          <a:latin typeface="Times New Roman" pitchFamily="18" charset="0"/>
                          <a:ea typeface="Times New Roman"/>
                          <a:cs typeface="Times New Roman" pitchFamily="18" charset="0"/>
                        </a:rPr>
                        <a:t>120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120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120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120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3. Khối lượng tương đương của SP dở dang cuối kỳ</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r>
                        <a:rPr lang="en-US" sz="1800">
                          <a:effectLst/>
                          <a:latin typeface="Times New Roman" pitchFamily="18" charset="0"/>
                          <a:ea typeface="Times New Roman"/>
                          <a:cs typeface="Times New Roman" pitchFamily="18" charset="0"/>
                        </a:rPr>
                        <a:t>60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60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30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30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4. Cộng phần 1 ( 1+2+3)</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230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180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170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170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5. Phần 2: Tổng hợp CPSX</a:t>
                      </a:r>
                      <a:endParaRPr lang="en-US" sz="1800">
                        <a:effectLst/>
                        <a:latin typeface="Times New Roman" pitchFamily="18" charset="0"/>
                        <a:ea typeface="Calibri"/>
                        <a:cs typeface="Times New Roman" pitchFamily="18" charset="0"/>
                      </a:endParaRPr>
                    </a:p>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và xác định chi phí đơn vị SP</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pitchFamily="18" charset="0"/>
                          <a:ea typeface="Times New Roman"/>
                          <a:cs typeface="Times New Roman" pitchFamily="18" charset="0"/>
                        </a:rPr>
                        <a:t>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6. CP sản xuất P/S trong kỳ</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319.500.000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243.000.000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25.500.000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51.000.000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7. Chi phí sản xuất đơn vị sản</a:t>
                      </a:r>
                      <a:endParaRPr lang="en-US" sz="1800">
                        <a:effectLst/>
                        <a:latin typeface="Times New Roman" pitchFamily="18" charset="0"/>
                        <a:ea typeface="Calibri"/>
                        <a:cs typeface="Times New Roman" pitchFamily="18" charset="0"/>
                      </a:endParaRPr>
                    </a:p>
                    <a:p>
                      <a:pPr marL="0" marR="45085" algn="just">
                        <a:lnSpc>
                          <a:spcPct val="100000"/>
                        </a:lnSpc>
                        <a:spcBef>
                          <a:spcPts val="0"/>
                        </a:spcBef>
                        <a:spcAft>
                          <a:spcPts val="0"/>
                        </a:spcAft>
                      </a:pPr>
                      <a:r>
                        <a:rPr lang="en-US" sz="1800">
                          <a:effectLst/>
                          <a:latin typeface="Times New Roman" pitchFamily="18" charset="0"/>
                          <a:ea typeface="Times New Roman"/>
                          <a:cs typeface="Times New Roman" pitchFamily="18" charset="0"/>
                        </a:rPr>
                        <a:t>    phẩm (7= 6/4) *</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dirty="0">
                          <a:effectLst/>
                          <a:latin typeface="Times New Roman" pitchFamily="18" charset="0"/>
                          <a:ea typeface="Times New Roman"/>
                          <a:cs typeface="Times New Roman" pitchFamily="18" charset="0"/>
                        </a:rPr>
                        <a:t>1.800</a:t>
                      </a:r>
                      <a:endParaRPr lang="en-US" sz="1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a:effectLst/>
                          <a:latin typeface="Times New Roman" pitchFamily="18" charset="0"/>
                          <a:ea typeface="Times New Roman"/>
                          <a:cs typeface="Times New Roman" pitchFamily="18" charset="0"/>
                        </a:rPr>
                        <a:t>1.350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a:effectLst/>
                          <a:latin typeface="Times New Roman" pitchFamily="18" charset="0"/>
                          <a:ea typeface="Times New Roman"/>
                          <a:cs typeface="Times New Roman" pitchFamily="18" charset="0"/>
                        </a:rPr>
                        <a:t>150</a:t>
                      </a:r>
                      <a:endParaRPr lang="en-US" sz="1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dirty="0">
                          <a:effectLst/>
                          <a:latin typeface="Times New Roman" pitchFamily="18" charset="0"/>
                          <a:ea typeface="Times New Roman"/>
                          <a:cs typeface="Times New Roman" pitchFamily="18" charset="0"/>
                        </a:rPr>
                        <a:t>300</a:t>
                      </a:r>
                      <a:endParaRPr lang="en-US" sz="1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623150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5105400" y="1657350"/>
            <a:ext cx="2286000" cy="914400"/>
          </a:xfrm>
          <a:prstGeom prst="rect">
            <a:avLst/>
          </a:prstGeom>
          <a:solidFill>
            <a:srgbClr val="FFFF00"/>
          </a:solidFill>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Lập</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kế</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hoạch</a:t>
            </a:r>
            <a:r>
              <a:rPr lang="en-US" sz="2800" b="1" dirty="0">
                <a:solidFill>
                  <a:prstClr val="black"/>
                </a:solidFill>
                <a:latin typeface="Times New Roman" pitchFamily="18" charset="0"/>
                <a:cs typeface="Times New Roman" pitchFamily="18" charset="0"/>
              </a:rPr>
              <a:t> </a:t>
            </a:r>
          </a:p>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và</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dự</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toán</a:t>
            </a:r>
            <a:endParaRPr lang="en-US" sz="2800" b="1" dirty="0">
              <a:solidFill>
                <a:prstClr val="black"/>
              </a:solidFill>
              <a:latin typeface="Times New Roman" pitchFamily="18" charset="0"/>
              <a:cs typeface="Times New Roman" pitchFamily="18" charset="0"/>
            </a:endParaRPr>
          </a:p>
        </p:txBody>
      </p:sp>
      <p:sp>
        <p:nvSpPr>
          <p:cNvPr id="6" name="Rectangle 5"/>
          <p:cNvSpPr>
            <a:spLocks noChangeArrowheads="1"/>
          </p:cNvSpPr>
          <p:nvPr/>
        </p:nvSpPr>
        <p:spPr bwMode="auto">
          <a:xfrm>
            <a:off x="5167313" y="5181600"/>
            <a:ext cx="2362200" cy="914400"/>
          </a:xfrm>
          <a:prstGeom prst="rect">
            <a:avLst/>
          </a:prstGeom>
          <a:solidFill>
            <a:srgbClr val="FF5050"/>
          </a:solidFill>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Kiểm</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tra</a:t>
            </a:r>
            <a:r>
              <a:rPr lang="en-US" sz="2800" b="1" dirty="0">
                <a:solidFill>
                  <a:prstClr val="black"/>
                </a:solidFill>
                <a:latin typeface="Times New Roman" pitchFamily="18" charset="0"/>
                <a:cs typeface="Times New Roman" pitchFamily="18" charset="0"/>
              </a:rPr>
              <a:t>, </a:t>
            </a:r>
          </a:p>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đánh</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giá</a:t>
            </a:r>
            <a:endParaRPr lang="en-US" sz="2800" b="1" dirty="0">
              <a:solidFill>
                <a:prstClr val="black"/>
              </a:solidFill>
              <a:latin typeface="Times New Roman" pitchFamily="18" charset="0"/>
              <a:cs typeface="Times New Roman" pitchFamily="18" charset="0"/>
            </a:endParaRPr>
          </a:p>
        </p:txBody>
      </p:sp>
      <p:sp>
        <p:nvSpPr>
          <p:cNvPr id="7" name="Rectangle 7"/>
          <p:cNvSpPr>
            <a:spLocks noChangeArrowheads="1"/>
          </p:cNvSpPr>
          <p:nvPr/>
        </p:nvSpPr>
        <p:spPr bwMode="auto">
          <a:xfrm>
            <a:off x="1981200" y="3352800"/>
            <a:ext cx="2286000" cy="914400"/>
          </a:xfrm>
          <a:prstGeom prst="rect">
            <a:avLst/>
          </a:prstGeom>
          <a:solidFill>
            <a:srgbClr val="66FF33"/>
          </a:solidFill>
          <a:ln>
            <a:headEnd/>
            <a:tailEnd/>
          </a:ln>
        </p:spPr>
        <p:style>
          <a:lnRef idx="3">
            <a:schemeClr val="lt1"/>
          </a:lnRef>
          <a:fillRef idx="1">
            <a:schemeClr val="accent4"/>
          </a:fillRef>
          <a:effectRef idx="1">
            <a:schemeClr val="accent4"/>
          </a:effectRef>
          <a:fontRef idx="minor">
            <a:schemeClr val="lt1"/>
          </a:fontRef>
        </p:style>
        <p:txBody>
          <a:bodyPr wrap="none" anchor="ctr"/>
          <a:lstStyle/>
          <a:p>
            <a:pPr algn="ctr" fontAlgn="base">
              <a:spcBef>
                <a:spcPct val="0"/>
              </a:spcBef>
              <a:spcAft>
                <a:spcPct val="0"/>
              </a:spcAft>
              <a:defRPr/>
            </a:pPr>
            <a:r>
              <a:rPr lang="en-US" sz="2800" b="1" dirty="0" err="1">
                <a:solidFill>
                  <a:prstClr val="white"/>
                </a:solidFill>
                <a:latin typeface="Times New Roman" pitchFamily="18" charset="0"/>
                <a:cs typeface="Times New Roman" pitchFamily="18" charset="0"/>
              </a:rPr>
              <a:t>Quyết</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định</a:t>
            </a:r>
            <a:endParaRPr lang="en-US" sz="2800" b="1" dirty="0">
              <a:solidFill>
                <a:prstClr val="white"/>
              </a:solidFill>
              <a:latin typeface="Times New Roman" pitchFamily="18" charset="0"/>
              <a:cs typeface="Times New Roman" pitchFamily="18" charset="0"/>
            </a:endParaRPr>
          </a:p>
        </p:txBody>
      </p:sp>
      <p:sp>
        <p:nvSpPr>
          <p:cNvPr id="8" name="Rectangle 6"/>
          <p:cNvSpPr>
            <a:spLocks noChangeArrowheads="1"/>
          </p:cNvSpPr>
          <p:nvPr/>
        </p:nvSpPr>
        <p:spPr bwMode="auto">
          <a:xfrm>
            <a:off x="8077200" y="3352800"/>
            <a:ext cx="2286000" cy="914400"/>
          </a:xfrm>
          <a:prstGeom prst="rect">
            <a:avLst/>
          </a:prstGeom>
          <a:solidFill>
            <a:schemeClr val="accent5">
              <a:lumMod val="60000"/>
              <a:lumOff val="40000"/>
            </a:schemeClr>
          </a:solidFill>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Tổ</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chức</a:t>
            </a:r>
            <a:r>
              <a:rPr lang="en-US" sz="2800" b="1" dirty="0">
                <a:solidFill>
                  <a:prstClr val="black"/>
                </a:solidFill>
                <a:latin typeface="Times New Roman" pitchFamily="18" charset="0"/>
                <a:cs typeface="Times New Roman" pitchFamily="18" charset="0"/>
              </a:rPr>
              <a:t> </a:t>
            </a:r>
          </a:p>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thực</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hiện</a:t>
            </a:r>
            <a:endParaRPr lang="en-US" sz="2800" b="1" dirty="0">
              <a:solidFill>
                <a:prstClr val="black"/>
              </a:solidFill>
              <a:latin typeface="Times New Roman" pitchFamily="18" charset="0"/>
              <a:cs typeface="Times New Roman" pitchFamily="18" charset="0"/>
            </a:endParaRPr>
          </a:p>
        </p:txBody>
      </p:sp>
      <p:sp>
        <p:nvSpPr>
          <p:cNvPr id="18438" name="Line 18"/>
          <p:cNvSpPr>
            <a:spLocks noChangeShapeType="1"/>
          </p:cNvSpPr>
          <p:nvPr/>
        </p:nvSpPr>
        <p:spPr bwMode="auto">
          <a:xfrm>
            <a:off x="3200400" y="1981200"/>
            <a:ext cx="0" cy="1371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39" name="Line 11"/>
          <p:cNvSpPr>
            <a:spLocks noChangeShapeType="1"/>
          </p:cNvSpPr>
          <p:nvPr/>
        </p:nvSpPr>
        <p:spPr bwMode="auto">
          <a:xfrm>
            <a:off x="3200400" y="1981200"/>
            <a:ext cx="1905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0" name="Line 9"/>
          <p:cNvSpPr>
            <a:spLocks noChangeShapeType="1"/>
          </p:cNvSpPr>
          <p:nvPr/>
        </p:nvSpPr>
        <p:spPr bwMode="auto">
          <a:xfrm flipV="1">
            <a:off x="4343400" y="2590800"/>
            <a:ext cx="1524000" cy="1219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1" name="Line 8"/>
          <p:cNvSpPr>
            <a:spLocks noChangeShapeType="1"/>
          </p:cNvSpPr>
          <p:nvPr/>
        </p:nvSpPr>
        <p:spPr bwMode="auto">
          <a:xfrm flipV="1">
            <a:off x="4267200" y="3810000"/>
            <a:ext cx="3810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2" name="Line 16"/>
          <p:cNvSpPr>
            <a:spLocks noChangeShapeType="1"/>
          </p:cNvSpPr>
          <p:nvPr/>
        </p:nvSpPr>
        <p:spPr bwMode="auto">
          <a:xfrm>
            <a:off x="7391400" y="1981200"/>
            <a:ext cx="1752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3" name="Line 19"/>
          <p:cNvSpPr>
            <a:spLocks noChangeShapeType="1"/>
          </p:cNvSpPr>
          <p:nvPr/>
        </p:nvSpPr>
        <p:spPr bwMode="auto">
          <a:xfrm>
            <a:off x="9144000" y="1981200"/>
            <a:ext cx="0" cy="1371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4" name="Line 17"/>
          <p:cNvSpPr>
            <a:spLocks noChangeShapeType="1"/>
          </p:cNvSpPr>
          <p:nvPr/>
        </p:nvSpPr>
        <p:spPr bwMode="auto">
          <a:xfrm flipV="1">
            <a:off x="3200400" y="4267200"/>
            <a:ext cx="0" cy="1447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5" name="Line 15"/>
          <p:cNvSpPr>
            <a:spLocks noChangeShapeType="1"/>
          </p:cNvSpPr>
          <p:nvPr/>
        </p:nvSpPr>
        <p:spPr bwMode="auto">
          <a:xfrm>
            <a:off x="3200400" y="5715000"/>
            <a:ext cx="1981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6" name="Line 10"/>
          <p:cNvSpPr>
            <a:spLocks noChangeShapeType="1"/>
          </p:cNvSpPr>
          <p:nvPr/>
        </p:nvSpPr>
        <p:spPr bwMode="auto">
          <a:xfrm>
            <a:off x="4343400" y="3810000"/>
            <a:ext cx="1828800" cy="1371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7" name="Line 20"/>
          <p:cNvSpPr>
            <a:spLocks noChangeShapeType="1"/>
          </p:cNvSpPr>
          <p:nvPr/>
        </p:nvSpPr>
        <p:spPr bwMode="auto">
          <a:xfrm flipH="1">
            <a:off x="7543800" y="5638800"/>
            <a:ext cx="1676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8" name="Line 14"/>
          <p:cNvSpPr>
            <a:spLocks noChangeShapeType="1"/>
          </p:cNvSpPr>
          <p:nvPr/>
        </p:nvSpPr>
        <p:spPr bwMode="auto">
          <a:xfrm flipV="1">
            <a:off x="9220200" y="4267200"/>
            <a:ext cx="0" cy="137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prstClr val="black"/>
              </a:solidFill>
              <a:latin typeface="Arial" charset="0"/>
            </a:endParaRPr>
          </a:p>
        </p:txBody>
      </p:sp>
      <p:sp>
        <p:nvSpPr>
          <p:cNvPr id="18449"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Times New Roman" pitchFamily="18" charset="0"/>
                <a:cs typeface="Times New Roman" pitchFamily="18" charset="0"/>
              </a:rPr>
              <a:t>VAI TRÒ CỦA KTQT</a:t>
            </a:r>
          </a:p>
        </p:txBody>
      </p:sp>
      <p:sp>
        <p:nvSpPr>
          <p:cNvPr id="18450" name="Text Box 15"/>
          <p:cNvSpPr txBox="1">
            <a:spLocks noChangeArrowheads="1"/>
          </p:cNvSpPr>
          <p:nvPr/>
        </p:nvSpPr>
        <p:spPr bwMode="auto">
          <a:xfrm>
            <a:off x="3206750" y="6146801"/>
            <a:ext cx="6000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fontAlgn="base">
              <a:spcBef>
                <a:spcPct val="0"/>
              </a:spcBef>
              <a:spcAft>
                <a:spcPct val="0"/>
              </a:spcAft>
            </a:pPr>
            <a:r>
              <a:rPr lang="en-US" altLang="vi-VN" sz="2400" b="1" i="1" dirty="0" err="1">
                <a:solidFill>
                  <a:srgbClr val="0033CC"/>
                </a:solidFill>
                <a:latin typeface="Times New Roman" pitchFamily="18" charset="0"/>
                <a:cs typeface="Times New Roman" pitchFamily="18" charset="0"/>
              </a:rPr>
              <a:t>Sơ</a:t>
            </a:r>
            <a:r>
              <a:rPr lang="en-US" altLang="vi-VN" sz="2400" b="1" i="1" dirty="0">
                <a:solidFill>
                  <a:srgbClr val="0033CC"/>
                </a:solidFill>
                <a:latin typeface="Times New Roman" pitchFamily="18" charset="0"/>
                <a:cs typeface="Times New Roman" pitchFamily="18" charset="0"/>
              </a:rPr>
              <a:t> </a:t>
            </a:r>
            <a:r>
              <a:rPr lang="en-US" altLang="vi-VN" sz="2400" b="1" i="1" dirty="0" err="1">
                <a:solidFill>
                  <a:srgbClr val="0033CC"/>
                </a:solidFill>
                <a:latin typeface="Times New Roman" pitchFamily="18" charset="0"/>
                <a:cs typeface="Times New Roman" pitchFamily="18" charset="0"/>
              </a:rPr>
              <a:t>đồ</a:t>
            </a:r>
            <a:r>
              <a:rPr lang="en-US" altLang="vi-VN" sz="2400" b="1" i="1" dirty="0">
                <a:solidFill>
                  <a:srgbClr val="0033CC"/>
                </a:solidFill>
                <a:latin typeface="Times New Roman" pitchFamily="18" charset="0"/>
                <a:cs typeface="Times New Roman" pitchFamily="18" charset="0"/>
              </a:rPr>
              <a:t> </a:t>
            </a:r>
            <a:r>
              <a:rPr lang="en-US" altLang="vi-VN" sz="2400" b="1" i="1" dirty="0" err="1">
                <a:solidFill>
                  <a:srgbClr val="0033CC"/>
                </a:solidFill>
                <a:latin typeface="Times New Roman" pitchFamily="18" charset="0"/>
                <a:cs typeface="Times New Roman" pitchFamily="18" charset="0"/>
              </a:rPr>
              <a:t>vai</a:t>
            </a:r>
            <a:r>
              <a:rPr lang="en-US" altLang="vi-VN" sz="2400" b="1" i="1" dirty="0">
                <a:solidFill>
                  <a:srgbClr val="0033CC"/>
                </a:solidFill>
                <a:latin typeface="Times New Roman" pitchFamily="18" charset="0"/>
                <a:cs typeface="Times New Roman" pitchFamily="18" charset="0"/>
              </a:rPr>
              <a:t> </a:t>
            </a:r>
            <a:r>
              <a:rPr lang="en-US" altLang="vi-VN" sz="2400" b="1" i="1" dirty="0" err="1">
                <a:solidFill>
                  <a:srgbClr val="0033CC"/>
                </a:solidFill>
                <a:latin typeface="Times New Roman" pitchFamily="18" charset="0"/>
                <a:cs typeface="Times New Roman" pitchFamily="18" charset="0"/>
              </a:rPr>
              <a:t>trò</a:t>
            </a:r>
            <a:r>
              <a:rPr lang="en-US" altLang="vi-VN" sz="2400" b="1" i="1" dirty="0">
                <a:solidFill>
                  <a:srgbClr val="0033CC"/>
                </a:solidFill>
                <a:latin typeface="Times New Roman" pitchFamily="18" charset="0"/>
                <a:cs typeface="Times New Roman" pitchFamily="18" charset="0"/>
              </a:rPr>
              <a:t> </a:t>
            </a:r>
            <a:r>
              <a:rPr lang="en-US" altLang="vi-VN" sz="2400" b="1" i="1" dirty="0" err="1">
                <a:solidFill>
                  <a:srgbClr val="0033CC"/>
                </a:solidFill>
                <a:latin typeface="Times New Roman" pitchFamily="18" charset="0"/>
                <a:cs typeface="Times New Roman" pitchFamily="18" charset="0"/>
              </a:rPr>
              <a:t>của</a:t>
            </a:r>
            <a:r>
              <a:rPr lang="en-US" altLang="vi-VN" sz="2400" b="1" i="1" dirty="0">
                <a:solidFill>
                  <a:srgbClr val="0033CC"/>
                </a:solidFill>
                <a:latin typeface="Times New Roman" pitchFamily="18" charset="0"/>
                <a:cs typeface="Times New Roman" pitchFamily="18" charset="0"/>
              </a:rPr>
              <a:t> KTQT</a:t>
            </a:r>
          </a:p>
        </p:txBody>
      </p:sp>
      <p:sp>
        <p:nvSpPr>
          <p:cNvPr id="24" name="Slide Number Placeholder 23"/>
          <p:cNvSpPr>
            <a:spLocks noGrp="1"/>
          </p:cNvSpPr>
          <p:nvPr>
            <p:ph type="sldNum" sz="quarter" idx="12"/>
          </p:nvPr>
        </p:nvSpPr>
        <p:spPr/>
        <p:txBody>
          <a:bodyPr>
            <a:normAutofit fontScale="85000" lnSpcReduction="20000"/>
          </a:bodyPr>
          <a:lstStyle/>
          <a:p>
            <a:pPr>
              <a:defRPr/>
            </a:pPr>
            <a:fld id="{FC06DBEA-8FAE-4552-8AA4-A91E4D1E18CF}" type="slidenum">
              <a:rPr lang="en-IN" smtClean="0"/>
              <a:pPr>
                <a:defRPr/>
              </a:pPr>
              <a:t>9</a:t>
            </a:fld>
            <a:endParaRPr lang="en-IN"/>
          </a:p>
        </p:txBody>
      </p:sp>
    </p:spTree>
    <p:extLst>
      <p:ext uri="{BB962C8B-B14F-4D97-AF65-F5344CB8AC3E}">
        <p14:creationId xmlns:p14="http://schemas.microsoft.com/office/powerpoint/2010/main" val="49930932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90</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860292876"/>
              </p:ext>
            </p:extLst>
          </p:nvPr>
        </p:nvGraphicFramePr>
        <p:xfrm>
          <a:off x="1847529" y="174848"/>
          <a:ext cx="8568952" cy="5486400"/>
        </p:xfrm>
        <a:graphic>
          <a:graphicData uri="http://schemas.openxmlformats.org/drawingml/2006/table">
            <a:tbl>
              <a:tblPr firstRow="1" firstCol="1" lastRow="1" lastCol="1" bandRow="1" bandCol="1"/>
              <a:tblGrid>
                <a:gridCol w="2841043">
                  <a:extLst>
                    <a:ext uri="{9D8B030D-6E8A-4147-A177-3AD203B41FA5}">
                      <a16:colId xmlns:a16="http://schemas.microsoft.com/office/drawing/2014/main" val="20000"/>
                    </a:ext>
                  </a:extLst>
                </a:gridCol>
                <a:gridCol w="1527443">
                  <a:extLst>
                    <a:ext uri="{9D8B030D-6E8A-4147-A177-3AD203B41FA5}">
                      <a16:colId xmlns:a16="http://schemas.microsoft.com/office/drawing/2014/main" val="20001"/>
                    </a:ext>
                  </a:extLst>
                </a:gridCol>
                <a:gridCol w="1451070">
                  <a:extLst>
                    <a:ext uri="{9D8B030D-6E8A-4147-A177-3AD203B41FA5}">
                      <a16:colId xmlns:a16="http://schemas.microsoft.com/office/drawing/2014/main" val="20002"/>
                    </a:ext>
                  </a:extLst>
                </a:gridCol>
                <a:gridCol w="1451070">
                  <a:extLst>
                    <a:ext uri="{9D8B030D-6E8A-4147-A177-3AD203B41FA5}">
                      <a16:colId xmlns:a16="http://schemas.microsoft.com/office/drawing/2014/main" val="20003"/>
                    </a:ext>
                  </a:extLst>
                </a:gridCol>
                <a:gridCol w="1298326">
                  <a:extLst>
                    <a:ext uri="{9D8B030D-6E8A-4147-A177-3AD203B41FA5}">
                      <a16:colId xmlns:a16="http://schemas.microsoft.com/office/drawing/2014/main" val="20004"/>
                    </a:ext>
                  </a:extLst>
                </a:gridCol>
              </a:tblGrid>
              <a:tr h="256590">
                <a:tc rowSpan="2">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Chỉ</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tiêu</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p>
                      <a:pPr marL="0" marR="45085" algn="ctr">
                        <a:lnSpc>
                          <a:spcPct val="100000"/>
                        </a:lnSpc>
                        <a:spcBef>
                          <a:spcPts val="0"/>
                        </a:spcBef>
                        <a:spcAft>
                          <a:spcPts val="0"/>
                        </a:spcAft>
                      </a:pPr>
                      <a:r>
                        <a:rPr lang="en-US" sz="1800" b="1">
                          <a:effectLst/>
                          <a:latin typeface="Times New Roman"/>
                          <a:ea typeface="Times New Roman"/>
                          <a:cs typeface="Times New Roman"/>
                        </a:rPr>
                        <a:t>Tổng</a:t>
                      </a:r>
                      <a:endParaRPr lang="en-US" sz="1800">
                        <a:effectLst/>
                        <a:latin typeface="Calibri"/>
                        <a:ea typeface="Calibri"/>
                        <a:cs typeface="Times New Roman"/>
                      </a:endParaRPr>
                    </a:p>
                    <a:p>
                      <a:pPr marL="0" marR="45085" algn="ctr">
                        <a:lnSpc>
                          <a:spcPct val="100000"/>
                        </a:lnSpc>
                        <a:spcBef>
                          <a:spcPts val="0"/>
                        </a:spcBef>
                        <a:spcAft>
                          <a:spcPts val="0"/>
                        </a:spcAft>
                      </a:pPr>
                      <a:r>
                        <a:rPr lang="en-US" sz="1800" b="1">
                          <a:effectLst/>
                          <a:latin typeface="Times New Roman"/>
                          <a:ea typeface="Times New Roman"/>
                          <a:cs typeface="Times New Roman"/>
                        </a:rPr>
                        <a:t>số</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Khối lượng tương đương</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3179">
                <a:tc vMerge="1">
                  <a:txBody>
                    <a:bodyPr/>
                    <a:lstStyle/>
                    <a:p>
                      <a:endParaRPr lang="en-US"/>
                    </a:p>
                  </a:txBody>
                  <a:tcPr/>
                </a:tc>
                <a:tc vMerge="1">
                  <a:txBody>
                    <a:bodyPr/>
                    <a:lstStyle/>
                    <a:p>
                      <a:endParaRPr lang="en-US"/>
                    </a:p>
                  </a:txBody>
                  <a:tcPr/>
                </a:tc>
                <a:tc>
                  <a:txBody>
                    <a:bodyPr/>
                    <a:lstStyle/>
                    <a:p>
                      <a:pPr marL="0" marR="45085" algn="ctr">
                        <a:lnSpc>
                          <a:spcPct val="100000"/>
                        </a:lnSpc>
                        <a:spcBef>
                          <a:spcPts val="0"/>
                        </a:spcBef>
                        <a:spcAft>
                          <a:spcPts val="0"/>
                        </a:spcAft>
                      </a:pPr>
                      <a:r>
                        <a:rPr lang="en-US" sz="1800" b="1">
                          <a:effectLst/>
                          <a:latin typeface="Times New Roman"/>
                          <a:ea typeface="Times New Roman"/>
                          <a:cs typeface="Times New Roman"/>
                        </a:rPr>
                        <a:t>CP NVL</a:t>
                      </a:r>
                      <a:endParaRPr lang="en-US" sz="1800">
                        <a:effectLst/>
                        <a:latin typeface="Calibri"/>
                        <a:ea typeface="Calibri"/>
                        <a:cs typeface="Times New Roman"/>
                      </a:endParaRPr>
                    </a:p>
                    <a:p>
                      <a:pPr marL="0" marR="45085" algn="ctr">
                        <a:lnSpc>
                          <a:spcPct val="100000"/>
                        </a:lnSpc>
                        <a:spcBef>
                          <a:spcPts val="0"/>
                        </a:spcBef>
                        <a:spcAft>
                          <a:spcPts val="0"/>
                        </a:spcAft>
                      </a:pPr>
                      <a:r>
                        <a:rPr lang="en-US" sz="1800" b="1">
                          <a:effectLst/>
                          <a:latin typeface="Times New Roman"/>
                          <a:ea typeface="Times New Roman"/>
                          <a:cs typeface="Times New Roman"/>
                        </a:rPr>
                        <a:t>trực tiếp</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b="1">
                          <a:effectLst/>
                          <a:latin typeface="Times New Roman"/>
                          <a:ea typeface="Times New Roman"/>
                          <a:cs typeface="Times New Roman"/>
                        </a:rPr>
                        <a:t>CPNC</a:t>
                      </a:r>
                      <a:endParaRPr lang="en-US" sz="1800">
                        <a:effectLst/>
                        <a:latin typeface="Calibri"/>
                        <a:ea typeface="Calibri"/>
                        <a:cs typeface="Times New Roman"/>
                      </a:endParaRPr>
                    </a:p>
                    <a:p>
                      <a:pPr marL="0" marR="45085" algn="ctr">
                        <a:lnSpc>
                          <a:spcPct val="100000"/>
                        </a:lnSpc>
                        <a:spcBef>
                          <a:spcPts val="0"/>
                        </a:spcBef>
                        <a:spcAft>
                          <a:spcPts val="0"/>
                        </a:spcAft>
                      </a:pPr>
                      <a:r>
                        <a:rPr lang="en-US" sz="1800" b="1">
                          <a:effectLst/>
                          <a:latin typeface="Times New Roman"/>
                          <a:ea typeface="Times New Roman"/>
                          <a:cs typeface="Times New Roman"/>
                        </a:rPr>
                        <a:t>trực tiếp</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b="1">
                          <a:effectLst/>
                          <a:latin typeface="Times New Roman"/>
                          <a:ea typeface="Times New Roman"/>
                          <a:cs typeface="Times New Roman"/>
                        </a:rPr>
                        <a:t>CPSX</a:t>
                      </a:r>
                      <a:endParaRPr lang="en-US" sz="1800">
                        <a:effectLst/>
                        <a:latin typeface="Calibri"/>
                        <a:ea typeface="Calibri"/>
                        <a:cs typeface="Times New Roman"/>
                      </a:endParaRPr>
                    </a:p>
                    <a:p>
                      <a:pPr marL="0" marR="45085" algn="ctr">
                        <a:lnSpc>
                          <a:spcPct val="100000"/>
                        </a:lnSpc>
                        <a:spcBef>
                          <a:spcPts val="0"/>
                        </a:spcBef>
                        <a:spcAft>
                          <a:spcPts val="0"/>
                        </a:spcAft>
                      </a:pPr>
                      <a:r>
                        <a:rPr lang="en-US" sz="1800" b="1">
                          <a:effectLst/>
                          <a:latin typeface="Times New Roman"/>
                          <a:ea typeface="Times New Roman"/>
                          <a:cs typeface="Times New Roman"/>
                        </a:rPr>
                        <a:t>chung</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6590">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8. </a:t>
                      </a:r>
                      <a:r>
                        <a:rPr lang="en-US" sz="1800" b="1" dirty="0" err="1">
                          <a:effectLst/>
                          <a:latin typeface="Times New Roman"/>
                          <a:ea typeface="Times New Roman"/>
                          <a:cs typeface="Times New Roman"/>
                        </a:rPr>
                        <a:t>Phần</a:t>
                      </a:r>
                      <a:r>
                        <a:rPr lang="en-US" sz="1800" b="1" dirty="0">
                          <a:effectLst/>
                          <a:latin typeface="Times New Roman"/>
                          <a:ea typeface="Times New Roman"/>
                          <a:cs typeface="Times New Roman"/>
                        </a:rPr>
                        <a:t> 3 :</a:t>
                      </a:r>
                      <a:r>
                        <a:rPr lang="en-US" sz="1800" b="1" dirty="0" err="1">
                          <a:effectLst/>
                          <a:latin typeface="Times New Roman"/>
                          <a:ea typeface="Times New Roman"/>
                          <a:cs typeface="Times New Roman"/>
                        </a:rPr>
                        <a:t>Cân</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đối</a:t>
                      </a:r>
                      <a:r>
                        <a:rPr lang="en-US" sz="1800" b="1" dirty="0">
                          <a:effectLst/>
                          <a:latin typeface="Times New Roman"/>
                          <a:ea typeface="Times New Roman"/>
                          <a:cs typeface="Times New Roman"/>
                        </a:rPr>
                        <a:t> chi </a:t>
                      </a:r>
                      <a:r>
                        <a:rPr lang="en-US" sz="1800" b="1" dirty="0" err="1">
                          <a:effectLst/>
                          <a:latin typeface="Times New Roman"/>
                          <a:ea typeface="Times New Roman"/>
                          <a:cs typeface="Times New Roman"/>
                        </a:rPr>
                        <a:t>phí</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6590">
                <a:tc>
                  <a:txBody>
                    <a:bodyPr/>
                    <a:lstStyle/>
                    <a:p>
                      <a:pPr marL="0" marR="45085" algn="just">
                        <a:lnSpc>
                          <a:spcPct val="100000"/>
                        </a:lnSpc>
                        <a:spcBef>
                          <a:spcPts val="0"/>
                        </a:spcBef>
                        <a:spcAft>
                          <a:spcPts val="0"/>
                        </a:spcAft>
                      </a:pP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6590">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9. </a:t>
                      </a:r>
                      <a:r>
                        <a:rPr lang="en-US" sz="1800" b="1" dirty="0" err="1">
                          <a:effectLst/>
                          <a:latin typeface="Times New Roman"/>
                          <a:ea typeface="Times New Roman"/>
                          <a:cs typeface="Times New Roman"/>
                        </a:rPr>
                        <a:t>Nguồn</a:t>
                      </a:r>
                      <a:r>
                        <a:rPr lang="en-US" sz="1800" b="1" dirty="0">
                          <a:effectLst/>
                          <a:latin typeface="Times New Roman"/>
                          <a:ea typeface="Times New Roman"/>
                          <a:cs typeface="Times New Roman"/>
                        </a:rPr>
                        <a:t> chi </a:t>
                      </a:r>
                      <a:r>
                        <a:rPr lang="en-US" sz="1800" b="1" dirty="0" err="1">
                          <a:effectLst/>
                          <a:latin typeface="Times New Roman"/>
                          <a:ea typeface="Times New Roman"/>
                          <a:cs typeface="Times New Roman"/>
                        </a:rPr>
                        <a:t>phí</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đầu</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vào</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659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CPSX dở dang đầu kỳ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85.500.000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67.500.000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6.000.000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12.000.000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659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CPSX phát sinh trong kỳ</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319.500.000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243.000.000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25.500.000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51.000.000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1083">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10. Cộng chi phí đầu vào</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405.000.000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310.500.000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31.500.000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63.000.000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56590">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11. Phân bổ chi phí đầu ra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5659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12. Cho SP dở dang đầu kỳ</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94.500.000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67.500.000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9.000.000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18.000.000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5659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Kỳ trước ( Dư đầu kỳ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85.500.000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67.500.000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6.000.000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12.000.000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56590">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Kỳ này  ( 1x7)</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9.000.000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3.000.000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6.000.000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513179">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13. Cho SP mới đưa vào SX </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a:effectLst/>
                          <a:latin typeface="Times New Roman"/>
                          <a:ea typeface="Times New Roman"/>
                          <a:cs typeface="Times New Roman"/>
                        </a:rPr>
                        <a:t>    và hoàn thành trong kỳ (2x7)</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216.000.000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162.000.000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18.000.000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36.000.000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513179">
                <a:tc>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14. Cho </a:t>
                      </a:r>
                      <a:r>
                        <a:rPr lang="en-US" sz="1800" dirty="0" err="1">
                          <a:effectLst/>
                          <a:latin typeface="Times New Roman"/>
                          <a:ea typeface="Times New Roman"/>
                          <a:cs typeface="Times New Roman"/>
                        </a:rPr>
                        <a:t>sản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phẩm</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dở</a:t>
                      </a:r>
                      <a:r>
                        <a:rPr lang="en-US" sz="1800" dirty="0">
                          <a:effectLst/>
                          <a:latin typeface="Times New Roman"/>
                          <a:ea typeface="Times New Roman"/>
                          <a:cs typeface="Times New Roman"/>
                        </a:rPr>
                        <a:t> dang </a:t>
                      </a:r>
                      <a:r>
                        <a:rPr lang="en-US" sz="1800" dirty="0" err="1">
                          <a:effectLst/>
                          <a:latin typeface="Times New Roman"/>
                          <a:ea typeface="Times New Roman"/>
                          <a:cs typeface="Times New Roman"/>
                        </a:rPr>
                        <a:t>cuối</a:t>
                      </a:r>
                      <a:r>
                        <a:rPr lang="en-US" sz="1800" baseline="0" dirty="0">
                          <a:effectLst/>
                          <a:latin typeface="Calibri"/>
                          <a:ea typeface="Times New Roman"/>
                          <a:cs typeface="Times New Roman"/>
                        </a:rPr>
                        <a:t> </a:t>
                      </a:r>
                      <a:r>
                        <a:rPr lang="en-US" sz="1800" dirty="0" err="1">
                          <a:effectLst/>
                          <a:latin typeface="Times New Roman"/>
                          <a:ea typeface="Times New Roman"/>
                          <a:cs typeface="Times New Roman"/>
                        </a:rPr>
                        <a:t>kỳ</a:t>
                      </a:r>
                      <a:r>
                        <a:rPr lang="en-US" sz="1800" dirty="0">
                          <a:effectLst/>
                          <a:latin typeface="Times New Roman"/>
                          <a:ea typeface="Times New Roman"/>
                          <a:cs typeface="Times New Roman"/>
                        </a:rPr>
                        <a:t> (3x7)</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94.500.000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81.000.000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4.500.000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9.000.000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513179">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Tổng cộng chi phí đầu ra</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b="1">
                          <a:effectLst/>
                          <a:latin typeface="Times New Roman"/>
                          <a:ea typeface="Times New Roman"/>
                          <a:cs typeface="Times New Roman"/>
                        </a:rPr>
                        <a:t>  ( 12 + 13 + 14)</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405.000.000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310.500.000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31.500.000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63.000.000</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6" name="Rectangle 5"/>
          <p:cNvSpPr/>
          <p:nvPr/>
        </p:nvSpPr>
        <p:spPr>
          <a:xfrm>
            <a:off x="1603546" y="5805265"/>
            <a:ext cx="8884942" cy="1015663"/>
          </a:xfrm>
          <a:prstGeom prst="rect">
            <a:avLst/>
          </a:prstGeom>
        </p:spPr>
        <p:txBody>
          <a:bodyPr wrap="square">
            <a:spAutoFit/>
          </a:bodyPr>
          <a:lstStyle/>
          <a:p>
            <a:pPr marR="45085" algn="just" fontAlgn="base"/>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Tính</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 Chi </a:t>
            </a:r>
            <a:r>
              <a:rPr lang="en-US" sz="2000" i="1" dirty="0" err="1">
                <a:solidFill>
                  <a:prstClr val="black"/>
                </a:solidFill>
                <a:latin typeface="Times New Roman"/>
                <a:ea typeface="Times New Roman"/>
                <a:cs typeface="Times New Roman"/>
              </a:rPr>
              <a:t>phí</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xuất</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đơn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vị</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phẩm</a:t>
            </a:r>
            <a:r>
              <a:rPr lang="en-US" sz="2000" i="1" dirty="0">
                <a:solidFill>
                  <a:prstClr val="black"/>
                </a:solidFill>
                <a:latin typeface="Times New Roman"/>
                <a:ea typeface="Times New Roman"/>
                <a:cs typeface="Times New Roman"/>
              </a:rPr>
              <a:t> ” </a:t>
            </a:r>
            <a:r>
              <a:rPr lang="en-US" sz="2000" i="1" dirty="0" err="1">
                <a:solidFill>
                  <a:prstClr val="black"/>
                </a:solidFill>
                <a:latin typeface="Times New Roman"/>
                <a:ea typeface="Times New Roman"/>
                <a:cs typeface="Times New Roman"/>
              </a:rPr>
              <a:t>bằng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cách</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lấy</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6 chia </a:t>
            </a:r>
            <a:r>
              <a:rPr lang="en-US" sz="2000" i="1" dirty="0" err="1">
                <a:solidFill>
                  <a:prstClr val="black"/>
                </a:solidFill>
                <a:latin typeface="Times New Roman"/>
                <a:ea typeface="Times New Roman"/>
                <a:cs typeface="Times New Roman"/>
              </a:rPr>
              <a:t>cho</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4 </a:t>
            </a:r>
            <a:r>
              <a:rPr lang="en-US" sz="2000" i="1" dirty="0" err="1">
                <a:solidFill>
                  <a:prstClr val="black"/>
                </a:solidFill>
                <a:latin typeface="Times New Roman"/>
                <a:ea typeface="Times New Roman"/>
                <a:cs typeface="Times New Roman"/>
              </a:rPr>
              <a:t>áp</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dụng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đối</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với</a:t>
            </a:r>
            <a:r>
              <a:rPr lang="en-US" sz="2000" i="1" dirty="0">
                <a:solidFill>
                  <a:prstClr val="black"/>
                </a:solidFill>
                <a:latin typeface="Times New Roman"/>
                <a:ea typeface="Times New Roman"/>
                <a:cs typeface="Times New Roman"/>
              </a:rPr>
              <a:t> 3 </a:t>
            </a:r>
            <a:r>
              <a:rPr lang="en-US" sz="2000" i="1" dirty="0" err="1">
                <a:solidFill>
                  <a:prstClr val="black"/>
                </a:solidFill>
                <a:latin typeface="Times New Roman"/>
                <a:ea typeface="Times New Roman"/>
                <a:cs typeface="Times New Roman"/>
              </a:rPr>
              <a:t>khoản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mục</a:t>
            </a:r>
            <a:r>
              <a:rPr lang="en-US" sz="2000" i="1" dirty="0">
                <a:solidFill>
                  <a:prstClr val="black"/>
                </a:solidFill>
                <a:latin typeface="Times New Roman"/>
                <a:ea typeface="Times New Roman"/>
                <a:cs typeface="Times New Roman"/>
              </a:rPr>
              <a:t> chi </a:t>
            </a:r>
            <a:r>
              <a:rPr lang="en-US" sz="2000" i="1" dirty="0" err="1">
                <a:solidFill>
                  <a:prstClr val="black"/>
                </a:solidFill>
                <a:latin typeface="Times New Roman"/>
                <a:ea typeface="Times New Roman"/>
                <a:cs typeface="Times New Roman"/>
              </a:rPr>
              <a:t>phí</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cột</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tổng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số</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tính</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bằng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cách</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cộng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số</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liệu</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của</a:t>
            </a:r>
            <a:r>
              <a:rPr lang="en-US" sz="2000" i="1" dirty="0">
                <a:solidFill>
                  <a:prstClr val="black"/>
                </a:solidFill>
                <a:latin typeface="Times New Roman"/>
                <a:ea typeface="Times New Roman"/>
                <a:cs typeface="Times New Roman"/>
              </a:rPr>
              <a:t> 3 </a:t>
            </a:r>
            <a:r>
              <a:rPr lang="en-US" sz="2000" i="1" dirty="0" err="1">
                <a:solidFill>
                  <a:prstClr val="black"/>
                </a:solidFill>
                <a:latin typeface="Times New Roman"/>
                <a:ea typeface="Times New Roman"/>
                <a:cs typeface="Times New Roman"/>
              </a:rPr>
              <a:t>khoản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mục</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lại</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mà</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không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lấy</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6 chia </a:t>
            </a:r>
            <a:r>
              <a:rPr lang="en-US" sz="2000" i="1" dirty="0" err="1">
                <a:solidFill>
                  <a:prstClr val="black"/>
                </a:solidFill>
                <a:latin typeface="Times New Roman"/>
                <a:ea typeface="Times New Roman"/>
                <a:cs typeface="Times New Roman"/>
              </a:rPr>
              <a:t>cho</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4.</a:t>
            </a:r>
            <a:endParaRPr lang="en-US" sz="2000" i="1" dirty="0">
              <a:solidFill>
                <a:prstClr val="black"/>
              </a:solidFill>
              <a:latin typeface="Calibri"/>
              <a:ea typeface="Calibri"/>
              <a:cs typeface="Times New Roman"/>
            </a:endParaRPr>
          </a:p>
        </p:txBody>
      </p:sp>
    </p:spTree>
    <p:extLst>
      <p:ext uri="{BB962C8B-B14F-4D97-AF65-F5344CB8AC3E}">
        <p14:creationId xmlns:p14="http://schemas.microsoft.com/office/powerpoint/2010/main" val="1543101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91</a:t>
            </a:fld>
            <a:endParaRPr lang="en-IN"/>
          </a:p>
        </p:txBody>
      </p:sp>
      <p:sp>
        <p:nvSpPr>
          <p:cNvPr id="5" name="Rectangle 4"/>
          <p:cNvSpPr/>
          <p:nvPr/>
        </p:nvSpPr>
        <p:spPr>
          <a:xfrm>
            <a:off x="2063552" y="1519040"/>
            <a:ext cx="8136904" cy="5078313"/>
          </a:xfrm>
          <a:prstGeom prst="rect">
            <a:avLst/>
          </a:prstGeom>
        </p:spPr>
        <p:txBody>
          <a:bodyPr wrap="square">
            <a:spAutoFit/>
          </a:bodyPr>
          <a:lstStyle/>
          <a:p>
            <a:pPr algn="just" fontAlgn="base">
              <a:lnSpc>
                <a:spcPct val="150000"/>
              </a:lnSpc>
              <a:spcBef>
                <a:spcPct val="0"/>
              </a:spcBef>
              <a:spcAft>
                <a:spcPct val="0"/>
              </a:spcAft>
            </a:pPr>
            <a:r>
              <a:rPr lang="en-US" sz="2400" dirty="0">
                <a:solidFill>
                  <a:prstClr val="black"/>
                </a:solidFill>
                <a:latin typeface="Times New Roman"/>
                <a:ea typeface="Times New Roman"/>
              </a:rPr>
              <a:t>	Qua </a:t>
            </a:r>
            <a:r>
              <a:rPr lang="en-US" sz="2400" dirty="0" err="1">
                <a:solidFill>
                  <a:prstClr val="black"/>
                </a:solidFill>
                <a:latin typeface="Times New Roman"/>
                <a:ea typeface="Times New Roman"/>
              </a:rPr>
              <a:t>số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liệu</a:t>
            </a:r>
            <a:r>
              <a:rPr lang="en-US" sz="2400" dirty="0">
                <a:solidFill>
                  <a:prstClr val="black"/>
                </a:solidFill>
                <a:latin typeface="Times New Roman"/>
                <a:ea typeface="Times New Roman"/>
              </a:rPr>
              <a:t> ở </a:t>
            </a:r>
            <a:r>
              <a:rPr lang="en-US" sz="2400" dirty="0" err="1">
                <a:solidFill>
                  <a:prstClr val="black"/>
                </a:solidFill>
                <a:latin typeface="Times New Roman"/>
                <a:ea typeface="Times New Roman"/>
              </a:rPr>
              <a:t>báo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cáo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của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phân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xưởng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số</a:t>
            </a:r>
            <a:r>
              <a:rPr lang="en-US" sz="2400" dirty="0">
                <a:solidFill>
                  <a:prstClr val="black"/>
                </a:solidFill>
                <a:latin typeface="Times New Roman"/>
                <a:ea typeface="Times New Roman"/>
              </a:rPr>
              <a:t> 1 </a:t>
            </a:r>
            <a:r>
              <a:rPr lang="en-US" sz="2400" dirty="0" err="1">
                <a:solidFill>
                  <a:prstClr val="black"/>
                </a:solidFill>
                <a:latin typeface="Times New Roman"/>
                <a:ea typeface="Times New Roman"/>
              </a:rPr>
              <a:t>lập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theo</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pháp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nhập</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trước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trước</a:t>
            </a:r>
            <a:r>
              <a:rPr lang="en-US" sz="2400" dirty="0">
                <a:solidFill>
                  <a:prstClr val="black"/>
                </a:solidFill>
                <a:latin typeface="Times New Roman"/>
                <a:ea typeface="Times New Roman"/>
              </a:rPr>
              <a:t>, ta </a:t>
            </a:r>
            <a:r>
              <a:rPr lang="en-US" sz="2400" dirty="0" err="1">
                <a:solidFill>
                  <a:prstClr val="black"/>
                </a:solidFill>
                <a:latin typeface="Times New Roman"/>
                <a:ea typeface="Times New Roman"/>
              </a:rPr>
              <a:t>thấy</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được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những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thông</a:t>
            </a:r>
            <a:r>
              <a:rPr lang="en-US" sz="2400" dirty="0">
                <a:solidFill>
                  <a:prstClr val="black"/>
                </a:solidFill>
                <a:latin typeface="Times New Roman"/>
                <a:ea typeface="Times New Roman"/>
              </a:rPr>
              <a:t> tin </a:t>
            </a:r>
            <a:r>
              <a:rPr lang="en-US" sz="2400" dirty="0" err="1">
                <a:solidFill>
                  <a:prstClr val="black"/>
                </a:solidFill>
                <a:latin typeface="Times New Roman"/>
                <a:ea typeface="Times New Roman"/>
              </a:rPr>
              <a:t>rất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quan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trọng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Biết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được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tổng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số</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phẩm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hoàn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thành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mà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phân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xưởng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đã</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thực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hiện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trong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biết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được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tổng</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phát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sinh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trong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và</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của</a:t>
            </a:r>
            <a:r>
              <a:rPr lang="en-US" sz="2400" dirty="0">
                <a:solidFill>
                  <a:prstClr val="black"/>
                </a:solidFill>
                <a:latin typeface="Times New Roman"/>
                <a:ea typeface="Times New Roman"/>
              </a:rPr>
              <a:t> 1 </a:t>
            </a:r>
            <a:r>
              <a:rPr lang="en-US" sz="2400" dirty="0" err="1">
                <a:solidFill>
                  <a:prstClr val="black"/>
                </a:solidFill>
                <a:latin typeface="Times New Roman"/>
                <a:ea typeface="Times New Roman"/>
              </a:rPr>
              <a:t>đơn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vị</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phẩm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hoàn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thành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trong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kỳ</a:t>
            </a:r>
            <a:r>
              <a:rPr lang="en-US" sz="2400" dirty="0">
                <a:solidFill>
                  <a:prstClr val="black"/>
                </a:solidFill>
                <a:latin typeface="Times New Roman"/>
                <a:ea typeface="Times New Roman"/>
              </a:rPr>
              <a:t> - </a:t>
            </a:r>
            <a:r>
              <a:rPr lang="en-US" sz="2400" dirty="0" err="1">
                <a:solidFill>
                  <a:prstClr val="black"/>
                </a:solidFill>
                <a:latin typeface="Times New Roman"/>
                <a:ea typeface="Times New Roman"/>
              </a:rPr>
              <a:t>Thực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chất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là</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giá</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thành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đơn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vị</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phẩm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đương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biết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được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tổng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giá</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thành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thực</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tế</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phẩm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hoàn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thành</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trong</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kỳ</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của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phân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xưởng</a:t>
            </a:r>
            <a:r>
              <a:rPr lang="en-US" sz="2400" dirty="0">
                <a:solidFill>
                  <a:prstClr val="black"/>
                </a:solidFill>
                <a:latin typeface="Times New Roman"/>
                <a:ea typeface="Times New Roman"/>
              </a:rPr>
              <a:t>, chi </a:t>
            </a:r>
            <a:r>
              <a:rPr lang="en-US" sz="2400" dirty="0" err="1">
                <a:solidFill>
                  <a:prstClr val="black"/>
                </a:solidFill>
                <a:latin typeface="Times New Roman"/>
                <a:ea typeface="Times New Roman"/>
              </a:rPr>
              <a:t>phí</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xuất</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của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sản</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phẩm</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dở</a:t>
            </a:r>
            <a:r>
              <a:rPr lang="en-US" sz="2400" dirty="0">
                <a:solidFill>
                  <a:prstClr val="black"/>
                </a:solidFill>
                <a:latin typeface="Times New Roman"/>
                <a:ea typeface="Times New Roman"/>
              </a:rPr>
              <a:t> dang </a:t>
            </a:r>
            <a:r>
              <a:rPr lang="en-US" sz="2400" dirty="0" err="1">
                <a:solidFill>
                  <a:prstClr val="black"/>
                </a:solidFill>
                <a:latin typeface="Times New Roman"/>
                <a:ea typeface="Times New Roman"/>
              </a:rPr>
              <a:t>cuối</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kỳ</a:t>
            </a:r>
            <a:endParaRPr lang="en-US" sz="2400" dirty="0">
              <a:solidFill>
                <a:prstClr val="black"/>
              </a:solidFill>
              <a:latin typeface="Arial" charset="0"/>
            </a:endParaRPr>
          </a:p>
        </p:txBody>
      </p:sp>
      <p:sp>
        <p:nvSpPr>
          <p:cNvPr id="6" name="Rectangle 5"/>
          <p:cNvSpPr/>
          <p:nvPr/>
        </p:nvSpPr>
        <p:spPr>
          <a:xfrm>
            <a:off x="3215680" y="395954"/>
            <a:ext cx="4572000" cy="584775"/>
          </a:xfrm>
          <a:prstGeom prst="rect">
            <a:avLst/>
          </a:prstGeom>
        </p:spPr>
        <p:txBody>
          <a:bodyPr>
            <a:spAutoFit/>
          </a:bodyPr>
          <a:lstStyle/>
          <a:p>
            <a:pPr fontAlgn="base">
              <a:spcBef>
                <a:spcPct val="0"/>
              </a:spcBef>
              <a:spcAft>
                <a:spcPct val="0"/>
              </a:spcAft>
            </a:pPr>
            <a:r>
              <a:rPr lang="en-US" sz="3200" b="1" dirty="0">
                <a:solidFill>
                  <a:prstClr val="black"/>
                </a:solidFill>
                <a:latin typeface="Times New Roman"/>
                <a:ea typeface="Times New Roman"/>
              </a:rPr>
              <a:t>KẾT LUẬN</a:t>
            </a:r>
            <a:endParaRPr lang="en-US" sz="3200" b="1" dirty="0">
              <a:solidFill>
                <a:prstClr val="black"/>
              </a:solidFill>
              <a:latin typeface="Arial" charset="0"/>
            </a:endParaRPr>
          </a:p>
        </p:txBody>
      </p:sp>
    </p:spTree>
    <p:extLst>
      <p:ext uri="{BB962C8B-B14F-4D97-AF65-F5344CB8AC3E}">
        <p14:creationId xmlns:p14="http://schemas.microsoft.com/office/powerpoint/2010/main" val="10505521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92</a:t>
            </a:fld>
            <a:endParaRPr lang="en-IN"/>
          </a:p>
        </p:txBody>
      </p:sp>
      <p:sp>
        <p:nvSpPr>
          <p:cNvPr id="5" name="Rectangle 4"/>
          <p:cNvSpPr/>
          <p:nvPr/>
        </p:nvSpPr>
        <p:spPr>
          <a:xfrm>
            <a:off x="1991544" y="116633"/>
            <a:ext cx="8568952" cy="1015663"/>
          </a:xfrm>
          <a:prstGeom prst="rect">
            <a:avLst/>
          </a:prstGeom>
        </p:spPr>
        <p:txBody>
          <a:bodyPr wrap="square">
            <a:spAutoFit/>
          </a:bodyPr>
          <a:lstStyle/>
          <a:p>
            <a:pPr marR="45085" algn="just" fontAlgn="base"/>
            <a:r>
              <a:rPr lang="en-US" sz="2000" b="1" dirty="0" err="1">
                <a:solidFill>
                  <a:prstClr val="black"/>
                </a:solidFill>
                <a:latin typeface="Times New Roman"/>
                <a:ea typeface="Times New Roman"/>
                <a:cs typeface="Times New Roman"/>
              </a:rPr>
              <a:t>Giải</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Lập</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báo</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cáo</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sản</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xuất</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theo</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phương</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pháp</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bình</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quân</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cả</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kỳ</a:t>
            </a:r>
            <a:endParaRPr lang="en-US" sz="2000" dirty="0">
              <a:solidFill>
                <a:prstClr val="black"/>
              </a:solidFill>
              <a:latin typeface="Calibri"/>
              <a:ea typeface="Calibri"/>
              <a:cs typeface="Times New Roman"/>
            </a:endParaRPr>
          </a:p>
          <a:p>
            <a:pPr marR="45085" algn="ctr" fontAlgn="base"/>
            <a:r>
              <a:rPr lang="en-US" sz="2000" b="1" dirty="0" err="1">
                <a:solidFill>
                  <a:prstClr val="black"/>
                </a:solidFill>
                <a:latin typeface="Times New Roman"/>
                <a:ea typeface="Times New Roman"/>
                <a:cs typeface="Times New Roman"/>
              </a:rPr>
              <a:t>Báo</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cáo</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sản</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xuất</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của</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phân</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xưởng</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sản</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xuất</a:t>
            </a:r>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số</a:t>
            </a:r>
            <a:r>
              <a:rPr lang="en-US" sz="2000" b="1" dirty="0">
                <a:solidFill>
                  <a:prstClr val="black"/>
                </a:solidFill>
                <a:latin typeface="Times New Roman"/>
                <a:ea typeface="Times New Roman"/>
                <a:cs typeface="Times New Roman"/>
              </a:rPr>
              <a:t> 1</a:t>
            </a:r>
            <a:endParaRPr lang="en-US" sz="2000" dirty="0">
              <a:solidFill>
                <a:prstClr val="black"/>
              </a:solidFill>
              <a:latin typeface="Calibri"/>
              <a:ea typeface="Calibri"/>
              <a:cs typeface="Times New Roman"/>
            </a:endParaRPr>
          </a:p>
          <a:p>
            <a:pPr marR="45085" algn="just" fontAlgn="base"/>
            <a:r>
              <a:rPr lang="en-US" sz="2000" b="1" dirty="0">
                <a:solidFill>
                  <a:prstClr val="black"/>
                </a:solidFill>
                <a:latin typeface="Times New Roman"/>
                <a:ea typeface="Times New Roman"/>
                <a:cs typeface="Times New Roman"/>
              </a:rPr>
              <a:t>                                                </a:t>
            </a:r>
            <a:r>
              <a:rPr lang="en-US" sz="2000" b="1" dirty="0" err="1">
                <a:solidFill>
                  <a:prstClr val="black"/>
                </a:solidFill>
                <a:latin typeface="Times New Roman"/>
                <a:ea typeface="Times New Roman"/>
                <a:cs typeface="Times New Roman"/>
              </a:rPr>
              <a:t>Tháng</a:t>
            </a:r>
            <a:r>
              <a:rPr lang="en-US" sz="2000" b="1" dirty="0">
                <a:solidFill>
                  <a:prstClr val="black"/>
                </a:solidFill>
                <a:latin typeface="Times New Roman"/>
                <a:ea typeface="Times New Roman"/>
                <a:cs typeface="Times New Roman"/>
              </a:rPr>
              <a:t> 6/N</a:t>
            </a:r>
            <a:endParaRPr lang="en-US" sz="2000" dirty="0">
              <a:solidFill>
                <a:prstClr val="black"/>
              </a:solidFill>
              <a:latin typeface="Calibri"/>
              <a:ea typeface="Calibri"/>
              <a:cs typeface="Times New Roman"/>
            </a:endParaRPr>
          </a:p>
        </p:txBody>
      </p:sp>
      <p:graphicFrame>
        <p:nvGraphicFramePr>
          <p:cNvPr id="6" name="Table 5"/>
          <p:cNvGraphicFramePr>
            <a:graphicFrameLocks noGrp="1"/>
          </p:cNvGraphicFramePr>
          <p:nvPr>
            <p:extLst>
              <p:ext uri="{D42A27DB-BD31-4B8C-83A1-F6EECF244321}">
                <p14:modId xmlns:p14="http://schemas.microsoft.com/office/powerpoint/2010/main" val="1410748572"/>
              </p:ext>
            </p:extLst>
          </p:nvPr>
        </p:nvGraphicFramePr>
        <p:xfrm>
          <a:off x="1703512" y="1906488"/>
          <a:ext cx="8832326" cy="4114800"/>
        </p:xfrm>
        <a:graphic>
          <a:graphicData uri="http://schemas.openxmlformats.org/drawingml/2006/table">
            <a:tbl>
              <a:tblPr firstRow="1" firstCol="1" lastRow="1" lastCol="1" bandRow="1" bandCol="1"/>
              <a:tblGrid>
                <a:gridCol w="3096344">
                  <a:extLst>
                    <a:ext uri="{9D8B030D-6E8A-4147-A177-3AD203B41FA5}">
                      <a16:colId xmlns:a16="http://schemas.microsoft.com/office/drawing/2014/main" val="20000"/>
                    </a:ext>
                  </a:extLst>
                </a:gridCol>
                <a:gridCol w="1526330">
                  <a:extLst>
                    <a:ext uri="{9D8B030D-6E8A-4147-A177-3AD203B41FA5}">
                      <a16:colId xmlns:a16="http://schemas.microsoft.com/office/drawing/2014/main" val="20001"/>
                    </a:ext>
                  </a:extLst>
                </a:gridCol>
                <a:gridCol w="1429693">
                  <a:extLst>
                    <a:ext uri="{9D8B030D-6E8A-4147-A177-3AD203B41FA5}">
                      <a16:colId xmlns:a16="http://schemas.microsoft.com/office/drawing/2014/main" val="20002"/>
                    </a:ext>
                  </a:extLst>
                </a:gridCol>
                <a:gridCol w="1429693">
                  <a:extLst>
                    <a:ext uri="{9D8B030D-6E8A-4147-A177-3AD203B41FA5}">
                      <a16:colId xmlns:a16="http://schemas.microsoft.com/office/drawing/2014/main" val="20003"/>
                    </a:ext>
                  </a:extLst>
                </a:gridCol>
                <a:gridCol w="1350266">
                  <a:extLst>
                    <a:ext uri="{9D8B030D-6E8A-4147-A177-3AD203B41FA5}">
                      <a16:colId xmlns:a16="http://schemas.microsoft.com/office/drawing/2014/main" val="20004"/>
                    </a:ext>
                  </a:extLst>
                </a:gridCol>
              </a:tblGrid>
              <a:tr h="185998">
                <a:tc rowSpan="2">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Chỉ</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tiêu</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00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ctr">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Tổng</a:t>
                      </a:r>
                      <a:endParaRPr lang="en-US" sz="1800" dirty="0">
                        <a:effectLst/>
                        <a:latin typeface="Calibri"/>
                        <a:ea typeface="Calibri"/>
                        <a:cs typeface="Times New Roman"/>
                      </a:endParaRPr>
                    </a:p>
                    <a:p>
                      <a:pPr marL="0" marR="45085" algn="ctr">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số</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45085" algn="ctr">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Khối</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lượng</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tương</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đương</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1997">
                <a:tc vMerge="1">
                  <a:txBody>
                    <a:bodyPr/>
                    <a:lstStyle/>
                    <a:p>
                      <a:endParaRPr lang="en-US"/>
                    </a:p>
                  </a:txBody>
                  <a:tcPr/>
                </a:tc>
                <a:tc vMerge="1">
                  <a:txBody>
                    <a:bodyPr/>
                    <a:lstStyle/>
                    <a:p>
                      <a:endParaRPr lang="en-US"/>
                    </a:p>
                  </a:txBody>
                  <a:tcPr/>
                </a:tc>
                <a:tc>
                  <a:txBody>
                    <a:bodyPr/>
                    <a:lstStyle/>
                    <a:p>
                      <a:pPr marL="0" marR="45085" algn="ctr">
                        <a:lnSpc>
                          <a:spcPct val="100000"/>
                        </a:lnSpc>
                        <a:spcBef>
                          <a:spcPts val="0"/>
                        </a:spcBef>
                        <a:spcAft>
                          <a:spcPts val="0"/>
                        </a:spcAft>
                      </a:pPr>
                      <a:r>
                        <a:rPr lang="en-US" sz="1800" b="1" dirty="0">
                          <a:effectLst/>
                          <a:latin typeface="Times New Roman"/>
                          <a:ea typeface="Times New Roman"/>
                          <a:cs typeface="Times New Roman"/>
                        </a:rPr>
                        <a:t>CP NVL </a:t>
                      </a:r>
                      <a:endParaRPr lang="en-US" sz="1800" dirty="0">
                        <a:effectLst/>
                        <a:latin typeface="Calibri"/>
                        <a:ea typeface="Calibri"/>
                        <a:cs typeface="Times New Roman"/>
                      </a:endParaRPr>
                    </a:p>
                    <a:p>
                      <a:pPr marL="0" marR="45085" algn="ctr">
                        <a:lnSpc>
                          <a:spcPct val="100000"/>
                        </a:lnSpc>
                        <a:spcBef>
                          <a:spcPts val="0"/>
                        </a:spcBef>
                        <a:spcAft>
                          <a:spcPts val="0"/>
                        </a:spcAft>
                      </a:pPr>
                      <a:r>
                        <a:rPr lang="en-US" sz="1800" b="1" dirty="0" err="1">
                          <a:effectLst/>
                          <a:latin typeface="Times New Roman"/>
                          <a:ea typeface="Times New Roman"/>
                          <a:cs typeface="Times New Roman"/>
                        </a:rPr>
                        <a:t>trực</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tiếp</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b="1" dirty="0">
                          <a:effectLst/>
                          <a:latin typeface="Times New Roman"/>
                          <a:ea typeface="Times New Roman"/>
                          <a:cs typeface="Times New Roman"/>
                        </a:rPr>
                        <a:t>  CPNC</a:t>
                      </a:r>
                      <a:endParaRPr lang="en-US" sz="1800" dirty="0">
                        <a:effectLst/>
                        <a:latin typeface="Calibri"/>
                        <a:ea typeface="Calibri"/>
                        <a:cs typeface="Times New Roman"/>
                      </a:endParaRPr>
                    </a:p>
                    <a:p>
                      <a:pPr marL="0" marR="45085" algn="ctr">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trực</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tiếp</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b="1" dirty="0">
                          <a:effectLst/>
                          <a:latin typeface="Times New Roman"/>
                          <a:ea typeface="Times New Roman"/>
                          <a:cs typeface="Times New Roman"/>
                        </a:rPr>
                        <a:t> CPSX</a:t>
                      </a:r>
                      <a:endParaRPr lang="en-US" sz="1800" dirty="0">
                        <a:effectLst/>
                        <a:latin typeface="Calibri"/>
                        <a:ea typeface="Calibri"/>
                        <a:cs typeface="Times New Roman"/>
                      </a:endParaRPr>
                    </a:p>
                    <a:p>
                      <a:pPr marL="0" marR="45085" algn="ctr">
                        <a:lnSpc>
                          <a:spcPct val="100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chung</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1997">
                <a:tc>
                  <a:txBody>
                    <a:bodyPr/>
                    <a:lstStyle/>
                    <a:p>
                      <a:pPr marL="0" marR="45085" algn="just">
                        <a:lnSpc>
                          <a:spcPct val="100000"/>
                        </a:lnSpc>
                        <a:spcBef>
                          <a:spcPts val="0"/>
                        </a:spcBef>
                        <a:spcAft>
                          <a:spcPts val="0"/>
                        </a:spcAft>
                      </a:pPr>
                      <a:r>
                        <a:rPr lang="en-US" sz="1800" b="1" dirty="0" err="1">
                          <a:effectLst/>
                          <a:latin typeface="Times New Roman"/>
                          <a:ea typeface="Times New Roman"/>
                          <a:cs typeface="Times New Roman"/>
                        </a:rPr>
                        <a:t>Phần</a:t>
                      </a:r>
                      <a:r>
                        <a:rPr lang="en-US" sz="1800" b="1" dirty="0">
                          <a:effectLst/>
                          <a:latin typeface="Times New Roman"/>
                          <a:ea typeface="Times New Roman"/>
                          <a:cs typeface="Times New Roman"/>
                        </a:rPr>
                        <a:t> 1: </a:t>
                      </a:r>
                      <a:r>
                        <a:rPr lang="en-US" sz="1800" b="1" dirty="0" err="1">
                          <a:effectLst/>
                          <a:latin typeface="Times New Roman"/>
                          <a:ea typeface="Times New Roman"/>
                          <a:cs typeface="Times New Roman"/>
                        </a:rPr>
                        <a:t>Kê</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khối</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lượng</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và</a:t>
                      </a:r>
                      <a:r>
                        <a:rPr lang="en-US" sz="1800" b="1" dirty="0">
                          <a:effectLst/>
                          <a:latin typeface="Times New Roman"/>
                          <a:ea typeface="Times New Roman"/>
                          <a:cs typeface="Times New Roman"/>
                        </a:rPr>
                        <a:t> KL </a:t>
                      </a:r>
                      <a:r>
                        <a:rPr lang="en-US" sz="1800" b="1" dirty="0" err="1">
                          <a:effectLst/>
                          <a:latin typeface="Times New Roman"/>
                          <a:ea typeface="Times New Roman"/>
                          <a:cs typeface="Times New Roman"/>
                        </a:rPr>
                        <a:t>hoàn</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thành</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tương</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đương</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5998">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1.Khối lượng SP hoàn thành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170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170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170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170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2997">
                <a:tc>
                  <a:txBody>
                    <a:bodyPr/>
                    <a:lstStyle/>
                    <a:p>
                      <a:pPr marL="0" marR="45085" algn="just">
                        <a:lnSpc>
                          <a:spcPct val="100000"/>
                        </a:lnSpc>
                        <a:spcBef>
                          <a:spcPts val="0"/>
                        </a:spcBef>
                        <a:spcAft>
                          <a:spcPts val="0"/>
                        </a:spcAft>
                      </a:pPr>
                      <a:r>
                        <a:rPr lang="en-US" sz="1800" dirty="0">
                          <a:effectLst/>
                          <a:latin typeface="Times New Roman"/>
                          <a:ea typeface="Times New Roman"/>
                          <a:cs typeface="Times New Roman"/>
                        </a:rPr>
                        <a:t>2. KL </a:t>
                      </a:r>
                      <a:r>
                        <a:rPr lang="en-US" sz="1800" dirty="0" err="1">
                          <a:effectLst/>
                          <a:latin typeface="Times New Roman"/>
                          <a:ea typeface="Times New Roman"/>
                          <a:cs typeface="Times New Roman"/>
                        </a:rPr>
                        <a:t>tương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đương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của</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sản</a:t>
                      </a:r>
                      <a:endParaRPr lang="en-US" sz="1800" dirty="0">
                        <a:effectLst/>
                        <a:latin typeface="Calibri"/>
                        <a:ea typeface="Calibri"/>
                        <a:cs typeface="Times New Roman"/>
                      </a:endParaRPr>
                    </a:p>
                    <a:p>
                      <a:pPr marL="0" marR="45085" algn="just">
                        <a:lnSpc>
                          <a:spcPct val="100000"/>
                        </a:lnSpc>
                        <a:spcBef>
                          <a:spcPts val="0"/>
                        </a:spcBef>
                        <a:spcAft>
                          <a:spcPts val="0"/>
                        </a:spcAft>
                      </a:pP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phẩm</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dở</a:t>
                      </a:r>
                      <a:r>
                        <a:rPr lang="en-US" sz="1800" dirty="0">
                          <a:effectLst/>
                          <a:latin typeface="Times New Roman"/>
                          <a:ea typeface="Times New Roman"/>
                          <a:cs typeface="Times New Roman"/>
                        </a:rPr>
                        <a:t> dang </a:t>
                      </a:r>
                      <a:r>
                        <a:rPr lang="en-US" sz="1800" dirty="0" err="1">
                          <a:effectLst/>
                          <a:latin typeface="Times New Roman"/>
                          <a:ea typeface="Times New Roman"/>
                          <a:cs typeface="Times New Roman"/>
                        </a:rPr>
                        <a:t>cuối</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kỳ</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r>
                        <a:rPr lang="en-US" sz="1800">
                          <a:effectLst/>
                          <a:latin typeface="Times New Roman"/>
                          <a:ea typeface="Times New Roman"/>
                          <a:cs typeface="Times New Roman"/>
                        </a:rPr>
                        <a:t>60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60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30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      30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85998">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3. Cộng phần 1 ( 1+2 )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230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230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200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200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71997">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4. Phần 2: Tổng hợp CPSX</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b="1">
                          <a:effectLst/>
                          <a:latin typeface="Times New Roman"/>
                          <a:ea typeface="Times New Roman"/>
                          <a:cs typeface="Times New Roman"/>
                        </a:rPr>
                        <a:t> và xác định chi phí đơn vị SP</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p>
                      <a:pPr marL="0" marR="45085" algn="just">
                        <a:lnSpc>
                          <a:spcPct val="100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85998">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5. Chi phi sản xuất DD đầu kỳ</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85.500.000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67.500.000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6.000.000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12.000.000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85998">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6. CP sản xuất  P/S trong kỳ</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319.500.000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243.000.000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25.500.000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a:effectLst/>
                          <a:latin typeface="Times New Roman"/>
                          <a:ea typeface="Times New Roman"/>
                          <a:cs typeface="Times New Roman"/>
                        </a:rPr>
                        <a:t>51.000.000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85998">
                <a:tc>
                  <a:txBody>
                    <a:bodyPr/>
                    <a:lstStyle/>
                    <a:p>
                      <a:pPr marL="0" marR="45085" algn="just">
                        <a:lnSpc>
                          <a:spcPct val="100000"/>
                        </a:lnSpc>
                        <a:spcBef>
                          <a:spcPts val="0"/>
                        </a:spcBef>
                        <a:spcAft>
                          <a:spcPts val="0"/>
                        </a:spcAft>
                      </a:pPr>
                      <a:r>
                        <a:rPr lang="en-US" sz="1800" b="1">
                          <a:effectLst/>
                          <a:latin typeface="Times New Roman"/>
                          <a:ea typeface="Times New Roman"/>
                          <a:cs typeface="Times New Roman"/>
                        </a:rPr>
                        <a:t>7. Cộng chi phí sản xuất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405.000.000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310.500.000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31.500.000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00000"/>
                        </a:lnSpc>
                        <a:spcBef>
                          <a:spcPts val="0"/>
                        </a:spcBef>
                        <a:spcAft>
                          <a:spcPts val="0"/>
                        </a:spcAft>
                      </a:pPr>
                      <a:r>
                        <a:rPr lang="en-US" sz="1800" b="1">
                          <a:effectLst/>
                          <a:latin typeface="Times New Roman"/>
                          <a:ea typeface="Times New Roman"/>
                          <a:cs typeface="Times New Roman"/>
                        </a:rPr>
                        <a:t>63.000.000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85998">
                <a:tc>
                  <a:txBody>
                    <a:bodyPr/>
                    <a:lstStyle/>
                    <a:p>
                      <a:pPr marL="0" marR="45085" algn="just">
                        <a:lnSpc>
                          <a:spcPct val="100000"/>
                        </a:lnSpc>
                        <a:spcBef>
                          <a:spcPts val="0"/>
                        </a:spcBef>
                        <a:spcAft>
                          <a:spcPts val="0"/>
                        </a:spcAft>
                      </a:pPr>
                      <a:r>
                        <a:rPr lang="en-US" sz="1800">
                          <a:effectLst/>
                          <a:latin typeface="Times New Roman"/>
                          <a:ea typeface="Times New Roman"/>
                          <a:cs typeface="Times New Roman"/>
                        </a:rPr>
                        <a:t>8. Chi phí đơn vị ( 7/3) *</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a:effectLst/>
                          <a:latin typeface="Times New Roman"/>
                          <a:ea typeface="Times New Roman"/>
                          <a:cs typeface="Times New Roman"/>
                        </a:rPr>
                        <a:t>1822,5</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a:effectLst/>
                          <a:latin typeface="Times New Roman"/>
                          <a:ea typeface="Times New Roman"/>
                          <a:cs typeface="Times New Roman"/>
                        </a:rPr>
                        <a:t>1.350</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a:effectLst/>
                          <a:latin typeface="Times New Roman"/>
                          <a:ea typeface="Times New Roman"/>
                          <a:cs typeface="Times New Roman"/>
                        </a:rPr>
                        <a:t>157,5</a:t>
                      </a:r>
                      <a:endParaRPr lang="en-US" sz="180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00000"/>
                        </a:lnSpc>
                        <a:spcBef>
                          <a:spcPts val="0"/>
                        </a:spcBef>
                        <a:spcAft>
                          <a:spcPts val="0"/>
                        </a:spcAft>
                      </a:pPr>
                      <a:r>
                        <a:rPr lang="en-US" sz="1800" dirty="0">
                          <a:effectLst/>
                          <a:latin typeface="Times New Roman"/>
                          <a:ea typeface="Times New Roman"/>
                          <a:cs typeface="Times New Roman"/>
                        </a:rPr>
                        <a:t>315</a:t>
                      </a:r>
                      <a:endParaRPr lang="en-US" sz="1800" dirty="0">
                        <a:effectLst/>
                        <a:latin typeface="Calibri"/>
                        <a:ea typeface="Calibri"/>
                        <a:cs typeface="Times New Roman"/>
                      </a:endParaRPr>
                    </a:p>
                  </a:txBody>
                  <a:tcPr marL="60652" marR="60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3227903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93</a:t>
            </a:fld>
            <a:endParaRPr lang="en-IN"/>
          </a:p>
        </p:txBody>
      </p:sp>
      <p:sp>
        <p:nvSpPr>
          <p:cNvPr id="5" name="Rectangle 4"/>
          <p:cNvSpPr/>
          <p:nvPr/>
        </p:nvSpPr>
        <p:spPr>
          <a:xfrm>
            <a:off x="1847528" y="68432"/>
            <a:ext cx="8712968" cy="1200329"/>
          </a:xfrm>
          <a:prstGeom prst="rect">
            <a:avLst/>
          </a:prstGeom>
        </p:spPr>
        <p:txBody>
          <a:bodyPr wrap="square">
            <a:spAutoFit/>
          </a:bodyPr>
          <a:lstStyle/>
          <a:p>
            <a:pPr marR="45085" algn="just" fontAlgn="base"/>
            <a:r>
              <a:rPr lang="en-US" sz="2400" b="1" dirty="0" err="1">
                <a:solidFill>
                  <a:prstClr val="black"/>
                </a:solidFill>
                <a:latin typeface="Times New Roman"/>
                <a:ea typeface="Times New Roman"/>
                <a:cs typeface="Times New Roman"/>
              </a:rPr>
              <a:t>Giải</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Lập</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báo</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cáo</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sản</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xuất</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theo</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phương</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pháp</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bình</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quân</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cả</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kỳ</a:t>
            </a:r>
            <a:endParaRPr lang="en-US" sz="2400" dirty="0">
              <a:solidFill>
                <a:prstClr val="black"/>
              </a:solidFill>
              <a:latin typeface="Calibri"/>
              <a:ea typeface="Calibri"/>
              <a:cs typeface="Times New Roman"/>
            </a:endParaRPr>
          </a:p>
          <a:p>
            <a:pPr marR="45085" algn="ctr" fontAlgn="base"/>
            <a:r>
              <a:rPr lang="en-US" sz="2400" b="1" dirty="0" err="1">
                <a:solidFill>
                  <a:prstClr val="black"/>
                </a:solidFill>
                <a:latin typeface="Times New Roman"/>
                <a:ea typeface="Times New Roman"/>
                <a:cs typeface="Times New Roman"/>
              </a:rPr>
              <a:t>Báo</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cáo</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sản</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xuất</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của</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phân</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xưởng</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sản</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xuất</a:t>
            </a:r>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số</a:t>
            </a:r>
            <a:r>
              <a:rPr lang="en-US" sz="2400" b="1" dirty="0">
                <a:solidFill>
                  <a:prstClr val="black"/>
                </a:solidFill>
                <a:latin typeface="Times New Roman"/>
                <a:ea typeface="Times New Roman"/>
                <a:cs typeface="Times New Roman"/>
              </a:rPr>
              <a:t> 1</a:t>
            </a:r>
            <a:endParaRPr lang="en-US" sz="2400" dirty="0">
              <a:solidFill>
                <a:prstClr val="black"/>
              </a:solidFill>
              <a:latin typeface="Calibri"/>
              <a:ea typeface="Calibri"/>
              <a:cs typeface="Times New Roman"/>
            </a:endParaRPr>
          </a:p>
          <a:p>
            <a:pPr marR="45085" algn="just" fontAlgn="base"/>
            <a:r>
              <a:rPr lang="en-US" sz="2400" b="1" dirty="0">
                <a:solidFill>
                  <a:prstClr val="black"/>
                </a:solidFill>
                <a:latin typeface="Times New Roman"/>
                <a:ea typeface="Times New Roman"/>
                <a:cs typeface="Times New Roman"/>
              </a:rPr>
              <a:t>                                                </a:t>
            </a:r>
            <a:r>
              <a:rPr lang="en-US" sz="2400" b="1" dirty="0" err="1">
                <a:solidFill>
                  <a:prstClr val="black"/>
                </a:solidFill>
                <a:latin typeface="Times New Roman"/>
                <a:ea typeface="Times New Roman"/>
                <a:cs typeface="Times New Roman"/>
              </a:rPr>
              <a:t>Tháng</a:t>
            </a:r>
            <a:r>
              <a:rPr lang="en-US" sz="2400" b="1" dirty="0">
                <a:solidFill>
                  <a:prstClr val="black"/>
                </a:solidFill>
                <a:latin typeface="Times New Roman"/>
                <a:ea typeface="Times New Roman"/>
                <a:cs typeface="Times New Roman"/>
              </a:rPr>
              <a:t> 6/N</a:t>
            </a:r>
            <a:endParaRPr lang="en-US" sz="2400" dirty="0">
              <a:solidFill>
                <a:prstClr val="black"/>
              </a:solidFill>
              <a:latin typeface="Calibri"/>
              <a:ea typeface="Calibri"/>
              <a:cs typeface="Times New Roman"/>
            </a:endParaRPr>
          </a:p>
        </p:txBody>
      </p:sp>
      <p:graphicFrame>
        <p:nvGraphicFramePr>
          <p:cNvPr id="6" name="Table 5"/>
          <p:cNvGraphicFramePr>
            <a:graphicFrameLocks noGrp="1"/>
          </p:cNvGraphicFramePr>
          <p:nvPr>
            <p:extLst>
              <p:ext uri="{D42A27DB-BD31-4B8C-83A1-F6EECF244321}">
                <p14:modId xmlns:p14="http://schemas.microsoft.com/office/powerpoint/2010/main" val="2981332614"/>
              </p:ext>
            </p:extLst>
          </p:nvPr>
        </p:nvGraphicFramePr>
        <p:xfrm>
          <a:off x="1730949" y="1556792"/>
          <a:ext cx="8820705" cy="3585596"/>
        </p:xfrm>
        <a:graphic>
          <a:graphicData uri="http://schemas.openxmlformats.org/drawingml/2006/table">
            <a:tbl>
              <a:tblPr firstRow="1" firstCol="1" lastRow="1" lastCol="1" bandRow="1" bandCol="1"/>
              <a:tblGrid>
                <a:gridCol w="328493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306964">
                  <a:extLst>
                    <a:ext uri="{9D8B030D-6E8A-4147-A177-3AD203B41FA5}">
                      <a16:colId xmlns:a16="http://schemas.microsoft.com/office/drawing/2014/main" val="20003"/>
                    </a:ext>
                  </a:extLst>
                </a:gridCol>
                <a:gridCol w="1348489">
                  <a:extLst>
                    <a:ext uri="{9D8B030D-6E8A-4147-A177-3AD203B41FA5}">
                      <a16:colId xmlns:a16="http://schemas.microsoft.com/office/drawing/2014/main" val="20004"/>
                    </a:ext>
                  </a:extLst>
                </a:gridCol>
              </a:tblGrid>
              <a:tr h="0">
                <a:tc rowSpan="2">
                  <a:txBody>
                    <a:bodyPr/>
                    <a:lstStyle/>
                    <a:p>
                      <a:pPr marL="0" marR="45085" algn="just">
                        <a:lnSpc>
                          <a:spcPct val="115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15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Chỉ</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tiêu</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45085" algn="just">
                        <a:lnSpc>
                          <a:spcPct val="115000"/>
                        </a:lnSpc>
                        <a:spcBef>
                          <a:spcPts val="0"/>
                        </a:spcBef>
                        <a:spcAft>
                          <a:spcPts val="0"/>
                        </a:spcAft>
                      </a:pP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p>
                      <a:pPr marL="0" marR="45085" algn="just">
                        <a:lnSpc>
                          <a:spcPct val="115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Tổng</a:t>
                      </a:r>
                      <a:endParaRPr lang="en-US" sz="1800" dirty="0">
                        <a:effectLst/>
                        <a:latin typeface="Calibri"/>
                        <a:ea typeface="Calibri"/>
                        <a:cs typeface="Times New Roman"/>
                      </a:endParaRPr>
                    </a:p>
                    <a:p>
                      <a:pPr marL="0" marR="45085" algn="just">
                        <a:lnSpc>
                          <a:spcPct val="115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số</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45085" algn="just">
                        <a:lnSpc>
                          <a:spcPct val="115000"/>
                        </a:lnSpc>
                        <a:spcBef>
                          <a:spcPts val="0"/>
                        </a:spcBef>
                        <a:spcAft>
                          <a:spcPts val="0"/>
                        </a:spcAft>
                      </a:pPr>
                      <a:r>
                        <a:rPr lang="en-US" sz="1800" b="1">
                          <a:effectLst/>
                          <a:latin typeface="Times New Roman"/>
                          <a:ea typeface="Times New Roman"/>
                          <a:cs typeface="Times New Roman"/>
                        </a:rPr>
                        <a:t>              Khối lượng tương đương</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vMerge="1">
                  <a:txBody>
                    <a:bodyPr/>
                    <a:lstStyle/>
                    <a:p>
                      <a:endParaRPr lang="en-US"/>
                    </a:p>
                  </a:txBody>
                  <a:tcPr/>
                </a:tc>
                <a:tc vMerge="1">
                  <a:txBody>
                    <a:bodyPr/>
                    <a:lstStyle/>
                    <a:p>
                      <a:endParaRPr lang="en-US"/>
                    </a:p>
                  </a:txBody>
                  <a:tcPr/>
                </a:tc>
                <a:tc>
                  <a:txBody>
                    <a:bodyPr/>
                    <a:lstStyle/>
                    <a:p>
                      <a:pPr marL="0" marR="45085" algn="ctr">
                        <a:lnSpc>
                          <a:spcPct val="115000"/>
                        </a:lnSpc>
                        <a:spcBef>
                          <a:spcPts val="0"/>
                        </a:spcBef>
                        <a:spcAft>
                          <a:spcPts val="0"/>
                        </a:spcAft>
                      </a:pPr>
                      <a:r>
                        <a:rPr lang="en-US" sz="1800" b="1" dirty="0">
                          <a:effectLst/>
                          <a:latin typeface="Times New Roman"/>
                          <a:ea typeface="Times New Roman"/>
                          <a:cs typeface="Times New Roman"/>
                        </a:rPr>
                        <a:t>CP NVL </a:t>
                      </a:r>
                      <a:endParaRPr lang="en-US" sz="1800" dirty="0">
                        <a:effectLst/>
                        <a:latin typeface="Calibri"/>
                        <a:ea typeface="Calibri"/>
                        <a:cs typeface="Times New Roman"/>
                      </a:endParaRPr>
                    </a:p>
                    <a:p>
                      <a:pPr marL="0" marR="45085" algn="ctr">
                        <a:lnSpc>
                          <a:spcPct val="115000"/>
                        </a:lnSpc>
                        <a:spcBef>
                          <a:spcPts val="0"/>
                        </a:spcBef>
                        <a:spcAft>
                          <a:spcPts val="0"/>
                        </a:spcAft>
                      </a:pPr>
                      <a:r>
                        <a:rPr lang="en-US" sz="1800" b="1" dirty="0" err="1">
                          <a:effectLst/>
                          <a:latin typeface="Times New Roman"/>
                          <a:ea typeface="Times New Roman"/>
                          <a:cs typeface="Times New Roman"/>
                        </a:rPr>
                        <a:t>trực</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tiếp</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15000"/>
                        </a:lnSpc>
                        <a:spcBef>
                          <a:spcPts val="0"/>
                        </a:spcBef>
                        <a:spcAft>
                          <a:spcPts val="0"/>
                        </a:spcAft>
                      </a:pPr>
                      <a:r>
                        <a:rPr lang="en-US" sz="1800" b="1" dirty="0">
                          <a:effectLst/>
                          <a:latin typeface="Times New Roman"/>
                          <a:ea typeface="Times New Roman"/>
                          <a:cs typeface="Times New Roman"/>
                        </a:rPr>
                        <a:t>  CPNC</a:t>
                      </a:r>
                      <a:endParaRPr lang="en-US" sz="1800" dirty="0">
                        <a:effectLst/>
                        <a:latin typeface="Calibri"/>
                        <a:ea typeface="Calibri"/>
                        <a:cs typeface="Times New Roman"/>
                      </a:endParaRPr>
                    </a:p>
                    <a:p>
                      <a:pPr marL="0" marR="45085" algn="ctr">
                        <a:lnSpc>
                          <a:spcPct val="115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trực</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tiếp</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ctr">
                        <a:lnSpc>
                          <a:spcPct val="115000"/>
                        </a:lnSpc>
                        <a:spcBef>
                          <a:spcPts val="0"/>
                        </a:spcBef>
                        <a:spcAft>
                          <a:spcPts val="0"/>
                        </a:spcAft>
                      </a:pPr>
                      <a:r>
                        <a:rPr lang="en-US" sz="1800" b="1" dirty="0">
                          <a:effectLst/>
                          <a:latin typeface="Times New Roman"/>
                          <a:ea typeface="Times New Roman"/>
                          <a:cs typeface="Times New Roman"/>
                        </a:rPr>
                        <a:t> CPSX</a:t>
                      </a:r>
                      <a:endParaRPr lang="en-US" sz="1800" dirty="0">
                        <a:effectLst/>
                        <a:latin typeface="Calibri"/>
                        <a:ea typeface="Calibri"/>
                        <a:cs typeface="Times New Roman"/>
                      </a:endParaRPr>
                    </a:p>
                    <a:p>
                      <a:pPr marL="0" marR="45085" algn="ctr">
                        <a:lnSpc>
                          <a:spcPct val="115000"/>
                        </a:lnSpc>
                        <a:spcBef>
                          <a:spcPts val="0"/>
                        </a:spcBef>
                        <a:spcAft>
                          <a:spcPts val="0"/>
                        </a:spcAft>
                      </a:pP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chung</a:t>
                      </a:r>
                      <a:r>
                        <a:rPr lang="en-US" sz="1800" b="1" dirty="0">
                          <a:effectLst/>
                          <a:latin typeface="Times New Roman"/>
                          <a:ea typeface="Times New Roman"/>
                          <a:cs typeface="Times New Roman"/>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45085" algn="just">
                        <a:lnSpc>
                          <a:spcPct val="115000"/>
                        </a:lnSpc>
                        <a:spcBef>
                          <a:spcPts val="0"/>
                        </a:spcBef>
                        <a:spcAft>
                          <a:spcPts val="0"/>
                        </a:spcAft>
                      </a:pPr>
                      <a:r>
                        <a:rPr lang="en-US" sz="1800" b="1">
                          <a:effectLst/>
                          <a:latin typeface="Times New Roman"/>
                          <a:ea typeface="Times New Roman"/>
                          <a:cs typeface="Times New Roman"/>
                        </a:rPr>
                        <a:t>9.  Phần 3 : Cân đối chi phí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45085" algn="just">
                        <a:lnSpc>
                          <a:spcPct val="115000"/>
                        </a:lnSpc>
                        <a:spcBef>
                          <a:spcPts val="0"/>
                        </a:spcBef>
                        <a:spcAft>
                          <a:spcPts val="0"/>
                        </a:spcAft>
                      </a:pPr>
                      <a:r>
                        <a:rPr lang="en-US" sz="1800" b="1">
                          <a:effectLst/>
                          <a:latin typeface="Times New Roman"/>
                          <a:ea typeface="Times New Roman"/>
                          <a:cs typeface="Times New Roman"/>
                        </a:rPr>
                        <a:t>10. Nguồn chi phí đầu vào</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CPSX dở dang đầu kỳ</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85.500.000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67.500.000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6.000.000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12.000.000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8120">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 CPSX phát sinh trong kỳ</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319.500.000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243.000.000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25.500.000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51.000.000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45085" algn="just">
                        <a:lnSpc>
                          <a:spcPct val="115000"/>
                        </a:lnSpc>
                        <a:spcBef>
                          <a:spcPts val="0"/>
                        </a:spcBef>
                        <a:spcAft>
                          <a:spcPts val="0"/>
                        </a:spcAft>
                      </a:pPr>
                      <a:r>
                        <a:rPr lang="en-US" sz="1800" b="1">
                          <a:effectLst/>
                          <a:latin typeface="Times New Roman"/>
                          <a:ea typeface="Times New Roman"/>
                          <a:cs typeface="Times New Roman"/>
                        </a:rPr>
                        <a:t>11. Cộng chi phí đầu vào</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405.000.000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310.500.000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31.500.000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63.000.000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45085" algn="just">
                        <a:lnSpc>
                          <a:spcPct val="115000"/>
                        </a:lnSpc>
                        <a:spcBef>
                          <a:spcPts val="0"/>
                        </a:spcBef>
                        <a:spcAft>
                          <a:spcPts val="0"/>
                        </a:spcAft>
                      </a:pPr>
                      <a:r>
                        <a:rPr lang="en-US" sz="1800" b="1">
                          <a:effectLst/>
                          <a:latin typeface="Times New Roman"/>
                          <a:ea typeface="Times New Roman"/>
                          <a:cs typeface="Times New Roman"/>
                        </a:rPr>
                        <a:t>12. Phân bổ chi phí đầu ra</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45085" algn="just">
                        <a:lnSpc>
                          <a:spcPct val="115000"/>
                        </a:lnSpc>
                        <a:spcBef>
                          <a:spcPts val="0"/>
                        </a:spcBef>
                        <a:spcAft>
                          <a:spcPts val="0"/>
                        </a:spcAft>
                      </a:pPr>
                      <a:r>
                        <a:rPr lang="en-US" sz="1800" dirty="0">
                          <a:effectLst/>
                          <a:latin typeface="Times New Roman"/>
                          <a:ea typeface="Times New Roman"/>
                          <a:cs typeface="Times New Roman"/>
                        </a:rPr>
                        <a:t>13. Cho SP </a:t>
                      </a:r>
                      <a:r>
                        <a:rPr lang="en-US" sz="1800" dirty="0" err="1">
                          <a:effectLst/>
                          <a:latin typeface="Times New Roman"/>
                          <a:ea typeface="Times New Roman"/>
                          <a:cs typeface="Times New Roman"/>
                        </a:rPr>
                        <a:t>hoàn</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thành</a:t>
                      </a:r>
                      <a:r>
                        <a:rPr lang="en-US" sz="1800" dirty="0">
                          <a:effectLst/>
                          <a:latin typeface="Times New Roman"/>
                          <a:ea typeface="Times New Roman"/>
                          <a:cs typeface="Times New Roman"/>
                        </a:rPr>
                        <a:t> (1x8)</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309.825.000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229.500.000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26.775.000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53.550.000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45085" algn="just">
                        <a:lnSpc>
                          <a:spcPct val="115000"/>
                        </a:lnSpc>
                        <a:spcBef>
                          <a:spcPts val="0"/>
                        </a:spcBef>
                        <a:spcAft>
                          <a:spcPts val="0"/>
                        </a:spcAft>
                      </a:pPr>
                      <a:r>
                        <a:rPr lang="en-US" sz="1800">
                          <a:effectLst/>
                          <a:latin typeface="Times New Roman"/>
                          <a:ea typeface="Times New Roman"/>
                          <a:cs typeface="Times New Roman"/>
                        </a:rPr>
                        <a:t>14.Cho SPDD cuối kỳ(2x8)</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95.175.000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81.000.000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4.725.000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a:effectLst/>
                          <a:latin typeface="Times New Roman"/>
                          <a:ea typeface="Times New Roman"/>
                          <a:cs typeface="Times New Roman"/>
                        </a:rPr>
                        <a:t>9.450.000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0" marR="45085" algn="just">
                        <a:lnSpc>
                          <a:spcPct val="115000"/>
                        </a:lnSpc>
                        <a:spcBef>
                          <a:spcPts val="0"/>
                        </a:spcBef>
                        <a:spcAft>
                          <a:spcPts val="0"/>
                        </a:spcAft>
                      </a:pPr>
                      <a:r>
                        <a:rPr lang="en-US" sz="1800" dirty="0">
                          <a:effectLst/>
                          <a:latin typeface="Times New Roman"/>
                          <a:ea typeface="Times New Roman"/>
                          <a:cs typeface="Times New Roman"/>
                        </a:rPr>
                        <a:t>15. </a:t>
                      </a:r>
                      <a:r>
                        <a:rPr lang="en-US" sz="1800" b="1" dirty="0" err="1">
                          <a:effectLst/>
                          <a:latin typeface="Times New Roman"/>
                          <a:ea typeface="Times New Roman"/>
                          <a:cs typeface="Times New Roman"/>
                        </a:rPr>
                        <a:t>Tổng</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cộng</a:t>
                      </a:r>
                      <a:r>
                        <a:rPr lang="en-US" sz="1800" b="1" dirty="0">
                          <a:effectLst/>
                          <a:latin typeface="Times New Roman"/>
                          <a:ea typeface="Times New Roman"/>
                          <a:cs typeface="Times New Roman"/>
                        </a:rPr>
                        <a:t> chi </a:t>
                      </a:r>
                      <a:r>
                        <a:rPr lang="en-US" sz="1800" b="1" dirty="0" err="1">
                          <a:effectLst/>
                          <a:latin typeface="Times New Roman"/>
                          <a:ea typeface="Times New Roman"/>
                          <a:cs typeface="Times New Roman"/>
                        </a:rPr>
                        <a:t>phí</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đầu</a:t>
                      </a:r>
                      <a:r>
                        <a:rPr lang="en-US" sz="1800" b="1" dirty="0">
                          <a:effectLst/>
                          <a:latin typeface="Times New Roman"/>
                          <a:ea typeface="Times New Roman"/>
                          <a:cs typeface="Times New Roman"/>
                        </a:rPr>
                        <a:t> </a:t>
                      </a:r>
                      <a:r>
                        <a:rPr lang="en-US" sz="1800" b="1" dirty="0" err="1">
                          <a:effectLst/>
                          <a:latin typeface="Times New Roman"/>
                          <a:ea typeface="Times New Roman"/>
                          <a:cs typeface="Times New Roman"/>
                        </a:rPr>
                        <a:t>ra</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405.000.000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310.500.000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a:effectLst/>
                          <a:latin typeface="Times New Roman"/>
                          <a:ea typeface="Times New Roman"/>
                          <a:cs typeface="Times New Roman"/>
                        </a:rPr>
                        <a:t>31.500.000</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5085" algn="r">
                        <a:lnSpc>
                          <a:spcPct val="115000"/>
                        </a:lnSpc>
                        <a:spcBef>
                          <a:spcPts val="0"/>
                        </a:spcBef>
                        <a:spcAft>
                          <a:spcPts val="0"/>
                        </a:spcAft>
                      </a:pPr>
                      <a:r>
                        <a:rPr lang="en-US" sz="1800" b="1" dirty="0">
                          <a:effectLst/>
                          <a:latin typeface="Times New Roman"/>
                          <a:ea typeface="Times New Roman"/>
                          <a:cs typeface="Times New Roman"/>
                        </a:rPr>
                        <a:t>63.000.000</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7" name="Rectangle 6"/>
          <p:cNvSpPr/>
          <p:nvPr/>
        </p:nvSpPr>
        <p:spPr>
          <a:xfrm>
            <a:off x="1703512" y="5653698"/>
            <a:ext cx="8734030" cy="1015663"/>
          </a:xfrm>
          <a:prstGeom prst="rect">
            <a:avLst/>
          </a:prstGeom>
        </p:spPr>
        <p:txBody>
          <a:bodyPr wrap="square">
            <a:spAutoFit/>
          </a:bodyPr>
          <a:lstStyle/>
          <a:p>
            <a:pPr marR="45085" algn="just" fontAlgn="base"/>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Tính</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 Chi </a:t>
            </a:r>
            <a:r>
              <a:rPr lang="en-US" sz="2000" i="1" dirty="0" err="1">
                <a:solidFill>
                  <a:prstClr val="black"/>
                </a:solidFill>
                <a:latin typeface="Times New Roman"/>
                <a:ea typeface="Times New Roman"/>
                <a:cs typeface="Times New Roman"/>
              </a:rPr>
              <a:t>phí</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xuất</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đơn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vị</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phẩm</a:t>
            </a:r>
            <a:r>
              <a:rPr lang="en-US" sz="2000" i="1" dirty="0">
                <a:solidFill>
                  <a:prstClr val="black"/>
                </a:solidFill>
                <a:latin typeface="Times New Roman"/>
                <a:ea typeface="Times New Roman"/>
                <a:cs typeface="Times New Roman"/>
              </a:rPr>
              <a:t> ” </a:t>
            </a:r>
            <a:r>
              <a:rPr lang="en-US" sz="2000" i="1" dirty="0" err="1">
                <a:solidFill>
                  <a:prstClr val="black"/>
                </a:solidFill>
                <a:latin typeface="Times New Roman"/>
                <a:ea typeface="Times New Roman"/>
                <a:cs typeface="Times New Roman"/>
              </a:rPr>
              <a:t>bằng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cách</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lấy</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7 chia </a:t>
            </a:r>
            <a:r>
              <a:rPr lang="en-US" sz="2000" i="1" dirty="0" err="1">
                <a:solidFill>
                  <a:prstClr val="black"/>
                </a:solidFill>
                <a:latin typeface="Times New Roman"/>
                <a:ea typeface="Times New Roman"/>
                <a:cs typeface="Times New Roman"/>
              </a:rPr>
              <a:t>cho</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3 </a:t>
            </a:r>
            <a:r>
              <a:rPr lang="en-US" sz="2000" i="1" dirty="0" err="1">
                <a:solidFill>
                  <a:prstClr val="black"/>
                </a:solidFill>
                <a:latin typeface="Times New Roman"/>
                <a:ea typeface="Times New Roman"/>
                <a:cs typeface="Times New Roman"/>
              </a:rPr>
              <a:t>áp</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dụng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đối</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với</a:t>
            </a:r>
            <a:r>
              <a:rPr lang="en-US" sz="2000" i="1" dirty="0">
                <a:solidFill>
                  <a:prstClr val="black"/>
                </a:solidFill>
                <a:latin typeface="Times New Roman"/>
                <a:ea typeface="Times New Roman"/>
                <a:cs typeface="Times New Roman"/>
              </a:rPr>
              <a:t> 3 </a:t>
            </a:r>
            <a:r>
              <a:rPr lang="en-US" sz="2000" i="1" dirty="0" err="1">
                <a:solidFill>
                  <a:prstClr val="black"/>
                </a:solidFill>
                <a:latin typeface="Times New Roman"/>
                <a:ea typeface="Times New Roman"/>
                <a:cs typeface="Times New Roman"/>
              </a:rPr>
              <a:t>khoản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mục</a:t>
            </a:r>
            <a:r>
              <a:rPr lang="en-US" sz="2000" i="1" dirty="0">
                <a:solidFill>
                  <a:prstClr val="black"/>
                </a:solidFill>
                <a:latin typeface="Times New Roman"/>
                <a:ea typeface="Times New Roman"/>
                <a:cs typeface="Times New Roman"/>
              </a:rPr>
              <a:t> chi </a:t>
            </a:r>
            <a:r>
              <a:rPr lang="en-US" sz="2000" i="1" dirty="0" err="1">
                <a:solidFill>
                  <a:prstClr val="black"/>
                </a:solidFill>
                <a:latin typeface="Times New Roman"/>
                <a:ea typeface="Times New Roman"/>
                <a:cs typeface="Times New Roman"/>
              </a:rPr>
              <a:t>phí</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cột</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tổng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số</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tính</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bằng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cộng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số</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liệu</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của</a:t>
            </a:r>
            <a:r>
              <a:rPr lang="en-US" sz="2000" i="1" dirty="0">
                <a:solidFill>
                  <a:prstClr val="black"/>
                </a:solidFill>
                <a:latin typeface="Times New Roman"/>
                <a:ea typeface="Times New Roman"/>
                <a:cs typeface="Times New Roman"/>
              </a:rPr>
              <a:t> 3 </a:t>
            </a:r>
            <a:r>
              <a:rPr lang="en-US" sz="2000" i="1" dirty="0" err="1">
                <a:solidFill>
                  <a:prstClr val="black"/>
                </a:solidFill>
                <a:latin typeface="Times New Roman"/>
                <a:ea typeface="Times New Roman"/>
                <a:cs typeface="Times New Roman"/>
              </a:rPr>
              <a:t>khoản</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mục</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lại</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mà</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không</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lấy</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7 chia </a:t>
            </a:r>
            <a:r>
              <a:rPr lang="en-US" sz="2000" i="1" dirty="0" err="1">
                <a:solidFill>
                  <a:prstClr val="black"/>
                </a:solidFill>
                <a:latin typeface="Times New Roman"/>
                <a:ea typeface="Times New Roman"/>
                <a:cs typeface="Times New Roman"/>
              </a:rPr>
              <a:t>chỉ</a:t>
            </a:r>
            <a:r>
              <a:rPr lang="en-US" sz="2000" i="1" dirty="0">
                <a:solidFill>
                  <a:prstClr val="black"/>
                </a:solidFill>
                <a:latin typeface="Times New Roman"/>
                <a:ea typeface="Times New Roman"/>
                <a:cs typeface="Times New Roman"/>
              </a:rPr>
              <a:t> </a:t>
            </a:r>
            <a:r>
              <a:rPr lang="en-US" sz="2000" i="1" dirty="0" err="1">
                <a:solidFill>
                  <a:prstClr val="black"/>
                </a:solidFill>
                <a:latin typeface="Times New Roman"/>
                <a:ea typeface="Times New Roman"/>
                <a:cs typeface="Times New Roman"/>
              </a:rPr>
              <a:t>tiêu</a:t>
            </a:r>
            <a:r>
              <a:rPr lang="en-US" sz="2000" i="1" dirty="0">
                <a:solidFill>
                  <a:prstClr val="black"/>
                </a:solidFill>
                <a:latin typeface="Times New Roman"/>
                <a:ea typeface="Times New Roman"/>
                <a:cs typeface="Times New Roman"/>
              </a:rPr>
              <a:t> 3. </a:t>
            </a:r>
            <a:endParaRPr lang="en-US" sz="2000" i="1" dirty="0">
              <a:solidFill>
                <a:prstClr val="black"/>
              </a:solidFill>
              <a:latin typeface="Calibri"/>
              <a:ea typeface="Calibri"/>
              <a:cs typeface="Times New Roman"/>
            </a:endParaRPr>
          </a:p>
        </p:txBody>
      </p:sp>
    </p:spTree>
    <p:extLst>
      <p:ext uri="{BB962C8B-B14F-4D97-AF65-F5344CB8AC3E}">
        <p14:creationId xmlns:p14="http://schemas.microsoft.com/office/powerpoint/2010/main" val="40247566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73BCD048-DB07-41A9-B250-4811CF00843D}" type="slidenum">
              <a:rPr lang="en-IN" smtClean="0"/>
              <a:pPr>
                <a:defRPr/>
              </a:pPr>
              <a:t>94</a:t>
            </a:fld>
            <a:endParaRPr lang="en-IN"/>
          </a:p>
        </p:txBody>
      </p:sp>
      <p:sp>
        <p:nvSpPr>
          <p:cNvPr id="5" name="Rectangle 4"/>
          <p:cNvSpPr/>
          <p:nvPr/>
        </p:nvSpPr>
        <p:spPr>
          <a:xfrm>
            <a:off x="2105924" y="1628800"/>
            <a:ext cx="7992888" cy="4154984"/>
          </a:xfrm>
          <a:prstGeom prst="rect">
            <a:avLst/>
          </a:prstGeom>
        </p:spPr>
        <p:txBody>
          <a:bodyPr wrap="square">
            <a:spAutoFit/>
          </a:bodyPr>
          <a:lstStyle/>
          <a:p>
            <a:pPr algn="just" fontAlgn="base">
              <a:spcBef>
                <a:spcPct val="0"/>
              </a:spcBef>
              <a:spcAft>
                <a:spcPct val="0"/>
              </a:spcAft>
            </a:pPr>
            <a:r>
              <a:rPr lang="en-US" sz="2400" b="1"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2 </a:t>
            </a:r>
            <a:r>
              <a:rPr lang="en-US" sz="2400" dirty="0" err="1">
                <a:solidFill>
                  <a:prstClr val="black"/>
                </a:solidFill>
                <a:latin typeface="Times New Roman"/>
                <a:ea typeface="Times New Roman"/>
                <a:cs typeface="Times New Roman"/>
              </a:rPr>
              <a:t>phương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pháp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khác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nhau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kết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quả</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khác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nhau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trong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pháp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trước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trước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kết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quả</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chính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xác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ánh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sát</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giá</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thành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phẩm</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hiện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còn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pháp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bình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quân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cả</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khi</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tính</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đơn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vị</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phẩm</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này</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lại</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dụng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cả</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trước</a:t>
            </a:r>
            <a:r>
              <a:rPr lang="en-US" sz="2400" dirty="0">
                <a:solidFill>
                  <a:prstClr val="black"/>
                </a:solidFill>
                <a:latin typeface="Times New Roman"/>
                <a:ea typeface="Times New Roman"/>
                <a:cs typeface="Times New Roman"/>
              </a:rPr>
              <a:t> (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dở</a:t>
            </a:r>
            <a:r>
              <a:rPr lang="en-US" sz="2400" dirty="0">
                <a:solidFill>
                  <a:prstClr val="black"/>
                </a:solidFill>
                <a:latin typeface="Times New Roman"/>
                <a:ea typeface="Times New Roman"/>
                <a:cs typeface="Times New Roman"/>
              </a:rPr>
              <a:t> dang </a:t>
            </a:r>
            <a:r>
              <a:rPr lang="en-US" sz="2400" dirty="0" err="1">
                <a:solidFill>
                  <a:prstClr val="black"/>
                </a:solidFill>
                <a:latin typeface="Times New Roman"/>
                <a:ea typeface="Times New Roman"/>
                <a:cs typeface="Times New Roman"/>
              </a:rPr>
              <a:t>đầu</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không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ánh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sát</a:t>
            </a:r>
            <a:r>
              <a:rPr lang="en-US" sz="2400" dirty="0">
                <a:solidFill>
                  <a:prstClr val="black"/>
                </a:solidFill>
                <a:latin typeface="Times New Roman"/>
                <a:ea typeface="Times New Roman"/>
                <a:cs typeface="Times New Roman"/>
              </a:rPr>
              <a:t> chi </a:t>
            </a:r>
            <a:r>
              <a:rPr lang="en-US" sz="2400" dirty="0" err="1">
                <a:solidFill>
                  <a:prstClr val="black"/>
                </a:solidFill>
                <a:latin typeface="Times New Roman"/>
                <a:ea typeface="Times New Roman"/>
                <a:cs typeface="Times New Roman"/>
              </a:rPr>
              <a:t>phí</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hiện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hành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của</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kỳ</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Tuy</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nhiên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pháp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nhập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trước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trước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thì</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việc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tính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toán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phức</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tạp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hơn</a:t>
            </a:r>
            <a:r>
              <a:rPr lang="en-US" sz="2400" dirty="0">
                <a:solidFill>
                  <a:prstClr val="black"/>
                </a:solidFill>
                <a:latin typeface="Times New Roman"/>
                <a:ea typeface="Times New Roman"/>
                <a:cs typeface="Times New Roman"/>
              </a:rPr>
              <a:t> so </a:t>
            </a:r>
            <a:r>
              <a:rPr lang="en-US" sz="2400" dirty="0" err="1">
                <a:solidFill>
                  <a:prstClr val="black"/>
                </a:solidFill>
                <a:latin typeface="Times New Roman"/>
                <a:ea typeface="Times New Roman"/>
                <a:cs typeface="Times New Roman"/>
              </a:rPr>
              <a:t>với</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lập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cáo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sản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xuất</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theo</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phương</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pháp</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bình</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quân</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cả</a:t>
            </a:r>
            <a:r>
              <a:rPr lang="en-US" sz="2400" dirty="0">
                <a:solidFill>
                  <a:prstClr val="black"/>
                </a:solidFill>
                <a:latin typeface="Times New Roman"/>
                <a:ea typeface="Times New Roman"/>
                <a:cs typeface="Times New Roman"/>
              </a:rPr>
              <a:t> </a:t>
            </a:r>
            <a:r>
              <a:rPr lang="en-US" sz="2400" dirty="0" err="1">
                <a:solidFill>
                  <a:prstClr val="black"/>
                </a:solidFill>
                <a:latin typeface="Times New Roman"/>
                <a:ea typeface="Times New Roman"/>
                <a:cs typeface="Times New Roman"/>
              </a:rPr>
              <a:t>kỳ</a:t>
            </a:r>
            <a:r>
              <a:rPr lang="en-US" sz="2400" dirty="0">
                <a:solidFill>
                  <a:prstClr val="black"/>
                </a:solidFill>
                <a:latin typeface="Times New Roman"/>
                <a:ea typeface="Times New Roman"/>
                <a:cs typeface="Times New Roman"/>
              </a:rPr>
              <a:t>.</a:t>
            </a:r>
            <a:endParaRPr lang="en-US" sz="2400" dirty="0">
              <a:solidFill>
                <a:prstClr val="black"/>
              </a:solidFill>
              <a:latin typeface="Arial" charset="0"/>
            </a:endParaRPr>
          </a:p>
        </p:txBody>
      </p:sp>
      <p:sp>
        <p:nvSpPr>
          <p:cNvPr id="6" name="Rectangle 5"/>
          <p:cNvSpPr/>
          <p:nvPr/>
        </p:nvSpPr>
        <p:spPr>
          <a:xfrm>
            <a:off x="3575720" y="476673"/>
            <a:ext cx="4572000" cy="584775"/>
          </a:xfrm>
          <a:prstGeom prst="rect">
            <a:avLst/>
          </a:prstGeom>
        </p:spPr>
        <p:txBody>
          <a:bodyPr>
            <a:spAutoFit/>
          </a:bodyPr>
          <a:lstStyle/>
          <a:p>
            <a:pPr fontAlgn="base">
              <a:spcBef>
                <a:spcPct val="0"/>
              </a:spcBef>
              <a:spcAft>
                <a:spcPct val="0"/>
              </a:spcAft>
            </a:pPr>
            <a:r>
              <a:rPr lang="en-US" sz="3200" dirty="0">
                <a:solidFill>
                  <a:prstClr val="black"/>
                </a:solidFill>
                <a:latin typeface="Times New Roman"/>
                <a:ea typeface="Times New Roman"/>
                <a:cs typeface="Times New Roman"/>
              </a:rPr>
              <a:t> KẾT LUẬN: </a:t>
            </a:r>
            <a:endParaRPr lang="en-US" sz="3200" dirty="0">
              <a:solidFill>
                <a:prstClr val="black"/>
              </a:solidFill>
              <a:latin typeface="Arial" charset="0"/>
            </a:endParaRPr>
          </a:p>
        </p:txBody>
      </p:sp>
    </p:spTree>
    <p:extLst>
      <p:ext uri="{BB962C8B-B14F-4D97-AF65-F5344CB8AC3E}">
        <p14:creationId xmlns:p14="http://schemas.microsoft.com/office/powerpoint/2010/main" val="16154585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Art 9"/>
          <p:cNvSpPr>
            <a:spLocks noChangeArrowheads="1" noChangeShapeType="1" noTextEdit="1"/>
          </p:cNvSpPr>
          <p:nvPr/>
        </p:nvSpPr>
        <p:spPr bwMode="auto">
          <a:xfrm>
            <a:off x="2024063" y="1566863"/>
            <a:ext cx="8286750" cy="85725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CHƯƠNG 3: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PHÂN</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en-US" sz="2400" b="1" kern="10" dirty="0" err="1">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TÍCH</a:t>
            </a:r>
            <a:r>
              <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a:t>
            </a: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MỐI QUAN HỆ</a:t>
            </a:r>
          </a:p>
          <a:p>
            <a:pPr algn="ctr" fontAlgn="base">
              <a:spcBef>
                <a:spcPct val="0"/>
              </a:spcBef>
              <a:spcAft>
                <a:spcPct val="0"/>
              </a:spcAft>
            </a:pPr>
            <a:r>
              <a:rPr lang="vi-VN"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 CHI PHÍ - KHỐI LƯỢNG – LỢI NHUẬN (CVP)</a:t>
            </a:r>
            <a:endParaRPr lang="en-US" sz="2400" b="1" kern="10" dirty="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endParaRPr>
          </a:p>
        </p:txBody>
      </p:sp>
      <p:grpSp>
        <p:nvGrpSpPr>
          <p:cNvPr id="9222" name="Group 41"/>
          <p:cNvGrpSpPr>
            <a:grpSpLocks/>
          </p:cNvGrpSpPr>
          <p:nvPr/>
        </p:nvGrpSpPr>
        <p:grpSpPr bwMode="auto">
          <a:xfrm>
            <a:off x="2279651" y="2428875"/>
            <a:ext cx="7388225" cy="839788"/>
            <a:chOff x="1296" y="1824"/>
            <a:chExt cx="2976" cy="432"/>
          </a:xfrm>
        </p:grpSpPr>
        <p:sp>
          <p:nvSpPr>
            <p:cNvPr id="9244"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45"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46" name="Text Box 44"/>
            <p:cNvSpPr txBox="1">
              <a:spLocks noChangeArrowheads="1"/>
            </p:cNvSpPr>
            <p:nvPr/>
          </p:nvSpPr>
          <p:spPr bwMode="gray">
            <a:xfrm>
              <a:off x="1742" y="1961"/>
              <a:ext cx="253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Ý nghĩa việc nghiên cứu MQH:  C - V - P</a:t>
              </a:r>
            </a:p>
          </p:txBody>
        </p:sp>
        <p:sp>
          <p:nvSpPr>
            <p:cNvPr id="9247" name="Text Box 45"/>
            <p:cNvSpPr txBox="1">
              <a:spLocks noChangeArrowheads="1"/>
            </p:cNvSpPr>
            <p:nvPr/>
          </p:nvSpPr>
          <p:spPr bwMode="gray">
            <a:xfrm>
              <a:off x="1405" y="1951"/>
              <a:ext cx="218"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3.1</a:t>
              </a:r>
            </a:p>
          </p:txBody>
        </p:sp>
      </p:grpSp>
      <p:sp>
        <p:nvSpPr>
          <p:cNvPr id="16" name="Slide Number Placeholder 15"/>
          <p:cNvSpPr>
            <a:spLocks noGrp="1"/>
          </p:cNvSpPr>
          <p:nvPr>
            <p:ph type="sldNum" sz="quarter" idx="12"/>
          </p:nvPr>
        </p:nvSpPr>
        <p:spPr/>
        <p:txBody>
          <a:bodyPr>
            <a:normAutofit fontScale="85000" lnSpcReduction="20000"/>
          </a:bodyPr>
          <a:lstStyle/>
          <a:p>
            <a:pPr>
              <a:defRPr/>
            </a:pPr>
            <a:fld id="{D7066FA9-E824-4062-A865-3EF12C377F20}" type="slidenum">
              <a:rPr lang="en-IN" smtClean="0"/>
              <a:pPr>
                <a:defRPr/>
              </a:pPr>
              <a:t>95</a:t>
            </a:fld>
            <a:endParaRPr lang="en-IN"/>
          </a:p>
        </p:txBody>
      </p:sp>
      <p:grpSp>
        <p:nvGrpSpPr>
          <p:cNvPr id="9225" name="Group 41"/>
          <p:cNvGrpSpPr>
            <a:grpSpLocks/>
          </p:cNvGrpSpPr>
          <p:nvPr/>
        </p:nvGrpSpPr>
        <p:grpSpPr bwMode="auto">
          <a:xfrm>
            <a:off x="2279651" y="3429000"/>
            <a:ext cx="7388225" cy="839788"/>
            <a:chOff x="1296" y="1824"/>
            <a:chExt cx="2976" cy="432"/>
          </a:xfrm>
        </p:grpSpPr>
        <p:sp>
          <p:nvSpPr>
            <p:cNvPr id="9236"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7"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8" name="Text Box 44"/>
            <p:cNvSpPr txBox="1">
              <a:spLocks noChangeArrowheads="1"/>
            </p:cNvSpPr>
            <p:nvPr/>
          </p:nvSpPr>
          <p:spPr bwMode="gray">
            <a:xfrm>
              <a:off x="1742" y="1961"/>
              <a:ext cx="253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Kết cấu Chi phí &amp; đòn bẩy kinh doanh</a:t>
              </a:r>
            </a:p>
          </p:txBody>
        </p:sp>
        <p:sp>
          <p:nvSpPr>
            <p:cNvPr id="9239" name="Text Box 45"/>
            <p:cNvSpPr txBox="1">
              <a:spLocks noChangeArrowheads="1"/>
            </p:cNvSpPr>
            <p:nvPr/>
          </p:nvSpPr>
          <p:spPr bwMode="gray">
            <a:xfrm>
              <a:off x="1404" y="1951"/>
              <a:ext cx="218"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3.3</a:t>
              </a:r>
            </a:p>
          </p:txBody>
        </p:sp>
      </p:grpSp>
      <p:grpSp>
        <p:nvGrpSpPr>
          <p:cNvPr id="9226" name="Group 41"/>
          <p:cNvGrpSpPr>
            <a:grpSpLocks/>
          </p:cNvGrpSpPr>
          <p:nvPr/>
        </p:nvGrpSpPr>
        <p:grpSpPr bwMode="auto">
          <a:xfrm>
            <a:off x="2279651" y="4419600"/>
            <a:ext cx="7388225" cy="839788"/>
            <a:chOff x="1296" y="1824"/>
            <a:chExt cx="2976" cy="432"/>
          </a:xfrm>
        </p:grpSpPr>
        <p:sp>
          <p:nvSpPr>
            <p:cNvPr id="9232"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3"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4" name="Text Box 44"/>
            <p:cNvSpPr txBox="1">
              <a:spLocks noChangeArrowheads="1"/>
            </p:cNvSpPr>
            <p:nvPr/>
          </p:nvSpPr>
          <p:spPr bwMode="gray">
            <a:xfrm>
              <a:off x="1742" y="1961"/>
              <a:ext cx="253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Phân tích điểm hòa  vốn</a:t>
              </a:r>
            </a:p>
          </p:txBody>
        </p:sp>
        <p:sp>
          <p:nvSpPr>
            <p:cNvPr id="9235" name="Text Box 45"/>
            <p:cNvSpPr txBox="1">
              <a:spLocks noChangeArrowheads="1"/>
            </p:cNvSpPr>
            <p:nvPr/>
          </p:nvSpPr>
          <p:spPr bwMode="gray">
            <a:xfrm>
              <a:off x="1404" y="1951"/>
              <a:ext cx="218"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a:solidFill>
                    <a:prstClr val="white"/>
                  </a:solidFill>
                  <a:latin typeface="Arial" pitchFamily="34" charset="0"/>
                </a:rPr>
                <a:t>3.4</a:t>
              </a:r>
            </a:p>
          </p:txBody>
        </p:sp>
      </p:grpSp>
      <p:grpSp>
        <p:nvGrpSpPr>
          <p:cNvPr id="9227" name="Group 41"/>
          <p:cNvGrpSpPr>
            <a:grpSpLocks/>
          </p:cNvGrpSpPr>
          <p:nvPr/>
        </p:nvGrpSpPr>
        <p:grpSpPr bwMode="auto">
          <a:xfrm>
            <a:off x="2279651" y="5410200"/>
            <a:ext cx="7388225" cy="841375"/>
            <a:chOff x="1296" y="1824"/>
            <a:chExt cx="2976" cy="432"/>
          </a:xfrm>
        </p:grpSpPr>
        <p:sp>
          <p:nvSpPr>
            <p:cNvPr id="9228"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29"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fontAlgn="base">
                <a:spcBef>
                  <a:spcPct val="0"/>
                </a:spcBef>
                <a:spcAft>
                  <a:spcPct val="0"/>
                </a:spcAft>
              </a:pPr>
              <a:endParaRPr lang="vi-VN" altLang="vi-VN" sz="2000">
                <a:solidFill>
                  <a:prstClr val="black"/>
                </a:solidFill>
                <a:latin typeface="Arial" pitchFamily="34" charset="0"/>
              </a:endParaRPr>
            </a:p>
          </p:txBody>
        </p:sp>
        <p:sp>
          <p:nvSpPr>
            <p:cNvPr id="9230" name="Text Box 44"/>
            <p:cNvSpPr txBox="1">
              <a:spLocks noChangeArrowheads="1"/>
            </p:cNvSpPr>
            <p:nvPr/>
          </p:nvSpPr>
          <p:spPr bwMode="gray">
            <a:xfrm>
              <a:off x="1742" y="1961"/>
              <a:ext cx="253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eaLnBrk="0" fontAlgn="base" hangingPunct="0">
                <a:spcBef>
                  <a:spcPct val="0"/>
                </a:spcBef>
                <a:spcAft>
                  <a:spcPct val="0"/>
                </a:spcAft>
              </a:pPr>
              <a:r>
                <a:rPr lang="en-US" altLang="vi-VN" sz="2000" b="1">
                  <a:solidFill>
                    <a:prstClr val="black"/>
                  </a:solidFill>
                  <a:latin typeface="Times New Roman" pitchFamily="18" charset="0"/>
                  <a:cs typeface="Times New Roman" pitchFamily="18" charset="0"/>
                </a:rPr>
                <a:t>Vận dụng MQH:  C - V - P  trong quyết định KD</a:t>
              </a:r>
            </a:p>
          </p:txBody>
        </p:sp>
        <p:sp>
          <p:nvSpPr>
            <p:cNvPr id="9231" name="Text Box 45"/>
            <p:cNvSpPr txBox="1">
              <a:spLocks noChangeArrowheads="1"/>
            </p:cNvSpPr>
            <p:nvPr/>
          </p:nvSpPr>
          <p:spPr bwMode="gray">
            <a:xfrm>
              <a:off x="1404" y="1951"/>
              <a:ext cx="218"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900">
                  <a:solidFill>
                    <a:schemeClr val="tx1"/>
                  </a:solidFill>
                  <a:latin typeface="Tw Cen MT" pitchFamily="34" charset="0"/>
                </a:defRPr>
              </a:lvl1pPr>
              <a:lvl2pPr marL="742950" indent="-285750">
                <a:defRPr sz="2600">
                  <a:solidFill>
                    <a:schemeClr val="tx1"/>
                  </a:solidFill>
                  <a:latin typeface="Tw Cen MT" pitchFamily="34" charset="0"/>
                </a:defRPr>
              </a:lvl2pPr>
              <a:lvl3pPr marL="1143000">
                <a:defRPr sz="2300">
                  <a:solidFill>
                    <a:schemeClr val="tx1"/>
                  </a:solidFill>
                  <a:latin typeface="Tw Cen MT" pitchFamily="34" charset="0"/>
                </a:defRPr>
              </a:lvl3pPr>
              <a:lvl4pPr marL="1600200">
                <a:defRPr sz="2000">
                  <a:solidFill>
                    <a:schemeClr val="tx1"/>
                  </a:solidFill>
                  <a:latin typeface="Tw Cen MT" pitchFamily="34" charset="0"/>
                </a:defRPr>
              </a:lvl4pPr>
              <a:lvl5pPr marL="2057400">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0" fontAlgn="base" hangingPunct="0">
                <a:spcBef>
                  <a:spcPct val="0"/>
                </a:spcBef>
                <a:spcAft>
                  <a:spcPct val="0"/>
                </a:spcAft>
              </a:pPr>
              <a:r>
                <a:rPr lang="en-US" altLang="vi-VN" sz="2000" dirty="0">
                  <a:solidFill>
                    <a:prstClr val="white"/>
                  </a:solidFill>
                  <a:latin typeface="Arial" pitchFamily="34" charset="0"/>
                </a:rPr>
                <a:t>3.5</a:t>
              </a:r>
            </a:p>
          </p:txBody>
        </p:sp>
      </p:grpSp>
    </p:spTree>
    <p:extLst>
      <p:ext uri="{BB962C8B-B14F-4D97-AF65-F5344CB8AC3E}">
        <p14:creationId xmlns:p14="http://schemas.microsoft.com/office/powerpoint/2010/main" val="395855151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222"/>
                                        </p:tgtEl>
                                        <p:attrNameLst>
                                          <p:attrName>style.visibility</p:attrName>
                                        </p:attrNameLst>
                                      </p:cBhvr>
                                      <p:to>
                                        <p:strVal val="visible"/>
                                      </p:to>
                                    </p:set>
                                    <p:animEffect transition="in" filter="circle(in)">
                                      <p:cBhvr>
                                        <p:cTn id="12" dur="2000"/>
                                        <p:tgtEl>
                                          <p:spTgt spid="922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225"/>
                                        </p:tgtEl>
                                        <p:attrNameLst>
                                          <p:attrName>style.visibility</p:attrName>
                                        </p:attrNameLst>
                                      </p:cBhvr>
                                      <p:to>
                                        <p:strVal val="visible"/>
                                      </p:to>
                                    </p:set>
                                    <p:anim calcmode="lin" valueType="num">
                                      <p:cBhvr>
                                        <p:cTn id="17" dur="500" fill="hold"/>
                                        <p:tgtEl>
                                          <p:spTgt spid="9225"/>
                                        </p:tgtEl>
                                        <p:attrNameLst>
                                          <p:attrName>ppt_w</p:attrName>
                                        </p:attrNameLst>
                                      </p:cBhvr>
                                      <p:tavLst>
                                        <p:tav tm="0">
                                          <p:val>
                                            <p:fltVal val="0"/>
                                          </p:val>
                                        </p:tav>
                                        <p:tav tm="100000">
                                          <p:val>
                                            <p:strVal val="#ppt_w"/>
                                          </p:val>
                                        </p:tav>
                                      </p:tavLst>
                                    </p:anim>
                                    <p:anim calcmode="lin" valueType="num">
                                      <p:cBhvr>
                                        <p:cTn id="18" dur="500" fill="hold"/>
                                        <p:tgtEl>
                                          <p:spTgt spid="9225"/>
                                        </p:tgtEl>
                                        <p:attrNameLst>
                                          <p:attrName>ppt_h</p:attrName>
                                        </p:attrNameLst>
                                      </p:cBhvr>
                                      <p:tavLst>
                                        <p:tav tm="0">
                                          <p:val>
                                            <p:fltVal val="0"/>
                                          </p:val>
                                        </p:tav>
                                        <p:tav tm="100000">
                                          <p:val>
                                            <p:strVal val="#ppt_h"/>
                                          </p:val>
                                        </p:tav>
                                      </p:tavLst>
                                    </p:anim>
                                    <p:animEffect transition="in" filter="fade">
                                      <p:cBhvr>
                                        <p:cTn id="19" dur="500"/>
                                        <p:tgtEl>
                                          <p:spTgt spid="922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9226"/>
                                        </p:tgtEl>
                                        <p:attrNameLst>
                                          <p:attrName>style.visibility</p:attrName>
                                        </p:attrNameLst>
                                      </p:cBhvr>
                                      <p:to>
                                        <p:strVal val="visible"/>
                                      </p:to>
                                    </p:set>
                                    <p:anim calcmode="lin" valueType="num">
                                      <p:cBhvr>
                                        <p:cTn id="24" dur="1000" fill="hold"/>
                                        <p:tgtEl>
                                          <p:spTgt spid="9226"/>
                                        </p:tgtEl>
                                        <p:attrNameLst>
                                          <p:attrName>ppt_w</p:attrName>
                                        </p:attrNameLst>
                                      </p:cBhvr>
                                      <p:tavLst>
                                        <p:tav tm="0">
                                          <p:val>
                                            <p:fltVal val="0"/>
                                          </p:val>
                                        </p:tav>
                                        <p:tav tm="100000">
                                          <p:val>
                                            <p:strVal val="#ppt_w"/>
                                          </p:val>
                                        </p:tav>
                                      </p:tavLst>
                                    </p:anim>
                                    <p:anim calcmode="lin" valueType="num">
                                      <p:cBhvr>
                                        <p:cTn id="25" dur="1000" fill="hold"/>
                                        <p:tgtEl>
                                          <p:spTgt spid="9226"/>
                                        </p:tgtEl>
                                        <p:attrNameLst>
                                          <p:attrName>ppt_h</p:attrName>
                                        </p:attrNameLst>
                                      </p:cBhvr>
                                      <p:tavLst>
                                        <p:tav tm="0">
                                          <p:val>
                                            <p:fltVal val="0"/>
                                          </p:val>
                                        </p:tav>
                                        <p:tav tm="100000">
                                          <p:val>
                                            <p:strVal val="#ppt_h"/>
                                          </p:val>
                                        </p:tav>
                                      </p:tavLst>
                                    </p:anim>
                                    <p:anim calcmode="lin" valueType="num">
                                      <p:cBhvr>
                                        <p:cTn id="26" dur="1000" fill="hold"/>
                                        <p:tgtEl>
                                          <p:spTgt spid="9226"/>
                                        </p:tgtEl>
                                        <p:attrNameLst>
                                          <p:attrName>style.rotation</p:attrName>
                                        </p:attrNameLst>
                                      </p:cBhvr>
                                      <p:tavLst>
                                        <p:tav tm="0">
                                          <p:val>
                                            <p:fltVal val="90"/>
                                          </p:val>
                                        </p:tav>
                                        <p:tav tm="100000">
                                          <p:val>
                                            <p:fltVal val="0"/>
                                          </p:val>
                                        </p:tav>
                                      </p:tavLst>
                                    </p:anim>
                                    <p:animEffect transition="in" filter="fade">
                                      <p:cBhvr>
                                        <p:cTn id="27" dur="1000"/>
                                        <p:tgtEl>
                                          <p:spTgt spid="9226"/>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9227"/>
                                        </p:tgtEl>
                                        <p:attrNameLst>
                                          <p:attrName>style.visibility</p:attrName>
                                        </p:attrNameLst>
                                      </p:cBhvr>
                                      <p:to>
                                        <p:strVal val="visible"/>
                                      </p:to>
                                    </p:set>
                                    <p:anim calcmode="lin" valueType="num">
                                      <p:cBhvr>
                                        <p:cTn id="32" dur="1000" fill="hold"/>
                                        <p:tgtEl>
                                          <p:spTgt spid="9227"/>
                                        </p:tgtEl>
                                        <p:attrNameLst>
                                          <p:attrName>ppt_w</p:attrName>
                                        </p:attrNameLst>
                                      </p:cBhvr>
                                      <p:tavLst>
                                        <p:tav tm="0">
                                          <p:val>
                                            <p:fltVal val="0"/>
                                          </p:val>
                                        </p:tav>
                                        <p:tav tm="100000">
                                          <p:val>
                                            <p:strVal val="#ppt_w"/>
                                          </p:val>
                                        </p:tav>
                                      </p:tavLst>
                                    </p:anim>
                                    <p:anim calcmode="lin" valueType="num">
                                      <p:cBhvr>
                                        <p:cTn id="33" dur="1000" fill="hold"/>
                                        <p:tgtEl>
                                          <p:spTgt spid="9227"/>
                                        </p:tgtEl>
                                        <p:attrNameLst>
                                          <p:attrName>ppt_h</p:attrName>
                                        </p:attrNameLst>
                                      </p:cBhvr>
                                      <p:tavLst>
                                        <p:tav tm="0">
                                          <p:val>
                                            <p:fltVal val="0"/>
                                          </p:val>
                                        </p:tav>
                                        <p:tav tm="100000">
                                          <p:val>
                                            <p:strVal val="#ppt_h"/>
                                          </p:val>
                                        </p:tav>
                                      </p:tavLst>
                                    </p:anim>
                                    <p:anim calcmode="lin" valueType="num">
                                      <p:cBhvr>
                                        <p:cTn id="34" dur="1000" fill="hold"/>
                                        <p:tgtEl>
                                          <p:spTgt spid="9227"/>
                                        </p:tgtEl>
                                        <p:attrNameLst>
                                          <p:attrName>style.rotation</p:attrName>
                                        </p:attrNameLst>
                                      </p:cBhvr>
                                      <p:tavLst>
                                        <p:tav tm="0">
                                          <p:val>
                                            <p:fltVal val="90"/>
                                          </p:val>
                                        </p:tav>
                                        <p:tav tm="100000">
                                          <p:val>
                                            <p:fltVal val="0"/>
                                          </p:val>
                                        </p:tav>
                                      </p:tavLst>
                                    </p:anim>
                                    <p:animEffect transition="in" filter="fade">
                                      <p:cBhvr>
                                        <p:cTn id="35" dur="10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3.1. Ý NGHĨA VIỆC PHÂN TÍCH CVP</a:t>
            </a:r>
          </a:p>
        </p:txBody>
      </p:sp>
      <p:sp>
        <p:nvSpPr>
          <p:cNvPr id="6" name="Slide Number Placeholder 5"/>
          <p:cNvSpPr>
            <a:spLocks noGrp="1"/>
          </p:cNvSpPr>
          <p:nvPr>
            <p:ph type="sldNum" sz="quarter" idx="12"/>
          </p:nvPr>
        </p:nvSpPr>
        <p:spPr/>
        <p:txBody>
          <a:bodyPr>
            <a:normAutofit fontScale="85000" lnSpcReduction="20000"/>
          </a:bodyPr>
          <a:lstStyle/>
          <a:p>
            <a:pPr>
              <a:defRPr/>
            </a:pPr>
            <a:fld id="{5533036F-2DCE-4294-A264-8EA5F20D4CD6}" type="slidenum">
              <a:rPr lang="en-IN" smtClean="0"/>
              <a:pPr>
                <a:defRPr/>
              </a:pPr>
              <a:t>96</a:t>
            </a:fld>
            <a:endParaRPr lang="en-IN"/>
          </a:p>
        </p:txBody>
      </p:sp>
      <p:sp>
        <p:nvSpPr>
          <p:cNvPr id="10246" name="Text Box 28"/>
          <p:cNvSpPr txBox="1">
            <a:spLocks noChangeArrowheads="1"/>
          </p:cNvSpPr>
          <p:nvPr/>
        </p:nvSpPr>
        <p:spPr bwMode="auto">
          <a:xfrm>
            <a:off x="2038350" y="1628775"/>
            <a:ext cx="813435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Lst>
              <a:defRPr>
                <a:solidFill>
                  <a:schemeClr val="tx1"/>
                </a:solidFill>
                <a:latin typeface="Arial" charset="0"/>
              </a:defRPr>
            </a:lvl1pPr>
            <a:lvl2pPr marL="742950" indent="-285750" eaLnBrk="0" hangingPunct="0">
              <a:tabLst>
                <a:tab pos="461963" algn="l"/>
              </a:tabLst>
              <a:defRPr>
                <a:solidFill>
                  <a:schemeClr val="tx1"/>
                </a:solidFill>
                <a:latin typeface="Arial" charset="0"/>
              </a:defRPr>
            </a:lvl2pPr>
            <a:lvl3pPr marL="1143000" indent="-228600" eaLnBrk="0" hangingPunct="0">
              <a:tabLst>
                <a:tab pos="461963" algn="l"/>
              </a:tabLst>
              <a:defRPr>
                <a:solidFill>
                  <a:schemeClr val="tx1"/>
                </a:solidFill>
                <a:latin typeface="Arial" charset="0"/>
              </a:defRPr>
            </a:lvl3pPr>
            <a:lvl4pPr marL="1600200" indent="-228600" eaLnBrk="0" hangingPunct="0">
              <a:tabLst>
                <a:tab pos="461963" algn="l"/>
              </a:tabLst>
              <a:defRPr>
                <a:solidFill>
                  <a:schemeClr val="tx1"/>
                </a:solidFill>
                <a:latin typeface="Arial" charset="0"/>
              </a:defRPr>
            </a:lvl4pPr>
            <a:lvl5pPr marL="2057400" indent="-228600" eaLnBrk="0" hangingPunct="0">
              <a:tabLst>
                <a:tab pos="461963" algn="l"/>
              </a:tabLst>
              <a:defRPr>
                <a:solidFill>
                  <a:schemeClr val="tx1"/>
                </a:solidFill>
                <a:latin typeface="Arial" charset="0"/>
              </a:defRPr>
            </a:lvl5pPr>
            <a:lvl6pPr marL="2514600" indent="-228600" eaLnBrk="0" fontAlgn="base" hangingPunct="0">
              <a:spcBef>
                <a:spcPct val="0"/>
              </a:spcBef>
              <a:spcAft>
                <a:spcPct val="0"/>
              </a:spcAft>
              <a:tabLst>
                <a:tab pos="461963" algn="l"/>
              </a:tabLst>
              <a:defRPr>
                <a:solidFill>
                  <a:schemeClr val="tx1"/>
                </a:solidFill>
                <a:latin typeface="Arial" charset="0"/>
              </a:defRPr>
            </a:lvl6pPr>
            <a:lvl7pPr marL="2971800" indent="-228600" eaLnBrk="0" fontAlgn="base" hangingPunct="0">
              <a:spcBef>
                <a:spcPct val="0"/>
              </a:spcBef>
              <a:spcAft>
                <a:spcPct val="0"/>
              </a:spcAft>
              <a:tabLst>
                <a:tab pos="461963" algn="l"/>
              </a:tabLst>
              <a:defRPr>
                <a:solidFill>
                  <a:schemeClr val="tx1"/>
                </a:solidFill>
                <a:latin typeface="Arial" charset="0"/>
              </a:defRPr>
            </a:lvl7pPr>
            <a:lvl8pPr marL="3429000" indent="-228600" eaLnBrk="0" fontAlgn="base" hangingPunct="0">
              <a:spcBef>
                <a:spcPct val="0"/>
              </a:spcBef>
              <a:spcAft>
                <a:spcPct val="0"/>
              </a:spcAft>
              <a:tabLst>
                <a:tab pos="461963" algn="l"/>
              </a:tabLst>
              <a:defRPr>
                <a:solidFill>
                  <a:schemeClr val="tx1"/>
                </a:solidFill>
                <a:latin typeface="Arial" charset="0"/>
              </a:defRPr>
            </a:lvl8pPr>
            <a:lvl9pPr marL="3886200" indent="-228600" eaLnBrk="0" fontAlgn="base" hangingPunct="0">
              <a:spcBef>
                <a:spcPct val="0"/>
              </a:spcBef>
              <a:spcAft>
                <a:spcPct val="0"/>
              </a:spcAft>
              <a:tabLst>
                <a:tab pos="461963" algn="l"/>
              </a:tabLst>
              <a:defRPr>
                <a:solidFill>
                  <a:schemeClr val="tx1"/>
                </a:solidFill>
                <a:latin typeface="Arial" charset="0"/>
              </a:defRPr>
            </a:lvl9pPr>
          </a:lstStyle>
          <a:p>
            <a:pPr eaLnBrk="1" fontAlgn="base" hangingPunct="1">
              <a:spcBef>
                <a:spcPct val="50000"/>
              </a:spcBef>
              <a:spcAft>
                <a:spcPct val="0"/>
              </a:spcAft>
              <a:defRPr/>
            </a:pPr>
            <a:r>
              <a:rPr lang="en-US" sz="2400" dirty="0">
                <a:solidFill>
                  <a:prstClr val="black"/>
                </a:solidFill>
                <a:latin typeface="Times New Roman" pitchFamily="18" charset="0"/>
                <a:cs typeface="Times New Roman" pitchFamily="18" charset="0"/>
              </a:rPr>
              <a:t>Ý </a:t>
            </a:r>
            <a:r>
              <a:rPr lang="en-US" sz="2400" dirty="0" err="1">
                <a:solidFill>
                  <a:prstClr val="black"/>
                </a:solidFill>
                <a:latin typeface="Times New Roman" pitchFamily="18" charset="0"/>
                <a:cs typeface="Times New Roman" pitchFamily="18" charset="0"/>
              </a:rPr>
              <a:t>nghĩa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việc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phân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tích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mối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quan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hệ</a:t>
            </a:r>
            <a:r>
              <a:rPr lang="en-US" sz="2400" dirty="0">
                <a:solidFill>
                  <a:prstClr val="black"/>
                </a:solidFill>
                <a:latin typeface="Times New Roman" pitchFamily="18" charset="0"/>
                <a:cs typeface="Times New Roman" pitchFamily="18" charset="0"/>
              </a:rPr>
              <a:t> CVP:</a:t>
            </a:r>
          </a:p>
          <a:p>
            <a:pPr marL="342900" indent="-342900" algn="just" eaLnBrk="1" fontAlgn="base" hangingPunct="1">
              <a:spcBef>
                <a:spcPct val="50000"/>
              </a:spcBef>
              <a:spcAft>
                <a:spcPct val="0"/>
              </a:spcAft>
              <a:buFontTx/>
              <a:buChar char="-"/>
              <a:defRPr/>
            </a:pPr>
            <a:r>
              <a:rPr lang="en-US" sz="2400" dirty="0" err="1">
                <a:solidFill>
                  <a:prstClr val="black"/>
                </a:solidFill>
                <a:latin typeface="Times New Roman" pitchFamily="18" charset="0"/>
                <a:cs typeface="Times New Roman" pitchFamily="18" charset="0"/>
              </a:rPr>
              <a:t>Khai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khả</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năng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tiềm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tàng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của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doanh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nghiệp</a:t>
            </a:r>
            <a:endParaRPr lang="en-US" sz="2400" dirty="0">
              <a:solidFill>
                <a:prstClr val="black"/>
              </a:solidFill>
              <a:latin typeface="Times New Roman" pitchFamily="18" charset="0"/>
              <a:cs typeface="Times New Roman" pitchFamily="18" charset="0"/>
            </a:endParaRPr>
          </a:p>
          <a:p>
            <a:pPr marL="342900" indent="-342900" algn="just" eaLnBrk="1" fontAlgn="base" hangingPunct="1">
              <a:spcBef>
                <a:spcPct val="50000"/>
              </a:spcBef>
              <a:spcAft>
                <a:spcPct val="0"/>
              </a:spcAft>
              <a:buFontTx/>
              <a:buChar char="-"/>
              <a:defRPr/>
            </a:pPr>
            <a:r>
              <a:rPr lang="en-US" sz="2400" dirty="0" err="1">
                <a:solidFill>
                  <a:prstClr val="black"/>
                </a:solidFill>
                <a:latin typeface="Times New Roman" pitchFamily="18" charset="0"/>
                <a:cs typeface="Times New Roman" pitchFamily="18" charset="0"/>
              </a:rPr>
              <a:t>Là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sở</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để</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quyết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về</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giá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vị</a:t>
            </a:r>
            <a:r>
              <a:rPr lang="en-US" sz="2400" dirty="0">
                <a:solidFill>
                  <a:prstClr val="black"/>
                </a:solidFill>
                <a:latin typeface="Times New Roman" pitchFamily="18" charset="0"/>
                <a:cs typeface="Times New Roman" pitchFamily="18" charset="0"/>
              </a:rPr>
              <a:t>, chi </a:t>
            </a:r>
            <a:r>
              <a:rPr lang="en-US" sz="2400" dirty="0" err="1">
                <a:solidFill>
                  <a:prstClr val="black"/>
                </a:solidFill>
                <a:latin typeface="Times New Roman" pitchFamily="18" charset="0"/>
                <a:cs typeface="Times New Roman" pitchFamily="18" charset="0"/>
              </a:rPr>
              <a:t>phí</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số</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lượng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phẩm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cấu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hàng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hoá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ra</a:t>
            </a:r>
            <a:r>
              <a:rPr lang="en-US" sz="2400" dirty="0">
                <a:solidFill>
                  <a:prstClr val="black"/>
                </a:solidFill>
                <a:latin typeface="Times New Roman" pitchFamily="18" charset="0"/>
                <a:cs typeface="Times New Roman" pitchFamily="18" charset="0"/>
              </a:rPr>
              <a:t> ... </a:t>
            </a:r>
            <a:r>
              <a:rPr lang="en-US" sz="2400" dirty="0" err="1">
                <a:solidFill>
                  <a:prstClr val="black"/>
                </a:solidFill>
                <a:latin typeface="Times New Roman" pitchFamily="18" charset="0"/>
                <a:cs typeface="Times New Roman" pitchFamily="18" charset="0"/>
              </a:rPr>
              <a:t>nhằm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đạt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được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lợi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nhuận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tối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đa</a:t>
            </a:r>
            <a:endParaRPr lang="en-US" sz="2400" dirty="0">
              <a:solidFill>
                <a:prstClr val="black"/>
              </a:solidFill>
              <a:latin typeface="Times New Roman" pitchFamily="18" charset="0"/>
              <a:cs typeface="Times New Roman" pitchFamily="18" charset="0"/>
            </a:endParaRPr>
          </a:p>
          <a:p>
            <a:pPr marL="342900" indent="-342900" algn="just" eaLnBrk="1" fontAlgn="base" hangingPunct="1">
              <a:spcBef>
                <a:spcPct val="50000"/>
              </a:spcBef>
              <a:spcAft>
                <a:spcPct val="0"/>
              </a:spcAft>
              <a:buFontTx/>
              <a:buChar char="-"/>
              <a:defRPr/>
            </a:pPr>
            <a:r>
              <a:rPr lang="en-US" sz="2400" dirty="0" err="1">
                <a:solidFill>
                  <a:prstClr val="black"/>
                </a:solidFill>
                <a:latin typeface="Times New Roman" pitchFamily="18" charset="0"/>
                <a:cs typeface="Times New Roman" pitchFamily="18" charset="0"/>
              </a:rPr>
              <a:t>Xác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được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lượng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doanh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hoà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vốn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từ</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đó</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xác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được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thời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gian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công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suất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hoà</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vốn</a:t>
            </a:r>
            <a:endParaRPr lang="en-US" sz="2400" dirty="0">
              <a:solidFill>
                <a:prstClr val="black"/>
              </a:solidFill>
              <a:latin typeface="Times New Roman" pitchFamily="18" charset="0"/>
              <a:cs typeface="Times New Roman" pitchFamily="18" charset="0"/>
            </a:endParaRPr>
          </a:p>
          <a:p>
            <a:pPr marL="342900" indent="-342900" algn="just" eaLnBrk="1" fontAlgn="base" hangingPunct="1">
              <a:spcBef>
                <a:spcPct val="50000"/>
              </a:spcBef>
              <a:spcAft>
                <a:spcPct val="0"/>
              </a:spcAft>
              <a:buFontTx/>
              <a:buChar char="-"/>
              <a:defRPr/>
            </a:pPr>
            <a:r>
              <a:rPr lang="en-US" sz="2400" dirty="0" err="1">
                <a:solidFill>
                  <a:prstClr val="black"/>
                </a:solidFill>
                <a:latin typeface="Times New Roman" pitchFamily="18" charset="0"/>
                <a:cs typeface="Times New Roman" pitchFamily="18" charset="0"/>
              </a:rPr>
              <a:t>Xác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định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giá</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đơn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vị</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phẩm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phù</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hợp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nhằm</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thoả</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mãn</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cầu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của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thị</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trường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DN </a:t>
            </a:r>
            <a:r>
              <a:rPr lang="en-US" sz="2400" dirty="0" err="1">
                <a:solidFill>
                  <a:prstClr val="black"/>
                </a:solidFill>
                <a:latin typeface="Times New Roman" pitchFamily="18" charset="0"/>
                <a:cs typeface="Times New Roman" pitchFamily="18" charset="0"/>
              </a:rPr>
              <a:t>có</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thu</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nhập</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tối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đa</a:t>
            </a:r>
            <a:endParaRPr lang="en-US"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87880719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46">
                                            <p:txEl>
                                              <p:pRg st="0" end="0"/>
                                            </p:txEl>
                                          </p:spTgt>
                                        </p:tgtEl>
                                        <p:attrNameLst>
                                          <p:attrName>style.visibility</p:attrName>
                                        </p:attrNameLst>
                                      </p:cBhvr>
                                      <p:to>
                                        <p:strVal val="visible"/>
                                      </p:to>
                                    </p:set>
                                    <p:anim calcmode="lin" valueType="num">
                                      <p:cBhvr additive="base">
                                        <p:cTn id="12" dur="500" fill="hold"/>
                                        <p:tgtEl>
                                          <p:spTgt spid="1024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24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246">
                                            <p:txEl>
                                              <p:pRg st="1" end="1"/>
                                            </p:txEl>
                                          </p:spTgt>
                                        </p:tgtEl>
                                        <p:attrNameLst>
                                          <p:attrName>style.visibility</p:attrName>
                                        </p:attrNameLst>
                                      </p:cBhvr>
                                      <p:to>
                                        <p:strVal val="visible"/>
                                      </p:to>
                                    </p:set>
                                    <p:anim calcmode="lin" valueType="num">
                                      <p:cBhvr additive="base">
                                        <p:cTn id="18" dur="500" fill="hold"/>
                                        <p:tgtEl>
                                          <p:spTgt spid="10246">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024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246">
                                            <p:txEl>
                                              <p:pRg st="2" end="2"/>
                                            </p:txEl>
                                          </p:spTgt>
                                        </p:tgtEl>
                                        <p:attrNameLst>
                                          <p:attrName>style.visibility</p:attrName>
                                        </p:attrNameLst>
                                      </p:cBhvr>
                                      <p:to>
                                        <p:strVal val="visible"/>
                                      </p:to>
                                    </p:set>
                                    <p:anim calcmode="lin" valueType="num">
                                      <p:cBhvr additive="base">
                                        <p:cTn id="24" dur="500" fill="hold"/>
                                        <p:tgtEl>
                                          <p:spTgt spid="10246">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24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246">
                                            <p:txEl>
                                              <p:pRg st="3" end="3"/>
                                            </p:txEl>
                                          </p:spTgt>
                                        </p:tgtEl>
                                        <p:attrNameLst>
                                          <p:attrName>style.visibility</p:attrName>
                                        </p:attrNameLst>
                                      </p:cBhvr>
                                      <p:to>
                                        <p:strVal val="visible"/>
                                      </p:to>
                                    </p:set>
                                    <p:anim calcmode="lin" valueType="num">
                                      <p:cBhvr additive="base">
                                        <p:cTn id="30" dur="500" fill="hold"/>
                                        <p:tgtEl>
                                          <p:spTgt spid="10246">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024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0246">
                                            <p:txEl>
                                              <p:pRg st="4" end="4"/>
                                            </p:txEl>
                                          </p:spTgt>
                                        </p:tgtEl>
                                        <p:attrNameLst>
                                          <p:attrName>style.visibility</p:attrName>
                                        </p:attrNameLst>
                                      </p:cBhvr>
                                      <p:to>
                                        <p:strVal val="visible"/>
                                      </p:to>
                                    </p:set>
                                    <p:anim calcmode="lin" valueType="num">
                                      <p:cBhvr additive="base">
                                        <p:cTn id="36" dur="500" fill="hold"/>
                                        <p:tgtEl>
                                          <p:spTgt spid="10246">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024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PHÂN TÍCH MỐI QUAN HỆ CVP</a:t>
            </a:r>
          </a:p>
        </p:txBody>
      </p:sp>
      <p:sp>
        <p:nvSpPr>
          <p:cNvPr id="6" name="Slide Number Placeholder 5"/>
          <p:cNvSpPr>
            <a:spLocks noGrp="1"/>
          </p:cNvSpPr>
          <p:nvPr>
            <p:ph type="sldNum" sz="quarter" idx="12"/>
          </p:nvPr>
        </p:nvSpPr>
        <p:spPr/>
        <p:txBody>
          <a:bodyPr>
            <a:normAutofit fontScale="85000" lnSpcReduction="20000"/>
          </a:bodyPr>
          <a:lstStyle/>
          <a:p>
            <a:pPr>
              <a:defRPr/>
            </a:pPr>
            <a:fld id="{EA202540-BDD2-4D19-90F9-165407C9113C}" type="slidenum">
              <a:rPr lang="en-IN" smtClean="0"/>
              <a:pPr>
                <a:defRPr/>
              </a:pPr>
              <a:t>97</a:t>
            </a:fld>
            <a:endParaRPr lang="en-IN"/>
          </a:p>
        </p:txBody>
      </p:sp>
      <p:sp>
        <p:nvSpPr>
          <p:cNvPr id="11268" name="Text Box 28"/>
          <p:cNvSpPr txBox="1">
            <a:spLocks noChangeArrowheads="1"/>
          </p:cNvSpPr>
          <p:nvPr/>
        </p:nvSpPr>
        <p:spPr bwMode="auto">
          <a:xfrm>
            <a:off x="2024063" y="1930400"/>
            <a:ext cx="8134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ctr" fontAlgn="base">
              <a:lnSpc>
                <a:spcPct val="150000"/>
              </a:lnSpc>
              <a:spcBef>
                <a:spcPct val="50000"/>
              </a:spcBef>
              <a:spcAft>
                <a:spcPct val="0"/>
              </a:spcAft>
            </a:pPr>
            <a:r>
              <a:rPr lang="en-US" altLang="vi-VN" sz="2000" b="1" dirty="0">
                <a:solidFill>
                  <a:prstClr val="black"/>
                </a:solidFill>
                <a:latin typeface="Times New Roman" pitchFamily="18" charset="0"/>
                <a:cs typeface="Times New Roman" pitchFamily="18" charset="0"/>
              </a:rPr>
              <a:t>	LỢI NHUẬN BÁN HÀNG = DOANH THU THUẦN - CPSXKD</a:t>
            </a:r>
          </a:p>
        </p:txBody>
      </p:sp>
      <p:sp>
        <p:nvSpPr>
          <p:cNvPr id="12" name="Text Box 28"/>
          <p:cNvSpPr txBox="1">
            <a:spLocks noChangeArrowheads="1"/>
          </p:cNvSpPr>
          <p:nvPr/>
        </p:nvSpPr>
        <p:spPr bwMode="auto">
          <a:xfrm>
            <a:off x="2176463" y="4359275"/>
            <a:ext cx="8134350" cy="1784350"/>
          </a:xfrm>
          <a:prstGeom prst="rect">
            <a:avLst/>
          </a:prstGeom>
          <a:noFill/>
          <a:ln w="9525">
            <a:noFill/>
            <a:miter lim="800000"/>
            <a:headEnd/>
            <a:tailEnd/>
          </a:ln>
        </p:spPr>
        <p:txBody>
          <a:bodyPr>
            <a:spAutoFit/>
          </a:bodyPr>
          <a:lstStyle/>
          <a:p>
            <a:pPr fontAlgn="base">
              <a:lnSpc>
                <a:spcPct val="150000"/>
              </a:lnSpc>
              <a:spcBef>
                <a:spcPct val="50000"/>
              </a:spcBef>
              <a:spcAft>
                <a:spcPct val="0"/>
              </a:spcAft>
              <a:tabLst>
                <a:tab pos="461963" algn="l"/>
              </a:tabLst>
              <a:defRPr/>
            </a:pPr>
            <a:r>
              <a:rPr lang="en-US" sz="2000" b="1" dirty="0" err="1">
                <a:solidFill>
                  <a:prstClr val="black"/>
                </a:solidFill>
                <a:latin typeface="Times New Roman" pitchFamily="18" charset="0"/>
                <a:cs typeface="Times New Roman" pitchFamily="18" charset="0"/>
              </a:rPr>
              <a:t>Như</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vậy</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để</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tăng</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được</a:t>
            </a:r>
            <a:r>
              <a:rPr lang="en-US" sz="2000" b="1" dirty="0">
                <a:solidFill>
                  <a:prstClr val="black"/>
                </a:solidFill>
                <a:latin typeface="Times New Roman" pitchFamily="18" charset="0"/>
                <a:cs typeface="Times New Roman" pitchFamily="18" charset="0"/>
              </a:rPr>
              <a:t> Lb </a:t>
            </a:r>
            <a:r>
              <a:rPr lang="en-US" sz="2000" b="1" dirty="0" err="1">
                <a:solidFill>
                  <a:prstClr val="black"/>
                </a:solidFill>
                <a:latin typeface="Times New Roman" pitchFamily="18" charset="0"/>
                <a:cs typeface="Times New Roman" pitchFamily="18" charset="0"/>
              </a:rPr>
              <a:t>cần</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thực</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hiện</a:t>
            </a:r>
            <a:r>
              <a:rPr lang="en-US" sz="2000" b="1" dirty="0">
                <a:solidFill>
                  <a:prstClr val="black"/>
                </a:solidFill>
                <a:latin typeface="Times New Roman" pitchFamily="18" charset="0"/>
                <a:cs typeface="Times New Roman" pitchFamily="18" charset="0"/>
              </a:rPr>
              <a:t> 2 </a:t>
            </a:r>
            <a:r>
              <a:rPr lang="en-US" sz="2000" b="1" dirty="0" err="1">
                <a:solidFill>
                  <a:prstClr val="black"/>
                </a:solidFill>
                <a:latin typeface="Times New Roman" pitchFamily="18" charset="0"/>
                <a:cs typeface="Times New Roman" pitchFamily="18" charset="0"/>
              </a:rPr>
              <a:t>mục</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tiêu</a:t>
            </a:r>
            <a:r>
              <a:rPr lang="en-US" sz="2000" b="1" dirty="0">
                <a:solidFill>
                  <a:prstClr val="black"/>
                </a:solidFill>
                <a:latin typeface="Times New Roman" pitchFamily="18" charset="0"/>
                <a:cs typeface="Times New Roman" pitchFamily="18" charset="0"/>
              </a:rPr>
              <a:t>:</a:t>
            </a:r>
          </a:p>
          <a:p>
            <a:pPr marL="457200" indent="-457200" fontAlgn="base">
              <a:lnSpc>
                <a:spcPct val="150000"/>
              </a:lnSpc>
              <a:spcBef>
                <a:spcPct val="50000"/>
              </a:spcBef>
              <a:spcAft>
                <a:spcPct val="0"/>
              </a:spcAft>
              <a:tabLst>
                <a:tab pos="461963" algn="l"/>
              </a:tabLst>
              <a:defRPr/>
            </a:pPr>
            <a:r>
              <a:rPr lang="en-US" sz="2000" b="1" dirty="0">
                <a:solidFill>
                  <a:prstClr val="black"/>
                </a:solidFill>
                <a:latin typeface="Times New Roman" pitchFamily="18" charset="0"/>
                <a:cs typeface="Times New Roman" pitchFamily="18" charset="0"/>
              </a:rPr>
              <a:t>1. </a:t>
            </a:r>
            <a:r>
              <a:rPr lang="en-US" sz="2000" b="1" dirty="0" err="1">
                <a:solidFill>
                  <a:prstClr val="black"/>
                </a:solidFill>
                <a:latin typeface="Times New Roman" pitchFamily="18" charset="0"/>
                <a:cs typeface="Times New Roman" pitchFamily="18" charset="0"/>
              </a:rPr>
              <a:t>Phải</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tăng</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được</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doanh</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thu</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thuần</a:t>
            </a:r>
            <a:r>
              <a:rPr lang="en-US" sz="2000" b="1" dirty="0">
                <a:solidFill>
                  <a:prstClr val="black"/>
                </a:solidFill>
                <a:latin typeface="Times New Roman" pitchFamily="18" charset="0"/>
                <a:cs typeface="Times New Roman" pitchFamily="18" charset="0"/>
              </a:rPr>
              <a:t>.</a:t>
            </a:r>
          </a:p>
          <a:p>
            <a:pPr marL="457200" indent="-457200" fontAlgn="base">
              <a:lnSpc>
                <a:spcPct val="150000"/>
              </a:lnSpc>
              <a:spcBef>
                <a:spcPct val="50000"/>
              </a:spcBef>
              <a:spcAft>
                <a:spcPct val="0"/>
              </a:spcAft>
              <a:tabLst>
                <a:tab pos="461963" algn="l"/>
              </a:tabLst>
              <a:defRPr/>
            </a:pPr>
            <a:r>
              <a:rPr lang="en-US" sz="2000" b="1" dirty="0">
                <a:solidFill>
                  <a:prstClr val="black"/>
                </a:solidFill>
                <a:latin typeface="Times New Roman" pitchFamily="18" charset="0"/>
                <a:cs typeface="Times New Roman" pitchFamily="18" charset="0"/>
              </a:rPr>
              <a:t>2. </a:t>
            </a:r>
            <a:r>
              <a:rPr lang="en-US" sz="2000" b="1" dirty="0" err="1">
                <a:solidFill>
                  <a:prstClr val="black"/>
                </a:solidFill>
                <a:latin typeface="Times New Roman" pitchFamily="18" charset="0"/>
                <a:cs typeface="Times New Roman" pitchFamily="18" charset="0"/>
              </a:rPr>
              <a:t>Giảm</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được</a:t>
            </a:r>
            <a:r>
              <a:rPr lang="en-US" sz="2000" b="1" dirty="0">
                <a:solidFill>
                  <a:prstClr val="black"/>
                </a:solidFill>
                <a:latin typeface="Times New Roman" pitchFamily="18" charset="0"/>
                <a:cs typeface="Times New Roman" pitchFamily="18" charset="0"/>
              </a:rPr>
              <a:t> CPSXKD.</a:t>
            </a:r>
          </a:p>
        </p:txBody>
      </p:sp>
      <p:sp>
        <p:nvSpPr>
          <p:cNvPr id="11270" name="Text Box 28"/>
          <p:cNvSpPr txBox="1">
            <a:spLocks noChangeArrowheads="1"/>
          </p:cNvSpPr>
          <p:nvPr/>
        </p:nvSpPr>
        <p:spPr bwMode="auto">
          <a:xfrm>
            <a:off x="1881188" y="2492375"/>
            <a:ext cx="81343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fontAlgn="base">
              <a:lnSpc>
                <a:spcPct val="150000"/>
              </a:lnSpc>
              <a:spcBef>
                <a:spcPct val="50000"/>
              </a:spcBef>
              <a:spcAft>
                <a:spcPct val="0"/>
              </a:spcAft>
            </a:pPr>
            <a:r>
              <a:rPr lang="en-US" altLang="vi-VN" sz="2000" dirty="0">
                <a:solidFill>
                  <a:prstClr val="black"/>
                </a:solidFill>
                <a:latin typeface="Times New Roman" pitchFamily="18" charset="0"/>
                <a:cs typeface="Times New Roman" pitchFamily="18" charset="0"/>
              </a:rPr>
              <a:t>Hay:</a:t>
            </a:r>
          </a:p>
        </p:txBody>
      </p:sp>
      <p:sp>
        <p:nvSpPr>
          <p:cNvPr id="11271" name="Text Box 28"/>
          <p:cNvSpPr txBox="1">
            <a:spLocks noChangeArrowheads="1"/>
          </p:cNvSpPr>
          <p:nvPr/>
        </p:nvSpPr>
        <p:spPr bwMode="auto">
          <a:xfrm>
            <a:off x="2024063" y="2946401"/>
            <a:ext cx="8134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ctr" fontAlgn="base">
              <a:lnSpc>
                <a:spcPct val="150000"/>
              </a:lnSpc>
              <a:spcBef>
                <a:spcPct val="50000"/>
              </a:spcBef>
              <a:spcAft>
                <a:spcPct val="0"/>
              </a:spcAft>
            </a:pP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Lb</a:t>
            </a:r>
            <a:r>
              <a:rPr lang="en-US" altLang="vi-VN" sz="2400" b="1" dirty="0">
                <a:solidFill>
                  <a:prstClr val="black"/>
                </a:solidFill>
                <a:latin typeface="Times New Roman" pitchFamily="18" charset="0"/>
                <a:cs typeface="Times New Roman" pitchFamily="18" charset="0"/>
              </a:rPr>
              <a:t> = D – CP</a:t>
            </a:r>
          </a:p>
        </p:txBody>
      </p:sp>
      <p:sp>
        <p:nvSpPr>
          <p:cNvPr id="11272" name="Text Box 28"/>
          <p:cNvSpPr txBox="1">
            <a:spLocks noChangeArrowheads="1"/>
          </p:cNvSpPr>
          <p:nvPr/>
        </p:nvSpPr>
        <p:spPr bwMode="auto">
          <a:xfrm>
            <a:off x="2024063" y="349726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ctr" fontAlgn="base">
              <a:lnSpc>
                <a:spcPct val="150000"/>
              </a:lnSpc>
              <a:spcBef>
                <a:spcPct val="50000"/>
              </a:spcBef>
              <a:spcAft>
                <a:spcPct val="0"/>
              </a:spcAft>
            </a:pPr>
            <a:r>
              <a:rPr lang="en-US" altLang="vi-VN" sz="2400" b="1" dirty="0">
                <a:solidFill>
                  <a:prstClr val="black"/>
                </a:solidFill>
                <a:latin typeface="Times New Roman" pitchFamily="18" charset="0"/>
                <a:cs typeface="Times New Roman" pitchFamily="18" charset="0"/>
              </a:rPr>
              <a:t>	LN = D – </a:t>
            </a:r>
            <a:r>
              <a:rPr lang="en-US" altLang="vi-VN" sz="2400" b="1" dirty="0" err="1">
                <a:solidFill>
                  <a:prstClr val="black"/>
                </a:solidFill>
                <a:latin typeface="Times New Roman" pitchFamily="18" charset="0"/>
                <a:cs typeface="Times New Roman" pitchFamily="18" charset="0"/>
              </a:rPr>
              <a:t>Cb</a:t>
            </a:r>
            <a:r>
              <a:rPr lang="en-US" altLang="vi-VN" sz="2400" b="1" dirty="0">
                <a:solidFill>
                  <a:prstClr val="black"/>
                </a:solidFill>
                <a:latin typeface="Times New Roman" pitchFamily="18" charset="0"/>
                <a:cs typeface="Times New Roman" pitchFamily="18" charset="0"/>
              </a:rPr>
              <a:t> </a:t>
            </a:r>
            <a:r>
              <a:rPr lang="vi-VN" altLang="vi-VN" sz="2400" b="1" dirty="0">
                <a:solidFill>
                  <a:prstClr val="black"/>
                </a:solidFill>
                <a:latin typeface="Times New Roman" pitchFamily="18" charset="0"/>
                <a:cs typeface="Times New Roman" pitchFamily="18" charset="0"/>
              </a:rPr>
              <a:t>-</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Cđ</a:t>
            </a:r>
            <a:r>
              <a:rPr lang="vi-VN" altLang="vi-VN" sz="2400" b="1" dirty="0">
                <a:solidFill>
                  <a:prstClr val="black"/>
                </a:solidFill>
                <a:latin typeface="Times New Roman" pitchFamily="18" charset="0"/>
                <a:cs typeface="Times New Roman" pitchFamily="18" charset="0"/>
              </a:rPr>
              <a:t>	</a:t>
            </a:r>
            <a:r>
              <a:rPr lang="en-US" altLang="vi-VN" sz="2400" b="1" dirty="0">
                <a:solidFill>
                  <a:prstClr val="black"/>
                </a:solidFill>
                <a:latin typeface="Times New Roman" pitchFamily="18" charset="0"/>
                <a:cs typeface="Times New Roman" pitchFamily="18" charset="0"/>
              </a:rPr>
              <a:t>(1)</a:t>
            </a:r>
          </a:p>
        </p:txBody>
      </p:sp>
    </p:spTree>
    <p:extLst>
      <p:ext uri="{BB962C8B-B14F-4D97-AF65-F5344CB8AC3E}">
        <p14:creationId xmlns:p14="http://schemas.microsoft.com/office/powerpoint/2010/main" val="2614736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1268"/>
                                        </p:tgtEl>
                                        <p:attrNameLst>
                                          <p:attrName>style.visibility</p:attrName>
                                        </p:attrNameLst>
                                      </p:cBhvr>
                                      <p:to>
                                        <p:strVal val="visible"/>
                                      </p:to>
                                    </p:set>
                                    <p:anim calcmode="lin" valueType="num">
                                      <p:cBhvr>
                                        <p:cTn id="12" dur="1000" fill="hold"/>
                                        <p:tgtEl>
                                          <p:spTgt spid="11268"/>
                                        </p:tgtEl>
                                        <p:attrNameLst>
                                          <p:attrName>ppt_w</p:attrName>
                                        </p:attrNameLst>
                                      </p:cBhvr>
                                      <p:tavLst>
                                        <p:tav tm="0">
                                          <p:val>
                                            <p:fltVal val="0"/>
                                          </p:val>
                                        </p:tav>
                                        <p:tav tm="100000">
                                          <p:val>
                                            <p:strVal val="#ppt_w"/>
                                          </p:val>
                                        </p:tav>
                                      </p:tavLst>
                                    </p:anim>
                                    <p:anim calcmode="lin" valueType="num">
                                      <p:cBhvr>
                                        <p:cTn id="13" dur="1000" fill="hold"/>
                                        <p:tgtEl>
                                          <p:spTgt spid="11268"/>
                                        </p:tgtEl>
                                        <p:attrNameLst>
                                          <p:attrName>ppt_h</p:attrName>
                                        </p:attrNameLst>
                                      </p:cBhvr>
                                      <p:tavLst>
                                        <p:tav tm="0">
                                          <p:val>
                                            <p:fltVal val="0"/>
                                          </p:val>
                                        </p:tav>
                                        <p:tav tm="100000">
                                          <p:val>
                                            <p:strVal val="#ppt_h"/>
                                          </p:val>
                                        </p:tav>
                                      </p:tavLst>
                                    </p:anim>
                                    <p:anim calcmode="lin" valueType="num">
                                      <p:cBhvr>
                                        <p:cTn id="14" dur="1000" fill="hold"/>
                                        <p:tgtEl>
                                          <p:spTgt spid="11268"/>
                                        </p:tgtEl>
                                        <p:attrNameLst>
                                          <p:attrName>style.rotation</p:attrName>
                                        </p:attrNameLst>
                                      </p:cBhvr>
                                      <p:tavLst>
                                        <p:tav tm="0">
                                          <p:val>
                                            <p:fltVal val="90"/>
                                          </p:val>
                                        </p:tav>
                                        <p:tav tm="100000">
                                          <p:val>
                                            <p:fltVal val="0"/>
                                          </p:val>
                                        </p:tav>
                                      </p:tavLst>
                                    </p:anim>
                                    <p:animEffect transition="in" filter="fade">
                                      <p:cBhvr>
                                        <p:cTn id="15" dur="1000"/>
                                        <p:tgtEl>
                                          <p:spTgt spid="11268"/>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11270"/>
                                        </p:tgtEl>
                                        <p:attrNameLst>
                                          <p:attrName>style.visibility</p:attrName>
                                        </p:attrNameLst>
                                      </p:cBhvr>
                                      <p:to>
                                        <p:strVal val="visible"/>
                                      </p:to>
                                    </p:set>
                                    <p:animEffect transition="in" filter="wipe(down)">
                                      <p:cBhvr>
                                        <p:cTn id="20" dur="580">
                                          <p:stCondLst>
                                            <p:cond delay="0"/>
                                          </p:stCondLst>
                                        </p:cTn>
                                        <p:tgtEl>
                                          <p:spTgt spid="11270"/>
                                        </p:tgtEl>
                                      </p:cBhvr>
                                    </p:animEffect>
                                    <p:anim calcmode="lin" valueType="num">
                                      <p:cBhvr>
                                        <p:cTn id="21" dur="1822" tmFilter="0,0; 0.14,0.36; 0.43,0.73; 0.71,0.91; 1.0,1.0">
                                          <p:stCondLst>
                                            <p:cond delay="0"/>
                                          </p:stCondLst>
                                        </p:cTn>
                                        <p:tgtEl>
                                          <p:spTgt spid="1127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127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127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127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1270"/>
                                        </p:tgtEl>
                                        <p:attrNameLst>
                                          <p:attrName>ppt_y</p:attrName>
                                        </p:attrNameLst>
                                      </p:cBhvr>
                                      <p:tavLst>
                                        <p:tav tm="0" fmla="#ppt_y-sin(pi*$)/81">
                                          <p:val>
                                            <p:fltVal val="0"/>
                                          </p:val>
                                        </p:tav>
                                        <p:tav tm="100000">
                                          <p:val>
                                            <p:fltVal val="1"/>
                                          </p:val>
                                        </p:tav>
                                      </p:tavLst>
                                    </p:anim>
                                    <p:animScale>
                                      <p:cBhvr>
                                        <p:cTn id="26" dur="26">
                                          <p:stCondLst>
                                            <p:cond delay="650"/>
                                          </p:stCondLst>
                                        </p:cTn>
                                        <p:tgtEl>
                                          <p:spTgt spid="11270"/>
                                        </p:tgtEl>
                                      </p:cBhvr>
                                      <p:to x="100000" y="60000"/>
                                    </p:animScale>
                                    <p:animScale>
                                      <p:cBhvr>
                                        <p:cTn id="27" dur="166" decel="50000">
                                          <p:stCondLst>
                                            <p:cond delay="676"/>
                                          </p:stCondLst>
                                        </p:cTn>
                                        <p:tgtEl>
                                          <p:spTgt spid="11270"/>
                                        </p:tgtEl>
                                      </p:cBhvr>
                                      <p:to x="100000" y="100000"/>
                                    </p:animScale>
                                    <p:animScale>
                                      <p:cBhvr>
                                        <p:cTn id="28" dur="26">
                                          <p:stCondLst>
                                            <p:cond delay="1312"/>
                                          </p:stCondLst>
                                        </p:cTn>
                                        <p:tgtEl>
                                          <p:spTgt spid="11270"/>
                                        </p:tgtEl>
                                      </p:cBhvr>
                                      <p:to x="100000" y="80000"/>
                                    </p:animScale>
                                    <p:animScale>
                                      <p:cBhvr>
                                        <p:cTn id="29" dur="166" decel="50000">
                                          <p:stCondLst>
                                            <p:cond delay="1338"/>
                                          </p:stCondLst>
                                        </p:cTn>
                                        <p:tgtEl>
                                          <p:spTgt spid="11270"/>
                                        </p:tgtEl>
                                      </p:cBhvr>
                                      <p:to x="100000" y="100000"/>
                                    </p:animScale>
                                    <p:animScale>
                                      <p:cBhvr>
                                        <p:cTn id="30" dur="26">
                                          <p:stCondLst>
                                            <p:cond delay="1642"/>
                                          </p:stCondLst>
                                        </p:cTn>
                                        <p:tgtEl>
                                          <p:spTgt spid="11270"/>
                                        </p:tgtEl>
                                      </p:cBhvr>
                                      <p:to x="100000" y="90000"/>
                                    </p:animScale>
                                    <p:animScale>
                                      <p:cBhvr>
                                        <p:cTn id="31" dur="166" decel="50000">
                                          <p:stCondLst>
                                            <p:cond delay="1668"/>
                                          </p:stCondLst>
                                        </p:cTn>
                                        <p:tgtEl>
                                          <p:spTgt spid="11270"/>
                                        </p:tgtEl>
                                      </p:cBhvr>
                                      <p:to x="100000" y="100000"/>
                                    </p:animScale>
                                    <p:animScale>
                                      <p:cBhvr>
                                        <p:cTn id="32" dur="26">
                                          <p:stCondLst>
                                            <p:cond delay="1808"/>
                                          </p:stCondLst>
                                        </p:cTn>
                                        <p:tgtEl>
                                          <p:spTgt spid="11270"/>
                                        </p:tgtEl>
                                      </p:cBhvr>
                                      <p:to x="100000" y="95000"/>
                                    </p:animScale>
                                    <p:animScale>
                                      <p:cBhvr>
                                        <p:cTn id="33" dur="166" decel="50000">
                                          <p:stCondLst>
                                            <p:cond delay="1834"/>
                                          </p:stCondLst>
                                        </p:cTn>
                                        <p:tgtEl>
                                          <p:spTgt spid="11270"/>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1271"/>
                                        </p:tgtEl>
                                        <p:attrNameLst>
                                          <p:attrName>style.visibility</p:attrName>
                                        </p:attrNameLst>
                                      </p:cBhvr>
                                      <p:to>
                                        <p:strVal val="visible"/>
                                      </p:to>
                                    </p:set>
                                    <p:animEffect transition="in" filter="wipe(down)">
                                      <p:cBhvr>
                                        <p:cTn id="38" dur="580">
                                          <p:stCondLst>
                                            <p:cond delay="0"/>
                                          </p:stCondLst>
                                        </p:cTn>
                                        <p:tgtEl>
                                          <p:spTgt spid="11271"/>
                                        </p:tgtEl>
                                      </p:cBhvr>
                                    </p:animEffect>
                                    <p:anim calcmode="lin" valueType="num">
                                      <p:cBhvr>
                                        <p:cTn id="39" dur="1822" tmFilter="0,0; 0.14,0.36; 0.43,0.73; 0.71,0.91; 1.0,1.0">
                                          <p:stCondLst>
                                            <p:cond delay="0"/>
                                          </p:stCondLst>
                                        </p:cTn>
                                        <p:tgtEl>
                                          <p:spTgt spid="11271"/>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1271"/>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1271"/>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1271"/>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1271"/>
                                        </p:tgtEl>
                                        <p:attrNameLst>
                                          <p:attrName>ppt_y</p:attrName>
                                        </p:attrNameLst>
                                      </p:cBhvr>
                                      <p:tavLst>
                                        <p:tav tm="0" fmla="#ppt_y-sin(pi*$)/81">
                                          <p:val>
                                            <p:fltVal val="0"/>
                                          </p:val>
                                        </p:tav>
                                        <p:tav tm="100000">
                                          <p:val>
                                            <p:fltVal val="1"/>
                                          </p:val>
                                        </p:tav>
                                      </p:tavLst>
                                    </p:anim>
                                    <p:animScale>
                                      <p:cBhvr>
                                        <p:cTn id="44" dur="26">
                                          <p:stCondLst>
                                            <p:cond delay="650"/>
                                          </p:stCondLst>
                                        </p:cTn>
                                        <p:tgtEl>
                                          <p:spTgt spid="11271"/>
                                        </p:tgtEl>
                                      </p:cBhvr>
                                      <p:to x="100000" y="60000"/>
                                    </p:animScale>
                                    <p:animScale>
                                      <p:cBhvr>
                                        <p:cTn id="45" dur="166" decel="50000">
                                          <p:stCondLst>
                                            <p:cond delay="676"/>
                                          </p:stCondLst>
                                        </p:cTn>
                                        <p:tgtEl>
                                          <p:spTgt spid="11271"/>
                                        </p:tgtEl>
                                      </p:cBhvr>
                                      <p:to x="100000" y="100000"/>
                                    </p:animScale>
                                    <p:animScale>
                                      <p:cBhvr>
                                        <p:cTn id="46" dur="26">
                                          <p:stCondLst>
                                            <p:cond delay="1312"/>
                                          </p:stCondLst>
                                        </p:cTn>
                                        <p:tgtEl>
                                          <p:spTgt spid="11271"/>
                                        </p:tgtEl>
                                      </p:cBhvr>
                                      <p:to x="100000" y="80000"/>
                                    </p:animScale>
                                    <p:animScale>
                                      <p:cBhvr>
                                        <p:cTn id="47" dur="166" decel="50000">
                                          <p:stCondLst>
                                            <p:cond delay="1338"/>
                                          </p:stCondLst>
                                        </p:cTn>
                                        <p:tgtEl>
                                          <p:spTgt spid="11271"/>
                                        </p:tgtEl>
                                      </p:cBhvr>
                                      <p:to x="100000" y="100000"/>
                                    </p:animScale>
                                    <p:animScale>
                                      <p:cBhvr>
                                        <p:cTn id="48" dur="26">
                                          <p:stCondLst>
                                            <p:cond delay="1642"/>
                                          </p:stCondLst>
                                        </p:cTn>
                                        <p:tgtEl>
                                          <p:spTgt spid="11271"/>
                                        </p:tgtEl>
                                      </p:cBhvr>
                                      <p:to x="100000" y="90000"/>
                                    </p:animScale>
                                    <p:animScale>
                                      <p:cBhvr>
                                        <p:cTn id="49" dur="166" decel="50000">
                                          <p:stCondLst>
                                            <p:cond delay="1668"/>
                                          </p:stCondLst>
                                        </p:cTn>
                                        <p:tgtEl>
                                          <p:spTgt spid="11271"/>
                                        </p:tgtEl>
                                      </p:cBhvr>
                                      <p:to x="100000" y="100000"/>
                                    </p:animScale>
                                    <p:animScale>
                                      <p:cBhvr>
                                        <p:cTn id="50" dur="26">
                                          <p:stCondLst>
                                            <p:cond delay="1808"/>
                                          </p:stCondLst>
                                        </p:cTn>
                                        <p:tgtEl>
                                          <p:spTgt spid="11271"/>
                                        </p:tgtEl>
                                      </p:cBhvr>
                                      <p:to x="100000" y="95000"/>
                                    </p:animScale>
                                    <p:animScale>
                                      <p:cBhvr>
                                        <p:cTn id="51" dur="166" decel="50000">
                                          <p:stCondLst>
                                            <p:cond delay="1834"/>
                                          </p:stCondLst>
                                        </p:cTn>
                                        <p:tgtEl>
                                          <p:spTgt spid="11271"/>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1272"/>
                                        </p:tgtEl>
                                        <p:attrNameLst>
                                          <p:attrName>style.visibility</p:attrName>
                                        </p:attrNameLst>
                                      </p:cBhvr>
                                      <p:to>
                                        <p:strVal val="visible"/>
                                      </p:to>
                                    </p:set>
                                    <p:animEffect transition="in" filter="wipe(down)">
                                      <p:cBhvr>
                                        <p:cTn id="56" dur="580">
                                          <p:stCondLst>
                                            <p:cond delay="0"/>
                                          </p:stCondLst>
                                        </p:cTn>
                                        <p:tgtEl>
                                          <p:spTgt spid="11272"/>
                                        </p:tgtEl>
                                      </p:cBhvr>
                                    </p:animEffect>
                                    <p:anim calcmode="lin" valueType="num">
                                      <p:cBhvr>
                                        <p:cTn id="57" dur="1822" tmFilter="0,0; 0.14,0.36; 0.43,0.73; 0.71,0.91; 1.0,1.0">
                                          <p:stCondLst>
                                            <p:cond delay="0"/>
                                          </p:stCondLst>
                                        </p:cTn>
                                        <p:tgtEl>
                                          <p:spTgt spid="11272"/>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1272"/>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1272"/>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1272"/>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1272"/>
                                        </p:tgtEl>
                                        <p:attrNameLst>
                                          <p:attrName>ppt_y</p:attrName>
                                        </p:attrNameLst>
                                      </p:cBhvr>
                                      <p:tavLst>
                                        <p:tav tm="0" fmla="#ppt_y-sin(pi*$)/81">
                                          <p:val>
                                            <p:fltVal val="0"/>
                                          </p:val>
                                        </p:tav>
                                        <p:tav tm="100000">
                                          <p:val>
                                            <p:fltVal val="1"/>
                                          </p:val>
                                        </p:tav>
                                      </p:tavLst>
                                    </p:anim>
                                    <p:animScale>
                                      <p:cBhvr>
                                        <p:cTn id="62" dur="26">
                                          <p:stCondLst>
                                            <p:cond delay="650"/>
                                          </p:stCondLst>
                                        </p:cTn>
                                        <p:tgtEl>
                                          <p:spTgt spid="11272"/>
                                        </p:tgtEl>
                                      </p:cBhvr>
                                      <p:to x="100000" y="60000"/>
                                    </p:animScale>
                                    <p:animScale>
                                      <p:cBhvr>
                                        <p:cTn id="63" dur="166" decel="50000">
                                          <p:stCondLst>
                                            <p:cond delay="676"/>
                                          </p:stCondLst>
                                        </p:cTn>
                                        <p:tgtEl>
                                          <p:spTgt spid="11272"/>
                                        </p:tgtEl>
                                      </p:cBhvr>
                                      <p:to x="100000" y="100000"/>
                                    </p:animScale>
                                    <p:animScale>
                                      <p:cBhvr>
                                        <p:cTn id="64" dur="26">
                                          <p:stCondLst>
                                            <p:cond delay="1312"/>
                                          </p:stCondLst>
                                        </p:cTn>
                                        <p:tgtEl>
                                          <p:spTgt spid="11272"/>
                                        </p:tgtEl>
                                      </p:cBhvr>
                                      <p:to x="100000" y="80000"/>
                                    </p:animScale>
                                    <p:animScale>
                                      <p:cBhvr>
                                        <p:cTn id="65" dur="166" decel="50000">
                                          <p:stCondLst>
                                            <p:cond delay="1338"/>
                                          </p:stCondLst>
                                        </p:cTn>
                                        <p:tgtEl>
                                          <p:spTgt spid="11272"/>
                                        </p:tgtEl>
                                      </p:cBhvr>
                                      <p:to x="100000" y="100000"/>
                                    </p:animScale>
                                    <p:animScale>
                                      <p:cBhvr>
                                        <p:cTn id="66" dur="26">
                                          <p:stCondLst>
                                            <p:cond delay="1642"/>
                                          </p:stCondLst>
                                        </p:cTn>
                                        <p:tgtEl>
                                          <p:spTgt spid="11272"/>
                                        </p:tgtEl>
                                      </p:cBhvr>
                                      <p:to x="100000" y="90000"/>
                                    </p:animScale>
                                    <p:animScale>
                                      <p:cBhvr>
                                        <p:cTn id="67" dur="166" decel="50000">
                                          <p:stCondLst>
                                            <p:cond delay="1668"/>
                                          </p:stCondLst>
                                        </p:cTn>
                                        <p:tgtEl>
                                          <p:spTgt spid="11272"/>
                                        </p:tgtEl>
                                      </p:cBhvr>
                                      <p:to x="100000" y="100000"/>
                                    </p:animScale>
                                    <p:animScale>
                                      <p:cBhvr>
                                        <p:cTn id="68" dur="26">
                                          <p:stCondLst>
                                            <p:cond delay="1808"/>
                                          </p:stCondLst>
                                        </p:cTn>
                                        <p:tgtEl>
                                          <p:spTgt spid="11272"/>
                                        </p:tgtEl>
                                      </p:cBhvr>
                                      <p:to x="100000" y="95000"/>
                                    </p:animScale>
                                    <p:animScale>
                                      <p:cBhvr>
                                        <p:cTn id="69" dur="166" decel="50000">
                                          <p:stCondLst>
                                            <p:cond delay="1834"/>
                                          </p:stCondLst>
                                        </p:cTn>
                                        <p:tgtEl>
                                          <p:spTgt spid="11272"/>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2">
                                            <p:txEl>
                                              <p:pRg st="0" end="0"/>
                                            </p:txEl>
                                          </p:spTgt>
                                        </p:tgtEl>
                                        <p:attrNameLst>
                                          <p:attrName>style.visibility</p:attrName>
                                        </p:attrNameLst>
                                      </p:cBhvr>
                                      <p:to>
                                        <p:strVal val="visible"/>
                                      </p:to>
                                    </p:set>
                                    <p:anim calcmode="lin" valueType="num">
                                      <p:cBhvr additive="base">
                                        <p:cTn id="7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12">
                                            <p:txEl>
                                              <p:pRg st="1" end="1"/>
                                            </p:txEl>
                                          </p:spTgt>
                                        </p:tgtEl>
                                        <p:attrNameLst>
                                          <p:attrName>style.visibility</p:attrName>
                                        </p:attrNameLst>
                                      </p:cBhvr>
                                      <p:to>
                                        <p:strVal val="visible"/>
                                      </p:to>
                                    </p:set>
                                    <p:anim calcmode="lin" valueType="num">
                                      <p:cBhvr additive="base">
                                        <p:cTn id="80"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12">
                                            <p:txEl>
                                              <p:pRg st="2" end="2"/>
                                            </p:txEl>
                                          </p:spTgt>
                                        </p:tgtEl>
                                        <p:attrNameLst>
                                          <p:attrName>style.visibility</p:attrName>
                                        </p:attrNameLst>
                                      </p:cBhvr>
                                      <p:to>
                                        <p:strVal val="visible"/>
                                      </p:to>
                                    </p:set>
                                    <p:anim calcmode="lin" valueType="num">
                                      <p:cBhvr additive="base">
                                        <p:cTn id="86"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268" grpId="0"/>
      <p:bldP spid="11270" grpId="0"/>
      <p:bldP spid="11271" grpId="0"/>
      <p:bldP spid="1127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2024064" y="428625"/>
            <a:ext cx="8072437" cy="4572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a:ln w="9525">
                  <a:solidFill>
                    <a:prstClr val="black"/>
                  </a:solidFill>
                  <a:round/>
                  <a:headEnd/>
                  <a:tailEnd/>
                </a:ln>
                <a:solidFill>
                  <a:srgbClr val="009900"/>
                </a:solidFill>
                <a:effectLst>
                  <a:outerShdw dist="35921" dir="2700000" algn="ctr" rotWithShape="0">
                    <a:srgbClr val="808080">
                      <a:alpha val="79999"/>
                    </a:srgbClr>
                  </a:outerShdw>
                </a:effectLst>
                <a:latin typeface="Arial"/>
                <a:cs typeface="Arial"/>
              </a:rPr>
              <a:t>PHÂN TÍCH MỐI QUAN HỆ CVP</a:t>
            </a:r>
          </a:p>
        </p:txBody>
      </p:sp>
      <p:sp>
        <p:nvSpPr>
          <p:cNvPr id="6" name="Slide Number Placeholder 5"/>
          <p:cNvSpPr>
            <a:spLocks noGrp="1"/>
          </p:cNvSpPr>
          <p:nvPr>
            <p:ph type="sldNum" sz="quarter" idx="12"/>
          </p:nvPr>
        </p:nvSpPr>
        <p:spPr/>
        <p:txBody>
          <a:bodyPr>
            <a:normAutofit fontScale="85000" lnSpcReduction="20000"/>
          </a:bodyPr>
          <a:lstStyle/>
          <a:p>
            <a:pPr>
              <a:defRPr/>
            </a:pPr>
            <a:fld id="{3175613B-5A53-477F-86F3-3E087A968F39}" type="slidenum">
              <a:rPr lang="en-IN" smtClean="0"/>
              <a:pPr>
                <a:defRPr/>
              </a:pPr>
              <a:t>98</a:t>
            </a:fld>
            <a:endParaRPr lang="en-IN"/>
          </a:p>
        </p:txBody>
      </p:sp>
      <p:sp>
        <p:nvSpPr>
          <p:cNvPr id="12292" name="Text Box 28"/>
          <p:cNvSpPr txBox="1">
            <a:spLocks noChangeArrowheads="1"/>
          </p:cNvSpPr>
          <p:nvPr/>
        </p:nvSpPr>
        <p:spPr bwMode="auto">
          <a:xfrm>
            <a:off x="2024063" y="1553634"/>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just" fontAlgn="base">
              <a:lnSpc>
                <a:spcPct val="150000"/>
              </a:lnSpc>
              <a:spcBef>
                <a:spcPct val="50000"/>
              </a:spcBef>
              <a:spcAft>
                <a:spcPct val="0"/>
              </a:spcAft>
            </a:pPr>
            <a:r>
              <a:rPr lang="en-US" altLang="vi-VN" sz="2400" dirty="0" err="1">
                <a:solidFill>
                  <a:prstClr val="black"/>
                </a:solidFill>
                <a:latin typeface="Times New Roman" pitchFamily="18" charset="0"/>
                <a:cs typeface="Times New Roman" pitchFamily="18" charset="0"/>
              </a:rPr>
              <a:t>Đầu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tiên</a:t>
            </a:r>
            <a:r>
              <a:rPr lang="en-US" altLang="vi-VN" sz="2400" dirty="0">
                <a:solidFill>
                  <a:prstClr val="black"/>
                </a:solidFill>
                <a:latin typeface="Times New Roman" pitchFamily="18" charset="0"/>
                <a:cs typeface="Times New Roman" pitchFamily="18" charset="0"/>
              </a:rPr>
              <a:t>, ta </a:t>
            </a:r>
            <a:r>
              <a:rPr lang="en-US" altLang="vi-VN" sz="2400" dirty="0" err="1">
                <a:solidFill>
                  <a:prstClr val="black"/>
                </a:solidFill>
                <a:latin typeface="Times New Roman" pitchFamily="18" charset="0"/>
                <a:cs typeface="Times New Roman" pitchFamily="18" charset="0"/>
              </a:rPr>
              <a:t>xét</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tới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việc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Doanh</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thu</a:t>
            </a:r>
            <a:r>
              <a:rPr lang="en-US" altLang="vi-VN" sz="2400" dirty="0">
                <a:solidFill>
                  <a:prstClr val="black"/>
                </a:solidFill>
                <a:latin typeface="Times New Roman" pitchFamily="18" charset="0"/>
                <a:cs typeface="Times New Roman" pitchFamily="18" charset="0"/>
              </a:rPr>
              <a:t>:</a:t>
            </a:r>
          </a:p>
        </p:txBody>
      </p:sp>
      <p:sp>
        <p:nvSpPr>
          <p:cNvPr id="12294" name="Text Box 28"/>
          <p:cNvSpPr txBox="1">
            <a:spLocks noChangeArrowheads="1"/>
          </p:cNvSpPr>
          <p:nvPr/>
        </p:nvSpPr>
        <p:spPr bwMode="auto">
          <a:xfrm>
            <a:off x="2024063" y="2286001"/>
            <a:ext cx="8134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algn="ctr" fontAlgn="base">
              <a:lnSpc>
                <a:spcPct val="150000"/>
              </a:lnSpc>
              <a:spcBef>
                <a:spcPct val="50000"/>
              </a:spcBef>
              <a:spcAft>
                <a:spcPct val="0"/>
              </a:spcAft>
            </a:pPr>
            <a:r>
              <a:rPr lang="en-US" altLang="vi-VN" sz="2400" b="1" dirty="0">
                <a:solidFill>
                  <a:prstClr val="black"/>
                </a:solidFill>
                <a:latin typeface="Times New Roman" pitchFamily="18" charset="0"/>
                <a:cs typeface="Times New Roman" pitchFamily="18" charset="0"/>
              </a:rPr>
              <a:t>	D = SL </a:t>
            </a:r>
            <a:r>
              <a:rPr lang="vi-VN" altLang="vi-VN" sz="2400" b="1" dirty="0">
                <a:solidFill>
                  <a:prstClr val="black"/>
                </a:solidFill>
                <a:latin typeface="Times New Roman" pitchFamily="18" charset="0"/>
                <a:cs typeface="Times New Roman" pitchFamily="18" charset="0"/>
              </a:rPr>
              <a:t>x </a:t>
            </a:r>
            <a:r>
              <a:rPr lang="en-US" altLang="vi-VN" sz="2400" b="1" dirty="0">
                <a:solidFill>
                  <a:prstClr val="black"/>
                </a:solidFill>
                <a:latin typeface="Times New Roman" pitchFamily="18" charset="0"/>
                <a:cs typeface="Times New Roman" pitchFamily="18" charset="0"/>
              </a:rPr>
              <a:t>G</a:t>
            </a:r>
          </a:p>
        </p:txBody>
      </p:sp>
      <p:sp>
        <p:nvSpPr>
          <p:cNvPr id="12295" name="Text Box 28"/>
          <p:cNvSpPr txBox="1">
            <a:spLocks noChangeArrowheads="1"/>
          </p:cNvSpPr>
          <p:nvPr/>
        </p:nvSpPr>
        <p:spPr bwMode="auto">
          <a:xfrm>
            <a:off x="4062413" y="2865968"/>
            <a:ext cx="4343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fontAlgn="base">
              <a:lnSpc>
                <a:spcPct val="150000"/>
              </a:lnSpc>
              <a:spcBef>
                <a:spcPct val="50000"/>
              </a:spcBef>
              <a:spcAft>
                <a:spcPct val="0"/>
              </a:spcAft>
            </a:pPr>
            <a:r>
              <a:rPr lang="en-US" altLang="vi-VN" sz="2400" b="1" dirty="0" err="1">
                <a:solidFill>
                  <a:prstClr val="black"/>
                </a:solidFill>
                <a:latin typeface="Times New Roman" pitchFamily="18" charset="0"/>
                <a:cs typeface="Times New Roman" pitchFamily="18" charset="0"/>
              </a:rPr>
              <a:t>Db</a:t>
            </a:r>
            <a:r>
              <a:rPr lang="en-US" altLang="vi-VN" sz="2400" b="1" dirty="0">
                <a:solidFill>
                  <a:prstClr val="black"/>
                </a:solidFill>
                <a:latin typeface="Times New Roman" pitchFamily="18" charset="0"/>
                <a:cs typeface="Times New Roman" pitchFamily="18" charset="0"/>
              </a:rPr>
              <a:t> = </a:t>
            </a:r>
            <a:r>
              <a:rPr lang="en-US" altLang="vi-VN" sz="2400" b="1" dirty="0" err="1">
                <a:solidFill>
                  <a:prstClr val="black"/>
                </a:solidFill>
                <a:latin typeface="Times New Roman" pitchFamily="18" charset="0"/>
                <a:cs typeface="Times New Roman" pitchFamily="18" charset="0"/>
              </a:rPr>
              <a:t>Số</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lượng</a:t>
            </a:r>
            <a:r>
              <a:rPr lang="en-US" altLang="vi-VN" sz="2400" b="1" dirty="0">
                <a:solidFill>
                  <a:prstClr val="black"/>
                </a:solidFill>
                <a:latin typeface="Times New Roman" pitchFamily="18" charset="0"/>
                <a:cs typeface="Times New Roman" pitchFamily="18" charset="0"/>
              </a:rPr>
              <a:t> x </a:t>
            </a:r>
            <a:r>
              <a:rPr lang="en-US" altLang="vi-VN" sz="2400" b="1" dirty="0" err="1">
                <a:solidFill>
                  <a:prstClr val="black"/>
                </a:solidFill>
                <a:latin typeface="Times New Roman" pitchFamily="18" charset="0"/>
                <a:cs typeface="Times New Roman" pitchFamily="18" charset="0"/>
              </a:rPr>
              <a:t>đơn</a:t>
            </a:r>
            <a:r>
              <a:rPr lang="en-US" altLang="vi-VN" sz="2400" b="1" dirty="0">
                <a:solidFill>
                  <a:prstClr val="black"/>
                </a:solidFill>
                <a:latin typeface="Times New Roman" pitchFamily="18" charset="0"/>
                <a:cs typeface="Times New Roman" pitchFamily="18" charset="0"/>
              </a:rPr>
              <a:t> </a:t>
            </a:r>
            <a:r>
              <a:rPr lang="en-US" altLang="vi-VN" sz="2400" b="1" dirty="0" err="1">
                <a:solidFill>
                  <a:prstClr val="black"/>
                </a:solidFill>
                <a:latin typeface="Times New Roman" pitchFamily="18" charset="0"/>
                <a:cs typeface="Times New Roman" pitchFamily="18" charset="0"/>
              </a:rPr>
              <a:t>giá</a:t>
            </a:r>
            <a:endParaRPr lang="en-US" altLang="vi-VN" sz="2400" b="1" dirty="0">
              <a:solidFill>
                <a:prstClr val="black"/>
              </a:solidFill>
              <a:latin typeface="Times New Roman" pitchFamily="18" charset="0"/>
              <a:cs typeface="Times New Roman" pitchFamily="18" charset="0"/>
            </a:endParaRPr>
          </a:p>
        </p:txBody>
      </p:sp>
      <p:sp>
        <p:nvSpPr>
          <p:cNvPr id="12296" name="Text Box 28"/>
          <p:cNvSpPr txBox="1">
            <a:spLocks noChangeArrowheads="1"/>
          </p:cNvSpPr>
          <p:nvPr/>
        </p:nvSpPr>
        <p:spPr bwMode="auto">
          <a:xfrm>
            <a:off x="2166938" y="3657600"/>
            <a:ext cx="813435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61963" algn="l"/>
              </a:tabLst>
              <a:defRPr sz="2900">
                <a:solidFill>
                  <a:schemeClr val="tx1"/>
                </a:solidFill>
                <a:latin typeface="Tw Cen MT" pitchFamily="34" charset="0"/>
              </a:defRPr>
            </a:lvl1pPr>
            <a:lvl2pPr marL="742950" indent="-285750">
              <a:tabLst>
                <a:tab pos="461963" algn="l"/>
              </a:tabLst>
              <a:defRPr sz="2600">
                <a:solidFill>
                  <a:schemeClr val="tx1"/>
                </a:solidFill>
                <a:latin typeface="Tw Cen MT" pitchFamily="34" charset="0"/>
              </a:defRPr>
            </a:lvl2pPr>
            <a:lvl3pPr marL="1143000">
              <a:tabLst>
                <a:tab pos="461963" algn="l"/>
              </a:tabLst>
              <a:defRPr sz="2300">
                <a:solidFill>
                  <a:schemeClr val="tx1"/>
                </a:solidFill>
                <a:latin typeface="Tw Cen MT" pitchFamily="34" charset="0"/>
              </a:defRPr>
            </a:lvl3pPr>
            <a:lvl4pPr marL="1600200">
              <a:tabLst>
                <a:tab pos="461963" algn="l"/>
              </a:tabLst>
              <a:defRPr sz="2000">
                <a:solidFill>
                  <a:schemeClr val="tx1"/>
                </a:solidFill>
                <a:latin typeface="Tw Cen MT" pitchFamily="34" charset="0"/>
              </a:defRPr>
            </a:lvl4pPr>
            <a:lvl5pPr marL="2057400">
              <a:tabLst>
                <a:tab pos="461963" algn="l"/>
              </a:tabLst>
              <a:defRPr sz="2000">
                <a:solidFill>
                  <a:schemeClr val="tx1"/>
                </a:solidFill>
                <a:latin typeface="Tw Cen MT" pitchFamily="34" charset="0"/>
              </a:defRPr>
            </a:lvl5pPr>
            <a:lvl6pPr marL="25146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6pPr>
            <a:lvl7pPr marL="29718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7pPr>
            <a:lvl8pPr marL="34290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8pPr>
            <a:lvl9pPr marL="3886200" eaLnBrk="0" fontAlgn="base" hangingPunct="0">
              <a:spcBef>
                <a:spcPts val="400"/>
              </a:spcBef>
              <a:spcAft>
                <a:spcPct val="0"/>
              </a:spcAft>
              <a:buClr>
                <a:srgbClr val="D8B25C"/>
              </a:buClr>
              <a:buSzPct val="65000"/>
              <a:buFont typeface="Wingdings" pitchFamily="2" charset="2"/>
              <a:buChar char=""/>
              <a:tabLst>
                <a:tab pos="461963" algn="l"/>
              </a:tabLst>
              <a:defRPr sz="2000">
                <a:solidFill>
                  <a:schemeClr val="tx1"/>
                </a:solidFill>
                <a:latin typeface="Tw Cen MT" pitchFamily="34" charset="0"/>
              </a:defRPr>
            </a:lvl9pPr>
          </a:lstStyle>
          <a:p>
            <a:pPr fontAlgn="base">
              <a:lnSpc>
                <a:spcPct val="150000"/>
              </a:lnSpc>
              <a:spcBef>
                <a:spcPct val="50000"/>
              </a:spcBef>
              <a:spcAft>
                <a:spcPct val="0"/>
              </a:spcAft>
            </a:pPr>
            <a:r>
              <a:rPr lang="en-US" altLang="vi-VN" sz="2400" b="1" u="sng" dirty="0" err="1">
                <a:solidFill>
                  <a:prstClr val="black"/>
                </a:solidFill>
                <a:latin typeface="Times New Roman" pitchFamily="18" charset="0"/>
                <a:cs typeface="Times New Roman" pitchFamily="18" charset="0"/>
              </a:rPr>
              <a:t>Kết</a:t>
            </a:r>
            <a:r>
              <a:rPr lang="en-US" altLang="vi-VN" sz="2400" b="1" u="sng" dirty="0">
                <a:solidFill>
                  <a:prstClr val="black"/>
                </a:solidFill>
                <a:latin typeface="Times New Roman" pitchFamily="18" charset="0"/>
                <a:cs typeface="Times New Roman" pitchFamily="18" charset="0"/>
              </a:rPr>
              <a:t> </a:t>
            </a:r>
            <a:r>
              <a:rPr lang="en-US" altLang="vi-VN" sz="2400" b="1" u="sng" dirty="0" err="1">
                <a:solidFill>
                  <a:prstClr val="black"/>
                </a:solidFill>
                <a:latin typeface="Times New Roman" pitchFamily="18" charset="0"/>
                <a:cs typeface="Times New Roman" pitchFamily="18" charset="0"/>
              </a:rPr>
              <a:t>luận</a:t>
            </a:r>
            <a:r>
              <a:rPr lang="en-US" altLang="vi-VN" sz="2400" b="1" u="sng" dirty="0">
                <a:solidFill>
                  <a:prstClr val="black"/>
                </a:solidFill>
                <a:latin typeface="Times New Roman" pitchFamily="18" charset="0"/>
                <a:cs typeface="Times New Roman" pitchFamily="18" charset="0"/>
              </a:rPr>
              <a:t>:</a:t>
            </a:r>
            <a:r>
              <a:rPr lang="en-US" altLang="vi-VN" sz="2400" b="1" dirty="0">
                <a:solidFill>
                  <a:prstClr val="black"/>
                </a:solidFill>
                <a:latin typeface="Times New Roman" pitchFamily="18" charset="0"/>
                <a:cs typeface="Times New Roman" pitchFamily="18" charset="0"/>
              </a:rPr>
              <a:t> </a:t>
            </a:r>
            <a:endParaRPr lang="vi-VN" altLang="vi-VN" sz="2400" b="1" dirty="0">
              <a:solidFill>
                <a:prstClr val="black"/>
              </a:solidFill>
              <a:latin typeface="Times New Roman" pitchFamily="18" charset="0"/>
              <a:cs typeface="Times New Roman" pitchFamily="18" charset="0"/>
            </a:endParaRPr>
          </a:p>
          <a:p>
            <a:pPr fontAlgn="base">
              <a:lnSpc>
                <a:spcPct val="150000"/>
              </a:lnSpc>
              <a:spcBef>
                <a:spcPct val="50000"/>
              </a:spcBef>
              <a:spcAft>
                <a:spcPct val="0"/>
              </a:spcAft>
            </a:pPr>
            <a:r>
              <a:rPr lang="en-US" altLang="vi-VN" sz="2400" dirty="0" err="1">
                <a:solidFill>
                  <a:prstClr val="black"/>
                </a:solidFill>
                <a:latin typeface="Times New Roman" pitchFamily="18" charset="0"/>
                <a:cs typeface="Times New Roman" pitchFamily="18" charset="0"/>
              </a:rPr>
              <a:t>Để</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LN, </a:t>
            </a:r>
            <a:r>
              <a:rPr lang="en-US" altLang="vi-VN" sz="2400" dirty="0" err="1">
                <a:solidFill>
                  <a:prstClr val="black"/>
                </a:solidFill>
                <a:latin typeface="Times New Roman" pitchFamily="18" charset="0"/>
                <a:cs typeface="Times New Roman" pitchFamily="18" charset="0"/>
              </a:rPr>
              <a:t>cần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phải</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bảo</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2 </a:t>
            </a:r>
            <a:r>
              <a:rPr lang="en-US" altLang="vi-VN" sz="2400" dirty="0" err="1">
                <a:solidFill>
                  <a:prstClr val="black"/>
                </a:solidFill>
                <a:latin typeface="Times New Roman" pitchFamily="18" charset="0"/>
                <a:cs typeface="Times New Roman" pitchFamily="18" charset="0"/>
              </a:rPr>
              <a:t>yêu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cầu</a:t>
            </a:r>
            <a:r>
              <a:rPr lang="en-US" altLang="vi-VN" sz="2400" dirty="0">
                <a:solidFill>
                  <a:prstClr val="black"/>
                </a:solidFill>
                <a:latin typeface="Times New Roman" pitchFamily="18" charset="0"/>
                <a:cs typeface="Times New Roman" pitchFamily="18" charset="0"/>
              </a:rPr>
              <a:t>:</a:t>
            </a:r>
          </a:p>
          <a:p>
            <a:pPr fontAlgn="base">
              <a:lnSpc>
                <a:spcPct val="150000"/>
              </a:lnSpc>
              <a:spcBef>
                <a:spcPct val="50000"/>
              </a:spcBef>
              <a:spcAft>
                <a:spcPct val="0"/>
              </a:spcAft>
              <a:buFontTx/>
              <a:buChar char="-"/>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Tăng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số</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lượng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hàng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hóa</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bán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ra.</a:t>
            </a:r>
            <a:endParaRPr lang="en-US" altLang="vi-VN" sz="2400" dirty="0">
              <a:solidFill>
                <a:prstClr val="black"/>
              </a:solidFill>
              <a:latin typeface="Times New Roman" pitchFamily="18" charset="0"/>
              <a:cs typeface="Times New Roman" pitchFamily="18" charset="0"/>
            </a:endParaRPr>
          </a:p>
          <a:p>
            <a:pPr fontAlgn="base">
              <a:lnSpc>
                <a:spcPct val="150000"/>
              </a:lnSpc>
              <a:spcBef>
                <a:spcPct val="50000"/>
              </a:spcBef>
              <a:spcAft>
                <a:spcPct val="0"/>
              </a:spcAft>
            </a:pP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Giữ</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nguyên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hoặc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phấn</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đấu</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giảm</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được</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tổng</a:t>
            </a:r>
            <a:r>
              <a:rPr lang="en-US" altLang="vi-VN" sz="2400" dirty="0">
                <a:solidFill>
                  <a:prstClr val="black"/>
                </a:solidFill>
                <a:latin typeface="Times New Roman" pitchFamily="18" charset="0"/>
                <a:cs typeface="Times New Roman" pitchFamily="18" charset="0"/>
              </a:rPr>
              <a:t> </a:t>
            </a:r>
            <a:r>
              <a:rPr lang="en-US" altLang="vi-VN" sz="2400" dirty="0" err="1">
                <a:solidFill>
                  <a:prstClr val="black"/>
                </a:solidFill>
                <a:latin typeface="Times New Roman" pitchFamily="18" charset="0"/>
                <a:cs typeface="Times New Roman" pitchFamily="18" charset="0"/>
              </a:rPr>
              <a:t>số</a:t>
            </a:r>
            <a:r>
              <a:rPr lang="en-US" altLang="vi-VN" sz="2400" dirty="0">
                <a:solidFill>
                  <a:prstClr val="black"/>
                </a:solidFill>
                <a:latin typeface="Times New Roman" pitchFamily="18" charset="0"/>
                <a:cs typeface="Times New Roman" pitchFamily="18" charset="0"/>
              </a:rPr>
              <a:t> CPCĐ. </a:t>
            </a:r>
          </a:p>
        </p:txBody>
      </p:sp>
    </p:spTree>
    <p:extLst>
      <p:ext uri="{BB962C8B-B14F-4D97-AF65-F5344CB8AC3E}">
        <p14:creationId xmlns:p14="http://schemas.microsoft.com/office/powerpoint/2010/main" val="250681680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wipe(down)">
                                      <p:cBhvr>
                                        <p:cTn id="12" dur="580">
                                          <p:stCondLst>
                                            <p:cond delay="0"/>
                                          </p:stCondLst>
                                        </p:cTn>
                                        <p:tgtEl>
                                          <p:spTgt spid="12292"/>
                                        </p:tgtEl>
                                      </p:cBhvr>
                                    </p:animEffect>
                                    <p:anim calcmode="lin" valueType="num">
                                      <p:cBhvr>
                                        <p:cTn id="13" dur="1822" tmFilter="0,0; 0.14,0.36; 0.43,0.73; 0.71,0.91; 1.0,1.0">
                                          <p:stCondLst>
                                            <p:cond delay="0"/>
                                          </p:stCondLst>
                                        </p:cTn>
                                        <p:tgtEl>
                                          <p:spTgt spid="1229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229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229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229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2292"/>
                                        </p:tgtEl>
                                        <p:attrNameLst>
                                          <p:attrName>ppt_y</p:attrName>
                                        </p:attrNameLst>
                                      </p:cBhvr>
                                      <p:tavLst>
                                        <p:tav tm="0" fmla="#ppt_y-sin(pi*$)/81">
                                          <p:val>
                                            <p:fltVal val="0"/>
                                          </p:val>
                                        </p:tav>
                                        <p:tav tm="100000">
                                          <p:val>
                                            <p:fltVal val="1"/>
                                          </p:val>
                                        </p:tav>
                                      </p:tavLst>
                                    </p:anim>
                                    <p:animScale>
                                      <p:cBhvr>
                                        <p:cTn id="18" dur="26">
                                          <p:stCondLst>
                                            <p:cond delay="650"/>
                                          </p:stCondLst>
                                        </p:cTn>
                                        <p:tgtEl>
                                          <p:spTgt spid="12292"/>
                                        </p:tgtEl>
                                      </p:cBhvr>
                                      <p:to x="100000" y="60000"/>
                                    </p:animScale>
                                    <p:animScale>
                                      <p:cBhvr>
                                        <p:cTn id="19" dur="166" decel="50000">
                                          <p:stCondLst>
                                            <p:cond delay="676"/>
                                          </p:stCondLst>
                                        </p:cTn>
                                        <p:tgtEl>
                                          <p:spTgt spid="12292"/>
                                        </p:tgtEl>
                                      </p:cBhvr>
                                      <p:to x="100000" y="100000"/>
                                    </p:animScale>
                                    <p:animScale>
                                      <p:cBhvr>
                                        <p:cTn id="20" dur="26">
                                          <p:stCondLst>
                                            <p:cond delay="1312"/>
                                          </p:stCondLst>
                                        </p:cTn>
                                        <p:tgtEl>
                                          <p:spTgt spid="12292"/>
                                        </p:tgtEl>
                                      </p:cBhvr>
                                      <p:to x="100000" y="80000"/>
                                    </p:animScale>
                                    <p:animScale>
                                      <p:cBhvr>
                                        <p:cTn id="21" dur="166" decel="50000">
                                          <p:stCondLst>
                                            <p:cond delay="1338"/>
                                          </p:stCondLst>
                                        </p:cTn>
                                        <p:tgtEl>
                                          <p:spTgt spid="12292"/>
                                        </p:tgtEl>
                                      </p:cBhvr>
                                      <p:to x="100000" y="100000"/>
                                    </p:animScale>
                                    <p:animScale>
                                      <p:cBhvr>
                                        <p:cTn id="22" dur="26">
                                          <p:stCondLst>
                                            <p:cond delay="1642"/>
                                          </p:stCondLst>
                                        </p:cTn>
                                        <p:tgtEl>
                                          <p:spTgt spid="12292"/>
                                        </p:tgtEl>
                                      </p:cBhvr>
                                      <p:to x="100000" y="90000"/>
                                    </p:animScale>
                                    <p:animScale>
                                      <p:cBhvr>
                                        <p:cTn id="23" dur="166" decel="50000">
                                          <p:stCondLst>
                                            <p:cond delay="1668"/>
                                          </p:stCondLst>
                                        </p:cTn>
                                        <p:tgtEl>
                                          <p:spTgt spid="12292"/>
                                        </p:tgtEl>
                                      </p:cBhvr>
                                      <p:to x="100000" y="100000"/>
                                    </p:animScale>
                                    <p:animScale>
                                      <p:cBhvr>
                                        <p:cTn id="24" dur="26">
                                          <p:stCondLst>
                                            <p:cond delay="1808"/>
                                          </p:stCondLst>
                                        </p:cTn>
                                        <p:tgtEl>
                                          <p:spTgt spid="12292"/>
                                        </p:tgtEl>
                                      </p:cBhvr>
                                      <p:to x="100000" y="95000"/>
                                    </p:animScale>
                                    <p:animScale>
                                      <p:cBhvr>
                                        <p:cTn id="25" dur="166" decel="50000">
                                          <p:stCondLst>
                                            <p:cond delay="1834"/>
                                          </p:stCondLst>
                                        </p:cTn>
                                        <p:tgtEl>
                                          <p:spTgt spid="1229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2294"/>
                                        </p:tgtEl>
                                        <p:attrNameLst>
                                          <p:attrName>style.visibility</p:attrName>
                                        </p:attrNameLst>
                                      </p:cBhvr>
                                      <p:to>
                                        <p:strVal val="visible"/>
                                      </p:to>
                                    </p:set>
                                    <p:animEffect transition="in" filter="wipe(down)">
                                      <p:cBhvr>
                                        <p:cTn id="30" dur="580">
                                          <p:stCondLst>
                                            <p:cond delay="0"/>
                                          </p:stCondLst>
                                        </p:cTn>
                                        <p:tgtEl>
                                          <p:spTgt spid="12294"/>
                                        </p:tgtEl>
                                      </p:cBhvr>
                                    </p:animEffect>
                                    <p:anim calcmode="lin" valueType="num">
                                      <p:cBhvr>
                                        <p:cTn id="31" dur="1822" tmFilter="0,0; 0.14,0.36; 0.43,0.73; 0.71,0.91; 1.0,1.0">
                                          <p:stCondLst>
                                            <p:cond delay="0"/>
                                          </p:stCondLst>
                                        </p:cTn>
                                        <p:tgtEl>
                                          <p:spTgt spid="1229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229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229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229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2294"/>
                                        </p:tgtEl>
                                        <p:attrNameLst>
                                          <p:attrName>ppt_y</p:attrName>
                                        </p:attrNameLst>
                                      </p:cBhvr>
                                      <p:tavLst>
                                        <p:tav tm="0" fmla="#ppt_y-sin(pi*$)/81">
                                          <p:val>
                                            <p:fltVal val="0"/>
                                          </p:val>
                                        </p:tav>
                                        <p:tav tm="100000">
                                          <p:val>
                                            <p:fltVal val="1"/>
                                          </p:val>
                                        </p:tav>
                                      </p:tavLst>
                                    </p:anim>
                                    <p:animScale>
                                      <p:cBhvr>
                                        <p:cTn id="36" dur="26">
                                          <p:stCondLst>
                                            <p:cond delay="650"/>
                                          </p:stCondLst>
                                        </p:cTn>
                                        <p:tgtEl>
                                          <p:spTgt spid="12294"/>
                                        </p:tgtEl>
                                      </p:cBhvr>
                                      <p:to x="100000" y="60000"/>
                                    </p:animScale>
                                    <p:animScale>
                                      <p:cBhvr>
                                        <p:cTn id="37" dur="166" decel="50000">
                                          <p:stCondLst>
                                            <p:cond delay="676"/>
                                          </p:stCondLst>
                                        </p:cTn>
                                        <p:tgtEl>
                                          <p:spTgt spid="12294"/>
                                        </p:tgtEl>
                                      </p:cBhvr>
                                      <p:to x="100000" y="100000"/>
                                    </p:animScale>
                                    <p:animScale>
                                      <p:cBhvr>
                                        <p:cTn id="38" dur="26">
                                          <p:stCondLst>
                                            <p:cond delay="1312"/>
                                          </p:stCondLst>
                                        </p:cTn>
                                        <p:tgtEl>
                                          <p:spTgt spid="12294"/>
                                        </p:tgtEl>
                                      </p:cBhvr>
                                      <p:to x="100000" y="80000"/>
                                    </p:animScale>
                                    <p:animScale>
                                      <p:cBhvr>
                                        <p:cTn id="39" dur="166" decel="50000">
                                          <p:stCondLst>
                                            <p:cond delay="1338"/>
                                          </p:stCondLst>
                                        </p:cTn>
                                        <p:tgtEl>
                                          <p:spTgt spid="12294"/>
                                        </p:tgtEl>
                                      </p:cBhvr>
                                      <p:to x="100000" y="100000"/>
                                    </p:animScale>
                                    <p:animScale>
                                      <p:cBhvr>
                                        <p:cTn id="40" dur="26">
                                          <p:stCondLst>
                                            <p:cond delay="1642"/>
                                          </p:stCondLst>
                                        </p:cTn>
                                        <p:tgtEl>
                                          <p:spTgt spid="12294"/>
                                        </p:tgtEl>
                                      </p:cBhvr>
                                      <p:to x="100000" y="90000"/>
                                    </p:animScale>
                                    <p:animScale>
                                      <p:cBhvr>
                                        <p:cTn id="41" dur="166" decel="50000">
                                          <p:stCondLst>
                                            <p:cond delay="1668"/>
                                          </p:stCondLst>
                                        </p:cTn>
                                        <p:tgtEl>
                                          <p:spTgt spid="12294"/>
                                        </p:tgtEl>
                                      </p:cBhvr>
                                      <p:to x="100000" y="100000"/>
                                    </p:animScale>
                                    <p:animScale>
                                      <p:cBhvr>
                                        <p:cTn id="42" dur="26">
                                          <p:stCondLst>
                                            <p:cond delay="1808"/>
                                          </p:stCondLst>
                                        </p:cTn>
                                        <p:tgtEl>
                                          <p:spTgt spid="12294"/>
                                        </p:tgtEl>
                                      </p:cBhvr>
                                      <p:to x="100000" y="95000"/>
                                    </p:animScale>
                                    <p:animScale>
                                      <p:cBhvr>
                                        <p:cTn id="43" dur="166" decel="50000">
                                          <p:stCondLst>
                                            <p:cond delay="1834"/>
                                          </p:stCondLst>
                                        </p:cTn>
                                        <p:tgtEl>
                                          <p:spTgt spid="12294"/>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grpId="0" nodeType="clickEffect">
                                  <p:stCondLst>
                                    <p:cond delay="0"/>
                                  </p:stCondLst>
                                  <p:childTnLst>
                                    <p:set>
                                      <p:cBhvr>
                                        <p:cTn id="47" dur="1" fill="hold">
                                          <p:stCondLst>
                                            <p:cond delay="0"/>
                                          </p:stCondLst>
                                        </p:cTn>
                                        <p:tgtEl>
                                          <p:spTgt spid="12295"/>
                                        </p:tgtEl>
                                        <p:attrNameLst>
                                          <p:attrName>style.visibility</p:attrName>
                                        </p:attrNameLst>
                                      </p:cBhvr>
                                      <p:to>
                                        <p:strVal val="visible"/>
                                      </p:to>
                                    </p:set>
                                    <p:anim calcmode="lin" valueType="num">
                                      <p:cBhvr>
                                        <p:cTn id="48" dur="1000" fill="hold"/>
                                        <p:tgtEl>
                                          <p:spTgt spid="12295"/>
                                        </p:tgtEl>
                                        <p:attrNameLst>
                                          <p:attrName>ppt_w</p:attrName>
                                        </p:attrNameLst>
                                      </p:cBhvr>
                                      <p:tavLst>
                                        <p:tav tm="0">
                                          <p:val>
                                            <p:fltVal val="0"/>
                                          </p:val>
                                        </p:tav>
                                        <p:tav tm="100000">
                                          <p:val>
                                            <p:strVal val="#ppt_w"/>
                                          </p:val>
                                        </p:tav>
                                      </p:tavLst>
                                    </p:anim>
                                    <p:anim calcmode="lin" valueType="num">
                                      <p:cBhvr>
                                        <p:cTn id="49" dur="1000" fill="hold"/>
                                        <p:tgtEl>
                                          <p:spTgt spid="12295"/>
                                        </p:tgtEl>
                                        <p:attrNameLst>
                                          <p:attrName>ppt_h</p:attrName>
                                        </p:attrNameLst>
                                      </p:cBhvr>
                                      <p:tavLst>
                                        <p:tav tm="0">
                                          <p:val>
                                            <p:fltVal val="0"/>
                                          </p:val>
                                        </p:tav>
                                        <p:tav tm="100000">
                                          <p:val>
                                            <p:strVal val="#ppt_h"/>
                                          </p:val>
                                        </p:tav>
                                      </p:tavLst>
                                    </p:anim>
                                    <p:anim calcmode="lin" valueType="num">
                                      <p:cBhvr>
                                        <p:cTn id="50" dur="1000" fill="hold"/>
                                        <p:tgtEl>
                                          <p:spTgt spid="12295"/>
                                        </p:tgtEl>
                                        <p:attrNameLst>
                                          <p:attrName>style.rotation</p:attrName>
                                        </p:attrNameLst>
                                      </p:cBhvr>
                                      <p:tavLst>
                                        <p:tav tm="0">
                                          <p:val>
                                            <p:fltVal val="90"/>
                                          </p:val>
                                        </p:tav>
                                        <p:tav tm="100000">
                                          <p:val>
                                            <p:fltVal val="0"/>
                                          </p:val>
                                        </p:tav>
                                      </p:tavLst>
                                    </p:anim>
                                    <p:animEffect transition="in" filter="fade">
                                      <p:cBhvr>
                                        <p:cTn id="51" dur="1000"/>
                                        <p:tgtEl>
                                          <p:spTgt spid="12295"/>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2296">
                                            <p:txEl>
                                              <p:pRg st="0" end="0"/>
                                            </p:txEl>
                                          </p:spTgt>
                                        </p:tgtEl>
                                        <p:attrNameLst>
                                          <p:attrName>style.visibility</p:attrName>
                                        </p:attrNameLst>
                                      </p:cBhvr>
                                      <p:to>
                                        <p:strVal val="visible"/>
                                      </p:to>
                                    </p:set>
                                    <p:anim calcmode="lin" valueType="num">
                                      <p:cBhvr additive="base">
                                        <p:cTn id="56" dur="500" fill="hold"/>
                                        <p:tgtEl>
                                          <p:spTgt spid="12296">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22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2296">
                                            <p:txEl>
                                              <p:pRg st="1" end="1"/>
                                            </p:txEl>
                                          </p:spTgt>
                                        </p:tgtEl>
                                        <p:attrNameLst>
                                          <p:attrName>style.visibility</p:attrName>
                                        </p:attrNameLst>
                                      </p:cBhvr>
                                      <p:to>
                                        <p:strVal val="visible"/>
                                      </p:to>
                                    </p:set>
                                    <p:anim calcmode="lin" valueType="num">
                                      <p:cBhvr additive="base">
                                        <p:cTn id="62" dur="500" fill="hold"/>
                                        <p:tgtEl>
                                          <p:spTgt spid="12296">
                                            <p:txEl>
                                              <p:pRg st="1" end="1"/>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229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12296">
                                            <p:txEl>
                                              <p:pRg st="2" end="2"/>
                                            </p:txEl>
                                          </p:spTgt>
                                        </p:tgtEl>
                                        <p:attrNameLst>
                                          <p:attrName>style.visibility</p:attrName>
                                        </p:attrNameLst>
                                      </p:cBhvr>
                                      <p:to>
                                        <p:strVal val="visible"/>
                                      </p:to>
                                    </p:set>
                                    <p:anim calcmode="lin" valueType="num">
                                      <p:cBhvr additive="base">
                                        <p:cTn id="68" dur="500" fill="hold"/>
                                        <p:tgtEl>
                                          <p:spTgt spid="12296">
                                            <p:txEl>
                                              <p:pRg st="2" end="2"/>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122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2296">
                                            <p:txEl>
                                              <p:pRg st="3" end="3"/>
                                            </p:txEl>
                                          </p:spTgt>
                                        </p:tgtEl>
                                        <p:attrNameLst>
                                          <p:attrName>style.visibility</p:attrName>
                                        </p:attrNameLst>
                                      </p:cBhvr>
                                      <p:to>
                                        <p:strVal val="visible"/>
                                      </p:to>
                                    </p:set>
                                    <p:anim calcmode="lin" valueType="num">
                                      <p:cBhvr additive="base">
                                        <p:cTn id="74" dur="500" fill="hold"/>
                                        <p:tgtEl>
                                          <p:spTgt spid="12296">
                                            <p:txEl>
                                              <p:pRg st="3" end="3"/>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229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292" grpId="0"/>
      <p:bldP spid="12294" grpId="0"/>
      <p:bldP spid="12295"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pPr>
              <a:defRPr/>
            </a:pPr>
            <a:fld id="{2DE61DCA-CB16-464B-BB87-4AE359B6EA38}" type="slidenum">
              <a:rPr lang="en-IN" smtClean="0"/>
              <a:pPr>
                <a:defRPr/>
              </a:pPr>
              <a:t>99</a:t>
            </a:fld>
            <a:endParaRPr lang="en-IN"/>
          </a:p>
        </p:txBody>
      </p:sp>
      <p:sp>
        <p:nvSpPr>
          <p:cNvPr id="5" name="WordArt 9"/>
          <p:cNvSpPr>
            <a:spLocks noChangeArrowheads="1" noChangeShapeType="1" noTextEdit="1"/>
          </p:cNvSpPr>
          <p:nvPr/>
        </p:nvSpPr>
        <p:spPr bwMode="auto">
          <a:xfrm>
            <a:off x="2093914" y="293688"/>
            <a:ext cx="8072437" cy="6969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US" sz="2400" b="1" kern="10" dirty="0">
                <a:ln w="9525">
                  <a:solidFill>
                    <a:prstClr val="black"/>
                  </a:solidFill>
                  <a:round/>
                  <a:headEnd/>
                  <a:tailEnd/>
                </a:ln>
                <a:solidFill>
                  <a:srgbClr val="009900"/>
                </a:solidFill>
                <a:latin typeface="Times New Roman"/>
                <a:cs typeface="Times New Roman"/>
              </a:rPr>
              <a:t>3.2. LÃI GIỚI HẠN</a:t>
            </a:r>
          </a:p>
        </p:txBody>
      </p:sp>
      <p:sp>
        <p:nvSpPr>
          <p:cNvPr id="6" name="Rectangle 5"/>
          <p:cNvSpPr/>
          <p:nvPr/>
        </p:nvSpPr>
        <p:spPr>
          <a:xfrm>
            <a:off x="1870014" y="1371601"/>
            <a:ext cx="8721787" cy="5632311"/>
          </a:xfrm>
          <a:prstGeom prst="rect">
            <a:avLst/>
          </a:prstGeom>
        </p:spPr>
        <p:txBody>
          <a:bodyPr wrap="square">
            <a:spAutoFit/>
          </a:bodyPr>
          <a:lstStyle/>
          <a:p>
            <a:pPr marR="45085" algn="just">
              <a:lnSpc>
                <a:spcPct val="150000"/>
              </a:lnSpc>
            </a:pPr>
            <a:r>
              <a:rPr lang="en-US" sz="2400" dirty="0">
                <a:latin typeface="Times New Roman"/>
                <a:ea typeface="Times New Roman"/>
              </a:rPr>
              <a:t> </a:t>
            </a:r>
            <a:r>
              <a:rPr lang="en-US" sz="2400" dirty="0" err="1">
                <a:latin typeface="Times New Roman"/>
                <a:ea typeface="Times New Roman"/>
              </a:rPr>
              <a:t>Các</a:t>
            </a:r>
            <a:r>
              <a:rPr lang="en-US" sz="2400" dirty="0">
                <a:latin typeface="Times New Roman"/>
                <a:ea typeface="Times New Roman"/>
              </a:rPr>
              <a:t> </a:t>
            </a:r>
            <a:r>
              <a:rPr lang="en-US" sz="2400" dirty="0" err="1">
                <a:latin typeface="Times New Roman"/>
                <a:ea typeface="Times New Roman"/>
              </a:rPr>
              <a:t>ký</a:t>
            </a:r>
            <a:r>
              <a:rPr lang="en-US" sz="2400" dirty="0">
                <a:latin typeface="Times New Roman"/>
                <a:ea typeface="Times New Roman"/>
              </a:rPr>
              <a:t> </a:t>
            </a:r>
            <a:r>
              <a:rPr lang="en-US" sz="2400" dirty="0" err="1">
                <a:latin typeface="Times New Roman"/>
                <a:ea typeface="Times New Roman"/>
              </a:rPr>
              <a:t>hiệu</a:t>
            </a:r>
            <a:r>
              <a:rPr lang="en-US" sz="2400" dirty="0">
                <a:latin typeface="Times New Roman"/>
                <a:ea typeface="Times New Roman"/>
              </a:rPr>
              <a:t> </a:t>
            </a:r>
            <a:r>
              <a:rPr lang="en-US" sz="2400" dirty="0" err="1">
                <a:latin typeface="Times New Roman"/>
                <a:ea typeface="Times New Roman"/>
              </a:rPr>
              <a:t>sử</a:t>
            </a:r>
            <a:r>
              <a:rPr lang="en-US" sz="2400" dirty="0">
                <a:latin typeface="Times New Roman"/>
                <a:ea typeface="Times New Roman"/>
              </a:rPr>
              <a:t> </a:t>
            </a:r>
            <a:r>
              <a:rPr lang="en-US" sz="2400" dirty="0" err="1">
                <a:latin typeface="Times New Roman"/>
                <a:ea typeface="Times New Roman"/>
              </a:rPr>
              <a:t>dụng</a:t>
            </a:r>
            <a:r>
              <a:rPr lang="en-US" sz="2400" dirty="0">
                <a:latin typeface="Times New Roman"/>
                <a:ea typeface="Times New Roman"/>
              </a:rPr>
              <a:t> </a:t>
            </a:r>
            <a:r>
              <a:rPr lang="en-US" sz="2400" dirty="0" err="1">
                <a:latin typeface="Times New Roman"/>
                <a:ea typeface="Times New Roman"/>
              </a:rPr>
              <a:t>trong</a:t>
            </a:r>
            <a:r>
              <a:rPr lang="en-US" sz="2400" dirty="0">
                <a:latin typeface="Times New Roman"/>
                <a:ea typeface="Times New Roman"/>
              </a:rPr>
              <a:t> </a:t>
            </a:r>
            <a:r>
              <a:rPr lang="en-US" sz="2400" dirty="0" err="1">
                <a:latin typeface="Times New Roman"/>
                <a:ea typeface="Times New Roman"/>
              </a:rPr>
              <a:t>chương</a:t>
            </a:r>
            <a:r>
              <a:rPr lang="en-US" sz="2400" dirty="0">
                <a:latin typeface="Times New Roman"/>
                <a:ea typeface="Times New Roman"/>
              </a:rPr>
              <a:t> </a:t>
            </a:r>
            <a:r>
              <a:rPr lang="en-US" sz="2400" dirty="0" err="1">
                <a:latin typeface="Times New Roman"/>
                <a:ea typeface="Times New Roman"/>
              </a:rPr>
              <a:t>này</a:t>
            </a:r>
            <a:r>
              <a:rPr lang="en-US" sz="2400" dirty="0">
                <a:latin typeface="Times New Roman"/>
                <a:ea typeface="Times New Roman"/>
              </a:rPr>
              <a:t>:</a:t>
            </a:r>
          </a:p>
          <a:p>
            <a:pPr marR="45085" algn="just">
              <a:lnSpc>
                <a:spcPct val="150000"/>
              </a:lnSpc>
            </a:pPr>
            <a:r>
              <a:rPr lang="en-US" sz="2400" dirty="0">
                <a:latin typeface="Times New Roman"/>
                <a:ea typeface="Times New Roman"/>
              </a:rPr>
              <a:t>      </a:t>
            </a:r>
            <a:r>
              <a:rPr lang="en-US" sz="2400" b="1" dirty="0">
                <a:latin typeface="Times New Roman"/>
                <a:ea typeface="Times New Roman"/>
              </a:rPr>
              <a:t>+    SL</a:t>
            </a:r>
            <a:r>
              <a:rPr lang="en-US" sz="2400" dirty="0">
                <a:latin typeface="Times New Roman"/>
                <a:ea typeface="Times New Roman"/>
              </a:rPr>
              <a:t> :     </a:t>
            </a:r>
            <a:r>
              <a:rPr lang="en-US" sz="2400" dirty="0" err="1">
                <a:latin typeface="Times New Roman"/>
                <a:ea typeface="Times New Roman"/>
              </a:rPr>
              <a:t>Số</a:t>
            </a:r>
            <a:r>
              <a:rPr lang="en-US" sz="2400" dirty="0">
                <a:latin typeface="Times New Roman"/>
                <a:ea typeface="Times New Roman"/>
              </a:rPr>
              <a:t> </a:t>
            </a:r>
            <a:r>
              <a:rPr lang="en-US" sz="2400" dirty="0" err="1">
                <a:latin typeface="Times New Roman"/>
                <a:ea typeface="Times New Roman"/>
              </a:rPr>
              <a:t>lượng</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hàng</a:t>
            </a:r>
            <a:r>
              <a:rPr lang="en-US" sz="2400" dirty="0">
                <a:latin typeface="Times New Roman"/>
                <a:ea typeface="Times New Roman"/>
              </a:rPr>
              <a:t> </a:t>
            </a:r>
            <a:r>
              <a:rPr lang="en-US" sz="2400" dirty="0" err="1">
                <a:latin typeface="Times New Roman"/>
                <a:ea typeface="Times New Roman"/>
              </a:rPr>
              <a:t>hoá</a:t>
            </a:r>
            <a:r>
              <a:rPr lang="en-US" sz="2400" dirty="0">
                <a:latin typeface="Times New Roman"/>
                <a:ea typeface="Times New Roman"/>
              </a:rPr>
              <a:t> </a:t>
            </a:r>
            <a:r>
              <a:rPr lang="en-US" sz="2400" dirty="0" err="1">
                <a:latin typeface="Times New Roman"/>
                <a:ea typeface="Times New Roman"/>
              </a:rPr>
              <a:t>đã</a:t>
            </a:r>
            <a:r>
              <a:rPr lang="en-US" sz="2400" dirty="0">
                <a:latin typeface="Times New Roman"/>
                <a:ea typeface="Times New Roman"/>
              </a:rPr>
              <a:t> </a:t>
            </a:r>
            <a:r>
              <a:rPr lang="en-US" sz="2400" dirty="0" err="1">
                <a:latin typeface="Times New Roman"/>
                <a:ea typeface="Times New Roman"/>
              </a:rPr>
              <a:t>bán</a:t>
            </a:r>
            <a:endParaRPr lang="en-US" sz="2400" dirty="0">
              <a:latin typeface="Times New Roman"/>
              <a:ea typeface="Times New Roman"/>
            </a:endParaRPr>
          </a:p>
          <a:p>
            <a:pPr marR="45085" algn="just">
              <a:lnSpc>
                <a:spcPct val="150000"/>
              </a:lnSpc>
            </a:pPr>
            <a:r>
              <a:rPr lang="en-US" sz="2400" dirty="0">
                <a:latin typeface="Times New Roman"/>
                <a:ea typeface="Times New Roman"/>
              </a:rPr>
              <a:t>      </a:t>
            </a:r>
            <a:r>
              <a:rPr lang="en-US" sz="2400" b="1" dirty="0">
                <a:latin typeface="Times New Roman"/>
                <a:ea typeface="Times New Roman"/>
              </a:rPr>
              <a:t>+    G</a:t>
            </a:r>
            <a:r>
              <a:rPr lang="en-US" sz="2400" dirty="0">
                <a:latin typeface="Times New Roman"/>
                <a:ea typeface="Times New Roman"/>
              </a:rPr>
              <a:t>  :   </a:t>
            </a:r>
            <a:r>
              <a:rPr lang="en-US" sz="2400" dirty="0" err="1">
                <a:latin typeface="Times New Roman"/>
                <a:ea typeface="Times New Roman"/>
              </a:rPr>
              <a:t>Giá</a:t>
            </a:r>
            <a:r>
              <a:rPr lang="en-US" sz="2400" dirty="0">
                <a:latin typeface="Times New Roman"/>
                <a:ea typeface="Times New Roman"/>
              </a:rPr>
              <a:t> </a:t>
            </a:r>
            <a:r>
              <a:rPr lang="en-US" sz="2400" dirty="0" err="1">
                <a:latin typeface="Times New Roman"/>
                <a:ea typeface="Times New Roman"/>
              </a:rPr>
              <a:t>bán</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 </a:t>
            </a:r>
            <a:r>
              <a:rPr lang="en-US" sz="2400" dirty="0" err="1">
                <a:latin typeface="Times New Roman"/>
                <a:ea typeface="Times New Roman"/>
              </a:rPr>
              <a:t>sản</a:t>
            </a:r>
            <a:r>
              <a:rPr lang="en-US" sz="2400" dirty="0">
                <a:latin typeface="Times New Roman"/>
                <a:ea typeface="Times New Roman"/>
              </a:rPr>
              <a:t> </a:t>
            </a:r>
            <a:r>
              <a:rPr lang="en-US" sz="2400" dirty="0" err="1">
                <a:latin typeface="Times New Roman"/>
                <a:ea typeface="Times New Roman"/>
              </a:rPr>
              <a:t>phẩm</a:t>
            </a:r>
            <a:r>
              <a:rPr lang="en-US" sz="2400" dirty="0">
                <a:latin typeface="Times New Roman"/>
                <a:ea typeface="Times New Roman"/>
              </a:rPr>
              <a:t>, </a:t>
            </a:r>
            <a:r>
              <a:rPr lang="en-US" sz="2400" dirty="0" err="1">
                <a:latin typeface="Times New Roman"/>
                <a:ea typeface="Times New Roman"/>
              </a:rPr>
              <a:t>hàng</a:t>
            </a:r>
            <a:r>
              <a:rPr lang="en-US" sz="2400" dirty="0">
                <a:latin typeface="Times New Roman"/>
                <a:ea typeface="Times New Roman"/>
              </a:rPr>
              <a:t> </a:t>
            </a:r>
            <a:r>
              <a:rPr lang="en-US" sz="2400" dirty="0" err="1">
                <a:latin typeface="Times New Roman"/>
                <a:ea typeface="Times New Roman"/>
              </a:rPr>
              <a:t>hoá</a:t>
            </a:r>
            <a:r>
              <a:rPr lang="en-US" sz="2400" dirty="0">
                <a:latin typeface="Times New Roman"/>
                <a:ea typeface="Times New Roman"/>
              </a:rPr>
              <a:t> </a:t>
            </a:r>
          </a:p>
          <a:p>
            <a:pPr marR="45085" algn="just">
              <a:lnSpc>
                <a:spcPct val="150000"/>
              </a:lnSpc>
            </a:pPr>
            <a:r>
              <a:rPr lang="en-US" sz="2400" dirty="0">
                <a:latin typeface="Times New Roman"/>
                <a:ea typeface="Times New Roman"/>
              </a:rPr>
              <a:t>      </a:t>
            </a:r>
            <a:r>
              <a:rPr lang="en-US" sz="2400" b="1" dirty="0">
                <a:latin typeface="Times New Roman"/>
                <a:ea typeface="Times New Roman"/>
              </a:rPr>
              <a:t>+    D</a:t>
            </a:r>
            <a:r>
              <a:rPr lang="en-US" sz="2400" dirty="0">
                <a:latin typeface="Times New Roman"/>
                <a:ea typeface="Times New Roman"/>
              </a:rPr>
              <a:t> :    </a:t>
            </a:r>
            <a:r>
              <a:rPr lang="en-US" sz="2400" dirty="0" err="1">
                <a:latin typeface="Times New Roman"/>
                <a:ea typeface="Times New Roman"/>
              </a:rPr>
              <a:t>Doanh</a:t>
            </a:r>
            <a:r>
              <a:rPr lang="en-US" sz="2400" dirty="0">
                <a:latin typeface="Times New Roman"/>
                <a:ea typeface="Times New Roman"/>
              </a:rPr>
              <a:t> </a:t>
            </a:r>
            <a:r>
              <a:rPr lang="en-US" sz="2400" dirty="0" err="1">
                <a:latin typeface="Times New Roman"/>
                <a:ea typeface="Times New Roman"/>
              </a:rPr>
              <a:t>thu</a:t>
            </a:r>
            <a:r>
              <a:rPr lang="en-US" sz="2400" dirty="0">
                <a:latin typeface="Times New Roman"/>
                <a:ea typeface="Times New Roman"/>
              </a:rPr>
              <a:t> </a:t>
            </a:r>
            <a:r>
              <a:rPr lang="en-US" sz="2400" dirty="0" err="1">
                <a:latin typeface="Times New Roman"/>
                <a:ea typeface="Times New Roman"/>
              </a:rPr>
              <a:t>bán</a:t>
            </a:r>
            <a:r>
              <a:rPr lang="en-US" sz="2400" dirty="0">
                <a:latin typeface="Times New Roman"/>
                <a:ea typeface="Times New Roman"/>
              </a:rPr>
              <a:t> </a:t>
            </a:r>
            <a:r>
              <a:rPr lang="en-US" sz="2400" dirty="0" err="1">
                <a:latin typeface="Times New Roman"/>
                <a:ea typeface="Times New Roman"/>
              </a:rPr>
              <a:t>hàng</a:t>
            </a:r>
            <a:r>
              <a:rPr lang="en-US" sz="2400" dirty="0">
                <a:latin typeface="Times New Roman"/>
                <a:ea typeface="Times New Roman"/>
              </a:rPr>
              <a:t> ( D = SL x G )</a:t>
            </a:r>
          </a:p>
          <a:p>
            <a:pPr marR="45085" algn="just">
              <a:lnSpc>
                <a:spcPct val="150000"/>
              </a:lnSpc>
            </a:pPr>
            <a:r>
              <a:rPr lang="en-US" sz="2400" dirty="0">
                <a:latin typeface="Times New Roman"/>
                <a:ea typeface="Times New Roman"/>
              </a:rPr>
              <a:t>      </a:t>
            </a:r>
            <a:r>
              <a:rPr lang="en-US" sz="2400" b="1" dirty="0">
                <a:latin typeface="Times New Roman"/>
                <a:ea typeface="Times New Roman"/>
              </a:rPr>
              <a:t>+    </a:t>
            </a:r>
            <a:r>
              <a:rPr lang="en-US" sz="2400" b="1" dirty="0" err="1">
                <a:latin typeface="Times New Roman"/>
                <a:ea typeface="Times New Roman"/>
              </a:rPr>
              <a:t>cb</a:t>
            </a:r>
            <a:r>
              <a:rPr lang="en-US" sz="2400" dirty="0">
                <a:latin typeface="Times New Roman"/>
                <a:ea typeface="Times New Roman"/>
              </a:rPr>
              <a:t>  :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a:t>
            </a:r>
          </a:p>
          <a:p>
            <a:pPr marR="45085" algn="just">
              <a:lnSpc>
                <a:spcPct val="150000"/>
              </a:lnSpc>
            </a:pPr>
            <a:r>
              <a:rPr lang="en-US" sz="2400" dirty="0">
                <a:latin typeface="Times New Roman"/>
                <a:ea typeface="Times New Roman"/>
              </a:rPr>
              <a:t>      </a:t>
            </a:r>
            <a:r>
              <a:rPr lang="en-US" sz="2400" b="1" dirty="0">
                <a:latin typeface="Times New Roman"/>
                <a:ea typeface="Times New Roman"/>
              </a:rPr>
              <a:t>+    </a:t>
            </a:r>
            <a:r>
              <a:rPr lang="en-US" sz="2400" b="1" dirty="0" err="1">
                <a:latin typeface="Times New Roman"/>
                <a:ea typeface="Times New Roman"/>
              </a:rPr>
              <a:t>Cb</a:t>
            </a:r>
            <a:r>
              <a:rPr lang="en-US" sz="2400" dirty="0">
                <a:latin typeface="Times New Roman"/>
                <a:ea typeface="Times New Roman"/>
              </a:rPr>
              <a:t> :   </a:t>
            </a:r>
            <a:r>
              <a:rPr lang="en-US" sz="2400" dirty="0" err="1">
                <a:latin typeface="Times New Roman"/>
                <a:ea typeface="Times New Roman"/>
              </a:rPr>
              <a:t>Tổng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đổi</a:t>
            </a:r>
            <a:r>
              <a:rPr lang="en-US" sz="2400" dirty="0">
                <a:latin typeface="Times New Roman"/>
                <a:ea typeface="Times New Roman"/>
              </a:rPr>
              <a:t>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biến</a:t>
            </a:r>
            <a:r>
              <a:rPr lang="en-US" sz="2400" dirty="0">
                <a:latin typeface="Times New Roman"/>
                <a:ea typeface="Times New Roman"/>
              </a:rPr>
              <a:t>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Cb</a:t>
            </a:r>
            <a:r>
              <a:rPr lang="en-US" sz="2400" dirty="0">
                <a:latin typeface="Times New Roman"/>
                <a:ea typeface="Times New Roman"/>
              </a:rPr>
              <a:t> = SL x </a:t>
            </a:r>
            <a:r>
              <a:rPr lang="en-US" sz="2400" dirty="0" err="1">
                <a:latin typeface="Times New Roman"/>
                <a:ea typeface="Times New Roman"/>
              </a:rPr>
              <a:t>cb</a:t>
            </a:r>
            <a:r>
              <a:rPr lang="en-US" sz="2400" dirty="0">
                <a:latin typeface="Times New Roman"/>
                <a:ea typeface="Times New Roman"/>
              </a:rPr>
              <a:t> </a:t>
            </a:r>
          </a:p>
          <a:p>
            <a:pPr marR="45085" algn="just">
              <a:lnSpc>
                <a:spcPct val="150000"/>
              </a:lnSpc>
            </a:pPr>
            <a:r>
              <a:rPr lang="en-US" sz="2400" dirty="0">
                <a:latin typeface="Times New Roman"/>
                <a:ea typeface="Times New Roman"/>
              </a:rPr>
              <a:t>      </a:t>
            </a:r>
            <a:r>
              <a:rPr lang="en-US" sz="2400" b="1" dirty="0">
                <a:latin typeface="Times New Roman"/>
                <a:ea typeface="Times New Roman"/>
              </a:rPr>
              <a:t>+    </a:t>
            </a:r>
            <a:r>
              <a:rPr lang="en-US" sz="2400" b="1" dirty="0" err="1">
                <a:latin typeface="Times New Roman"/>
                <a:ea typeface="Times New Roman"/>
              </a:rPr>
              <a:t>Cđ</a:t>
            </a:r>
            <a:r>
              <a:rPr lang="en-US" sz="2400" dirty="0">
                <a:latin typeface="Times New Roman"/>
                <a:ea typeface="Times New Roman"/>
              </a:rPr>
              <a:t> :   </a:t>
            </a:r>
            <a:r>
              <a:rPr lang="en-US" sz="2400" dirty="0" err="1">
                <a:latin typeface="Times New Roman"/>
                <a:ea typeface="Times New Roman"/>
              </a:rPr>
              <a:t>Tổng</a:t>
            </a:r>
            <a:r>
              <a:rPr lang="en-US" sz="2400" dirty="0">
                <a:latin typeface="Times New Roman"/>
                <a:ea typeface="Times New Roman"/>
              </a:rPr>
              <a:t> chi </a:t>
            </a:r>
            <a:r>
              <a:rPr lang="en-US" sz="2400" dirty="0" err="1">
                <a:latin typeface="Times New Roman"/>
                <a:ea typeface="Times New Roman"/>
              </a:rPr>
              <a:t>phí</a:t>
            </a:r>
            <a:r>
              <a:rPr lang="en-US" sz="2400" dirty="0">
                <a:latin typeface="Times New Roman"/>
                <a:ea typeface="Times New Roman"/>
              </a:rPr>
              <a:t> </a:t>
            </a:r>
            <a:r>
              <a:rPr lang="en-US" sz="2400" dirty="0" err="1">
                <a:latin typeface="Times New Roman"/>
                <a:ea typeface="Times New Roman"/>
              </a:rPr>
              <a:t>cố</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định</a:t>
            </a:r>
            <a:r>
              <a:rPr lang="en-US" sz="2400" dirty="0">
                <a:latin typeface="Times New Roman"/>
                <a:ea typeface="Times New Roman"/>
              </a:rPr>
              <a:t> </a:t>
            </a:r>
            <a:r>
              <a:rPr lang="en-US" sz="2400" dirty="0" err="1">
                <a:latin typeface="Times New Roman"/>
                <a:ea typeface="Times New Roman"/>
              </a:rPr>
              <a:t>phí</a:t>
            </a:r>
            <a:r>
              <a:rPr lang="en-US" sz="2400" dirty="0">
                <a:latin typeface="Times New Roman"/>
                <a:ea typeface="Times New Roman"/>
              </a:rPr>
              <a:t>)</a:t>
            </a:r>
          </a:p>
          <a:p>
            <a:pPr marR="45085" algn="just">
              <a:lnSpc>
                <a:spcPct val="150000"/>
              </a:lnSpc>
            </a:pPr>
            <a:r>
              <a:rPr lang="en-US" sz="2400" dirty="0">
                <a:latin typeface="Times New Roman"/>
                <a:ea typeface="Times New Roman"/>
              </a:rPr>
              <a:t>      </a:t>
            </a:r>
            <a:r>
              <a:rPr lang="en-US" sz="2400" b="1" dirty="0">
                <a:latin typeface="Times New Roman"/>
                <a:ea typeface="Times New Roman"/>
              </a:rPr>
              <a:t>+    </a:t>
            </a:r>
            <a:r>
              <a:rPr lang="en-US" sz="2400" b="1" dirty="0" err="1">
                <a:latin typeface="Times New Roman"/>
                <a:ea typeface="Times New Roman"/>
              </a:rPr>
              <a:t>Lgv</a:t>
            </a:r>
            <a:r>
              <a:rPr lang="en-US" sz="2400" dirty="0">
                <a:latin typeface="Times New Roman"/>
                <a:ea typeface="Times New Roman"/>
              </a:rPr>
              <a:t>:  </a:t>
            </a:r>
            <a:r>
              <a:rPr lang="en-US" sz="2400" dirty="0" err="1">
                <a:latin typeface="Times New Roman"/>
                <a:ea typeface="Times New Roman"/>
              </a:rPr>
              <a:t>Lãi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r>
              <a:rPr lang="en-US" sz="2400" dirty="0" err="1">
                <a:latin typeface="Times New Roman"/>
                <a:ea typeface="Times New Roman"/>
              </a:rPr>
              <a:t>đơn</a:t>
            </a:r>
            <a:r>
              <a:rPr lang="en-US" sz="2400" dirty="0">
                <a:latin typeface="Times New Roman"/>
                <a:ea typeface="Times New Roman"/>
              </a:rPr>
              <a:t> </a:t>
            </a:r>
            <a:r>
              <a:rPr lang="en-US" sz="2400" dirty="0" err="1">
                <a:latin typeface="Times New Roman"/>
                <a:ea typeface="Times New Roman"/>
              </a:rPr>
              <a:t>vị</a:t>
            </a:r>
            <a:r>
              <a:rPr lang="en-US" sz="2400" dirty="0">
                <a:latin typeface="Times New Roman"/>
                <a:ea typeface="Times New Roman"/>
              </a:rPr>
              <a:t> </a:t>
            </a:r>
          </a:p>
          <a:p>
            <a:pPr marR="45085" algn="just">
              <a:lnSpc>
                <a:spcPct val="150000"/>
              </a:lnSpc>
            </a:pPr>
            <a:r>
              <a:rPr lang="en-US" sz="2400" dirty="0">
                <a:latin typeface="Times New Roman"/>
                <a:ea typeface="Times New Roman"/>
              </a:rPr>
              <a:t>      </a:t>
            </a:r>
            <a:r>
              <a:rPr lang="en-US" sz="2400" b="1" dirty="0">
                <a:latin typeface="Times New Roman"/>
                <a:ea typeface="Times New Roman"/>
              </a:rPr>
              <a:t>+    </a:t>
            </a:r>
            <a:r>
              <a:rPr lang="en-US" sz="2400" b="1" dirty="0" err="1">
                <a:latin typeface="Times New Roman"/>
                <a:ea typeface="Times New Roman"/>
              </a:rPr>
              <a:t>Lg</a:t>
            </a:r>
            <a:r>
              <a:rPr lang="en-US" sz="2400" dirty="0">
                <a:latin typeface="Times New Roman"/>
                <a:ea typeface="Times New Roman"/>
              </a:rPr>
              <a:t>: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lã</a:t>
            </a:r>
            <a:r>
              <a:rPr lang="vi-VN" sz="2400" dirty="0">
                <a:latin typeface="Times New Roman"/>
                <a:ea typeface="Times New Roman"/>
              </a:rPr>
              <a:t>i</a:t>
            </a:r>
            <a:r>
              <a:rPr lang="en-US" sz="2400" dirty="0">
                <a:latin typeface="Times New Roman"/>
                <a:ea typeface="Times New Roman"/>
              </a:rPr>
              <a:t> </a:t>
            </a:r>
            <a:r>
              <a:rPr lang="en-US" sz="2400" dirty="0" err="1">
                <a:latin typeface="Times New Roman"/>
                <a:ea typeface="Times New Roman"/>
              </a:rPr>
              <a:t>giới</a:t>
            </a:r>
            <a:r>
              <a:rPr lang="en-US" sz="2400" dirty="0">
                <a:latin typeface="Times New Roman"/>
                <a:ea typeface="Times New Roman"/>
              </a:rPr>
              <a:t> </a:t>
            </a:r>
            <a:r>
              <a:rPr lang="en-US" sz="2400" dirty="0" err="1">
                <a:latin typeface="Times New Roman"/>
                <a:ea typeface="Times New Roman"/>
              </a:rPr>
              <a:t>hạn</a:t>
            </a:r>
            <a:r>
              <a:rPr lang="en-US" sz="2400" dirty="0">
                <a:latin typeface="Times New Roman"/>
                <a:ea typeface="Times New Roman"/>
              </a:rPr>
              <a:t> </a:t>
            </a:r>
          </a:p>
          <a:p>
            <a:pPr marR="45085" algn="just">
              <a:lnSpc>
                <a:spcPct val="150000"/>
              </a:lnSpc>
            </a:pPr>
            <a:r>
              <a:rPr lang="en-US" sz="2400" dirty="0">
                <a:latin typeface="Times New Roman"/>
                <a:ea typeface="Times New Roman"/>
              </a:rPr>
              <a:t>      </a:t>
            </a:r>
            <a:r>
              <a:rPr lang="en-US" sz="2400" b="1" dirty="0">
                <a:latin typeface="Times New Roman"/>
                <a:ea typeface="Times New Roman"/>
              </a:rPr>
              <a:t>+    LN</a:t>
            </a:r>
            <a:r>
              <a:rPr lang="en-US" sz="2400" dirty="0">
                <a:latin typeface="Times New Roman"/>
                <a:ea typeface="Times New Roman"/>
              </a:rPr>
              <a:t> :  </a:t>
            </a:r>
            <a:r>
              <a:rPr lang="en-US" sz="2400" dirty="0" err="1">
                <a:latin typeface="Times New Roman"/>
                <a:ea typeface="Times New Roman"/>
              </a:rPr>
              <a:t>Tổng</a:t>
            </a:r>
            <a:r>
              <a:rPr lang="en-US" sz="2400" dirty="0">
                <a:latin typeface="Times New Roman"/>
                <a:ea typeface="Times New Roman"/>
              </a:rPr>
              <a:t> </a:t>
            </a:r>
            <a:r>
              <a:rPr lang="en-US" sz="2400" dirty="0" err="1">
                <a:latin typeface="Times New Roman"/>
                <a:ea typeface="Times New Roman"/>
              </a:rPr>
              <a:t>lợi</a:t>
            </a:r>
            <a:r>
              <a:rPr lang="en-US" sz="2400" dirty="0">
                <a:latin typeface="Times New Roman"/>
                <a:ea typeface="Times New Roman"/>
              </a:rPr>
              <a:t> </a:t>
            </a:r>
            <a:r>
              <a:rPr lang="en-US" sz="2400" dirty="0" err="1">
                <a:latin typeface="Times New Roman"/>
                <a:ea typeface="Times New Roman"/>
              </a:rPr>
              <a:t>nhuận</a:t>
            </a:r>
            <a:endParaRPr lang="en-US" sz="2400" dirty="0"/>
          </a:p>
        </p:txBody>
      </p:sp>
    </p:spTree>
    <p:extLst>
      <p:ext uri="{BB962C8B-B14F-4D97-AF65-F5344CB8AC3E}">
        <p14:creationId xmlns:p14="http://schemas.microsoft.com/office/powerpoint/2010/main" val="393339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 calcmode="lin" valueType="num">
                                      <p:cBhvr additive="base">
                                        <p:cTn id="18"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 calcmode="lin" valueType="num">
                                      <p:cBhvr additive="base">
                                        <p:cTn id="24"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 calcmode="lin" valueType="num">
                                      <p:cBhvr additive="base">
                                        <p:cTn id="30"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 calcmode="lin" valueType="num">
                                      <p:cBhvr additive="base">
                                        <p:cTn id="36"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 calcmode="lin" valueType="num">
                                      <p:cBhvr additive="base">
                                        <p:cTn id="42"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anim calcmode="lin" valueType="num">
                                      <p:cBhvr additive="base">
                                        <p:cTn id="48"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6">
                                            <p:txEl>
                                              <p:pRg st="7" end="7"/>
                                            </p:txEl>
                                          </p:spTgt>
                                        </p:tgtEl>
                                        <p:attrNameLst>
                                          <p:attrName>style.visibility</p:attrName>
                                        </p:attrNameLst>
                                      </p:cBhvr>
                                      <p:to>
                                        <p:strVal val="visible"/>
                                      </p:to>
                                    </p:set>
                                    <p:anim calcmode="lin" valueType="num">
                                      <p:cBhvr additive="base">
                                        <p:cTn id="54"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6">
                                            <p:txEl>
                                              <p:pRg st="8" end="8"/>
                                            </p:txEl>
                                          </p:spTgt>
                                        </p:tgtEl>
                                        <p:attrNameLst>
                                          <p:attrName>style.visibility</p:attrName>
                                        </p:attrNameLst>
                                      </p:cBhvr>
                                      <p:to>
                                        <p:strVal val="visible"/>
                                      </p:to>
                                    </p:set>
                                    <p:anim calcmode="lin" valueType="num">
                                      <p:cBhvr additive="base">
                                        <p:cTn id="60"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6">
                                            <p:txEl>
                                              <p:pRg st="9" end="9"/>
                                            </p:txEl>
                                          </p:spTgt>
                                        </p:tgtEl>
                                        <p:attrNameLst>
                                          <p:attrName>style.visibility</p:attrName>
                                        </p:attrNameLst>
                                      </p:cBhvr>
                                      <p:to>
                                        <p:strVal val="visible"/>
                                      </p:to>
                                    </p:set>
                                    <p:anim calcmode="lin" valueType="num">
                                      <p:cBhvr additive="base">
                                        <p:cTn id="66"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1_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4_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7_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2_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3.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4.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5.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6.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7.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otalTime>4535</TotalTime>
  <Words>20221</Words>
  <Application>Microsoft Office PowerPoint</Application>
  <PresentationFormat>Widescreen</PresentationFormat>
  <Paragraphs>3536</Paragraphs>
  <Slides>206</Slides>
  <Notes>111</Notes>
  <HiddenSlides>1</HiddenSlides>
  <MMClips>0</MMClips>
  <ScaleCrop>false</ScaleCrop>
  <HeadingPairs>
    <vt:vector size="8" baseType="variant">
      <vt:variant>
        <vt:lpstr>Fonts Used</vt:lpstr>
      </vt:variant>
      <vt:variant>
        <vt:i4>11</vt:i4>
      </vt:variant>
      <vt:variant>
        <vt:lpstr>Theme</vt:lpstr>
      </vt:variant>
      <vt:variant>
        <vt:i4>6</vt:i4>
      </vt:variant>
      <vt:variant>
        <vt:lpstr>Embedded OLE Servers</vt:lpstr>
      </vt:variant>
      <vt:variant>
        <vt:i4>2</vt:i4>
      </vt:variant>
      <vt:variant>
        <vt:lpstr>Slide Titles</vt:lpstr>
      </vt:variant>
      <vt:variant>
        <vt:i4>206</vt:i4>
      </vt:variant>
    </vt:vector>
  </HeadingPairs>
  <TitlesOfParts>
    <vt:vector size="225" baseType="lpstr">
      <vt:lpstr>.VnTime</vt:lpstr>
      <vt:lpstr>Arial</vt:lpstr>
      <vt:lpstr>Calibri</vt:lpstr>
      <vt:lpstr>Constantia</vt:lpstr>
      <vt:lpstr>Symbol</vt:lpstr>
      <vt:lpstr>Times New Roman</vt:lpstr>
      <vt:lpstr>Tw Cen MT</vt:lpstr>
      <vt:lpstr>VNI-Aptima</vt:lpstr>
      <vt:lpstr>VNI-Times</vt:lpstr>
      <vt:lpstr>Wingdings</vt:lpstr>
      <vt:lpstr>Wingdings 2</vt:lpstr>
      <vt:lpstr>Flow</vt:lpstr>
      <vt:lpstr>Median</vt:lpstr>
      <vt:lpstr>1_Median</vt:lpstr>
      <vt:lpstr>4_Median</vt:lpstr>
      <vt:lpstr>7_Median</vt:lpstr>
      <vt:lpstr>2_Median</vt:lpstr>
      <vt:lpstr>Clip</vt:lpstr>
      <vt:lpstr>ClipArt</vt:lpstr>
      <vt:lpstr>PowerPoint Presentation</vt:lpstr>
      <vt:lpstr>PowerPoint Presentation</vt:lpstr>
      <vt:lpstr>PowerPoint Presentation</vt:lpstr>
      <vt:lpstr>PowerPoint Presentation</vt:lpstr>
      <vt:lpstr>PowerPoint Presentation</vt:lpstr>
      <vt:lpstr>Lịch sử hình thành và phát triển KTQT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Quy trình sản xuất kiểu song song</vt:lpstr>
      <vt:lpstr>Quy trình sản xuất kiểu liên tục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Định giá theo phương pháp chi phí trực tiếp ( theo giá thành biến phí )</vt:lpstr>
      <vt:lpstr>PowerPoint Presentation</vt:lpstr>
      <vt:lpstr>PowerPoint Presentation</vt:lpstr>
      <vt:lpstr>Định giá theo phương pháp chi phí toàn bộ ( giá thành sản xuất)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Admin</cp:lastModifiedBy>
  <cp:revision>226</cp:revision>
  <dcterms:created xsi:type="dcterms:W3CDTF">2017-06-24T01:40:41Z</dcterms:created>
  <dcterms:modified xsi:type="dcterms:W3CDTF">2026-07-25T01:48:54Z</dcterms:modified>
</cp:coreProperties>
</file>