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5" r:id="rId2"/>
  </p:sldMasterIdLst>
  <p:notesMasterIdLst>
    <p:notesMasterId r:id="rId266"/>
  </p:notesMasterIdLst>
  <p:sldIdLst>
    <p:sldId id="280" r:id="rId3"/>
    <p:sldId id="639" r:id="rId4"/>
    <p:sldId id="640" r:id="rId5"/>
    <p:sldId id="281" r:id="rId6"/>
    <p:sldId id="282" r:id="rId7"/>
    <p:sldId id="576" r:id="rId8"/>
    <p:sldId id="579" r:id="rId9"/>
    <p:sldId id="580" r:id="rId10"/>
    <p:sldId id="581" r:id="rId11"/>
    <p:sldId id="582" r:id="rId12"/>
    <p:sldId id="583" r:id="rId13"/>
    <p:sldId id="597" r:id="rId14"/>
    <p:sldId id="589" r:id="rId15"/>
    <p:sldId id="590" r:id="rId16"/>
    <p:sldId id="598" r:id="rId17"/>
    <p:sldId id="599" r:id="rId18"/>
    <p:sldId id="600" r:id="rId19"/>
    <p:sldId id="601" r:id="rId20"/>
    <p:sldId id="565" r:id="rId21"/>
    <p:sldId id="602" r:id="rId22"/>
    <p:sldId id="603" r:id="rId23"/>
    <p:sldId id="604" r:id="rId24"/>
    <p:sldId id="606" r:id="rId25"/>
    <p:sldId id="608" r:id="rId26"/>
    <p:sldId id="607" r:id="rId27"/>
    <p:sldId id="609" r:id="rId28"/>
    <p:sldId id="610" r:id="rId29"/>
    <p:sldId id="611" r:id="rId30"/>
    <p:sldId id="612" r:id="rId31"/>
    <p:sldId id="613" r:id="rId32"/>
    <p:sldId id="614" r:id="rId33"/>
    <p:sldId id="615" r:id="rId34"/>
    <p:sldId id="616" r:id="rId35"/>
    <p:sldId id="617" r:id="rId36"/>
    <p:sldId id="566" r:id="rId37"/>
    <p:sldId id="618" r:id="rId38"/>
    <p:sldId id="619" r:id="rId39"/>
    <p:sldId id="620" r:id="rId40"/>
    <p:sldId id="569" r:id="rId41"/>
    <p:sldId id="621" r:id="rId42"/>
    <p:sldId id="622" r:id="rId43"/>
    <p:sldId id="623" r:id="rId44"/>
    <p:sldId id="625" r:id="rId45"/>
    <p:sldId id="626" r:id="rId46"/>
    <p:sldId id="627" r:id="rId47"/>
    <p:sldId id="629" r:id="rId48"/>
    <p:sldId id="628" r:id="rId49"/>
    <p:sldId id="630" r:id="rId50"/>
    <p:sldId id="631" r:id="rId51"/>
    <p:sldId id="632" r:id="rId52"/>
    <p:sldId id="633" r:id="rId53"/>
    <p:sldId id="634" r:id="rId54"/>
    <p:sldId id="495" r:id="rId55"/>
    <p:sldId id="506" r:id="rId56"/>
    <p:sldId id="635" r:id="rId57"/>
    <p:sldId id="636" r:id="rId58"/>
    <p:sldId id="509" r:id="rId59"/>
    <p:sldId id="510" r:id="rId60"/>
    <p:sldId id="511" r:id="rId61"/>
    <p:sldId id="727" r:id="rId62"/>
    <p:sldId id="729" r:id="rId63"/>
    <p:sldId id="730" r:id="rId64"/>
    <p:sldId id="796" r:id="rId65"/>
    <p:sldId id="797" r:id="rId66"/>
    <p:sldId id="798" r:id="rId67"/>
    <p:sldId id="799" r:id="rId68"/>
    <p:sldId id="800" r:id="rId69"/>
    <p:sldId id="801" r:id="rId70"/>
    <p:sldId id="802" r:id="rId71"/>
    <p:sldId id="803" r:id="rId72"/>
    <p:sldId id="804" r:id="rId73"/>
    <p:sldId id="805" r:id="rId74"/>
    <p:sldId id="806" r:id="rId75"/>
    <p:sldId id="807" r:id="rId76"/>
    <p:sldId id="808" r:id="rId77"/>
    <p:sldId id="809" r:id="rId78"/>
    <p:sldId id="810" r:id="rId79"/>
    <p:sldId id="811" r:id="rId80"/>
    <p:sldId id="812" r:id="rId81"/>
    <p:sldId id="813" r:id="rId82"/>
    <p:sldId id="814" r:id="rId83"/>
    <p:sldId id="815" r:id="rId84"/>
    <p:sldId id="816" r:id="rId85"/>
    <p:sldId id="817" r:id="rId86"/>
    <p:sldId id="818" r:id="rId87"/>
    <p:sldId id="819" r:id="rId88"/>
    <p:sldId id="820" r:id="rId89"/>
    <p:sldId id="822" r:id="rId90"/>
    <p:sldId id="823" r:id="rId91"/>
    <p:sldId id="821" r:id="rId92"/>
    <p:sldId id="824" r:id="rId93"/>
    <p:sldId id="825" r:id="rId94"/>
    <p:sldId id="826" r:id="rId95"/>
    <p:sldId id="827" r:id="rId96"/>
    <p:sldId id="828" r:id="rId97"/>
    <p:sldId id="829" r:id="rId98"/>
    <p:sldId id="641" r:id="rId99"/>
    <p:sldId id="643" r:id="rId100"/>
    <p:sldId id="711" r:id="rId101"/>
    <p:sldId id="731" r:id="rId102"/>
    <p:sldId id="732" r:id="rId103"/>
    <p:sldId id="734" r:id="rId104"/>
    <p:sldId id="733" r:id="rId105"/>
    <p:sldId id="735" r:id="rId106"/>
    <p:sldId id="736" r:id="rId107"/>
    <p:sldId id="737" r:id="rId108"/>
    <p:sldId id="738" r:id="rId109"/>
    <p:sldId id="739" r:id="rId110"/>
    <p:sldId id="740" r:id="rId111"/>
    <p:sldId id="741" r:id="rId112"/>
    <p:sldId id="742" r:id="rId113"/>
    <p:sldId id="743" r:id="rId114"/>
    <p:sldId id="744" r:id="rId115"/>
    <p:sldId id="745" r:id="rId116"/>
    <p:sldId id="746" r:id="rId117"/>
    <p:sldId id="747" r:id="rId118"/>
    <p:sldId id="748" r:id="rId119"/>
    <p:sldId id="749" r:id="rId120"/>
    <p:sldId id="750" r:id="rId121"/>
    <p:sldId id="751" r:id="rId122"/>
    <p:sldId id="752" r:id="rId123"/>
    <p:sldId id="753" r:id="rId124"/>
    <p:sldId id="754" r:id="rId125"/>
    <p:sldId id="755" r:id="rId126"/>
    <p:sldId id="756" r:id="rId127"/>
    <p:sldId id="757" r:id="rId128"/>
    <p:sldId id="758" r:id="rId129"/>
    <p:sldId id="759" r:id="rId130"/>
    <p:sldId id="760" r:id="rId131"/>
    <p:sldId id="761" r:id="rId132"/>
    <p:sldId id="762" r:id="rId133"/>
    <p:sldId id="763" r:id="rId134"/>
    <p:sldId id="764" r:id="rId135"/>
    <p:sldId id="765" r:id="rId136"/>
    <p:sldId id="766" r:id="rId137"/>
    <p:sldId id="767" r:id="rId138"/>
    <p:sldId id="768" r:id="rId139"/>
    <p:sldId id="769" r:id="rId140"/>
    <p:sldId id="770" r:id="rId141"/>
    <p:sldId id="771" r:id="rId142"/>
    <p:sldId id="772" r:id="rId143"/>
    <p:sldId id="773" r:id="rId144"/>
    <p:sldId id="774" r:id="rId145"/>
    <p:sldId id="775" r:id="rId146"/>
    <p:sldId id="776" r:id="rId147"/>
    <p:sldId id="777" r:id="rId148"/>
    <p:sldId id="778" r:id="rId149"/>
    <p:sldId id="779" r:id="rId150"/>
    <p:sldId id="780" r:id="rId151"/>
    <p:sldId id="781" r:id="rId152"/>
    <p:sldId id="782" r:id="rId153"/>
    <p:sldId id="783" r:id="rId154"/>
    <p:sldId id="784" r:id="rId155"/>
    <p:sldId id="785" r:id="rId156"/>
    <p:sldId id="786" r:id="rId157"/>
    <p:sldId id="787" r:id="rId158"/>
    <p:sldId id="788" r:id="rId159"/>
    <p:sldId id="789" r:id="rId160"/>
    <p:sldId id="790" r:id="rId161"/>
    <p:sldId id="791" r:id="rId162"/>
    <p:sldId id="792" r:id="rId163"/>
    <p:sldId id="793" r:id="rId164"/>
    <p:sldId id="794" r:id="rId165"/>
    <p:sldId id="795" r:id="rId166"/>
    <p:sldId id="723" r:id="rId167"/>
    <p:sldId id="724" r:id="rId168"/>
    <p:sldId id="725" r:id="rId169"/>
    <p:sldId id="726" r:id="rId170"/>
    <p:sldId id="646" r:id="rId171"/>
    <p:sldId id="654" r:id="rId172"/>
    <p:sldId id="655" r:id="rId173"/>
    <p:sldId id="653" r:id="rId174"/>
    <p:sldId id="656" r:id="rId175"/>
    <p:sldId id="657" r:id="rId176"/>
    <p:sldId id="658" r:id="rId177"/>
    <p:sldId id="659" r:id="rId178"/>
    <p:sldId id="660" r:id="rId179"/>
    <p:sldId id="661" r:id="rId180"/>
    <p:sldId id="662" r:id="rId181"/>
    <p:sldId id="663" r:id="rId182"/>
    <p:sldId id="664" r:id="rId183"/>
    <p:sldId id="665" r:id="rId184"/>
    <p:sldId id="666" r:id="rId185"/>
    <p:sldId id="668" r:id="rId186"/>
    <p:sldId id="667" r:id="rId187"/>
    <p:sldId id="669" r:id="rId188"/>
    <p:sldId id="670" r:id="rId189"/>
    <p:sldId id="671" r:id="rId190"/>
    <p:sldId id="672" r:id="rId191"/>
    <p:sldId id="673" r:id="rId192"/>
    <p:sldId id="674" r:id="rId193"/>
    <p:sldId id="675" r:id="rId194"/>
    <p:sldId id="676" r:id="rId195"/>
    <p:sldId id="677" r:id="rId196"/>
    <p:sldId id="678" r:id="rId197"/>
    <p:sldId id="679" r:id="rId198"/>
    <p:sldId id="680" r:id="rId199"/>
    <p:sldId id="681" r:id="rId200"/>
    <p:sldId id="682" r:id="rId201"/>
    <p:sldId id="683" r:id="rId202"/>
    <p:sldId id="684" r:id="rId203"/>
    <p:sldId id="686" r:id="rId204"/>
    <p:sldId id="687" r:id="rId205"/>
    <p:sldId id="688" r:id="rId206"/>
    <p:sldId id="689" r:id="rId207"/>
    <p:sldId id="690" r:id="rId208"/>
    <p:sldId id="691" r:id="rId209"/>
    <p:sldId id="692" r:id="rId210"/>
    <p:sldId id="693" r:id="rId211"/>
    <p:sldId id="694" r:id="rId212"/>
    <p:sldId id="695" r:id="rId213"/>
    <p:sldId id="696" r:id="rId214"/>
    <p:sldId id="697" r:id="rId215"/>
    <p:sldId id="698" r:id="rId216"/>
    <p:sldId id="699" r:id="rId217"/>
    <p:sldId id="700" r:id="rId218"/>
    <p:sldId id="701" r:id="rId219"/>
    <p:sldId id="702" r:id="rId220"/>
    <p:sldId id="703" r:id="rId221"/>
    <p:sldId id="704" r:id="rId222"/>
    <p:sldId id="705" r:id="rId223"/>
    <p:sldId id="706" r:id="rId224"/>
    <p:sldId id="707" r:id="rId225"/>
    <p:sldId id="708" r:id="rId226"/>
    <p:sldId id="709" r:id="rId227"/>
    <p:sldId id="710" r:id="rId228"/>
    <p:sldId id="712" r:id="rId229"/>
    <p:sldId id="713" r:id="rId230"/>
    <p:sldId id="714" r:id="rId231"/>
    <p:sldId id="715" r:id="rId232"/>
    <p:sldId id="716" r:id="rId233"/>
    <p:sldId id="717" r:id="rId234"/>
    <p:sldId id="718" r:id="rId235"/>
    <p:sldId id="720" r:id="rId236"/>
    <p:sldId id="721" r:id="rId237"/>
    <p:sldId id="512" r:id="rId238"/>
    <p:sldId id="540" r:id="rId239"/>
    <p:sldId id="541" r:id="rId240"/>
    <p:sldId id="542" r:id="rId241"/>
    <p:sldId id="543" r:id="rId242"/>
    <p:sldId id="513" r:id="rId243"/>
    <p:sldId id="548" r:id="rId244"/>
    <p:sldId id="544" r:id="rId245"/>
    <p:sldId id="545" r:id="rId246"/>
    <p:sldId id="546" r:id="rId247"/>
    <p:sldId id="547" r:id="rId248"/>
    <p:sldId id="549" r:id="rId249"/>
    <p:sldId id="550" r:id="rId250"/>
    <p:sldId id="551" r:id="rId251"/>
    <p:sldId id="552" r:id="rId252"/>
    <p:sldId id="553" r:id="rId253"/>
    <p:sldId id="555" r:id="rId254"/>
    <p:sldId id="556" r:id="rId255"/>
    <p:sldId id="557" r:id="rId256"/>
    <p:sldId id="558" r:id="rId257"/>
    <p:sldId id="559" r:id="rId258"/>
    <p:sldId id="560" r:id="rId259"/>
    <p:sldId id="561" r:id="rId260"/>
    <p:sldId id="562" r:id="rId261"/>
    <p:sldId id="563" r:id="rId262"/>
    <p:sldId id="517" r:id="rId263"/>
    <p:sldId id="518" r:id="rId264"/>
    <p:sldId id="519" r:id="rId2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70" d="100"/>
          <a:sy n="70" d="100"/>
        </p:scale>
        <p:origin x="1184"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viewProps" Target="viewProps.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theme" Target="theme/theme1.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tableStyles" Target="tableStyles.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notesMaster" Target="notesMasters/notesMaster1.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presProps" Target="presProps.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0F1E4E-C247-486C-A86A-8D79BF134D4F}"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C26271B9-AE09-4030-8C3A-BD6A9C085E82}">
      <dgm:prSet custT="1"/>
      <dgm:spPr/>
      <dgm:t>
        <a:bodyPr/>
        <a:lstStyle/>
        <a:p>
          <a:pPr rtl="0"/>
          <a:r>
            <a:rPr lang="en-US" sz="2200" b="1" dirty="0" err="1">
              <a:latin typeface="Times New Roman" pitchFamily="18" charset="0"/>
              <a:cs typeface="Times New Roman" pitchFamily="18" charset="0"/>
            </a:rPr>
            <a:t>Bài</a:t>
          </a:r>
          <a:r>
            <a:rPr lang="en-US" sz="2200" b="1" dirty="0">
              <a:latin typeface="Times New Roman" pitchFamily="18" charset="0"/>
              <a:cs typeface="Times New Roman" pitchFamily="18" charset="0"/>
            </a:rPr>
            <a:t> 7: </a:t>
          </a:r>
        </a:p>
        <a:p>
          <a:pPr rtl="0"/>
          <a:r>
            <a:rPr lang="en-US" sz="2200" b="1" dirty="0">
              <a:latin typeface="Times New Roman" pitchFamily="18" charset="0"/>
              <a:cs typeface="Times New Roman" pitchFamily="18" charset="0"/>
            </a:rPr>
            <a:t>KẾ TOÁN</a:t>
          </a: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BÁN HÀNG VÀ XÁC ĐỊNH KẾT QUẢ KINH DOANH</a:t>
          </a:r>
          <a:endParaRPr lang="en-US" sz="2200" dirty="0">
            <a:latin typeface="Times New Roman" pitchFamily="18" charset="0"/>
            <a:cs typeface="Times New Roman" pitchFamily="18" charset="0"/>
          </a:endParaRPr>
        </a:p>
      </dgm:t>
    </dgm:pt>
    <dgm:pt modelId="{43264E9D-9488-49D4-9C53-113D07E3BF14}" type="parTrans" cxnId="{E89CC2AB-9F74-40F9-8C82-764A906356A1}">
      <dgm:prSet/>
      <dgm:spPr/>
      <dgm:t>
        <a:bodyPr/>
        <a:lstStyle/>
        <a:p>
          <a:endParaRPr lang="en-US"/>
        </a:p>
      </dgm:t>
    </dgm:pt>
    <dgm:pt modelId="{CFA785B3-2A00-4257-923B-6A90656F562D}" type="sibTrans" cxnId="{E89CC2AB-9F74-40F9-8C82-764A906356A1}">
      <dgm:prSet/>
      <dgm:spPr/>
      <dgm:t>
        <a:bodyPr/>
        <a:lstStyle/>
        <a:p>
          <a:endParaRPr lang="en-US"/>
        </a:p>
      </dgm:t>
    </dgm:pt>
    <dgm:pt modelId="{39BB1B97-1DAD-4108-96D6-BE2C316C5383}">
      <dgm:prSet custT="1"/>
      <dgm:spPr/>
      <dgm:t>
        <a:bodyPr/>
        <a:lstStyle/>
        <a:p>
          <a:pPr rtl="0"/>
          <a:r>
            <a:rPr lang="en-US" sz="1800" dirty="0" err="1">
              <a:latin typeface="Times New Roman" pitchFamily="18" charset="0"/>
              <a:cs typeface="Times New Roman" pitchFamily="18" charset="0"/>
            </a:rPr>
            <a:t>Gồm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những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nội</a:t>
          </a:r>
          <a:r>
            <a:rPr lang="en-US" sz="1800" dirty="0">
              <a:latin typeface="Times New Roman" pitchFamily="18" charset="0"/>
              <a:cs typeface="Times New Roman" pitchFamily="18" charset="0"/>
            </a:rPr>
            <a:t> dung </a:t>
          </a:r>
          <a:r>
            <a:rPr lang="en-US" sz="1800" dirty="0" err="1">
              <a:latin typeface="Times New Roman" pitchFamily="18" charset="0"/>
              <a:cs typeface="Times New Roman" pitchFamily="18" charset="0"/>
            </a:rPr>
            <a:t>sau</a:t>
          </a:r>
          <a:r>
            <a:rPr lang="en-US" sz="1800" dirty="0">
              <a:latin typeface="Times New Roman" pitchFamily="18" charset="0"/>
              <a:cs typeface="Times New Roman" pitchFamily="18" charset="0"/>
            </a:rPr>
            <a:t>:</a:t>
          </a:r>
        </a:p>
      </dgm:t>
    </dgm:pt>
    <dgm:pt modelId="{C1145BFB-916D-4F2E-A06D-917668713B76}" type="parTrans" cxnId="{A6E92549-0EF8-4B9D-863C-80EA82E0AEAC}">
      <dgm:prSet/>
      <dgm:spPr/>
      <dgm:t>
        <a:bodyPr/>
        <a:lstStyle/>
        <a:p>
          <a:endParaRPr lang="en-US"/>
        </a:p>
      </dgm:t>
    </dgm:pt>
    <dgm:pt modelId="{FFE814FA-11F6-4F3A-9395-CAE31222D212}" type="sibTrans" cxnId="{A6E92549-0EF8-4B9D-863C-80EA82E0AEAC}">
      <dgm:prSet/>
      <dgm:spPr/>
      <dgm:t>
        <a:bodyPr/>
        <a:lstStyle/>
        <a:p>
          <a:endParaRPr lang="en-US"/>
        </a:p>
      </dgm:t>
    </dgm:pt>
    <dgm:pt modelId="{8EEC6238-B2CB-465A-955D-6A933358F556}">
      <dgm:prSet custT="1"/>
      <dgm:spPr/>
      <dgm:t>
        <a:bodyPr/>
        <a:lstStyle/>
        <a:p>
          <a:pPr rtl="0"/>
          <a:r>
            <a:rPr lang="en-US" sz="1800" dirty="0" err="1">
              <a:latin typeface="Times New Roman" pitchFamily="18" charset="0"/>
              <a:cs typeface="Times New Roman" pitchFamily="18" charset="0"/>
            </a:rPr>
            <a:t>Nhiệm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vụ</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xác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định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endParaRPr lang="en-US" sz="1800" dirty="0">
            <a:latin typeface="Times New Roman" pitchFamily="18" charset="0"/>
            <a:cs typeface="Times New Roman" pitchFamily="18" charset="0"/>
          </a:endParaRPr>
        </a:p>
      </dgm:t>
    </dgm:pt>
    <dgm:pt modelId="{28208791-3E53-4338-9268-B69F18AD480F}" type="parTrans" cxnId="{522491C0-385A-4B98-932E-F2A36177E939}">
      <dgm:prSet/>
      <dgm:spPr/>
      <dgm:t>
        <a:bodyPr/>
        <a:lstStyle/>
        <a:p>
          <a:endParaRPr lang="en-US"/>
        </a:p>
      </dgm:t>
    </dgm:pt>
    <dgm:pt modelId="{178A1C44-9D83-445E-AF1B-E86040554F8D}" type="sibTrans" cxnId="{522491C0-385A-4B98-932E-F2A36177E939}">
      <dgm:prSet/>
      <dgm:spPr/>
      <dgm:t>
        <a:bodyPr/>
        <a:lstStyle/>
        <a:p>
          <a:endParaRPr lang="en-US"/>
        </a:p>
      </dgm:t>
    </dgm:pt>
    <dgm:pt modelId="{B02299A1-2414-49AD-A615-FBB012F52086}">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thành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phẩm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hóa</a:t>
          </a:r>
          <a:endParaRPr lang="en-US" sz="1800" dirty="0">
            <a:latin typeface="Times New Roman" pitchFamily="18" charset="0"/>
            <a:cs typeface="Times New Roman" pitchFamily="18" charset="0"/>
          </a:endParaRPr>
        </a:p>
      </dgm:t>
    </dgm:pt>
    <dgm:pt modelId="{D58A3F12-50B8-4C96-AB6F-9B8E6BDCD510}" type="parTrans" cxnId="{2D8DF224-C574-4CD8-9E38-327B745E1CC9}">
      <dgm:prSet/>
      <dgm:spPr/>
      <dgm:t>
        <a:bodyPr/>
        <a:lstStyle/>
        <a:p>
          <a:endParaRPr lang="en-US"/>
        </a:p>
      </dgm:t>
    </dgm:pt>
    <dgm:pt modelId="{486D0EAA-8899-4BA8-BC62-C79EA427E986}" type="sibTrans" cxnId="{2D8DF224-C574-4CD8-9E38-327B745E1CC9}">
      <dgm:prSet/>
      <dgm:spPr/>
      <dgm:t>
        <a:bodyPr/>
        <a:lstStyle/>
        <a:p>
          <a:endParaRPr lang="en-US"/>
        </a:p>
      </dgm:t>
    </dgm:pt>
    <dgm:pt modelId="{C27E9B37-496E-4FA4-8069-F2BCA0E8E09A}">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khoản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giảm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trừ</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endParaRPr lang="en-US" sz="1800" dirty="0">
            <a:latin typeface="Times New Roman" pitchFamily="18" charset="0"/>
            <a:cs typeface="Times New Roman" pitchFamily="18" charset="0"/>
          </a:endParaRPr>
        </a:p>
      </dgm:t>
    </dgm:pt>
    <dgm:pt modelId="{4B80BE0E-E76E-41C2-8524-3BC3074939A2}" type="parTrans" cxnId="{BAC5101F-B89E-465E-B837-D77FD3D70A2E}">
      <dgm:prSet/>
      <dgm:spPr/>
      <dgm:t>
        <a:bodyPr/>
        <a:lstStyle/>
        <a:p>
          <a:endParaRPr lang="en-US"/>
        </a:p>
      </dgm:t>
    </dgm:pt>
    <dgm:pt modelId="{F00A9A04-6AA5-4D5B-B622-47AEADF4E7C1}" type="sibTrans" cxnId="{BAC5101F-B89E-465E-B837-D77FD3D70A2E}">
      <dgm:prSet/>
      <dgm:spPr/>
      <dgm:t>
        <a:bodyPr/>
        <a:lstStyle/>
        <a:p>
          <a:endParaRPr lang="en-US"/>
        </a:p>
      </dgm:t>
    </dgm:pt>
    <dgm:pt modelId="{C726D883-AFD2-4F55-9827-29974E95BD55}">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hàng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lý</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nghiệp</a:t>
          </a:r>
          <a:endParaRPr lang="en-US" sz="1800" dirty="0">
            <a:latin typeface="Times New Roman" pitchFamily="18" charset="0"/>
            <a:cs typeface="Times New Roman" pitchFamily="18" charset="0"/>
          </a:endParaRPr>
        </a:p>
      </dgm:t>
    </dgm:pt>
    <dgm:pt modelId="{B95C4B21-60A2-4EC3-B6E9-88C12E8F5F74}" type="parTrans" cxnId="{C4EA1E19-B36D-4002-99C8-A21260B0D60B}">
      <dgm:prSet/>
      <dgm:spPr/>
      <dgm:t>
        <a:bodyPr/>
        <a:lstStyle/>
        <a:p>
          <a:endParaRPr lang="en-US"/>
        </a:p>
      </dgm:t>
    </dgm:pt>
    <dgm:pt modelId="{B6893173-BA43-496F-BDDF-2665F0B4CEE7}" type="sibTrans" cxnId="{C4EA1E19-B36D-4002-99C8-A21260B0D60B}">
      <dgm:prSet/>
      <dgm:spPr/>
      <dgm:t>
        <a:bodyPr/>
        <a:lstStyle/>
        <a:p>
          <a:endParaRPr lang="en-US"/>
        </a:p>
      </dgm:t>
    </dgm:pt>
    <dgm:pt modelId="{3268BB51-AF35-4E54-9FF5-D70A2E0AAF18}">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hoạt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động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tài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chính</a:t>
          </a:r>
          <a:endParaRPr lang="en-US" sz="1800" dirty="0">
            <a:latin typeface="Times New Roman" pitchFamily="18" charset="0"/>
            <a:cs typeface="Times New Roman" pitchFamily="18" charset="0"/>
          </a:endParaRPr>
        </a:p>
      </dgm:t>
    </dgm:pt>
    <dgm:pt modelId="{E4853880-30DF-4AEC-9443-DDA525028C2C}" type="parTrans" cxnId="{41E1C15E-F3FC-48BD-9385-B1C9A5545086}">
      <dgm:prSet/>
      <dgm:spPr/>
      <dgm:t>
        <a:bodyPr/>
        <a:lstStyle/>
        <a:p>
          <a:endParaRPr lang="en-US"/>
        </a:p>
      </dgm:t>
    </dgm:pt>
    <dgm:pt modelId="{33E77D39-EFA4-4C75-B244-53E5710182B3}" type="sibTrans" cxnId="{41E1C15E-F3FC-48BD-9385-B1C9A5545086}">
      <dgm:prSet/>
      <dgm:spPr/>
      <dgm:t>
        <a:bodyPr/>
        <a:lstStyle/>
        <a:p>
          <a:endParaRPr lang="en-US"/>
        </a:p>
      </dgm:t>
    </dgm:pt>
    <dgm:pt modelId="{709DB9B2-7398-4C5C-AB00-BF4F16FDD17E}">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khoản</a:t>
          </a:r>
          <a:r>
            <a:rPr lang="en-US" sz="1800" dirty="0">
              <a:latin typeface="Times New Roman" pitchFamily="18" charset="0"/>
              <a:cs typeface="Times New Roman" pitchFamily="18" charset="0"/>
            </a:rPr>
            <a:t> chi </a:t>
          </a:r>
          <a:r>
            <a:rPr lang="en-US" sz="1800" dirty="0" err="1">
              <a:latin typeface="Times New Roman" pitchFamily="18" charset="0"/>
              <a:cs typeface="Times New Roman" pitchFamily="18" charset="0"/>
            </a:rPr>
            <a:t>phí</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nhập</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khác</a:t>
          </a:r>
          <a:endParaRPr lang="en-US" sz="1800" dirty="0">
            <a:latin typeface="Times New Roman" pitchFamily="18" charset="0"/>
            <a:cs typeface="Times New Roman" pitchFamily="18" charset="0"/>
          </a:endParaRPr>
        </a:p>
      </dgm:t>
    </dgm:pt>
    <dgm:pt modelId="{0B09EF31-E845-46B3-9B76-0B5A7DA17719}" type="parTrans" cxnId="{C8E2DE52-4B00-46F0-BD98-12BEF198CCA3}">
      <dgm:prSet/>
      <dgm:spPr/>
      <dgm:t>
        <a:bodyPr/>
        <a:lstStyle/>
        <a:p>
          <a:endParaRPr lang="en-US"/>
        </a:p>
      </dgm:t>
    </dgm:pt>
    <dgm:pt modelId="{C61B16FF-E28C-4BB2-A4D3-FE9603066321}" type="sibTrans" cxnId="{C8E2DE52-4B00-46F0-BD98-12BEF198CCA3}">
      <dgm:prSet/>
      <dgm:spPr/>
      <dgm:t>
        <a:bodyPr/>
        <a:lstStyle/>
        <a:p>
          <a:endParaRPr lang="en-US"/>
        </a:p>
      </dgm:t>
    </dgm:pt>
    <dgm:pt modelId="{1E0B6CDD-8519-453B-8C54-CD40EAB36F2A}">
      <dgm:prSet custT="1"/>
      <dgm:spPr/>
      <dgm:t>
        <a:bodyPr/>
        <a:lstStyle/>
        <a:p>
          <a:pPr rtl="0"/>
          <a:r>
            <a:rPr lang="en-US" sz="1800" dirty="0" err="1">
              <a:latin typeface="Times New Roman" pitchFamily="18" charset="0"/>
              <a:cs typeface="Times New Roman" pitchFamily="18" charset="0"/>
            </a:rPr>
            <a:t>Kế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toán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xác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định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và</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phân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phối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kết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quả</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hoạt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động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kinh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doanh</a:t>
          </a:r>
          <a:endParaRPr lang="en-US" sz="1800" dirty="0">
            <a:latin typeface="Times New Roman" pitchFamily="18" charset="0"/>
            <a:cs typeface="Times New Roman" pitchFamily="18" charset="0"/>
          </a:endParaRPr>
        </a:p>
      </dgm:t>
    </dgm:pt>
    <dgm:pt modelId="{CBCF91D0-2327-4E38-BD8D-899BA77D4106}" type="parTrans" cxnId="{7E0A9FF3-5871-4F15-8E19-3E12593ED0A9}">
      <dgm:prSet/>
      <dgm:spPr/>
      <dgm:t>
        <a:bodyPr/>
        <a:lstStyle/>
        <a:p>
          <a:endParaRPr lang="en-US"/>
        </a:p>
      </dgm:t>
    </dgm:pt>
    <dgm:pt modelId="{643DCA37-8667-4BAC-9A33-FEC985E5EC70}" type="sibTrans" cxnId="{7E0A9FF3-5871-4F15-8E19-3E12593ED0A9}">
      <dgm:prSet/>
      <dgm:spPr/>
      <dgm:t>
        <a:bodyPr/>
        <a:lstStyle/>
        <a:p>
          <a:endParaRPr lang="en-US"/>
        </a:p>
      </dgm:t>
    </dgm:pt>
    <dgm:pt modelId="{CA00D4C3-930E-4DA9-83E0-E95C3B69DFDA}" type="pres">
      <dgm:prSet presAssocID="{1C0F1E4E-C247-486C-A86A-8D79BF134D4F}" presName="compositeShape" presStyleCnt="0">
        <dgm:presLayoutVars>
          <dgm:dir/>
          <dgm:resizeHandles/>
        </dgm:presLayoutVars>
      </dgm:prSet>
      <dgm:spPr/>
    </dgm:pt>
    <dgm:pt modelId="{2C8215CD-1385-45F3-A946-0B43E29010E0}" type="pres">
      <dgm:prSet presAssocID="{1C0F1E4E-C247-486C-A86A-8D79BF134D4F}" presName="pyramid" presStyleLbl="node1" presStyleIdx="0" presStyleCnt="1" custScaleX="72049" custScaleY="95082" custLinFactNeighborX="-8597"/>
      <dgm:spPr/>
    </dgm:pt>
    <dgm:pt modelId="{F10EC004-D16F-43E8-829B-92849C58DC97}" type="pres">
      <dgm:prSet presAssocID="{1C0F1E4E-C247-486C-A86A-8D79BF134D4F}" presName="theList" presStyleCnt="0"/>
      <dgm:spPr/>
    </dgm:pt>
    <dgm:pt modelId="{2F90BA5F-1856-480F-B36F-B9E7181B357F}" type="pres">
      <dgm:prSet presAssocID="{C26271B9-AE09-4030-8C3A-BD6A9C085E82}" presName="aNode" presStyleLbl="fgAcc1" presStyleIdx="0" presStyleCnt="9" custScaleX="210802" custScaleY="162416" custLinFactY="-100000" custLinFactNeighborX="-15471" custLinFactNeighborY="-150827">
        <dgm:presLayoutVars>
          <dgm:bulletEnabled val="1"/>
        </dgm:presLayoutVars>
      </dgm:prSet>
      <dgm:spPr/>
    </dgm:pt>
    <dgm:pt modelId="{356B1CC5-738B-49FF-A413-0264B466727D}" type="pres">
      <dgm:prSet presAssocID="{C26271B9-AE09-4030-8C3A-BD6A9C085E82}" presName="aSpace" presStyleCnt="0"/>
      <dgm:spPr/>
    </dgm:pt>
    <dgm:pt modelId="{E3039367-62EF-4CD7-A0B2-C961A004DA7C}" type="pres">
      <dgm:prSet presAssocID="{39BB1B97-1DAD-4108-96D6-BE2C316C5383}" presName="aNode" presStyleLbl="fgAcc1" presStyleIdx="1" presStyleCnt="9" custLinFactY="-100000" custLinFactNeighborX="419" custLinFactNeighborY="-114386">
        <dgm:presLayoutVars>
          <dgm:bulletEnabled val="1"/>
        </dgm:presLayoutVars>
      </dgm:prSet>
      <dgm:spPr/>
    </dgm:pt>
    <dgm:pt modelId="{36B40FD7-4018-4E4D-9AF2-E6780E3448C8}" type="pres">
      <dgm:prSet presAssocID="{39BB1B97-1DAD-4108-96D6-BE2C316C5383}" presName="aSpace" presStyleCnt="0"/>
      <dgm:spPr/>
    </dgm:pt>
    <dgm:pt modelId="{5376587F-4E55-4E8E-8B0D-76001B0F7B6A}" type="pres">
      <dgm:prSet presAssocID="{8EEC6238-B2CB-465A-955D-6A933358F556}" presName="aNode" presStyleLbl="fgAcc1" presStyleIdx="2" presStyleCnt="9" custScaleX="143599" custLinFactY="-95843" custLinFactNeighborY="-100000">
        <dgm:presLayoutVars>
          <dgm:bulletEnabled val="1"/>
        </dgm:presLayoutVars>
      </dgm:prSet>
      <dgm:spPr/>
    </dgm:pt>
    <dgm:pt modelId="{437CCE3E-6921-4634-B40B-5FB58445471D}" type="pres">
      <dgm:prSet presAssocID="{8EEC6238-B2CB-465A-955D-6A933358F556}" presName="aSpace" presStyleCnt="0"/>
      <dgm:spPr/>
    </dgm:pt>
    <dgm:pt modelId="{9B02AA54-DF0F-4FAA-B458-778CB3E056D6}" type="pres">
      <dgm:prSet presAssocID="{B02299A1-2414-49AD-A615-FBB012F52086}" presName="aNode" presStyleLbl="fgAcc1" presStyleIdx="3" presStyleCnt="9" custScaleX="161406" custLinFactY="-67907" custLinFactNeighborY="-100000">
        <dgm:presLayoutVars>
          <dgm:bulletEnabled val="1"/>
        </dgm:presLayoutVars>
      </dgm:prSet>
      <dgm:spPr/>
    </dgm:pt>
    <dgm:pt modelId="{80FBE986-F774-4412-B48F-D3A10948F69B}" type="pres">
      <dgm:prSet presAssocID="{B02299A1-2414-49AD-A615-FBB012F52086}" presName="aSpace" presStyleCnt="0"/>
      <dgm:spPr/>
    </dgm:pt>
    <dgm:pt modelId="{A0FFF314-3A72-4774-8F91-A05407DD899A}" type="pres">
      <dgm:prSet presAssocID="{C27E9B37-496E-4FA4-8069-F2BCA0E8E09A}" presName="aNode" presStyleLbl="fgAcc1" presStyleIdx="4" presStyleCnt="9" custScaleX="173795" custLinFactY="-55575" custLinFactNeighborY="-100000">
        <dgm:presLayoutVars>
          <dgm:bulletEnabled val="1"/>
        </dgm:presLayoutVars>
      </dgm:prSet>
      <dgm:spPr/>
    </dgm:pt>
    <dgm:pt modelId="{91B43E15-0ED4-46C6-B1C6-29DC9873AA98}" type="pres">
      <dgm:prSet presAssocID="{C27E9B37-496E-4FA4-8069-F2BCA0E8E09A}" presName="aSpace" presStyleCnt="0"/>
      <dgm:spPr/>
    </dgm:pt>
    <dgm:pt modelId="{0D9B3EF5-C19F-46C2-8420-A0B56FF419AC}" type="pres">
      <dgm:prSet presAssocID="{C726D883-AFD2-4F55-9827-29974E95BD55}" presName="aNode" presStyleLbl="fgAcc1" presStyleIdx="5" presStyleCnt="9" custScaleX="185366" custLinFactY="-5659" custLinFactNeighborY="-100000">
        <dgm:presLayoutVars>
          <dgm:bulletEnabled val="1"/>
        </dgm:presLayoutVars>
      </dgm:prSet>
      <dgm:spPr/>
    </dgm:pt>
    <dgm:pt modelId="{8FF64B57-9852-41B2-85F3-412A2026B677}" type="pres">
      <dgm:prSet presAssocID="{C726D883-AFD2-4F55-9827-29974E95BD55}" presName="aSpace" presStyleCnt="0"/>
      <dgm:spPr/>
    </dgm:pt>
    <dgm:pt modelId="{F7396FFE-5F9C-4192-A22C-60382A67137F}" type="pres">
      <dgm:prSet presAssocID="{3268BB51-AF35-4E54-9FF5-D70A2E0AAF18}" presName="aNode" presStyleLbl="fgAcc1" presStyleIdx="6" presStyleCnt="9" custScaleX="197142" custLinFactY="12880" custLinFactNeighborX="1795" custLinFactNeighborY="100000">
        <dgm:presLayoutVars>
          <dgm:bulletEnabled val="1"/>
        </dgm:presLayoutVars>
      </dgm:prSet>
      <dgm:spPr/>
    </dgm:pt>
    <dgm:pt modelId="{2553441D-91F7-4323-B38C-9257995B5359}" type="pres">
      <dgm:prSet presAssocID="{3268BB51-AF35-4E54-9FF5-D70A2E0AAF18}" presName="aSpace" presStyleCnt="0"/>
      <dgm:spPr/>
    </dgm:pt>
    <dgm:pt modelId="{E2B19831-65F0-44FA-863D-687F7BA223CE}" type="pres">
      <dgm:prSet presAssocID="{709DB9B2-7398-4C5C-AB00-BF4F16FDD17E}" presName="aNode" presStyleLbl="fgAcc1" presStyleIdx="7" presStyleCnt="9" custScaleX="200539" custLinFactY="50044" custLinFactNeighborY="100000">
        <dgm:presLayoutVars>
          <dgm:bulletEnabled val="1"/>
        </dgm:presLayoutVars>
      </dgm:prSet>
      <dgm:spPr/>
    </dgm:pt>
    <dgm:pt modelId="{E24DC881-D46F-483E-9A28-C5EDEFFC19E2}" type="pres">
      <dgm:prSet presAssocID="{709DB9B2-7398-4C5C-AB00-BF4F16FDD17E}" presName="aSpace" presStyleCnt="0"/>
      <dgm:spPr/>
    </dgm:pt>
    <dgm:pt modelId="{FE70297F-CD16-4328-BBF7-4064F21C75AD}" type="pres">
      <dgm:prSet presAssocID="{1E0B6CDD-8519-453B-8C54-CD40EAB36F2A}" presName="aNode" presStyleLbl="fgAcc1" presStyleIdx="8" presStyleCnt="9" custScaleX="200539" custLinFactY="77980" custLinFactNeighborY="100000">
        <dgm:presLayoutVars>
          <dgm:bulletEnabled val="1"/>
        </dgm:presLayoutVars>
      </dgm:prSet>
      <dgm:spPr/>
    </dgm:pt>
    <dgm:pt modelId="{0E27B284-84EA-43F6-8B00-F522D538E7F7}" type="pres">
      <dgm:prSet presAssocID="{1E0B6CDD-8519-453B-8C54-CD40EAB36F2A}" presName="aSpace" presStyleCnt="0"/>
      <dgm:spPr/>
    </dgm:pt>
  </dgm:ptLst>
  <dgm:cxnLst>
    <dgm:cxn modelId="{C4EA1E19-B36D-4002-99C8-A21260B0D60B}" srcId="{1C0F1E4E-C247-486C-A86A-8D79BF134D4F}" destId="{C726D883-AFD2-4F55-9827-29974E95BD55}" srcOrd="5" destOrd="0" parTransId="{B95C4B21-60A2-4EC3-B6E9-88C12E8F5F74}" sibTransId="{B6893173-BA43-496F-BDDF-2665F0B4CEE7}"/>
    <dgm:cxn modelId="{BAC5101F-B89E-465E-B837-D77FD3D70A2E}" srcId="{1C0F1E4E-C247-486C-A86A-8D79BF134D4F}" destId="{C27E9B37-496E-4FA4-8069-F2BCA0E8E09A}" srcOrd="4" destOrd="0" parTransId="{4B80BE0E-E76E-41C2-8524-3BC3074939A2}" sibTransId="{F00A9A04-6AA5-4D5B-B622-47AEADF4E7C1}"/>
    <dgm:cxn modelId="{2D8DF224-C574-4CD8-9E38-327B745E1CC9}" srcId="{1C0F1E4E-C247-486C-A86A-8D79BF134D4F}" destId="{B02299A1-2414-49AD-A615-FBB012F52086}" srcOrd="3" destOrd="0" parTransId="{D58A3F12-50B8-4C96-AB6F-9B8E6BDCD510}" sibTransId="{486D0EAA-8899-4BA8-BC62-C79EA427E986}"/>
    <dgm:cxn modelId="{42FFF22A-2CD6-46C1-A82E-A78A3CB53039}" type="presOf" srcId="{39BB1B97-1DAD-4108-96D6-BE2C316C5383}" destId="{E3039367-62EF-4CD7-A0B2-C961A004DA7C}" srcOrd="0" destOrd="0" presId="urn:microsoft.com/office/officeart/2005/8/layout/pyramid2"/>
    <dgm:cxn modelId="{1C10175E-1482-4DD4-B59E-02897A699E01}" type="presOf" srcId="{B02299A1-2414-49AD-A615-FBB012F52086}" destId="{9B02AA54-DF0F-4FAA-B458-778CB3E056D6}" srcOrd="0" destOrd="0" presId="urn:microsoft.com/office/officeart/2005/8/layout/pyramid2"/>
    <dgm:cxn modelId="{41E1C15E-F3FC-48BD-9385-B1C9A5545086}" srcId="{1C0F1E4E-C247-486C-A86A-8D79BF134D4F}" destId="{3268BB51-AF35-4E54-9FF5-D70A2E0AAF18}" srcOrd="6" destOrd="0" parTransId="{E4853880-30DF-4AEC-9443-DDA525028C2C}" sibTransId="{33E77D39-EFA4-4C75-B244-53E5710182B3}"/>
    <dgm:cxn modelId="{E153BE64-CD1F-4316-9E7A-F4F16BD574CE}" type="presOf" srcId="{1E0B6CDD-8519-453B-8C54-CD40EAB36F2A}" destId="{FE70297F-CD16-4328-BBF7-4064F21C75AD}" srcOrd="0" destOrd="0" presId="urn:microsoft.com/office/officeart/2005/8/layout/pyramid2"/>
    <dgm:cxn modelId="{A6E92549-0EF8-4B9D-863C-80EA82E0AEAC}" srcId="{1C0F1E4E-C247-486C-A86A-8D79BF134D4F}" destId="{39BB1B97-1DAD-4108-96D6-BE2C316C5383}" srcOrd="1" destOrd="0" parTransId="{C1145BFB-916D-4F2E-A06D-917668713B76}" sibTransId="{FFE814FA-11F6-4F3A-9395-CAE31222D212}"/>
    <dgm:cxn modelId="{46517D70-6C0F-4C88-92E1-F21F20CDA0B7}" type="presOf" srcId="{C27E9B37-496E-4FA4-8069-F2BCA0E8E09A}" destId="{A0FFF314-3A72-4774-8F91-A05407DD899A}" srcOrd="0" destOrd="0" presId="urn:microsoft.com/office/officeart/2005/8/layout/pyramid2"/>
    <dgm:cxn modelId="{C8E2DE52-4B00-46F0-BD98-12BEF198CCA3}" srcId="{1C0F1E4E-C247-486C-A86A-8D79BF134D4F}" destId="{709DB9B2-7398-4C5C-AB00-BF4F16FDD17E}" srcOrd="7" destOrd="0" parTransId="{0B09EF31-E845-46B3-9B76-0B5A7DA17719}" sibTransId="{C61B16FF-E28C-4BB2-A4D3-FE9603066321}"/>
    <dgm:cxn modelId="{B18AC586-7010-4914-B0E7-A64A7C4C4DF4}" type="presOf" srcId="{3268BB51-AF35-4E54-9FF5-D70A2E0AAF18}" destId="{F7396FFE-5F9C-4192-A22C-60382A67137F}" srcOrd="0" destOrd="0" presId="urn:microsoft.com/office/officeart/2005/8/layout/pyramid2"/>
    <dgm:cxn modelId="{CB3C008C-B390-421C-A5F5-BB43E3F6F313}" type="presOf" srcId="{C726D883-AFD2-4F55-9827-29974E95BD55}" destId="{0D9B3EF5-C19F-46C2-8420-A0B56FF419AC}" srcOrd="0" destOrd="0" presId="urn:microsoft.com/office/officeart/2005/8/layout/pyramid2"/>
    <dgm:cxn modelId="{E89CC2AB-9F74-40F9-8C82-764A906356A1}" srcId="{1C0F1E4E-C247-486C-A86A-8D79BF134D4F}" destId="{C26271B9-AE09-4030-8C3A-BD6A9C085E82}" srcOrd="0" destOrd="0" parTransId="{43264E9D-9488-49D4-9C53-113D07E3BF14}" sibTransId="{CFA785B3-2A00-4257-923B-6A90656F562D}"/>
    <dgm:cxn modelId="{83F4BBAD-B7BC-4AF9-83C0-514129AE71CB}" type="presOf" srcId="{709DB9B2-7398-4C5C-AB00-BF4F16FDD17E}" destId="{E2B19831-65F0-44FA-863D-687F7BA223CE}" srcOrd="0" destOrd="0" presId="urn:microsoft.com/office/officeart/2005/8/layout/pyramid2"/>
    <dgm:cxn modelId="{8FCD17BD-5F0F-45DE-904B-39D722408112}" type="presOf" srcId="{C26271B9-AE09-4030-8C3A-BD6A9C085E82}" destId="{2F90BA5F-1856-480F-B36F-B9E7181B357F}" srcOrd="0" destOrd="0" presId="urn:microsoft.com/office/officeart/2005/8/layout/pyramid2"/>
    <dgm:cxn modelId="{522491C0-385A-4B98-932E-F2A36177E939}" srcId="{1C0F1E4E-C247-486C-A86A-8D79BF134D4F}" destId="{8EEC6238-B2CB-465A-955D-6A933358F556}" srcOrd="2" destOrd="0" parTransId="{28208791-3E53-4338-9268-B69F18AD480F}" sibTransId="{178A1C44-9D83-445E-AF1B-E86040554F8D}"/>
    <dgm:cxn modelId="{1960ECD8-4990-4AB0-BFE6-851CDDA10A63}" type="presOf" srcId="{8EEC6238-B2CB-465A-955D-6A933358F556}" destId="{5376587F-4E55-4E8E-8B0D-76001B0F7B6A}" srcOrd="0" destOrd="0" presId="urn:microsoft.com/office/officeart/2005/8/layout/pyramid2"/>
    <dgm:cxn modelId="{7E0A9FF3-5871-4F15-8E19-3E12593ED0A9}" srcId="{1C0F1E4E-C247-486C-A86A-8D79BF134D4F}" destId="{1E0B6CDD-8519-453B-8C54-CD40EAB36F2A}" srcOrd="8" destOrd="0" parTransId="{CBCF91D0-2327-4E38-BD8D-899BA77D4106}" sibTransId="{643DCA37-8667-4BAC-9A33-FEC985E5EC70}"/>
    <dgm:cxn modelId="{FCEF11FE-BE14-4D47-8CB7-C7835041852F}" type="presOf" srcId="{1C0F1E4E-C247-486C-A86A-8D79BF134D4F}" destId="{CA00D4C3-930E-4DA9-83E0-E95C3B69DFDA}" srcOrd="0" destOrd="0" presId="urn:microsoft.com/office/officeart/2005/8/layout/pyramid2"/>
    <dgm:cxn modelId="{3FC101E6-1E0F-49F0-B41A-6A180C036EF7}" type="presParOf" srcId="{CA00D4C3-930E-4DA9-83E0-E95C3B69DFDA}" destId="{2C8215CD-1385-45F3-A946-0B43E29010E0}" srcOrd="0" destOrd="0" presId="urn:microsoft.com/office/officeart/2005/8/layout/pyramid2"/>
    <dgm:cxn modelId="{0EE35D71-8674-4A01-A922-357246A9EEEE}" type="presParOf" srcId="{CA00D4C3-930E-4DA9-83E0-E95C3B69DFDA}" destId="{F10EC004-D16F-43E8-829B-92849C58DC97}" srcOrd="1" destOrd="0" presId="urn:microsoft.com/office/officeart/2005/8/layout/pyramid2"/>
    <dgm:cxn modelId="{36F945EC-9160-4DB9-9CD0-01A9C72419A8}" type="presParOf" srcId="{F10EC004-D16F-43E8-829B-92849C58DC97}" destId="{2F90BA5F-1856-480F-B36F-B9E7181B357F}" srcOrd="0" destOrd="0" presId="urn:microsoft.com/office/officeart/2005/8/layout/pyramid2"/>
    <dgm:cxn modelId="{9644C8FD-4AEA-49A2-AE86-6305F26182FF}" type="presParOf" srcId="{F10EC004-D16F-43E8-829B-92849C58DC97}" destId="{356B1CC5-738B-49FF-A413-0264B466727D}" srcOrd="1" destOrd="0" presId="urn:microsoft.com/office/officeart/2005/8/layout/pyramid2"/>
    <dgm:cxn modelId="{C72C2306-1377-48FA-9F52-B1BF97D26787}" type="presParOf" srcId="{F10EC004-D16F-43E8-829B-92849C58DC97}" destId="{E3039367-62EF-4CD7-A0B2-C961A004DA7C}" srcOrd="2" destOrd="0" presId="urn:microsoft.com/office/officeart/2005/8/layout/pyramid2"/>
    <dgm:cxn modelId="{70038BE8-528A-4728-937B-9116DC8E6E3A}" type="presParOf" srcId="{F10EC004-D16F-43E8-829B-92849C58DC97}" destId="{36B40FD7-4018-4E4D-9AF2-E6780E3448C8}" srcOrd="3" destOrd="0" presId="urn:microsoft.com/office/officeart/2005/8/layout/pyramid2"/>
    <dgm:cxn modelId="{C9914E9D-E465-4411-9611-A9DFAE8066BE}" type="presParOf" srcId="{F10EC004-D16F-43E8-829B-92849C58DC97}" destId="{5376587F-4E55-4E8E-8B0D-76001B0F7B6A}" srcOrd="4" destOrd="0" presId="urn:microsoft.com/office/officeart/2005/8/layout/pyramid2"/>
    <dgm:cxn modelId="{153968FD-4E5B-4507-ACE9-4932A377A573}" type="presParOf" srcId="{F10EC004-D16F-43E8-829B-92849C58DC97}" destId="{437CCE3E-6921-4634-B40B-5FB58445471D}" srcOrd="5" destOrd="0" presId="urn:microsoft.com/office/officeart/2005/8/layout/pyramid2"/>
    <dgm:cxn modelId="{2E05C108-10F7-4B03-AB4A-8BE321D43D4A}" type="presParOf" srcId="{F10EC004-D16F-43E8-829B-92849C58DC97}" destId="{9B02AA54-DF0F-4FAA-B458-778CB3E056D6}" srcOrd="6" destOrd="0" presId="urn:microsoft.com/office/officeart/2005/8/layout/pyramid2"/>
    <dgm:cxn modelId="{41179C53-6B27-4106-B0ED-B9A6E45B8B42}" type="presParOf" srcId="{F10EC004-D16F-43E8-829B-92849C58DC97}" destId="{80FBE986-F774-4412-B48F-D3A10948F69B}" srcOrd="7" destOrd="0" presId="urn:microsoft.com/office/officeart/2005/8/layout/pyramid2"/>
    <dgm:cxn modelId="{4C7A0C25-A4DA-4993-9A73-857B6804189C}" type="presParOf" srcId="{F10EC004-D16F-43E8-829B-92849C58DC97}" destId="{A0FFF314-3A72-4774-8F91-A05407DD899A}" srcOrd="8" destOrd="0" presId="urn:microsoft.com/office/officeart/2005/8/layout/pyramid2"/>
    <dgm:cxn modelId="{359C0C80-5628-4914-AA83-3858A0ACEAE0}" type="presParOf" srcId="{F10EC004-D16F-43E8-829B-92849C58DC97}" destId="{91B43E15-0ED4-46C6-B1C6-29DC9873AA98}" srcOrd="9" destOrd="0" presId="urn:microsoft.com/office/officeart/2005/8/layout/pyramid2"/>
    <dgm:cxn modelId="{33053A29-F72F-4944-A11F-2BA276248724}" type="presParOf" srcId="{F10EC004-D16F-43E8-829B-92849C58DC97}" destId="{0D9B3EF5-C19F-46C2-8420-A0B56FF419AC}" srcOrd="10" destOrd="0" presId="urn:microsoft.com/office/officeart/2005/8/layout/pyramid2"/>
    <dgm:cxn modelId="{86CD10B3-39BB-4370-87A8-0D384D57B8D9}" type="presParOf" srcId="{F10EC004-D16F-43E8-829B-92849C58DC97}" destId="{8FF64B57-9852-41B2-85F3-412A2026B677}" srcOrd="11" destOrd="0" presId="urn:microsoft.com/office/officeart/2005/8/layout/pyramid2"/>
    <dgm:cxn modelId="{BE936B59-67F6-4676-8990-1AA2315988EC}" type="presParOf" srcId="{F10EC004-D16F-43E8-829B-92849C58DC97}" destId="{F7396FFE-5F9C-4192-A22C-60382A67137F}" srcOrd="12" destOrd="0" presId="urn:microsoft.com/office/officeart/2005/8/layout/pyramid2"/>
    <dgm:cxn modelId="{960EE501-F21F-49CE-89B9-70A6F88B7E57}" type="presParOf" srcId="{F10EC004-D16F-43E8-829B-92849C58DC97}" destId="{2553441D-91F7-4323-B38C-9257995B5359}" srcOrd="13" destOrd="0" presId="urn:microsoft.com/office/officeart/2005/8/layout/pyramid2"/>
    <dgm:cxn modelId="{CF1AB440-EFFF-409C-98E2-F34A1F173C10}" type="presParOf" srcId="{F10EC004-D16F-43E8-829B-92849C58DC97}" destId="{E2B19831-65F0-44FA-863D-687F7BA223CE}" srcOrd="14" destOrd="0" presId="urn:microsoft.com/office/officeart/2005/8/layout/pyramid2"/>
    <dgm:cxn modelId="{22B0222C-1D29-4EAC-AE04-A8DCEAA9B8F5}" type="presParOf" srcId="{F10EC004-D16F-43E8-829B-92849C58DC97}" destId="{E24DC881-D46F-483E-9A28-C5EDEFFC19E2}" srcOrd="15" destOrd="0" presId="urn:microsoft.com/office/officeart/2005/8/layout/pyramid2"/>
    <dgm:cxn modelId="{2D7014D1-E12F-4497-BFBB-F020BA85FF64}" type="presParOf" srcId="{F10EC004-D16F-43E8-829B-92849C58DC97}" destId="{FE70297F-CD16-4328-BBF7-4064F21C75AD}" srcOrd="16" destOrd="0" presId="urn:microsoft.com/office/officeart/2005/8/layout/pyramid2"/>
    <dgm:cxn modelId="{0279D2F9-9FCE-493A-B8D5-CED500D183BC}" type="presParOf" srcId="{F10EC004-D16F-43E8-829B-92849C58DC97}" destId="{0E27B284-84EA-43F6-8B00-F522D538E7F7}" srcOrd="1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A289D7-AA4C-4E89-8842-820D1E0D578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14160F7-C2D7-461B-94A3-80A820F72661}">
      <dgm:prSet/>
      <dgm:spPr/>
      <dgm:t>
        <a:bodyPr/>
        <a:lstStyle/>
        <a:p>
          <a:pPr rtl="0"/>
          <a:r>
            <a:rPr lang="en-US" dirty="0" err="1">
              <a:solidFill>
                <a:schemeClr val="tx1"/>
              </a:solidFill>
              <a:latin typeface="Times New Roman" pitchFamily="18" charset="0"/>
              <a:cs typeface="Times New Roman" pitchFamily="18" charset="0"/>
            </a:rPr>
            <a:t>Nội</a:t>
          </a:r>
          <a:r>
            <a:rPr lang="en-US" dirty="0">
              <a:solidFill>
                <a:schemeClr val="tx1"/>
              </a:solidFill>
              <a:latin typeface="Times New Roman" pitchFamily="18" charset="0"/>
              <a:cs typeface="Times New Roman" pitchFamily="18" charset="0"/>
            </a:rPr>
            <a:t> dung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khoản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đầu</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tư</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tài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chính</a:t>
          </a:r>
          <a:r>
            <a:rPr lang="pt-BR"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dgm:t>
    </dgm:pt>
    <dgm:pt modelId="{0D61B8A5-939B-4FA3-B531-424DB59375B3}" type="parTrans" cxnId="{2E34DC96-8497-47A5-A865-FD7E47B44646}">
      <dgm:prSet/>
      <dgm:spPr/>
      <dgm:t>
        <a:bodyPr/>
        <a:lstStyle/>
        <a:p>
          <a:endParaRPr lang="en-US"/>
        </a:p>
      </dgm:t>
    </dgm:pt>
    <dgm:pt modelId="{0E4EE00D-2629-488C-B8BE-3637AE171BBA}" type="sibTrans" cxnId="{2E34DC96-8497-47A5-A865-FD7E47B44646}">
      <dgm:prSet/>
      <dgm:spPr/>
      <dgm:t>
        <a:bodyPr/>
        <a:lstStyle/>
        <a:p>
          <a:endParaRPr lang="en-US"/>
        </a:p>
      </dgm:t>
    </dgm:pt>
    <dgm:pt modelId="{E666880F-1689-4E1A-891C-2EF2C5A6D5A9}">
      <dgm:prSet/>
      <dgm:spPr/>
      <dgm:t>
        <a:bodyPr/>
        <a:lstStyle/>
        <a:p>
          <a:pPr rtl="0"/>
          <a:r>
            <a:rPr lang="en-US" dirty="0" err="1">
              <a:solidFill>
                <a:schemeClr val="tx1"/>
              </a:solidFill>
              <a:latin typeface="Times New Roman" pitchFamily="18" charset="0"/>
              <a:cs typeface="Times New Roman" pitchFamily="18" charset="0"/>
            </a:rPr>
            <a:t>Phương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pháp</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kế</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toán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đầu</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tư</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chứng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khoán</a:t>
          </a:r>
          <a:r>
            <a:rPr lang="en-US" dirty="0">
              <a:solidFill>
                <a:schemeClr val="tx1"/>
              </a:solidFill>
              <a:latin typeface="Times New Roman" pitchFamily="18" charset="0"/>
              <a:cs typeface="Times New Roman" pitchFamily="18" charset="0"/>
            </a:rPr>
            <a:t> </a:t>
          </a:r>
        </a:p>
      </dgm:t>
    </dgm:pt>
    <dgm:pt modelId="{BEEF95B4-9764-4289-9085-0231A9A4CED1}" type="parTrans" cxnId="{A093BB4E-D79E-43CA-80BD-E5FA96F4A9FF}">
      <dgm:prSet/>
      <dgm:spPr/>
      <dgm:t>
        <a:bodyPr/>
        <a:lstStyle/>
        <a:p>
          <a:endParaRPr lang="en-US"/>
        </a:p>
      </dgm:t>
    </dgm:pt>
    <dgm:pt modelId="{D8F36894-E429-42EC-AC13-E39631D0ADD8}" type="sibTrans" cxnId="{A093BB4E-D79E-43CA-80BD-E5FA96F4A9FF}">
      <dgm:prSet/>
      <dgm:spPr/>
      <dgm:t>
        <a:bodyPr/>
        <a:lstStyle/>
        <a:p>
          <a:endParaRPr lang="en-US"/>
        </a:p>
      </dgm:t>
    </dgm:pt>
    <dgm:pt modelId="{27199362-2454-4A6E-AD23-85ECBE6D4A84}" type="pres">
      <dgm:prSet presAssocID="{41A289D7-AA4C-4E89-8842-820D1E0D5782}" presName="linear" presStyleCnt="0">
        <dgm:presLayoutVars>
          <dgm:animLvl val="lvl"/>
          <dgm:resizeHandles val="exact"/>
        </dgm:presLayoutVars>
      </dgm:prSet>
      <dgm:spPr/>
    </dgm:pt>
    <dgm:pt modelId="{F9354A89-8DFD-4661-88F6-0497B4184CC9}" type="pres">
      <dgm:prSet presAssocID="{914160F7-C2D7-461B-94A3-80A820F72661}" presName="parentText" presStyleLbl="node1" presStyleIdx="0" presStyleCnt="2" custLinFactNeighborX="-2806" custLinFactNeighborY="-14947">
        <dgm:presLayoutVars>
          <dgm:chMax val="0"/>
          <dgm:bulletEnabled val="1"/>
        </dgm:presLayoutVars>
      </dgm:prSet>
      <dgm:spPr/>
    </dgm:pt>
    <dgm:pt modelId="{FE9C11C6-115B-4516-9F4D-E14BFE505DF2}" type="pres">
      <dgm:prSet presAssocID="{0E4EE00D-2629-488C-B8BE-3637AE171BBA}" presName="spacer" presStyleCnt="0"/>
      <dgm:spPr/>
    </dgm:pt>
    <dgm:pt modelId="{07295411-1CF0-4677-9856-2602CB30E6AD}" type="pres">
      <dgm:prSet presAssocID="{E666880F-1689-4E1A-891C-2EF2C5A6D5A9}" presName="parentText" presStyleLbl="node1" presStyleIdx="1" presStyleCnt="2">
        <dgm:presLayoutVars>
          <dgm:chMax val="0"/>
          <dgm:bulletEnabled val="1"/>
        </dgm:presLayoutVars>
      </dgm:prSet>
      <dgm:spPr/>
    </dgm:pt>
  </dgm:ptLst>
  <dgm:cxnLst>
    <dgm:cxn modelId="{4D87AC22-8654-4E45-94D9-FB54A222E21A}" type="presOf" srcId="{41A289D7-AA4C-4E89-8842-820D1E0D5782}" destId="{27199362-2454-4A6E-AD23-85ECBE6D4A84}" srcOrd="0" destOrd="0" presId="urn:microsoft.com/office/officeart/2005/8/layout/vList2"/>
    <dgm:cxn modelId="{A093BB4E-D79E-43CA-80BD-E5FA96F4A9FF}" srcId="{41A289D7-AA4C-4E89-8842-820D1E0D5782}" destId="{E666880F-1689-4E1A-891C-2EF2C5A6D5A9}" srcOrd="1" destOrd="0" parTransId="{BEEF95B4-9764-4289-9085-0231A9A4CED1}" sibTransId="{D8F36894-E429-42EC-AC13-E39631D0ADD8}"/>
    <dgm:cxn modelId="{60693E53-9976-4FE5-935E-1AFE8863FCEB}" type="presOf" srcId="{E666880F-1689-4E1A-891C-2EF2C5A6D5A9}" destId="{07295411-1CF0-4677-9856-2602CB30E6AD}" srcOrd="0" destOrd="0" presId="urn:microsoft.com/office/officeart/2005/8/layout/vList2"/>
    <dgm:cxn modelId="{2E34DC96-8497-47A5-A865-FD7E47B44646}" srcId="{41A289D7-AA4C-4E89-8842-820D1E0D5782}" destId="{914160F7-C2D7-461B-94A3-80A820F72661}" srcOrd="0" destOrd="0" parTransId="{0D61B8A5-939B-4FA3-B531-424DB59375B3}" sibTransId="{0E4EE00D-2629-488C-B8BE-3637AE171BBA}"/>
    <dgm:cxn modelId="{B805DBD4-2FD8-47A0-BE13-03D63B692CF8}" type="presOf" srcId="{914160F7-C2D7-461B-94A3-80A820F72661}" destId="{F9354A89-8DFD-4661-88F6-0497B4184CC9}" srcOrd="0" destOrd="0" presId="urn:microsoft.com/office/officeart/2005/8/layout/vList2"/>
    <dgm:cxn modelId="{19116169-C085-4078-8141-3FECE6098511}" type="presParOf" srcId="{27199362-2454-4A6E-AD23-85ECBE6D4A84}" destId="{F9354A89-8DFD-4661-88F6-0497B4184CC9}" srcOrd="0" destOrd="0" presId="urn:microsoft.com/office/officeart/2005/8/layout/vList2"/>
    <dgm:cxn modelId="{6B9FB87E-792A-43ED-A618-D45915320A0B}" type="presParOf" srcId="{27199362-2454-4A6E-AD23-85ECBE6D4A84}" destId="{FE9C11C6-115B-4516-9F4D-E14BFE505DF2}" srcOrd="1" destOrd="0" presId="urn:microsoft.com/office/officeart/2005/8/layout/vList2"/>
    <dgm:cxn modelId="{A7FFCE0A-9723-46E8-9A79-BA0B3DF5AD96}" type="presParOf" srcId="{27199362-2454-4A6E-AD23-85ECBE6D4A84}" destId="{07295411-1CF0-4677-9856-2602CB30E6A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A42C3-999B-47DE-905A-1EB628AC35AB}" type="doc">
      <dgm:prSet loTypeId="urn:microsoft.com/office/officeart/2005/8/layout/target1" loCatId="relationship" qsTypeId="urn:microsoft.com/office/officeart/2005/8/quickstyle/simple5" qsCatId="simple" csTypeId="urn:microsoft.com/office/officeart/2005/8/colors/accent1_2" csCatId="accent1" phldr="1"/>
      <dgm:spPr/>
      <dgm:t>
        <a:bodyPr/>
        <a:lstStyle/>
        <a:p>
          <a:endParaRPr lang="en-US"/>
        </a:p>
      </dgm:t>
    </dgm:pt>
    <dgm:pt modelId="{57668C35-2458-4DB0-9EDE-380236689573}">
      <dgm:prSet/>
      <dgm:spPr/>
      <dgm:t>
        <a:bodyPr/>
        <a:lstStyle/>
        <a:p>
          <a:pPr algn="just" rtl="0"/>
          <a:r>
            <a:rPr lang="en-US" b="1" dirty="0" err="1">
              <a:latin typeface="Times New Roman" pitchFamily="18" charset="0"/>
              <a:cs typeface="Times New Roman" pitchFamily="18" charset="0"/>
            </a:rPr>
            <a:t>Nội</a:t>
          </a:r>
          <a:r>
            <a:rPr lang="en-US" b="1" dirty="0">
              <a:latin typeface="Times New Roman" pitchFamily="18" charset="0"/>
              <a:cs typeface="Times New Roman" pitchFamily="18" charset="0"/>
            </a:rPr>
            <a:t> dung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nhiệm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toán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nguồn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vốn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hữu</a:t>
          </a:r>
          <a:endParaRPr lang="en-US" dirty="0">
            <a:latin typeface="Times New Roman" pitchFamily="18" charset="0"/>
            <a:cs typeface="Times New Roman" pitchFamily="18" charset="0"/>
          </a:endParaRPr>
        </a:p>
      </dgm:t>
    </dgm:pt>
    <dgm:pt modelId="{241F56F5-B9ED-4195-BDA2-039FE619B595}" type="parTrans" cxnId="{78184F5E-70B6-4C2B-BFA2-E2F34549D77C}">
      <dgm:prSet/>
      <dgm:spPr/>
      <dgm:t>
        <a:bodyPr/>
        <a:lstStyle/>
        <a:p>
          <a:endParaRPr lang="en-US"/>
        </a:p>
      </dgm:t>
    </dgm:pt>
    <dgm:pt modelId="{3E978D92-49E9-44C6-84E1-42B92FB76787}" type="sibTrans" cxnId="{78184F5E-70B6-4C2B-BFA2-E2F34549D77C}">
      <dgm:prSet/>
      <dgm:spPr/>
      <dgm:t>
        <a:bodyPr/>
        <a:lstStyle/>
        <a:p>
          <a:endParaRPr lang="en-US"/>
        </a:p>
      </dgm:t>
    </dgm:pt>
    <dgm:pt modelId="{FF8D2872-8463-43AE-B7D9-6120DA01224B}">
      <dgm:prSet/>
      <dgm:spPr/>
      <dgm:t>
        <a:bodyPr/>
        <a:lstStyle/>
        <a:p>
          <a:pPr rtl="0"/>
          <a:r>
            <a:rPr lang="en-US" b="1" dirty="0" err="1">
              <a:latin typeface="Times New Roman" pitchFamily="18" charset="0"/>
              <a:cs typeface="Times New Roman" pitchFamily="18" charset="0"/>
            </a:rPr>
            <a:t>Kế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toán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khoản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trả</a:t>
          </a:r>
          <a:endParaRPr lang="en-US" dirty="0">
            <a:latin typeface="Times New Roman" pitchFamily="18" charset="0"/>
            <a:cs typeface="Times New Roman" pitchFamily="18" charset="0"/>
          </a:endParaRPr>
        </a:p>
      </dgm:t>
    </dgm:pt>
    <dgm:pt modelId="{2CD7DAEE-A2FC-4FCD-BEC2-711D9983FF02}" type="parTrans" cxnId="{D8C7C224-F534-420A-96E0-40FEE8335DB9}">
      <dgm:prSet/>
      <dgm:spPr/>
      <dgm:t>
        <a:bodyPr/>
        <a:lstStyle/>
        <a:p>
          <a:endParaRPr lang="en-US"/>
        </a:p>
      </dgm:t>
    </dgm:pt>
    <dgm:pt modelId="{AE710856-7893-412C-BF8D-442C19634258}" type="sibTrans" cxnId="{D8C7C224-F534-420A-96E0-40FEE8335DB9}">
      <dgm:prSet/>
      <dgm:spPr/>
      <dgm:t>
        <a:bodyPr/>
        <a:lstStyle/>
        <a:p>
          <a:endParaRPr lang="en-US"/>
        </a:p>
      </dgm:t>
    </dgm:pt>
    <dgm:pt modelId="{AC02EF2F-51EC-4459-95E1-F5D536F94C9C}">
      <dgm:prSet/>
      <dgm:spPr/>
      <dgm:t>
        <a:bodyPr/>
        <a:lstStyle/>
        <a:p>
          <a:pPr rtl="0"/>
          <a:r>
            <a:rPr lang="vi-VN" b="1" dirty="0">
              <a:latin typeface="Times New Roman" pitchFamily="18" charset="0"/>
              <a:cs typeface="Times New Roman" pitchFamily="18" charset="0"/>
            </a:rPr>
            <a:t>Kế toán nguồn vốn chủ sở hữu</a:t>
          </a:r>
          <a:endParaRPr lang="en-US" dirty="0">
            <a:latin typeface="Times New Roman" pitchFamily="18" charset="0"/>
            <a:cs typeface="Times New Roman" pitchFamily="18" charset="0"/>
          </a:endParaRPr>
        </a:p>
      </dgm:t>
    </dgm:pt>
    <dgm:pt modelId="{EA703861-2102-4579-A3E3-58908C6CA19B}" type="parTrans" cxnId="{EA28342D-A1C1-47A1-9EEF-3FD543E534C0}">
      <dgm:prSet/>
      <dgm:spPr/>
      <dgm:t>
        <a:bodyPr/>
        <a:lstStyle/>
        <a:p>
          <a:endParaRPr lang="en-US"/>
        </a:p>
      </dgm:t>
    </dgm:pt>
    <dgm:pt modelId="{4F78B2A8-BCCB-4FFB-89D8-44A6B9A46359}" type="sibTrans" cxnId="{EA28342D-A1C1-47A1-9EEF-3FD543E534C0}">
      <dgm:prSet/>
      <dgm:spPr/>
      <dgm:t>
        <a:bodyPr/>
        <a:lstStyle/>
        <a:p>
          <a:endParaRPr lang="en-US"/>
        </a:p>
      </dgm:t>
    </dgm:pt>
    <dgm:pt modelId="{7D928E22-D02C-4696-9D8E-D003DDC3CC81}" type="pres">
      <dgm:prSet presAssocID="{05BA42C3-999B-47DE-905A-1EB628AC35AB}" presName="composite" presStyleCnt="0">
        <dgm:presLayoutVars>
          <dgm:chMax val="5"/>
          <dgm:dir/>
          <dgm:resizeHandles val="exact"/>
        </dgm:presLayoutVars>
      </dgm:prSet>
      <dgm:spPr/>
    </dgm:pt>
    <dgm:pt modelId="{22A29CA2-5168-4AEA-BF47-7531FE2E2D76}" type="pres">
      <dgm:prSet presAssocID="{57668C35-2458-4DB0-9EDE-380236689573}" presName="circle1" presStyleLbl="lnNode1" presStyleIdx="0" presStyleCnt="3"/>
      <dgm:spPr/>
    </dgm:pt>
    <dgm:pt modelId="{5910D017-C04C-4F4E-B0A2-5E434E03993A}" type="pres">
      <dgm:prSet presAssocID="{57668C35-2458-4DB0-9EDE-380236689573}" presName="text1" presStyleLbl="revTx" presStyleIdx="0" presStyleCnt="3" custScaleX="183451" custLinFactNeighborX="13410">
        <dgm:presLayoutVars>
          <dgm:bulletEnabled val="1"/>
        </dgm:presLayoutVars>
      </dgm:prSet>
      <dgm:spPr/>
    </dgm:pt>
    <dgm:pt modelId="{11027E1C-8CB3-440F-893B-573E2FE13730}" type="pres">
      <dgm:prSet presAssocID="{57668C35-2458-4DB0-9EDE-380236689573}" presName="line1" presStyleLbl="callout" presStyleIdx="0" presStyleCnt="6"/>
      <dgm:spPr/>
    </dgm:pt>
    <dgm:pt modelId="{61F6C01C-BBDE-4949-8054-47C052427FA3}" type="pres">
      <dgm:prSet presAssocID="{57668C35-2458-4DB0-9EDE-380236689573}" presName="d1" presStyleLbl="callout" presStyleIdx="1" presStyleCnt="6"/>
      <dgm:spPr/>
    </dgm:pt>
    <dgm:pt modelId="{4158B135-F877-41B3-9BEA-FF0909B43D00}" type="pres">
      <dgm:prSet presAssocID="{FF8D2872-8463-43AE-B7D9-6120DA01224B}" presName="circle2" presStyleLbl="lnNode1" presStyleIdx="1" presStyleCnt="3"/>
      <dgm:spPr/>
    </dgm:pt>
    <dgm:pt modelId="{98B08DFD-9B10-4609-AEDC-2CF0D8B94A17}" type="pres">
      <dgm:prSet presAssocID="{FF8D2872-8463-43AE-B7D9-6120DA01224B}" presName="text2" presStyleLbl="revTx" presStyleIdx="1" presStyleCnt="3" custScaleX="180223" custLinFactNeighborX="22536">
        <dgm:presLayoutVars>
          <dgm:bulletEnabled val="1"/>
        </dgm:presLayoutVars>
      </dgm:prSet>
      <dgm:spPr/>
    </dgm:pt>
    <dgm:pt modelId="{2AD7B13F-253C-4C95-B4A5-242A1BC985D5}" type="pres">
      <dgm:prSet presAssocID="{FF8D2872-8463-43AE-B7D9-6120DA01224B}" presName="line2" presStyleLbl="callout" presStyleIdx="2" presStyleCnt="6"/>
      <dgm:spPr/>
    </dgm:pt>
    <dgm:pt modelId="{A96B85D7-6D97-4470-8DD0-D0F0A147F8B1}" type="pres">
      <dgm:prSet presAssocID="{FF8D2872-8463-43AE-B7D9-6120DA01224B}" presName="d2" presStyleLbl="callout" presStyleIdx="3" presStyleCnt="6"/>
      <dgm:spPr/>
    </dgm:pt>
    <dgm:pt modelId="{38AD67DB-E5E2-4205-8151-364E47BD772F}" type="pres">
      <dgm:prSet presAssocID="{AC02EF2F-51EC-4459-95E1-F5D536F94C9C}" presName="circle3" presStyleLbl="lnNode1" presStyleIdx="2" presStyleCnt="3"/>
      <dgm:spPr/>
    </dgm:pt>
    <dgm:pt modelId="{66334375-E346-4AD1-922B-21D8982F89A5}" type="pres">
      <dgm:prSet presAssocID="{AC02EF2F-51EC-4459-95E1-F5D536F94C9C}" presName="text3" presStyleLbl="revTx" presStyleIdx="2" presStyleCnt="3" custScaleX="180223" custLinFactNeighborX="15024">
        <dgm:presLayoutVars>
          <dgm:bulletEnabled val="1"/>
        </dgm:presLayoutVars>
      </dgm:prSet>
      <dgm:spPr/>
    </dgm:pt>
    <dgm:pt modelId="{65FDA629-154D-47EC-87FF-8E78B151688A}" type="pres">
      <dgm:prSet presAssocID="{AC02EF2F-51EC-4459-95E1-F5D536F94C9C}" presName="line3" presStyleLbl="callout" presStyleIdx="4" presStyleCnt="6"/>
      <dgm:spPr/>
    </dgm:pt>
    <dgm:pt modelId="{64632B15-13C7-4293-938D-66283C2DB9BB}" type="pres">
      <dgm:prSet presAssocID="{AC02EF2F-51EC-4459-95E1-F5D536F94C9C}" presName="d3" presStyleLbl="callout" presStyleIdx="5" presStyleCnt="6"/>
      <dgm:spPr/>
    </dgm:pt>
  </dgm:ptLst>
  <dgm:cxnLst>
    <dgm:cxn modelId="{483DFA06-BCA2-4B27-A96C-58665BECD4C8}" type="presOf" srcId="{FF8D2872-8463-43AE-B7D9-6120DA01224B}" destId="{98B08DFD-9B10-4609-AEDC-2CF0D8B94A17}" srcOrd="0" destOrd="0" presId="urn:microsoft.com/office/officeart/2005/8/layout/target1"/>
    <dgm:cxn modelId="{D8C7C224-F534-420A-96E0-40FEE8335DB9}" srcId="{05BA42C3-999B-47DE-905A-1EB628AC35AB}" destId="{FF8D2872-8463-43AE-B7D9-6120DA01224B}" srcOrd="1" destOrd="0" parTransId="{2CD7DAEE-A2FC-4FCD-BEC2-711D9983FF02}" sibTransId="{AE710856-7893-412C-BF8D-442C19634258}"/>
    <dgm:cxn modelId="{EA28342D-A1C1-47A1-9EEF-3FD543E534C0}" srcId="{05BA42C3-999B-47DE-905A-1EB628AC35AB}" destId="{AC02EF2F-51EC-4459-95E1-F5D536F94C9C}" srcOrd="2" destOrd="0" parTransId="{EA703861-2102-4579-A3E3-58908C6CA19B}" sibTransId="{4F78B2A8-BCCB-4FFB-89D8-44A6B9A46359}"/>
    <dgm:cxn modelId="{78184F5E-70B6-4C2B-BFA2-E2F34549D77C}" srcId="{05BA42C3-999B-47DE-905A-1EB628AC35AB}" destId="{57668C35-2458-4DB0-9EDE-380236689573}" srcOrd="0" destOrd="0" parTransId="{241F56F5-B9ED-4195-BDA2-039FE619B595}" sibTransId="{3E978D92-49E9-44C6-84E1-42B92FB76787}"/>
    <dgm:cxn modelId="{C75BAE5A-7906-4961-BA41-46420FB58D74}" type="presOf" srcId="{57668C35-2458-4DB0-9EDE-380236689573}" destId="{5910D017-C04C-4F4E-B0A2-5E434E03993A}" srcOrd="0" destOrd="0" presId="urn:microsoft.com/office/officeart/2005/8/layout/target1"/>
    <dgm:cxn modelId="{BE77EBD4-01D4-4574-9699-D483D0CFE4A9}" type="presOf" srcId="{AC02EF2F-51EC-4459-95E1-F5D536F94C9C}" destId="{66334375-E346-4AD1-922B-21D8982F89A5}" srcOrd="0" destOrd="0" presId="urn:microsoft.com/office/officeart/2005/8/layout/target1"/>
    <dgm:cxn modelId="{988F35FD-EB9E-4C24-9A12-8D0415BC3585}" type="presOf" srcId="{05BA42C3-999B-47DE-905A-1EB628AC35AB}" destId="{7D928E22-D02C-4696-9D8E-D003DDC3CC81}" srcOrd="0" destOrd="0" presId="urn:microsoft.com/office/officeart/2005/8/layout/target1"/>
    <dgm:cxn modelId="{A933C492-96E7-4912-B193-0D16F4A5DBAA}" type="presParOf" srcId="{7D928E22-D02C-4696-9D8E-D003DDC3CC81}" destId="{22A29CA2-5168-4AEA-BF47-7531FE2E2D76}" srcOrd="0" destOrd="0" presId="urn:microsoft.com/office/officeart/2005/8/layout/target1"/>
    <dgm:cxn modelId="{6DCB9FBA-86B0-4B8D-BF98-A8A481AC2985}" type="presParOf" srcId="{7D928E22-D02C-4696-9D8E-D003DDC3CC81}" destId="{5910D017-C04C-4F4E-B0A2-5E434E03993A}" srcOrd="1" destOrd="0" presId="urn:microsoft.com/office/officeart/2005/8/layout/target1"/>
    <dgm:cxn modelId="{F85F43FA-393B-4F2B-A0C8-090274A2CB82}" type="presParOf" srcId="{7D928E22-D02C-4696-9D8E-D003DDC3CC81}" destId="{11027E1C-8CB3-440F-893B-573E2FE13730}" srcOrd="2" destOrd="0" presId="urn:microsoft.com/office/officeart/2005/8/layout/target1"/>
    <dgm:cxn modelId="{E24E5AD2-1945-437F-BCBC-C7982BDC213C}" type="presParOf" srcId="{7D928E22-D02C-4696-9D8E-D003DDC3CC81}" destId="{61F6C01C-BBDE-4949-8054-47C052427FA3}" srcOrd="3" destOrd="0" presId="urn:microsoft.com/office/officeart/2005/8/layout/target1"/>
    <dgm:cxn modelId="{14D5D2FB-95E3-407E-8EE1-EA728972850C}" type="presParOf" srcId="{7D928E22-D02C-4696-9D8E-D003DDC3CC81}" destId="{4158B135-F877-41B3-9BEA-FF0909B43D00}" srcOrd="4" destOrd="0" presId="urn:microsoft.com/office/officeart/2005/8/layout/target1"/>
    <dgm:cxn modelId="{2BA47CF2-5372-48F6-B2FA-76848B9F4EEC}" type="presParOf" srcId="{7D928E22-D02C-4696-9D8E-D003DDC3CC81}" destId="{98B08DFD-9B10-4609-AEDC-2CF0D8B94A17}" srcOrd="5" destOrd="0" presId="urn:microsoft.com/office/officeart/2005/8/layout/target1"/>
    <dgm:cxn modelId="{C74AFA9B-7DBB-45D0-A8DB-55657A51D541}" type="presParOf" srcId="{7D928E22-D02C-4696-9D8E-D003DDC3CC81}" destId="{2AD7B13F-253C-4C95-B4A5-242A1BC985D5}" srcOrd="6" destOrd="0" presId="urn:microsoft.com/office/officeart/2005/8/layout/target1"/>
    <dgm:cxn modelId="{F189CE32-F0D4-4E7B-A799-02728C59FB03}" type="presParOf" srcId="{7D928E22-D02C-4696-9D8E-D003DDC3CC81}" destId="{A96B85D7-6D97-4470-8DD0-D0F0A147F8B1}" srcOrd="7" destOrd="0" presId="urn:microsoft.com/office/officeart/2005/8/layout/target1"/>
    <dgm:cxn modelId="{8AA29B5F-CD8F-48BC-9874-570D038721CF}" type="presParOf" srcId="{7D928E22-D02C-4696-9D8E-D003DDC3CC81}" destId="{38AD67DB-E5E2-4205-8151-364E47BD772F}" srcOrd="8" destOrd="0" presId="urn:microsoft.com/office/officeart/2005/8/layout/target1"/>
    <dgm:cxn modelId="{07BDD5EB-5E01-4719-AF95-093C15F92B5D}" type="presParOf" srcId="{7D928E22-D02C-4696-9D8E-D003DDC3CC81}" destId="{66334375-E346-4AD1-922B-21D8982F89A5}" srcOrd="9" destOrd="0" presId="urn:microsoft.com/office/officeart/2005/8/layout/target1"/>
    <dgm:cxn modelId="{461363F0-3D31-4A35-A59F-96D254349E49}" type="presParOf" srcId="{7D928E22-D02C-4696-9D8E-D003DDC3CC81}" destId="{65FDA629-154D-47EC-87FF-8E78B151688A}" srcOrd="10" destOrd="0" presId="urn:microsoft.com/office/officeart/2005/8/layout/target1"/>
    <dgm:cxn modelId="{58B814B8-8E55-410E-B4FC-B6F0584F6EDF}" type="presParOf" srcId="{7D928E22-D02C-4696-9D8E-D003DDC3CC81}" destId="{64632B15-13C7-4293-938D-66283C2DB9BB}"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C48D52-4309-4FA9-8E69-E9FFBA57F484}"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AED365F2-3EAC-428D-9401-5775E55B8BC8}">
      <dgm:prSet custT="1"/>
      <dgm:spPr/>
      <dgm:t>
        <a:bodyPr/>
        <a:lstStyle/>
        <a:p>
          <a:pPr rtl="0"/>
          <a:r>
            <a:rPr lang="en-US" sz="2200" dirty="0" err="1">
              <a:solidFill>
                <a:schemeClr val="tx1"/>
              </a:solidFill>
              <a:latin typeface="Times New Roman" pitchFamily="18" charset="0"/>
              <a:cs typeface="Times New Roman" pitchFamily="18" charset="0"/>
            </a:rPr>
            <a:t>Đặc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điểm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hoạt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động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của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các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nghiệp</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xây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lắp</a:t>
          </a:r>
          <a:endParaRPr lang="en-US" sz="2200" dirty="0">
            <a:solidFill>
              <a:schemeClr val="tx1"/>
            </a:solidFill>
            <a:latin typeface="Times New Roman" pitchFamily="18" charset="0"/>
            <a:cs typeface="Times New Roman" pitchFamily="18" charset="0"/>
          </a:endParaRPr>
        </a:p>
      </dgm:t>
    </dgm:pt>
    <dgm:pt modelId="{C85FBDF9-B27C-4CCF-A71A-B17923E51963}" type="parTrans" cxnId="{7A546BA2-AA57-453A-A4F7-C08EF5FB22F6}">
      <dgm:prSet/>
      <dgm:spPr/>
      <dgm:t>
        <a:bodyPr/>
        <a:lstStyle/>
        <a:p>
          <a:endParaRPr lang="en-US"/>
        </a:p>
      </dgm:t>
    </dgm:pt>
    <dgm:pt modelId="{D190EA4D-2F95-4119-891F-E8BEDCFCB4A8}" type="sibTrans" cxnId="{7A546BA2-AA57-453A-A4F7-C08EF5FB22F6}">
      <dgm:prSet/>
      <dgm:spPr/>
      <dgm:t>
        <a:bodyPr/>
        <a:lstStyle/>
        <a:p>
          <a:endParaRPr lang="en-US"/>
        </a:p>
      </dgm:t>
    </dgm:pt>
    <dgm:pt modelId="{19C5BF67-0679-41F9-9D96-3B3A42488420}">
      <dgm:prSet custT="1"/>
      <dgm:spPr/>
      <dgm:t>
        <a:bodyPr/>
        <a:lstStyle/>
        <a:p>
          <a:pPr rtl="0"/>
          <a:r>
            <a:rPr lang="en-US" sz="2200" dirty="0" err="1">
              <a:solidFill>
                <a:schemeClr val="tx1"/>
              </a:solidFill>
              <a:latin typeface="Times New Roman" pitchFamily="18" charset="0"/>
              <a:cs typeface="Times New Roman" pitchFamily="18" charset="0"/>
            </a:rPr>
            <a:t>Kế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toán</a:t>
          </a:r>
          <a:r>
            <a:rPr lang="en-US" sz="2200" dirty="0">
              <a:solidFill>
                <a:schemeClr val="tx1"/>
              </a:solidFill>
              <a:latin typeface="Times New Roman" pitchFamily="18" charset="0"/>
              <a:cs typeface="Times New Roman" pitchFamily="18" charset="0"/>
            </a:rPr>
            <a:t> chi </a:t>
          </a:r>
          <a:r>
            <a:rPr lang="en-US" sz="2200" dirty="0" err="1">
              <a:solidFill>
                <a:schemeClr val="tx1"/>
              </a:solidFill>
              <a:latin typeface="Times New Roman" pitchFamily="18" charset="0"/>
              <a:cs typeface="Times New Roman" pitchFamily="18" charset="0"/>
            </a:rPr>
            <a:t>phí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giá</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thành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phẩm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xây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lắp</a:t>
          </a:r>
          <a:endParaRPr lang="en-US" sz="2200" dirty="0">
            <a:solidFill>
              <a:schemeClr val="tx1"/>
            </a:solidFill>
            <a:latin typeface="Times New Roman" pitchFamily="18" charset="0"/>
            <a:cs typeface="Times New Roman" pitchFamily="18" charset="0"/>
          </a:endParaRPr>
        </a:p>
      </dgm:t>
    </dgm:pt>
    <dgm:pt modelId="{4F51E609-FCA6-46DF-9CA3-49D8A8DFE3E3}" type="parTrans" cxnId="{07D41A7F-3000-4B52-AA31-D3D241C6D6A8}">
      <dgm:prSet/>
      <dgm:spPr/>
      <dgm:t>
        <a:bodyPr/>
        <a:lstStyle/>
        <a:p>
          <a:endParaRPr lang="en-US"/>
        </a:p>
      </dgm:t>
    </dgm:pt>
    <dgm:pt modelId="{F98A3CBA-2424-4C3C-BC0B-9F4229585A91}" type="sibTrans" cxnId="{07D41A7F-3000-4B52-AA31-D3D241C6D6A8}">
      <dgm:prSet/>
      <dgm:spPr/>
      <dgm:t>
        <a:bodyPr/>
        <a:lstStyle/>
        <a:p>
          <a:endParaRPr lang="en-US"/>
        </a:p>
      </dgm:t>
    </dgm:pt>
    <dgm:pt modelId="{043D4594-35A4-47D1-A250-05AA33EBC79C}">
      <dgm:prSet custT="1"/>
      <dgm:spPr/>
      <dgm:t>
        <a:bodyPr/>
        <a:lstStyle/>
        <a:p>
          <a:pPr rtl="0"/>
          <a:r>
            <a:rPr lang="en-US" sz="2200" dirty="0" err="1">
              <a:solidFill>
                <a:schemeClr val="tx1"/>
              </a:solidFill>
              <a:latin typeface="Times New Roman" pitchFamily="18" charset="0"/>
              <a:cs typeface="Times New Roman" pitchFamily="18" charset="0"/>
            </a:rPr>
            <a:t>Đặc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điểm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toán</a:t>
          </a:r>
          <a:r>
            <a:rPr lang="en-US" sz="2200" dirty="0">
              <a:solidFill>
                <a:schemeClr val="tx1"/>
              </a:solidFill>
              <a:latin typeface="Times New Roman" pitchFamily="18" charset="0"/>
              <a:cs typeface="Times New Roman" pitchFamily="18" charset="0"/>
            </a:rPr>
            <a:t> chi </a:t>
          </a:r>
          <a:r>
            <a:rPr lang="en-US" sz="2200" dirty="0" err="1">
              <a:solidFill>
                <a:schemeClr val="tx1"/>
              </a:solidFill>
              <a:latin typeface="Times New Roman" pitchFamily="18" charset="0"/>
              <a:cs typeface="Times New Roman" pitchFamily="18" charset="0"/>
            </a:rPr>
            <a:t>phí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kết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quả</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thương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mại</a:t>
          </a:r>
          <a:endParaRPr lang="en-US" sz="2200" dirty="0">
            <a:solidFill>
              <a:schemeClr val="tx1"/>
            </a:solidFill>
            <a:latin typeface="Times New Roman" pitchFamily="18" charset="0"/>
            <a:cs typeface="Times New Roman" pitchFamily="18" charset="0"/>
          </a:endParaRPr>
        </a:p>
      </dgm:t>
    </dgm:pt>
    <dgm:pt modelId="{F24DA01B-5E66-4ED0-A6AE-E20AC1B41A54}" type="parTrans" cxnId="{0DE6AAEE-DDCC-44C3-890A-68A6986BE4A8}">
      <dgm:prSet/>
      <dgm:spPr/>
      <dgm:t>
        <a:bodyPr/>
        <a:lstStyle/>
        <a:p>
          <a:endParaRPr lang="en-US"/>
        </a:p>
      </dgm:t>
    </dgm:pt>
    <dgm:pt modelId="{09BB89D8-6587-444E-970D-A0628297D25B}" type="sibTrans" cxnId="{0DE6AAEE-DDCC-44C3-890A-68A6986BE4A8}">
      <dgm:prSet/>
      <dgm:spPr/>
      <dgm:t>
        <a:bodyPr/>
        <a:lstStyle/>
        <a:p>
          <a:endParaRPr lang="en-US"/>
        </a:p>
      </dgm:t>
    </dgm:pt>
    <dgm:pt modelId="{E58CB9F5-2970-47F5-84A9-E8E774FA9170}">
      <dgm:prSet custT="1"/>
      <dgm:spPr/>
      <dgm:t>
        <a:bodyPr/>
        <a:lstStyle/>
        <a:p>
          <a:pPr rtl="0"/>
          <a:r>
            <a:rPr lang="en-US" sz="2200" dirty="0" err="1">
              <a:solidFill>
                <a:schemeClr val="tx1"/>
              </a:solidFill>
              <a:latin typeface="Times New Roman" pitchFamily="18" charset="0"/>
              <a:cs typeface="Times New Roman" pitchFamily="18" charset="0"/>
            </a:rPr>
            <a:t>Kế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toán</a:t>
          </a:r>
          <a:r>
            <a:rPr lang="en-US" sz="2200" dirty="0">
              <a:solidFill>
                <a:schemeClr val="tx1"/>
              </a:solidFill>
              <a:latin typeface="Times New Roman" pitchFamily="18" charset="0"/>
              <a:cs typeface="Times New Roman" pitchFamily="18" charset="0"/>
            </a:rPr>
            <a:t> chi </a:t>
          </a:r>
          <a:r>
            <a:rPr lang="en-US" sz="2200" dirty="0" err="1">
              <a:solidFill>
                <a:schemeClr val="tx1"/>
              </a:solidFill>
              <a:latin typeface="Times New Roman" pitchFamily="18" charset="0"/>
              <a:cs typeface="Times New Roman" pitchFamily="18" charset="0"/>
            </a:rPr>
            <a:t>phí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xác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định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kết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quả</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doanh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dịch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vụ</a:t>
          </a:r>
          <a:r>
            <a:rPr lang="en-US" sz="2200" dirty="0">
              <a:solidFill>
                <a:schemeClr val="tx1"/>
              </a:solidFill>
              <a:latin typeface="Times New Roman" pitchFamily="18" charset="0"/>
              <a:cs typeface="Times New Roman" pitchFamily="18" charset="0"/>
            </a:rPr>
            <a:t> du </a:t>
          </a:r>
          <a:r>
            <a:rPr lang="en-US" sz="2200" dirty="0" err="1">
              <a:solidFill>
                <a:schemeClr val="tx1"/>
              </a:solidFill>
              <a:latin typeface="Times New Roman" pitchFamily="18" charset="0"/>
              <a:cs typeface="Times New Roman" pitchFamily="18" charset="0"/>
            </a:rPr>
            <a:t>lịch</a:t>
          </a:r>
          <a:endParaRPr lang="en-US" sz="2200" dirty="0">
            <a:solidFill>
              <a:schemeClr val="tx1"/>
            </a:solidFill>
            <a:latin typeface="Times New Roman" pitchFamily="18" charset="0"/>
            <a:cs typeface="Times New Roman" pitchFamily="18" charset="0"/>
          </a:endParaRPr>
        </a:p>
      </dgm:t>
    </dgm:pt>
    <dgm:pt modelId="{057B60B4-F827-4F76-A090-C1DE2112BB5C}" type="parTrans" cxnId="{FCE3B2C1-C2E6-412A-8526-B984BD379AD8}">
      <dgm:prSet/>
      <dgm:spPr/>
      <dgm:t>
        <a:bodyPr/>
        <a:lstStyle/>
        <a:p>
          <a:endParaRPr lang="en-US"/>
        </a:p>
      </dgm:t>
    </dgm:pt>
    <dgm:pt modelId="{F5893017-BFBF-40E8-8F0D-5693FB35C49D}" type="sibTrans" cxnId="{FCE3B2C1-C2E6-412A-8526-B984BD379AD8}">
      <dgm:prSet/>
      <dgm:spPr/>
      <dgm:t>
        <a:bodyPr/>
        <a:lstStyle/>
        <a:p>
          <a:endParaRPr lang="en-US"/>
        </a:p>
      </dgm:t>
    </dgm:pt>
    <dgm:pt modelId="{11862834-AB50-4A7A-B623-BCB9E573C8AB}" type="pres">
      <dgm:prSet presAssocID="{56C48D52-4309-4FA9-8E69-E9FFBA57F484}" presName="matrix" presStyleCnt="0">
        <dgm:presLayoutVars>
          <dgm:chMax val="1"/>
          <dgm:dir/>
          <dgm:resizeHandles val="exact"/>
        </dgm:presLayoutVars>
      </dgm:prSet>
      <dgm:spPr/>
    </dgm:pt>
    <dgm:pt modelId="{8CCEA3D0-D471-40B1-83C8-8FD2377CCC35}" type="pres">
      <dgm:prSet presAssocID="{56C48D52-4309-4FA9-8E69-E9FFBA57F484}" presName="diamond" presStyleLbl="bgShp" presStyleIdx="0" presStyleCnt="1"/>
      <dgm:spPr/>
    </dgm:pt>
    <dgm:pt modelId="{469A0F80-AAFE-431B-A282-E40A57857185}" type="pres">
      <dgm:prSet presAssocID="{56C48D52-4309-4FA9-8E69-E9FFBA57F484}" presName="quad1" presStyleLbl="node1" presStyleIdx="0" presStyleCnt="4">
        <dgm:presLayoutVars>
          <dgm:chMax val="0"/>
          <dgm:chPref val="0"/>
          <dgm:bulletEnabled val="1"/>
        </dgm:presLayoutVars>
      </dgm:prSet>
      <dgm:spPr/>
    </dgm:pt>
    <dgm:pt modelId="{C5E4CC38-C13B-4FB3-AB6D-47321A5E49AD}" type="pres">
      <dgm:prSet presAssocID="{56C48D52-4309-4FA9-8E69-E9FFBA57F484}" presName="quad2" presStyleLbl="node1" presStyleIdx="1" presStyleCnt="4">
        <dgm:presLayoutVars>
          <dgm:chMax val="0"/>
          <dgm:chPref val="0"/>
          <dgm:bulletEnabled val="1"/>
        </dgm:presLayoutVars>
      </dgm:prSet>
      <dgm:spPr/>
    </dgm:pt>
    <dgm:pt modelId="{277AF363-971D-4191-9B01-C105BF8B2CFD}" type="pres">
      <dgm:prSet presAssocID="{56C48D52-4309-4FA9-8E69-E9FFBA57F484}" presName="quad3" presStyleLbl="node1" presStyleIdx="2" presStyleCnt="4">
        <dgm:presLayoutVars>
          <dgm:chMax val="0"/>
          <dgm:chPref val="0"/>
          <dgm:bulletEnabled val="1"/>
        </dgm:presLayoutVars>
      </dgm:prSet>
      <dgm:spPr/>
    </dgm:pt>
    <dgm:pt modelId="{1D7B9CEB-BF65-48ED-A10C-B735C55E5DCE}" type="pres">
      <dgm:prSet presAssocID="{56C48D52-4309-4FA9-8E69-E9FFBA57F484}" presName="quad4" presStyleLbl="node1" presStyleIdx="3" presStyleCnt="4">
        <dgm:presLayoutVars>
          <dgm:chMax val="0"/>
          <dgm:chPref val="0"/>
          <dgm:bulletEnabled val="1"/>
        </dgm:presLayoutVars>
      </dgm:prSet>
      <dgm:spPr/>
    </dgm:pt>
  </dgm:ptLst>
  <dgm:cxnLst>
    <dgm:cxn modelId="{72BA7808-0170-4C4F-9E4F-C1E6A6CC6092}" type="presOf" srcId="{AED365F2-3EAC-428D-9401-5775E55B8BC8}" destId="{469A0F80-AAFE-431B-A282-E40A57857185}" srcOrd="0" destOrd="0" presId="urn:microsoft.com/office/officeart/2005/8/layout/matrix3"/>
    <dgm:cxn modelId="{07D41A7F-3000-4B52-AA31-D3D241C6D6A8}" srcId="{56C48D52-4309-4FA9-8E69-E9FFBA57F484}" destId="{19C5BF67-0679-41F9-9D96-3B3A42488420}" srcOrd="1" destOrd="0" parTransId="{4F51E609-FCA6-46DF-9CA3-49D8A8DFE3E3}" sibTransId="{F98A3CBA-2424-4C3C-BC0B-9F4229585A91}"/>
    <dgm:cxn modelId="{55496C9D-E192-4753-AE1E-1509D6112B97}" type="presOf" srcId="{043D4594-35A4-47D1-A250-05AA33EBC79C}" destId="{277AF363-971D-4191-9B01-C105BF8B2CFD}" srcOrd="0" destOrd="0" presId="urn:microsoft.com/office/officeart/2005/8/layout/matrix3"/>
    <dgm:cxn modelId="{69BD54A0-CD37-42F5-B442-204179BB5555}" type="presOf" srcId="{E58CB9F5-2970-47F5-84A9-E8E774FA9170}" destId="{1D7B9CEB-BF65-48ED-A10C-B735C55E5DCE}" srcOrd="0" destOrd="0" presId="urn:microsoft.com/office/officeart/2005/8/layout/matrix3"/>
    <dgm:cxn modelId="{7A546BA2-AA57-453A-A4F7-C08EF5FB22F6}" srcId="{56C48D52-4309-4FA9-8E69-E9FFBA57F484}" destId="{AED365F2-3EAC-428D-9401-5775E55B8BC8}" srcOrd="0" destOrd="0" parTransId="{C85FBDF9-B27C-4CCF-A71A-B17923E51963}" sibTransId="{D190EA4D-2F95-4119-891F-E8BEDCFCB4A8}"/>
    <dgm:cxn modelId="{29A0F6A3-9FFB-4F0A-852A-7035A435BB0E}" type="presOf" srcId="{19C5BF67-0679-41F9-9D96-3B3A42488420}" destId="{C5E4CC38-C13B-4FB3-AB6D-47321A5E49AD}" srcOrd="0" destOrd="0" presId="urn:microsoft.com/office/officeart/2005/8/layout/matrix3"/>
    <dgm:cxn modelId="{FCE3B2C1-C2E6-412A-8526-B984BD379AD8}" srcId="{56C48D52-4309-4FA9-8E69-E9FFBA57F484}" destId="{E58CB9F5-2970-47F5-84A9-E8E774FA9170}" srcOrd="3" destOrd="0" parTransId="{057B60B4-F827-4F76-A090-C1DE2112BB5C}" sibTransId="{F5893017-BFBF-40E8-8F0D-5693FB35C49D}"/>
    <dgm:cxn modelId="{0DE6AAEE-DDCC-44C3-890A-68A6986BE4A8}" srcId="{56C48D52-4309-4FA9-8E69-E9FFBA57F484}" destId="{043D4594-35A4-47D1-A250-05AA33EBC79C}" srcOrd="2" destOrd="0" parTransId="{F24DA01B-5E66-4ED0-A6AE-E20AC1B41A54}" sibTransId="{09BB89D8-6587-444E-970D-A0628297D25B}"/>
    <dgm:cxn modelId="{A32B97F2-F3B6-4A7E-8D77-A5CA7272581E}" type="presOf" srcId="{56C48D52-4309-4FA9-8E69-E9FFBA57F484}" destId="{11862834-AB50-4A7A-B623-BCB9E573C8AB}" srcOrd="0" destOrd="0" presId="urn:microsoft.com/office/officeart/2005/8/layout/matrix3"/>
    <dgm:cxn modelId="{90A9BCEA-93E8-4C98-9534-B8E36F9F989E}" type="presParOf" srcId="{11862834-AB50-4A7A-B623-BCB9E573C8AB}" destId="{8CCEA3D0-D471-40B1-83C8-8FD2377CCC35}" srcOrd="0" destOrd="0" presId="urn:microsoft.com/office/officeart/2005/8/layout/matrix3"/>
    <dgm:cxn modelId="{168B36E6-606F-446A-9249-31C0BF28B537}" type="presParOf" srcId="{11862834-AB50-4A7A-B623-BCB9E573C8AB}" destId="{469A0F80-AAFE-431B-A282-E40A57857185}" srcOrd="1" destOrd="0" presId="urn:microsoft.com/office/officeart/2005/8/layout/matrix3"/>
    <dgm:cxn modelId="{0FEE96AF-B026-4703-8652-3D6F9B975BEF}" type="presParOf" srcId="{11862834-AB50-4A7A-B623-BCB9E573C8AB}" destId="{C5E4CC38-C13B-4FB3-AB6D-47321A5E49AD}" srcOrd="2" destOrd="0" presId="urn:microsoft.com/office/officeart/2005/8/layout/matrix3"/>
    <dgm:cxn modelId="{544A2D1C-BB9B-45EE-A685-397F982C92F1}" type="presParOf" srcId="{11862834-AB50-4A7A-B623-BCB9E573C8AB}" destId="{277AF363-971D-4191-9B01-C105BF8B2CFD}" srcOrd="3" destOrd="0" presId="urn:microsoft.com/office/officeart/2005/8/layout/matrix3"/>
    <dgm:cxn modelId="{7E241196-8238-43D4-A49D-A40484DC9247}" type="presParOf" srcId="{11862834-AB50-4A7A-B623-BCB9E573C8AB}" destId="{1D7B9CEB-BF65-48ED-A10C-B735C55E5DC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68215E-6655-4AC0-82E7-587A5651D9B5}"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en-US"/>
        </a:p>
      </dgm:t>
    </dgm:pt>
    <dgm:pt modelId="{DE65E41D-90E8-4309-8DBD-37B4451883E3}">
      <dgm:prSet custT="1"/>
      <dgm:spPr/>
      <dgm:t>
        <a:bodyPr/>
        <a:lstStyle/>
        <a:p>
          <a:pPr rtl="0"/>
          <a:r>
            <a:rPr lang="de-DE" sz="2000" dirty="0">
              <a:solidFill>
                <a:schemeClr val="tx1"/>
              </a:solidFill>
              <a:latin typeface="Times New Roman" pitchFamily="18" charset="0"/>
              <a:cs typeface="Times New Roman" pitchFamily="18" charset="0"/>
            </a:rPr>
            <a:t>Mục đích của BCTC, đối tượng áp dụng</a:t>
          </a:r>
          <a:endParaRPr lang="en-US" sz="2000" dirty="0">
            <a:solidFill>
              <a:schemeClr val="tx1"/>
            </a:solidFill>
            <a:latin typeface="Times New Roman" pitchFamily="18" charset="0"/>
            <a:cs typeface="Times New Roman" pitchFamily="18" charset="0"/>
          </a:endParaRPr>
        </a:p>
      </dgm:t>
    </dgm:pt>
    <dgm:pt modelId="{1BC270A4-C751-4C4A-BF65-DF5184BBA5E8}" type="parTrans" cxnId="{C8488575-FA6A-40E6-A38A-699B4740CBBB}">
      <dgm:prSet/>
      <dgm:spPr/>
      <dgm:t>
        <a:bodyPr/>
        <a:lstStyle/>
        <a:p>
          <a:endParaRPr lang="en-US"/>
        </a:p>
      </dgm:t>
    </dgm:pt>
    <dgm:pt modelId="{9C0331FB-4BCD-4B3D-8D14-4753B2085F97}" type="sibTrans" cxnId="{C8488575-FA6A-40E6-A38A-699B4740CBBB}">
      <dgm:prSet/>
      <dgm:spPr/>
      <dgm:t>
        <a:bodyPr/>
        <a:lstStyle/>
        <a:p>
          <a:endParaRPr lang="en-US"/>
        </a:p>
      </dgm:t>
    </dgm:pt>
    <dgm:pt modelId="{F15DB4BF-6B72-4A27-A502-7AFE35288758}">
      <dgm:prSet custT="1"/>
      <dgm:spPr/>
      <dgm:t>
        <a:bodyPr/>
        <a:lstStyle/>
        <a:p>
          <a:pPr rtl="0">
            <a:lnSpc>
              <a:spcPct val="150000"/>
            </a:lnSpc>
          </a:pPr>
          <a:r>
            <a:rPr lang="de-DE" sz="1800" dirty="0">
              <a:solidFill>
                <a:schemeClr val="tx1"/>
              </a:solidFill>
              <a:latin typeface="Times New Roman" pitchFamily="18" charset="0"/>
              <a:cs typeface="Times New Roman" pitchFamily="18" charset="0"/>
            </a:rPr>
            <a:t>Hệ thống BCTC của doanh nghiệp</a:t>
          </a:r>
          <a:endParaRPr lang="en-US" sz="1800" dirty="0">
            <a:solidFill>
              <a:schemeClr val="tx1"/>
            </a:solidFill>
            <a:latin typeface="Times New Roman" pitchFamily="18" charset="0"/>
            <a:cs typeface="Times New Roman" pitchFamily="18" charset="0"/>
          </a:endParaRPr>
        </a:p>
      </dgm:t>
    </dgm:pt>
    <dgm:pt modelId="{6AC467DB-56DF-4882-AE54-D18EC889F350}" type="parTrans" cxnId="{93B48DA4-8AB9-47ED-BDB0-E9A1B97091C4}">
      <dgm:prSet/>
      <dgm:spPr/>
      <dgm:t>
        <a:bodyPr/>
        <a:lstStyle/>
        <a:p>
          <a:endParaRPr lang="en-US"/>
        </a:p>
      </dgm:t>
    </dgm:pt>
    <dgm:pt modelId="{3BA8AA0A-3166-4CC7-9EFF-D7A015E0BFC9}" type="sibTrans" cxnId="{93B48DA4-8AB9-47ED-BDB0-E9A1B97091C4}">
      <dgm:prSet/>
      <dgm:spPr/>
      <dgm:t>
        <a:bodyPr/>
        <a:lstStyle/>
        <a:p>
          <a:endParaRPr lang="en-US"/>
        </a:p>
      </dgm:t>
    </dgm:pt>
    <dgm:pt modelId="{C81B2ADB-610F-4F34-9D22-4EF86FA96A3C}">
      <dgm:prSet custT="1"/>
      <dgm:spPr/>
      <dgm:t>
        <a:bodyPr/>
        <a:lstStyle/>
        <a:p>
          <a:pPr rtl="0"/>
          <a:r>
            <a:rPr lang="de-DE" sz="1800" dirty="0">
              <a:solidFill>
                <a:schemeClr val="tx1"/>
              </a:solidFill>
              <a:latin typeface="Times New Roman" pitchFamily="18" charset="0"/>
              <a:cs typeface="Times New Roman" pitchFamily="18" charset="0"/>
            </a:rPr>
            <a:t>Trách nhiệm lập, nguyên tắc lập và trình bày BCTC</a:t>
          </a:r>
          <a:endParaRPr lang="en-US" sz="1800" dirty="0">
            <a:solidFill>
              <a:schemeClr val="tx1"/>
            </a:solidFill>
            <a:latin typeface="Times New Roman" pitchFamily="18" charset="0"/>
            <a:cs typeface="Times New Roman" pitchFamily="18" charset="0"/>
          </a:endParaRPr>
        </a:p>
      </dgm:t>
    </dgm:pt>
    <dgm:pt modelId="{CB72D7B9-C94F-4ED9-AC15-17C34870D3A9}" type="parTrans" cxnId="{B1A537DE-93E7-447F-B834-26D0B71B2A31}">
      <dgm:prSet/>
      <dgm:spPr/>
      <dgm:t>
        <a:bodyPr/>
        <a:lstStyle/>
        <a:p>
          <a:endParaRPr lang="en-US"/>
        </a:p>
      </dgm:t>
    </dgm:pt>
    <dgm:pt modelId="{BFAF9454-7A3A-4B25-AE60-987D1449A8AE}" type="sibTrans" cxnId="{B1A537DE-93E7-447F-B834-26D0B71B2A31}">
      <dgm:prSet/>
      <dgm:spPr/>
      <dgm:t>
        <a:bodyPr/>
        <a:lstStyle/>
        <a:p>
          <a:endParaRPr lang="en-US"/>
        </a:p>
      </dgm:t>
    </dgm:pt>
    <dgm:pt modelId="{5E257E0B-69F4-45D8-8CA4-8EE49A8664CD}">
      <dgm:prSet custT="1"/>
      <dgm:spPr/>
      <dgm:t>
        <a:bodyPr/>
        <a:lstStyle/>
        <a:p>
          <a:pPr rtl="0"/>
          <a:r>
            <a:rPr lang="de-DE" sz="1800" dirty="0">
              <a:solidFill>
                <a:schemeClr val="tx1"/>
              </a:solidFill>
              <a:latin typeface="Times New Roman" pitchFamily="18" charset="0"/>
              <a:cs typeface="Times New Roman" pitchFamily="18" charset="0"/>
            </a:rPr>
            <a:t>Kỳ lập BCTC, thời hạn nộp BCTC, nơi nhận BCTC</a:t>
          </a:r>
          <a:endParaRPr lang="en-US" sz="1800" dirty="0">
            <a:solidFill>
              <a:schemeClr val="tx1"/>
            </a:solidFill>
            <a:latin typeface="Times New Roman" pitchFamily="18" charset="0"/>
            <a:cs typeface="Times New Roman" pitchFamily="18" charset="0"/>
          </a:endParaRPr>
        </a:p>
      </dgm:t>
    </dgm:pt>
    <dgm:pt modelId="{7BD5DBD3-1F0B-4BEB-B78E-51CF05AED901}" type="parTrans" cxnId="{16C1184F-3E34-4E42-AE1E-DE19BE366B49}">
      <dgm:prSet/>
      <dgm:spPr/>
      <dgm:t>
        <a:bodyPr/>
        <a:lstStyle/>
        <a:p>
          <a:endParaRPr lang="en-US"/>
        </a:p>
      </dgm:t>
    </dgm:pt>
    <dgm:pt modelId="{1B6E8C7C-6001-405C-A38C-C3BADB31AC4D}" type="sibTrans" cxnId="{16C1184F-3E34-4E42-AE1E-DE19BE366B49}">
      <dgm:prSet/>
      <dgm:spPr/>
      <dgm:t>
        <a:bodyPr/>
        <a:lstStyle/>
        <a:p>
          <a:endParaRPr lang="en-US"/>
        </a:p>
      </dgm:t>
    </dgm:pt>
    <dgm:pt modelId="{5C9A949E-2F0F-4C8B-9366-7FDE17149832}">
      <dgm:prSet custT="1"/>
      <dgm:spPr/>
      <dgm:t>
        <a:bodyPr/>
        <a:lstStyle/>
        <a:p>
          <a:pPr rtl="0"/>
          <a:r>
            <a:rPr lang="de-DE" sz="1800" dirty="0">
              <a:solidFill>
                <a:schemeClr val="tx1"/>
              </a:solidFill>
              <a:latin typeface="Times New Roman" pitchFamily="18" charset="0"/>
              <a:cs typeface="Times New Roman" pitchFamily="18" charset="0"/>
            </a:rPr>
            <a:t>Trình bày nội dung và phương pháp lập BCTC năm</a:t>
          </a:r>
          <a:endParaRPr lang="en-US" sz="1800" dirty="0">
            <a:solidFill>
              <a:schemeClr val="tx1"/>
            </a:solidFill>
            <a:latin typeface="Times New Roman" pitchFamily="18" charset="0"/>
            <a:cs typeface="Times New Roman" pitchFamily="18" charset="0"/>
          </a:endParaRPr>
        </a:p>
      </dgm:t>
    </dgm:pt>
    <dgm:pt modelId="{34D3054C-499F-4249-BAF3-A939E27B13DF}" type="parTrans" cxnId="{7C60DE35-0BF9-41F8-9D56-FC8E7E52EA49}">
      <dgm:prSet/>
      <dgm:spPr/>
      <dgm:t>
        <a:bodyPr/>
        <a:lstStyle/>
        <a:p>
          <a:endParaRPr lang="en-US"/>
        </a:p>
      </dgm:t>
    </dgm:pt>
    <dgm:pt modelId="{A7A26B4B-2923-4E4A-B02A-805E36FA7794}" type="sibTrans" cxnId="{7C60DE35-0BF9-41F8-9D56-FC8E7E52EA49}">
      <dgm:prSet/>
      <dgm:spPr/>
      <dgm:t>
        <a:bodyPr/>
        <a:lstStyle/>
        <a:p>
          <a:endParaRPr lang="en-US"/>
        </a:p>
      </dgm:t>
    </dgm:pt>
    <dgm:pt modelId="{519F2D4D-0D21-4625-9840-8535A822D2BB}">
      <dgm:prSet custT="1"/>
      <dgm:spPr/>
      <dgm:t>
        <a:bodyPr/>
        <a:lstStyle/>
        <a:p>
          <a:pPr rtl="0"/>
          <a:r>
            <a:rPr lang="de-DE" sz="1800" dirty="0">
              <a:solidFill>
                <a:schemeClr val="tx1"/>
              </a:solidFill>
              <a:latin typeface="Times New Roman" pitchFamily="18" charset="0"/>
              <a:cs typeface="Times New Roman" pitchFamily="18" charset="0"/>
            </a:rPr>
            <a:t>Trình bày nội dung và phương pháp lập BCTC giữa niên độ</a:t>
          </a:r>
          <a:endParaRPr lang="en-US" sz="1800" dirty="0">
            <a:solidFill>
              <a:schemeClr val="tx1"/>
            </a:solidFill>
            <a:latin typeface="Times New Roman" pitchFamily="18" charset="0"/>
            <a:cs typeface="Times New Roman" pitchFamily="18" charset="0"/>
          </a:endParaRPr>
        </a:p>
      </dgm:t>
    </dgm:pt>
    <dgm:pt modelId="{32DF7B67-2C4C-493A-8093-D43D6CBC9018}" type="parTrans" cxnId="{BBF98318-13A3-44CC-844E-B2C5DEBFF386}">
      <dgm:prSet/>
      <dgm:spPr/>
      <dgm:t>
        <a:bodyPr/>
        <a:lstStyle/>
        <a:p>
          <a:endParaRPr lang="en-US"/>
        </a:p>
      </dgm:t>
    </dgm:pt>
    <dgm:pt modelId="{935F7F30-A8F2-4F5E-BE67-DA4F2B6AE7D5}" type="sibTrans" cxnId="{BBF98318-13A3-44CC-844E-B2C5DEBFF386}">
      <dgm:prSet/>
      <dgm:spPr/>
      <dgm:t>
        <a:bodyPr/>
        <a:lstStyle/>
        <a:p>
          <a:endParaRPr lang="en-US"/>
        </a:p>
      </dgm:t>
    </dgm:pt>
    <dgm:pt modelId="{4A8C6FB3-C31D-43C4-90A5-288C0B33AC01}" type="pres">
      <dgm:prSet presAssocID="{8C68215E-6655-4AC0-82E7-587A5651D9B5}" presName="Name0" presStyleCnt="0">
        <dgm:presLayoutVars>
          <dgm:dir/>
          <dgm:resizeHandles val="exact"/>
        </dgm:presLayoutVars>
      </dgm:prSet>
      <dgm:spPr/>
    </dgm:pt>
    <dgm:pt modelId="{5BD2C3E4-FA30-4A12-8E67-4E4F365C1127}" type="pres">
      <dgm:prSet presAssocID="{8C68215E-6655-4AC0-82E7-587A5651D9B5}" presName="fgShape" presStyleLbl="fgShp" presStyleIdx="0" presStyleCnt="1"/>
      <dgm:spPr/>
    </dgm:pt>
    <dgm:pt modelId="{5028E36C-A754-469D-BDA8-C6432EA75C04}" type="pres">
      <dgm:prSet presAssocID="{8C68215E-6655-4AC0-82E7-587A5651D9B5}" presName="linComp" presStyleCnt="0"/>
      <dgm:spPr/>
    </dgm:pt>
    <dgm:pt modelId="{E578E540-B97C-4E9E-B185-CD1B236BCDB5}" type="pres">
      <dgm:prSet presAssocID="{DE65E41D-90E8-4309-8DBD-37B4451883E3}" presName="compNode" presStyleCnt="0"/>
      <dgm:spPr/>
    </dgm:pt>
    <dgm:pt modelId="{5B9153C3-6EB7-464D-BB4F-E2FF6000D9E0}" type="pres">
      <dgm:prSet presAssocID="{DE65E41D-90E8-4309-8DBD-37B4451883E3}" presName="bkgdShape" presStyleLbl="node1" presStyleIdx="0" presStyleCnt="6"/>
      <dgm:spPr/>
    </dgm:pt>
    <dgm:pt modelId="{BEA91430-D4D4-428A-B7EE-16E664D3B316}" type="pres">
      <dgm:prSet presAssocID="{DE65E41D-90E8-4309-8DBD-37B4451883E3}" presName="nodeTx" presStyleLbl="node1" presStyleIdx="0" presStyleCnt="6">
        <dgm:presLayoutVars>
          <dgm:bulletEnabled val="1"/>
        </dgm:presLayoutVars>
      </dgm:prSet>
      <dgm:spPr/>
    </dgm:pt>
    <dgm:pt modelId="{626BC141-355F-463D-AB59-F6C88D70BC71}" type="pres">
      <dgm:prSet presAssocID="{DE65E41D-90E8-4309-8DBD-37B4451883E3}" presName="invisiNode" presStyleLbl="node1" presStyleIdx="0" presStyleCnt="6"/>
      <dgm:spPr/>
    </dgm:pt>
    <dgm:pt modelId="{A9F92E17-6899-4923-9014-3A79B184B815}" type="pres">
      <dgm:prSet presAssocID="{DE65E41D-90E8-4309-8DBD-37B4451883E3}" presName="imagNode" presStyleLbl="fgImgPlace1" presStyleIdx="0" presStyleCnt="6"/>
      <dgm:spPr/>
    </dgm:pt>
    <dgm:pt modelId="{F5D8B680-530F-4D99-9698-C69A49167616}" type="pres">
      <dgm:prSet presAssocID="{9C0331FB-4BCD-4B3D-8D14-4753B2085F97}" presName="sibTrans" presStyleLbl="sibTrans2D1" presStyleIdx="0" presStyleCnt="0"/>
      <dgm:spPr/>
    </dgm:pt>
    <dgm:pt modelId="{F6B3E3EB-6983-40CD-A845-7A8D996BC3D8}" type="pres">
      <dgm:prSet presAssocID="{F15DB4BF-6B72-4A27-A502-7AFE35288758}" presName="compNode" presStyleCnt="0"/>
      <dgm:spPr/>
    </dgm:pt>
    <dgm:pt modelId="{4A0AEFBB-FFEF-4A6F-A0BA-385B7A399E96}" type="pres">
      <dgm:prSet presAssocID="{F15DB4BF-6B72-4A27-A502-7AFE35288758}" presName="bkgdShape" presStyleLbl="node1" presStyleIdx="1" presStyleCnt="6"/>
      <dgm:spPr/>
    </dgm:pt>
    <dgm:pt modelId="{CC449F3B-A22C-4292-88B6-FACDD34D72E3}" type="pres">
      <dgm:prSet presAssocID="{F15DB4BF-6B72-4A27-A502-7AFE35288758}" presName="nodeTx" presStyleLbl="node1" presStyleIdx="1" presStyleCnt="6">
        <dgm:presLayoutVars>
          <dgm:bulletEnabled val="1"/>
        </dgm:presLayoutVars>
      </dgm:prSet>
      <dgm:spPr/>
    </dgm:pt>
    <dgm:pt modelId="{5DB91B86-B624-443E-BD90-92A02D67E3D2}" type="pres">
      <dgm:prSet presAssocID="{F15DB4BF-6B72-4A27-A502-7AFE35288758}" presName="invisiNode" presStyleLbl="node1" presStyleIdx="1" presStyleCnt="6"/>
      <dgm:spPr/>
    </dgm:pt>
    <dgm:pt modelId="{5CB5908C-1F48-40B4-B89A-A047034FDB75}" type="pres">
      <dgm:prSet presAssocID="{F15DB4BF-6B72-4A27-A502-7AFE35288758}" presName="imagNode" presStyleLbl="fgImgPlace1" presStyleIdx="1" presStyleCnt="6"/>
      <dgm:spPr/>
    </dgm:pt>
    <dgm:pt modelId="{C973BA9D-3C4E-4154-B791-E389095D1316}" type="pres">
      <dgm:prSet presAssocID="{3BA8AA0A-3166-4CC7-9EFF-D7A015E0BFC9}" presName="sibTrans" presStyleLbl="sibTrans2D1" presStyleIdx="0" presStyleCnt="0"/>
      <dgm:spPr/>
    </dgm:pt>
    <dgm:pt modelId="{B5244642-A508-4DC8-B789-A74482D67AD6}" type="pres">
      <dgm:prSet presAssocID="{C81B2ADB-610F-4F34-9D22-4EF86FA96A3C}" presName="compNode" presStyleCnt="0"/>
      <dgm:spPr/>
    </dgm:pt>
    <dgm:pt modelId="{4B03A456-D384-4EC7-AD4E-B923750513F3}" type="pres">
      <dgm:prSet presAssocID="{C81B2ADB-610F-4F34-9D22-4EF86FA96A3C}" presName="bkgdShape" presStyleLbl="node1" presStyleIdx="2" presStyleCnt="6"/>
      <dgm:spPr/>
    </dgm:pt>
    <dgm:pt modelId="{ABD3E5EE-9825-4578-BDC8-C48755DF81DB}" type="pres">
      <dgm:prSet presAssocID="{C81B2ADB-610F-4F34-9D22-4EF86FA96A3C}" presName="nodeTx" presStyleLbl="node1" presStyleIdx="2" presStyleCnt="6">
        <dgm:presLayoutVars>
          <dgm:bulletEnabled val="1"/>
        </dgm:presLayoutVars>
      </dgm:prSet>
      <dgm:spPr/>
    </dgm:pt>
    <dgm:pt modelId="{E4C9603E-471C-481A-975B-B2B9DAE079AC}" type="pres">
      <dgm:prSet presAssocID="{C81B2ADB-610F-4F34-9D22-4EF86FA96A3C}" presName="invisiNode" presStyleLbl="node1" presStyleIdx="2" presStyleCnt="6"/>
      <dgm:spPr/>
    </dgm:pt>
    <dgm:pt modelId="{345237B6-D1D9-4201-BBAE-CB4CEC9E7035}" type="pres">
      <dgm:prSet presAssocID="{C81B2ADB-610F-4F34-9D22-4EF86FA96A3C}" presName="imagNode" presStyleLbl="fgImgPlace1" presStyleIdx="2" presStyleCnt="6"/>
      <dgm:spPr/>
    </dgm:pt>
    <dgm:pt modelId="{3DFF403B-3F80-4879-96FE-6BF70B3BB600}" type="pres">
      <dgm:prSet presAssocID="{BFAF9454-7A3A-4B25-AE60-987D1449A8AE}" presName="sibTrans" presStyleLbl="sibTrans2D1" presStyleIdx="0" presStyleCnt="0"/>
      <dgm:spPr/>
    </dgm:pt>
    <dgm:pt modelId="{33D36A23-B935-4F42-A752-2EA09A515C16}" type="pres">
      <dgm:prSet presAssocID="{5E257E0B-69F4-45D8-8CA4-8EE49A8664CD}" presName="compNode" presStyleCnt="0"/>
      <dgm:spPr/>
    </dgm:pt>
    <dgm:pt modelId="{A37C30A9-8D6A-433F-A9FE-62C63775FFAF}" type="pres">
      <dgm:prSet presAssocID="{5E257E0B-69F4-45D8-8CA4-8EE49A8664CD}" presName="bkgdShape" presStyleLbl="node1" presStyleIdx="3" presStyleCnt="6"/>
      <dgm:spPr/>
    </dgm:pt>
    <dgm:pt modelId="{C3E893A6-A360-4DA5-B441-6B7F28D5057E}" type="pres">
      <dgm:prSet presAssocID="{5E257E0B-69F4-45D8-8CA4-8EE49A8664CD}" presName="nodeTx" presStyleLbl="node1" presStyleIdx="3" presStyleCnt="6">
        <dgm:presLayoutVars>
          <dgm:bulletEnabled val="1"/>
        </dgm:presLayoutVars>
      </dgm:prSet>
      <dgm:spPr/>
    </dgm:pt>
    <dgm:pt modelId="{D70DC633-DD8C-41DF-A2FC-25F7B8C695B9}" type="pres">
      <dgm:prSet presAssocID="{5E257E0B-69F4-45D8-8CA4-8EE49A8664CD}" presName="invisiNode" presStyleLbl="node1" presStyleIdx="3" presStyleCnt="6"/>
      <dgm:spPr/>
    </dgm:pt>
    <dgm:pt modelId="{EA9782A1-D4AA-4791-8B66-17F1AFE67637}" type="pres">
      <dgm:prSet presAssocID="{5E257E0B-69F4-45D8-8CA4-8EE49A8664CD}" presName="imagNode" presStyleLbl="fgImgPlace1" presStyleIdx="3" presStyleCnt="6"/>
      <dgm:spPr/>
    </dgm:pt>
    <dgm:pt modelId="{E700663E-42CA-41A5-B50D-FBF5B01E646B}" type="pres">
      <dgm:prSet presAssocID="{1B6E8C7C-6001-405C-A38C-C3BADB31AC4D}" presName="sibTrans" presStyleLbl="sibTrans2D1" presStyleIdx="0" presStyleCnt="0"/>
      <dgm:spPr/>
    </dgm:pt>
    <dgm:pt modelId="{CD5F14AC-95DE-43DC-84DF-5D425E101085}" type="pres">
      <dgm:prSet presAssocID="{5C9A949E-2F0F-4C8B-9366-7FDE17149832}" presName="compNode" presStyleCnt="0"/>
      <dgm:spPr/>
    </dgm:pt>
    <dgm:pt modelId="{1B50EDD9-3C21-44F2-A481-08631FB7E281}" type="pres">
      <dgm:prSet presAssocID="{5C9A949E-2F0F-4C8B-9366-7FDE17149832}" presName="bkgdShape" presStyleLbl="node1" presStyleIdx="4" presStyleCnt="6"/>
      <dgm:spPr/>
    </dgm:pt>
    <dgm:pt modelId="{46059721-387D-41F9-ACCD-4CE35EF464B3}" type="pres">
      <dgm:prSet presAssocID="{5C9A949E-2F0F-4C8B-9366-7FDE17149832}" presName="nodeTx" presStyleLbl="node1" presStyleIdx="4" presStyleCnt="6">
        <dgm:presLayoutVars>
          <dgm:bulletEnabled val="1"/>
        </dgm:presLayoutVars>
      </dgm:prSet>
      <dgm:spPr/>
    </dgm:pt>
    <dgm:pt modelId="{3D050202-27B7-471C-9E0A-04DF21B69B94}" type="pres">
      <dgm:prSet presAssocID="{5C9A949E-2F0F-4C8B-9366-7FDE17149832}" presName="invisiNode" presStyleLbl="node1" presStyleIdx="4" presStyleCnt="6"/>
      <dgm:spPr/>
    </dgm:pt>
    <dgm:pt modelId="{7E882647-F538-4AD1-A52B-88708EFC2BCD}" type="pres">
      <dgm:prSet presAssocID="{5C9A949E-2F0F-4C8B-9366-7FDE17149832}" presName="imagNode" presStyleLbl="fgImgPlace1" presStyleIdx="4" presStyleCnt="6"/>
      <dgm:spPr/>
    </dgm:pt>
    <dgm:pt modelId="{4ED7B594-0F91-46EC-B029-EB4C0E67654A}" type="pres">
      <dgm:prSet presAssocID="{A7A26B4B-2923-4E4A-B02A-805E36FA7794}" presName="sibTrans" presStyleLbl="sibTrans2D1" presStyleIdx="0" presStyleCnt="0"/>
      <dgm:spPr/>
    </dgm:pt>
    <dgm:pt modelId="{B40236A6-0251-4AF4-BF38-64F49BD31A31}" type="pres">
      <dgm:prSet presAssocID="{519F2D4D-0D21-4625-9840-8535A822D2BB}" presName="compNode" presStyleCnt="0"/>
      <dgm:spPr/>
    </dgm:pt>
    <dgm:pt modelId="{3902BE0A-14FA-47F6-A0CA-B5FB378DE872}" type="pres">
      <dgm:prSet presAssocID="{519F2D4D-0D21-4625-9840-8535A822D2BB}" presName="bkgdShape" presStyleLbl="node1" presStyleIdx="5" presStyleCnt="6"/>
      <dgm:spPr/>
    </dgm:pt>
    <dgm:pt modelId="{F4249B3E-9A66-405A-BCF0-DAC4F31ED299}" type="pres">
      <dgm:prSet presAssocID="{519F2D4D-0D21-4625-9840-8535A822D2BB}" presName="nodeTx" presStyleLbl="node1" presStyleIdx="5" presStyleCnt="6">
        <dgm:presLayoutVars>
          <dgm:bulletEnabled val="1"/>
        </dgm:presLayoutVars>
      </dgm:prSet>
      <dgm:spPr/>
    </dgm:pt>
    <dgm:pt modelId="{068F01A9-530C-4BA4-A20C-AAAA3F16013D}" type="pres">
      <dgm:prSet presAssocID="{519F2D4D-0D21-4625-9840-8535A822D2BB}" presName="invisiNode" presStyleLbl="node1" presStyleIdx="5" presStyleCnt="6"/>
      <dgm:spPr/>
    </dgm:pt>
    <dgm:pt modelId="{58BF6DBE-C4FF-4516-B796-49446C10AD6C}" type="pres">
      <dgm:prSet presAssocID="{519F2D4D-0D21-4625-9840-8535A822D2BB}" presName="imagNode" presStyleLbl="fgImgPlace1" presStyleIdx="5" presStyleCnt="6"/>
      <dgm:spPr/>
    </dgm:pt>
  </dgm:ptLst>
  <dgm:cxnLst>
    <dgm:cxn modelId="{22C41800-7D40-4F0F-8DB4-CDD33A3AFAA9}" type="presOf" srcId="{519F2D4D-0D21-4625-9840-8535A822D2BB}" destId="{3902BE0A-14FA-47F6-A0CA-B5FB378DE872}" srcOrd="0" destOrd="0" presId="urn:microsoft.com/office/officeart/2005/8/layout/hList7"/>
    <dgm:cxn modelId="{E6DBA706-746F-4F17-8534-A7CB779E101F}" type="presOf" srcId="{BFAF9454-7A3A-4B25-AE60-987D1449A8AE}" destId="{3DFF403B-3F80-4879-96FE-6BF70B3BB600}" srcOrd="0" destOrd="0" presId="urn:microsoft.com/office/officeart/2005/8/layout/hList7"/>
    <dgm:cxn modelId="{0C5F9A0F-B399-4058-9EE2-0D841841329B}" type="presOf" srcId="{5E257E0B-69F4-45D8-8CA4-8EE49A8664CD}" destId="{A37C30A9-8D6A-433F-A9FE-62C63775FFAF}" srcOrd="0" destOrd="0" presId="urn:microsoft.com/office/officeart/2005/8/layout/hList7"/>
    <dgm:cxn modelId="{0C452913-AD3C-4A62-9A76-7E3B7567D8CE}" type="presOf" srcId="{1B6E8C7C-6001-405C-A38C-C3BADB31AC4D}" destId="{E700663E-42CA-41A5-B50D-FBF5B01E646B}" srcOrd="0" destOrd="0" presId="urn:microsoft.com/office/officeart/2005/8/layout/hList7"/>
    <dgm:cxn modelId="{BBF98318-13A3-44CC-844E-B2C5DEBFF386}" srcId="{8C68215E-6655-4AC0-82E7-587A5651D9B5}" destId="{519F2D4D-0D21-4625-9840-8535A822D2BB}" srcOrd="5" destOrd="0" parTransId="{32DF7B67-2C4C-493A-8093-D43D6CBC9018}" sibTransId="{935F7F30-A8F2-4F5E-BE67-DA4F2B6AE7D5}"/>
    <dgm:cxn modelId="{68EF3129-77F6-4E5B-B5CA-DD6917B3FE1F}" type="presOf" srcId="{F15DB4BF-6B72-4A27-A502-7AFE35288758}" destId="{4A0AEFBB-FFEF-4A6F-A0BA-385B7A399E96}" srcOrd="0" destOrd="0" presId="urn:microsoft.com/office/officeart/2005/8/layout/hList7"/>
    <dgm:cxn modelId="{964F3D33-5227-4B91-8482-6BD86867F8DF}" type="presOf" srcId="{DE65E41D-90E8-4309-8DBD-37B4451883E3}" destId="{5B9153C3-6EB7-464D-BB4F-E2FF6000D9E0}" srcOrd="0" destOrd="0" presId="urn:microsoft.com/office/officeart/2005/8/layout/hList7"/>
    <dgm:cxn modelId="{7C60DE35-0BF9-41F8-9D56-FC8E7E52EA49}" srcId="{8C68215E-6655-4AC0-82E7-587A5651D9B5}" destId="{5C9A949E-2F0F-4C8B-9366-7FDE17149832}" srcOrd="4" destOrd="0" parTransId="{34D3054C-499F-4249-BAF3-A939E27B13DF}" sibTransId="{A7A26B4B-2923-4E4A-B02A-805E36FA7794}"/>
    <dgm:cxn modelId="{F6149B3D-0C4A-443E-AB88-9D6BB2210AAA}" type="presOf" srcId="{5E257E0B-69F4-45D8-8CA4-8EE49A8664CD}" destId="{C3E893A6-A360-4DA5-B441-6B7F28D5057E}" srcOrd="1" destOrd="0" presId="urn:microsoft.com/office/officeart/2005/8/layout/hList7"/>
    <dgm:cxn modelId="{4903EC66-46B2-4D20-8045-C945DE6DCFCA}" type="presOf" srcId="{5C9A949E-2F0F-4C8B-9366-7FDE17149832}" destId="{46059721-387D-41F9-ACCD-4CE35EF464B3}" srcOrd="1" destOrd="0" presId="urn:microsoft.com/office/officeart/2005/8/layout/hList7"/>
    <dgm:cxn modelId="{16C1184F-3E34-4E42-AE1E-DE19BE366B49}" srcId="{8C68215E-6655-4AC0-82E7-587A5651D9B5}" destId="{5E257E0B-69F4-45D8-8CA4-8EE49A8664CD}" srcOrd="3" destOrd="0" parTransId="{7BD5DBD3-1F0B-4BEB-B78E-51CF05AED901}" sibTransId="{1B6E8C7C-6001-405C-A38C-C3BADB31AC4D}"/>
    <dgm:cxn modelId="{C8488575-FA6A-40E6-A38A-699B4740CBBB}" srcId="{8C68215E-6655-4AC0-82E7-587A5651D9B5}" destId="{DE65E41D-90E8-4309-8DBD-37B4451883E3}" srcOrd="0" destOrd="0" parTransId="{1BC270A4-C751-4C4A-BF65-DF5184BBA5E8}" sibTransId="{9C0331FB-4BCD-4B3D-8D14-4753B2085F97}"/>
    <dgm:cxn modelId="{20B96677-4B2B-4892-868E-B9C81B6687C1}" type="presOf" srcId="{519F2D4D-0D21-4625-9840-8535A822D2BB}" destId="{F4249B3E-9A66-405A-BCF0-DAC4F31ED299}" srcOrd="1" destOrd="0" presId="urn:microsoft.com/office/officeart/2005/8/layout/hList7"/>
    <dgm:cxn modelId="{A9247D80-EE3F-44DC-A675-192FC99FD982}" type="presOf" srcId="{8C68215E-6655-4AC0-82E7-587A5651D9B5}" destId="{4A8C6FB3-C31D-43C4-90A5-288C0B33AC01}" srcOrd="0" destOrd="0" presId="urn:microsoft.com/office/officeart/2005/8/layout/hList7"/>
    <dgm:cxn modelId="{0190B981-55FA-40DC-A8F5-2C8A498A728E}" type="presOf" srcId="{3BA8AA0A-3166-4CC7-9EFF-D7A015E0BFC9}" destId="{C973BA9D-3C4E-4154-B791-E389095D1316}" srcOrd="0" destOrd="0" presId="urn:microsoft.com/office/officeart/2005/8/layout/hList7"/>
    <dgm:cxn modelId="{E4C36693-F082-4374-8645-25EC3AE08974}" type="presOf" srcId="{F15DB4BF-6B72-4A27-A502-7AFE35288758}" destId="{CC449F3B-A22C-4292-88B6-FACDD34D72E3}" srcOrd="1" destOrd="0" presId="urn:microsoft.com/office/officeart/2005/8/layout/hList7"/>
    <dgm:cxn modelId="{B9CF3C96-3D05-43B3-A60C-9C4DDE685B13}" type="presOf" srcId="{DE65E41D-90E8-4309-8DBD-37B4451883E3}" destId="{BEA91430-D4D4-428A-B7EE-16E664D3B316}" srcOrd="1" destOrd="0" presId="urn:microsoft.com/office/officeart/2005/8/layout/hList7"/>
    <dgm:cxn modelId="{CD7B219E-1672-43A2-89F4-4CE8F3ED261D}" type="presOf" srcId="{C81B2ADB-610F-4F34-9D22-4EF86FA96A3C}" destId="{ABD3E5EE-9825-4578-BDC8-C48755DF81DB}" srcOrd="1" destOrd="0" presId="urn:microsoft.com/office/officeart/2005/8/layout/hList7"/>
    <dgm:cxn modelId="{93B48DA4-8AB9-47ED-BDB0-E9A1B97091C4}" srcId="{8C68215E-6655-4AC0-82E7-587A5651D9B5}" destId="{F15DB4BF-6B72-4A27-A502-7AFE35288758}" srcOrd="1" destOrd="0" parTransId="{6AC467DB-56DF-4882-AE54-D18EC889F350}" sibTransId="{3BA8AA0A-3166-4CC7-9EFF-D7A015E0BFC9}"/>
    <dgm:cxn modelId="{E78446A7-97FF-4D5B-BE23-307D6BAF93B6}" type="presOf" srcId="{C81B2ADB-610F-4F34-9D22-4EF86FA96A3C}" destId="{4B03A456-D384-4EC7-AD4E-B923750513F3}" srcOrd="0" destOrd="0" presId="urn:microsoft.com/office/officeart/2005/8/layout/hList7"/>
    <dgm:cxn modelId="{0A6E55BA-196E-47B9-BC01-6B96D6982337}" type="presOf" srcId="{5C9A949E-2F0F-4C8B-9366-7FDE17149832}" destId="{1B50EDD9-3C21-44F2-A481-08631FB7E281}" srcOrd="0" destOrd="0" presId="urn:microsoft.com/office/officeart/2005/8/layout/hList7"/>
    <dgm:cxn modelId="{B1A537DE-93E7-447F-B834-26D0B71B2A31}" srcId="{8C68215E-6655-4AC0-82E7-587A5651D9B5}" destId="{C81B2ADB-610F-4F34-9D22-4EF86FA96A3C}" srcOrd="2" destOrd="0" parTransId="{CB72D7B9-C94F-4ED9-AC15-17C34870D3A9}" sibTransId="{BFAF9454-7A3A-4B25-AE60-987D1449A8AE}"/>
    <dgm:cxn modelId="{A712DFE2-CF43-4286-A286-4A2BD098C13D}" type="presOf" srcId="{9C0331FB-4BCD-4B3D-8D14-4753B2085F97}" destId="{F5D8B680-530F-4D99-9698-C69A49167616}" srcOrd="0" destOrd="0" presId="urn:microsoft.com/office/officeart/2005/8/layout/hList7"/>
    <dgm:cxn modelId="{649722FC-FB60-4AAF-B4BA-74D7C8CE9823}" type="presOf" srcId="{A7A26B4B-2923-4E4A-B02A-805E36FA7794}" destId="{4ED7B594-0F91-46EC-B029-EB4C0E67654A}" srcOrd="0" destOrd="0" presId="urn:microsoft.com/office/officeart/2005/8/layout/hList7"/>
    <dgm:cxn modelId="{1A4C28FA-88FE-45AF-9F9D-A8560EF31B6B}" type="presParOf" srcId="{4A8C6FB3-C31D-43C4-90A5-288C0B33AC01}" destId="{5BD2C3E4-FA30-4A12-8E67-4E4F365C1127}" srcOrd="0" destOrd="0" presId="urn:microsoft.com/office/officeart/2005/8/layout/hList7"/>
    <dgm:cxn modelId="{1E14DC07-808B-4165-9857-76A227AEB9F7}" type="presParOf" srcId="{4A8C6FB3-C31D-43C4-90A5-288C0B33AC01}" destId="{5028E36C-A754-469D-BDA8-C6432EA75C04}" srcOrd="1" destOrd="0" presId="urn:microsoft.com/office/officeart/2005/8/layout/hList7"/>
    <dgm:cxn modelId="{E7E89543-8E7E-48C8-A4C4-A1B2AAF69706}" type="presParOf" srcId="{5028E36C-A754-469D-BDA8-C6432EA75C04}" destId="{E578E540-B97C-4E9E-B185-CD1B236BCDB5}" srcOrd="0" destOrd="0" presId="urn:microsoft.com/office/officeart/2005/8/layout/hList7"/>
    <dgm:cxn modelId="{441F208F-7DC7-4F55-94D3-C023A5F833F9}" type="presParOf" srcId="{E578E540-B97C-4E9E-B185-CD1B236BCDB5}" destId="{5B9153C3-6EB7-464D-BB4F-E2FF6000D9E0}" srcOrd="0" destOrd="0" presId="urn:microsoft.com/office/officeart/2005/8/layout/hList7"/>
    <dgm:cxn modelId="{B5A24A20-F208-4C55-A80E-368E547459CB}" type="presParOf" srcId="{E578E540-B97C-4E9E-B185-CD1B236BCDB5}" destId="{BEA91430-D4D4-428A-B7EE-16E664D3B316}" srcOrd="1" destOrd="0" presId="urn:microsoft.com/office/officeart/2005/8/layout/hList7"/>
    <dgm:cxn modelId="{8C73D461-65FB-4982-9545-DC695054ADD6}" type="presParOf" srcId="{E578E540-B97C-4E9E-B185-CD1B236BCDB5}" destId="{626BC141-355F-463D-AB59-F6C88D70BC71}" srcOrd="2" destOrd="0" presId="urn:microsoft.com/office/officeart/2005/8/layout/hList7"/>
    <dgm:cxn modelId="{76F086D6-E3DB-4C71-9693-C7D4AE1A3781}" type="presParOf" srcId="{E578E540-B97C-4E9E-B185-CD1B236BCDB5}" destId="{A9F92E17-6899-4923-9014-3A79B184B815}" srcOrd="3" destOrd="0" presId="urn:microsoft.com/office/officeart/2005/8/layout/hList7"/>
    <dgm:cxn modelId="{9FAA1A19-BFE5-4B3F-9376-A87A48D7D919}" type="presParOf" srcId="{5028E36C-A754-469D-BDA8-C6432EA75C04}" destId="{F5D8B680-530F-4D99-9698-C69A49167616}" srcOrd="1" destOrd="0" presId="urn:microsoft.com/office/officeart/2005/8/layout/hList7"/>
    <dgm:cxn modelId="{B30E452A-8D5E-4845-AE8C-ADBECC5B1785}" type="presParOf" srcId="{5028E36C-A754-469D-BDA8-C6432EA75C04}" destId="{F6B3E3EB-6983-40CD-A845-7A8D996BC3D8}" srcOrd="2" destOrd="0" presId="urn:microsoft.com/office/officeart/2005/8/layout/hList7"/>
    <dgm:cxn modelId="{E0570E61-823B-4DC7-AF1C-1C7EBECC5B35}" type="presParOf" srcId="{F6B3E3EB-6983-40CD-A845-7A8D996BC3D8}" destId="{4A0AEFBB-FFEF-4A6F-A0BA-385B7A399E96}" srcOrd="0" destOrd="0" presId="urn:microsoft.com/office/officeart/2005/8/layout/hList7"/>
    <dgm:cxn modelId="{345647FE-D76C-44C5-AEDE-47A9F7097AB7}" type="presParOf" srcId="{F6B3E3EB-6983-40CD-A845-7A8D996BC3D8}" destId="{CC449F3B-A22C-4292-88B6-FACDD34D72E3}" srcOrd="1" destOrd="0" presId="urn:microsoft.com/office/officeart/2005/8/layout/hList7"/>
    <dgm:cxn modelId="{418C9471-BEF0-444B-8BAA-899559C5266B}" type="presParOf" srcId="{F6B3E3EB-6983-40CD-A845-7A8D996BC3D8}" destId="{5DB91B86-B624-443E-BD90-92A02D67E3D2}" srcOrd="2" destOrd="0" presId="urn:microsoft.com/office/officeart/2005/8/layout/hList7"/>
    <dgm:cxn modelId="{63E34DA2-4864-4B86-97F6-56CEE300E95E}" type="presParOf" srcId="{F6B3E3EB-6983-40CD-A845-7A8D996BC3D8}" destId="{5CB5908C-1F48-40B4-B89A-A047034FDB75}" srcOrd="3" destOrd="0" presId="urn:microsoft.com/office/officeart/2005/8/layout/hList7"/>
    <dgm:cxn modelId="{142F3E0D-2083-4425-9396-944FB536A3A9}" type="presParOf" srcId="{5028E36C-A754-469D-BDA8-C6432EA75C04}" destId="{C973BA9D-3C4E-4154-B791-E389095D1316}" srcOrd="3" destOrd="0" presId="urn:microsoft.com/office/officeart/2005/8/layout/hList7"/>
    <dgm:cxn modelId="{DCC2A97A-D9EF-4033-A68D-A230DCE82F19}" type="presParOf" srcId="{5028E36C-A754-469D-BDA8-C6432EA75C04}" destId="{B5244642-A508-4DC8-B789-A74482D67AD6}" srcOrd="4" destOrd="0" presId="urn:microsoft.com/office/officeart/2005/8/layout/hList7"/>
    <dgm:cxn modelId="{B91604DB-CACE-4E1F-95F0-3EA2CB8073A4}" type="presParOf" srcId="{B5244642-A508-4DC8-B789-A74482D67AD6}" destId="{4B03A456-D384-4EC7-AD4E-B923750513F3}" srcOrd="0" destOrd="0" presId="urn:microsoft.com/office/officeart/2005/8/layout/hList7"/>
    <dgm:cxn modelId="{D9E75D87-CFAC-4A01-9077-38C35EA00041}" type="presParOf" srcId="{B5244642-A508-4DC8-B789-A74482D67AD6}" destId="{ABD3E5EE-9825-4578-BDC8-C48755DF81DB}" srcOrd="1" destOrd="0" presId="urn:microsoft.com/office/officeart/2005/8/layout/hList7"/>
    <dgm:cxn modelId="{15019CE3-737E-43CF-969B-BDFA63046CB8}" type="presParOf" srcId="{B5244642-A508-4DC8-B789-A74482D67AD6}" destId="{E4C9603E-471C-481A-975B-B2B9DAE079AC}" srcOrd="2" destOrd="0" presId="urn:microsoft.com/office/officeart/2005/8/layout/hList7"/>
    <dgm:cxn modelId="{419D019D-4633-43EF-96DC-3162AB606B9A}" type="presParOf" srcId="{B5244642-A508-4DC8-B789-A74482D67AD6}" destId="{345237B6-D1D9-4201-BBAE-CB4CEC9E7035}" srcOrd="3" destOrd="0" presId="urn:microsoft.com/office/officeart/2005/8/layout/hList7"/>
    <dgm:cxn modelId="{D8802383-12B0-4BAA-A876-4B28F1FCC78C}" type="presParOf" srcId="{5028E36C-A754-469D-BDA8-C6432EA75C04}" destId="{3DFF403B-3F80-4879-96FE-6BF70B3BB600}" srcOrd="5" destOrd="0" presId="urn:microsoft.com/office/officeart/2005/8/layout/hList7"/>
    <dgm:cxn modelId="{C9180512-3BDB-4AFF-90B1-C0081CD01686}" type="presParOf" srcId="{5028E36C-A754-469D-BDA8-C6432EA75C04}" destId="{33D36A23-B935-4F42-A752-2EA09A515C16}" srcOrd="6" destOrd="0" presId="urn:microsoft.com/office/officeart/2005/8/layout/hList7"/>
    <dgm:cxn modelId="{B2EE60E7-7750-4560-A660-5C48AD255102}" type="presParOf" srcId="{33D36A23-B935-4F42-A752-2EA09A515C16}" destId="{A37C30A9-8D6A-433F-A9FE-62C63775FFAF}" srcOrd="0" destOrd="0" presId="urn:microsoft.com/office/officeart/2005/8/layout/hList7"/>
    <dgm:cxn modelId="{3D2C6201-C7F0-43DE-B46E-3414C730A212}" type="presParOf" srcId="{33D36A23-B935-4F42-A752-2EA09A515C16}" destId="{C3E893A6-A360-4DA5-B441-6B7F28D5057E}" srcOrd="1" destOrd="0" presId="urn:microsoft.com/office/officeart/2005/8/layout/hList7"/>
    <dgm:cxn modelId="{13D71A85-350F-45F8-8138-1A7700AF062F}" type="presParOf" srcId="{33D36A23-B935-4F42-A752-2EA09A515C16}" destId="{D70DC633-DD8C-41DF-A2FC-25F7B8C695B9}" srcOrd="2" destOrd="0" presId="urn:microsoft.com/office/officeart/2005/8/layout/hList7"/>
    <dgm:cxn modelId="{9B2064E4-D5E0-42D8-9510-CBBA23925325}" type="presParOf" srcId="{33D36A23-B935-4F42-A752-2EA09A515C16}" destId="{EA9782A1-D4AA-4791-8B66-17F1AFE67637}" srcOrd="3" destOrd="0" presId="urn:microsoft.com/office/officeart/2005/8/layout/hList7"/>
    <dgm:cxn modelId="{7A7A2C5B-60A7-45BD-94D6-7CBC2118FF82}" type="presParOf" srcId="{5028E36C-A754-469D-BDA8-C6432EA75C04}" destId="{E700663E-42CA-41A5-B50D-FBF5B01E646B}" srcOrd="7" destOrd="0" presId="urn:microsoft.com/office/officeart/2005/8/layout/hList7"/>
    <dgm:cxn modelId="{0891CFD0-66F3-46D5-8612-83F0545363ED}" type="presParOf" srcId="{5028E36C-A754-469D-BDA8-C6432EA75C04}" destId="{CD5F14AC-95DE-43DC-84DF-5D425E101085}" srcOrd="8" destOrd="0" presId="urn:microsoft.com/office/officeart/2005/8/layout/hList7"/>
    <dgm:cxn modelId="{79194DFB-A516-4EE2-AE19-D9E9A3899C40}" type="presParOf" srcId="{CD5F14AC-95DE-43DC-84DF-5D425E101085}" destId="{1B50EDD9-3C21-44F2-A481-08631FB7E281}" srcOrd="0" destOrd="0" presId="urn:microsoft.com/office/officeart/2005/8/layout/hList7"/>
    <dgm:cxn modelId="{10C2E3D8-7628-4337-9FCA-9BEF3ED0891B}" type="presParOf" srcId="{CD5F14AC-95DE-43DC-84DF-5D425E101085}" destId="{46059721-387D-41F9-ACCD-4CE35EF464B3}" srcOrd="1" destOrd="0" presId="urn:microsoft.com/office/officeart/2005/8/layout/hList7"/>
    <dgm:cxn modelId="{F314FD2E-7FCA-4C07-9E3F-79AC320A07D8}" type="presParOf" srcId="{CD5F14AC-95DE-43DC-84DF-5D425E101085}" destId="{3D050202-27B7-471C-9E0A-04DF21B69B94}" srcOrd="2" destOrd="0" presId="urn:microsoft.com/office/officeart/2005/8/layout/hList7"/>
    <dgm:cxn modelId="{857A475F-0FF9-4429-ADC8-86660B416E20}" type="presParOf" srcId="{CD5F14AC-95DE-43DC-84DF-5D425E101085}" destId="{7E882647-F538-4AD1-A52B-88708EFC2BCD}" srcOrd="3" destOrd="0" presId="urn:microsoft.com/office/officeart/2005/8/layout/hList7"/>
    <dgm:cxn modelId="{AE272340-3F78-413D-9399-7FA87326DD77}" type="presParOf" srcId="{5028E36C-A754-469D-BDA8-C6432EA75C04}" destId="{4ED7B594-0F91-46EC-B029-EB4C0E67654A}" srcOrd="9" destOrd="0" presId="urn:microsoft.com/office/officeart/2005/8/layout/hList7"/>
    <dgm:cxn modelId="{5EC2ECBE-772B-45F2-9EFB-C7F9412913C4}" type="presParOf" srcId="{5028E36C-A754-469D-BDA8-C6432EA75C04}" destId="{B40236A6-0251-4AF4-BF38-64F49BD31A31}" srcOrd="10" destOrd="0" presId="urn:microsoft.com/office/officeart/2005/8/layout/hList7"/>
    <dgm:cxn modelId="{68A92B78-B2AC-49B1-9E50-56858DA8D8D6}" type="presParOf" srcId="{B40236A6-0251-4AF4-BF38-64F49BD31A31}" destId="{3902BE0A-14FA-47F6-A0CA-B5FB378DE872}" srcOrd="0" destOrd="0" presId="urn:microsoft.com/office/officeart/2005/8/layout/hList7"/>
    <dgm:cxn modelId="{B8FAB37C-3704-4586-9F04-9510F31A68D2}" type="presParOf" srcId="{B40236A6-0251-4AF4-BF38-64F49BD31A31}" destId="{F4249B3E-9A66-405A-BCF0-DAC4F31ED299}" srcOrd="1" destOrd="0" presId="urn:microsoft.com/office/officeart/2005/8/layout/hList7"/>
    <dgm:cxn modelId="{7F73B1AE-5B36-469E-8763-BFC886B906D0}" type="presParOf" srcId="{B40236A6-0251-4AF4-BF38-64F49BD31A31}" destId="{068F01A9-530C-4BA4-A20C-AAAA3F16013D}" srcOrd="2" destOrd="0" presId="urn:microsoft.com/office/officeart/2005/8/layout/hList7"/>
    <dgm:cxn modelId="{75ACAE54-D873-4092-B558-1892822AA4D9}" type="presParOf" srcId="{B40236A6-0251-4AF4-BF38-64F49BD31A31}" destId="{58BF6DBE-C4FF-4516-B796-49446C10AD6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215CD-1385-45F3-A946-0B43E29010E0}">
      <dsp:nvSpPr>
        <dsp:cNvPr id="0" name=""/>
        <dsp:cNvSpPr/>
      </dsp:nvSpPr>
      <dsp:spPr>
        <a:xfrm>
          <a:off x="-445" y="161363"/>
          <a:ext cx="4727984" cy="623945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0BA5F-1856-480F-B36F-B9E7181B357F}">
      <dsp:nvSpPr>
        <dsp:cNvPr id="0" name=""/>
        <dsp:cNvSpPr/>
      </dsp:nvSpPr>
      <dsp:spPr>
        <a:xfrm>
          <a:off x="0" y="76200"/>
          <a:ext cx="8991582" cy="79310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err="1">
              <a:latin typeface="Times New Roman" pitchFamily="18" charset="0"/>
              <a:cs typeface="Times New Roman" pitchFamily="18" charset="0"/>
            </a:rPr>
            <a:t>Bài</a:t>
          </a:r>
          <a:r>
            <a:rPr lang="en-US" sz="2200" b="1" kern="1200" dirty="0">
              <a:latin typeface="Times New Roman" pitchFamily="18" charset="0"/>
              <a:cs typeface="Times New Roman" pitchFamily="18" charset="0"/>
            </a:rPr>
            <a:t> 7: </a:t>
          </a:r>
        </a:p>
        <a:p>
          <a:pPr marL="0" lvl="0" indent="0" algn="ctr" defTabSz="977900" rtl="0">
            <a:lnSpc>
              <a:spcPct val="90000"/>
            </a:lnSpc>
            <a:spcBef>
              <a:spcPct val="0"/>
            </a:spcBef>
            <a:spcAft>
              <a:spcPct val="35000"/>
            </a:spcAft>
            <a:buNone/>
          </a:pPr>
          <a:r>
            <a:rPr lang="en-US" sz="2200" b="1" kern="1200" dirty="0">
              <a:latin typeface="Times New Roman" pitchFamily="18" charset="0"/>
              <a:cs typeface="Times New Roman" pitchFamily="18" charset="0"/>
            </a:rPr>
            <a:t>KẾ TOÁN</a:t>
          </a:r>
          <a:r>
            <a:rPr lang="en-US" sz="2200" kern="1200" dirty="0">
              <a:latin typeface="Times New Roman" pitchFamily="18" charset="0"/>
              <a:cs typeface="Times New Roman" pitchFamily="18" charset="0"/>
            </a:rPr>
            <a:t> </a:t>
          </a:r>
          <a:r>
            <a:rPr lang="en-US" sz="2200" b="1" kern="1200" dirty="0">
              <a:latin typeface="Times New Roman" pitchFamily="18" charset="0"/>
              <a:cs typeface="Times New Roman" pitchFamily="18" charset="0"/>
            </a:rPr>
            <a:t>BÁN HÀNG VÀ XÁC ĐỊNH KẾT QUẢ KINH DOANH</a:t>
          </a:r>
          <a:endParaRPr lang="en-US" sz="2200" kern="1200" dirty="0">
            <a:latin typeface="Times New Roman" pitchFamily="18" charset="0"/>
            <a:cs typeface="Times New Roman" pitchFamily="18" charset="0"/>
          </a:endParaRPr>
        </a:p>
      </dsp:txBody>
      <dsp:txXfrm>
        <a:off x="38716" y="114916"/>
        <a:ext cx="8914150" cy="715675"/>
      </dsp:txXfrm>
    </dsp:sp>
    <dsp:sp modelId="{E3039367-62EF-4CD7-A0B2-C961A004DA7C}">
      <dsp:nvSpPr>
        <dsp:cNvPr id="0" name=""/>
        <dsp:cNvSpPr/>
      </dsp:nvSpPr>
      <dsp:spPr>
        <a:xfrm>
          <a:off x="2381418" y="952590"/>
          <a:ext cx="4265416"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Gồm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những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nội</a:t>
          </a:r>
          <a:r>
            <a:rPr lang="en-US" sz="1800" kern="1200" dirty="0">
              <a:latin typeface="Times New Roman" pitchFamily="18" charset="0"/>
              <a:cs typeface="Times New Roman" pitchFamily="18" charset="0"/>
            </a:rPr>
            <a:t> dung </a:t>
          </a:r>
          <a:r>
            <a:rPr lang="en-US" sz="1800" kern="1200" dirty="0" err="1">
              <a:latin typeface="Times New Roman" pitchFamily="18" charset="0"/>
              <a:cs typeface="Times New Roman" pitchFamily="18" charset="0"/>
            </a:rPr>
            <a:t>sau</a:t>
          </a:r>
          <a:r>
            <a:rPr lang="en-US" sz="1800" kern="1200" dirty="0">
              <a:latin typeface="Times New Roman" pitchFamily="18" charset="0"/>
              <a:cs typeface="Times New Roman" pitchFamily="18" charset="0"/>
            </a:rPr>
            <a:t>:</a:t>
          </a:r>
        </a:p>
      </dsp:txBody>
      <dsp:txXfrm>
        <a:off x="2405256" y="976428"/>
        <a:ext cx="4217740" cy="440642"/>
      </dsp:txXfrm>
    </dsp:sp>
    <dsp:sp modelId="{5376587F-4E55-4E8E-8B0D-76001B0F7B6A}">
      <dsp:nvSpPr>
        <dsp:cNvPr id="0" name=""/>
        <dsp:cNvSpPr/>
      </dsp:nvSpPr>
      <dsp:spPr>
        <a:xfrm>
          <a:off x="1433706" y="1531029"/>
          <a:ext cx="6125095"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Nhiệm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vụ</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xác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định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kinh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endParaRPr lang="en-US" sz="1800" kern="1200" dirty="0">
            <a:latin typeface="Times New Roman" pitchFamily="18" charset="0"/>
            <a:cs typeface="Times New Roman" pitchFamily="18" charset="0"/>
          </a:endParaRPr>
        </a:p>
      </dsp:txBody>
      <dsp:txXfrm>
        <a:off x="1457544" y="1554867"/>
        <a:ext cx="6077419" cy="440642"/>
      </dsp:txXfrm>
    </dsp:sp>
    <dsp:sp modelId="{9B02AA54-DF0F-4FAA-B458-778CB3E056D6}">
      <dsp:nvSpPr>
        <dsp:cNvPr id="0" name=""/>
        <dsp:cNvSpPr/>
      </dsp:nvSpPr>
      <dsp:spPr>
        <a:xfrm>
          <a:off x="1053935" y="2216804"/>
          <a:ext cx="6884637"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thành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phẩm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hóa</a:t>
          </a:r>
          <a:endParaRPr lang="en-US" sz="1800" kern="1200" dirty="0">
            <a:latin typeface="Times New Roman" pitchFamily="18" charset="0"/>
            <a:cs typeface="Times New Roman" pitchFamily="18" charset="0"/>
          </a:endParaRPr>
        </a:p>
      </dsp:txBody>
      <dsp:txXfrm>
        <a:off x="1077773" y="2240642"/>
        <a:ext cx="6836961" cy="440642"/>
      </dsp:txXfrm>
    </dsp:sp>
    <dsp:sp modelId="{A0FFF314-3A72-4774-8F91-A05407DD899A}">
      <dsp:nvSpPr>
        <dsp:cNvPr id="0" name=""/>
        <dsp:cNvSpPr/>
      </dsp:nvSpPr>
      <dsp:spPr>
        <a:xfrm>
          <a:off x="789714" y="2826382"/>
          <a:ext cx="7413080"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khoản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giảm</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trừ</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endParaRPr lang="en-US" sz="1800" kern="1200" dirty="0">
            <a:latin typeface="Times New Roman" pitchFamily="18" charset="0"/>
            <a:cs typeface="Times New Roman" pitchFamily="18" charset="0"/>
          </a:endParaRPr>
        </a:p>
      </dsp:txBody>
      <dsp:txXfrm>
        <a:off x="813552" y="2850220"/>
        <a:ext cx="7365404" cy="440642"/>
      </dsp:txXfrm>
    </dsp:sp>
    <dsp:sp modelId="{0D9B3EF5-C19F-46C2-8420-A0B56FF419AC}">
      <dsp:nvSpPr>
        <dsp:cNvPr id="0" name=""/>
        <dsp:cNvSpPr/>
      </dsp:nvSpPr>
      <dsp:spPr>
        <a:xfrm>
          <a:off x="542938" y="3619489"/>
          <a:ext cx="7906631"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bán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hàng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lý</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nghiệp</a:t>
          </a:r>
          <a:endParaRPr lang="en-US" sz="1800" kern="1200" dirty="0">
            <a:latin typeface="Times New Roman" pitchFamily="18" charset="0"/>
            <a:cs typeface="Times New Roman" pitchFamily="18" charset="0"/>
          </a:endParaRPr>
        </a:p>
      </dsp:txBody>
      <dsp:txXfrm>
        <a:off x="566776" y="3643327"/>
        <a:ext cx="7858955" cy="440642"/>
      </dsp:txXfrm>
    </dsp:sp>
    <dsp:sp modelId="{F7396FFE-5F9C-4192-A22C-60382A67137F}">
      <dsp:nvSpPr>
        <dsp:cNvPr id="0" name=""/>
        <dsp:cNvSpPr/>
      </dsp:nvSpPr>
      <dsp:spPr>
        <a:xfrm>
          <a:off x="368355" y="4381456"/>
          <a:ext cx="8408927"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hoạt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động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tài</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chính</a:t>
          </a:r>
          <a:endParaRPr lang="en-US" sz="1800" kern="1200" dirty="0">
            <a:latin typeface="Times New Roman" pitchFamily="18" charset="0"/>
            <a:cs typeface="Times New Roman" pitchFamily="18" charset="0"/>
          </a:endParaRPr>
        </a:p>
      </dsp:txBody>
      <dsp:txXfrm>
        <a:off x="392193" y="4405294"/>
        <a:ext cx="8361251" cy="440642"/>
      </dsp:txXfrm>
    </dsp:sp>
    <dsp:sp modelId="{E2B19831-65F0-44FA-863D-687F7BA223CE}">
      <dsp:nvSpPr>
        <dsp:cNvPr id="0" name=""/>
        <dsp:cNvSpPr/>
      </dsp:nvSpPr>
      <dsp:spPr>
        <a:xfrm>
          <a:off x="219342" y="5112293"/>
          <a:ext cx="8553823"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các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khoản</a:t>
          </a:r>
          <a:r>
            <a:rPr lang="en-US" sz="1800" kern="1200" dirty="0">
              <a:latin typeface="Times New Roman" pitchFamily="18" charset="0"/>
              <a:cs typeface="Times New Roman" pitchFamily="18" charset="0"/>
            </a:rPr>
            <a:t> chi </a:t>
          </a:r>
          <a:r>
            <a:rPr lang="en-US" sz="1800" kern="1200" dirty="0" err="1">
              <a:latin typeface="Times New Roman" pitchFamily="18" charset="0"/>
              <a:cs typeface="Times New Roman" pitchFamily="18" charset="0"/>
            </a:rPr>
            <a:t>phí</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thu</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nhập</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khác</a:t>
          </a:r>
          <a:endParaRPr lang="en-US" sz="1800" kern="1200" dirty="0">
            <a:latin typeface="Times New Roman" pitchFamily="18" charset="0"/>
            <a:cs typeface="Times New Roman" pitchFamily="18" charset="0"/>
          </a:endParaRPr>
        </a:p>
      </dsp:txBody>
      <dsp:txXfrm>
        <a:off x="243180" y="5136131"/>
        <a:ext cx="8506147" cy="440642"/>
      </dsp:txXfrm>
    </dsp:sp>
    <dsp:sp modelId="{FE70297F-CD16-4328-BBF7-4064F21C75AD}">
      <dsp:nvSpPr>
        <dsp:cNvPr id="0" name=""/>
        <dsp:cNvSpPr/>
      </dsp:nvSpPr>
      <dsp:spPr>
        <a:xfrm>
          <a:off x="219342" y="5798068"/>
          <a:ext cx="8553823" cy="48831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err="1">
              <a:latin typeface="Times New Roman" pitchFamily="18" charset="0"/>
              <a:cs typeface="Times New Roman" pitchFamily="18" charset="0"/>
            </a:rPr>
            <a:t>Kế</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toán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xác</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định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và</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phân</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phối</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kết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quả</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hoạt</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động</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kinh</a:t>
          </a:r>
          <a:r>
            <a:rPr lang="en-US" sz="1800" kern="1200" dirty="0">
              <a:latin typeface="Times New Roman" pitchFamily="18" charset="0"/>
              <a:cs typeface="Times New Roman" pitchFamily="18" charset="0"/>
            </a:rPr>
            <a:t> </a:t>
          </a:r>
          <a:r>
            <a:rPr lang="en-US" sz="1800" kern="1200" dirty="0" err="1">
              <a:latin typeface="Times New Roman" pitchFamily="18" charset="0"/>
              <a:cs typeface="Times New Roman" pitchFamily="18" charset="0"/>
            </a:rPr>
            <a:t>doanh</a:t>
          </a:r>
          <a:endParaRPr lang="en-US" sz="1800" kern="1200" dirty="0">
            <a:latin typeface="Times New Roman" pitchFamily="18" charset="0"/>
            <a:cs typeface="Times New Roman" pitchFamily="18" charset="0"/>
          </a:endParaRPr>
        </a:p>
      </dsp:txBody>
      <dsp:txXfrm>
        <a:off x="243180" y="5821906"/>
        <a:ext cx="8506147" cy="4406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54A89-8DFD-4661-88F6-0497B4184CC9}">
      <dsp:nvSpPr>
        <dsp:cNvPr id="0" name=""/>
        <dsp:cNvSpPr/>
      </dsp:nvSpPr>
      <dsp:spPr>
        <a:xfrm>
          <a:off x="0" y="0"/>
          <a:ext cx="7467600" cy="15057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US" sz="3900" kern="1200" dirty="0" err="1">
              <a:solidFill>
                <a:schemeClr val="tx1"/>
              </a:solidFill>
              <a:latin typeface="Times New Roman" pitchFamily="18" charset="0"/>
              <a:cs typeface="Times New Roman" pitchFamily="18" charset="0"/>
            </a:rPr>
            <a:t>Nội</a:t>
          </a:r>
          <a:r>
            <a:rPr lang="en-US" sz="3900" kern="1200" dirty="0">
              <a:solidFill>
                <a:schemeClr val="tx1"/>
              </a:solidFill>
              <a:latin typeface="Times New Roman" pitchFamily="18" charset="0"/>
              <a:cs typeface="Times New Roman" pitchFamily="18" charset="0"/>
            </a:rPr>
            <a:t> dung </a:t>
          </a:r>
          <a:r>
            <a:rPr lang="en-US" sz="3900" kern="1200" dirty="0" err="1">
              <a:solidFill>
                <a:schemeClr val="tx1"/>
              </a:solidFill>
              <a:latin typeface="Times New Roman" pitchFamily="18" charset="0"/>
              <a:cs typeface="Times New Roman" pitchFamily="18" charset="0"/>
            </a:rPr>
            <a:t>các</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khoản</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đầu</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tư</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tài</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chính</a:t>
          </a:r>
          <a:r>
            <a:rPr lang="pt-BR" sz="3900" kern="1200" dirty="0">
              <a:solidFill>
                <a:schemeClr val="tx1"/>
              </a:solidFill>
              <a:latin typeface="Times New Roman" pitchFamily="18" charset="0"/>
              <a:cs typeface="Times New Roman" pitchFamily="18" charset="0"/>
            </a:rPr>
            <a:t>.</a:t>
          </a:r>
          <a:endParaRPr lang="en-US" sz="3900" kern="1200" dirty="0">
            <a:solidFill>
              <a:schemeClr val="tx1"/>
            </a:solidFill>
            <a:latin typeface="Times New Roman" pitchFamily="18" charset="0"/>
            <a:cs typeface="Times New Roman" pitchFamily="18" charset="0"/>
          </a:endParaRPr>
        </a:p>
      </dsp:txBody>
      <dsp:txXfrm>
        <a:off x="73507" y="73507"/>
        <a:ext cx="7320586" cy="1358776"/>
      </dsp:txXfrm>
    </dsp:sp>
    <dsp:sp modelId="{07295411-1CF0-4677-9856-2602CB30E6AD}">
      <dsp:nvSpPr>
        <dsp:cNvPr id="0" name=""/>
        <dsp:cNvSpPr/>
      </dsp:nvSpPr>
      <dsp:spPr>
        <a:xfrm>
          <a:off x="0" y="1618259"/>
          <a:ext cx="7467600" cy="15057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US" sz="3900" kern="1200" dirty="0" err="1">
              <a:solidFill>
                <a:schemeClr val="tx1"/>
              </a:solidFill>
              <a:latin typeface="Times New Roman" pitchFamily="18" charset="0"/>
              <a:cs typeface="Times New Roman" pitchFamily="18" charset="0"/>
            </a:rPr>
            <a:t>Phương</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pháp</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kế</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toán</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đầu</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tư</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chứng</a:t>
          </a:r>
          <a:r>
            <a:rPr lang="en-US" sz="3900" kern="1200" dirty="0">
              <a:solidFill>
                <a:schemeClr val="tx1"/>
              </a:solidFill>
              <a:latin typeface="Times New Roman" pitchFamily="18" charset="0"/>
              <a:cs typeface="Times New Roman" pitchFamily="18" charset="0"/>
            </a:rPr>
            <a:t> </a:t>
          </a:r>
          <a:r>
            <a:rPr lang="en-US" sz="3900" kern="1200" dirty="0" err="1">
              <a:solidFill>
                <a:schemeClr val="tx1"/>
              </a:solidFill>
              <a:latin typeface="Times New Roman" pitchFamily="18" charset="0"/>
              <a:cs typeface="Times New Roman" pitchFamily="18" charset="0"/>
            </a:rPr>
            <a:t>khoán</a:t>
          </a:r>
          <a:r>
            <a:rPr lang="en-US" sz="3900" kern="1200" dirty="0">
              <a:solidFill>
                <a:schemeClr val="tx1"/>
              </a:solidFill>
              <a:latin typeface="Times New Roman" pitchFamily="18" charset="0"/>
              <a:cs typeface="Times New Roman" pitchFamily="18" charset="0"/>
            </a:rPr>
            <a:t> </a:t>
          </a:r>
        </a:p>
      </dsp:txBody>
      <dsp:txXfrm>
        <a:off x="73507" y="1691766"/>
        <a:ext cx="7320586" cy="13587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D67DB-E5E2-4205-8151-364E47BD772F}">
      <dsp:nvSpPr>
        <dsp:cNvPr id="0" name=""/>
        <dsp:cNvSpPr/>
      </dsp:nvSpPr>
      <dsp:spPr>
        <a:xfrm>
          <a:off x="195856" y="1352549"/>
          <a:ext cx="4057650" cy="405765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158B135-F877-41B3-9BEA-FF0909B43D00}">
      <dsp:nvSpPr>
        <dsp:cNvPr id="0" name=""/>
        <dsp:cNvSpPr/>
      </dsp:nvSpPr>
      <dsp:spPr>
        <a:xfrm>
          <a:off x="1007386" y="2164080"/>
          <a:ext cx="2434590" cy="243459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2A29CA2-5168-4AEA-BF47-7531FE2E2D76}">
      <dsp:nvSpPr>
        <dsp:cNvPr id="0" name=""/>
        <dsp:cNvSpPr/>
      </dsp:nvSpPr>
      <dsp:spPr>
        <a:xfrm>
          <a:off x="1818916" y="2975610"/>
          <a:ext cx="811530" cy="81153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10D017-C04C-4F4E-B0A2-5E434E03993A}">
      <dsp:nvSpPr>
        <dsp:cNvPr id="0" name=""/>
        <dsp:cNvSpPr/>
      </dsp:nvSpPr>
      <dsp:spPr>
        <a:xfrm>
          <a:off x="4279100" y="0"/>
          <a:ext cx="3721899" cy="118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marL="0" lvl="0" indent="0" algn="just" defTabSz="1244600" rtl="0">
            <a:lnSpc>
              <a:spcPct val="90000"/>
            </a:lnSpc>
            <a:spcBef>
              <a:spcPct val="0"/>
            </a:spcBef>
            <a:spcAft>
              <a:spcPct val="35000"/>
            </a:spcAft>
            <a:buNone/>
          </a:pPr>
          <a:r>
            <a:rPr lang="en-US" sz="2800" b="1" kern="1200" dirty="0" err="1">
              <a:latin typeface="Times New Roman" pitchFamily="18" charset="0"/>
              <a:cs typeface="Times New Roman" pitchFamily="18" charset="0"/>
            </a:rPr>
            <a:t>Nội</a:t>
          </a:r>
          <a:r>
            <a:rPr lang="en-US" sz="2800" b="1" kern="1200" dirty="0">
              <a:latin typeface="Times New Roman" pitchFamily="18" charset="0"/>
              <a:cs typeface="Times New Roman" pitchFamily="18" charset="0"/>
            </a:rPr>
            <a:t> dung </a:t>
          </a:r>
          <a:r>
            <a:rPr lang="en-US" sz="2800" b="1" kern="1200" dirty="0" err="1">
              <a:latin typeface="Times New Roman" pitchFamily="18" charset="0"/>
              <a:cs typeface="Times New Roman" pitchFamily="18" charset="0"/>
            </a:rPr>
            <a:t>và</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nhiệm</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vụ</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kế</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toán</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nợ</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phải</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trả</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và</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nguồn</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vốn</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chủ</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sở</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hữu</a:t>
          </a:r>
          <a:endParaRPr lang="en-US" sz="2800" kern="1200" dirty="0">
            <a:latin typeface="Times New Roman" pitchFamily="18" charset="0"/>
            <a:cs typeface="Times New Roman" pitchFamily="18" charset="0"/>
          </a:endParaRPr>
        </a:p>
      </dsp:txBody>
      <dsp:txXfrm>
        <a:off x="4279100" y="0"/>
        <a:ext cx="3721899" cy="1183481"/>
      </dsp:txXfrm>
    </dsp:sp>
    <dsp:sp modelId="{11027E1C-8CB3-440F-893B-573E2FE13730}">
      <dsp:nvSpPr>
        <dsp:cNvPr id="0" name=""/>
        <dsp:cNvSpPr/>
      </dsp:nvSpPr>
      <dsp:spPr>
        <a:xfrm>
          <a:off x="4422575" y="591740"/>
          <a:ext cx="507206"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1F6C01C-BBDE-4949-8054-47C052427FA3}">
      <dsp:nvSpPr>
        <dsp:cNvPr id="0" name=""/>
        <dsp:cNvSpPr/>
      </dsp:nvSpPr>
      <dsp:spPr>
        <a:xfrm rot="5400000">
          <a:off x="1928134" y="888963"/>
          <a:ext cx="2788958" cy="2195864"/>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98B08DFD-9B10-4609-AEDC-2CF0D8B94A17}">
      <dsp:nvSpPr>
        <dsp:cNvPr id="0" name=""/>
        <dsp:cNvSpPr/>
      </dsp:nvSpPr>
      <dsp:spPr>
        <a:xfrm>
          <a:off x="4344590" y="1183481"/>
          <a:ext cx="3656409" cy="118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marL="0" lvl="0" indent="0" algn="l" defTabSz="1244600" rtl="0">
            <a:lnSpc>
              <a:spcPct val="90000"/>
            </a:lnSpc>
            <a:spcBef>
              <a:spcPct val="0"/>
            </a:spcBef>
            <a:spcAft>
              <a:spcPct val="35000"/>
            </a:spcAft>
            <a:buNone/>
          </a:pPr>
          <a:r>
            <a:rPr lang="en-US" sz="2800" b="1" kern="1200" dirty="0" err="1">
              <a:latin typeface="Times New Roman" pitchFamily="18" charset="0"/>
              <a:cs typeface="Times New Roman" pitchFamily="18" charset="0"/>
            </a:rPr>
            <a:t>Kế</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toán</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các</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khoản</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nợ</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phải</a:t>
          </a:r>
          <a:r>
            <a:rPr lang="en-US" sz="2800" b="1" kern="1200" dirty="0">
              <a:latin typeface="Times New Roman" pitchFamily="18" charset="0"/>
              <a:cs typeface="Times New Roman" pitchFamily="18" charset="0"/>
            </a:rPr>
            <a:t> </a:t>
          </a:r>
          <a:r>
            <a:rPr lang="en-US" sz="2800" b="1" kern="1200" dirty="0" err="1">
              <a:latin typeface="Times New Roman" pitchFamily="18" charset="0"/>
              <a:cs typeface="Times New Roman" pitchFamily="18" charset="0"/>
            </a:rPr>
            <a:t>trả</a:t>
          </a:r>
          <a:endParaRPr lang="en-US" sz="2800" kern="1200" dirty="0">
            <a:latin typeface="Times New Roman" pitchFamily="18" charset="0"/>
            <a:cs typeface="Times New Roman" pitchFamily="18" charset="0"/>
          </a:endParaRPr>
        </a:p>
      </dsp:txBody>
      <dsp:txXfrm>
        <a:off x="4344590" y="1183481"/>
        <a:ext cx="3656409" cy="1183481"/>
      </dsp:txXfrm>
    </dsp:sp>
    <dsp:sp modelId="{2AD7B13F-253C-4C95-B4A5-242A1BC985D5}">
      <dsp:nvSpPr>
        <dsp:cNvPr id="0" name=""/>
        <dsp:cNvSpPr/>
      </dsp:nvSpPr>
      <dsp:spPr>
        <a:xfrm>
          <a:off x="4422575" y="1775221"/>
          <a:ext cx="507206"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A96B85D7-6D97-4470-8DD0-D0F0A147F8B1}">
      <dsp:nvSpPr>
        <dsp:cNvPr id="0" name=""/>
        <dsp:cNvSpPr/>
      </dsp:nvSpPr>
      <dsp:spPr>
        <a:xfrm rot="5400000">
          <a:off x="2526773" y="2053982"/>
          <a:ext cx="2173277" cy="1614268"/>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6334375-E346-4AD1-922B-21D8982F89A5}">
      <dsp:nvSpPr>
        <dsp:cNvPr id="0" name=""/>
        <dsp:cNvSpPr/>
      </dsp:nvSpPr>
      <dsp:spPr>
        <a:xfrm>
          <a:off x="4344590" y="2366962"/>
          <a:ext cx="3656409" cy="1183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marL="0" lvl="0" indent="0" algn="l" defTabSz="1244600" rtl="0">
            <a:lnSpc>
              <a:spcPct val="90000"/>
            </a:lnSpc>
            <a:spcBef>
              <a:spcPct val="0"/>
            </a:spcBef>
            <a:spcAft>
              <a:spcPct val="35000"/>
            </a:spcAft>
            <a:buNone/>
          </a:pPr>
          <a:r>
            <a:rPr lang="vi-VN" sz="2800" b="1" kern="1200" dirty="0">
              <a:latin typeface="Times New Roman" pitchFamily="18" charset="0"/>
              <a:cs typeface="Times New Roman" pitchFamily="18" charset="0"/>
            </a:rPr>
            <a:t>Kế toán nguồn vốn chủ sở hữu</a:t>
          </a:r>
          <a:endParaRPr lang="en-US" sz="2800" kern="1200" dirty="0">
            <a:latin typeface="Times New Roman" pitchFamily="18" charset="0"/>
            <a:cs typeface="Times New Roman" pitchFamily="18" charset="0"/>
          </a:endParaRPr>
        </a:p>
      </dsp:txBody>
      <dsp:txXfrm>
        <a:off x="4344590" y="2366962"/>
        <a:ext cx="3656409" cy="1183481"/>
      </dsp:txXfrm>
    </dsp:sp>
    <dsp:sp modelId="{65FDA629-154D-47EC-87FF-8E78B151688A}">
      <dsp:nvSpPr>
        <dsp:cNvPr id="0" name=""/>
        <dsp:cNvSpPr/>
      </dsp:nvSpPr>
      <dsp:spPr>
        <a:xfrm>
          <a:off x="4422575" y="2958703"/>
          <a:ext cx="507206"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4632B15-13C7-4293-938D-66283C2DB9BB}">
      <dsp:nvSpPr>
        <dsp:cNvPr id="0" name=""/>
        <dsp:cNvSpPr/>
      </dsp:nvSpPr>
      <dsp:spPr>
        <a:xfrm rot="5400000">
          <a:off x="3126155" y="3218054"/>
          <a:ext cx="1552727" cy="1032671"/>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EA3D0-D471-40B1-83C8-8FD2377CCC35}">
      <dsp:nvSpPr>
        <dsp:cNvPr id="0" name=""/>
        <dsp:cNvSpPr/>
      </dsp:nvSpPr>
      <dsp:spPr>
        <a:xfrm>
          <a:off x="1600200" y="0"/>
          <a:ext cx="5105400" cy="51054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9A0F80-AAFE-431B-A282-E40A57857185}">
      <dsp:nvSpPr>
        <dsp:cNvPr id="0" name=""/>
        <dsp:cNvSpPr/>
      </dsp:nvSpPr>
      <dsp:spPr>
        <a:xfrm>
          <a:off x="2085213" y="485013"/>
          <a:ext cx="1991106" cy="19911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err="1">
              <a:solidFill>
                <a:schemeClr val="tx1"/>
              </a:solidFill>
              <a:latin typeface="Times New Roman" pitchFamily="18" charset="0"/>
              <a:cs typeface="Times New Roman" pitchFamily="18" charset="0"/>
            </a:rPr>
            <a:t>Đặc</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điểm</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hoạt</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động</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sản</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xuất</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kinh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của</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các</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nghiệp</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xây</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lắp</a:t>
          </a:r>
          <a:endParaRPr lang="en-US" sz="2200" kern="1200" dirty="0">
            <a:solidFill>
              <a:schemeClr val="tx1"/>
            </a:solidFill>
            <a:latin typeface="Times New Roman" pitchFamily="18" charset="0"/>
            <a:cs typeface="Times New Roman" pitchFamily="18" charset="0"/>
          </a:endParaRPr>
        </a:p>
      </dsp:txBody>
      <dsp:txXfrm>
        <a:off x="2182411" y="582211"/>
        <a:ext cx="1796710" cy="1796710"/>
      </dsp:txXfrm>
    </dsp:sp>
    <dsp:sp modelId="{C5E4CC38-C13B-4FB3-AB6D-47321A5E49AD}">
      <dsp:nvSpPr>
        <dsp:cNvPr id="0" name=""/>
        <dsp:cNvSpPr/>
      </dsp:nvSpPr>
      <dsp:spPr>
        <a:xfrm>
          <a:off x="4229481" y="485013"/>
          <a:ext cx="1991106" cy="19911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err="1">
              <a:solidFill>
                <a:schemeClr val="tx1"/>
              </a:solidFill>
              <a:latin typeface="Times New Roman" pitchFamily="18" charset="0"/>
              <a:cs typeface="Times New Roman" pitchFamily="18" charset="0"/>
            </a:rPr>
            <a:t>Kế</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toán</a:t>
          </a:r>
          <a:r>
            <a:rPr lang="en-US" sz="2200" kern="1200" dirty="0">
              <a:solidFill>
                <a:schemeClr val="tx1"/>
              </a:solidFill>
              <a:latin typeface="Times New Roman" pitchFamily="18" charset="0"/>
              <a:cs typeface="Times New Roman" pitchFamily="18" charset="0"/>
            </a:rPr>
            <a:t> chi </a:t>
          </a:r>
          <a:r>
            <a:rPr lang="en-US" sz="2200" kern="1200" dirty="0" err="1">
              <a:solidFill>
                <a:schemeClr val="tx1"/>
              </a:solidFill>
              <a:latin typeface="Times New Roman" pitchFamily="18" charset="0"/>
              <a:cs typeface="Times New Roman" pitchFamily="18" charset="0"/>
            </a:rPr>
            <a:t>phí</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sản</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xuất</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và</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giá</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thành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sản</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phẩm</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xây</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lắp</a:t>
          </a:r>
          <a:endParaRPr lang="en-US" sz="2200" kern="1200" dirty="0">
            <a:solidFill>
              <a:schemeClr val="tx1"/>
            </a:solidFill>
            <a:latin typeface="Times New Roman" pitchFamily="18" charset="0"/>
            <a:cs typeface="Times New Roman" pitchFamily="18" charset="0"/>
          </a:endParaRPr>
        </a:p>
      </dsp:txBody>
      <dsp:txXfrm>
        <a:off x="4326679" y="582211"/>
        <a:ext cx="1796710" cy="1796710"/>
      </dsp:txXfrm>
    </dsp:sp>
    <dsp:sp modelId="{277AF363-971D-4191-9B01-C105BF8B2CFD}">
      <dsp:nvSpPr>
        <dsp:cNvPr id="0" name=""/>
        <dsp:cNvSpPr/>
      </dsp:nvSpPr>
      <dsp:spPr>
        <a:xfrm>
          <a:off x="2085213" y="2629281"/>
          <a:ext cx="1991106" cy="19911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err="1">
              <a:solidFill>
                <a:schemeClr val="tx1"/>
              </a:solidFill>
              <a:latin typeface="Times New Roman" pitchFamily="18" charset="0"/>
              <a:cs typeface="Times New Roman" pitchFamily="18" charset="0"/>
            </a:rPr>
            <a:t>Đặc</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điểm</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kế</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toán</a:t>
          </a:r>
          <a:r>
            <a:rPr lang="en-US" sz="2200" kern="1200" dirty="0">
              <a:solidFill>
                <a:schemeClr val="tx1"/>
              </a:solidFill>
              <a:latin typeface="Times New Roman" pitchFamily="18" charset="0"/>
              <a:cs typeface="Times New Roman" pitchFamily="18" charset="0"/>
            </a:rPr>
            <a:t> chi </a:t>
          </a:r>
          <a:r>
            <a:rPr lang="en-US" sz="2200" kern="1200" dirty="0" err="1">
              <a:solidFill>
                <a:schemeClr val="tx1"/>
              </a:solidFill>
              <a:latin typeface="Times New Roman" pitchFamily="18" charset="0"/>
              <a:cs typeface="Times New Roman" pitchFamily="18" charset="0"/>
            </a:rPr>
            <a:t>phí</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thu</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và</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kết</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quả</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kinh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thương</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mại</a:t>
          </a:r>
          <a:endParaRPr lang="en-US" sz="2200" kern="1200" dirty="0">
            <a:solidFill>
              <a:schemeClr val="tx1"/>
            </a:solidFill>
            <a:latin typeface="Times New Roman" pitchFamily="18" charset="0"/>
            <a:cs typeface="Times New Roman" pitchFamily="18" charset="0"/>
          </a:endParaRPr>
        </a:p>
      </dsp:txBody>
      <dsp:txXfrm>
        <a:off x="2182411" y="2726479"/>
        <a:ext cx="1796710" cy="1796710"/>
      </dsp:txXfrm>
    </dsp:sp>
    <dsp:sp modelId="{1D7B9CEB-BF65-48ED-A10C-B735C55E5DCE}">
      <dsp:nvSpPr>
        <dsp:cNvPr id="0" name=""/>
        <dsp:cNvSpPr/>
      </dsp:nvSpPr>
      <dsp:spPr>
        <a:xfrm>
          <a:off x="4229481" y="2629281"/>
          <a:ext cx="1991106" cy="19911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err="1">
              <a:solidFill>
                <a:schemeClr val="tx1"/>
              </a:solidFill>
              <a:latin typeface="Times New Roman" pitchFamily="18" charset="0"/>
              <a:cs typeface="Times New Roman" pitchFamily="18" charset="0"/>
            </a:rPr>
            <a:t>Kế</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toán</a:t>
          </a:r>
          <a:r>
            <a:rPr lang="en-US" sz="2200" kern="1200" dirty="0">
              <a:solidFill>
                <a:schemeClr val="tx1"/>
              </a:solidFill>
              <a:latin typeface="Times New Roman" pitchFamily="18" charset="0"/>
              <a:cs typeface="Times New Roman" pitchFamily="18" charset="0"/>
            </a:rPr>
            <a:t> chi </a:t>
          </a:r>
          <a:r>
            <a:rPr lang="en-US" sz="2200" kern="1200" dirty="0" err="1">
              <a:solidFill>
                <a:schemeClr val="tx1"/>
              </a:solidFill>
              <a:latin typeface="Times New Roman" pitchFamily="18" charset="0"/>
              <a:cs typeface="Times New Roman" pitchFamily="18" charset="0"/>
            </a:rPr>
            <a:t>phí</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thu</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và</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xác</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định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kết</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quả</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kinh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doanh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dịch</a:t>
          </a:r>
          <a:r>
            <a:rPr lang="en-US" sz="2200" kern="1200" dirty="0">
              <a:solidFill>
                <a:schemeClr val="tx1"/>
              </a:solidFill>
              <a:latin typeface="Times New Roman" pitchFamily="18" charset="0"/>
              <a:cs typeface="Times New Roman" pitchFamily="18" charset="0"/>
            </a:rPr>
            <a:t> </a:t>
          </a:r>
          <a:r>
            <a:rPr lang="en-US" sz="2200" kern="1200" dirty="0" err="1">
              <a:solidFill>
                <a:schemeClr val="tx1"/>
              </a:solidFill>
              <a:latin typeface="Times New Roman" pitchFamily="18" charset="0"/>
              <a:cs typeface="Times New Roman" pitchFamily="18" charset="0"/>
            </a:rPr>
            <a:t>vụ</a:t>
          </a:r>
          <a:r>
            <a:rPr lang="en-US" sz="2200" kern="1200" dirty="0">
              <a:solidFill>
                <a:schemeClr val="tx1"/>
              </a:solidFill>
              <a:latin typeface="Times New Roman" pitchFamily="18" charset="0"/>
              <a:cs typeface="Times New Roman" pitchFamily="18" charset="0"/>
            </a:rPr>
            <a:t> du </a:t>
          </a:r>
          <a:r>
            <a:rPr lang="en-US" sz="2200" kern="1200" dirty="0" err="1">
              <a:solidFill>
                <a:schemeClr val="tx1"/>
              </a:solidFill>
              <a:latin typeface="Times New Roman" pitchFamily="18" charset="0"/>
              <a:cs typeface="Times New Roman" pitchFamily="18" charset="0"/>
            </a:rPr>
            <a:t>lịch</a:t>
          </a:r>
          <a:endParaRPr lang="en-US" sz="2200" kern="1200" dirty="0">
            <a:solidFill>
              <a:schemeClr val="tx1"/>
            </a:solidFill>
            <a:latin typeface="Times New Roman" pitchFamily="18" charset="0"/>
            <a:cs typeface="Times New Roman" pitchFamily="18" charset="0"/>
          </a:endParaRPr>
        </a:p>
      </dsp:txBody>
      <dsp:txXfrm>
        <a:off x="4326679" y="2726479"/>
        <a:ext cx="1796710" cy="17967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153C3-6EB7-464D-BB4F-E2FF6000D9E0}">
      <dsp:nvSpPr>
        <dsp:cNvPr id="0" name=""/>
        <dsp:cNvSpPr/>
      </dsp:nvSpPr>
      <dsp:spPr>
        <a:xfrm>
          <a:off x="102"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de-DE" sz="2000" kern="1200" dirty="0">
              <a:solidFill>
                <a:schemeClr val="tx1"/>
              </a:solidFill>
              <a:latin typeface="Times New Roman" pitchFamily="18" charset="0"/>
              <a:cs typeface="Times New Roman" pitchFamily="18" charset="0"/>
            </a:rPr>
            <a:t>Mục đích của BCTC, đối tượng áp dụng</a:t>
          </a:r>
          <a:endParaRPr lang="en-US" sz="2000" kern="1200" dirty="0">
            <a:solidFill>
              <a:schemeClr val="tx1"/>
            </a:solidFill>
            <a:latin typeface="Times New Roman" pitchFamily="18" charset="0"/>
            <a:cs typeface="Times New Roman" pitchFamily="18" charset="0"/>
          </a:endParaRPr>
        </a:p>
      </dsp:txBody>
      <dsp:txXfrm>
        <a:off x="102" y="1798320"/>
        <a:ext cx="1362893" cy="1798320"/>
      </dsp:txXfrm>
    </dsp:sp>
    <dsp:sp modelId="{A9F92E17-6899-4923-9014-3A79B184B815}">
      <dsp:nvSpPr>
        <dsp:cNvPr id="0" name=""/>
        <dsp:cNvSpPr/>
      </dsp:nvSpPr>
      <dsp:spPr>
        <a:xfrm>
          <a:off x="40989"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0AEFBB-FFEF-4A6F-A0BA-385B7A399E96}">
      <dsp:nvSpPr>
        <dsp:cNvPr id="0" name=""/>
        <dsp:cNvSpPr/>
      </dsp:nvSpPr>
      <dsp:spPr>
        <a:xfrm>
          <a:off x="1403882"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150000"/>
            </a:lnSpc>
            <a:spcBef>
              <a:spcPct val="0"/>
            </a:spcBef>
            <a:spcAft>
              <a:spcPct val="35000"/>
            </a:spcAft>
            <a:buNone/>
          </a:pPr>
          <a:r>
            <a:rPr lang="de-DE" sz="1800" kern="1200" dirty="0">
              <a:solidFill>
                <a:schemeClr val="tx1"/>
              </a:solidFill>
              <a:latin typeface="Times New Roman" pitchFamily="18" charset="0"/>
              <a:cs typeface="Times New Roman" pitchFamily="18" charset="0"/>
            </a:rPr>
            <a:t>Hệ thống BCTC của doanh nghiệp</a:t>
          </a:r>
          <a:endParaRPr lang="en-US" sz="1800" kern="1200" dirty="0">
            <a:solidFill>
              <a:schemeClr val="tx1"/>
            </a:solidFill>
            <a:latin typeface="Times New Roman" pitchFamily="18" charset="0"/>
            <a:cs typeface="Times New Roman" pitchFamily="18" charset="0"/>
          </a:endParaRPr>
        </a:p>
      </dsp:txBody>
      <dsp:txXfrm>
        <a:off x="1403882" y="1798320"/>
        <a:ext cx="1362893" cy="1798320"/>
      </dsp:txXfrm>
    </dsp:sp>
    <dsp:sp modelId="{5CB5908C-1F48-40B4-B89A-A047034FDB75}">
      <dsp:nvSpPr>
        <dsp:cNvPr id="0" name=""/>
        <dsp:cNvSpPr/>
      </dsp:nvSpPr>
      <dsp:spPr>
        <a:xfrm>
          <a:off x="1444769"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03A456-D384-4EC7-AD4E-B923750513F3}">
      <dsp:nvSpPr>
        <dsp:cNvPr id="0" name=""/>
        <dsp:cNvSpPr/>
      </dsp:nvSpPr>
      <dsp:spPr>
        <a:xfrm>
          <a:off x="2807663"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Trách nhiệm lập, nguyên tắc lập và trình bày BCTC</a:t>
          </a:r>
          <a:endParaRPr lang="en-US" sz="1800" kern="1200" dirty="0">
            <a:solidFill>
              <a:schemeClr val="tx1"/>
            </a:solidFill>
            <a:latin typeface="Times New Roman" pitchFamily="18" charset="0"/>
            <a:cs typeface="Times New Roman" pitchFamily="18" charset="0"/>
          </a:endParaRPr>
        </a:p>
      </dsp:txBody>
      <dsp:txXfrm>
        <a:off x="2807663" y="1798320"/>
        <a:ext cx="1362893" cy="1798320"/>
      </dsp:txXfrm>
    </dsp:sp>
    <dsp:sp modelId="{345237B6-D1D9-4201-BBAE-CB4CEC9E7035}">
      <dsp:nvSpPr>
        <dsp:cNvPr id="0" name=""/>
        <dsp:cNvSpPr/>
      </dsp:nvSpPr>
      <dsp:spPr>
        <a:xfrm>
          <a:off x="2848549"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C30A9-8D6A-433F-A9FE-62C63775FFAF}">
      <dsp:nvSpPr>
        <dsp:cNvPr id="0" name=""/>
        <dsp:cNvSpPr/>
      </dsp:nvSpPr>
      <dsp:spPr>
        <a:xfrm>
          <a:off x="4211443"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Kỳ lập BCTC, thời hạn nộp BCTC, nơi nhận BCTC</a:t>
          </a:r>
          <a:endParaRPr lang="en-US" sz="1800" kern="1200" dirty="0">
            <a:solidFill>
              <a:schemeClr val="tx1"/>
            </a:solidFill>
            <a:latin typeface="Times New Roman" pitchFamily="18" charset="0"/>
            <a:cs typeface="Times New Roman" pitchFamily="18" charset="0"/>
          </a:endParaRPr>
        </a:p>
      </dsp:txBody>
      <dsp:txXfrm>
        <a:off x="4211443" y="1798320"/>
        <a:ext cx="1362893" cy="1798320"/>
      </dsp:txXfrm>
    </dsp:sp>
    <dsp:sp modelId="{EA9782A1-D4AA-4791-8B66-17F1AFE67637}">
      <dsp:nvSpPr>
        <dsp:cNvPr id="0" name=""/>
        <dsp:cNvSpPr/>
      </dsp:nvSpPr>
      <dsp:spPr>
        <a:xfrm>
          <a:off x="4252330"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50EDD9-3C21-44F2-A481-08631FB7E281}">
      <dsp:nvSpPr>
        <dsp:cNvPr id="0" name=""/>
        <dsp:cNvSpPr/>
      </dsp:nvSpPr>
      <dsp:spPr>
        <a:xfrm>
          <a:off x="5615223"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Trình bày nội dung và phương pháp lập BCTC năm</a:t>
          </a:r>
          <a:endParaRPr lang="en-US" sz="1800" kern="1200" dirty="0">
            <a:solidFill>
              <a:schemeClr val="tx1"/>
            </a:solidFill>
            <a:latin typeface="Times New Roman" pitchFamily="18" charset="0"/>
            <a:cs typeface="Times New Roman" pitchFamily="18" charset="0"/>
          </a:endParaRPr>
        </a:p>
      </dsp:txBody>
      <dsp:txXfrm>
        <a:off x="5615223" y="1798320"/>
        <a:ext cx="1362893" cy="1798320"/>
      </dsp:txXfrm>
    </dsp:sp>
    <dsp:sp modelId="{7E882647-F538-4AD1-A52B-88708EFC2BCD}">
      <dsp:nvSpPr>
        <dsp:cNvPr id="0" name=""/>
        <dsp:cNvSpPr/>
      </dsp:nvSpPr>
      <dsp:spPr>
        <a:xfrm>
          <a:off x="5656110"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2BE0A-14FA-47F6-A0CA-B5FB378DE872}">
      <dsp:nvSpPr>
        <dsp:cNvPr id="0" name=""/>
        <dsp:cNvSpPr/>
      </dsp:nvSpPr>
      <dsp:spPr>
        <a:xfrm>
          <a:off x="7019004" y="0"/>
          <a:ext cx="1362893" cy="449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de-DE" sz="1800" kern="1200" dirty="0">
              <a:solidFill>
                <a:schemeClr val="tx1"/>
              </a:solidFill>
              <a:latin typeface="Times New Roman" pitchFamily="18" charset="0"/>
              <a:cs typeface="Times New Roman" pitchFamily="18" charset="0"/>
            </a:rPr>
            <a:t>Trình bày nội dung và phương pháp lập BCTC giữa niên độ</a:t>
          </a:r>
          <a:endParaRPr lang="en-US" sz="1800" kern="1200" dirty="0">
            <a:solidFill>
              <a:schemeClr val="tx1"/>
            </a:solidFill>
            <a:latin typeface="Times New Roman" pitchFamily="18" charset="0"/>
            <a:cs typeface="Times New Roman" pitchFamily="18" charset="0"/>
          </a:endParaRPr>
        </a:p>
      </dsp:txBody>
      <dsp:txXfrm>
        <a:off x="7019004" y="1798320"/>
        <a:ext cx="1362893" cy="1798320"/>
      </dsp:txXfrm>
    </dsp:sp>
    <dsp:sp modelId="{58BF6DBE-C4FF-4516-B796-49446C10AD6C}">
      <dsp:nvSpPr>
        <dsp:cNvPr id="0" name=""/>
        <dsp:cNvSpPr/>
      </dsp:nvSpPr>
      <dsp:spPr>
        <a:xfrm>
          <a:off x="7059890" y="269748"/>
          <a:ext cx="1281119" cy="149710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D2C3E4-FA30-4A12-8E67-4E4F365C1127}">
      <dsp:nvSpPr>
        <dsp:cNvPr id="0" name=""/>
        <dsp:cNvSpPr/>
      </dsp:nvSpPr>
      <dsp:spPr>
        <a:xfrm>
          <a:off x="335279" y="3596640"/>
          <a:ext cx="7711440" cy="674370"/>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8C6FA1-B0C6-4238-8B76-DD8892311DD9}" type="datetimeFigureOut">
              <a:rPr lang="en-US" smtClean="0"/>
              <a:t>7/26/2026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06CA31-1E52-4F90-84CA-C8AF26C49C8C}" type="slidenum">
              <a:rPr lang="en-US" smtClean="0"/>
              <a:t>‹#›</a:t>
            </a:fld>
            <a:endParaRPr lang="en-US"/>
          </a:p>
        </p:txBody>
      </p:sp>
    </p:spTree>
    <p:extLst>
      <p:ext uri="{BB962C8B-B14F-4D97-AF65-F5344CB8AC3E}">
        <p14:creationId xmlns:p14="http://schemas.microsoft.com/office/powerpoint/2010/main" val="2928230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76695B6-0E02-4A96-A0BB-0349AC869F45}" type="slidenum">
              <a:rPr lang="en-US">
                <a:solidFill>
                  <a:prstClr val="black"/>
                </a:solidFill>
              </a:rPr>
              <a:p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258</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260</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5</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6</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19</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20</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vi-VN" sz="1400" b="1" dirty="0">
              <a:latin typeface="+mj-lt"/>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CA50FC-0B19-458C-BDC4-730487ED2400}" type="slidenum">
              <a:rPr lang="en-US">
                <a:solidFill>
                  <a:prstClr val="black"/>
                </a:solidFill>
              </a:rPr>
              <a:pPr/>
              <a:t>21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236</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237</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515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fld id="{F86AC316-2558-4E13-ABC0-7D90B87EBCAE}" type="slidenum">
              <a:rPr lang="en-US" smtClean="0">
                <a:solidFill>
                  <a:prstClr val="black"/>
                </a:solidFill>
              </a:rPr>
              <a:pPr>
                <a:defRPr/>
              </a:pPr>
              <a:t>241</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6.png"/><Relationship Id="rId11" Type="http://schemas.openxmlformats.org/officeDocument/2006/relationships/image" Target="../media/image11.png"/><Relationship Id="rId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76D470FC-7DE5-4B0A-8EAD-9D5D0B3AAC79}" type="datetimeFigureOut">
              <a:rPr lang="en-US">
                <a:solidFill>
                  <a:srgbClr val="DBF5F9">
                    <a:shade val="90000"/>
                  </a:srgbClr>
                </a:solidFill>
              </a:rPr>
              <a:pPr>
                <a:defRPr/>
              </a:pPr>
              <a:t>7/26/2026</a:t>
            </a:fld>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lvl1pPr>
          </a:lstStyle>
          <a:p>
            <a:pPr>
              <a:defRPr/>
            </a:pPr>
            <a:fld id="{64E4C3C7-8BDB-4B72-A6BC-36DA35C2E855}"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12856969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21DF7565-E50D-4C6A-B6A3-C41660F1FF74}" type="datetimeFigureOut">
              <a:rPr lang="en-US">
                <a:solidFill>
                  <a:srgbClr val="04617B">
                    <a:shade val="90000"/>
                  </a:srgbClr>
                </a:solidFill>
              </a:rPr>
              <a:pPr>
                <a:defRPr/>
              </a:pPr>
              <a:t>7/26/2026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552AD304-4D9B-4452-81B9-95ECC2478BD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953538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6CDE10FA-7CAC-4A78-9CAA-DC187B28AFB7}" type="datetimeFigureOut">
              <a:rPr lang="en-US">
                <a:solidFill>
                  <a:srgbClr val="04617B">
                    <a:shade val="90000"/>
                  </a:srgbClr>
                </a:solidFill>
              </a:rPr>
              <a:pPr>
                <a:defRPr/>
              </a:pPr>
              <a:t>7/26/2026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499EA998-9DFE-4854-A68E-2DF84F03F9D4}"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1340859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127"/>
          <p:cNvSpPr>
            <a:spLocks noChangeArrowheads="1"/>
          </p:cNvSpPr>
          <p:nvPr/>
        </p:nvSpPr>
        <p:spPr bwMode="gray">
          <a:xfrm>
            <a:off x="0" y="0"/>
            <a:ext cx="9144000" cy="1828800"/>
          </a:xfrm>
          <a:prstGeom prst="rect">
            <a:avLst/>
          </a:prstGeom>
          <a:gradFill rotWithShape="1">
            <a:gsLst>
              <a:gs pos="0">
                <a:schemeClr val="accent1"/>
              </a:gs>
              <a:gs pos="100000">
                <a:schemeClr val="accent1">
                  <a:gamma/>
                  <a:tint val="0"/>
                  <a:invGamma/>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080808"/>
              </a:solidFill>
              <a:cs typeface="Arial" charset="0"/>
            </a:endParaRPr>
          </a:p>
        </p:txBody>
      </p:sp>
      <p:grpSp>
        <p:nvGrpSpPr>
          <p:cNvPr id="5" name="Group 15"/>
          <p:cNvGrpSpPr>
            <a:grpSpLocks/>
          </p:cNvGrpSpPr>
          <p:nvPr/>
        </p:nvGrpSpPr>
        <p:grpSpPr bwMode="auto">
          <a:xfrm>
            <a:off x="152400" y="381000"/>
            <a:ext cx="6838950" cy="3365500"/>
            <a:chOff x="664" y="1951"/>
            <a:chExt cx="4308" cy="2120"/>
          </a:xfrm>
        </p:grpSpPr>
        <p:sp>
          <p:nvSpPr>
            <p:cNvPr id="6" name="Freeform 16"/>
            <p:cNvSpPr>
              <a:spLocks/>
            </p:cNvSpPr>
            <p:nvPr/>
          </p:nvSpPr>
          <p:spPr bwMode="invGray">
            <a:xfrm>
              <a:off x="743" y="2045"/>
              <a:ext cx="1267" cy="1938"/>
            </a:xfrm>
            <a:custGeom>
              <a:avLst/>
              <a:gdLst>
                <a:gd name="T0" fmla="*/ 3 w 1692"/>
                <a:gd name="T1" fmla="*/ 5 h 2586"/>
                <a:gd name="T2" fmla="*/ 7 w 1692"/>
                <a:gd name="T3" fmla="*/ 5 h 2586"/>
                <a:gd name="T4" fmla="*/ 10 w 1692"/>
                <a:gd name="T5" fmla="*/ 5 h 2586"/>
                <a:gd name="T6" fmla="*/ 10 w 1692"/>
                <a:gd name="T7" fmla="*/ 10 h 2586"/>
                <a:gd name="T8" fmla="*/ 6 w 1692"/>
                <a:gd name="T9" fmla="*/ 13 h 2586"/>
                <a:gd name="T10" fmla="*/ 5 w 1692"/>
                <a:gd name="T11" fmla="*/ 16 h 2586"/>
                <a:gd name="T12" fmla="*/ 7 w 1692"/>
                <a:gd name="T13" fmla="*/ 22 h 2586"/>
                <a:gd name="T14" fmla="*/ 7 w 1692"/>
                <a:gd name="T15" fmla="*/ 22 h 2586"/>
                <a:gd name="T16" fmla="*/ 7 w 1692"/>
                <a:gd name="T17" fmla="*/ 21 h 2586"/>
                <a:gd name="T18" fmla="*/ 11 w 1692"/>
                <a:gd name="T19" fmla="*/ 27 h 2586"/>
                <a:gd name="T20" fmla="*/ 15 w 1692"/>
                <a:gd name="T21" fmla="*/ 28 h 2586"/>
                <a:gd name="T22" fmla="*/ 19 w 1692"/>
                <a:gd name="T23" fmla="*/ 31 h 2586"/>
                <a:gd name="T24" fmla="*/ 20 w 1692"/>
                <a:gd name="T25" fmla="*/ 33 h 2586"/>
                <a:gd name="T26" fmla="*/ 18 w 1692"/>
                <a:gd name="T27" fmla="*/ 37 h 2586"/>
                <a:gd name="T28" fmla="*/ 21 w 1692"/>
                <a:gd name="T29" fmla="*/ 42 h 2586"/>
                <a:gd name="T30" fmla="*/ 24 w 1692"/>
                <a:gd name="T31" fmla="*/ 48 h 2586"/>
                <a:gd name="T32" fmla="*/ 25 w 1692"/>
                <a:gd name="T33" fmla="*/ 55 h 2586"/>
                <a:gd name="T34" fmla="*/ 28 w 1692"/>
                <a:gd name="T35" fmla="*/ 59 h 2586"/>
                <a:gd name="T36" fmla="*/ 29 w 1692"/>
                <a:gd name="T37" fmla="*/ 59 h 2586"/>
                <a:gd name="T38" fmla="*/ 29 w 1692"/>
                <a:gd name="T39" fmla="*/ 56 h 2586"/>
                <a:gd name="T40" fmla="*/ 30 w 1692"/>
                <a:gd name="T41" fmla="*/ 55 h 2586"/>
                <a:gd name="T42" fmla="*/ 32 w 1692"/>
                <a:gd name="T43" fmla="*/ 52 h 2586"/>
                <a:gd name="T44" fmla="*/ 34 w 1692"/>
                <a:gd name="T45" fmla="*/ 49 h 2586"/>
                <a:gd name="T46" fmla="*/ 37 w 1692"/>
                <a:gd name="T47" fmla="*/ 46 h 2586"/>
                <a:gd name="T48" fmla="*/ 37 w 1692"/>
                <a:gd name="T49" fmla="*/ 41 h 2586"/>
                <a:gd name="T50" fmla="*/ 36 w 1692"/>
                <a:gd name="T51" fmla="*/ 36 h 2586"/>
                <a:gd name="T52" fmla="*/ 32 w 1692"/>
                <a:gd name="T53" fmla="*/ 33 h 2586"/>
                <a:gd name="T54" fmla="*/ 25 w 1692"/>
                <a:gd name="T55" fmla="*/ 30 h 2586"/>
                <a:gd name="T56" fmla="*/ 22 w 1692"/>
                <a:gd name="T57" fmla="*/ 29 h 2586"/>
                <a:gd name="T58" fmla="*/ 21 w 1692"/>
                <a:gd name="T59" fmla="*/ 30 h 2586"/>
                <a:gd name="T60" fmla="*/ 19 w 1692"/>
                <a:gd name="T61" fmla="*/ 31 h 2586"/>
                <a:gd name="T62" fmla="*/ 17 w 1692"/>
                <a:gd name="T63" fmla="*/ 28 h 2586"/>
                <a:gd name="T64" fmla="*/ 17 w 1692"/>
                <a:gd name="T65" fmla="*/ 25 h 2586"/>
                <a:gd name="T66" fmla="*/ 14 w 1692"/>
                <a:gd name="T67" fmla="*/ 25 h 2586"/>
                <a:gd name="T68" fmla="*/ 13 w 1692"/>
                <a:gd name="T69" fmla="*/ 22 h 2586"/>
                <a:gd name="T70" fmla="*/ 17 w 1692"/>
                <a:gd name="T71" fmla="*/ 21 h 2586"/>
                <a:gd name="T72" fmla="*/ 19 w 1692"/>
                <a:gd name="T73" fmla="*/ 21 h 2586"/>
                <a:gd name="T74" fmla="*/ 21 w 1692"/>
                <a:gd name="T75" fmla="*/ 21 h 2586"/>
                <a:gd name="T76" fmla="*/ 24 w 1692"/>
                <a:gd name="T77" fmla="*/ 17 h 2586"/>
                <a:gd name="T78" fmla="*/ 28 w 1692"/>
                <a:gd name="T79" fmla="*/ 16 h 2586"/>
                <a:gd name="T80" fmla="*/ 29 w 1692"/>
                <a:gd name="T81" fmla="*/ 15 h 2586"/>
                <a:gd name="T82" fmla="*/ 31 w 1692"/>
                <a:gd name="T83" fmla="*/ 12 h 2586"/>
                <a:gd name="T84" fmla="*/ 30 w 1692"/>
                <a:gd name="T85" fmla="*/ 12 h 2586"/>
                <a:gd name="T86" fmla="*/ 36 w 1692"/>
                <a:gd name="T87" fmla="*/ 10 h 2586"/>
                <a:gd name="T88" fmla="*/ 32 w 1692"/>
                <a:gd name="T89" fmla="*/ 7 h 2586"/>
                <a:gd name="T90" fmla="*/ 31 w 1692"/>
                <a:gd name="T91" fmla="*/ 5 h 2586"/>
                <a:gd name="T92" fmla="*/ 28 w 1692"/>
                <a:gd name="T93" fmla="*/ 8 h 2586"/>
                <a:gd name="T94" fmla="*/ 25 w 1692"/>
                <a:gd name="T95" fmla="*/ 10 h 2586"/>
                <a:gd name="T96" fmla="*/ 24 w 1692"/>
                <a:gd name="T97" fmla="*/ 7 h 2586"/>
                <a:gd name="T98" fmla="*/ 28 w 1692"/>
                <a:gd name="T99" fmla="*/ 5 h 2586"/>
                <a:gd name="T100" fmla="*/ 29 w 1692"/>
                <a:gd name="T101" fmla="*/ 4 h 2586"/>
                <a:gd name="T102" fmla="*/ 31 w 1692"/>
                <a:gd name="T103" fmla="*/ 4 h 2586"/>
                <a:gd name="T104" fmla="*/ 30 w 1692"/>
                <a:gd name="T105" fmla="*/ 3 h 2586"/>
                <a:gd name="T106" fmla="*/ 29 w 1692"/>
                <a:gd name="T107" fmla="*/ 3 h 2586"/>
                <a:gd name="T108" fmla="*/ 28 w 1692"/>
                <a:gd name="T109" fmla="*/ 2 h 2586"/>
                <a:gd name="T110" fmla="*/ 25 w 1692"/>
                <a:gd name="T111" fmla="*/ 3 h 2586"/>
                <a:gd name="T112" fmla="*/ 22 w 1692"/>
                <a:gd name="T113" fmla="*/ 3 h 2586"/>
                <a:gd name="T114" fmla="*/ 13 w 1692"/>
                <a:gd name="T115" fmla="*/ 0 h 2586"/>
                <a:gd name="T116" fmla="*/ 7 w 1692"/>
                <a:gd name="T117" fmla="*/ 1 h 2586"/>
                <a:gd name="T118" fmla="*/ 7 w 1692"/>
                <a:gd name="T119" fmla="*/ 2 h 2586"/>
                <a:gd name="T120" fmla="*/ 3 w 1692"/>
                <a:gd name="T121" fmla="*/ 4 h 2586"/>
                <a:gd name="T122" fmla="*/ 3 w 1692"/>
                <a:gd name="T123" fmla="*/ 5 h 2586"/>
                <a:gd name="T124" fmla="*/ 1 w 1692"/>
                <a:gd name="T125" fmla="*/ 5 h 25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92" h="2586">
                  <a:moveTo>
                    <a:pt x="2" y="252"/>
                  </a:moveTo>
                  <a:lnTo>
                    <a:pt x="68" y="264"/>
                  </a:lnTo>
                  <a:lnTo>
                    <a:pt x="116" y="258"/>
                  </a:lnTo>
                  <a:lnTo>
                    <a:pt x="188" y="216"/>
                  </a:lnTo>
                  <a:lnTo>
                    <a:pt x="236" y="210"/>
                  </a:lnTo>
                  <a:lnTo>
                    <a:pt x="320" y="210"/>
                  </a:lnTo>
                  <a:lnTo>
                    <a:pt x="368" y="216"/>
                  </a:lnTo>
                  <a:lnTo>
                    <a:pt x="398" y="246"/>
                  </a:lnTo>
                  <a:lnTo>
                    <a:pt x="434" y="240"/>
                  </a:lnTo>
                  <a:lnTo>
                    <a:pt x="422" y="294"/>
                  </a:lnTo>
                  <a:lnTo>
                    <a:pt x="404" y="354"/>
                  </a:lnTo>
                  <a:lnTo>
                    <a:pt x="416" y="444"/>
                  </a:lnTo>
                  <a:lnTo>
                    <a:pt x="408" y="480"/>
                  </a:lnTo>
                  <a:lnTo>
                    <a:pt x="380" y="474"/>
                  </a:lnTo>
                  <a:lnTo>
                    <a:pt x="272" y="582"/>
                  </a:lnTo>
                  <a:lnTo>
                    <a:pt x="236" y="628"/>
                  </a:lnTo>
                  <a:lnTo>
                    <a:pt x="242" y="672"/>
                  </a:lnTo>
                  <a:lnTo>
                    <a:pt x="218" y="714"/>
                  </a:lnTo>
                  <a:lnTo>
                    <a:pt x="268" y="774"/>
                  </a:lnTo>
                  <a:lnTo>
                    <a:pt x="262" y="844"/>
                  </a:lnTo>
                  <a:lnTo>
                    <a:pt x="284" y="964"/>
                  </a:lnTo>
                  <a:lnTo>
                    <a:pt x="320" y="1010"/>
                  </a:lnTo>
                  <a:lnTo>
                    <a:pt x="324" y="970"/>
                  </a:lnTo>
                  <a:lnTo>
                    <a:pt x="316" y="960"/>
                  </a:lnTo>
                  <a:lnTo>
                    <a:pt x="302" y="834"/>
                  </a:lnTo>
                  <a:lnTo>
                    <a:pt x="326" y="830"/>
                  </a:lnTo>
                  <a:lnTo>
                    <a:pt x="328" y="906"/>
                  </a:lnTo>
                  <a:lnTo>
                    <a:pt x="380" y="996"/>
                  </a:lnTo>
                  <a:lnTo>
                    <a:pt x="368" y="1074"/>
                  </a:lnTo>
                  <a:lnTo>
                    <a:pt x="478" y="1154"/>
                  </a:lnTo>
                  <a:lnTo>
                    <a:pt x="564" y="1164"/>
                  </a:lnTo>
                  <a:lnTo>
                    <a:pt x="612" y="1208"/>
                  </a:lnTo>
                  <a:lnTo>
                    <a:pt x="650" y="1200"/>
                  </a:lnTo>
                  <a:lnTo>
                    <a:pt x="680" y="1224"/>
                  </a:lnTo>
                  <a:lnTo>
                    <a:pt x="698" y="1272"/>
                  </a:lnTo>
                  <a:lnTo>
                    <a:pt x="794" y="1350"/>
                  </a:lnTo>
                  <a:lnTo>
                    <a:pt x="842" y="1308"/>
                  </a:lnTo>
                  <a:lnTo>
                    <a:pt x="848" y="1350"/>
                  </a:lnTo>
                  <a:lnTo>
                    <a:pt x="854" y="1422"/>
                  </a:lnTo>
                  <a:lnTo>
                    <a:pt x="786" y="1490"/>
                  </a:lnTo>
                  <a:lnTo>
                    <a:pt x="788" y="1542"/>
                  </a:lnTo>
                  <a:lnTo>
                    <a:pt x="770" y="1608"/>
                  </a:lnTo>
                  <a:lnTo>
                    <a:pt x="802" y="1634"/>
                  </a:lnTo>
                  <a:lnTo>
                    <a:pt x="848" y="1668"/>
                  </a:lnTo>
                  <a:lnTo>
                    <a:pt x="916" y="1782"/>
                  </a:lnTo>
                  <a:lnTo>
                    <a:pt x="956" y="1800"/>
                  </a:lnTo>
                  <a:lnTo>
                    <a:pt x="1010" y="1848"/>
                  </a:lnTo>
                  <a:lnTo>
                    <a:pt x="1034" y="2022"/>
                  </a:lnTo>
                  <a:lnTo>
                    <a:pt x="1058" y="2178"/>
                  </a:lnTo>
                  <a:lnTo>
                    <a:pt x="1046" y="2244"/>
                  </a:lnTo>
                  <a:lnTo>
                    <a:pt x="1094" y="2310"/>
                  </a:lnTo>
                  <a:lnTo>
                    <a:pt x="1118" y="2364"/>
                  </a:lnTo>
                  <a:lnTo>
                    <a:pt x="1138" y="2458"/>
                  </a:lnTo>
                  <a:lnTo>
                    <a:pt x="1194" y="2540"/>
                  </a:lnTo>
                  <a:lnTo>
                    <a:pt x="1286" y="2586"/>
                  </a:lnTo>
                  <a:lnTo>
                    <a:pt x="1382" y="2574"/>
                  </a:lnTo>
                  <a:lnTo>
                    <a:pt x="1280" y="2520"/>
                  </a:lnTo>
                  <a:lnTo>
                    <a:pt x="1266" y="2472"/>
                  </a:lnTo>
                  <a:lnTo>
                    <a:pt x="1288" y="2428"/>
                  </a:lnTo>
                  <a:lnTo>
                    <a:pt x="1244" y="2394"/>
                  </a:lnTo>
                  <a:lnTo>
                    <a:pt x="1284" y="2334"/>
                  </a:lnTo>
                  <a:lnTo>
                    <a:pt x="1244" y="2300"/>
                  </a:lnTo>
                  <a:lnTo>
                    <a:pt x="1288" y="2306"/>
                  </a:lnTo>
                  <a:lnTo>
                    <a:pt x="1286" y="2244"/>
                  </a:lnTo>
                  <a:lnTo>
                    <a:pt x="1330" y="2268"/>
                  </a:lnTo>
                  <a:lnTo>
                    <a:pt x="1368" y="2228"/>
                  </a:lnTo>
                  <a:lnTo>
                    <a:pt x="1334" y="2160"/>
                  </a:lnTo>
                  <a:lnTo>
                    <a:pt x="1382" y="2184"/>
                  </a:lnTo>
                  <a:lnTo>
                    <a:pt x="1448" y="2076"/>
                  </a:lnTo>
                  <a:lnTo>
                    <a:pt x="1468" y="2052"/>
                  </a:lnTo>
                  <a:lnTo>
                    <a:pt x="1476" y="1982"/>
                  </a:lnTo>
                  <a:lnTo>
                    <a:pt x="1568" y="1950"/>
                  </a:lnTo>
                  <a:lnTo>
                    <a:pt x="1612" y="1880"/>
                  </a:lnTo>
                  <a:lnTo>
                    <a:pt x="1628" y="1830"/>
                  </a:lnTo>
                  <a:lnTo>
                    <a:pt x="1622" y="1746"/>
                  </a:lnTo>
                  <a:lnTo>
                    <a:pt x="1692" y="1644"/>
                  </a:lnTo>
                  <a:lnTo>
                    <a:pt x="1652" y="1578"/>
                  </a:lnTo>
                  <a:lnTo>
                    <a:pt x="1552" y="1538"/>
                  </a:lnTo>
                  <a:lnTo>
                    <a:pt x="1448" y="1500"/>
                  </a:lnTo>
                  <a:lnTo>
                    <a:pt x="1376" y="1494"/>
                  </a:lnTo>
                  <a:lnTo>
                    <a:pt x="1376" y="1410"/>
                  </a:lnTo>
                  <a:lnTo>
                    <a:pt x="1262" y="1356"/>
                  </a:lnTo>
                  <a:lnTo>
                    <a:pt x="1166" y="1272"/>
                  </a:lnTo>
                  <a:lnTo>
                    <a:pt x="1104" y="1280"/>
                  </a:lnTo>
                  <a:lnTo>
                    <a:pt x="1048" y="1276"/>
                  </a:lnTo>
                  <a:lnTo>
                    <a:pt x="1020" y="1244"/>
                  </a:lnTo>
                  <a:lnTo>
                    <a:pt x="974" y="1260"/>
                  </a:lnTo>
                  <a:lnTo>
                    <a:pt x="984" y="1238"/>
                  </a:lnTo>
                  <a:lnTo>
                    <a:pt x="934" y="1268"/>
                  </a:lnTo>
                  <a:lnTo>
                    <a:pt x="904" y="1268"/>
                  </a:lnTo>
                  <a:lnTo>
                    <a:pt x="872" y="1314"/>
                  </a:lnTo>
                  <a:lnTo>
                    <a:pt x="836" y="1272"/>
                  </a:lnTo>
                  <a:lnTo>
                    <a:pt x="794" y="1308"/>
                  </a:lnTo>
                  <a:lnTo>
                    <a:pt x="748" y="1278"/>
                  </a:lnTo>
                  <a:lnTo>
                    <a:pt x="758" y="1242"/>
                  </a:lnTo>
                  <a:lnTo>
                    <a:pt x="758" y="1174"/>
                  </a:lnTo>
                  <a:lnTo>
                    <a:pt x="698" y="1176"/>
                  </a:lnTo>
                  <a:lnTo>
                    <a:pt x="668" y="1140"/>
                  </a:lnTo>
                  <a:lnTo>
                    <a:pt x="736" y="1062"/>
                  </a:lnTo>
                  <a:lnTo>
                    <a:pt x="712" y="1050"/>
                  </a:lnTo>
                  <a:lnTo>
                    <a:pt x="658" y="1062"/>
                  </a:lnTo>
                  <a:lnTo>
                    <a:pt x="632" y="1104"/>
                  </a:lnTo>
                  <a:lnTo>
                    <a:pt x="596" y="1110"/>
                  </a:lnTo>
                  <a:lnTo>
                    <a:pt x="538" y="1066"/>
                  </a:lnTo>
                  <a:lnTo>
                    <a:pt x="568" y="950"/>
                  </a:lnTo>
                  <a:lnTo>
                    <a:pt x="632" y="894"/>
                  </a:lnTo>
                  <a:lnTo>
                    <a:pt x="686" y="894"/>
                  </a:lnTo>
                  <a:lnTo>
                    <a:pt x="740" y="912"/>
                  </a:lnTo>
                  <a:lnTo>
                    <a:pt x="736" y="900"/>
                  </a:lnTo>
                  <a:lnTo>
                    <a:pt x="766" y="868"/>
                  </a:lnTo>
                  <a:lnTo>
                    <a:pt x="842" y="906"/>
                  </a:lnTo>
                  <a:lnTo>
                    <a:pt x="848" y="966"/>
                  </a:lnTo>
                  <a:lnTo>
                    <a:pt x="884" y="984"/>
                  </a:lnTo>
                  <a:lnTo>
                    <a:pt x="896" y="900"/>
                  </a:lnTo>
                  <a:lnTo>
                    <a:pt x="878" y="858"/>
                  </a:lnTo>
                  <a:lnTo>
                    <a:pt x="998" y="806"/>
                  </a:lnTo>
                  <a:lnTo>
                    <a:pt x="1058" y="750"/>
                  </a:lnTo>
                  <a:lnTo>
                    <a:pt x="1100" y="696"/>
                  </a:lnTo>
                  <a:lnTo>
                    <a:pt x="1130" y="672"/>
                  </a:lnTo>
                  <a:lnTo>
                    <a:pt x="1184" y="678"/>
                  </a:lnTo>
                  <a:lnTo>
                    <a:pt x="1190" y="636"/>
                  </a:lnTo>
                  <a:lnTo>
                    <a:pt x="1280" y="588"/>
                  </a:lnTo>
                  <a:lnTo>
                    <a:pt x="1278" y="636"/>
                  </a:lnTo>
                  <a:lnTo>
                    <a:pt x="1360" y="602"/>
                  </a:lnTo>
                  <a:lnTo>
                    <a:pt x="1322" y="570"/>
                  </a:lnTo>
                  <a:lnTo>
                    <a:pt x="1340" y="538"/>
                  </a:lnTo>
                  <a:lnTo>
                    <a:pt x="1320" y="522"/>
                  </a:lnTo>
                  <a:lnTo>
                    <a:pt x="1286" y="546"/>
                  </a:lnTo>
                  <a:lnTo>
                    <a:pt x="1288" y="512"/>
                  </a:lnTo>
                  <a:lnTo>
                    <a:pt x="1400" y="504"/>
                  </a:lnTo>
                  <a:lnTo>
                    <a:pt x="1490" y="480"/>
                  </a:lnTo>
                  <a:lnTo>
                    <a:pt x="1526" y="456"/>
                  </a:lnTo>
                  <a:lnTo>
                    <a:pt x="1484" y="394"/>
                  </a:lnTo>
                  <a:cubicBezTo>
                    <a:pt x="1474" y="370"/>
                    <a:pt x="1479" y="319"/>
                    <a:pt x="1466" y="310"/>
                  </a:cubicBezTo>
                  <a:cubicBezTo>
                    <a:pt x="1456" y="300"/>
                    <a:pt x="1423" y="343"/>
                    <a:pt x="1406" y="342"/>
                  </a:cubicBezTo>
                  <a:lnTo>
                    <a:pt x="1376" y="312"/>
                  </a:lnTo>
                  <a:lnTo>
                    <a:pt x="1376" y="270"/>
                  </a:lnTo>
                  <a:lnTo>
                    <a:pt x="1328" y="264"/>
                  </a:lnTo>
                  <a:lnTo>
                    <a:pt x="1312" y="252"/>
                  </a:lnTo>
                  <a:lnTo>
                    <a:pt x="1256" y="314"/>
                  </a:lnTo>
                  <a:lnTo>
                    <a:pt x="1222" y="364"/>
                  </a:lnTo>
                  <a:lnTo>
                    <a:pt x="1172" y="402"/>
                  </a:lnTo>
                  <a:lnTo>
                    <a:pt x="1136" y="474"/>
                  </a:lnTo>
                  <a:lnTo>
                    <a:pt x="1110" y="444"/>
                  </a:lnTo>
                  <a:lnTo>
                    <a:pt x="1128" y="394"/>
                  </a:lnTo>
                  <a:lnTo>
                    <a:pt x="1038" y="334"/>
                  </a:lnTo>
                  <a:lnTo>
                    <a:pt x="1022" y="304"/>
                  </a:lnTo>
                  <a:lnTo>
                    <a:pt x="1122" y="226"/>
                  </a:lnTo>
                  <a:lnTo>
                    <a:pt x="1184" y="222"/>
                  </a:lnTo>
                  <a:lnTo>
                    <a:pt x="1212" y="240"/>
                  </a:lnTo>
                  <a:lnTo>
                    <a:pt x="1248" y="220"/>
                  </a:lnTo>
                  <a:lnTo>
                    <a:pt x="1300" y="220"/>
                  </a:lnTo>
                  <a:lnTo>
                    <a:pt x="1266" y="198"/>
                  </a:lnTo>
                  <a:lnTo>
                    <a:pt x="1208" y="196"/>
                  </a:lnTo>
                  <a:lnTo>
                    <a:pt x="1250" y="174"/>
                  </a:lnTo>
                  <a:lnTo>
                    <a:pt x="1328" y="172"/>
                  </a:lnTo>
                  <a:lnTo>
                    <a:pt x="1364" y="132"/>
                  </a:lnTo>
                  <a:cubicBezTo>
                    <a:pt x="1346" y="124"/>
                    <a:pt x="1343" y="119"/>
                    <a:pt x="1324" y="122"/>
                  </a:cubicBezTo>
                  <a:cubicBezTo>
                    <a:pt x="1310" y="124"/>
                    <a:pt x="1294" y="132"/>
                    <a:pt x="1286" y="144"/>
                  </a:cubicBezTo>
                  <a:cubicBezTo>
                    <a:pt x="1282" y="149"/>
                    <a:pt x="1274" y="148"/>
                    <a:pt x="1268" y="150"/>
                  </a:cubicBezTo>
                  <a:cubicBezTo>
                    <a:pt x="1266" y="144"/>
                    <a:pt x="1259" y="138"/>
                    <a:pt x="1262" y="132"/>
                  </a:cubicBezTo>
                  <a:cubicBezTo>
                    <a:pt x="1269" y="118"/>
                    <a:pt x="1303" y="134"/>
                    <a:pt x="1262" y="120"/>
                  </a:cubicBezTo>
                  <a:cubicBezTo>
                    <a:pt x="1221" y="134"/>
                    <a:pt x="1252" y="105"/>
                    <a:pt x="1262" y="90"/>
                  </a:cubicBezTo>
                  <a:cubicBezTo>
                    <a:pt x="1260" y="84"/>
                    <a:pt x="1262" y="75"/>
                    <a:pt x="1256" y="72"/>
                  </a:cubicBezTo>
                  <a:cubicBezTo>
                    <a:pt x="1238" y="63"/>
                    <a:pt x="1202" y="102"/>
                    <a:pt x="1202" y="102"/>
                  </a:cubicBezTo>
                  <a:cubicBezTo>
                    <a:pt x="1198" y="108"/>
                    <a:pt x="1186" y="140"/>
                    <a:pt x="1180" y="144"/>
                  </a:cubicBezTo>
                  <a:cubicBezTo>
                    <a:pt x="1169" y="151"/>
                    <a:pt x="1148" y="122"/>
                    <a:pt x="1148" y="122"/>
                  </a:cubicBezTo>
                  <a:cubicBezTo>
                    <a:pt x="1138" y="123"/>
                    <a:pt x="1121" y="137"/>
                    <a:pt x="1106" y="136"/>
                  </a:cubicBezTo>
                  <a:cubicBezTo>
                    <a:pt x="1091" y="135"/>
                    <a:pt x="1074" y="117"/>
                    <a:pt x="1056" y="116"/>
                  </a:cubicBezTo>
                  <a:cubicBezTo>
                    <a:pt x="1038" y="115"/>
                    <a:pt x="1016" y="131"/>
                    <a:pt x="998" y="132"/>
                  </a:cubicBezTo>
                  <a:cubicBezTo>
                    <a:pt x="997" y="132"/>
                    <a:pt x="956" y="125"/>
                    <a:pt x="950" y="120"/>
                  </a:cubicBezTo>
                  <a:cubicBezTo>
                    <a:pt x="918" y="94"/>
                    <a:pt x="960" y="108"/>
                    <a:pt x="920" y="90"/>
                  </a:cubicBezTo>
                  <a:cubicBezTo>
                    <a:pt x="852" y="60"/>
                    <a:pt x="806" y="58"/>
                    <a:pt x="730" y="54"/>
                  </a:cubicBezTo>
                  <a:cubicBezTo>
                    <a:pt x="656" y="39"/>
                    <a:pt x="625" y="15"/>
                    <a:pt x="550" y="0"/>
                  </a:cubicBezTo>
                  <a:cubicBezTo>
                    <a:pt x="510" y="2"/>
                    <a:pt x="486" y="5"/>
                    <a:pt x="446" y="8"/>
                  </a:cubicBezTo>
                  <a:cubicBezTo>
                    <a:pt x="424" y="9"/>
                    <a:pt x="423" y="14"/>
                    <a:pt x="406" y="18"/>
                  </a:cubicBezTo>
                  <a:cubicBezTo>
                    <a:pt x="389" y="22"/>
                    <a:pt x="353" y="24"/>
                    <a:pt x="344" y="32"/>
                  </a:cubicBezTo>
                  <a:cubicBezTo>
                    <a:pt x="346" y="38"/>
                    <a:pt x="354" y="60"/>
                    <a:pt x="350" y="64"/>
                  </a:cubicBezTo>
                  <a:cubicBezTo>
                    <a:pt x="274" y="50"/>
                    <a:pt x="250" y="81"/>
                    <a:pt x="236" y="82"/>
                  </a:cubicBezTo>
                  <a:cubicBezTo>
                    <a:pt x="278" y="110"/>
                    <a:pt x="270" y="72"/>
                    <a:pt x="290" y="102"/>
                  </a:cubicBezTo>
                  <a:cubicBezTo>
                    <a:pt x="234" y="121"/>
                    <a:pt x="178" y="104"/>
                    <a:pt x="128" y="138"/>
                  </a:cubicBezTo>
                  <a:cubicBezTo>
                    <a:pt x="126" y="144"/>
                    <a:pt x="122" y="150"/>
                    <a:pt x="122" y="156"/>
                  </a:cubicBezTo>
                  <a:cubicBezTo>
                    <a:pt x="122" y="162"/>
                    <a:pt x="132" y="170"/>
                    <a:pt x="128" y="174"/>
                  </a:cubicBezTo>
                  <a:cubicBezTo>
                    <a:pt x="126" y="182"/>
                    <a:pt x="109" y="197"/>
                    <a:pt x="112" y="202"/>
                  </a:cubicBezTo>
                  <a:cubicBezTo>
                    <a:pt x="124" y="206"/>
                    <a:pt x="137" y="195"/>
                    <a:pt x="146" y="204"/>
                  </a:cubicBezTo>
                  <a:cubicBezTo>
                    <a:pt x="151" y="209"/>
                    <a:pt x="135" y="213"/>
                    <a:pt x="128" y="216"/>
                  </a:cubicBezTo>
                  <a:cubicBezTo>
                    <a:pt x="116" y="221"/>
                    <a:pt x="104" y="226"/>
                    <a:pt x="92" y="228"/>
                  </a:cubicBezTo>
                  <a:cubicBezTo>
                    <a:pt x="48" y="237"/>
                    <a:pt x="72" y="233"/>
                    <a:pt x="20" y="240"/>
                  </a:cubicBezTo>
                  <a:cubicBezTo>
                    <a:pt x="0" y="247"/>
                    <a:pt x="2" y="240"/>
                    <a:pt x="2" y="25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 name="Freeform 17"/>
            <p:cNvSpPr>
              <a:spLocks/>
            </p:cNvSpPr>
            <p:nvPr/>
          </p:nvSpPr>
          <p:spPr bwMode="invGray">
            <a:xfrm>
              <a:off x="703" y="2230"/>
              <a:ext cx="34" cy="28"/>
            </a:xfrm>
            <a:custGeom>
              <a:avLst/>
              <a:gdLst>
                <a:gd name="T0" fmla="*/ 1 w 46"/>
                <a:gd name="T1" fmla="*/ 1 h 38"/>
                <a:gd name="T2" fmla="*/ 0 w 46"/>
                <a:gd name="T3" fmla="*/ 1 h 38"/>
                <a:gd name="T4" fmla="*/ 1 w 46"/>
                <a:gd name="T5" fmla="*/ 1 h 38"/>
                <a:gd name="T6" fmla="*/ 1 w 46"/>
                <a:gd name="T7" fmla="*/ 1 h 38"/>
                <a:gd name="T8" fmla="*/ 1 w 46"/>
                <a:gd name="T9" fmla="*/ 0 h 38"/>
                <a:gd name="T10" fmla="*/ 1 w 46"/>
                <a:gd name="T11" fmla="*/ 1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a:moveTo>
                    <a:pt x="16" y="4"/>
                  </a:moveTo>
                  <a:lnTo>
                    <a:pt x="0" y="22"/>
                  </a:lnTo>
                  <a:lnTo>
                    <a:pt x="22" y="38"/>
                  </a:lnTo>
                  <a:lnTo>
                    <a:pt x="46" y="26"/>
                  </a:lnTo>
                  <a:lnTo>
                    <a:pt x="30" y="0"/>
                  </a:lnTo>
                  <a:lnTo>
                    <a:pt x="16" y="4"/>
                  </a:ln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 name="Freeform 18"/>
            <p:cNvSpPr>
              <a:spLocks/>
            </p:cNvSpPr>
            <p:nvPr/>
          </p:nvSpPr>
          <p:spPr bwMode="invGray">
            <a:xfrm>
              <a:off x="1010" y="2353"/>
              <a:ext cx="39" cy="32"/>
            </a:xfrm>
            <a:custGeom>
              <a:avLst/>
              <a:gdLst>
                <a:gd name="T0" fmla="*/ 2 w 52"/>
                <a:gd name="T1" fmla="*/ 0 h 44"/>
                <a:gd name="T2" fmla="*/ 2 w 52"/>
                <a:gd name="T3" fmla="*/ 1 h 44"/>
                <a:gd name="T4" fmla="*/ 2 w 52"/>
                <a:gd name="T5" fmla="*/ 1 h 44"/>
                <a:gd name="T6" fmla="*/ 2 w 52"/>
                <a:gd name="T7" fmla="*/ 1 h 44"/>
                <a:gd name="T8" fmla="*/ 2 w 52"/>
                <a:gd name="T9" fmla="*/ 1 h 44"/>
                <a:gd name="T10" fmla="*/ 2 w 52"/>
                <a:gd name="T11" fmla="*/ 0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44">
                  <a:moveTo>
                    <a:pt x="12" y="0"/>
                  </a:moveTo>
                  <a:cubicBezTo>
                    <a:pt x="16" y="14"/>
                    <a:pt x="18" y="32"/>
                    <a:pt x="26" y="44"/>
                  </a:cubicBezTo>
                  <a:cubicBezTo>
                    <a:pt x="31" y="43"/>
                    <a:pt x="37" y="44"/>
                    <a:pt x="42" y="42"/>
                  </a:cubicBezTo>
                  <a:cubicBezTo>
                    <a:pt x="52" y="38"/>
                    <a:pt x="48" y="19"/>
                    <a:pt x="38" y="16"/>
                  </a:cubicBezTo>
                  <a:cubicBezTo>
                    <a:pt x="33" y="9"/>
                    <a:pt x="34" y="5"/>
                    <a:pt x="26" y="2"/>
                  </a:cubicBezTo>
                  <a:cubicBezTo>
                    <a:pt x="4" y="4"/>
                    <a:pt x="0" y="8"/>
                    <a:pt x="12"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 name="Freeform 19"/>
            <p:cNvSpPr>
              <a:spLocks/>
            </p:cNvSpPr>
            <p:nvPr/>
          </p:nvSpPr>
          <p:spPr bwMode="invGray">
            <a:xfrm>
              <a:off x="1792" y="2409"/>
              <a:ext cx="98" cy="74"/>
            </a:xfrm>
            <a:custGeom>
              <a:avLst/>
              <a:gdLst>
                <a:gd name="T0" fmla="*/ 2 w 131"/>
                <a:gd name="T1" fmla="*/ 0 h 98"/>
                <a:gd name="T2" fmla="*/ 1 w 131"/>
                <a:gd name="T3" fmla="*/ 2 h 98"/>
                <a:gd name="T4" fmla="*/ 1 w 131"/>
                <a:gd name="T5" fmla="*/ 2 h 98"/>
                <a:gd name="T6" fmla="*/ 1 w 131"/>
                <a:gd name="T7" fmla="*/ 2 h 98"/>
                <a:gd name="T8" fmla="*/ 1 w 131"/>
                <a:gd name="T9" fmla="*/ 2 h 98"/>
                <a:gd name="T10" fmla="*/ 1 w 131"/>
                <a:gd name="T11" fmla="*/ 2 h 98"/>
                <a:gd name="T12" fmla="*/ 1 w 131"/>
                <a:gd name="T13" fmla="*/ 3 h 98"/>
                <a:gd name="T14" fmla="*/ 1 w 131"/>
                <a:gd name="T15" fmla="*/ 3 h 98"/>
                <a:gd name="T16" fmla="*/ 2 w 131"/>
                <a:gd name="T17" fmla="*/ 2 h 98"/>
                <a:gd name="T18" fmla="*/ 2 w 131"/>
                <a:gd name="T19" fmla="*/ 3 h 98"/>
                <a:gd name="T20" fmla="*/ 3 w 131"/>
                <a:gd name="T21" fmla="*/ 2 h 98"/>
                <a:gd name="T22" fmla="*/ 3 w 131"/>
                <a:gd name="T23" fmla="*/ 2 h 98"/>
                <a:gd name="T24" fmla="*/ 2 w 131"/>
                <a:gd name="T25" fmla="*/ 2 h 98"/>
                <a:gd name="T26" fmla="*/ 2 w 131"/>
                <a:gd name="T27" fmla="*/ 2 h 98"/>
                <a:gd name="T28" fmla="*/ 2 w 131"/>
                <a:gd name="T29" fmla="*/ 2 h 98"/>
                <a:gd name="T30" fmla="*/ 2 w 131"/>
                <a:gd name="T31" fmla="*/ 0 h 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98">
                  <a:moveTo>
                    <a:pt x="97" y="0"/>
                  </a:moveTo>
                  <a:cubicBezTo>
                    <a:pt x="83" y="5"/>
                    <a:pt x="89" y="2"/>
                    <a:pt x="79" y="8"/>
                  </a:cubicBezTo>
                  <a:cubicBezTo>
                    <a:pt x="76" y="18"/>
                    <a:pt x="62" y="18"/>
                    <a:pt x="53" y="24"/>
                  </a:cubicBezTo>
                  <a:cubicBezTo>
                    <a:pt x="49" y="29"/>
                    <a:pt x="44" y="36"/>
                    <a:pt x="39" y="40"/>
                  </a:cubicBezTo>
                  <a:cubicBezTo>
                    <a:pt x="34" y="45"/>
                    <a:pt x="21" y="52"/>
                    <a:pt x="21" y="52"/>
                  </a:cubicBezTo>
                  <a:cubicBezTo>
                    <a:pt x="0" y="84"/>
                    <a:pt x="41" y="75"/>
                    <a:pt x="63" y="82"/>
                  </a:cubicBezTo>
                  <a:cubicBezTo>
                    <a:pt x="68" y="89"/>
                    <a:pt x="71" y="91"/>
                    <a:pt x="79" y="94"/>
                  </a:cubicBezTo>
                  <a:cubicBezTo>
                    <a:pt x="81" y="93"/>
                    <a:pt x="83" y="93"/>
                    <a:pt x="85" y="92"/>
                  </a:cubicBezTo>
                  <a:cubicBezTo>
                    <a:pt x="87" y="90"/>
                    <a:pt x="87" y="85"/>
                    <a:pt x="89" y="86"/>
                  </a:cubicBezTo>
                  <a:cubicBezTo>
                    <a:pt x="93" y="88"/>
                    <a:pt x="97" y="98"/>
                    <a:pt x="97" y="98"/>
                  </a:cubicBezTo>
                  <a:cubicBezTo>
                    <a:pt x="112" y="95"/>
                    <a:pt x="111" y="90"/>
                    <a:pt x="123" y="86"/>
                  </a:cubicBezTo>
                  <a:cubicBezTo>
                    <a:pt x="124" y="82"/>
                    <a:pt x="128" y="78"/>
                    <a:pt x="129" y="74"/>
                  </a:cubicBezTo>
                  <a:cubicBezTo>
                    <a:pt x="131" y="61"/>
                    <a:pt x="108" y="47"/>
                    <a:pt x="101" y="40"/>
                  </a:cubicBezTo>
                  <a:cubicBezTo>
                    <a:pt x="103" y="33"/>
                    <a:pt x="115" y="24"/>
                    <a:pt x="115" y="24"/>
                  </a:cubicBezTo>
                  <a:cubicBezTo>
                    <a:pt x="121" y="15"/>
                    <a:pt x="124" y="8"/>
                    <a:pt x="111" y="4"/>
                  </a:cubicBezTo>
                  <a:cubicBezTo>
                    <a:pt x="101" y="7"/>
                    <a:pt x="97" y="13"/>
                    <a:pt x="97"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 name="Freeform 20"/>
            <p:cNvSpPr>
              <a:spLocks/>
            </p:cNvSpPr>
            <p:nvPr/>
          </p:nvSpPr>
          <p:spPr bwMode="invGray">
            <a:xfrm>
              <a:off x="1318" y="2793"/>
              <a:ext cx="158" cy="84"/>
            </a:xfrm>
            <a:custGeom>
              <a:avLst/>
              <a:gdLst>
                <a:gd name="T0" fmla="*/ 1 w 212"/>
                <a:gd name="T1" fmla="*/ 2 h 112"/>
                <a:gd name="T2" fmla="*/ 1 w 212"/>
                <a:gd name="T3" fmla="*/ 2 h 112"/>
                <a:gd name="T4" fmla="*/ 1 w 212"/>
                <a:gd name="T5" fmla="*/ 2 h 112"/>
                <a:gd name="T6" fmla="*/ 1 w 212"/>
                <a:gd name="T7" fmla="*/ 2 h 112"/>
                <a:gd name="T8" fmla="*/ 1 w 212"/>
                <a:gd name="T9" fmla="*/ 2 h 112"/>
                <a:gd name="T10" fmla="*/ 2 w 212"/>
                <a:gd name="T11" fmla="*/ 2 h 112"/>
                <a:gd name="T12" fmla="*/ 2 w 212"/>
                <a:gd name="T13" fmla="*/ 2 h 112"/>
                <a:gd name="T14" fmla="*/ 3 w 212"/>
                <a:gd name="T15" fmla="*/ 3 h 112"/>
                <a:gd name="T16" fmla="*/ 3 w 212"/>
                <a:gd name="T17" fmla="*/ 3 h 112"/>
                <a:gd name="T18" fmla="*/ 3 w 212"/>
                <a:gd name="T19" fmla="*/ 3 h 112"/>
                <a:gd name="T20" fmla="*/ 4 w 212"/>
                <a:gd name="T21" fmla="*/ 3 h 112"/>
                <a:gd name="T22" fmla="*/ 4 w 212"/>
                <a:gd name="T23" fmla="*/ 3 h 112"/>
                <a:gd name="T24" fmla="*/ 4 w 212"/>
                <a:gd name="T25" fmla="*/ 2 h 112"/>
                <a:gd name="T26" fmla="*/ 3 w 212"/>
                <a:gd name="T27" fmla="*/ 2 h 112"/>
                <a:gd name="T28" fmla="*/ 2 w 212"/>
                <a:gd name="T29" fmla="*/ 2 h 112"/>
                <a:gd name="T30" fmla="*/ 1 w 212"/>
                <a:gd name="T31" fmla="*/ 2 h 112"/>
                <a:gd name="T32" fmla="*/ 1 w 212"/>
                <a:gd name="T33" fmla="*/ 2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112">
                  <a:moveTo>
                    <a:pt x="47" y="12"/>
                  </a:moveTo>
                  <a:cubicBezTo>
                    <a:pt x="39" y="0"/>
                    <a:pt x="28" y="7"/>
                    <a:pt x="17" y="12"/>
                  </a:cubicBezTo>
                  <a:cubicBezTo>
                    <a:pt x="13" y="14"/>
                    <a:pt x="5" y="16"/>
                    <a:pt x="5" y="16"/>
                  </a:cubicBezTo>
                  <a:cubicBezTo>
                    <a:pt x="0" y="31"/>
                    <a:pt x="10" y="48"/>
                    <a:pt x="25" y="52"/>
                  </a:cubicBezTo>
                  <a:cubicBezTo>
                    <a:pt x="37" y="50"/>
                    <a:pt x="41" y="47"/>
                    <a:pt x="51" y="44"/>
                  </a:cubicBezTo>
                  <a:cubicBezTo>
                    <a:pt x="65" y="53"/>
                    <a:pt x="76" y="53"/>
                    <a:pt x="93" y="54"/>
                  </a:cubicBezTo>
                  <a:cubicBezTo>
                    <a:pt x="99" y="56"/>
                    <a:pt x="111" y="60"/>
                    <a:pt x="111" y="60"/>
                  </a:cubicBezTo>
                  <a:cubicBezTo>
                    <a:pt x="120" y="69"/>
                    <a:pt x="129" y="75"/>
                    <a:pt x="133" y="88"/>
                  </a:cubicBezTo>
                  <a:cubicBezTo>
                    <a:pt x="125" y="100"/>
                    <a:pt x="126" y="107"/>
                    <a:pt x="141" y="112"/>
                  </a:cubicBezTo>
                  <a:cubicBezTo>
                    <a:pt x="145" y="106"/>
                    <a:pt x="150" y="103"/>
                    <a:pt x="157" y="100"/>
                  </a:cubicBezTo>
                  <a:cubicBezTo>
                    <a:pt x="161" y="98"/>
                    <a:pt x="169" y="96"/>
                    <a:pt x="169" y="96"/>
                  </a:cubicBezTo>
                  <a:cubicBezTo>
                    <a:pt x="175" y="98"/>
                    <a:pt x="187" y="102"/>
                    <a:pt x="187" y="102"/>
                  </a:cubicBezTo>
                  <a:cubicBezTo>
                    <a:pt x="203" y="100"/>
                    <a:pt x="212" y="94"/>
                    <a:pt x="195" y="80"/>
                  </a:cubicBezTo>
                  <a:cubicBezTo>
                    <a:pt x="183" y="70"/>
                    <a:pt x="165" y="66"/>
                    <a:pt x="153" y="54"/>
                  </a:cubicBezTo>
                  <a:cubicBezTo>
                    <a:pt x="141" y="42"/>
                    <a:pt x="122" y="26"/>
                    <a:pt x="105" y="20"/>
                  </a:cubicBezTo>
                  <a:cubicBezTo>
                    <a:pt x="85" y="21"/>
                    <a:pt x="71" y="20"/>
                    <a:pt x="53" y="26"/>
                  </a:cubicBezTo>
                  <a:cubicBezTo>
                    <a:pt x="47" y="24"/>
                    <a:pt x="33" y="12"/>
                    <a:pt x="47" y="1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1" name="Freeform 21"/>
            <p:cNvSpPr>
              <a:spLocks/>
            </p:cNvSpPr>
            <p:nvPr/>
          </p:nvSpPr>
          <p:spPr bwMode="invGray">
            <a:xfrm>
              <a:off x="1448" y="2857"/>
              <a:ext cx="99" cy="41"/>
            </a:xfrm>
            <a:custGeom>
              <a:avLst/>
              <a:gdLst>
                <a:gd name="T0" fmla="*/ 1 w 133"/>
                <a:gd name="T1" fmla="*/ 0 h 54"/>
                <a:gd name="T2" fmla="*/ 1 w 133"/>
                <a:gd name="T3" fmla="*/ 2 h 54"/>
                <a:gd name="T4" fmla="*/ 1 w 133"/>
                <a:gd name="T5" fmla="*/ 2 h 54"/>
                <a:gd name="T6" fmla="*/ 1 w 133"/>
                <a:gd name="T7" fmla="*/ 2 h 54"/>
                <a:gd name="T8" fmla="*/ 1 w 133"/>
                <a:gd name="T9" fmla="*/ 2 h 54"/>
                <a:gd name="T10" fmla="*/ 1 w 133"/>
                <a:gd name="T11" fmla="*/ 2 h 54"/>
                <a:gd name="T12" fmla="*/ 3 w 133"/>
                <a:gd name="T13" fmla="*/ 2 h 54"/>
                <a:gd name="T14" fmla="*/ 3 w 133"/>
                <a:gd name="T15" fmla="*/ 2 h 54"/>
                <a:gd name="T16" fmla="*/ 2 w 133"/>
                <a:gd name="T17" fmla="*/ 2 h 54"/>
                <a:gd name="T18" fmla="*/ 2 w 133"/>
                <a:gd name="T19" fmla="*/ 2 h 54"/>
                <a:gd name="T20" fmla="*/ 1 w 133"/>
                <a:gd name="T21" fmla="*/ 2 h 54"/>
                <a:gd name="T22" fmla="*/ 1 w 133"/>
                <a:gd name="T23" fmla="*/ 2 h 54"/>
                <a:gd name="T24" fmla="*/ 1 w 133"/>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54">
                  <a:moveTo>
                    <a:pt x="57" y="0"/>
                  </a:moveTo>
                  <a:cubicBezTo>
                    <a:pt x="53" y="3"/>
                    <a:pt x="46" y="2"/>
                    <a:pt x="43" y="6"/>
                  </a:cubicBezTo>
                  <a:cubicBezTo>
                    <a:pt x="36" y="14"/>
                    <a:pt x="43" y="26"/>
                    <a:pt x="31" y="30"/>
                  </a:cubicBezTo>
                  <a:cubicBezTo>
                    <a:pt x="26" y="32"/>
                    <a:pt x="20" y="31"/>
                    <a:pt x="15" y="34"/>
                  </a:cubicBezTo>
                  <a:cubicBezTo>
                    <a:pt x="11" y="36"/>
                    <a:pt x="3" y="42"/>
                    <a:pt x="3" y="42"/>
                  </a:cubicBezTo>
                  <a:cubicBezTo>
                    <a:pt x="0" y="51"/>
                    <a:pt x="5" y="51"/>
                    <a:pt x="13" y="54"/>
                  </a:cubicBezTo>
                  <a:cubicBezTo>
                    <a:pt x="51" y="51"/>
                    <a:pt x="97" y="46"/>
                    <a:pt x="133" y="34"/>
                  </a:cubicBezTo>
                  <a:cubicBezTo>
                    <a:pt x="129" y="28"/>
                    <a:pt x="128" y="21"/>
                    <a:pt x="123" y="16"/>
                  </a:cubicBezTo>
                  <a:cubicBezTo>
                    <a:pt x="118" y="11"/>
                    <a:pt x="105" y="8"/>
                    <a:pt x="105" y="8"/>
                  </a:cubicBezTo>
                  <a:cubicBezTo>
                    <a:pt x="84" y="13"/>
                    <a:pt x="106" y="19"/>
                    <a:pt x="101" y="24"/>
                  </a:cubicBezTo>
                  <a:cubicBezTo>
                    <a:pt x="99" y="26"/>
                    <a:pt x="89" y="18"/>
                    <a:pt x="89" y="18"/>
                  </a:cubicBezTo>
                  <a:cubicBezTo>
                    <a:pt x="83" y="15"/>
                    <a:pt x="73" y="15"/>
                    <a:pt x="67" y="14"/>
                  </a:cubicBezTo>
                  <a:cubicBezTo>
                    <a:pt x="58" y="8"/>
                    <a:pt x="62" y="12"/>
                    <a:pt x="57"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2" name="Freeform 22"/>
            <p:cNvSpPr>
              <a:spLocks/>
            </p:cNvSpPr>
            <p:nvPr/>
          </p:nvSpPr>
          <p:spPr bwMode="invGray">
            <a:xfrm>
              <a:off x="1553" y="2883"/>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3" name="Freeform 23"/>
            <p:cNvSpPr>
              <a:spLocks/>
            </p:cNvSpPr>
            <p:nvPr/>
          </p:nvSpPr>
          <p:spPr bwMode="invGray">
            <a:xfrm>
              <a:off x="1609" y="2886"/>
              <a:ext cx="12" cy="25"/>
            </a:xfrm>
            <a:custGeom>
              <a:avLst/>
              <a:gdLst>
                <a:gd name="T0" fmla="*/ 2 w 16"/>
                <a:gd name="T1" fmla="*/ 0 h 34"/>
                <a:gd name="T2" fmla="*/ 0 w 16"/>
                <a:gd name="T3" fmla="*/ 1 h 34"/>
                <a:gd name="T4" fmla="*/ 2 w 16"/>
                <a:gd name="T5" fmla="*/ 1 h 34"/>
                <a:gd name="T6" fmla="*/ 2 w 16"/>
                <a:gd name="T7" fmla="*/ 1 h 34"/>
                <a:gd name="T8" fmla="*/ 2 w 16"/>
                <a:gd name="T9" fmla="*/ 1 h 34"/>
                <a:gd name="T10" fmla="*/ 2 w 16"/>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34">
                  <a:moveTo>
                    <a:pt x="14" y="0"/>
                  </a:moveTo>
                  <a:cubicBezTo>
                    <a:pt x="5" y="3"/>
                    <a:pt x="2" y="4"/>
                    <a:pt x="0" y="14"/>
                  </a:cubicBezTo>
                  <a:cubicBezTo>
                    <a:pt x="3" y="26"/>
                    <a:pt x="4" y="30"/>
                    <a:pt x="16" y="34"/>
                  </a:cubicBezTo>
                  <a:cubicBezTo>
                    <a:pt x="15" y="29"/>
                    <a:pt x="11" y="23"/>
                    <a:pt x="12" y="18"/>
                  </a:cubicBezTo>
                  <a:cubicBezTo>
                    <a:pt x="12" y="14"/>
                    <a:pt x="16" y="6"/>
                    <a:pt x="16" y="6"/>
                  </a:cubicBezTo>
                  <a:cubicBezTo>
                    <a:pt x="9" y="1"/>
                    <a:pt x="8" y="3"/>
                    <a:pt x="1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4" name="Freeform 24"/>
            <p:cNvSpPr>
              <a:spLocks/>
            </p:cNvSpPr>
            <p:nvPr/>
          </p:nvSpPr>
          <p:spPr bwMode="invGray">
            <a:xfrm>
              <a:off x="1426" y="2040"/>
              <a:ext cx="180" cy="88"/>
            </a:xfrm>
            <a:custGeom>
              <a:avLst/>
              <a:gdLst>
                <a:gd name="T0" fmla="*/ 2 w 240"/>
                <a:gd name="T1" fmla="*/ 1 h 117"/>
                <a:gd name="T2" fmla="*/ 2 w 240"/>
                <a:gd name="T3" fmla="*/ 2 h 117"/>
                <a:gd name="T4" fmla="*/ 2 w 240"/>
                <a:gd name="T5" fmla="*/ 2 h 117"/>
                <a:gd name="T6" fmla="*/ 0 w 240"/>
                <a:gd name="T7" fmla="*/ 2 h 117"/>
                <a:gd name="T8" fmla="*/ 2 w 240"/>
                <a:gd name="T9" fmla="*/ 2 h 117"/>
                <a:gd name="T10" fmla="*/ 2 w 240"/>
                <a:gd name="T11" fmla="*/ 2 h 117"/>
                <a:gd name="T12" fmla="*/ 2 w 240"/>
                <a:gd name="T13" fmla="*/ 2 h 117"/>
                <a:gd name="T14" fmla="*/ 2 w 240"/>
                <a:gd name="T15" fmla="*/ 2 h 117"/>
                <a:gd name="T16" fmla="*/ 2 w 240"/>
                <a:gd name="T17" fmla="*/ 2 h 117"/>
                <a:gd name="T18" fmla="*/ 2 w 240"/>
                <a:gd name="T19" fmla="*/ 2 h 117"/>
                <a:gd name="T20" fmla="*/ 2 w 240"/>
                <a:gd name="T21" fmla="*/ 2 h 117"/>
                <a:gd name="T22" fmla="*/ 2 w 240"/>
                <a:gd name="T23" fmla="*/ 2 h 117"/>
                <a:gd name="T24" fmla="*/ 2 w 240"/>
                <a:gd name="T25" fmla="*/ 3 h 117"/>
                <a:gd name="T26" fmla="*/ 2 w 240"/>
                <a:gd name="T27" fmla="*/ 3 h 117"/>
                <a:gd name="T28" fmla="*/ 4 w 240"/>
                <a:gd name="T29" fmla="*/ 3 h 117"/>
                <a:gd name="T30" fmla="*/ 4 w 240"/>
                <a:gd name="T31" fmla="*/ 3 h 117"/>
                <a:gd name="T32" fmla="*/ 5 w 240"/>
                <a:gd name="T33" fmla="*/ 4 h 117"/>
                <a:gd name="T34" fmla="*/ 5 w 240"/>
                <a:gd name="T35" fmla="*/ 3 h 117"/>
                <a:gd name="T36" fmla="*/ 6 w 240"/>
                <a:gd name="T37" fmla="*/ 3 h 117"/>
                <a:gd name="T38" fmla="*/ 6 w 240"/>
                <a:gd name="T39" fmla="*/ 2 h 117"/>
                <a:gd name="T40" fmla="*/ 6 w 240"/>
                <a:gd name="T41" fmla="*/ 2 h 117"/>
                <a:gd name="T42" fmla="*/ 6 w 240"/>
                <a:gd name="T43" fmla="*/ 2 h 117"/>
                <a:gd name="T44" fmla="*/ 6 w 240"/>
                <a:gd name="T45" fmla="*/ 2 h 117"/>
                <a:gd name="T46" fmla="*/ 5 w 240"/>
                <a:gd name="T47" fmla="*/ 2 h 117"/>
                <a:gd name="T48" fmla="*/ 5 w 240"/>
                <a:gd name="T49" fmla="*/ 2 h 117"/>
                <a:gd name="T50" fmla="*/ 4 w 240"/>
                <a:gd name="T51" fmla="*/ 2 h 117"/>
                <a:gd name="T52" fmla="*/ 3 w 240"/>
                <a:gd name="T53" fmla="*/ 2 h 117"/>
                <a:gd name="T54" fmla="*/ 2 w 240"/>
                <a:gd name="T55" fmla="*/ 1 h 117"/>
                <a:gd name="T56" fmla="*/ 2 w 240"/>
                <a:gd name="T57" fmla="*/ 1 h 1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0" h="117">
                  <a:moveTo>
                    <a:pt x="64" y="1"/>
                  </a:moveTo>
                  <a:cubicBezTo>
                    <a:pt x="57" y="21"/>
                    <a:pt x="44" y="24"/>
                    <a:pt x="24" y="31"/>
                  </a:cubicBezTo>
                  <a:cubicBezTo>
                    <a:pt x="18" y="33"/>
                    <a:pt x="12" y="35"/>
                    <a:pt x="6" y="37"/>
                  </a:cubicBezTo>
                  <a:cubicBezTo>
                    <a:pt x="4" y="38"/>
                    <a:pt x="0" y="39"/>
                    <a:pt x="0" y="39"/>
                  </a:cubicBezTo>
                  <a:cubicBezTo>
                    <a:pt x="3" y="55"/>
                    <a:pt x="12" y="54"/>
                    <a:pt x="26" y="59"/>
                  </a:cubicBezTo>
                  <a:cubicBezTo>
                    <a:pt x="30" y="60"/>
                    <a:pt x="38" y="63"/>
                    <a:pt x="38" y="63"/>
                  </a:cubicBezTo>
                  <a:cubicBezTo>
                    <a:pt x="50" y="59"/>
                    <a:pt x="57" y="54"/>
                    <a:pt x="68" y="47"/>
                  </a:cubicBezTo>
                  <a:cubicBezTo>
                    <a:pt x="72" y="45"/>
                    <a:pt x="80" y="43"/>
                    <a:pt x="80" y="43"/>
                  </a:cubicBezTo>
                  <a:cubicBezTo>
                    <a:pt x="82" y="46"/>
                    <a:pt x="88" y="51"/>
                    <a:pt x="82" y="55"/>
                  </a:cubicBezTo>
                  <a:cubicBezTo>
                    <a:pt x="77" y="59"/>
                    <a:pt x="64" y="61"/>
                    <a:pt x="64" y="61"/>
                  </a:cubicBezTo>
                  <a:cubicBezTo>
                    <a:pt x="58" y="70"/>
                    <a:pt x="63" y="70"/>
                    <a:pt x="72" y="73"/>
                  </a:cubicBezTo>
                  <a:cubicBezTo>
                    <a:pt x="77" y="88"/>
                    <a:pt x="50" y="86"/>
                    <a:pt x="40" y="87"/>
                  </a:cubicBezTo>
                  <a:cubicBezTo>
                    <a:pt x="47" y="94"/>
                    <a:pt x="60" y="106"/>
                    <a:pt x="70" y="109"/>
                  </a:cubicBezTo>
                  <a:cubicBezTo>
                    <a:pt x="74" y="110"/>
                    <a:pt x="82" y="113"/>
                    <a:pt x="82" y="113"/>
                  </a:cubicBezTo>
                  <a:cubicBezTo>
                    <a:pt x="99" y="111"/>
                    <a:pt x="104" y="108"/>
                    <a:pt x="118" y="103"/>
                  </a:cubicBezTo>
                  <a:cubicBezTo>
                    <a:pt x="129" y="104"/>
                    <a:pt x="140" y="103"/>
                    <a:pt x="150" y="105"/>
                  </a:cubicBezTo>
                  <a:cubicBezTo>
                    <a:pt x="157" y="107"/>
                    <a:pt x="168" y="117"/>
                    <a:pt x="168" y="117"/>
                  </a:cubicBezTo>
                  <a:cubicBezTo>
                    <a:pt x="193" y="115"/>
                    <a:pt x="188" y="116"/>
                    <a:pt x="204" y="109"/>
                  </a:cubicBezTo>
                  <a:cubicBezTo>
                    <a:pt x="210" y="106"/>
                    <a:pt x="224" y="103"/>
                    <a:pt x="224" y="103"/>
                  </a:cubicBezTo>
                  <a:cubicBezTo>
                    <a:pt x="223" y="98"/>
                    <a:pt x="217" y="82"/>
                    <a:pt x="222" y="77"/>
                  </a:cubicBezTo>
                  <a:cubicBezTo>
                    <a:pt x="225" y="73"/>
                    <a:pt x="234" y="69"/>
                    <a:pt x="234" y="69"/>
                  </a:cubicBezTo>
                  <a:cubicBezTo>
                    <a:pt x="237" y="59"/>
                    <a:pt x="240" y="59"/>
                    <a:pt x="238" y="47"/>
                  </a:cubicBezTo>
                  <a:cubicBezTo>
                    <a:pt x="228" y="49"/>
                    <a:pt x="219" y="51"/>
                    <a:pt x="210" y="57"/>
                  </a:cubicBezTo>
                  <a:cubicBezTo>
                    <a:pt x="201" y="71"/>
                    <a:pt x="201" y="50"/>
                    <a:pt x="200" y="43"/>
                  </a:cubicBezTo>
                  <a:cubicBezTo>
                    <a:pt x="189" y="45"/>
                    <a:pt x="182" y="48"/>
                    <a:pt x="172" y="45"/>
                  </a:cubicBezTo>
                  <a:cubicBezTo>
                    <a:pt x="161" y="34"/>
                    <a:pt x="148" y="14"/>
                    <a:pt x="134" y="9"/>
                  </a:cubicBezTo>
                  <a:cubicBezTo>
                    <a:pt x="119" y="11"/>
                    <a:pt x="108" y="13"/>
                    <a:pt x="94" y="11"/>
                  </a:cubicBezTo>
                  <a:cubicBezTo>
                    <a:pt x="92" y="9"/>
                    <a:pt x="85" y="2"/>
                    <a:pt x="82" y="1"/>
                  </a:cubicBezTo>
                  <a:cubicBezTo>
                    <a:pt x="74" y="0"/>
                    <a:pt x="72" y="9"/>
                    <a:pt x="64" y="1"/>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5" name="Freeform 25"/>
            <p:cNvSpPr>
              <a:spLocks/>
            </p:cNvSpPr>
            <p:nvPr/>
          </p:nvSpPr>
          <p:spPr bwMode="invGray">
            <a:xfrm>
              <a:off x="1506" y="1999"/>
              <a:ext cx="146" cy="60"/>
            </a:xfrm>
            <a:custGeom>
              <a:avLst/>
              <a:gdLst>
                <a:gd name="T0" fmla="*/ 3 w 194"/>
                <a:gd name="T1" fmla="*/ 2 h 80"/>
                <a:gd name="T2" fmla="*/ 2 w 194"/>
                <a:gd name="T3" fmla="*/ 2 h 80"/>
                <a:gd name="T4" fmla="*/ 2 w 194"/>
                <a:gd name="T5" fmla="*/ 2 h 80"/>
                <a:gd name="T6" fmla="*/ 2 w 194"/>
                <a:gd name="T7" fmla="*/ 2 h 80"/>
                <a:gd name="T8" fmla="*/ 4 w 194"/>
                <a:gd name="T9" fmla="*/ 2 h 80"/>
                <a:gd name="T10" fmla="*/ 5 w 194"/>
                <a:gd name="T11" fmla="*/ 2 h 80"/>
                <a:gd name="T12" fmla="*/ 5 w 194"/>
                <a:gd name="T13" fmla="*/ 2 h 80"/>
                <a:gd name="T14" fmla="*/ 5 w 194"/>
                <a:gd name="T15" fmla="*/ 2 h 80"/>
                <a:gd name="T16" fmla="*/ 5 w 194"/>
                <a:gd name="T17" fmla="*/ 2 h 80"/>
                <a:gd name="T18" fmla="*/ 4 w 194"/>
                <a:gd name="T19" fmla="*/ 2 h 80"/>
                <a:gd name="T20" fmla="*/ 3 w 194"/>
                <a:gd name="T21" fmla="*/ 2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4" h="80">
                  <a:moveTo>
                    <a:pt x="97" y="10"/>
                  </a:moveTo>
                  <a:cubicBezTo>
                    <a:pt x="70" y="19"/>
                    <a:pt x="42" y="22"/>
                    <a:pt x="13" y="24"/>
                  </a:cubicBezTo>
                  <a:cubicBezTo>
                    <a:pt x="9" y="25"/>
                    <a:pt x="0" y="26"/>
                    <a:pt x="9" y="34"/>
                  </a:cubicBezTo>
                  <a:cubicBezTo>
                    <a:pt x="21" y="44"/>
                    <a:pt x="43" y="43"/>
                    <a:pt x="57" y="52"/>
                  </a:cubicBezTo>
                  <a:cubicBezTo>
                    <a:pt x="75" y="80"/>
                    <a:pt x="104" y="73"/>
                    <a:pt x="135" y="74"/>
                  </a:cubicBezTo>
                  <a:cubicBezTo>
                    <a:pt x="153" y="73"/>
                    <a:pt x="159" y="73"/>
                    <a:pt x="175" y="68"/>
                  </a:cubicBezTo>
                  <a:cubicBezTo>
                    <a:pt x="179" y="67"/>
                    <a:pt x="187" y="64"/>
                    <a:pt x="187" y="64"/>
                  </a:cubicBezTo>
                  <a:cubicBezTo>
                    <a:pt x="194" y="53"/>
                    <a:pt x="184" y="49"/>
                    <a:pt x="175" y="44"/>
                  </a:cubicBezTo>
                  <a:cubicBezTo>
                    <a:pt x="171" y="42"/>
                    <a:pt x="163" y="36"/>
                    <a:pt x="163" y="36"/>
                  </a:cubicBezTo>
                  <a:cubicBezTo>
                    <a:pt x="140" y="41"/>
                    <a:pt x="147" y="38"/>
                    <a:pt x="129" y="26"/>
                  </a:cubicBezTo>
                  <a:cubicBezTo>
                    <a:pt x="123" y="17"/>
                    <a:pt x="107" y="0"/>
                    <a:pt x="97" y="1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6" name="Freeform 26"/>
            <p:cNvSpPr>
              <a:spLocks/>
            </p:cNvSpPr>
            <p:nvPr/>
          </p:nvSpPr>
          <p:spPr bwMode="invGray">
            <a:xfrm>
              <a:off x="1711" y="2069"/>
              <a:ext cx="233" cy="190"/>
            </a:xfrm>
            <a:custGeom>
              <a:avLst/>
              <a:gdLst>
                <a:gd name="T0" fmla="*/ 2 w 310"/>
                <a:gd name="T1" fmla="*/ 1 h 254"/>
                <a:gd name="T2" fmla="*/ 2 w 310"/>
                <a:gd name="T3" fmla="*/ 1 h 254"/>
                <a:gd name="T4" fmla="*/ 2 w 310"/>
                <a:gd name="T5" fmla="*/ 1 h 254"/>
                <a:gd name="T6" fmla="*/ 2 w 310"/>
                <a:gd name="T7" fmla="*/ 1 h 254"/>
                <a:gd name="T8" fmla="*/ 2 w 310"/>
                <a:gd name="T9" fmla="*/ 1 h 254"/>
                <a:gd name="T10" fmla="*/ 3 w 310"/>
                <a:gd name="T11" fmla="*/ 2 h 254"/>
                <a:gd name="T12" fmla="*/ 4 w 310"/>
                <a:gd name="T13" fmla="*/ 1 h 254"/>
                <a:gd name="T14" fmla="*/ 4 w 310"/>
                <a:gd name="T15" fmla="*/ 2 h 254"/>
                <a:gd name="T16" fmla="*/ 4 w 310"/>
                <a:gd name="T17" fmla="*/ 3 h 254"/>
                <a:gd name="T18" fmla="*/ 3 w 310"/>
                <a:gd name="T19" fmla="*/ 3 h 254"/>
                <a:gd name="T20" fmla="*/ 3 w 310"/>
                <a:gd name="T21" fmla="*/ 4 h 254"/>
                <a:gd name="T22" fmla="*/ 2 w 310"/>
                <a:gd name="T23" fmla="*/ 4 h 254"/>
                <a:gd name="T24" fmla="*/ 2 w 310"/>
                <a:gd name="T25" fmla="*/ 4 h 254"/>
                <a:gd name="T26" fmla="*/ 2 w 310"/>
                <a:gd name="T27" fmla="*/ 4 h 254"/>
                <a:gd name="T28" fmla="*/ 2 w 310"/>
                <a:gd name="T29" fmla="*/ 4 h 254"/>
                <a:gd name="T30" fmla="*/ 2 w 310"/>
                <a:gd name="T31" fmla="*/ 4 h 254"/>
                <a:gd name="T32" fmla="*/ 3 w 310"/>
                <a:gd name="T33" fmla="*/ 4 h 254"/>
                <a:gd name="T34" fmla="*/ 3 w 310"/>
                <a:gd name="T35" fmla="*/ 5 h 254"/>
                <a:gd name="T36" fmla="*/ 4 w 310"/>
                <a:gd name="T37" fmla="*/ 5 h 254"/>
                <a:gd name="T38" fmla="*/ 4 w 310"/>
                <a:gd name="T39" fmla="*/ 5 h 254"/>
                <a:gd name="T40" fmla="*/ 5 w 310"/>
                <a:gd name="T41" fmla="*/ 5 h 254"/>
                <a:gd name="T42" fmla="*/ 5 w 310"/>
                <a:gd name="T43" fmla="*/ 5 h 254"/>
                <a:gd name="T44" fmla="*/ 5 w 310"/>
                <a:gd name="T45" fmla="*/ 5 h 254"/>
                <a:gd name="T46" fmla="*/ 6 w 310"/>
                <a:gd name="T47" fmla="*/ 5 h 254"/>
                <a:gd name="T48" fmla="*/ 6 w 310"/>
                <a:gd name="T49" fmla="*/ 4 h 254"/>
                <a:gd name="T50" fmla="*/ 6 w 310"/>
                <a:gd name="T51" fmla="*/ 4 h 254"/>
                <a:gd name="T52" fmla="*/ 6 w 310"/>
                <a:gd name="T53" fmla="*/ 4 h 254"/>
                <a:gd name="T54" fmla="*/ 6 w 310"/>
                <a:gd name="T55" fmla="*/ 4 h 254"/>
                <a:gd name="T56" fmla="*/ 6 w 310"/>
                <a:gd name="T57" fmla="*/ 4 h 254"/>
                <a:gd name="T58" fmla="*/ 6 w 310"/>
                <a:gd name="T59" fmla="*/ 4 h 254"/>
                <a:gd name="T60" fmla="*/ 8 w 310"/>
                <a:gd name="T61" fmla="*/ 4 h 254"/>
                <a:gd name="T62" fmla="*/ 8 w 310"/>
                <a:gd name="T63" fmla="*/ 3 h 254"/>
                <a:gd name="T64" fmla="*/ 6 w 310"/>
                <a:gd name="T65" fmla="*/ 3 h 254"/>
                <a:gd name="T66" fmla="*/ 6 w 310"/>
                <a:gd name="T67" fmla="*/ 2 h 254"/>
                <a:gd name="T68" fmla="*/ 8 w 310"/>
                <a:gd name="T69" fmla="*/ 2 h 254"/>
                <a:gd name="T70" fmla="*/ 6 w 310"/>
                <a:gd name="T71" fmla="*/ 1 h 254"/>
                <a:gd name="T72" fmla="*/ 6 w 310"/>
                <a:gd name="T73" fmla="*/ 1 h 254"/>
                <a:gd name="T74" fmla="*/ 6 w 310"/>
                <a:gd name="T75" fmla="*/ 1 h 254"/>
                <a:gd name="T76" fmla="*/ 5 w 310"/>
                <a:gd name="T77" fmla="*/ 1 h 254"/>
                <a:gd name="T78" fmla="*/ 5 w 310"/>
                <a:gd name="T79" fmla="*/ 1 h 254"/>
                <a:gd name="T80" fmla="*/ 5 w 310"/>
                <a:gd name="T81" fmla="*/ 1 h 254"/>
                <a:gd name="T82" fmla="*/ 4 w 310"/>
                <a:gd name="T83" fmla="*/ 1 h 254"/>
                <a:gd name="T84" fmla="*/ 4 w 310"/>
                <a:gd name="T85" fmla="*/ 1 h 254"/>
                <a:gd name="T86" fmla="*/ 2 w 310"/>
                <a:gd name="T87" fmla="*/ 1 h 2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0" h="254">
                  <a:moveTo>
                    <a:pt x="67" y="9"/>
                  </a:moveTo>
                  <a:cubicBezTo>
                    <a:pt x="63" y="15"/>
                    <a:pt x="51" y="23"/>
                    <a:pt x="51" y="23"/>
                  </a:cubicBezTo>
                  <a:cubicBezTo>
                    <a:pt x="43" y="34"/>
                    <a:pt x="33" y="35"/>
                    <a:pt x="21" y="39"/>
                  </a:cubicBezTo>
                  <a:cubicBezTo>
                    <a:pt x="0" y="71"/>
                    <a:pt x="30" y="74"/>
                    <a:pt x="53" y="77"/>
                  </a:cubicBezTo>
                  <a:cubicBezTo>
                    <a:pt x="61" y="89"/>
                    <a:pt x="63" y="87"/>
                    <a:pt x="79" y="85"/>
                  </a:cubicBezTo>
                  <a:cubicBezTo>
                    <a:pt x="88" y="88"/>
                    <a:pt x="93" y="96"/>
                    <a:pt x="103" y="99"/>
                  </a:cubicBezTo>
                  <a:cubicBezTo>
                    <a:pt x="117" y="96"/>
                    <a:pt x="116" y="89"/>
                    <a:pt x="127" y="85"/>
                  </a:cubicBezTo>
                  <a:cubicBezTo>
                    <a:pt x="134" y="90"/>
                    <a:pt x="138" y="94"/>
                    <a:pt x="143" y="101"/>
                  </a:cubicBezTo>
                  <a:cubicBezTo>
                    <a:pt x="140" y="116"/>
                    <a:pt x="134" y="117"/>
                    <a:pt x="149" y="127"/>
                  </a:cubicBezTo>
                  <a:cubicBezTo>
                    <a:pt x="161" y="144"/>
                    <a:pt x="126" y="147"/>
                    <a:pt x="115" y="151"/>
                  </a:cubicBezTo>
                  <a:cubicBezTo>
                    <a:pt x="109" y="160"/>
                    <a:pt x="100" y="169"/>
                    <a:pt x="89" y="173"/>
                  </a:cubicBezTo>
                  <a:cubicBezTo>
                    <a:pt x="81" y="172"/>
                    <a:pt x="76" y="171"/>
                    <a:pt x="69" y="169"/>
                  </a:cubicBezTo>
                  <a:cubicBezTo>
                    <a:pt x="65" y="168"/>
                    <a:pt x="57" y="165"/>
                    <a:pt x="57" y="165"/>
                  </a:cubicBezTo>
                  <a:cubicBezTo>
                    <a:pt x="46" y="169"/>
                    <a:pt x="46" y="177"/>
                    <a:pt x="43" y="187"/>
                  </a:cubicBezTo>
                  <a:cubicBezTo>
                    <a:pt x="42" y="191"/>
                    <a:pt x="39" y="199"/>
                    <a:pt x="39" y="199"/>
                  </a:cubicBezTo>
                  <a:cubicBezTo>
                    <a:pt x="50" y="203"/>
                    <a:pt x="61" y="204"/>
                    <a:pt x="73" y="205"/>
                  </a:cubicBezTo>
                  <a:cubicBezTo>
                    <a:pt x="82" y="203"/>
                    <a:pt x="86" y="201"/>
                    <a:pt x="95" y="203"/>
                  </a:cubicBezTo>
                  <a:cubicBezTo>
                    <a:pt x="107" y="211"/>
                    <a:pt x="111" y="218"/>
                    <a:pt x="115" y="231"/>
                  </a:cubicBezTo>
                  <a:cubicBezTo>
                    <a:pt x="116" y="235"/>
                    <a:pt x="123" y="234"/>
                    <a:pt x="127" y="235"/>
                  </a:cubicBezTo>
                  <a:cubicBezTo>
                    <a:pt x="131" y="236"/>
                    <a:pt x="139" y="239"/>
                    <a:pt x="139" y="239"/>
                  </a:cubicBezTo>
                  <a:cubicBezTo>
                    <a:pt x="144" y="246"/>
                    <a:pt x="147" y="248"/>
                    <a:pt x="155" y="251"/>
                  </a:cubicBezTo>
                  <a:cubicBezTo>
                    <a:pt x="169" y="250"/>
                    <a:pt x="187" y="254"/>
                    <a:pt x="181" y="237"/>
                  </a:cubicBezTo>
                  <a:cubicBezTo>
                    <a:pt x="184" y="220"/>
                    <a:pt x="192" y="228"/>
                    <a:pt x="203" y="235"/>
                  </a:cubicBezTo>
                  <a:cubicBezTo>
                    <a:pt x="224" y="233"/>
                    <a:pt x="224" y="232"/>
                    <a:pt x="229" y="213"/>
                  </a:cubicBezTo>
                  <a:cubicBezTo>
                    <a:pt x="229" y="211"/>
                    <a:pt x="229" y="192"/>
                    <a:pt x="225" y="185"/>
                  </a:cubicBezTo>
                  <a:cubicBezTo>
                    <a:pt x="223" y="181"/>
                    <a:pt x="217" y="173"/>
                    <a:pt x="217" y="173"/>
                  </a:cubicBezTo>
                  <a:cubicBezTo>
                    <a:pt x="220" y="163"/>
                    <a:pt x="224" y="165"/>
                    <a:pt x="233" y="167"/>
                  </a:cubicBezTo>
                  <a:cubicBezTo>
                    <a:pt x="240" y="172"/>
                    <a:pt x="242" y="175"/>
                    <a:pt x="245" y="183"/>
                  </a:cubicBezTo>
                  <a:cubicBezTo>
                    <a:pt x="246" y="188"/>
                    <a:pt x="244" y="193"/>
                    <a:pt x="247" y="197"/>
                  </a:cubicBezTo>
                  <a:cubicBezTo>
                    <a:pt x="250" y="201"/>
                    <a:pt x="256" y="194"/>
                    <a:pt x="261" y="193"/>
                  </a:cubicBezTo>
                  <a:cubicBezTo>
                    <a:pt x="276" y="188"/>
                    <a:pt x="290" y="178"/>
                    <a:pt x="303" y="169"/>
                  </a:cubicBezTo>
                  <a:cubicBezTo>
                    <a:pt x="310" y="158"/>
                    <a:pt x="302" y="153"/>
                    <a:pt x="293" y="147"/>
                  </a:cubicBezTo>
                  <a:cubicBezTo>
                    <a:pt x="281" y="129"/>
                    <a:pt x="283" y="126"/>
                    <a:pt x="259" y="123"/>
                  </a:cubicBezTo>
                  <a:cubicBezTo>
                    <a:pt x="256" y="115"/>
                    <a:pt x="257" y="111"/>
                    <a:pt x="265" y="107"/>
                  </a:cubicBezTo>
                  <a:cubicBezTo>
                    <a:pt x="269" y="105"/>
                    <a:pt x="277" y="103"/>
                    <a:pt x="277" y="103"/>
                  </a:cubicBezTo>
                  <a:cubicBezTo>
                    <a:pt x="287" y="88"/>
                    <a:pt x="269" y="66"/>
                    <a:pt x="253" y="63"/>
                  </a:cubicBezTo>
                  <a:cubicBezTo>
                    <a:pt x="239" y="60"/>
                    <a:pt x="244" y="62"/>
                    <a:pt x="233" y="59"/>
                  </a:cubicBezTo>
                  <a:cubicBezTo>
                    <a:pt x="229" y="58"/>
                    <a:pt x="221" y="55"/>
                    <a:pt x="221" y="55"/>
                  </a:cubicBezTo>
                  <a:cubicBezTo>
                    <a:pt x="200" y="60"/>
                    <a:pt x="217" y="38"/>
                    <a:pt x="201" y="33"/>
                  </a:cubicBezTo>
                  <a:cubicBezTo>
                    <a:pt x="185" y="35"/>
                    <a:pt x="169" y="36"/>
                    <a:pt x="155" y="45"/>
                  </a:cubicBezTo>
                  <a:cubicBezTo>
                    <a:pt x="145" y="30"/>
                    <a:pt x="152" y="30"/>
                    <a:pt x="167" y="25"/>
                  </a:cubicBezTo>
                  <a:cubicBezTo>
                    <a:pt x="163" y="10"/>
                    <a:pt x="155" y="15"/>
                    <a:pt x="139" y="17"/>
                  </a:cubicBezTo>
                  <a:cubicBezTo>
                    <a:pt x="131" y="20"/>
                    <a:pt x="127" y="22"/>
                    <a:pt x="119" y="19"/>
                  </a:cubicBezTo>
                  <a:cubicBezTo>
                    <a:pt x="106" y="0"/>
                    <a:pt x="74" y="29"/>
                    <a:pt x="67" y="9"/>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7" name="Freeform 27"/>
            <p:cNvSpPr>
              <a:spLocks/>
            </p:cNvSpPr>
            <p:nvPr/>
          </p:nvSpPr>
          <p:spPr bwMode="invGray">
            <a:xfrm>
              <a:off x="1709" y="1987"/>
              <a:ext cx="44" cy="37"/>
            </a:xfrm>
            <a:custGeom>
              <a:avLst/>
              <a:gdLst>
                <a:gd name="T0" fmla="*/ 1 w 59"/>
                <a:gd name="T1" fmla="*/ 0 h 50"/>
                <a:gd name="T2" fmla="*/ 0 w 59"/>
                <a:gd name="T3" fmla="*/ 1 h 50"/>
                <a:gd name="T4" fmla="*/ 1 w 59"/>
                <a:gd name="T5" fmla="*/ 1 h 50"/>
                <a:gd name="T6" fmla="*/ 1 w 59"/>
                <a:gd name="T7" fmla="*/ 1 h 50"/>
                <a:gd name="T8" fmla="*/ 1 w 59"/>
                <a:gd name="T9" fmla="*/ 1 h 50"/>
                <a:gd name="T10" fmla="*/ 1 w 59"/>
                <a:gd name="T11" fmla="*/ 1 h 50"/>
                <a:gd name="T12" fmla="*/ 1 w 59"/>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50">
                  <a:moveTo>
                    <a:pt x="26" y="0"/>
                  </a:moveTo>
                  <a:cubicBezTo>
                    <a:pt x="13" y="2"/>
                    <a:pt x="7" y="0"/>
                    <a:pt x="0" y="10"/>
                  </a:cubicBezTo>
                  <a:cubicBezTo>
                    <a:pt x="4" y="22"/>
                    <a:pt x="18" y="36"/>
                    <a:pt x="30" y="40"/>
                  </a:cubicBezTo>
                  <a:cubicBezTo>
                    <a:pt x="37" y="42"/>
                    <a:pt x="48" y="50"/>
                    <a:pt x="48" y="50"/>
                  </a:cubicBezTo>
                  <a:cubicBezTo>
                    <a:pt x="57" y="44"/>
                    <a:pt x="55" y="37"/>
                    <a:pt x="58" y="28"/>
                  </a:cubicBezTo>
                  <a:cubicBezTo>
                    <a:pt x="55" y="11"/>
                    <a:pt x="59" y="18"/>
                    <a:pt x="44" y="8"/>
                  </a:cubicBezTo>
                  <a:cubicBezTo>
                    <a:pt x="42" y="6"/>
                    <a:pt x="26" y="5"/>
                    <a:pt x="2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8" name="Freeform 28"/>
            <p:cNvSpPr>
              <a:spLocks/>
            </p:cNvSpPr>
            <p:nvPr/>
          </p:nvSpPr>
          <p:spPr bwMode="invGray">
            <a:xfrm>
              <a:off x="1625" y="2057"/>
              <a:ext cx="65" cy="42"/>
            </a:xfrm>
            <a:custGeom>
              <a:avLst/>
              <a:gdLst>
                <a:gd name="T0" fmla="*/ 2 w 86"/>
                <a:gd name="T1" fmla="*/ 1 h 57"/>
                <a:gd name="T2" fmla="*/ 2 w 86"/>
                <a:gd name="T3" fmla="*/ 1 h 57"/>
                <a:gd name="T4" fmla="*/ 2 w 86"/>
                <a:gd name="T5" fmla="*/ 1 h 57"/>
                <a:gd name="T6" fmla="*/ 2 w 86"/>
                <a:gd name="T7" fmla="*/ 1 h 57"/>
                <a:gd name="T8" fmla="*/ 2 w 86"/>
                <a:gd name="T9" fmla="*/ 1 h 57"/>
                <a:gd name="T10" fmla="*/ 2 w 86"/>
                <a:gd name="T11" fmla="*/ 1 h 57"/>
                <a:gd name="T12" fmla="*/ 2 w 86"/>
                <a:gd name="T13" fmla="*/ 1 h 57"/>
                <a:gd name="T14" fmla="*/ 2 w 86"/>
                <a:gd name="T15" fmla="*/ 1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57">
                  <a:moveTo>
                    <a:pt x="44" y="7"/>
                  </a:moveTo>
                  <a:cubicBezTo>
                    <a:pt x="39" y="14"/>
                    <a:pt x="31" y="20"/>
                    <a:pt x="24" y="25"/>
                  </a:cubicBezTo>
                  <a:cubicBezTo>
                    <a:pt x="16" y="19"/>
                    <a:pt x="12" y="22"/>
                    <a:pt x="4" y="27"/>
                  </a:cubicBezTo>
                  <a:cubicBezTo>
                    <a:pt x="0" y="38"/>
                    <a:pt x="4" y="53"/>
                    <a:pt x="16" y="57"/>
                  </a:cubicBezTo>
                  <a:cubicBezTo>
                    <a:pt x="33" y="51"/>
                    <a:pt x="60" y="45"/>
                    <a:pt x="74" y="35"/>
                  </a:cubicBezTo>
                  <a:cubicBezTo>
                    <a:pt x="78" y="29"/>
                    <a:pt x="86" y="17"/>
                    <a:pt x="86" y="17"/>
                  </a:cubicBezTo>
                  <a:cubicBezTo>
                    <a:pt x="80" y="0"/>
                    <a:pt x="74" y="5"/>
                    <a:pt x="56" y="7"/>
                  </a:cubicBezTo>
                  <a:cubicBezTo>
                    <a:pt x="43" y="11"/>
                    <a:pt x="44" y="15"/>
                    <a:pt x="44" y="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9" name="Freeform 29"/>
            <p:cNvSpPr>
              <a:spLocks/>
            </p:cNvSpPr>
            <p:nvPr/>
          </p:nvSpPr>
          <p:spPr bwMode="invGray">
            <a:xfrm>
              <a:off x="1693" y="2065"/>
              <a:ext cx="54" cy="25"/>
            </a:xfrm>
            <a:custGeom>
              <a:avLst/>
              <a:gdLst>
                <a:gd name="T0" fmla="*/ 1 w 73"/>
                <a:gd name="T1" fmla="*/ 0 h 34"/>
                <a:gd name="T2" fmla="*/ 1 w 73"/>
                <a:gd name="T3" fmla="*/ 1 h 34"/>
                <a:gd name="T4" fmla="*/ 1 w 73"/>
                <a:gd name="T5" fmla="*/ 1 h 34"/>
                <a:gd name="T6" fmla="*/ 1 w 73"/>
                <a:gd name="T7" fmla="*/ 1 h 34"/>
                <a:gd name="T8" fmla="*/ 1 w 73"/>
                <a:gd name="T9" fmla="*/ 1 h 34"/>
                <a:gd name="T10" fmla="*/ 1 w 73"/>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 h="34">
                  <a:moveTo>
                    <a:pt x="40" y="0"/>
                  </a:moveTo>
                  <a:cubicBezTo>
                    <a:pt x="30" y="6"/>
                    <a:pt x="20" y="10"/>
                    <a:pt x="10" y="16"/>
                  </a:cubicBezTo>
                  <a:cubicBezTo>
                    <a:pt x="0" y="31"/>
                    <a:pt x="13" y="30"/>
                    <a:pt x="24" y="34"/>
                  </a:cubicBezTo>
                  <a:cubicBezTo>
                    <a:pt x="44" y="31"/>
                    <a:pt x="35" y="34"/>
                    <a:pt x="52" y="28"/>
                  </a:cubicBezTo>
                  <a:cubicBezTo>
                    <a:pt x="57" y="26"/>
                    <a:pt x="64" y="20"/>
                    <a:pt x="64" y="20"/>
                  </a:cubicBezTo>
                  <a:cubicBezTo>
                    <a:pt x="73" y="7"/>
                    <a:pt x="48" y="8"/>
                    <a:pt x="40"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0" name="Freeform 30"/>
            <p:cNvSpPr>
              <a:spLocks/>
            </p:cNvSpPr>
            <p:nvPr/>
          </p:nvSpPr>
          <p:spPr bwMode="invGray">
            <a:xfrm>
              <a:off x="1664" y="2029"/>
              <a:ext cx="64" cy="34"/>
            </a:xfrm>
            <a:custGeom>
              <a:avLst/>
              <a:gdLst>
                <a:gd name="T0" fmla="*/ 2 w 85"/>
                <a:gd name="T1" fmla="*/ 2 h 45"/>
                <a:gd name="T2" fmla="*/ 2 w 85"/>
                <a:gd name="T3" fmla="*/ 2 h 45"/>
                <a:gd name="T4" fmla="*/ 0 w 85"/>
                <a:gd name="T5" fmla="*/ 2 h 45"/>
                <a:gd name="T6" fmla="*/ 2 w 85"/>
                <a:gd name="T7" fmla="*/ 2 h 45"/>
                <a:gd name="T8" fmla="*/ 2 w 85"/>
                <a:gd name="T9" fmla="*/ 2 h 45"/>
                <a:gd name="T10" fmla="*/ 2 w 85"/>
                <a:gd name="T11" fmla="*/ 2 h 45"/>
                <a:gd name="T12" fmla="*/ 2 w 85"/>
                <a:gd name="T13" fmla="*/ 2 h 45"/>
                <a:gd name="T14" fmla="*/ 2 w 85"/>
                <a:gd name="T15" fmla="*/ 0 h 45"/>
                <a:gd name="T16" fmla="*/ 2 w 85"/>
                <a:gd name="T17" fmla="*/ 2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45">
                  <a:moveTo>
                    <a:pt x="58" y="10"/>
                  </a:moveTo>
                  <a:cubicBezTo>
                    <a:pt x="39" y="16"/>
                    <a:pt x="45" y="10"/>
                    <a:pt x="28" y="4"/>
                  </a:cubicBezTo>
                  <a:cubicBezTo>
                    <a:pt x="7" y="6"/>
                    <a:pt x="5" y="2"/>
                    <a:pt x="0" y="18"/>
                  </a:cubicBezTo>
                  <a:cubicBezTo>
                    <a:pt x="5" y="34"/>
                    <a:pt x="26" y="31"/>
                    <a:pt x="40" y="32"/>
                  </a:cubicBezTo>
                  <a:cubicBezTo>
                    <a:pt x="50" y="42"/>
                    <a:pt x="49" y="45"/>
                    <a:pt x="64" y="40"/>
                  </a:cubicBezTo>
                  <a:cubicBezTo>
                    <a:pt x="69" y="32"/>
                    <a:pt x="77" y="25"/>
                    <a:pt x="84" y="18"/>
                  </a:cubicBezTo>
                  <a:cubicBezTo>
                    <a:pt x="83" y="14"/>
                    <a:pt x="85" y="9"/>
                    <a:pt x="82" y="6"/>
                  </a:cubicBezTo>
                  <a:cubicBezTo>
                    <a:pt x="78" y="1"/>
                    <a:pt x="64" y="0"/>
                    <a:pt x="64" y="0"/>
                  </a:cubicBezTo>
                  <a:cubicBezTo>
                    <a:pt x="56" y="3"/>
                    <a:pt x="47" y="21"/>
                    <a:pt x="58" y="1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1" name="Freeform 31"/>
            <p:cNvSpPr>
              <a:spLocks/>
            </p:cNvSpPr>
            <p:nvPr/>
          </p:nvSpPr>
          <p:spPr bwMode="invGray">
            <a:xfrm>
              <a:off x="1637" y="1997"/>
              <a:ext cx="44" cy="24"/>
            </a:xfrm>
            <a:custGeom>
              <a:avLst/>
              <a:gdLst>
                <a:gd name="T0" fmla="*/ 2 w 58"/>
                <a:gd name="T1" fmla="*/ 2 h 31"/>
                <a:gd name="T2" fmla="*/ 0 w 58"/>
                <a:gd name="T3" fmla="*/ 2 h 31"/>
                <a:gd name="T4" fmla="*/ 2 w 58"/>
                <a:gd name="T5" fmla="*/ 2 h 31"/>
                <a:gd name="T6" fmla="*/ 2 w 58"/>
                <a:gd name="T7" fmla="*/ 2 h 31"/>
                <a:gd name="T8" fmla="*/ 2 w 58"/>
                <a:gd name="T9" fmla="*/ 2 h 31"/>
                <a:gd name="T10" fmla="*/ 2 w 58"/>
                <a:gd name="T11" fmla="*/ 0 h 31"/>
                <a:gd name="T12" fmla="*/ 2 w 58"/>
                <a:gd name="T13" fmla="*/ 2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31">
                  <a:moveTo>
                    <a:pt x="16" y="4"/>
                  </a:moveTo>
                  <a:cubicBezTo>
                    <a:pt x="2" y="13"/>
                    <a:pt x="7" y="8"/>
                    <a:pt x="0" y="18"/>
                  </a:cubicBezTo>
                  <a:cubicBezTo>
                    <a:pt x="5" y="26"/>
                    <a:pt x="11" y="25"/>
                    <a:pt x="20" y="28"/>
                  </a:cubicBezTo>
                  <a:cubicBezTo>
                    <a:pt x="36" y="23"/>
                    <a:pt x="17" y="31"/>
                    <a:pt x="28" y="20"/>
                  </a:cubicBezTo>
                  <a:cubicBezTo>
                    <a:pt x="33" y="15"/>
                    <a:pt x="46" y="13"/>
                    <a:pt x="52" y="12"/>
                  </a:cubicBezTo>
                  <a:cubicBezTo>
                    <a:pt x="58" y="3"/>
                    <a:pt x="53" y="3"/>
                    <a:pt x="44" y="0"/>
                  </a:cubicBezTo>
                  <a:cubicBezTo>
                    <a:pt x="38" y="1"/>
                    <a:pt x="20" y="8"/>
                    <a:pt x="16" y="4"/>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2" name="Freeform 32"/>
            <p:cNvSpPr>
              <a:spLocks/>
            </p:cNvSpPr>
            <p:nvPr/>
          </p:nvSpPr>
          <p:spPr bwMode="invGray">
            <a:xfrm>
              <a:off x="1751" y="2000"/>
              <a:ext cx="114" cy="77"/>
            </a:xfrm>
            <a:custGeom>
              <a:avLst/>
              <a:gdLst>
                <a:gd name="T0" fmla="*/ 2 w 152"/>
                <a:gd name="T1" fmla="*/ 0 h 102"/>
                <a:gd name="T2" fmla="*/ 2 w 152"/>
                <a:gd name="T3" fmla="*/ 2 h 102"/>
                <a:gd name="T4" fmla="*/ 2 w 152"/>
                <a:gd name="T5" fmla="*/ 2 h 102"/>
                <a:gd name="T6" fmla="*/ 2 w 152"/>
                <a:gd name="T7" fmla="*/ 2 h 102"/>
                <a:gd name="T8" fmla="*/ 0 w 152"/>
                <a:gd name="T9" fmla="*/ 2 h 102"/>
                <a:gd name="T10" fmla="*/ 2 w 152"/>
                <a:gd name="T11" fmla="*/ 2 h 102"/>
                <a:gd name="T12" fmla="*/ 2 w 152"/>
                <a:gd name="T13" fmla="*/ 3 h 102"/>
                <a:gd name="T14" fmla="*/ 4 w 152"/>
                <a:gd name="T15" fmla="*/ 2 h 102"/>
                <a:gd name="T16" fmla="*/ 2 w 152"/>
                <a:gd name="T17" fmla="*/ 2 h 102"/>
                <a:gd name="T18" fmla="*/ 2 w 152"/>
                <a:gd name="T19" fmla="*/ 2 h 102"/>
                <a:gd name="T20" fmla="*/ 2 w 152"/>
                <a:gd name="T21" fmla="*/ 2 h 102"/>
                <a:gd name="T22" fmla="*/ 2 w 152"/>
                <a:gd name="T23" fmla="*/ 2 h 102"/>
                <a:gd name="T24" fmla="*/ 2 w 15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 h="102">
                  <a:moveTo>
                    <a:pt x="38" y="0"/>
                  </a:moveTo>
                  <a:cubicBezTo>
                    <a:pt x="22" y="5"/>
                    <a:pt x="30" y="3"/>
                    <a:pt x="14" y="6"/>
                  </a:cubicBezTo>
                  <a:cubicBezTo>
                    <a:pt x="18" y="22"/>
                    <a:pt x="22" y="32"/>
                    <a:pt x="4" y="38"/>
                  </a:cubicBezTo>
                  <a:cubicBezTo>
                    <a:pt x="1" y="47"/>
                    <a:pt x="7" y="49"/>
                    <a:pt x="12" y="56"/>
                  </a:cubicBezTo>
                  <a:cubicBezTo>
                    <a:pt x="10" y="65"/>
                    <a:pt x="9" y="69"/>
                    <a:pt x="0" y="72"/>
                  </a:cubicBezTo>
                  <a:cubicBezTo>
                    <a:pt x="5" y="88"/>
                    <a:pt x="45" y="85"/>
                    <a:pt x="56" y="86"/>
                  </a:cubicBezTo>
                  <a:cubicBezTo>
                    <a:pt x="72" y="97"/>
                    <a:pt x="63" y="95"/>
                    <a:pt x="82" y="92"/>
                  </a:cubicBezTo>
                  <a:cubicBezTo>
                    <a:pt x="86" y="92"/>
                    <a:pt x="147" y="102"/>
                    <a:pt x="152" y="86"/>
                  </a:cubicBezTo>
                  <a:cubicBezTo>
                    <a:pt x="123" y="66"/>
                    <a:pt x="128" y="72"/>
                    <a:pt x="76" y="70"/>
                  </a:cubicBezTo>
                  <a:cubicBezTo>
                    <a:pt x="62" y="56"/>
                    <a:pt x="81" y="73"/>
                    <a:pt x="54" y="62"/>
                  </a:cubicBezTo>
                  <a:cubicBezTo>
                    <a:pt x="50" y="60"/>
                    <a:pt x="48" y="55"/>
                    <a:pt x="44" y="52"/>
                  </a:cubicBezTo>
                  <a:cubicBezTo>
                    <a:pt x="41" y="43"/>
                    <a:pt x="42" y="39"/>
                    <a:pt x="50" y="34"/>
                  </a:cubicBezTo>
                  <a:cubicBezTo>
                    <a:pt x="52" y="27"/>
                    <a:pt x="42" y="9"/>
                    <a:pt x="3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3" name="Freeform 33"/>
            <p:cNvSpPr>
              <a:spLocks/>
            </p:cNvSpPr>
            <p:nvPr/>
          </p:nvSpPr>
          <p:spPr bwMode="invGray">
            <a:xfrm>
              <a:off x="664" y="2245"/>
              <a:ext cx="25" cy="15"/>
            </a:xfrm>
            <a:custGeom>
              <a:avLst/>
              <a:gdLst>
                <a:gd name="T0" fmla="*/ 1 w 34"/>
                <a:gd name="T1" fmla="*/ 0 h 20"/>
                <a:gd name="T2" fmla="*/ 1 w 34"/>
                <a:gd name="T3" fmla="*/ 2 h 20"/>
                <a:gd name="T4" fmla="*/ 1 w 34"/>
                <a:gd name="T5" fmla="*/ 2 h 20"/>
                <a:gd name="T6" fmla="*/ 1 w 34"/>
                <a:gd name="T7" fmla="*/ 2 h 20"/>
                <a:gd name="T8" fmla="*/ 1 w 3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
                  <a:moveTo>
                    <a:pt x="34" y="0"/>
                  </a:moveTo>
                  <a:cubicBezTo>
                    <a:pt x="32" y="10"/>
                    <a:pt x="34" y="17"/>
                    <a:pt x="24" y="20"/>
                  </a:cubicBezTo>
                  <a:cubicBezTo>
                    <a:pt x="17" y="19"/>
                    <a:pt x="10" y="20"/>
                    <a:pt x="4" y="18"/>
                  </a:cubicBezTo>
                  <a:cubicBezTo>
                    <a:pt x="0" y="17"/>
                    <a:pt x="2" y="7"/>
                    <a:pt x="4" y="6"/>
                  </a:cubicBezTo>
                  <a:cubicBezTo>
                    <a:pt x="12" y="0"/>
                    <a:pt x="24" y="0"/>
                    <a:pt x="3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4" name="Freeform 34"/>
            <p:cNvSpPr>
              <a:spLocks/>
            </p:cNvSpPr>
            <p:nvPr/>
          </p:nvSpPr>
          <p:spPr bwMode="invGray">
            <a:xfrm>
              <a:off x="1421" y="2756"/>
              <a:ext cx="16" cy="12"/>
            </a:xfrm>
            <a:custGeom>
              <a:avLst/>
              <a:gdLst>
                <a:gd name="T0" fmla="*/ 2 w 21"/>
                <a:gd name="T1" fmla="*/ 0 h 16"/>
                <a:gd name="T2" fmla="*/ 2 w 21"/>
                <a:gd name="T3" fmla="*/ 2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5" name="Freeform 35"/>
            <p:cNvSpPr>
              <a:spLocks/>
            </p:cNvSpPr>
            <p:nvPr/>
          </p:nvSpPr>
          <p:spPr bwMode="invGray">
            <a:xfrm>
              <a:off x="1424" y="2781"/>
              <a:ext cx="16" cy="12"/>
            </a:xfrm>
            <a:custGeom>
              <a:avLst/>
              <a:gdLst>
                <a:gd name="T0" fmla="*/ 2 w 21"/>
                <a:gd name="T1" fmla="*/ 0 h 16"/>
                <a:gd name="T2" fmla="*/ 2 w 21"/>
                <a:gd name="T3" fmla="*/ 2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6" name="Freeform 36"/>
            <p:cNvSpPr>
              <a:spLocks/>
            </p:cNvSpPr>
            <p:nvPr/>
          </p:nvSpPr>
          <p:spPr bwMode="invGray">
            <a:xfrm>
              <a:off x="1628" y="2913"/>
              <a:ext cx="15" cy="12"/>
            </a:xfrm>
            <a:custGeom>
              <a:avLst/>
              <a:gdLst>
                <a:gd name="T0" fmla="*/ 1 w 21"/>
                <a:gd name="T1" fmla="*/ 0 h 16"/>
                <a:gd name="T2" fmla="*/ 1 w 21"/>
                <a:gd name="T3" fmla="*/ 2 h 16"/>
                <a:gd name="T4" fmla="*/ 1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7" name="Freeform 37"/>
            <p:cNvSpPr>
              <a:spLocks/>
            </p:cNvSpPr>
            <p:nvPr/>
          </p:nvSpPr>
          <p:spPr bwMode="invGray">
            <a:xfrm>
              <a:off x="1752" y="2429"/>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8" name="Freeform 38"/>
            <p:cNvSpPr>
              <a:spLocks/>
            </p:cNvSpPr>
            <p:nvPr/>
          </p:nvSpPr>
          <p:spPr bwMode="invGray">
            <a:xfrm>
              <a:off x="1652" y="2224"/>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29" name="Freeform 39"/>
            <p:cNvSpPr>
              <a:spLocks/>
            </p:cNvSpPr>
            <p:nvPr/>
          </p:nvSpPr>
          <p:spPr bwMode="invGray">
            <a:xfrm>
              <a:off x="1717" y="2045"/>
              <a:ext cx="39" cy="18"/>
            </a:xfrm>
            <a:custGeom>
              <a:avLst/>
              <a:gdLst>
                <a:gd name="T0" fmla="*/ 2 w 51"/>
                <a:gd name="T1" fmla="*/ 0 h 24"/>
                <a:gd name="T2" fmla="*/ 2 w 51"/>
                <a:gd name="T3" fmla="*/ 2 h 24"/>
                <a:gd name="T4" fmla="*/ 2 w 51"/>
                <a:gd name="T5" fmla="*/ 2 h 24"/>
                <a:gd name="T6" fmla="*/ 2 w 51"/>
                <a:gd name="T7" fmla="*/ 2 h 24"/>
                <a:gd name="T8" fmla="*/ 2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0" name="Freeform 40"/>
            <p:cNvSpPr>
              <a:spLocks/>
            </p:cNvSpPr>
            <p:nvPr/>
          </p:nvSpPr>
          <p:spPr bwMode="invGray">
            <a:xfrm>
              <a:off x="1780" y="2153"/>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1" name="Freeform 41"/>
            <p:cNvSpPr>
              <a:spLocks/>
            </p:cNvSpPr>
            <p:nvPr/>
          </p:nvSpPr>
          <p:spPr bwMode="invGray">
            <a:xfrm>
              <a:off x="1796" y="1951"/>
              <a:ext cx="696" cy="346"/>
            </a:xfrm>
            <a:custGeom>
              <a:avLst/>
              <a:gdLst>
                <a:gd name="T0" fmla="*/ 1 w 929"/>
                <a:gd name="T1" fmla="*/ 1 h 462"/>
                <a:gd name="T2" fmla="*/ 1 w 929"/>
                <a:gd name="T3" fmla="*/ 2 h 462"/>
                <a:gd name="T4" fmla="*/ 1 w 929"/>
                <a:gd name="T5" fmla="*/ 2 h 462"/>
                <a:gd name="T6" fmla="*/ 1 w 929"/>
                <a:gd name="T7" fmla="*/ 3 h 462"/>
                <a:gd name="T8" fmla="*/ 2 w 929"/>
                <a:gd name="T9" fmla="*/ 3 h 462"/>
                <a:gd name="T10" fmla="*/ 3 w 929"/>
                <a:gd name="T11" fmla="*/ 3 h 462"/>
                <a:gd name="T12" fmla="*/ 5 w 929"/>
                <a:gd name="T13" fmla="*/ 1 h 462"/>
                <a:gd name="T14" fmla="*/ 7 w 929"/>
                <a:gd name="T15" fmla="*/ 1 h 462"/>
                <a:gd name="T16" fmla="*/ 7 w 929"/>
                <a:gd name="T17" fmla="*/ 1 h 462"/>
                <a:gd name="T18" fmla="*/ 6 w 929"/>
                <a:gd name="T19" fmla="*/ 2 h 462"/>
                <a:gd name="T20" fmla="*/ 5 w 929"/>
                <a:gd name="T21" fmla="*/ 2 h 462"/>
                <a:gd name="T22" fmla="*/ 5 w 929"/>
                <a:gd name="T23" fmla="*/ 3 h 462"/>
                <a:gd name="T24" fmla="*/ 5 w 929"/>
                <a:gd name="T25" fmla="*/ 4 h 462"/>
                <a:gd name="T26" fmla="*/ 7 w 929"/>
                <a:gd name="T27" fmla="*/ 4 h 462"/>
                <a:gd name="T28" fmla="*/ 7 w 929"/>
                <a:gd name="T29" fmla="*/ 5 h 462"/>
                <a:gd name="T30" fmla="*/ 9 w 929"/>
                <a:gd name="T31" fmla="*/ 5 h 462"/>
                <a:gd name="T32" fmla="*/ 7 w 929"/>
                <a:gd name="T33" fmla="*/ 5 h 462"/>
                <a:gd name="T34" fmla="*/ 7 w 929"/>
                <a:gd name="T35" fmla="*/ 7 h 462"/>
                <a:gd name="T36" fmla="*/ 7 w 929"/>
                <a:gd name="T37" fmla="*/ 7 h 462"/>
                <a:gd name="T38" fmla="*/ 7 w 929"/>
                <a:gd name="T39" fmla="*/ 10 h 462"/>
                <a:gd name="T40" fmla="*/ 7 w 929"/>
                <a:gd name="T41" fmla="*/ 10 h 462"/>
                <a:gd name="T42" fmla="*/ 9 w 929"/>
                <a:gd name="T43" fmla="*/ 10 h 462"/>
                <a:gd name="T44" fmla="*/ 10 w 929"/>
                <a:gd name="T45" fmla="*/ 10 h 462"/>
                <a:gd name="T46" fmla="*/ 12 w 929"/>
                <a:gd name="T47" fmla="*/ 7 h 462"/>
                <a:gd name="T48" fmla="*/ 13 w 929"/>
                <a:gd name="T49" fmla="*/ 7 h 462"/>
                <a:gd name="T50" fmla="*/ 15 w 929"/>
                <a:gd name="T51" fmla="*/ 7 h 462"/>
                <a:gd name="T52" fmla="*/ 16 w 929"/>
                <a:gd name="T53" fmla="*/ 7 h 462"/>
                <a:gd name="T54" fmla="*/ 18 w 929"/>
                <a:gd name="T55" fmla="*/ 5 h 462"/>
                <a:gd name="T56" fmla="*/ 19 w 929"/>
                <a:gd name="T57" fmla="*/ 4 h 462"/>
                <a:gd name="T58" fmla="*/ 19 w 929"/>
                <a:gd name="T59" fmla="*/ 3 h 462"/>
                <a:gd name="T60" fmla="*/ 19 w 929"/>
                <a:gd name="T61" fmla="*/ 3 h 462"/>
                <a:gd name="T62" fmla="*/ 19 w 929"/>
                <a:gd name="T63" fmla="*/ 2 h 462"/>
                <a:gd name="T64" fmla="*/ 21 w 929"/>
                <a:gd name="T65" fmla="*/ 2 h 462"/>
                <a:gd name="T66" fmla="*/ 21 w 929"/>
                <a:gd name="T67" fmla="*/ 1 h 462"/>
                <a:gd name="T68" fmla="*/ 21 w 929"/>
                <a:gd name="T69" fmla="*/ 1 h 462"/>
                <a:gd name="T70" fmla="*/ 19 w 929"/>
                <a:gd name="T71" fmla="*/ 1 h 462"/>
                <a:gd name="T72" fmla="*/ 19 w 929"/>
                <a:gd name="T73" fmla="*/ 1 h 462"/>
                <a:gd name="T74" fmla="*/ 15 w 929"/>
                <a:gd name="T75" fmla="*/ 1 h 462"/>
                <a:gd name="T76" fmla="*/ 13 w 929"/>
                <a:gd name="T77" fmla="*/ 1 h 462"/>
                <a:gd name="T78" fmla="*/ 13 w 929"/>
                <a:gd name="T79" fmla="*/ 1 h 462"/>
                <a:gd name="T80" fmla="*/ 12 w 929"/>
                <a:gd name="T81" fmla="*/ 1 h 462"/>
                <a:gd name="T82" fmla="*/ 11 w 929"/>
                <a:gd name="T83" fmla="*/ 1 h 462"/>
                <a:gd name="T84" fmla="*/ 10 w 929"/>
                <a:gd name="T85" fmla="*/ 1 h 462"/>
                <a:gd name="T86" fmla="*/ 8 w 929"/>
                <a:gd name="T87" fmla="*/ 1 h 462"/>
                <a:gd name="T88" fmla="*/ 10 w 929"/>
                <a:gd name="T89" fmla="*/ 1 h 462"/>
                <a:gd name="T90" fmla="*/ 7 w 929"/>
                <a:gd name="T91" fmla="*/ 1 h 462"/>
                <a:gd name="T92" fmla="*/ 7 w 929"/>
                <a:gd name="T93" fmla="*/ 1 h 462"/>
                <a:gd name="T94" fmla="*/ 7 w 929"/>
                <a:gd name="T95" fmla="*/ 1 h 462"/>
                <a:gd name="T96" fmla="*/ 5 w 929"/>
                <a:gd name="T97" fmla="*/ 1 h 462"/>
                <a:gd name="T98" fmla="*/ 4 w 929"/>
                <a:gd name="T99" fmla="*/ 1 h 462"/>
                <a:gd name="T100" fmla="*/ 2 w 929"/>
                <a:gd name="T101" fmla="*/ 1 h 462"/>
                <a:gd name="T102" fmla="*/ 2 w 929"/>
                <a:gd name="T103" fmla="*/ 1 h 462"/>
                <a:gd name="T104" fmla="*/ 2 w 929"/>
                <a:gd name="T105" fmla="*/ 1 h 462"/>
                <a:gd name="T106" fmla="*/ 1 w 929"/>
                <a:gd name="T107" fmla="*/ 1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9" h="462">
                  <a:moveTo>
                    <a:pt x="60" y="42"/>
                  </a:moveTo>
                  <a:cubicBezTo>
                    <a:pt x="40" y="45"/>
                    <a:pt x="42" y="46"/>
                    <a:pt x="28" y="56"/>
                  </a:cubicBezTo>
                  <a:cubicBezTo>
                    <a:pt x="26" y="74"/>
                    <a:pt x="27" y="75"/>
                    <a:pt x="10" y="78"/>
                  </a:cubicBezTo>
                  <a:cubicBezTo>
                    <a:pt x="4" y="82"/>
                    <a:pt x="0" y="82"/>
                    <a:pt x="6" y="92"/>
                  </a:cubicBezTo>
                  <a:cubicBezTo>
                    <a:pt x="10" y="98"/>
                    <a:pt x="21" y="96"/>
                    <a:pt x="28" y="98"/>
                  </a:cubicBezTo>
                  <a:cubicBezTo>
                    <a:pt x="31" y="99"/>
                    <a:pt x="36" y="100"/>
                    <a:pt x="36" y="100"/>
                  </a:cubicBezTo>
                  <a:cubicBezTo>
                    <a:pt x="47" y="99"/>
                    <a:pt x="69" y="97"/>
                    <a:pt x="50" y="110"/>
                  </a:cubicBezTo>
                  <a:cubicBezTo>
                    <a:pt x="37" y="108"/>
                    <a:pt x="24" y="104"/>
                    <a:pt x="16" y="116"/>
                  </a:cubicBezTo>
                  <a:cubicBezTo>
                    <a:pt x="24" y="141"/>
                    <a:pt x="68" y="125"/>
                    <a:pt x="94" y="126"/>
                  </a:cubicBezTo>
                  <a:cubicBezTo>
                    <a:pt x="98" y="129"/>
                    <a:pt x="100" y="134"/>
                    <a:pt x="104" y="136"/>
                  </a:cubicBezTo>
                  <a:cubicBezTo>
                    <a:pt x="108" y="138"/>
                    <a:pt x="116" y="140"/>
                    <a:pt x="116" y="140"/>
                  </a:cubicBezTo>
                  <a:cubicBezTo>
                    <a:pt x="129" y="138"/>
                    <a:pt x="133" y="139"/>
                    <a:pt x="142" y="130"/>
                  </a:cubicBezTo>
                  <a:cubicBezTo>
                    <a:pt x="151" y="104"/>
                    <a:pt x="179" y="110"/>
                    <a:pt x="202" y="102"/>
                  </a:cubicBezTo>
                  <a:cubicBezTo>
                    <a:pt x="219" y="96"/>
                    <a:pt x="233" y="84"/>
                    <a:pt x="250" y="78"/>
                  </a:cubicBezTo>
                  <a:cubicBezTo>
                    <a:pt x="260" y="75"/>
                    <a:pt x="269" y="74"/>
                    <a:pt x="280" y="72"/>
                  </a:cubicBezTo>
                  <a:cubicBezTo>
                    <a:pt x="287" y="71"/>
                    <a:pt x="300" y="66"/>
                    <a:pt x="300" y="66"/>
                  </a:cubicBezTo>
                  <a:cubicBezTo>
                    <a:pt x="311" y="49"/>
                    <a:pt x="336" y="54"/>
                    <a:pt x="354" y="60"/>
                  </a:cubicBezTo>
                  <a:cubicBezTo>
                    <a:pt x="367" y="79"/>
                    <a:pt x="335" y="79"/>
                    <a:pt x="324" y="80"/>
                  </a:cubicBezTo>
                  <a:cubicBezTo>
                    <a:pt x="312" y="83"/>
                    <a:pt x="306" y="93"/>
                    <a:pt x="292" y="96"/>
                  </a:cubicBezTo>
                  <a:cubicBezTo>
                    <a:pt x="284" y="94"/>
                    <a:pt x="279" y="90"/>
                    <a:pt x="272" y="88"/>
                  </a:cubicBezTo>
                  <a:cubicBezTo>
                    <a:pt x="253" y="91"/>
                    <a:pt x="232" y="96"/>
                    <a:pt x="214" y="102"/>
                  </a:cubicBezTo>
                  <a:cubicBezTo>
                    <a:pt x="223" y="108"/>
                    <a:pt x="231" y="109"/>
                    <a:pt x="242" y="112"/>
                  </a:cubicBezTo>
                  <a:cubicBezTo>
                    <a:pt x="245" y="113"/>
                    <a:pt x="250" y="114"/>
                    <a:pt x="250" y="114"/>
                  </a:cubicBezTo>
                  <a:cubicBezTo>
                    <a:pt x="251" y="116"/>
                    <a:pt x="255" y="118"/>
                    <a:pt x="254" y="120"/>
                  </a:cubicBezTo>
                  <a:cubicBezTo>
                    <a:pt x="252" y="124"/>
                    <a:pt x="242" y="128"/>
                    <a:pt x="242" y="128"/>
                  </a:cubicBezTo>
                  <a:cubicBezTo>
                    <a:pt x="233" y="141"/>
                    <a:pt x="247" y="154"/>
                    <a:pt x="260" y="158"/>
                  </a:cubicBezTo>
                  <a:cubicBezTo>
                    <a:pt x="282" y="155"/>
                    <a:pt x="295" y="151"/>
                    <a:pt x="318" y="150"/>
                  </a:cubicBezTo>
                  <a:cubicBezTo>
                    <a:pt x="334" y="155"/>
                    <a:pt x="345" y="176"/>
                    <a:pt x="350" y="192"/>
                  </a:cubicBezTo>
                  <a:cubicBezTo>
                    <a:pt x="349" y="195"/>
                    <a:pt x="350" y="199"/>
                    <a:pt x="348" y="202"/>
                  </a:cubicBezTo>
                  <a:cubicBezTo>
                    <a:pt x="345" y="206"/>
                    <a:pt x="336" y="210"/>
                    <a:pt x="336" y="210"/>
                  </a:cubicBezTo>
                  <a:cubicBezTo>
                    <a:pt x="327" y="224"/>
                    <a:pt x="332" y="235"/>
                    <a:pt x="348" y="240"/>
                  </a:cubicBezTo>
                  <a:cubicBezTo>
                    <a:pt x="358" y="237"/>
                    <a:pt x="362" y="237"/>
                    <a:pt x="368" y="246"/>
                  </a:cubicBezTo>
                  <a:cubicBezTo>
                    <a:pt x="360" y="252"/>
                    <a:pt x="346" y="246"/>
                    <a:pt x="338" y="252"/>
                  </a:cubicBezTo>
                  <a:cubicBezTo>
                    <a:pt x="326" y="260"/>
                    <a:pt x="346" y="265"/>
                    <a:pt x="348" y="266"/>
                  </a:cubicBezTo>
                  <a:cubicBezTo>
                    <a:pt x="352" y="278"/>
                    <a:pt x="347" y="279"/>
                    <a:pt x="336" y="286"/>
                  </a:cubicBezTo>
                  <a:cubicBezTo>
                    <a:pt x="332" y="289"/>
                    <a:pt x="324" y="294"/>
                    <a:pt x="324" y="294"/>
                  </a:cubicBezTo>
                  <a:cubicBezTo>
                    <a:pt x="315" y="308"/>
                    <a:pt x="320" y="303"/>
                    <a:pt x="310" y="310"/>
                  </a:cubicBezTo>
                  <a:cubicBezTo>
                    <a:pt x="306" y="316"/>
                    <a:pt x="294" y="324"/>
                    <a:pt x="294" y="324"/>
                  </a:cubicBezTo>
                  <a:cubicBezTo>
                    <a:pt x="285" y="338"/>
                    <a:pt x="288" y="331"/>
                    <a:pt x="284" y="342"/>
                  </a:cubicBezTo>
                  <a:cubicBezTo>
                    <a:pt x="285" y="374"/>
                    <a:pt x="283" y="393"/>
                    <a:pt x="292" y="420"/>
                  </a:cubicBezTo>
                  <a:cubicBezTo>
                    <a:pt x="295" y="429"/>
                    <a:pt x="307" y="435"/>
                    <a:pt x="314" y="440"/>
                  </a:cubicBezTo>
                  <a:cubicBezTo>
                    <a:pt x="319" y="444"/>
                    <a:pt x="332" y="446"/>
                    <a:pt x="332" y="446"/>
                  </a:cubicBezTo>
                  <a:cubicBezTo>
                    <a:pt x="340" y="457"/>
                    <a:pt x="345" y="459"/>
                    <a:pt x="358" y="462"/>
                  </a:cubicBezTo>
                  <a:cubicBezTo>
                    <a:pt x="376" y="459"/>
                    <a:pt x="375" y="457"/>
                    <a:pt x="388" y="448"/>
                  </a:cubicBezTo>
                  <a:cubicBezTo>
                    <a:pt x="390" y="441"/>
                    <a:pt x="394" y="435"/>
                    <a:pt x="400" y="430"/>
                  </a:cubicBezTo>
                  <a:cubicBezTo>
                    <a:pt x="404" y="427"/>
                    <a:pt x="412" y="422"/>
                    <a:pt x="412" y="422"/>
                  </a:cubicBezTo>
                  <a:cubicBezTo>
                    <a:pt x="417" y="415"/>
                    <a:pt x="451" y="367"/>
                    <a:pt x="458" y="364"/>
                  </a:cubicBezTo>
                  <a:cubicBezTo>
                    <a:pt x="475" y="356"/>
                    <a:pt x="486" y="357"/>
                    <a:pt x="506" y="356"/>
                  </a:cubicBezTo>
                  <a:cubicBezTo>
                    <a:pt x="525" y="350"/>
                    <a:pt x="533" y="342"/>
                    <a:pt x="554" y="340"/>
                  </a:cubicBezTo>
                  <a:cubicBezTo>
                    <a:pt x="560" y="338"/>
                    <a:pt x="566" y="336"/>
                    <a:pt x="572" y="334"/>
                  </a:cubicBezTo>
                  <a:cubicBezTo>
                    <a:pt x="576" y="333"/>
                    <a:pt x="584" y="330"/>
                    <a:pt x="584" y="330"/>
                  </a:cubicBezTo>
                  <a:cubicBezTo>
                    <a:pt x="603" y="311"/>
                    <a:pt x="618" y="310"/>
                    <a:pt x="646" y="308"/>
                  </a:cubicBezTo>
                  <a:cubicBezTo>
                    <a:pt x="665" y="304"/>
                    <a:pt x="684" y="303"/>
                    <a:pt x="704" y="302"/>
                  </a:cubicBezTo>
                  <a:cubicBezTo>
                    <a:pt x="712" y="299"/>
                    <a:pt x="712" y="293"/>
                    <a:pt x="720" y="290"/>
                  </a:cubicBezTo>
                  <a:cubicBezTo>
                    <a:pt x="732" y="285"/>
                    <a:pt x="743" y="285"/>
                    <a:pt x="754" y="278"/>
                  </a:cubicBezTo>
                  <a:cubicBezTo>
                    <a:pt x="756" y="271"/>
                    <a:pt x="760" y="267"/>
                    <a:pt x="762" y="260"/>
                  </a:cubicBezTo>
                  <a:cubicBezTo>
                    <a:pt x="763" y="247"/>
                    <a:pt x="762" y="233"/>
                    <a:pt x="764" y="220"/>
                  </a:cubicBezTo>
                  <a:cubicBezTo>
                    <a:pt x="764" y="219"/>
                    <a:pt x="794" y="204"/>
                    <a:pt x="800" y="200"/>
                  </a:cubicBezTo>
                  <a:cubicBezTo>
                    <a:pt x="807" y="189"/>
                    <a:pt x="808" y="186"/>
                    <a:pt x="820" y="182"/>
                  </a:cubicBezTo>
                  <a:cubicBezTo>
                    <a:pt x="825" y="166"/>
                    <a:pt x="814" y="162"/>
                    <a:pt x="802" y="154"/>
                  </a:cubicBezTo>
                  <a:cubicBezTo>
                    <a:pt x="797" y="151"/>
                    <a:pt x="790" y="142"/>
                    <a:pt x="790" y="142"/>
                  </a:cubicBezTo>
                  <a:cubicBezTo>
                    <a:pt x="786" y="131"/>
                    <a:pt x="792" y="127"/>
                    <a:pt x="802" y="124"/>
                  </a:cubicBezTo>
                  <a:cubicBezTo>
                    <a:pt x="810" y="116"/>
                    <a:pt x="813" y="98"/>
                    <a:pt x="820" y="94"/>
                  </a:cubicBezTo>
                  <a:cubicBezTo>
                    <a:pt x="824" y="92"/>
                    <a:pt x="832" y="90"/>
                    <a:pt x="832" y="90"/>
                  </a:cubicBezTo>
                  <a:cubicBezTo>
                    <a:pt x="844" y="92"/>
                    <a:pt x="848" y="92"/>
                    <a:pt x="856" y="100"/>
                  </a:cubicBezTo>
                  <a:cubicBezTo>
                    <a:pt x="863" y="98"/>
                    <a:pt x="876" y="94"/>
                    <a:pt x="876" y="94"/>
                  </a:cubicBezTo>
                  <a:cubicBezTo>
                    <a:pt x="889" y="81"/>
                    <a:pt x="906" y="77"/>
                    <a:pt x="924" y="74"/>
                  </a:cubicBezTo>
                  <a:cubicBezTo>
                    <a:pt x="929" y="67"/>
                    <a:pt x="929" y="58"/>
                    <a:pt x="922" y="52"/>
                  </a:cubicBezTo>
                  <a:cubicBezTo>
                    <a:pt x="918" y="49"/>
                    <a:pt x="910" y="44"/>
                    <a:pt x="910" y="44"/>
                  </a:cubicBezTo>
                  <a:cubicBezTo>
                    <a:pt x="894" y="47"/>
                    <a:pt x="899" y="49"/>
                    <a:pt x="888" y="56"/>
                  </a:cubicBezTo>
                  <a:cubicBezTo>
                    <a:pt x="884" y="58"/>
                    <a:pt x="876" y="60"/>
                    <a:pt x="876" y="60"/>
                  </a:cubicBezTo>
                  <a:cubicBezTo>
                    <a:pt x="853" y="59"/>
                    <a:pt x="810" y="59"/>
                    <a:pt x="848" y="46"/>
                  </a:cubicBezTo>
                  <a:cubicBezTo>
                    <a:pt x="844" y="33"/>
                    <a:pt x="831" y="37"/>
                    <a:pt x="818" y="36"/>
                  </a:cubicBezTo>
                  <a:cubicBezTo>
                    <a:pt x="809" y="33"/>
                    <a:pt x="802" y="27"/>
                    <a:pt x="794" y="22"/>
                  </a:cubicBezTo>
                  <a:cubicBezTo>
                    <a:pt x="790" y="20"/>
                    <a:pt x="782" y="18"/>
                    <a:pt x="782" y="18"/>
                  </a:cubicBezTo>
                  <a:cubicBezTo>
                    <a:pt x="727" y="19"/>
                    <a:pt x="688" y="11"/>
                    <a:pt x="642" y="26"/>
                  </a:cubicBezTo>
                  <a:cubicBezTo>
                    <a:pt x="635" y="16"/>
                    <a:pt x="632" y="18"/>
                    <a:pt x="620" y="20"/>
                  </a:cubicBezTo>
                  <a:cubicBezTo>
                    <a:pt x="611" y="34"/>
                    <a:pt x="600" y="36"/>
                    <a:pt x="584" y="38"/>
                  </a:cubicBezTo>
                  <a:cubicBezTo>
                    <a:pt x="575" y="44"/>
                    <a:pt x="581" y="46"/>
                    <a:pt x="578" y="56"/>
                  </a:cubicBezTo>
                  <a:cubicBezTo>
                    <a:pt x="572" y="47"/>
                    <a:pt x="566" y="41"/>
                    <a:pt x="556" y="38"/>
                  </a:cubicBezTo>
                  <a:cubicBezTo>
                    <a:pt x="553" y="38"/>
                    <a:pt x="539" y="39"/>
                    <a:pt x="534" y="42"/>
                  </a:cubicBezTo>
                  <a:cubicBezTo>
                    <a:pt x="528" y="46"/>
                    <a:pt x="516" y="54"/>
                    <a:pt x="516" y="54"/>
                  </a:cubicBezTo>
                  <a:cubicBezTo>
                    <a:pt x="507" y="52"/>
                    <a:pt x="503" y="51"/>
                    <a:pt x="500" y="42"/>
                  </a:cubicBezTo>
                  <a:cubicBezTo>
                    <a:pt x="505" y="28"/>
                    <a:pt x="488" y="31"/>
                    <a:pt x="478" y="30"/>
                  </a:cubicBezTo>
                  <a:cubicBezTo>
                    <a:pt x="469" y="33"/>
                    <a:pt x="473" y="37"/>
                    <a:pt x="464" y="40"/>
                  </a:cubicBezTo>
                  <a:cubicBezTo>
                    <a:pt x="447" y="34"/>
                    <a:pt x="451" y="27"/>
                    <a:pt x="432" y="40"/>
                  </a:cubicBezTo>
                  <a:cubicBezTo>
                    <a:pt x="427" y="54"/>
                    <a:pt x="427" y="52"/>
                    <a:pt x="410" y="50"/>
                  </a:cubicBezTo>
                  <a:cubicBezTo>
                    <a:pt x="391" y="52"/>
                    <a:pt x="385" y="54"/>
                    <a:pt x="366" y="52"/>
                  </a:cubicBezTo>
                  <a:cubicBezTo>
                    <a:pt x="357" y="49"/>
                    <a:pt x="356" y="46"/>
                    <a:pt x="364" y="40"/>
                  </a:cubicBezTo>
                  <a:cubicBezTo>
                    <a:pt x="380" y="42"/>
                    <a:pt x="395" y="43"/>
                    <a:pt x="410" y="38"/>
                  </a:cubicBezTo>
                  <a:cubicBezTo>
                    <a:pt x="426" y="15"/>
                    <a:pt x="386" y="21"/>
                    <a:pt x="370" y="20"/>
                  </a:cubicBezTo>
                  <a:cubicBezTo>
                    <a:pt x="364" y="16"/>
                    <a:pt x="358" y="12"/>
                    <a:pt x="352" y="8"/>
                  </a:cubicBezTo>
                  <a:cubicBezTo>
                    <a:pt x="348" y="5"/>
                    <a:pt x="340" y="0"/>
                    <a:pt x="340" y="0"/>
                  </a:cubicBezTo>
                  <a:cubicBezTo>
                    <a:pt x="338" y="1"/>
                    <a:pt x="336" y="1"/>
                    <a:pt x="334" y="2"/>
                  </a:cubicBezTo>
                  <a:cubicBezTo>
                    <a:pt x="331" y="3"/>
                    <a:pt x="329" y="3"/>
                    <a:pt x="326" y="4"/>
                  </a:cubicBezTo>
                  <a:cubicBezTo>
                    <a:pt x="322" y="5"/>
                    <a:pt x="314" y="8"/>
                    <a:pt x="314" y="8"/>
                  </a:cubicBezTo>
                  <a:cubicBezTo>
                    <a:pt x="305" y="22"/>
                    <a:pt x="288" y="6"/>
                    <a:pt x="276" y="2"/>
                  </a:cubicBezTo>
                  <a:cubicBezTo>
                    <a:pt x="270" y="3"/>
                    <a:pt x="241" y="16"/>
                    <a:pt x="240" y="16"/>
                  </a:cubicBezTo>
                  <a:cubicBezTo>
                    <a:pt x="226" y="17"/>
                    <a:pt x="212" y="17"/>
                    <a:pt x="198" y="18"/>
                  </a:cubicBezTo>
                  <a:cubicBezTo>
                    <a:pt x="183" y="19"/>
                    <a:pt x="172" y="20"/>
                    <a:pt x="160" y="28"/>
                  </a:cubicBezTo>
                  <a:cubicBezTo>
                    <a:pt x="146" y="26"/>
                    <a:pt x="141" y="27"/>
                    <a:pt x="130" y="20"/>
                  </a:cubicBezTo>
                  <a:cubicBezTo>
                    <a:pt x="123" y="22"/>
                    <a:pt x="115" y="24"/>
                    <a:pt x="108" y="26"/>
                  </a:cubicBezTo>
                  <a:cubicBezTo>
                    <a:pt x="102" y="35"/>
                    <a:pt x="113" y="41"/>
                    <a:pt x="122" y="44"/>
                  </a:cubicBezTo>
                  <a:cubicBezTo>
                    <a:pt x="125" y="52"/>
                    <a:pt x="114" y="68"/>
                    <a:pt x="114" y="68"/>
                  </a:cubicBezTo>
                  <a:cubicBezTo>
                    <a:pt x="112" y="79"/>
                    <a:pt x="111" y="82"/>
                    <a:pt x="100" y="78"/>
                  </a:cubicBezTo>
                  <a:cubicBezTo>
                    <a:pt x="93" y="67"/>
                    <a:pt x="100" y="63"/>
                    <a:pt x="104" y="52"/>
                  </a:cubicBezTo>
                  <a:cubicBezTo>
                    <a:pt x="96" y="44"/>
                    <a:pt x="91" y="36"/>
                    <a:pt x="80" y="32"/>
                  </a:cubicBezTo>
                  <a:cubicBezTo>
                    <a:pt x="73" y="34"/>
                    <a:pt x="67" y="39"/>
                    <a:pt x="60" y="4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2" name="Freeform 42"/>
            <p:cNvSpPr>
              <a:spLocks/>
            </p:cNvSpPr>
            <p:nvPr/>
          </p:nvSpPr>
          <p:spPr bwMode="invGray">
            <a:xfrm>
              <a:off x="2009" y="2135"/>
              <a:ext cx="39" cy="24"/>
            </a:xfrm>
            <a:custGeom>
              <a:avLst/>
              <a:gdLst>
                <a:gd name="T0" fmla="*/ 2 w 52"/>
                <a:gd name="T1" fmla="*/ 0 h 32"/>
                <a:gd name="T2" fmla="*/ 2 w 52"/>
                <a:gd name="T3" fmla="*/ 2 h 32"/>
                <a:gd name="T4" fmla="*/ 2 w 52"/>
                <a:gd name="T5" fmla="*/ 2 h 32"/>
                <a:gd name="T6" fmla="*/ 2 w 52"/>
                <a:gd name="T7" fmla="*/ 2 h 32"/>
                <a:gd name="T8" fmla="*/ 2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3" name="Freeform 43"/>
            <p:cNvSpPr>
              <a:spLocks/>
            </p:cNvSpPr>
            <p:nvPr/>
          </p:nvSpPr>
          <p:spPr bwMode="invGray">
            <a:xfrm>
              <a:off x="2292" y="2201"/>
              <a:ext cx="128" cy="54"/>
            </a:xfrm>
            <a:custGeom>
              <a:avLst/>
              <a:gdLst>
                <a:gd name="T0" fmla="*/ 2 w 172"/>
                <a:gd name="T1" fmla="*/ 2 h 72"/>
                <a:gd name="T2" fmla="*/ 1 w 172"/>
                <a:gd name="T3" fmla="*/ 2 h 72"/>
                <a:gd name="T4" fmla="*/ 1 w 172"/>
                <a:gd name="T5" fmla="*/ 0 h 72"/>
                <a:gd name="T6" fmla="*/ 0 w 172"/>
                <a:gd name="T7" fmla="*/ 2 h 72"/>
                <a:gd name="T8" fmla="*/ 1 w 172"/>
                <a:gd name="T9" fmla="*/ 2 h 72"/>
                <a:gd name="T10" fmla="*/ 1 w 172"/>
                <a:gd name="T11" fmla="*/ 2 h 72"/>
                <a:gd name="T12" fmla="*/ 1 w 172"/>
                <a:gd name="T13" fmla="*/ 2 h 72"/>
                <a:gd name="T14" fmla="*/ 1 w 172"/>
                <a:gd name="T15" fmla="*/ 2 h 72"/>
                <a:gd name="T16" fmla="*/ 3 w 172"/>
                <a:gd name="T17" fmla="*/ 2 h 72"/>
                <a:gd name="T18" fmla="*/ 4 w 172"/>
                <a:gd name="T19" fmla="*/ 2 h 72"/>
                <a:gd name="T20" fmla="*/ 3 w 172"/>
                <a:gd name="T21" fmla="*/ 2 h 72"/>
                <a:gd name="T22" fmla="*/ 3 w 172"/>
                <a:gd name="T23" fmla="*/ 2 h 72"/>
                <a:gd name="T24" fmla="*/ 2 w 172"/>
                <a:gd name="T25" fmla="*/ 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 h="72">
                  <a:moveTo>
                    <a:pt x="102" y="8"/>
                  </a:moveTo>
                  <a:cubicBezTo>
                    <a:pt x="89" y="12"/>
                    <a:pt x="78" y="8"/>
                    <a:pt x="66" y="4"/>
                  </a:cubicBezTo>
                  <a:cubicBezTo>
                    <a:pt x="62" y="3"/>
                    <a:pt x="54" y="0"/>
                    <a:pt x="54" y="0"/>
                  </a:cubicBezTo>
                  <a:cubicBezTo>
                    <a:pt x="38" y="5"/>
                    <a:pt x="12" y="16"/>
                    <a:pt x="0" y="28"/>
                  </a:cubicBezTo>
                  <a:cubicBezTo>
                    <a:pt x="4" y="39"/>
                    <a:pt x="18" y="39"/>
                    <a:pt x="28" y="40"/>
                  </a:cubicBezTo>
                  <a:cubicBezTo>
                    <a:pt x="39" y="44"/>
                    <a:pt x="41" y="60"/>
                    <a:pt x="42" y="60"/>
                  </a:cubicBezTo>
                  <a:cubicBezTo>
                    <a:pt x="50" y="63"/>
                    <a:pt x="58" y="65"/>
                    <a:pt x="66" y="68"/>
                  </a:cubicBezTo>
                  <a:cubicBezTo>
                    <a:pt x="70" y="69"/>
                    <a:pt x="78" y="72"/>
                    <a:pt x="78" y="72"/>
                  </a:cubicBezTo>
                  <a:cubicBezTo>
                    <a:pt x="92" y="71"/>
                    <a:pt x="117" y="69"/>
                    <a:pt x="130" y="60"/>
                  </a:cubicBezTo>
                  <a:cubicBezTo>
                    <a:pt x="148" y="48"/>
                    <a:pt x="150" y="46"/>
                    <a:pt x="172" y="44"/>
                  </a:cubicBezTo>
                  <a:cubicBezTo>
                    <a:pt x="169" y="29"/>
                    <a:pt x="162" y="23"/>
                    <a:pt x="148" y="18"/>
                  </a:cubicBezTo>
                  <a:cubicBezTo>
                    <a:pt x="145" y="10"/>
                    <a:pt x="144" y="7"/>
                    <a:pt x="136" y="4"/>
                  </a:cubicBezTo>
                  <a:cubicBezTo>
                    <a:pt x="134" y="4"/>
                    <a:pt x="105" y="11"/>
                    <a:pt x="102" y="8"/>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4" name="Freeform 44"/>
            <p:cNvSpPr>
              <a:spLocks/>
            </p:cNvSpPr>
            <p:nvPr/>
          </p:nvSpPr>
          <p:spPr bwMode="invGray">
            <a:xfrm>
              <a:off x="2393" y="2038"/>
              <a:ext cx="39" cy="24"/>
            </a:xfrm>
            <a:custGeom>
              <a:avLst/>
              <a:gdLst>
                <a:gd name="T0" fmla="*/ 2 w 52"/>
                <a:gd name="T1" fmla="*/ 0 h 32"/>
                <a:gd name="T2" fmla="*/ 2 w 52"/>
                <a:gd name="T3" fmla="*/ 2 h 32"/>
                <a:gd name="T4" fmla="*/ 2 w 52"/>
                <a:gd name="T5" fmla="*/ 2 h 32"/>
                <a:gd name="T6" fmla="*/ 2 w 52"/>
                <a:gd name="T7" fmla="*/ 2 h 32"/>
                <a:gd name="T8" fmla="*/ 2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5" name="Freeform 45"/>
            <p:cNvSpPr>
              <a:spLocks/>
            </p:cNvSpPr>
            <p:nvPr/>
          </p:nvSpPr>
          <p:spPr bwMode="invGray">
            <a:xfrm>
              <a:off x="2662" y="2006"/>
              <a:ext cx="155" cy="63"/>
            </a:xfrm>
            <a:custGeom>
              <a:avLst/>
              <a:gdLst>
                <a:gd name="T0" fmla="*/ 5 w 206"/>
                <a:gd name="T1" fmla="*/ 1 h 85"/>
                <a:gd name="T2" fmla="*/ 3 w 206"/>
                <a:gd name="T3" fmla="*/ 1 h 85"/>
                <a:gd name="T4" fmla="*/ 3 w 206"/>
                <a:gd name="T5" fmla="*/ 1 h 85"/>
                <a:gd name="T6" fmla="*/ 3 w 206"/>
                <a:gd name="T7" fmla="*/ 1 h 85"/>
                <a:gd name="T8" fmla="*/ 3 w 206"/>
                <a:gd name="T9" fmla="*/ 1 h 85"/>
                <a:gd name="T10" fmla="*/ 2 w 206"/>
                <a:gd name="T11" fmla="*/ 1 h 85"/>
                <a:gd name="T12" fmla="*/ 2 w 206"/>
                <a:gd name="T13" fmla="*/ 1 h 85"/>
                <a:gd name="T14" fmla="*/ 2 w 206"/>
                <a:gd name="T15" fmla="*/ 1 h 85"/>
                <a:gd name="T16" fmla="*/ 2 w 206"/>
                <a:gd name="T17" fmla="*/ 1 h 85"/>
                <a:gd name="T18" fmla="*/ 2 w 206"/>
                <a:gd name="T19" fmla="*/ 1 h 85"/>
                <a:gd name="T20" fmla="*/ 3 w 206"/>
                <a:gd name="T21" fmla="*/ 1 h 85"/>
                <a:gd name="T22" fmla="*/ 3 w 206"/>
                <a:gd name="T23" fmla="*/ 1 h 85"/>
                <a:gd name="T24" fmla="*/ 4 w 206"/>
                <a:gd name="T25" fmla="*/ 1 h 85"/>
                <a:gd name="T26" fmla="*/ 4 w 206"/>
                <a:gd name="T27" fmla="*/ 1 h 85"/>
                <a:gd name="T28" fmla="*/ 5 w 206"/>
                <a:gd name="T29" fmla="*/ 1 h 85"/>
                <a:gd name="T30" fmla="*/ 5 w 206"/>
                <a:gd name="T31" fmla="*/ 1 h 85"/>
                <a:gd name="T32" fmla="*/ 5 w 206"/>
                <a:gd name="T33" fmla="*/ 1 h 85"/>
                <a:gd name="T34" fmla="*/ 5 w 206"/>
                <a:gd name="T35" fmla="*/ 1 h 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6" h="85">
                  <a:moveTo>
                    <a:pt x="191" y="7"/>
                  </a:moveTo>
                  <a:cubicBezTo>
                    <a:pt x="165" y="6"/>
                    <a:pt x="130" y="0"/>
                    <a:pt x="103" y="9"/>
                  </a:cubicBezTo>
                  <a:cubicBezTo>
                    <a:pt x="100" y="18"/>
                    <a:pt x="101" y="20"/>
                    <a:pt x="109" y="25"/>
                  </a:cubicBezTo>
                  <a:cubicBezTo>
                    <a:pt x="111" y="28"/>
                    <a:pt x="118" y="34"/>
                    <a:pt x="107" y="33"/>
                  </a:cubicBezTo>
                  <a:cubicBezTo>
                    <a:pt x="101" y="32"/>
                    <a:pt x="89" y="27"/>
                    <a:pt x="89" y="27"/>
                  </a:cubicBezTo>
                  <a:cubicBezTo>
                    <a:pt x="86" y="24"/>
                    <a:pt x="82" y="18"/>
                    <a:pt x="77" y="19"/>
                  </a:cubicBezTo>
                  <a:cubicBezTo>
                    <a:pt x="52" y="22"/>
                    <a:pt x="57" y="25"/>
                    <a:pt x="23" y="27"/>
                  </a:cubicBezTo>
                  <a:cubicBezTo>
                    <a:pt x="0" y="31"/>
                    <a:pt x="18" y="45"/>
                    <a:pt x="31" y="49"/>
                  </a:cubicBezTo>
                  <a:cubicBezTo>
                    <a:pt x="43" y="53"/>
                    <a:pt x="35" y="51"/>
                    <a:pt x="55" y="53"/>
                  </a:cubicBezTo>
                  <a:cubicBezTo>
                    <a:pt x="63" y="59"/>
                    <a:pt x="66" y="67"/>
                    <a:pt x="75" y="73"/>
                  </a:cubicBezTo>
                  <a:cubicBezTo>
                    <a:pt x="78" y="81"/>
                    <a:pt x="81" y="82"/>
                    <a:pt x="89" y="85"/>
                  </a:cubicBezTo>
                  <a:cubicBezTo>
                    <a:pt x="104" y="81"/>
                    <a:pt x="99" y="75"/>
                    <a:pt x="109" y="67"/>
                  </a:cubicBezTo>
                  <a:cubicBezTo>
                    <a:pt x="113" y="64"/>
                    <a:pt x="121" y="59"/>
                    <a:pt x="121" y="59"/>
                  </a:cubicBezTo>
                  <a:cubicBezTo>
                    <a:pt x="123" y="55"/>
                    <a:pt x="124" y="50"/>
                    <a:pt x="127" y="47"/>
                  </a:cubicBezTo>
                  <a:cubicBezTo>
                    <a:pt x="132" y="41"/>
                    <a:pt x="158" y="37"/>
                    <a:pt x="167" y="35"/>
                  </a:cubicBezTo>
                  <a:cubicBezTo>
                    <a:pt x="174" y="34"/>
                    <a:pt x="181" y="33"/>
                    <a:pt x="187" y="31"/>
                  </a:cubicBezTo>
                  <a:cubicBezTo>
                    <a:pt x="191" y="30"/>
                    <a:pt x="199" y="27"/>
                    <a:pt x="199" y="27"/>
                  </a:cubicBezTo>
                  <a:cubicBezTo>
                    <a:pt x="206" y="16"/>
                    <a:pt x="199" y="15"/>
                    <a:pt x="191" y="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6" name="Freeform 46"/>
            <p:cNvSpPr>
              <a:spLocks/>
            </p:cNvSpPr>
            <p:nvPr/>
          </p:nvSpPr>
          <p:spPr bwMode="invGray">
            <a:xfrm>
              <a:off x="2759" y="2039"/>
              <a:ext cx="48" cy="21"/>
            </a:xfrm>
            <a:custGeom>
              <a:avLst/>
              <a:gdLst>
                <a:gd name="T0" fmla="*/ 2 w 64"/>
                <a:gd name="T1" fmla="*/ 2 h 28"/>
                <a:gd name="T2" fmla="*/ 2 w 64"/>
                <a:gd name="T3" fmla="*/ 2 h 28"/>
                <a:gd name="T4" fmla="*/ 2 w 64"/>
                <a:gd name="T5" fmla="*/ 2 h 28"/>
                <a:gd name="T6" fmla="*/ 2 w 64"/>
                <a:gd name="T7" fmla="*/ 2 h 28"/>
                <a:gd name="T8" fmla="*/ 2 w 64"/>
                <a:gd name="T9" fmla="*/ 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28">
                  <a:moveTo>
                    <a:pt x="36" y="6"/>
                  </a:moveTo>
                  <a:cubicBezTo>
                    <a:pt x="32" y="18"/>
                    <a:pt x="19" y="0"/>
                    <a:pt x="8" y="4"/>
                  </a:cubicBezTo>
                  <a:cubicBezTo>
                    <a:pt x="0" y="16"/>
                    <a:pt x="14" y="27"/>
                    <a:pt x="24" y="28"/>
                  </a:cubicBezTo>
                  <a:cubicBezTo>
                    <a:pt x="30" y="27"/>
                    <a:pt x="48" y="16"/>
                    <a:pt x="54" y="14"/>
                  </a:cubicBezTo>
                  <a:cubicBezTo>
                    <a:pt x="64" y="10"/>
                    <a:pt x="36" y="9"/>
                    <a:pt x="36" y="6"/>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7" name="Freeform 47"/>
            <p:cNvSpPr>
              <a:spLocks/>
            </p:cNvSpPr>
            <p:nvPr/>
          </p:nvSpPr>
          <p:spPr bwMode="invGray">
            <a:xfrm>
              <a:off x="2467" y="2311"/>
              <a:ext cx="109" cy="132"/>
            </a:xfrm>
            <a:custGeom>
              <a:avLst/>
              <a:gdLst>
                <a:gd name="T0" fmla="*/ 1 w 146"/>
                <a:gd name="T1" fmla="*/ 2 h 176"/>
                <a:gd name="T2" fmla="*/ 0 w 146"/>
                <a:gd name="T3" fmla="*/ 2 h 176"/>
                <a:gd name="T4" fmla="*/ 1 w 146"/>
                <a:gd name="T5" fmla="*/ 2 h 176"/>
                <a:gd name="T6" fmla="*/ 1 w 146"/>
                <a:gd name="T7" fmla="*/ 2 h 176"/>
                <a:gd name="T8" fmla="*/ 1 w 146"/>
                <a:gd name="T9" fmla="*/ 3 h 176"/>
                <a:gd name="T10" fmla="*/ 1 w 146"/>
                <a:gd name="T11" fmla="*/ 3 h 176"/>
                <a:gd name="T12" fmla="*/ 1 w 146"/>
                <a:gd name="T13" fmla="*/ 3 h 176"/>
                <a:gd name="T14" fmla="*/ 1 w 146"/>
                <a:gd name="T15" fmla="*/ 4 h 176"/>
                <a:gd name="T16" fmla="*/ 1 w 146"/>
                <a:gd name="T17" fmla="*/ 4 h 176"/>
                <a:gd name="T18" fmla="*/ 1 w 146"/>
                <a:gd name="T19" fmla="*/ 4 h 176"/>
                <a:gd name="T20" fmla="*/ 1 w 146"/>
                <a:gd name="T21" fmla="*/ 5 h 176"/>
                <a:gd name="T22" fmla="*/ 1 w 146"/>
                <a:gd name="T23" fmla="*/ 5 h 176"/>
                <a:gd name="T24" fmla="*/ 1 w 146"/>
                <a:gd name="T25" fmla="*/ 5 h 176"/>
                <a:gd name="T26" fmla="*/ 1 w 146"/>
                <a:gd name="T27" fmla="*/ 5 h 176"/>
                <a:gd name="T28" fmla="*/ 2 w 146"/>
                <a:gd name="T29" fmla="*/ 5 h 176"/>
                <a:gd name="T30" fmla="*/ 2 w 146"/>
                <a:gd name="T31" fmla="*/ 5 h 176"/>
                <a:gd name="T32" fmla="*/ 3 w 146"/>
                <a:gd name="T33" fmla="*/ 5 h 176"/>
                <a:gd name="T34" fmla="*/ 3 w 146"/>
                <a:gd name="T35" fmla="*/ 4 h 176"/>
                <a:gd name="T36" fmla="*/ 3 w 146"/>
                <a:gd name="T37" fmla="*/ 4 h 176"/>
                <a:gd name="T38" fmla="*/ 2 w 146"/>
                <a:gd name="T39" fmla="*/ 3 h 176"/>
                <a:gd name="T40" fmla="*/ 2 w 146"/>
                <a:gd name="T41" fmla="*/ 2 h 176"/>
                <a:gd name="T42" fmla="*/ 1 w 146"/>
                <a:gd name="T43" fmla="*/ 2 h 176"/>
                <a:gd name="T44" fmla="*/ 1 w 146"/>
                <a:gd name="T45" fmla="*/ 2 h 176"/>
                <a:gd name="T46" fmla="*/ 1 w 146"/>
                <a:gd name="T47" fmla="*/ 2 h 176"/>
                <a:gd name="T48" fmla="*/ 1 w 146"/>
                <a:gd name="T49" fmla="*/ 2 h 176"/>
                <a:gd name="T50" fmla="*/ 1 w 146"/>
                <a:gd name="T51" fmla="*/ 2 h 176"/>
                <a:gd name="T52" fmla="*/ 1 w 146"/>
                <a:gd name="T53" fmla="*/ 1 h 176"/>
                <a:gd name="T54" fmla="*/ 1 w 146"/>
                <a:gd name="T55" fmla="*/ 2 h 176"/>
                <a:gd name="T56" fmla="*/ 1 w 146"/>
                <a:gd name="T57" fmla="*/ 2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176">
                  <a:moveTo>
                    <a:pt x="24" y="19"/>
                  </a:moveTo>
                  <a:cubicBezTo>
                    <a:pt x="13" y="23"/>
                    <a:pt x="7" y="15"/>
                    <a:pt x="0" y="25"/>
                  </a:cubicBezTo>
                  <a:cubicBezTo>
                    <a:pt x="2" y="32"/>
                    <a:pt x="14" y="43"/>
                    <a:pt x="14" y="43"/>
                  </a:cubicBezTo>
                  <a:cubicBezTo>
                    <a:pt x="19" y="58"/>
                    <a:pt x="20" y="78"/>
                    <a:pt x="34" y="87"/>
                  </a:cubicBezTo>
                  <a:cubicBezTo>
                    <a:pt x="42" y="84"/>
                    <a:pt x="45" y="86"/>
                    <a:pt x="52" y="91"/>
                  </a:cubicBezTo>
                  <a:cubicBezTo>
                    <a:pt x="57" y="105"/>
                    <a:pt x="60" y="101"/>
                    <a:pt x="50" y="107"/>
                  </a:cubicBezTo>
                  <a:cubicBezTo>
                    <a:pt x="38" y="105"/>
                    <a:pt x="32" y="101"/>
                    <a:pt x="28" y="113"/>
                  </a:cubicBezTo>
                  <a:cubicBezTo>
                    <a:pt x="32" y="129"/>
                    <a:pt x="33" y="128"/>
                    <a:pt x="16" y="131"/>
                  </a:cubicBezTo>
                  <a:cubicBezTo>
                    <a:pt x="17" y="133"/>
                    <a:pt x="16" y="136"/>
                    <a:pt x="18" y="137"/>
                  </a:cubicBezTo>
                  <a:cubicBezTo>
                    <a:pt x="21" y="139"/>
                    <a:pt x="30" y="141"/>
                    <a:pt x="30" y="141"/>
                  </a:cubicBezTo>
                  <a:cubicBezTo>
                    <a:pt x="28" y="152"/>
                    <a:pt x="21" y="159"/>
                    <a:pt x="18" y="169"/>
                  </a:cubicBezTo>
                  <a:cubicBezTo>
                    <a:pt x="19" y="171"/>
                    <a:pt x="18" y="174"/>
                    <a:pt x="20" y="175"/>
                  </a:cubicBezTo>
                  <a:cubicBezTo>
                    <a:pt x="22" y="176"/>
                    <a:pt x="32" y="171"/>
                    <a:pt x="34" y="171"/>
                  </a:cubicBezTo>
                  <a:cubicBezTo>
                    <a:pt x="42" y="170"/>
                    <a:pt x="50" y="170"/>
                    <a:pt x="58" y="169"/>
                  </a:cubicBezTo>
                  <a:cubicBezTo>
                    <a:pt x="70" y="167"/>
                    <a:pt x="80" y="167"/>
                    <a:pt x="92" y="171"/>
                  </a:cubicBezTo>
                  <a:cubicBezTo>
                    <a:pt x="98" y="170"/>
                    <a:pt x="104" y="170"/>
                    <a:pt x="110" y="169"/>
                  </a:cubicBezTo>
                  <a:cubicBezTo>
                    <a:pt x="114" y="168"/>
                    <a:pt x="122" y="165"/>
                    <a:pt x="122" y="165"/>
                  </a:cubicBezTo>
                  <a:cubicBezTo>
                    <a:pt x="124" y="158"/>
                    <a:pt x="123" y="147"/>
                    <a:pt x="128" y="141"/>
                  </a:cubicBezTo>
                  <a:cubicBezTo>
                    <a:pt x="132" y="136"/>
                    <a:pt x="146" y="133"/>
                    <a:pt x="146" y="133"/>
                  </a:cubicBezTo>
                  <a:cubicBezTo>
                    <a:pt x="142" y="105"/>
                    <a:pt x="143" y="111"/>
                    <a:pt x="110" y="109"/>
                  </a:cubicBezTo>
                  <a:cubicBezTo>
                    <a:pt x="102" y="97"/>
                    <a:pt x="103" y="88"/>
                    <a:pt x="88" y="83"/>
                  </a:cubicBezTo>
                  <a:cubicBezTo>
                    <a:pt x="85" y="79"/>
                    <a:pt x="86" y="72"/>
                    <a:pt x="82" y="69"/>
                  </a:cubicBezTo>
                  <a:cubicBezTo>
                    <a:pt x="77" y="65"/>
                    <a:pt x="69" y="65"/>
                    <a:pt x="64" y="61"/>
                  </a:cubicBezTo>
                  <a:cubicBezTo>
                    <a:pt x="52" y="43"/>
                    <a:pt x="67" y="47"/>
                    <a:pt x="86" y="45"/>
                  </a:cubicBezTo>
                  <a:cubicBezTo>
                    <a:pt x="93" y="25"/>
                    <a:pt x="83" y="29"/>
                    <a:pt x="64" y="31"/>
                  </a:cubicBezTo>
                  <a:cubicBezTo>
                    <a:pt x="62" y="25"/>
                    <a:pt x="70" y="13"/>
                    <a:pt x="70" y="13"/>
                  </a:cubicBezTo>
                  <a:cubicBezTo>
                    <a:pt x="64" y="4"/>
                    <a:pt x="56" y="3"/>
                    <a:pt x="46" y="1"/>
                  </a:cubicBezTo>
                  <a:cubicBezTo>
                    <a:pt x="35" y="3"/>
                    <a:pt x="34" y="0"/>
                    <a:pt x="30" y="9"/>
                  </a:cubicBezTo>
                  <a:cubicBezTo>
                    <a:pt x="25" y="21"/>
                    <a:pt x="29" y="24"/>
                    <a:pt x="24" y="19"/>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8" name="Freeform 48"/>
            <p:cNvSpPr>
              <a:spLocks/>
            </p:cNvSpPr>
            <p:nvPr/>
          </p:nvSpPr>
          <p:spPr bwMode="invGray">
            <a:xfrm>
              <a:off x="2413" y="2359"/>
              <a:ext cx="69" cy="68"/>
            </a:xfrm>
            <a:custGeom>
              <a:avLst/>
              <a:gdLst>
                <a:gd name="T0" fmla="*/ 2 w 92"/>
                <a:gd name="T1" fmla="*/ 1 h 92"/>
                <a:gd name="T2" fmla="*/ 2 w 92"/>
                <a:gd name="T3" fmla="*/ 1 h 92"/>
                <a:gd name="T4" fmla="*/ 3 w 92"/>
                <a:gd name="T5" fmla="*/ 1 h 92"/>
                <a:gd name="T6" fmla="*/ 2 w 92"/>
                <a:gd name="T7" fmla="*/ 1 h 92"/>
                <a:gd name="T8" fmla="*/ 2 w 92"/>
                <a:gd name="T9" fmla="*/ 1 h 92"/>
                <a:gd name="T10" fmla="*/ 2 w 92"/>
                <a:gd name="T11" fmla="*/ 1 h 92"/>
                <a:gd name="T12" fmla="*/ 2 w 92"/>
                <a:gd name="T13" fmla="*/ 1 h 92"/>
                <a:gd name="T14" fmla="*/ 2 w 92"/>
                <a:gd name="T15" fmla="*/ 1 h 92"/>
                <a:gd name="T16" fmla="*/ 2 w 92"/>
                <a:gd name="T17" fmla="*/ 1 h 92"/>
                <a:gd name="T18" fmla="*/ 2 w 92"/>
                <a:gd name="T19" fmla="*/ 1 h 92"/>
                <a:gd name="T20" fmla="*/ 2 w 92"/>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2" h="92">
                  <a:moveTo>
                    <a:pt x="58" y="6"/>
                  </a:moveTo>
                  <a:cubicBezTo>
                    <a:pt x="67" y="0"/>
                    <a:pt x="73" y="2"/>
                    <a:pt x="82" y="8"/>
                  </a:cubicBezTo>
                  <a:cubicBezTo>
                    <a:pt x="91" y="22"/>
                    <a:pt x="88" y="15"/>
                    <a:pt x="92" y="26"/>
                  </a:cubicBezTo>
                  <a:cubicBezTo>
                    <a:pt x="89" y="36"/>
                    <a:pt x="82" y="37"/>
                    <a:pt x="78" y="48"/>
                  </a:cubicBezTo>
                  <a:cubicBezTo>
                    <a:pt x="85" y="69"/>
                    <a:pt x="60" y="71"/>
                    <a:pt x="46" y="76"/>
                  </a:cubicBezTo>
                  <a:cubicBezTo>
                    <a:pt x="40" y="86"/>
                    <a:pt x="28" y="86"/>
                    <a:pt x="18" y="92"/>
                  </a:cubicBezTo>
                  <a:cubicBezTo>
                    <a:pt x="9" y="90"/>
                    <a:pt x="0" y="84"/>
                    <a:pt x="8" y="72"/>
                  </a:cubicBezTo>
                  <a:cubicBezTo>
                    <a:pt x="11" y="68"/>
                    <a:pt x="20" y="64"/>
                    <a:pt x="20" y="64"/>
                  </a:cubicBezTo>
                  <a:cubicBezTo>
                    <a:pt x="23" y="55"/>
                    <a:pt x="21" y="53"/>
                    <a:pt x="14" y="46"/>
                  </a:cubicBezTo>
                  <a:cubicBezTo>
                    <a:pt x="18" y="30"/>
                    <a:pt x="28" y="36"/>
                    <a:pt x="40" y="28"/>
                  </a:cubicBezTo>
                  <a:cubicBezTo>
                    <a:pt x="56" y="17"/>
                    <a:pt x="50" y="24"/>
                    <a:pt x="58" y="6"/>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39" name="Freeform 49"/>
            <p:cNvSpPr>
              <a:spLocks/>
            </p:cNvSpPr>
            <p:nvPr/>
          </p:nvSpPr>
          <p:spPr bwMode="invGray">
            <a:xfrm>
              <a:off x="4099" y="3502"/>
              <a:ext cx="474" cy="495"/>
            </a:xfrm>
            <a:custGeom>
              <a:avLst/>
              <a:gdLst>
                <a:gd name="T0" fmla="*/ 5 w 633"/>
                <a:gd name="T1" fmla="*/ 2 h 660"/>
                <a:gd name="T2" fmla="*/ 4 w 633"/>
                <a:gd name="T3" fmla="*/ 2 h 660"/>
                <a:gd name="T4" fmla="*/ 3 w 633"/>
                <a:gd name="T5" fmla="*/ 2 h 660"/>
                <a:gd name="T6" fmla="*/ 2 w 633"/>
                <a:gd name="T7" fmla="*/ 2 h 660"/>
                <a:gd name="T8" fmla="*/ 1 w 633"/>
                <a:gd name="T9" fmla="*/ 2 h 660"/>
                <a:gd name="T10" fmla="*/ 1 w 633"/>
                <a:gd name="T11" fmla="*/ 3 h 660"/>
                <a:gd name="T12" fmla="*/ 1 w 633"/>
                <a:gd name="T13" fmla="*/ 5 h 660"/>
                <a:gd name="T14" fmla="*/ 0 w 633"/>
                <a:gd name="T15" fmla="*/ 5 h 660"/>
                <a:gd name="T16" fmla="*/ 1 w 633"/>
                <a:gd name="T17" fmla="*/ 8 h 660"/>
                <a:gd name="T18" fmla="*/ 3 w 633"/>
                <a:gd name="T19" fmla="*/ 11 h 660"/>
                <a:gd name="T20" fmla="*/ 3 w 633"/>
                <a:gd name="T21" fmla="*/ 11 h 660"/>
                <a:gd name="T22" fmla="*/ 4 w 633"/>
                <a:gd name="T23" fmla="*/ 11 h 660"/>
                <a:gd name="T24" fmla="*/ 5 w 633"/>
                <a:gd name="T25" fmla="*/ 11 h 660"/>
                <a:gd name="T26" fmla="*/ 5 w 633"/>
                <a:gd name="T27" fmla="*/ 11 h 660"/>
                <a:gd name="T28" fmla="*/ 7 w 633"/>
                <a:gd name="T29" fmla="*/ 11 h 660"/>
                <a:gd name="T30" fmla="*/ 7 w 633"/>
                <a:gd name="T31" fmla="*/ 13 h 660"/>
                <a:gd name="T32" fmla="*/ 7 w 633"/>
                <a:gd name="T33" fmla="*/ 13 h 660"/>
                <a:gd name="T34" fmla="*/ 7 w 633"/>
                <a:gd name="T35" fmla="*/ 13 h 660"/>
                <a:gd name="T36" fmla="*/ 9 w 633"/>
                <a:gd name="T37" fmla="*/ 14 h 660"/>
                <a:gd name="T38" fmla="*/ 9 w 633"/>
                <a:gd name="T39" fmla="*/ 14 h 660"/>
                <a:gd name="T40" fmla="*/ 10 w 633"/>
                <a:gd name="T41" fmla="*/ 15 h 660"/>
                <a:gd name="T42" fmla="*/ 10 w 633"/>
                <a:gd name="T43" fmla="*/ 15 h 660"/>
                <a:gd name="T44" fmla="*/ 10 w 633"/>
                <a:gd name="T45" fmla="*/ 15 h 660"/>
                <a:gd name="T46" fmla="*/ 11 w 633"/>
                <a:gd name="T47" fmla="*/ 16 h 660"/>
                <a:gd name="T48" fmla="*/ 12 w 633"/>
                <a:gd name="T49" fmla="*/ 15 h 660"/>
                <a:gd name="T50" fmla="*/ 12 w 633"/>
                <a:gd name="T51" fmla="*/ 17 h 660"/>
                <a:gd name="T52" fmla="*/ 13 w 633"/>
                <a:gd name="T53" fmla="*/ 16 h 660"/>
                <a:gd name="T54" fmla="*/ 14 w 633"/>
                <a:gd name="T55" fmla="*/ 13 h 660"/>
                <a:gd name="T56" fmla="*/ 14 w 633"/>
                <a:gd name="T57" fmla="*/ 11 h 660"/>
                <a:gd name="T58" fmla="*/ 14 w 633"/>
                <a:gd name="T59" fmla="*/ 9 h 660"/>
                <a:gd name="T60" fmla="*/ 12 w 633"/>
                <a:gd name="T61" fmla="*/ 7 h 660"/>
                <a:gd name="T62" fmla="*/ 12 w 633"/>
                <a:gd name="T63" fmla="*/ 6 h 660"/>
                <a:gd name="T64" fmla="*/ 10 w 633"/>
                <a:gd name="T65" fmla="*/ 5 h 660"/>
                <a:gd name="T66" fmla="*/ 10 w 633"/>
                <a:gd name="T67" fmla="*/ 4 h 660"/>
                <a:gd name="T68" fmla="*/ 10 w 633"/>
                <a:gd name="T69" fmla="*/ 4 h 660"/>
                <a:gd name="T70" fmla="*/ 10 w 633"/>
                <a:gd name="T71" fmla="*/ 2 h 660"/>
                <a:gd name="T72" fmla="*/ 9 w 633"/>
                <a:gd name="T73" fmla="*/ 2 h 660"/>
                <a:gd name="T74" fmla="*/ 9 w 633"/>
                <a:gd name="T75" fmla="*/ 2 h 660"/>
                <a:gd name="T76" fmla="*/ 8 w 633"/>
                <a:gd name="T77" fmla="*/ 4 h 660"/>
                <a:gd name="T78" fmla="*/ 7 w 633"/>
                <a:gd name="T79" fmla="*/ 3 h 660"/>
                <a:gd name="T80" fmla="*/ 7 w 633"/>
                <a:gd name="T81" fmla="*/ 3 h 660"/>
                <a:gd name="T82" fmla="*/ 6 w 633"/>
                <a:gd name="T83" fmla="*/ 2 h 660"/>
                <a:gd name="T84" fmla="*/ 5 w 633"/>
                <a:gd name="T85" fmla="*/ 2 h 660"/>
                <a:gd name="T86" fmla="*/ 7 w 633"/>
                <a:gd name="T87" fmla="*/ 2 h 660"/>
                <a:gd name="T88" fmla="*/ 5 w 633"/>
                <a:gd name="T89" fmla="*/ 2 h 660"/>
                <a:gd name="T90" fmla="*/ 5 w 633"/>
                <a:gd name="T91" fmla="*/ 2 h 660"/>
                <a:gd name="T92" fmla="*/ 4 w 633"/>
                <a:gd name="T93" fmla="*/ 2 h 660"/>
                <a:gd name="T94" fmla="*/ 5 w 633"/>
                <a:gd name="T95" fmla="*/ 2 h 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3" h="660">
                  <a:moveTo>
                    <a:pt x="212" y="11"/>
                  </a:moveTo>
                  <a:cubicBezTo>
                    <a:pt x="195" y="0"/>
                    <a:pt x="187" y="2"/>
                    <a:pt x="176" y="19"/>
                  </a:cubicBezTo>
                  <a:cubicBezTo>
                    <a:pt x="171" y="61"/>
                    <a:pt x="181" y="88"/>
                    <a:pt x="144" y="51"/>
                  </a:cubicBezTo>
                  <a:cubicBezTo>
                    <a:pt x="131" y="53"/>
                    <a:pt x="115" y="51"/>
                    <a:pt x="104" y="59"/>
                  </a:cubicBezTo>
                  <a:cubicBezTo>
                    <a:pt x="78" y="80"/>
                    <a:pt x="114" y="65"/>
                    <a:pt x="84" y="75"/>
                  </a:cubicBezTo>
                  <a:cubicBezTo>
                    <a:pt x="78" y="94"/>
                    <a:pt x="92" y="107"/>
                    <a:pt x="68" y="115"/>
                  </a:cubicBezTo>
                  <a:cubicBezTo>
                    <a:pt x="55" y="135"/>
                    <a:pt x="59" y="159"/>
                    <a:pt x="36" y="167"/>
                  </a:cubicBezTo>
                  <a:cubicBezTo>
                    <a:pt x="16" y="163"/>
                    <a:pt x="7" y="158"/>
                    <a:pt x="0" y="179"/>
                  </a:cubicBezTo>
                  <a:cubicBezTo>
                    <a:pt x="9" y="232"/>
                    <a:pt x="43" y="279"/>
                    <a:pt x="72" y="323"/>
                  </a:cubicBezTo>
                  <a:cubicBezTo>
                    <a:pt x="82" y="371"/>
                    <a:pt x="85" y="392"/>
                    <a:pt x="120" y="427"/>
                  </a:cubicBezTo>
                  <a:cubicBezTo>
                    <a:pt x="127" y="434"/>
                    <a:pt x="136" y="438"/>
                    <a:pt x="144" y="443"/>
                  </a:cubicBezTo>
                  <a:cubicBezTo>
                    <a:pt x="151" y="448"/>
                    <a:pt x="168" y="451"/>
                    <a:pt x="168" y="451"/>
                  </a:cubicBezTo>
                  <a:cubicBezTo>
                    <a:pt x="188" y="444"/>
                    <a:pt x="208" y="438"/>
                    <a:pt x="228" y="431"/>
                  </a:cubicBezTo>
                  <a:cubicBezTo>
                    <a:pt x="236" y="428"/>
                    <a:pt x="252" y="423"/>
                    <a:pt x="252" y="423"/>
                  </a:cubicBezTo>
                  <a:cubicBezTo>
                    <a:pt x="271" y="429"/>
                    <a:pt x="281" y="445"/>
                    <a:pt x="300" y="451"/>
                  </a:cubicBezTo>
                  <a:cubicBezTo>
                    <a:pt x="320" y="471"/>
                    <a:pt x="315" y="500"/>
                    <a:pt x="324" y="527"/>
                  </a:cubicBezTo>
                  <a:cubicBezTo>
                    <a:pt x="328" y="526"/>
                    <a:pt x="333" y="526"/>
                    <a:pt x="336" y="523"/>
                  </a:cubicBezTo>
                  <a:cubicBezTo>
                    <a:pt x="340" y="520"/>
                    <a:pt x="339" y="511"/>
                    <a:pt x="344" y="511"/>
                  </a:cubicBezTo>
                  <a:cubicBezTo>
                    <a:pt x="358" y="511"/>
                    <a:pt x="362" y="541"/>
                    <a:pt x="368" y="547"/>
                  </a:cubicBezTo>
                  <a:cubicBezTo>
                    <a:pt x="378" y="557"/>
                    <a:pt x="392" y="563"/>
                    <a:pt x="404" y="571"/>
                  </a:cubicBezTo>
                  <a:cubicBezTo>
                    <a:pt x="418" y="580"/>
                    <a:pt x="422" y="594"/>
                    <a:pt x="436" y="603"/>
                  </a:cubicBezTo>
                  <a:cubicBezTo>
                    <a:pt x="439" y="607"/>
                    <a:pt x="441" y="612"/>
                    <a:pt x="444" y="615"/>
                  </a:cubicBezTo>
                  <a:cubicBezTo>
                    <a:pt x="447" y="618"/>
                    <a:pt x="453" y="619"/>
                    <a:pt x="456" y="623"/>
                  </a:cubicBezTo>
                  <a:cubicBezTo>
                    <a:pt x="489" y="660"/>
                    <a:pt x="457" y="637"/>
                    <a:pt x="484" y="655"/>
                  </a:cubicBezTo>
                  <a:cubicBezTo>
                    <a:pt x="487" y="647"/>
                    <a:pt x="485" y="626"/>
                    <a:pt x="492" y="631"/>
                  </a:cubicBezTo>
                  <a:cubicBezTo>
                    <a:pt x="509" y="642"/>
                    <a:pt x="522" y="653"/>
                    <a:pt x="540" y="659"/>
                  </a:cubicBezTo>
                  <a:cubicBezTo>
                    <a:pt x="557" y="642"/>
                    <a:pt x="567" y="648"/>
                    <a:pt x="588" y="655"/>
                  </a:cubicBezTo>
                  <a:cubicBezTo>
                    <a:pt x="611" y="621"/>
                    <a:pt x="573" y="560"/>
                    <a:pt x="616" y="531"/>
                  </a:cubicBezTo>
                  <a:cubicBezTo>
                    <a:pt x="632" y="507"/>
                    <a:pt x="629" y="496"/>
                    <a:pt x="632" y="463"/>
                  </a:cubicBezTo>
                  <a:cubicBezTo>
                    <a:pt x="630" y="440"/>
                    <a:pt x="633" y="390"/>
                    <a:pt x="620" y="367"/>
                  </a:cubicBezTo>
                  <a:cubicBezTo>
                    <a:pt x="600" y="332"/>
                    <a:pt x="565" y="300"/>
                    <a:pt x="536" y="271"/>
                  </a:cubicBezTo>
                  <a:cubicBezTo>
                    <a:pt x="532" y="259"/>
                    <a:pt x="532" y="247"/>
                    <a:pt x="528" y="235"/>
                  </a:cubicBezTo>
                  <a:cubicBezTo>
                    <a:pt x="525" y="225"/>
                    <a:pt x="474" y="188"/>
                    <a:pt x="460" y="179"/>
                  </a:cubicBezTo>
                  <a:cubicBezTo>
                    <a:pt x="463" y="171"/>
                    <a:pt x="471" y="164"/>
                    <a:pt x="472" y="155"/>
                  </a:cubicBezTo>
                  <a:cubicBezTo>
                    <a:pt x="474" y="144"/>
                    <a:pt x="461" y="137"/>
                    <a:pt x="456" y="131"/>
                  </a:cubicBezTo>
                  <a:cubicBezTo>
                    <a:pt x="435" y="106"/>
                    <a:pt x="451" y="88"/>
                    <a:pt x="416" y="79"/>
                  </a:cubicBezTo>
                  <a:cubicBezTo>
                    <a:pt x="395" y="48"/>
                    <a:pt x="403" y="64"/>
                    <a:pt x="392" y="31"/>
                  </a:cubicBezTo>
                  <a:cubicBezTo>
                    <a:pt x="391" y="27"/>
                    <a:pt x="388" y="19"/>
                    <a:pt x="388" y="19"/>
                  </a:cubicBezTo>
                  <a:cubicBezTo>
                    <a:pt x="362" y="58"/>
                    <a:pt x="379" y="107"/>
                    <a:pt x="364" y="151"/>
                  </a:cubicBezTo>
                  <a:cubicBezTo>
                    <a:pt x="344" y="144"/>
                    <a:pt x="344" y="120"/>
                    <a:pt x="324" y="115"/>
                  </a:cubicBezTo>
                  <a:cubicBezTo>
                    <a:pt x="314" y="112"/>
                    <a:pt x="303" y="112"/>
                    <a:pt x="292" y="111"/>
                  </a:cubicBezTo>
                  <a:cubicBezTo>
                    <a:pt x="284" y="103"/>
                    <a:pt x="276" y="97"/>
                    <a:pt x="272" y="87"/>
                  </a:cubicBezTo>
                  <a:cubicBezTo>
                    <a:pt x="269" y="79"/>
                    <a:pt x="264" y="63"/>
                    <a:pt x="264" y="63"/>
                  </a:cubicBezTo>
                  <a:cubicBezTo>
                    <a:pt x="268" y="60"/>
                    <a:pt x="273" y="58"/>
                    <a:pt x="276" y="55"/>
                  </a:cubicBezTo>
                  <a:cubicBezTo>
                    <a:pt x="300" y="31"/>
                    <a:pt x="256" y="24"/>
                    <a:pt x="240" y="19"/>
                  </a:cubicBezTo>
                  <a:cubicBezTo>
                    <a:pt x="232" y="16"/>
                    <a:pt x="224" y="14"/>
                    <a:pt x="216" y="11"/>
                  </a:cubicBezTo>
                  <a:cubicBezTo>
                    <a:pt x="212" y="10"/>
                    <a:pt x="200" y="5"/>
                    <a:pt x="204" y="7"/>
                  </a:cubicBezTo>
                  <a:cubicBezTo>
                    <a:pt x="207" y="8"/>
                    <a:pt x="209" y="10"/>
                    <a:pt x="212" y="11"/>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0" name="Freeform 50"/>
            <p:cNvSpPr>
              <a:spLocks/>
            </p:cNvSpPr>
            <p:nvPr/>
          </p:nvSpPr>
          <p:spPr bwMode="invGray">
            <a:xfrm>
              <a:off x="4246" y="3241"/>
              <a:ext cx="319" cy="210"/>
            </a:xfrm>
            <a:custGeom>
              <a:avLst/>
              <a:gdLst>
                <a:gd name="T0" fmla="*/ 1 w 426"/>
                <a:gd name="T1" fmla="*/ 2 h 280"/>
                <a:gd name="T2" fmla="*/ 1 w 426"/>
                <a:gd name="T3" fmla="*/ 2 h 280"/>
                <a:gd name="T4" fmla="*/ 1 w 426"/>
                <a:gd name="T5" fmla="*/ 2 h 280"/>
                <a:gd name="T6" fmla="*/ 1 w 426"/>
                <a:gd name="T7" fmla="*/ 2 h 280"/>
                <a:gd name="T8" fmla="*/ 1 w 426"/>
                <a:gd name="T9" fmla="*/ 2 h 280"/>
                <a:gd name="T10" fmla="*/ 1 w 426"/>
                <a:gd name="T11" fmla="*/ 2 h 280"/>
                <a:gd name="T12" fmla="*/ 1 w 426"/>
                <a:gd name="T13" fmla="*/ 2 h 280"/>
                <a:gd name="T14" fmla="*/ 1 w 426"/>
                <a:gd name="T15" fmla="*/ 2 h 280"/>
                <a:gd name="T16" fmla="*/ 2 w 426"/>
                <a:gd name="T17" fmla="*/ 3 h 280"/>
                <a:gd name="T18" fmla="*/ 3 w 426"/>
                <a:gd name="T19" fmla="*/ 3 h 280"/>
                <a:gd name="T20" fmla="*/ 3 w 426"/>
                <a:gd name="T21" fmla="*/ 4 h 280"/>
                <a:gd name="T22" fmla="*/ 3 w 426"/>
                <a:gd name="T23" fmla="*/ 4 h 280"/>
                <a:gd name="T24" fmla="*/ 3 w 426"/>
                <a:gd name="T25" fmla="*/ 5 h 280"/>
                <a:gd name="T26" fmla="*/ 3 w 426"/>
                <a:gd name="T27" fmla="*/ 5 h 280"/>
                <a:gd name="T28" fmla="*/ 4 w 426"/>
                <a:gd name="T29" fmla="*/ 5 h 280"/>
                <a:gd name="T30" fmla="*/ 4 w 426"/>
                <a:gd name="T31" fmla="*/ 6 h 280"/>
                <a:gd name="T32" fmla="*/ 5 w 426"/>
                <a:gd name="T33" fmla="*/ 6 h 280"/>
                <a:gd name="T34" fmla="*/ 5 w 426"/>
                <a:gd name="T35" fmla="*/ 6 h 280"/>
                <a:gd name="T36" fmla="*/ 5 w 426"/>
                <a:gd name="T37" fmla="*/ 6 h 280"/>
                <a:gd name="T38" fmla="*/ 7 w 426"/>
                <a:gd name="T39" fmla="*/ 5 h 280"/>
                <a:gd name="T40" fmla="*/ 7 w 426"/>
                <a:gd name="T41" fmla="*/ 6 h 280"/>
                <a:gd name="T42" fmla="*/ 8 w 426"/>
                <a:gd name="T43" fmla="*/ 8 h 280"/>
                <a:gd name="T44" fmla="*/ 8 w 426"/>
                <a:gd name="T45" fmla="*/ 6 h 280"/>
                <a:gd name="T46" fmla="*/ 7 w 426"/>
                <a:gd name="T47" fmla="*/ 5 h 280"/>
                <a:gd name="T48" fmla="*/ 9 w 426"/>
                <a:gd name="T49" fmla="*/ 5 h 280"/>
                <a:gd name="T50" fmla="*/ 9 w 426"/>
                <a:gd name="T51" fmla="*/ 5 h 280"/>
                <a:gd name="T52" fmla="*/ 10 w 426"/>
                <a:gd name="T53" fmla="*/ 4 h 280"/>
                <a:gd name="T54" fmla="*/ 10 w 426"/>
                <a:gd name="T55" fmla="*/ 4 h 280"/>
                <a:gd name="T56" fmla="*/ 7 w 426"/>
                <a:gd name="T57" fmla="*/ 4 h 280"/>
                <a:gd name="T58" fmla="*/ 7 w 426"/>
                <a:gd name="T59" fmla="*/ 4 h 280"/>
                <a:gd name="T60" fmla="*/ 7 w 426"/>
                <a:gd name="T61" fmla="*/ 4 h 280"/>
                <a:gd name="T62" fmla="*/ 7 w 426"/>
                <a:gd name="T63" fmla="*/ 3 h 280"/>
                <a:gd name="T64" fmla="*/ 5 w 426"/>
                <a:gd name="T65" fmla="*/ 2 h 280"/>
                <a:gd name="T66" fmla="*/ 4 w 426"/>
                <a:gd name="T67" fmla="*/ 2 h 280"/>
                <a:gd name="T68" fmla="*/ 3 w 426"/>
                <a:gd name="T69" fmla="*/ 2 h 280"/>
                <a:gd name="T70" fmla="*/ 1 w 426"/>
                <a:gd name="T71" fmla="*/ 2 h 280"/>
                <a:gd name="T72" fmla="*/ 1 w 426"/>
                <a:gd name="T73" fmla="*/ 2 h 280"/>
                <a:gd name="T74" fmla="*/ 1 w 426"/>
                <a:gd name="T75" fmla="*/ 0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6" h="280">
                  <a:moveTo>
                    <a:pt x="84" y="60"/>
                  </a:moveTo>
                  <a:cubicBezTo>
                    <a:pt x="79" y="52"/>
                    <a:pt x="70" y="45"/>
                    <a:pt x="68" y="36"/>
                  </a:cubicBezTo>
                  <a:cubicBezTo>
                    <a:pt x="67" y="29"/>
                    <a:pt x="68" y="22"/>
                    <a:pt x="64" y="16"/>
                  </a:cubicBezTo>
                  <a:cubicBezTo>
                    <a:pt x="62" y="12"/>
                    <a:pt x="56" y="13"/>
                    <a:pt x="52" y="12"/>
                  </a:cubicBezTo>
                  <a:cubicBezTo>
                    <a:pt x="40" y="13"/>
                    <a:pt x="27" y="11"/>
                    <a:pt x="16" y="16"/>
                  </a:cubicBezTo>
                  <a:cubicBezTo>
                    <a:pt x="0" y="24"/>
                    <a:pt x="43" y="40"/>
                    <a:pt x="44" y="40"/>
                  </a:cubicBezTo>
                  <a:cubicBezTo>
                    <a:pt x="45" y="44"/>
                    <a:pt x="50" y="49"/>
                    <a:pt x="48" y="52"/>
                  </a:cubicBezTo>
                  <a:cubicBezTo>
                    <a:pt x="42" y="60"/>
                    <a:pt x="24" y="68"/>
                    <a:pt x="24" y="68"/>
                  </a:cubicBezTo>
                  <a:cubicBezTo>
                    <a:pt x="38" y="88"/>
                    <a:pt x="65" y="89"/>
                    <a:pt x="88" y="92"/>
                  </a:cubicBezTo>
                  <a:cubicBezTo>
                    <a:pt x="101" y="96"/>
                    <a:pt x="124" y="112"/>
                    <a:pt x="124" y="112"/>
                  </a:cubicBezTo>
                  <a:cubicBezTo>
                    <a:pt x="125" y="116"/>
                    <a:pt x="125" y="121"/>
                    <a:pt x="128" y="124"/>
                  </a:cubicBezTo>
                  <a:cubicBezTo>
                    <a:pt x="131" y="128"/>
                    <a:pt x="137" y="128"/>
                    <a:pt x="140" y="132"/>
                  </a:cubicBezTo>
                  <a:cubicBezTo>
                    <a:pt x="144" y="139"/>
                    <a:pt x="148" y="156"/>
                    <a:pt x="148" y="156"/>
                  </a:cubicBezTo>
                  <a:cubicBezTo>
                    <a:pt x="144" y="171"/>
                    <a:pt x="137" y="181"/>
                    <a:pt x="132" y="196"/>
                  </a:cubicBezTo>
                  <a:cubicBezTo>
                    <a:pt x="151" y="209"/>
                    <a:pt x="167" y="207"/>
                    <a:pt x="180" y="188"/>
                  </a:cubicBezTo>
                  <a:cubicBezTo>
                    <a:pt x="182" y="196"/>
                    <a:pt x="184" y="211"/>
                    <a:pt x="192" y="216"/>
                  </a:cubicBezTo>
                  <a:cubicBezTo>
                    <a:pt x="199" y="220"/>
                    <a:pt x="208" y="221"/>
                    <a:pt x="216" y="224"/>
                  </a:cubicBezTo>
                  <a:cubicBezTo>
                    <a:pt x="220" y="225"/>
                    <a:pt x="228" y="228"/>
                    <a:pt x="228" y="228"/>
                  </a:cubicBezTo>
                  <a:cubicBezTo>
                    <a:pt x="236" y="227"/>
                    <a:pt x="245" y="228"/>
                    <a:pt x="252" y="224"/>
                  </a:cubicBezTo>
                  <a:cubicBezTo>
                    <a:pt x="269" y="216"/>
                    <a:pt x="252" y="204"/>
                    <a:pt x="276" y="196"/>
                  </a:cubicBezTo>
                  <a:cubicBezTo>
                    <a:pt x="296" y="209"/>
                    <a:pt x="322" y="231"/>
                    <a:pt x="336" y="252"/>
                  </a:cubicBezTo>
                  <a:cubicBezTo>
                    <a:pt x="354" y="280"/>
                    <a:pt x="343" y="273"/>
                    <a:pt x="364" y="280"/>
                  </a:cubicBezTo>
                  <a:cubicBezTo>
                    <a:pt x="376" y="262"/>
                    <a:pt x="375" y="241"/>
                    <a:pt x="360" y="224"/>
                  </a:cubicBezTo>
                  <a:cubicBezTo>
                    <a:pt x="352" y="216"/>
                    <a:pt x="336" y="200"/>
                    <a:pt x="336" y="200"/>
                  </a:cubicBezTo>
                  <a:cubicBezTo>
                    <a:pt x="323" y="162"/>
                    <a:pt x="322" y="174"/>
                    <a:pt x="372" y="168"/>
                  </a:cubicBezTo>
                  <a:cubicBezTo>
                    <a:pt x="384" y="164"/>
                    <a:pt x="396" y="160"/>
                    <a:pt x="408" y="156"/>
                  </a:cubicBezTo>
                  <a:cubicBezTo>
                    <a:pt x="412" y="155"/>
                    <a:pt x="420" y="152"/>
                    <a:pt x="420" y="152"/>
                  </a:cubicBezTo>
                  <a:cubicBezTo>
                    <a:pt x="421" y="148"/>
                    <a:pt x="426" y="144"/>
                    <a:pt x="424" y="140"/>
                  </a:cubicBezTo>
                  <a:cubicBezTo>
                    <a:pt x="420" y="131"/>
                    <a:pt x="365" y="146"/>
                    <a:pt x="356" y="148"/>
                  </a:cubicBezTo>
                  <a:cubicBezTo>
                    <a:pt x="339" y="146"/>
                    <a:pt x="316" y="152"/>
                    <a:pt x="304" y="140"/>
                  </a:cubicBezTo>
                  <a:cubicBezTo>
                    <a:pt x="301" y="137"/>
                    <a:pt x="302" y="132"/>
                    <a:pt x="300" y="128"/>
                  </a:cubicBezTo>
                  <a:cubicBezTo>
                    <a:pt x="298" y="124"/>
                    <a:pt x="296" y="119"/>
                    <a:pt x="292" y="116"/>
                  </a:cubicBezTo>
                  <a:cubicBezTo>
                    <a:pt x="272" y="98"/>
                    <a:pt x="244" y="91"/>
                    <a:pt x="220" y="80"/>
                  </a:cubicBezTo>
                  <a:cubicBezTo>
                    <a:pt x="201" y="72"/>
                    <a:pt x="180" y="67"/>
                    <a:pt x="160" y="60"/>
                  </a:cubicBezTo>
                  <a:cubicBezTo>
                    <a:pt x="152" y="57"/>
                    <a:pt x="136" y="52"/>
                    <a:pt x="136" y="52"/>
                  </a:cubicBezTo>
                  <a:cubicBezTo>
                    <a:pt x="113" y="55"/>
                    <a:pt x="98" y="64"/>
                    <a:pt x="80" y="52"/>
                  </a:cubicBezTo>
                  <a:cubicBezTo>
                    <a:pt x="70" y="38"/>
                    <a:pt x="74" y="44"/>
                    <a:pt x="68" y="32"/>
                  </a:cubicBezTo>
                  <a:lnTo>
                    <a:pt x="68" y="0"/>
                  </a:lnTo>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algn="ctr" rotWithShape="0">
                      <a:srgbClr val="989898">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 name="Freeform 51"/>
            <p:cNvSpPr>
              <a:spLocks/>
            </p:cNvSpPr>
            <p:nvPr/>
          </p:nvSpPr>
          <p:spPr bwMode="invGray">
            <a:xfrm>
              <a:off x="4255" y="3243"/>
              <a:ext cx="311" cy="211"/>
            </a:xfrm>
            <a:custGeom>
              <a:avLst/>
              <a:gdLst>
                <a:gd name="T0" fmla="*/ 0 w 416"/>
                <a:gd name="T1" fmla="*/ 1 h 282"/>
                <a:gd name="T2" fmla="*/ 1 w 416"/>
                <a:gd name="T3" fmla="*/ 1 h 282"/>
                <a:gd name="T4" fmla="*/ 1 w 416"/>
                <a:gd name="T5" fmla="*/ 1 h 282"/>
                <a:gd name="T6" fmla="*/ 1 w 416"/>
                <a:gd name="T7" fmla="*/ 2 h 282"/>
                <a:gd name="T8" fmla="*/ 3 w 416"/>
                <a:gd name="T9" fmla="*/ 2 h 282"/>
                <a:gd name="T10" fmla="*/ 3 w 416"/>
                <a:gd name="T11" fmla="*/ 3 h 282"/>
                <a:gd name="T12" fmla="*/ 3 w 416"/>
                <a:gd name="T13" fmla="*/ 4 h 282"/>
                <a:gd name="T14" fmla="*/ 3 w 416"/>
                <a:gd name="T15" fmla="*/ 4 h 282"/>
                <a:gd name="T16" fmla="*/ 3 w 416"/>
                <a:gd name="T17" fmla="*/ 4 h 282"/>
                <a:gd name="T18" fmla="*/ 3 w 416"/>
                <a:gd name="T19" fmla="*/ 4 h 282"/>
                <a:gd name="T20" fmla="*/ 4 w 416"/>
                <a:gd name="T21" fmla="*/ 4 h 282"/>
                <a:gd name="T22" fmla="*/ 4 w 416"/>
                <a:gd name="T23" fmla="*/ 5 h 282"/>
                <a:gd name="T24" fmla="*/ 5 w 416"/>
                <a:gd name="T25" fmla="*/ 5 h 282"/>
                <a:gd name="T26" fmla="*/ 5 w 416"/>
                <a:gd name="T27" fmla="*/ 5 h 282"/>
                <a:gd name="T28" fmla="*/ 5 w 416"/>
                <a:gd name="T29" fmla="*/ 4 h 282"/>
                <a:gd name="T30" fmla="*/ 5 w 416"/>
                <a:gd name="T31" fmla="*/ 4 h 282"/>
                <a:gd name="T32" fmla="*/ 7 w 416"/>
                <a:gd name="T33" fmla="*/ 5 h 282"/>
                <a:gd name="T34" fmla="*/ 7 w 416"/>
                <a:gd name="T35" fmla="*/ 7 h 282"/>
                <a:gd name="T36" fmla="*/ 7 w 416"/>
                <a:gd name="T37" fmla="*/ 7 h 282"/>
                <a:gd name="T38" fmla="*/ 7 w 416"/>
                <a:gd name="T39" fmla="*/ 5 h 282"/>
                <a:gd name="T40" fmla="*/ 7 w 416"/>
                <a:gd name="T41" fmla="*/ 4 h 282"/>
                <a:gd name="T42" fmla="*/ 7 w 416"/>
                <a:gd name="T43" fmla="*/ 4 h 282"/>
                <a:gd name="T44" fmla="*/ 9 w 416"/>
                <a:gd name="T45" fmla="*/ 3 h 282"/>
                <a:gd name="T46" fmla="*/ 9 w 416"/>
                <a:gd name="T47" fmla="*/ 3 h 282"/>
                <a:gd name="T48" fmla="*/ 8 w 416"/>
                <a:gd name="T49" fmla="*/ 3 h 282"/>
                <a:gd name="T50" fmla="*/ 7 w 416"/>
                <a:gd name="T51" fmla="*/ 3 h 282"/>
                <a:gd name="T52" fmla="*/ 5 w 416"/>
                <a:gd name="T53" fmla="*/ 2 h 282"/>
                <a:gd name="T54" fmla="*/ 4 w 416"/>
                <a:gd name="T55" fmla="*/ 1 h 282"/>
                <a:gd name="T56" fmla="*/ 3 w 416"/>
                <a:gd name="T57" fmla="*/ 1 h 282"/>
                <a:gd name="T58" fmla="*/ 2 w 416"/>
                <a:gd name="T59" fmla="*/ 1 h 282"/>
                <a:gd name="T60" fmla="*/ 1 w 416"/>
                <a:gd name="T61" fmla="*/ 1 h 282"/>
                <a:gd name="T62" fmla="*/ 1 w 416"/>
                <a:gd name="T63" fmla="*/ 1 h 282"/>
                <a:gd name="T64" fmla="*/ 0 w 416"/>
                <a:gd name="T65" fmla="*/ 1 h 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16" h="282">
                  <a:moveTo>
                    <a:pt x="0" y="1"/>
                  </a:moveTo>
                  <a:cubicBezTo>
                    <a:pt x="7" y="22"/>
                    <a:pt x="2" y="9"/>
                    <a:pt x="20" y="37"/>
                  </a:cubicBezTo>
                  <a:cubicBezTo>
                    <a:pt x="23" y="41"/>
                    <a:pt x="28" y="49"/>
                    <a:pt x="28" y="49"/>
                  </a:cubicBezTo>
                  <a:cubicBezTo>
                    <a:pt x="5" y="84"/>
                    <a:pt x="65" y="78"/>
                    <a:pt x="84" y="89"/>
                  </a:cubicBezTo>
                  <a:cubicBezTo>
                    <a:pt x="97" y="96"/>
                    <a:pt x="108" y="105"/>
                    <a:pt x="120" y="113"/>
                  </a:cubicBezTo>
                  <a:cubicBezTo>
                    <a:pt x="124" y="116"/>
                    <a:pt x="132" y="121"/>
                    <a:pt x="132" y="121"/>
                  </a:cubicBezTo>
                  <a:cubicBezTo>
                    <a:pt x="138" y="138"/>
                    <a:pt x="132" y="151"/>
                    <a:pt x="136" y="169"/>
                  </a:cubicBezTo>
                  <a:cubicBezTo>
                    <a:pt x="107" y="188"/>
                    <a:pt x="110" y="176"/>
                    <a:pt x="116" y="201"/>
                  </a:cubicBezTo>
                  <a:cubicBezTo>
                    <a:pt x="123" y="200"/>
                    <a:pt x="130" y="199"/>
                    <a:pt x="136" y="197"/>
                  </a:cubicBezTo>
                  <a:cubicBezTo>
                    <a:pt x="141" y="195"/>
                    <a:pt x="143" y="188"/>
                    <a:pt x="148" y="189"/>
                  </a:cubicBezTo>
                  <a:cubicBezTo>
                    <a:pt x="154" y="190"/>
                    <a:pt x="156" y="198"/>
                    <a:pt x="160" y="201"/>
                  </a:cubicBezTo>
                  <a:cubicBezTo>
                    <a:pt x="168" y="207"/>
                    <a:pt x="176" y="212"/>
                    <a:pt x="184" y="217"/>
                  </a:cubicBezTo>
                  <a:cubicBezTo>
                    <a:pt x="192" y="222"/>
                    <a:pt x="208" y="233"/>
                    <a:pt x="208" y="233"/>
                  </a:cubicBezTo>
                  <a:cubicBezTo>
                    <a:pt x="216" y="231"/>
                    <a:pt x="234" y="230"/>
                    <a:pt x="240" y="221"/>
                  </a:cubicBezTo>
                  <a:cubicBezTo>
                    <a:pt x="244" y="214"/>
                    <a:pt x="248" y="197"/>
                    <a:pt x="248" y="197"/>
                  </a:cubicBezTo>
                  <a:cubicBezTo>
                    <a:pt x="255" y="198"/>
                    <a:pt x="261" y="199"/>
                    <a:pt x="268" y="201"/>
                  </a:cubicBezTo>
                  <a:cubicBezTo>
                    <a:pt x="276" y="203"/>
                    <a:pt x="292" y="209"/>
                    <a:pt x="292" y="209"/>
                  </a:cubicBezTo>
                  <a:cubicBezTo>
                    <a:pt x="298" y="242"/>
                    <a:pt x="306" y="270"/>
                    <a:pt x="340" y="281"/>
                  </a:cubicBezTo>
                  <a:cubicBezTo>
                    <a:pt x="345" y="280"/>
                    <a:pt x="354" y="282"/>
                    <a:pt x="356" y="277"/>
                  </a:cubicBezTo>
                  <a:cubicBezTo>
                    <a:pt x="359" y="270"/>
                    <a:pt x="355" y="260"/>
                    <a:pt x="352" y="253"/>
                  </a:cubicBezTo>
                  <a:cubicBezTo>
                    <a:pt x="346" y="238"/>
                    <a:pt x="329" y="206"/>
                    <a:pt x="316" y="197"/>
                  </a:cubicBezTo>
                  <a:cubicBezTo>
                    <a:pt x="307" y="170"/>
                    <a:pt x="339" y="175"/>
                    <a:pt x="360" y="173"/>
                  </a:cubicBezTo>
                  <a:cubicBezTo>
                    <a:pt x="383" y="165"/>
                    <a:pt x="391" y="162"/>
                    <a:pt x="408" y="145"/>
                  </a:cubicBezTo>
                  <a:cubicBezTo>
                    <a:pt x="412" y="140"/>
                    <a:pt x="416" y="121"/>
                    <a:pt x="409" y="120"/>
                  </a:cubicBezTo>
                  <a:cubicBezTo>
                    <a:pt x="402" y="119"/>
                    <a:pt x="384" y="135"/>
                    <a:pt x="367" y="138"/>
                  </a:cubicBezTo>
                  <a:cubicBezTo>
                    <a:pt x="350" y="141"/>
                    <a:pt x="325" y="144"/>
                    <a:pt x="308" y="137"/>
                  </a:cubicBezTo>
                  <a:cubicBezTo>
                    <a:pt x="286" y="130"/>
                    <a:pt x="284" y="111"/>
                    <a:pt x="264" y="97"/>
                  </a:cubicBezTo>
                  <a:cubicBezTo>
                    <a:pt x="238" y="80"/>
                    <a:pt x="203" y="76"/>
                    <a:pt x="180" y="61"/>
                  </a:cubicBezTo>
                  <a:cubicBezTo>
                    <a:pt x="163" y="50"/>
                    <a:pt x="150" y="39"/>
                    <a:pt x="132" y="33"/>
                  </a:cubicBezTo>
                  <a:cubicBezTo>
                    <a:pt x="119" y="35"/>
                    <a:pt x="102" y="31"/>
                    <a:pt x="92" y="41"/>
                  </a:cubicBezTo>
                  <a:cubicBezTo>
                    <a:pt x="71" y="62"/>
                    <a:pt x="108" y="46"/>
                    <a:pt x="76" y="57"/>
                  </a:cubicBezTo>
                  <a:cubicBezTo>
                    <a:pt x="52" y="49"/>
                    <a:pt x="67" y="38"/>
                    <a:pt x="56" y="17"/>
                  </a:cubicBezTo>
                  <a:cubicBezTo>
                    <a:pt x="48" y="0"/>
                    <a:pt x="16" y="1"/>
                    <a:pt x="0" y="1"/>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2" name="Freeform 52"/>
            <p:cNvSpPr>
              <a:spLocks/>
            </p:cNvSpPr>
            <p:nvPr/>
          </p:nvSpPr>
          <p:spPr bwMode="invGray">
            <a:xfrm>
              <a:off x="4485" y="4013"/>
              <a:ext cx="45" cy="58"/>
            </a:xfrm>
            <a:custGeom>
              <a:avLst/>
              <a:gdLst>
                <a:gd name="T0" fmla="*/ 2 w 60"/>
                <a:gd name="T1" fmla="*/ 1 h 78"/>
                <a:gd name="T2" fmla="*/ 0 w 60"/>
                <a:gd name="T3" fmla="*/ 1 h 78"/>
                <a:gd name="T4" fmla="*/ 2 w 60"/>
                <a:gd name="T5" fmla="*/ 1 h 78"/>
                <a:gd name="T6" fmla="*/ 2 w 60"/>
                <a:gd name="T7" fmla="*/ 1 h 78"/>
                <a:gd name="T8" fmla="*/ 2 w 60"/>
                <a:gd name="T9" fmla="*/ 1 h 78"/>
                <a:gd name="T10" fmla="*/ 2 w 60"/>
                <a:gd name="T11" fmla="*/ 1 h 78"/>
                <a:gd name="T12" fmla="*/ 2 w 60"/>
                <a:gd name="T13" fmla="*/ 1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78">
                  <a:moveTo>
                    <a:pt x="32" y="18"/>
                  </a:moveTo>
                  <a:cubicBezTo>
                    <a:pt x="16" y="7"/>
                    <a:pt x="12" y="0"/>
                    <a:pt x="0" y="18"/>
                  </a:cubicBezTo>
                  <a:cubicBezTo>
                    <a:pt x="6" y="27"/>
                    <a:pt x="15" y="33"/>
                    <a:pt x="20" y="42"/>
                  </a:cubicBezTo>
                  <a:cubicBezTo>
                    <a:pt x="24" y="49"/>
                    <a:pt x="25" y="58"/>
                    <a:pt x="28" y="66"/>
                  </a:cubicBezTo>
                  <a:cubicBezTo>
                    <a:pt x="29" y="70"/>
                    <a:pt x="32" y="78"/>
                    <a:pt x="32" y="78"/>
                  </a:cubicBezTo>
                  <a:cubicBezTo>
                    <a:pt x="52" y="73"/>
                    <a:pt x="54" y="69"/>
                    <a:pt x="60" y="50"/>
                  </a:cubicBezTo>
                  <a:cubicBezTo>
                    <a:pt x="54" y="32"/>
                    <a:pt x="50" y="27"/>
                    <a:pt x="32" y="18"/>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3" name="Freeform 53"/>
            <p:cNvSpPr>
              <a:spLocks/>
            </p:cNvSpPr>
            <p:nvPr/>
          </p:nvSpPr>
          <p:spPr bwMode="invGray">
            <a:xfrm>
              <a:off x="4621" y="3923"/>
              <a:ext cx="164" cy="85"/>
            </a:xfrm>
            <a:custGeom>
              <a:avLst/>
              <a:gdLst>
                <a:gd name="T0" fmla="*/ 1 w 219"/>
                <a:gd name="T1" fmla="*/ 2 h 113"/>
                <a:gd name="T2" fmla="*/ 1 w 219"/>
                <a:gd name="T3" fmla="*/ 2 h 113"/>
                <a:gd name="T4" fmla="*/ 1 w 219"/>
                <a:gd name="T5" fmla="*/ 2 h 113"/>
                <a:gd name="T6" fmla="*/ 1 w 219"/>
                <a:gd name="T7" fmla="*/ 3 h 113"/>
                <a:gd name="T8" fmla="*/ 3 w 219"/>
                <a:gd name="T9" fmla="*/ 3 h 113"/>
                <a:gd name="T10" fmla="*/ 3 w 219"/>
                <a:gd name="T11" fmla="*/ 2 h 113"/>
                <a:gd name="T12" fmla="*/ 4 w 219"/>
                <a:gd name="T13" fmla="*/ 2 h 113"/>
                <a:gd name="T14" fmla="*/ 5 w 219"/>
                <a:gd name="T15" fmla="*/ 2 h 113"/>
                <a:gd name="T16" fmla="*/ 5 w 219"/>
                <a:gd name="T17" fmla="*/ 0 h 113"/>
                <a:gd name="T18" fmla="*/ 4 w 219"/>
                <a:gd name="T19" fmla="*/ 2 h 113"/>
                <a:gd name="T20" fmla="*/ 2 w 219"/>
                <a:gd name="T21" fmla="*/ 2 h 113"/>
                <a:gd name="T22" fmla="*/ 1 w 219"/>
                <a:gd name="T23" fmla="*/ 2 h 113"/>
                <a:gd name="T24" fmla="*/ 1 w 219"/>
                <a:gd name="T25" fmla="*/ 2 h 113"/>
                <a:gd name="T26" fmla="*/ 1 w 219"/>
                <a:gd name="T27" fmla="*/ 2 h 1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9" h="113">
                  <a:moveTo>
                    <a:pt x="47" y="73"/>
                  </a:moveTo>
                  <a:cubicBezTo>
                    <a:pt x="44" y="69"/>
                    <a:pt x="44" y="62"/>
                    <a:pt x="39" y="61"/>
                  </a:cubicBezTo>
                  <a:cubicBezTo>
                    <a:pt x="31" y="60"/>
                    <a:pt x="15" y="69"/>
                    <a:pt x="15" y="69"/>
                  </a:cubicBezTo>
                  <a:cubicBezTo>
                    <a:pt x="0" y="91"/>
                    <a:pt x="20" y="101"/>
                    <a:pt x="39" y="113"/>
                  </a:cubicBezTo>
                  <a:cubicBezTo>
                    <a:pt x="67" y="107"/>
                    <a:pt x="96" y="98"/>
                    <a:pt x="123" y="89"/>
                  </a:cubicBezTo>
                  <a:cubicBezTo>
                    <a:pt x="132" y="86"/>
                    <a:pt x="139" y="78"/>
                    <a:pt x="147" y="73"/>
                  </a:cubicBezTo>
                  <a:cubicBezTo>
                    <a:pt x="154" y="68"/>
                    <a:pt x="171" y="65"/>
                    <a:pt x="171" y="65"/>
                  </a:cubicBezTo>
                  <a:cubicBezTo>
                    <a:pt x="186" y="50"/>
                    <a:pt x="207" y="36"/>
                    <a:pt x="219" y="19"/>
                  </a:cubicBezTo>
                  <a:cubicBezTo>
                    <a:pt x="215" y="16"/>
                    <a:pt x="215" y="0"/>
                    <a:pt x="210" y="0"/>
                  </a:cubicBezTo>
                  <a:cubicBezTo>
                    <a:pt x="205" y="0"/>
                    <a:pt x="183" y="15"/>
                    <a:pt x="179" y="17"/>
                  </a:cubicBezTo>
                  <a:cubicBezTo>
                    <a:pt x="159" y="26"/>
                    <a:pt x="129" y="37"/>
                    <a:pt x="107" y="41"/>
                  </a:cubicBezTo>
                  <a:cubicBezTo>
                    <a:pt x="99" y="42"/>
                    <a:pt x="91" y="43"/>
                    <a:pt x="83" y="45"/>
                  </a:cubicBezTo>
                  <a:cubicBezTo>
                    <a:pt x="75" y="47"/>
                    <a:pt x="59" y="53"/>
                    <a:pt x="59" y="53"/>
                  </a:cubicBezTo>
                  <a:cubicBezTo>
                    <a:pt x="49" y="67"/>
                    <a:pt x="53" y="61"/>
                    <a:pt x="47" y="73"/>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4" name="Freeform 54"/>
            <p:cNvSpPr>
              <a:spLocks/>
            </p:cNvSpPr>
            <p:nvPr/>
          </p:nvSpPr>
          <p:spPr bwMode="invGray">
            <a:xfrm>
              <a:off x="4791" y="3873"/>
              <a:ext cx="104" cy="92"/>
            </a:xfrm>
            <a:custGeom>
              <a:avLst/>
              <a:gdLst>
                <a:gd name="T0" fmla="*/ 1 w 139"/>
                <a:gd name="T1" fmla="*/ 2 h 122"/>
                <a:gd name="T2" fmla="*/ 1 w 139"/>
                <a:gd name="T3" fmla="*/ 2 h 122"/>
                <a:gd name="T4" fmla="*/ 0 w 139"/>
                <a:gd name="T5" fmla="*/ 3 h 122"/>
                <a:gd name="T6" fmla="*/ 1 w 139"/>
                <a:gd name="T7" fmla="*/ 4 h 122"/>
                <a:gd name="T8" fmla="*/ 1 w 139"/>
                <a:gd name="T9" fmla="*/ 3 h 122"/>
                <a:gd name="T10" fmla="*/ 3 w 139"/>
                <a:gd name="T11" fmla="*/ 2 h 122"/>
                <a:gd name="T12" fmla="*/ 3 w 139"/>
                <a:gd name="T13" fmla="*/ 2 h 122"/>
                <a:gd name="T14" fmla="*/ 2 w 139"/>
                <a:gd name="T15" fmla="*/ 2 h 122"/>
                <a:gd name="T16" fmla="*/ 2 w 139"/>
                <a:gd name="T17" fmla="*/ 2 h 122"/>
                <a:gd name="T18" fmla="*/ 1 w 139"/>
                <a:gd name="T19" fmla="*/ 2 h 122"/>
                <a:gd name="T20" fmla="*/ 1 w 139"/>
                <a:gd name="T21" fmla="*/ 2 h 122"/>
                <a:gd name="T22" fmla="*/ 1 w 139"/>
                <a:gd name="T23" fmla="*/ 2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2">
                  <a:moveTo>
                    <a:pt x="12" y="60"/>
                  </a:moveTo>
                  <a:cubicBezTo>
                    <a:pt x="11" y="68"/>
                    <a:pt x="10" y="76"/>
                    <a:pt x="8" y="84"/>
                  </a:cubicBezTo>
                  <a:cubicBezTo>
                    <a:pt x="6" y="92"/>
                    <a:pt x="0" y="108"/>
                    <a:pt x="0" y="108"/>
                  </a:cubicBezTo>
                  <a:cubicBezTo>
                    <a:pt x="14" y="118"/>
                    <a:pt x="19" y="122"/>
                    <a:pt x="36" y="116"/>
                  </a:cubicBezTo>
                  <a:cubicBezTo>
                    <a:pt x="46" y="86"/>
                    <a:pt x="31" y="122"/>
                    <a:pt x="52" y="96"/>
                  </a:cubicBezTo>
                  <a:cubicBezTo>
                    <a:pt x="83" y="57"/>
                    <a:pt x="30" y="74"/>
                    <a:pt x="124" y="68"/>
                  </a:cubicBezTo>
                  <a:cubicBezTo>
                    <a:pt x="125" y="67"/>
                    <a:pt x="139" y="48"/>
                    <a:pt x="136" y="44"/>
                  </a:cubicBezTo>
                  <a:cubicBezTo>
                    <a:pt x="130" y="36"/>
                    <a:pt x="120" y="33"/>
                    <a:pt x="112" y="28"/>
                  </a:cubicBezTo>
                  <a:cubicBezTo>
                    <a:pt x="108" y="25"/>
                    <a:pt x="100" y="20"/>
                    <a:pt x="100" y="20"/>
                  </a:cubicBezTo>
                  <a:cubicBezTo>
                    <a:pt x="89" y="4"/>
                    <a:pt x="92" y="0"/>
                    <a:pt x="64" y="12"/>
                  </a:cubicBezTo>
                  <a:cubicBezTo>
                    <a:pt x="57" y="15"/>
                    <a:pt x="55" y="30"/>
                    <a:pt x="52" y="36"/>
                  </a:cubicBezTo>
                  <a:cubicBezTo>
                    <a:pt x="46" y="49"/>
                    <a:pt x="26" y="60"/>
                    <a:pt x="12" y="6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5" name="Freeform 55"/>
            <p:cNvSpPr>
              <a:spLocks/>
            </p:cNvSpPr>
            <p:nvPr/>
          </p:nvSpPr>
          <p:spPr bwMode="invGray">
            <a:xfrm>
              <a:off x="4846" y="3832"/>
              <a:ext cx="37" cy="26"/>
            </a:xfrm>
            <a:custGeom>
              <a:avLst/>
              <a:gdLst>
                <a:gd name="T0" fmla="*/ 2 w 49"/>
                <a:gd name="T1" fmla="*/ 0 h 35"/>
                <a:gd name="T2" fmla="*/ 2 w 49"/>
                <a:gd name="T3" fmla="*/ 1 h 35"/>
                <a:gd name="T4" fmla="*/ 2 w 49"/>
                <a:gd name="T5" fmla="*/ 1 h 35"/>
                <a:gd name="T6" fmla="*/ 2 w 49"/>
                <a:gd name="T7" fmla="*/ 1 h 35"/>
                <a:gd name="T8" fmla="*/ 2 w 49"/>
                <a:gd name="T9" fmla="*/ 0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35">
                  <a:moveTo>
                    <a:pt x="29" y="0"/>
                  </a:moveTo>
                  <a:cubicBezTo>
                    <a:pt x="25" y="12"/>
                    <a:pt x="19" y="7"/>
                    <a:pt x="8" y="11"/>
                  </a:cubicBezTo>
                  <a:cubicBezTo>
                    <a:pt x="0" y="23"/>
                    <a:pt x="14" y="34"/>
                    <a:pt x="24" y="35"/>
                  </a:cubicBezTo>
                  <a:cubicBezTo>
                    <a:pt x="30" y="34"/>
                    <a:pt x="33" y="28"/>
                    <a:pt x="39" y="26"/>
                  </a:cubicBezTo>
                  <a:cubicBezTo>
                    <a:pt x="49" y="22"/>
                    <a:pt x="29" y="3"/>
                    <a:pt x="2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6" name="Freeform 56"/>
            <p:cNvSpPr>
              <a:spLocks/>
            </p:cNvSpPr>
            <p:nvPr/>
          </p:nvSpPr>
          <p:spPr bwMode="invGray">
            <a:xfrm>
              <a:off x="3123" y="3346"/>
              <a:ext cx="123" cy="201"/>
            </a:xfrm>
            <a:custGeom>
              <a:avLst/>
              <a:gdLst>
                <a:gd name="T0" fmla="*/ 4 w 164"/>
                <a:gd name="T1" fmla="*/ 0 h 268"/>
                <a:gd name="T2" fmla="*/ 3 w 164"/>
                <a:gd name="T3" fmla="*/ 2 h 268"/>
                <a:gd name="T4" fmla="*/ 3 w 164"/>
                <a:gd name="T5" fmla="*/ 2 h 268"/>
                <a:gd name="T6" fmla="*/ 2 w 164"/>
                <a:gd name="T7" fmla="*/ 2 h 268"/>
                <a:gd name="T8" fmla="*/ 2 w 164"/>
                <a:gd name="T9" fmla="*/ 3 h 268"/>
                <a:gd name="T10" fmla="*/ 2 w 164"/>
                <a:gd name="T11" fmla="*/ 3 h 268"/>
                <a:gd name="T12" fmla="*/ 2 w 164"/>
                <a:gd name="T13" fmla="*/ 4 h 268"/>
                <a:gd name="T14" fmla="*/ 2 w 164"/>
                <a:gd name="T15" fmla="*/ 5 h 268"/>
                <a:gd name="T16" fmla="*/ 0 w 164"/>
                <a:gd name="T17" fmla="*/ 5 h 268"/>
                <a:gd name="T18" fmla="*/ 2 w 164"/>
                <a:gd name="T19" fmla="*/ 6 h 268"/>
                <a:gd name="T20" fmla="*/ 2 w 164"/>
                <a:gd name="T21" fmla="*/ 6 h 268"/>
                <a:gd name="T22" fmla="*/ 3 w 164"/>
                <a:gd name="T23" fmla="*/ 6 h 268"/>
                <a:gd name="T24" fmla="*/ 3 w 164"/>
                <a:gd name="T25" fmla="*/ 5 h 268"/>
                <a:gd name="T26" fmla="*/ 4 w 164"/>
                <a:gd name="T27" fmla="*/ 3 h 268"/>
                <a:gd name="T28" fmla="*/ 4 w 164"/>
                <a:gd name="T29" fmla="*/ 2 h 268"/>
                <a:gd name="T30" fmla="*/ 5 w 164"/>
                <a:gd name="T31" fmla="*/ 2 h 268"/>
                <a:gd name="T32" fmla="*/ 4 w 164"/>
                <a:gd name="T33" fmla="*/ 0 h 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4" h="268">
                  <a:moveTo>
                    <a:pt x="128" y="0"/>
                  </a:moveTo>
                  <a:cubicBezTo>
                    <a:pt x="123" y="16"/>
                    <a:pt x="120" y="23"/>
                    <a:pt x="104" y="28"/>
                  </a:cubicBezTo>
                  <a:cubicBezTo>
                    <a:pt x="102" y="35"/>
                    <a:pt x="97" y="57"/>
                    <a:pt x="88" y="64"/>
                  </a:cubicBezTo>
                  <a:cubicBezTo>
                    <a:pt x="75" y="75"/>
                    <a:pt x="51" y="74"/>
                    <a:pt x="36" y="84"/>
                  </a:cubicBezTo>
                  <a:cubicBezTo>
                    <a:pt x="33" y="88"/>
                    <a:pt x="32" y="93"/>
                    <a:pt x="28" y="96"/>
                  </a:cubicBezTo>
                  <a:cubicBezTo>
                    <a:pt x="25" y="99"/>
                    <a:pt x="17" y="96"/>
                    <a:pt x="16" y="100"/>
                  </a:cubicBezTo>
                  <a:cubicBezTo>
                    <a:pt x="14" y="110"/>
                    <a:pt x="18" y="121"/>
                    <a:pt x="20" y="132"/>
                  </a:cubicBezTo>
                  <a:cubicBezTo>
                    <a:pt x="22" y="140"/>
                    <a:pt x="28" y="156"/>
                    <a:pt x="28" y="156"/>
                  </a:cubicBezTo>
                  <a:cubicBezTo>
                    <a:pt x="13" y="166"/>
                    <a:pt x="6" y="183"/>
                    <a:pt x="0" y="200"/>
                  </a:cubicBezTo>
                  <a:cubicBezTo>
                    <a:pt x="3" y="210"/>
                    <a:pt x="19" y="254"/>
                    <a:pt x="28" y="260"/>
                  </a:cubicBezTo>
                  <a:cubicBezTo>
                    <a:pt x="35" y="264"/>
                    <a:pt x="52" y="268"/>
                    <a:pt x="52" y="268"/>
                  </a:cubicBezTo>
                  <a:cubicBezTo>
                    <a:pt x="85" y="261"/>
                    <a:pt x="79" y="244"/>
                    <a:pt x="88" y="216"/>
                  </a:cubicBezTo>
                  <a:cubicBezTo>
                    <a:pt x="91" y="207"/>
                    <a:pt x="99" y="200"/>
                    <a:pt x="104" y="192"/>
                  </a:cubicBezTo>
                  <a:cubicBezTo>
                    <a:pt x="116" y="174"/>
                    <a:pt x="121" y="136"/>
                    <a:pt x="128" y="116"/>
                  </a:cubicBezTo>
                  <a:cubicBezTo>
                    <a:pt x="131" y="108"/>
                    <a:pt x="134" y="79"/>
                    <a:pt x="140" y="76"/>
                  </a:cubicBezTo>
                  <a:cubicBezTo>
                    <a:pt x="147" y="72"/>
                    <a:pt x="156" y="73"/>
                    <a:pt x="164" y="72"/>
                  </a:cubicBezTo>
                  <a:cubicBezTo>
                    <a:pt x="158" y="19"/>
                    <a:pt x="161" y="33"/>
                    <a:pt x="12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7" name="Freeform 57"/>
            <p:cNvSpPr>
              <a:spLocks/>
            </p:cNvSpPr>
            <p:nvPr/>
          </p:nvSpPr>
          <p:spPr bwMode="invGray">
            <a:xfrm>
              <a:off x="3655" y="3034"/>
              <a:ext cx="49" cy="61"/>
            </a:xfrm>
            <a:custGeom>
              <a:avLst/>
              <a:gdLst>
                <a:gd name="T0" fmla="*/ 1 w 66"/>
                <a:gd name="T1" fmla="*/ 0 h 81"/>
                <a:gd name="T2" fmla="*/ 1 w 66"/>
                <a:gd name="T3" fmla="*/ 2 h 81"/>
                <a:gd name="T4" fmla="*/ 1 w 66"/>
                <a:gd name="T5" fmla="*/ 2 h 81"/>
                <a:gd name="T6" fmla="*/ 1 w 66"/>
                <a:gd name="T7" fmla="*/ 2 h 81"/>
                <a:gd name="T8" fmla="*/ 1 w 66"/>
                <a:gd name="T9" fmla="*/ 2 h 81"/>
                <a:gd name="T10" fmla="*/ 1 w 66"/>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81">
                  <a:moveTo>
                    <a:pt x="29" y="0"/>
                  </a:moveTo>
                  <a:cubicBezTo>
                    <a:pt x="0" y="10"/>
                    <a:pt x="20" y="38"/>
                    <a:pt x="25" y="60"/>
                  </a:cubicBezTo>
                  <a:cubicBezTo>
                    <a:pt x="26" y="65"/>
                    <a:pt x="26" y="72"/>
                    <a:pt x="29" y="76"/>
                  </a:cubicBezTo>
                  <a:cubicBezTo>
                    <a:pt x="32" y="79"/>
                    <a:pt x="37" y="79"/>
                    <a:pt x="41" y="80"/>
                  </a:cubicBezTo>
                  <a:cubicBezTo>
                    <a:pt x="46" y="79"/>
                    <a:pt x="55" y="81"/>
                    <a:pt x="57" y="76"/>
                  </a:cubicBezTo>
                  <a:cubicBezTo>
                    <a:pt x="66" y="53"/>
                    <a:pt x="45" y="16"/>
                    <a:pt x="2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8" name="Freeform 58"/>
            <p:cNvSpPr>
              <a:spLocks/>
            </p:cNvSpPr>
            <p:nvPr/>
          </p:nvSpPr>
          <p:spPr bwMode="invGray">
            <a:xfrm>
              <a:off x="3988" y="3100"/>
              <a:ext cx="111" cy="183"/>
            </a:xfrm>
            <a:custGeom>
              <a:avLst/>
              <a:gdLst>
                <a:gd name="T0" fmla="*/ 3 w 148"/>
                <a:gd name="T1" fmla="*/ 0 h 244"/>
                <a:gd name="T2" fmla="*/ 2 w 148"/>
                <a:gd name="T3" fmla="*/ 2 h 244"/>
                <a:gd name="T4" fmla="*/ 2 w 148"/>
                <a:gd name="T5" fmla="*/ 3 h 244"/>
                <a:gd name="T6" fmla="*/ 2 w 148"/>
                <a:gd name="T7" fmla="*/ 3 h 244"/>
                <a:gd name="T8" fmla="*/ 2 w 148"/>
                <a:gd name="T9" fmla="*/ 5 h 244"/>
                <a:gd name="T10" fmla="*/ 2 w 148"/>
                <a:gd name="T11" fmla="*/ 6 h 244"/>
                <a:gd name="T12" fmla="*/ 2 w 148"/>
                <a:gd name="T13" fmla="*/ 6 h 244"/>
                <a:gd name="T14" fmla="*/ 2 w 148"/>
                <a:gd name="T15" fmla="*/ 6 h 244"/>
                <a:gd name="T16" fmla="*/ 3 w 148"/>
                <a:gd name="T17" fmla="*/ 5 h 244"/>
                <a:gd name="T18" fmla="*/ 4 w 148"/>
                <a:gd name="T19" fmla="*/ 5 h 244"/>
                <a:gd name="T20" fmla="*/ 3 w 148"/>
                <a:gd name="T21" fmla="*/ 2 h 244"/>
                <a:gd name="T22" fmla="*/ 4 w 148"/>
                <a:gd name="T23" fmla="*/ 2 h 244"/>
                <a:gd name="T24" fmla="*/ 3 w 148"/>
                <a:gd name="T25" fmla="*/ 2 h 244"/>
                <a:gd name="T26" fmla="*/ 3 w 148"/>
                <a:gd name="T27" fmla="*/ 0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 h="244">
                  <a:moveTo>
                    <a:pt x="96" y="0"/>
                  </a:moveTo>
                  <a:cubicBezTo>
                    <a:pt x="86" y="29"/>
                    <a:pt x="70" y="55"/>
                    <a:pt x="60" y="84"/>
                  </a:cubicBezTo>
                  <a:cubicBezTo>
                    <a:pt x="57" y="92"/>
                    <a:pt x="43" y="87"/>
                    <a:pt x="36" y="92"/>
                  </a:cubicBezTo>
                  <a:cubicBezTo>
                    <a:pt x="28" y="97"/>
                    <a:pt x="12" y="108"/>
                    <a:pt x="12" y="108"/>
                  </a:cubicBezTo>
                  <a:cubicBezTo>
                    <a:pt x="0" y="144"/>
                    <a:pt x="30" y="158"/>
                    <a:pt x="40" y="188"/>
                  </a:cubicBezTo>
                  <a:cubicBezTo>
                    <a:pt x="44" y="200"/>
                    <a:pt x="45" y="213"/>
                    <a:pt x="52" y="224"/>
                  </a:cubicBezTo>
                  <a:cubicBezTo>
                    <a:pt x="55" y="228"/>
                    <a:pt x="56" y="233"/>
                    <a:pt x="60" y="236"/>
                  </a:cubicBezTo>
                  <a:cubicBezTo>
                    <a:pt x="67" y="240"/>
                    <a:pt x="84" y="244"/>
                    <a:pt x="84" y="244"/>
                  </a:cubicBezTo>
                  <a:cubicBezTo>
                    <a:pt x="111" y="235"/>
                    <a:pt x="103" y="218"/>
                    <a:pt x="96" y="196"/>
                  </a:cubicBezTo>
                  <a:cubicBezTo>
                    <a:pt x="100" y="183"/>
                    <a:pt x="124" y="168"/>
                    <a:pt x="124" y="168"/>
                  </a:cubicBezTo>
                  <a:cubicBezTo>
                    <a:pt x="148" y="132"/>
                    <a:pt x="123" y="101"/>
                    <a:pt x="112" y="68"/>
                  </a:cubicBezTo>
                  <a:cubicBezTo>
                    <a:pt x="140" y="59"/>
                    <a:pt x="133" y="68"/>
                    <a:pt x="140" y="48"/>
                  </a:cubicBezTo>
                  <a:cubicBezTo>
                    <a:pt x="136" y="35"/>
                    <a:pt x="112" y="20"/>
                    <a:pt x="112" y="20"/>
                  </a:cubicBezTo>
                  <a:cubicBezTo>
                    <a:pt x="102" y="5"/>
                    <a:pt x="107" y="11"/>
                    <a:pt x="9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9" name="Freeform 59"/>
            <p:cNvSpPr>
              <a:spLocks/>
            </p:cNvSpPr>
            <p:nvPr/>
          </p:nvSpPr>
          <p:spPr bwMode="invGray">
            <a:xfrm>
              <a:off x="3894" y="3043"/>
              <a:ext cx="72" cy="137"/>
            </a:xfrm>
            <a:custGeom>
              <a:avLst/>
              <a:gdLst>
                <a:gd name="T0" fmla="*/ 2 w 96"/>
                <a:gd name="T1" fmla="*/ 1 h 183"/>
                <a:gd name="T2" fmla="*/ 2 w 96"/>
                <a:gd name="T3" fmla="*/ 1 h 183"/>
                <a:gd name="T4" fmla="*/ 2 w 96"/>
                <a:gd name="T5" fmla="*/ 1 h 183"/>
                <a:gd name="T6" fmla="*/ 2 w 96"/>
                <a:gd name="T7" fmla="*/ 2 h 183"/>
                <a:gd name="T8" fmla="*/ 2 w 96"/>
                <a:gd name="T9" fmla="*/ 2 h 183"/>
                <a:gd name="T10" fmla="*/ 2 w 96"/>
                <a:gd name="T11" fmla="*/ 3 h 183"/>
                <a:gd name="T12" fmla="*/ 2 w 96"/>
                <a:gd name="T13" fmla="*/ 2 h 183"/>
                <a:gd name="T14" fmla="*/ 2 w 96"/>
                <a:gd name="T15" fmla="*/ 1 h 183"/>
                <a:gd name="T16" fmla="*/ 2 w 96"/>
                <a:gd name="T17" fmla="*/ 1 h 183"/>
                <a:gd name="T18" fmla="*/ 2 w 96"/>
                <a:gd name="T19" fmla="*/ 2 h 183"/>
                <a:gd name="T20" fmla="*/ 2 w 96"/>
                <a:gd name="T21" fmla="*/ 2 h 183"/>
                <a:gd name="T22" fmla="*/ 2 w 96"/>
                <a:gd name="T23" fmla="*/ 3 h 183"/>
                <a:gd name="T24" fmla="*/ 2 w 96"/>
                <a:gd name="T25" fmla="*/ 3 h 183"/>
                <a:gd name="T26" fmla="*/ 2 w 96"/>
                <a:gd name="T27" fmla="*/ 3 h 183"/>
                <a:gd name="T28" fmla="*/ 3 w 96"/>
                <a:gd name="T29" fmla="*/ 4 h 183"/>
                <a:gd name="T30" fmla="*/ 2 w 96"/>
                <a:gd name="T31" fmla="*/ 3 h 183"/>
                <a:gd name="T32" fmla="*/ 2 w 96"/>
                <a:gd name="T33" fmla="*/ 2 h 183"/>
                <a:gd name="T34" fmla="*/ 2 w 96"/>
                <a:gd name="T35" fmla="*/ 1 h 183"/>
                <a:gd name="T36" fmla="*/ 2 w 96"/>
                <a:gd name="T37" fmla="*/ 1 h 183"/>
                <a:gd name="T38" fmla="*/ 2 w 96"/>
                <a:gd name="T39" fmla="*/ 1 h 183"/>
                <a:gd name="T40" fmla="*/ 2 w 96"/>
                <a:gd name="T41" fmla="*/ 1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6" h="183">
                  <a:moveTo>
                    <a:pt x="48" y="2"/>
                  </a:moveTo>
                  <a:cubicBezTo>
                    <a:pt x="47" y="4"/>
                    <a:pt x="49" y="25"/>
                    <a:pt x="51" y="35"/>
                  </a:cubicBezTo>
                  <a:cubicBezTo>
                    <a:pt x="53" y="45"/>
                    <a:pt x="58" y="53"/>
                    <a:pt x="60" y="62"/>
                  </a:cubicBezTo>
                  <a:cubicBezTo>
                    <a:pt x="62" y="71"/>
                    <a:pt x="61" y="85"/>
                    <a:pt x="62" y="92"/>
                  </a:cubicBezTo>
                  <a:cubicBezTo>
                    <a:pt x="63" y="99"/>
                    <a:pt x="67" y="99"/>
                    <a:pt x="68" y="105"/>
                  </a:cubicBezTo>
                  <a:cubicBezTo>
                    <a:pt x="69" y="111"/>
                    <a:pt x="73" y="128"/>
                    <a:pt x="71" y="126"/>
                  </a:cubicBezTo>
                  <a:cubicBezTo>
                    <a:pt x="69" y="124"/>
                    <a:pt x="63" y="101"/>
                    <a:pt x="57" y="93"/>
                  </a:cubicBezTo>
                  <a:cubicBezTo>
                    <a:pt x="51" y="85"/>
                    <a:pt x="44" y="80"/>
                    <a:pt x="35" y="78"/>
                  </a:cubicBezTo>
                  <a:cubicBezTo>
                    <a:pt x="26" y="76"/>
                    <a:pt x="10" y="79"/>
                    <a:pt x="5" y="83"/>
                  </a:cubicBezTo>
                  <a:cubicBezTo>
                    <a:pt x="0" y="87"/>
                    <a:pt x="2" y="97"/>
                    <a:pt x="8" y="102"/>
                  </a:cubicBezTo>
                  <a:cubicBezTo>
                    <a:pt x="14" y="107"/>
                    <a:pt x="33" y="109"/>
                    <a:pt x="41" y="114"/>
                  </a:cubicBezTo>
                  <a:cubicBezTo>
                    <a:pt x="49" y="119"/>
                    <a:pt x="52" y="132"/>
                    <a:pt x="57" y="135"/>
                  </a:cubicBezTo>
                  <a:cubicBezTo>
                    <a:pt x="62" y="138"/>
                    <a:pt x="68" y="133"/>
                    <a:pt x="71" y="135"/>
                  </a:cubicBezTo>
                  <a:cubicBezTo>
                    <a:pt x="74" y="137"/>
                    <a:pt x="74" y="143"/>
                    <a:pt x="78" y="150"/>
                  </a:cubicBezTo>
                  <a:cubicBezTo>
                    <a:pt x="82" y="157"/>
                    <a:pt x="96" y="183"/>
                    <a:pt x="96" y="179"/>
                  </a:cubicBezTo>
                  <a:cubicBezTo>
                    <a:pt x="96" y="175"/>
                    <a:pt x="84" y="140"/>
                    <a:pt x="81" y="126"/>
                  </a:cubicBezTo>
                  <a:cubicBezTo>
                    <a:pt x="78" y="112"/>
                    <a:pt x="82" y="104"/>
                    <a:pt x="80" y="93"/>
                  </a:cubicBezTo>
                  <a:cubicBezTo>
                    <a:pt x="78" y="82"/>
                    <a:pt x="74" y="72"/>
                    <a:pt x="71" y="63"/>
                  </a:cubicBezTo>
                  <a:cubicBezTo>
                    <a:pt x="68" y="54"/>
                    <a:pt x="65" y="48"/>
                    <a:pt x="63" y="41"/>
                  </a:cubicBezTo>
                  <a:cubicBezTo>
                    <a:pt x="61" y="34"/>
                    <a:pt x="59" y="26"/>
                    <a:pt x="57" y="20"/>
                  </a:cubicBezTo>
                  <a:cubicBezTo>
                    <a:pt x="55" y="14"/>
                    <a:pt x="49" y="0"/>
                    <a:pt x="48" y="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0" name="Freeform 60"/>
            <p:cNvSpPr>
              <a:spLocks/>
            </p:cNvSpPr>
            <p:nvPr/>
          </p:nvSpPr>
          <p:spPr bwMode="invGray">
            <a:xfrm>
              <a:off x="3943" y="3153"/>
              <a:ext cx="40" cy="131"/>
            </a:xfrm>
            <a:custGeom>
              <a:avLst/>
              <a:gdLst>
                <a:gd name="T0" fmla="*/ 1 w 54"/>
                <a:gd name="T1" fmla="*/ 0 h 175"/>
                <a:gd name="T2" fmla="*/ 0 w 54"/>
                <a:gd name="T3" fmla="*/ 1 h 175"/>
                <a:gd name="T4" fmla="*/ 1 w 54"/>
                <a:gd name="T5" fmla="*/ 1 h 175"/>
                <a:gd name="T6" fmla="*/ 1 w 54"/>
                <a:gd name="T7" fmla="*/ 2 h 175"/>
                <a:gd name="T8" fmla="*/ 1 w 54"/>
                <a:gd name="T9" fmla="*/ 3 h 175"/>
                <a:gd name="T10" fmla="*/ 1 w 54"/>
                <a:gd name="T11" fmla="*/ 4 h 175"/>
                <a:gd name="T12" fmla="*/ 1 w 54"/>
                <a:gd name="T13" fmla="*/ 2 h 175"/>
                <a:gd name="T14" fmla="*/ 1 w 54"/>
                <a:gd name="T15" fmla="*/ 2 h 175"/>
                <a:gd name="T16" fmla="*/ 1 w 54"/>
                <a:gd name="T17" fmla="*/ 1 h 175"/>
                <a:gd name="T18" fmla="*/ 1 w 54"/>
                <a:gd name="T19" fmla="*/ 1 h 175"/>
                <a:gd name="T20" fmla="*/ 1 w 54"/>
                <a:gd name="T21" fmla="*/ 1 h 175"/>
                <a:gd name="T22" fmla="*/ 1 w 54"/>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75">
                  <a:moveTo>
                    <a:pt x="6" y="0"/>
                  </a:moveTo>
                  <a:lnTo>
                    <a:pt x="0" y="25"/>
                  </a:lnTo>
                  <a:cubicBezTo>
                    <a:pt x="3" y="48"/>
                    <a:pt x="3" y="40"/>
                    <a:pt x="9" y="54"/>
                  </a:cubicBezTo>
                  <a:cubicBezTo>
                    <a:pt x="10" y="66"/>
                    <a:pt x="12" y="83"/>
                    <a:pt x="18" y="94"/>
                  </a:cubicBezTo>
                  <a:cubicBezTo>
                    <a:pt x="21" y="109"/>
                    <a:pt x="25" y="117"/>
                    <a:pt x="34" y="129"/>
                  </a:cubicBezTo>
                  <a:cubicBezTo>
                    <a:pt x="35" y="143"/>
                    <a:pt x="35" y="171"/>
                    <a:pt x="54" y="175"/>
                  </a:cubicBezTo>
                  <a:cubicBezTo>
                    <a:pt x="52" y="133"/>
                    <a:pt x="53" y="141"/>
                    <a:pt x="40" y="115"/>
                  </a:cubicBezTo>
                  <a:cubicBezTo>
                    <a:pt x="39" y="108"/>
                    <a:pt x="37" y="100"/>
                    <a:pt x="34" y="93"/>
                  </a:cubicBezTo>
                  <a:cubicBezTo>
                    <a:pt x="33" y="82"/>
                    <a:pt x="30" y="72"/>
                    <a:pt x="28" y="61"/>
                  </a:cubicBezTo>
                  <a:cubicBezTo>
                    <a:pt x="28" y="58"/>
                    <a:pt x="28" y="50"/>
                    <a:pt x="25" y="46"/>
                  </a:cubicBezTo>
                  <a:cubicBezTo>
                    <a:pt x="22" y="43"/>
                    <a:pt x="16" y="37"/>
                    <a:pt x="16" y="37"/>
                  </a:cubicBezTo>
                  <a:cubicBezTo>
                    <a:pt x="14" y="25"/>
                    <a:pt x="13" y="9"/>
                    <a:pt x="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1" name="Freeform 61"/>
            <p:cNvSpPr>
              <a:spLocks/>
            </p:cNvSpPr>
            <p:nvPr/>
          </p:nvSpPr>
          <p:spPr bwMode="invGray">
            <a:xfrm>
              <a:off x="3988" y="3290"/>
              <a:ext cx="65" cy="54"/>
            </a:xfrm>
            <a:custGeom>
              <a:avLst/>
              <a:gdLst>
                <a:gd name="T0" fmla="*/ 2 w 86"/>
                <a:gd name="T1" fmla="*/ 0 h 73"/>
                <a:gd name="T2" fmla="*/ 2 w 86"/>
                <a:gd name="T3" fmla="*/ 1 h 73"/>
                <a:gd name="T4" fmla="*/ 2 w 86"/>
                <a:gd name="T5" fmla="*/ 1 h 73"/>
                <a:gd name="T6" fmla="*/ 2 w 86"/>
                <a:gd name="T7" fmla="*/ 1 h 73"/>
                <a:gd name="T8" fmla="*/ 2 w 86"/>
                <a:gd name="T9" fmla="*/ 1 h 73"/>
                <a:gd name="T10" fmla="*/ 2 w 86"/>
                <a:gd name="T11" fmla="*/ 1 h 73"/>
                <a:gd name="T12" fmla="*/ 2 w 86"/>
                <a:gd name="T13" fmla="*/ 1 h 73"/>
                <a:gd name="T14" fmla="*/ 2 w 86"/>
                <a:gd name="T15" fmla="*/ 1 h 73"/>
                <a:gd name="T16" fmla="*/ 2 w 86"/>
                <a:gd name="T17" fmla="*/ 1 h 73"/>
                <a:gd name="T18" fmla="*/ 2 w 86"/>
                <a:gd name="T19" fmla="*/ 1 h 73"/>
                <a:gd name="T20" fmla="*/ 2 w 86"/>
                <a:gd name="T21" fmla="*/ 1 h 73"/>
                <a:gd name="T22" fmla="*/ 2 w 86"/>
                <a:gd name="T23" fmla="*/ 0 h 73"/>
                <a:gd name="T24" fmla="*/ 2 w 86"/>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3">
                  <a:moveTo>
                    <a:pt x="2" y="0"/>
                  </a:moveTo>
                  <a:cubicBezTo>
                    <a:pt x="3" y="17"/>
                    <a:pt x="0" y="23"/>
                    <a:pt x="8" y="34"/>
                  </a:cubicBezTo>
                  <a:cubicBezTo>
                    <a:pt x="10" y="43"/>
                    <a:pt x="14" y="42"/>
                    <a:pt x="23" y="43"/>
                  </a:cubicBezTo>
                  <a:cubicBezTo>
                    <a:pt x="30" y="47"/>
                    <a:pt x="40" y="48"/>
                    <a:pt x="48" y="49"/>
                  </a:cubicBezTo>
                  <a:cubicBezTo>
                    <a:pt x="53" y="51"/>
                    <a:pt x="57" y="54"/>
                    <a:pt x="62" y="57"/>
                  </a:cubicBezTo>
                  <a:cubicBezTo>
                    <a:pt x="66" y="62"/>
                    <a:pt x="68" y="64"/>
                    <a:pt x="74" y="66"/>
                  </a:cubicBezTo>
                  <a:cubicBezTo>
                    <a:pt x="78" y="72"/>
                    <a:pt x="79" y="73"/>
                    <a:pt x="86" y="69"/>
                  </a:cubicBezTo>
                  <a:cubicBezTo>
                    <a:pt x="83" y="53"/>
                    <a:pt x="80" y="52"/>
                    <a:pt x="72" y="39"/>
                  </a:cubicBezTo>
                  <a:cubicBezTo>
                    <a:pt x="68" y="34"/>
                    <a:pt x="63" y="22"/>
                    <a:pt x="63" y="22"/>
                  </a:cubicBezTo>
                  <a:cubicBezTo>
                    <a:pt x="52" y="26"/>
                    <a:pt x="48" y="26"/>
                    <a:pt x="36" y="24"/>
                  </a:cubicBezTo>
                  <a:cubicBezTo>
                    <a:pt x="24" y="15"/>
                    <a:pt x="43" y="29"/>
                    <a:pt x="24" y="19"/>
                  </a:cubicBezTo>
                  <a:cubicBezTo>
                    <a:pt x="15" y="15"/>
                    <a:pt x="16" y="2"/>
                    <a:pt x="6" y="0"/>
                  </a:cubicBezTo>
                  <a:cubicBezTo>
                    <a:pt x="1" y="4"/>
                    <a:pt x="2" y="5"/>
                    <a:pt x="2"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2" name="Freeform 62"/>
            <p:cNvSpPr>
              <a:spLocks/>
            </p:cNvSpPr>
            <p:nvPr/>
          </p:nvSpPr>
          <p:spPr bwMode="invGray">
            <a:xfrm>
              <a:off x="4092" y="3195"/>
              <a:ext cx="83" cy="117"/>
            </a:xfrm>
            <a:custGeom>
              <a:avLst/>
              <a:gdLst>
                <a:gd name="T0" fmla="*/ 2 w 111"/>
                <a:gd name="T1" fmla="*/ 0 h 156"/>
                <a:gd name="T2" fmla="*/ 1 w 111"/>
                <a:gd name="T3" fmla="*/ 2 h 156"/>
                <a:gd name="T4" fmla="*/ 1 w 111"/>
                <a:gd name="T5" fmla="*/ 2 h 156"/>
                <a:gd name="T6" fmla="*/ 1 w 111"/>
                <a:gd name="T7" fmla="*/ 2 h 156"/>
                <a:gd name="T8" fmla="*/ 1 w 111"/>
                <a:gd name="T9" fmla="*/ 2 h 156"/>
                <a:gd name="T10" fmla="*/ 1 w 111"/>
                <a:gd name="T11" fmla="*/ 2 h 156"/>
                <a:gd name="T12" fmla="*/ 1 w 111"/>
                <a:gd name="T13" fmla="*/ 3 h 156"/>
                <a:gd name="T14" fmla="*/ 1 w 111"/>
                <a:gd name="T15" fmla="*/ 3 h 156"/>
                <a:gd name="T16" fmla="*/ 1 w 111"/>
                <a:gd name="T17" fmla="*/ 4 h 156"/>
                <a:gd name="T18" fmla="*/ 1 w 111"/>
                <a:gd name="T19" fmla="*/ 4 h 156"/>
                <a:gd name="T20" fmla="*/ 1 w 111"/>
                <a:gd name="T21" fmla="*/ 5 h 156"/>
                <a:gd name="T22" fmla="*/ 1 w 111"/>
                <a:gd name="T23" fmla="*/ 4 h 156"/>
                <a:gd name="T24" fmla="*/ 1 w 111"/>
                <a:gd name="T25" fmla="*/ 3 h 156"/>
                <a:gd name="T26" fmla="*/ 1 w 111"/>
                <a:gd name="T27" fmla="*/ 4 h 156"/>
                <a:gd name="T28" fmla="*/ 1 w 111"/>
                <a:gd name="T29" fmla="*/ 4 h 156"/>
                <a:gd name="T30" fmla="*/ 1 w 111"/>
                <a:gd name="T31" fmla="*/ 3 h 156"/>
                <a:gd name="T32" fmla="*/ 1 w 111"/>
                <a:gd name="T33" fmla="*/ 2 h 156"/>
                <a:gd name="T34" fmla="*/ 1 w 111"/>
                <a:gd name="T35" fmla="*/ 2 h 156"/>
                <a:gd name="T36" fmla="*/ 1 w 111"/>
                <a:gd name="T37" fmla="*/ 2 h 156"/>
                <a:gd name="T38" fmla="*/ 1 w 111"/>
                <a:gd name="T39" fmla="*/ 2 h 156"/>
                <a:gd name="T40" fmla="*/ 1 w 111"/>
                <a:gd name="T41" fmla="*/ 2 h 156"/>
                <a:gd name="T42" fmla="*/ 1 w 111"/>
                <a:gd name="T43" fmla="*/ 2 h 156"/>
                <a:gd name="T44" fmla="*/ 1 w 111"/>
                <a:gd name="T45" fmla="*/ 2 h 156"/>
                <a:gd name="T46" fmla="*/ 2 w 111"/>
                <a:gd name="T47" fmla="*/ 2 h 156"/>
                <a:gd name="T48" fmla="*/ 2 w 111"/>
                <a:gd name="T49" fmla="*/ 2 h 156"/>
                <a:gd name="T50" fmla="*/ 2 w 111"/>
                <a:gd name="T51" fmla="*/ 0 h 1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1" h="156">
                  <a:moveTo>
                    <a:pt x="98" y="0"/>
                  </a:moveTo>
                  <a:cubicBezTo>
                    <a:pt x="75" y="2"/>
                    <a:pt x="87" y="8"/>
                    <a:pt x="75" y="10"/>
                  </a:cubicBezTo>
                  <a:cubicBezTo>
                    <a:pt x="72" y="10"/>
                    <a:pt x="25" y="3"/>
                    <a:pt x="23" y="15"/>
                  </a:cubicBezTo>
                  <a:cubicBezTo>
                    <a:pt x="25" y="26"/>
                    <a:pt x="23" y="27"/>
                    <a:pt x="14" y="33"/>
                  </a:cubicBezTo>
                  <a:cubicBezTo>
                    <a:pt x="15" y="43"/>
                    <a:pt x="20" y="54"/>
                    <a:pt x="11" y="61"/>
                  </a:cubicBezTo>
                  <a:cubicBezTo>
                    <a:pt x="8" y="68"/>
                    <a:pt x="10" y="69"/>
                    <a:pt x="14" y="75"/>
                  </a:cubicBezTo>
                  <a:cubicBezTo>
                    <a:pt x="16" y="84"/>
                    <a:pt x="12" y="86"/>
                    <a:pt x="3" y="88"/>
                  </a:cubicBezTo>
                  <a:cubicBezTo>
                    <a:pt x="1" y="99"/>
                    <a:pt x="0" y="106"/>
                    <a:pt x="14" y="109"/>
                  </a:cubicBezTo>
                  <a:cubicBezTo>
                    <a:pt x="21" y="112"/>
                    <a:pt x="20" y="118"/>
                    <a:pt x="23" y="124"/>
                  </a:cubicBezTo>
                  <a:cubicBezTo>
                    <a:pt x="25" y="133"/>
                    <a:pt x="23" y="139"/>
                    <a:pt x="15" y="144"/>
                  </a:cubicBezTo>
                  <a:cubicBezTo>
                    <a:pt x="17" y="150"/>
                    <a:pt x="18" y="153"/>
                    <a:pt x="24" y="156"/>
                  </a:cubicBezTo>
                  <a:cubicBezTo>
                    <a:pt x="31" y="154"/>
                    <a:pt x="36" y="148"/>
                    <a:pt x="42" y="144"/>
                  </a:cubicBezTo>
                  <a:cubicBezTo>
                    <a:pt x="41" y="128"/>
                    <a:pt x="33" y="103"/>
                    <a:pt x="50" y="93"/>
                  </a:cubicBezTo>
                  <a:cubicBezTo>
                    <a:pt x="52" y="105"/>
                    <a:pt x="46" y="116"/>
                    <a:pt x="56" y="126"/>
                  </a:cubicBezTo>
                  <a:cubicBezTo>
                    <a:pt x="57" y="134"/>
                    <a:pt x="58" y="141"/>
                    <a:pt x="65" y="145"/>
                  </a:cubicBezTo>
                  <a:cubicBezTo>
                    <a:pt x="70" y="134"/>
                    <a:pt x="64" y="123"/>
                    <a:pt x="62" y="112"/>
                  </a:cubicBezTo>
                  <a:cubicBezTo>
                    <a:pt x="65" y="97"/>
                    <a:pt x="55" y="81"/>
                    <a:pt x="72" y="73"/>
                  </a:cubicBezTo>
                  <a:cubicBezTo>
                    <a:pt x="79" y="64"/>
                    <a:pt x="75" y="59"/>
                    <a:pt x="69" y="51"/>
                  </a:cubicBezTo>
                  <a:cubicBezTo>
                    <a:pt x="61" y="52"/>
                    <a:pt x="61" y="56"/>
                    <a:pt x="54" y="60"/>
                  </a:cubicBezTo>
                  <a:cubicBezTo>
                    <a:pt x="37" y="57"/>
                    <a:pt x="43" y="60"/>
                    <a:pt x="35" y="54"/>
                  </a:cubicBezTo>
                  <a:cubicBezTo>
                    <a:pt x="31" y="45"/>
                    <a:pt x="28" y="39"/>
                    <a:pt x="41" y="36"/>
                  </a:cubicBezTo>
                  <a:cubicBezTo>
                    <a:pt x="49" y="32"/>
                    <a:pt x="53" y="33"/>
                    <a:pt x="62" y="34"/>
                  </a:cubicBezTo>
                  <a:cubicBezTo>
                    <a:pt x="67" y="36"/>
                    <a:pt x="73" y="36"/>
                    <a:pt x="78" y="39"/>
                  </a:cubicBezTo>
                  <a:cubicBezTo>
                    <a:pt x="85" y="36"/>
                    <a:pt x="90" y="31"/>
                    <a:pt x="98" y="30"/>
                  </a:cubicBezTo>
                  <a:cubicBezTo>
                    <a:pt x="104" y="26"/>
                    <a:pt x="107" y="19"/>
                    <a:pt x="111" y="13"/>
                  </a:cubicBezTo>
                  <a:cubicBezTo>
                    <a:pt x="107" y="8"/>
                    <a:pt x="102" y="4"/>
                    <a:pt x="9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3" name="Freeform 63"/>
            <p:cNvSpPr>
              <a:spLocks/>
            </p:cNvSpPr>
            <p:nvPr/>
          </p:nvSpPr>
          <p:spPr bwMode="invGray">
            <a:xfrm>
              <a:off x="4064" y="2777"/>
              <a:ext cx="22" cy="71"/>
            </a:xfrm>
            <a:custGeom>
              <a:avLst/>
              <a:gdLst>
                <a:gd name="T0" fmla="*/ 1 w 30"/>
                <a:gd name="T1" fmla="*/ 0 h 94"/>
                <a:gd name="T2" fmla="*/ 0 w 30"/>
                <a:gd name="T3" fmla="*/ 2 h 94"/>
                <a:gd name="T4" fmla="*/ 1 w 30"/>
                <a:gd name="T5" fmla="*/ 2 h 94"/>
                <a:gd name="T6" fmla="*/ 1 w 30"/>
                <a:gd name="T7" fmla="*/ 2 h 94"/>
                <a:gd name="T8" fmla="*/ 1 w 30"/>
                <a:gd name="T9" fmla="*/ 3 h 94"/>
                <a:gd name="T10" fmla="*/ 1 w 30"/>
                <a:gd name="T11" fmla="*/ 2 h 94"/>
                <a:gd name="T12" fmla="*/ 1 w 30"/>
                <a:gd name="T13" fmla="*/ 2 h 94"/>
                <a:gd name="T14" fmla="*/ 1 w 30"/>
                <a:gd name="T15" fmla="*/ 0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94">
                  <a:moveTo>
                    <a:pt x="12" y="0"/>
                  </a:moveTo>
                  <a:cubicBezTo>
                    <a:pt x="9" y="6"/>
                    <a:pt x="4" y="11"/>
                    <a:pt x="0" y="16"/>
                  </a:cubicBezTo>
                  <a:cubicBezTo>
                    <a:pt x="1" y="23"/>
                    <a:pt x="3" y="30"/>
                    <a:pt x="6" y="37"/>
                  </a:cubicBezTo>
                  <a:cubicBezTo>
                    <a:pt x="3" y="45"/>
                    <a:pt x="4" y="53"/>
                    <a:pt x="1" y="61"/>
                  </a:cubicBezTo>
                  <a:cubicBezTo>
                    <a:pt x="3" y="81"/>
                    <a:pt x="2" y="83"/>
                    <a:pt x="16" y="94"/>
                  </a:cubicBezTo>
                  <a:cubicBezTo>
                    <a:pt x="24" y="92"/>
                    <a:pt x="27" y="90"/>
                    <a:pt x="30" y="82"/>
                  </a:cubicBezTo>
                  <a:cubicBezTo>
                    <a:pt x="28" y="73"/>
                    <a:pt x="26" y="69"/>
                    <a:pt x="22" y="61"/>
                  </a:cubicBezTo>
                  <a:cubicBezTo>
                    <a:pt x="19" y="40"/>
                    <a:pt x="18" y="20"/>
                    <a:pt x="12"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4" name="Freeform 64"/>
            <p:cNvSpPr>
              <a:spLocks/>
            </p:cNvSpPr>
            <p:nvPr/>
          </p:nvSpPr>
          <p:spPr bwMode="invGray">
            <a:xfrm>
              <a:off x="4078" y="2896"/>
              <a:ext cx="61" cy="118"/>
            </a:xfrm>
            <a:custGeom>
              <a:avLst/>
              <a:gdLst>
                <a:gd name="T0" fmla="*/ 2 w 81"/>
                <a:gd name="T1" fmla="*/ 1 h 158"/>
                <a:gd name="T2" fmla="*/ 0 w 81"/>
                <a:gd name="T3" fmla="*/ 1 h 158"/>
                <a:gd name="T4" fmla="*/ 2 w 81"/>
                <a:gd name="T5" fmla="*/ 1 h 158"/>
                <a:gd name="T6" fmla="*/ 2 w 81"/>
                <a:gd name="T7" fmla="*/ 2 h 158"/>
                <a:gd name="T8" fmla="*/ 2 w 81"/>
                <a:gd name="T9" fmla="*/ 2 h 158"/>
                <a:gd name="T10" fmla="*/ 2 w 81"/>
                <a:gd name="T11" fmla="*/ 2 h 158"/>
                <a:gd name="T12" fmla="*/ 2 w 81"/>
                <a:gd name="T13" fmla="*/ 3 h 158"/>
                <a:gd name="T14" fmla="*/ 2 w 81"/>
                <a:gd name="T15" fmla="*/ 3 h 158"/>
                <a:gd name="T16" fmla="*/ 2 w 81"/>
                <a:gd name="T17" fmla="*/ 3 h 158"/>
                <a:gd name="T18" fmla="*/ 2 w 81"/>
                <a:gd name="T19" fmla="*/ 3 h 158"/>
                <a:gd name="T20" fmla="*/ 2 w 81"/>
                <a:gd name="T21" fmla="*/ 2 h 158"/>
                <a:gd name="T22" fmla="*/ 2 w 81"/>
                <a:gd name="T23" fmla="*/ 2 h 158"/>
                <a:gd name="T24" fmla="*/ 2 w 81"/>
                <a:gd name="T25" fmla="*/ 2 h 158"/>
                <a:gd name="T26" fmla="*/ 2 w 81"/>
                <a:gd name="T27" fmla="*/ 1 h 158"/>
                <a:gd name="T28" fmla="*/ 2 w 81"/>
                <a:gd name="T29" fmla="*/ 1 h 158"/>
                <a:gd name="T30" fmla="*/ 2 w 81"/>
                <a:gd name="T31" fmla="*/ 1 h 158"/>
                <a:gd name="T32" fmla="*/ 2 w 81"/>
                <a:gd name="T33" fmla="*/ 1 h 158"/>
                <a:gd name="T34" fmla="*/ 2 w 81"/>
                <a:gd name="T35" fmla="*/ 1 h 158"/>
                <a:gd name="T36" fmla="*/ 2 w 81"/>
                <a:gd name="T37" fmla="*/ 1 h 158"/>
                <a:gd name="T38" fmla="*/ 2 w 81"/>
                <a:gd name="T39" fmla="*/ 1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1" h="158">
                  <a:moveTo>
                    <a:pt x="12" y="2"/>
                  </a:moveTo>
                  <a:cubicBezTo>
                    <a:pt x="8" y="8"/>
                    <a:pt x="3" y="13"/>
                    <a:pt x="0" y="20"/>
                  </a:cubicBezTo>
                  <a:cubicBezTo>
                    <a:pt x="5" y="31"/>
                    <a:pt x="6" y="35"/>
                    <a:pt x="8" y="49"/>
                  </a:cubicBezTo>
                  <a:cubicBezTo>
                    <a:pt x="7" y="69"/>
                    <a:pt x="4" y="87"/>
                    <a:pt x="6" y="107"/>
                  </a:cubicBezTo>
                  <a:cubicBezTo>
                    <a:pt x="8" y="106"/>
                    <a:pt x="14" y="101"/>
                    <a:pt x="17" y="103"/>
                  </a:cubicBezTo>
                  <a:cubicBezTo>
                    <a:pt x="20" y="105"/>
                    <a:pt x="17" y="112"/>
                    <a:pt x="20" y="115"/>
                  </a:cubicBezTo>
                  <a:cubicBezTo>
                    <a:pt x="22" y="118"/>
                    <a:pt x="29" y="122"/>
                    <a:pt x="29" y="122"/>
                  </a:cubicBezTo>
                  <a:cubicBezTo>
                    <a:pt x="29" y="133"/>
                    <a:pt x="27" y="158"/>
                    <a:pt x="38" y="140"/>
                  </a:cubicBezTo>
                  <a:cubicBezTo>
                    <a:pt x="39" y="133"/>
                    <a:pt x="41" y="131"/>
                    <a:pt x="48" y="128"/>
                  </a:cubicBezTo>
                  <a:cubicBezTo>
                    <a:pt x="55" y="130"/>
                    <a:pt x="59" y="133"/>
                    <a:pt x="65" y="134"/>
                  </a:cubicBezTo>
                  <a:cubicBezTo>
                    <a:pt x="81" y="131"/>
                    <a:pt x="76" y="112"/>
                    <a:pt x="63" y="109"/>
                  </a:cubicBezTo>
                  <a:cubicBezTo>
                    <a:pt x="58" y="107"/>
                    <a:pt x="53" y="106"/>
                    <a:pt x="48" y="104"/>
                  </a:cubicBezTo>
                  <a:cubicBezTo>
                    <a:pt x="45" y="100"/>
                    <a:pt x="42" y="95"/>
                    <a:pt x="39" y="91"/>
                  </a:cubicBezTo>
                  <a:cubicBezTo>
                    <a:pt x="38" y="85"/>
                    <a:pt x="36" y="79"/>
                    <a:pt x="33" y="73"/>
                  </a:cubicBezTo>
                  <a:cubicBezTo>
                    <a:pt x="31" y="64"/>
                    <a:pt x="33" y="58"/>
                    <a:pt x="41" y="53"/>
                  </a:cubicBezTo>
                  <a:cubicBezTo>
                    <a:pt x="48" y="44"/>
                    <a:pt x="47" y="38"/>
                    <a:pt x="35" y="35"/>
                  </a:cubicBezTo>
                  <a:cubicBezTo>
                    <a:pt x="36" y="28"/>
                    <a:pt x="39" y="26"/>
                    <a:pt x="42" y="20"/>
                  </a:cubicBezTo>
                  <a:cubicBezTo>
                    <a:pt x="41" y="13"/>
                    <a:pt x="35" y="8"/>
                    <a:pt x="29" y="4"/>
                  </a:cubicBezTo>
                  <a:cubicBezTo>
                    <a:pt x="25" y="9"/>
                    <a:pt x="23" y="13"/>
                    <a:pt x="18" y="7"/>
                  </a:cubicBezTo>
                  <a:cubicBezTo>
                    <a:pt x="17" y="0"/>
                    <a:pt x="19" y="2"/>
                    <a:pt x="12" y="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5" name="Freeform 65"/>
            <p:cNvSpPr>
              <a:spLocks/>
            </p:cNvSpPr>
            <p:nvPr/>
          </p:nvSpPr>
          <p:spPr bwMode="invGray">
            <a:xfrm>
              <a:off x="4121" y="3052"/>
              <a:ext cx="64" cy="79"/>
            </a:xfrm>
            <a:custGeom>
              <a:avLst/>
              <a:gdLst>
                <a:gd name="T0" fmla="*/ 2 w 85"/>
                <a:gd name="T1" fmla="*/ 0 h 105"/>
                <a:gd name="T2" fmla="*/ 2 w 85"/>
                <a:gd name="T3" fmla="*/ 2 h 105"/>
                <a:gd name="T4" fmla="*/ 2 w 85"/>
                <a:gd name="T5" fmla="*/ 2 h 105"/>
                <a:gd name="T6" fmla="*/ 2 w 85"/>
                <a:gd name="T7" fmla="*/ 2 h 105"/>
                <a:gd name="T8" fmla="*/ 2 w 85"/>
                <a:gd name="T9" fmla="*/ 2 h 105"/>
                <a:gd name="T10" fmla="*/ 2 w 85"/>
                <a:gd name="T11" fmla="*/ 2 h 105"/>
                <a:gd name="T12" fmla="*/ 2 w 85"/>
                <a:gd name="T13" fmla="*/ 2 h 105"/>
                <a:gd name="T14" fmla="*/ 2 w 85"/>
                <a:gd name="T15" fmla="*/ 2 h 105"/>
                <a:gd name="T16" fmla="*/ 2 w 85"/>
                <a:gd name="T17" fmla="*/ 2 h 105"/>
                <a:gd name="T18" fmla="*/ 2 w 85"/>
                <a:gd name="T19" fmla="*/ 3 h 105"/>
                <a:gd name="T20" fmla="*/ 2 w 85"/>
                <a:gd name="T21" fmla="*/ 2 h 105"/>
                <a:gd name="T22" fmla="*/ 2 w 85"/>
                <a:gd name="T23" fmla="*/ 2 h 105"/>
                <a:gd name="T24" fmla="*/ 2 w 85"/>
                <a:gd name="T25" fmla="*/ 2 h 105"/>
                <a:gd name="T26" fmla="*/ 2 w 85"/>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5" h="105">
                  <a:moveTo>
                    <a:pt x="52" y="0"/>
                  </a:moveTo>
                  <a:cubicBezTo>
                    <a:pt x="50" y="6"/>
                    <a:pt x="47" y="12"/>
                    <a:pt x="44" y="18"/>
                  </a:cubicBezTo>
                  <a:cubicBezTo>
                    <a:pt x="43" y="28"/>
                    <a:pt x="42" y="28"/>
                    <a:pt x="32" y="30"/>
                  </a:cubicBezTo>
                  <a:cubicBezTo>
                    <a:pt x="27" y="33"/>
                    <a:pt x="21" y="33"/>
                    <a:pt x="16" y="35"/>
                  </a:cubicBezTo>
                  <a:cubicBezTo>
                    <a:pt x="13" y="39"/>
                    <a:pt x="11" y="44"/>
                    <a:pt x="8" y="48"/>
                  </a:cubicBezTo>
                  <a:cubicBezTo>
                    <a:pt x="4" y="66"/>
                    <a:pt x="0" y="42"/>
                    <a:pt x="4" y="74"/>
                  </a:cubicBezTo>
                  <a:cubicBezTo>
                    <a:pt x="7" y="73"/>
                    <a:pt x="10" y="73"/>
                    <a:pt x="13" y="71"/>
                  </a:cubicBezTo>
                  <a:cubicBezTo>
                    <a:pt x="19" y="67"/>
                    <a:pt x="17" y="64"/>
                    <a:pt x="25" y="62"/>
                  </a:cubicBezTo>
                  <a:cubicBezTo>
                    <a:pt x="32" y="59"/>
                    <a:pt x="31" y="64"/>
                    <a:pt x="34" y="69"/>
                  </a:cubicBezTo>
                  <a:cubicBezTo>
                    <a:pt x="37" y="82"/>
                    <a:pt x="44" y="96"/>
                    <a:pt x="58" y="99"/>
                  </a:cubicBezTo>
                  <a:cubicBezTo>
                    <a:pt x="70" y="105"/>
                    <a:pt x="60" y="78"/>
                    <a:pt x="71" y="72"/>
                  </a:cubicBezTo>
                  <a:cubicBezTo>
                    <a:pt x="78" y="74"/>
                    <a:pt x="80" y="74"/>
                    <a:pt x="85" y="68"/>
                  </a:cubicBezTo>
                  <a:cubicBezTo>
                    <a:pt x="82" y="56"/>
                    <a:pt x="80" y="49"/>
                    <a:pt x="74" y="39"/>
                  </a:cubicBezTo>
                  <a:cubicBezTo>
                    <a:pt x="73" y="6"/>
                    <a:pt x="80" y="6"/>
                    <a:pt x="52"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6" name="Freeform 66"/>
            <p:cNvSpPr>
              <a:spLocks/>
            </p:cNvSpPr>
            <p:nvPr/>
          </p:nvSpPr>
          <p:spPr bwMode="invGray">
            <a:xfrm>
              <a:off x="4197" y="3193"/>
              <a:ext cx="29" cy="49"/>
            </a:xfrm>
            <a:custGeom>
              <a:avLst/>
              <a:gdLst>
                <a:gd name="T0" fmla="*/ 2 w 38"/>
                <a:gd name="T1" fmla="*/ 1 h 66"/>
                <a:gd name="T2" fmla="*/ 2 w 38"/>
                <a:gd name="T3" fmla="*/ 1 h 66"/>
                <a:gd name="T4" fmla="*/ 2 w 38"/>
                <a:gd name="T5" fmla="*/ 1 h 66"/>
                <a:gd name="T6" fmla="*/ 2 w 38"/>
                <a:gd name="T7" fmla="*/ 1 h 66"/>
                <a:gd name="T8" fmla="*/ 2 w 38"/>
                <a:gd name="T9" fmla="*/ 1 h 66"/>
                <a:gd name="T10" fmla="*/ 2 w 38"/>
                <a:gd name="T11" fmla="*/ 1 h 66"/>
                <a:gd name="T12" fmla="*/ 2 w 38"/>
                <a:gd name="T13" fmla="*/ 1 h 66"/>
                <a:gd name="T14" fmla="*/ 2 w 38"/>
                <a:gd name="T15" fmla="*/ 1 h 66"/>
                <a:gd name="T16" fmla="*/ 2 w 38"/>
                <a:gd name="T17" fmla="*/ 1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66">
                  <a:moveTo>
                    <a:pt x="6" y="27"/>
                  </a:moveTo>
                  <a:cubicBezTo>
                    <a:pt x="8" y="52"/>
                    <a:pt x="5" y="58"/>
                    <a:pt x="26" y="66"/>
                  </a:cubicBezTo>
                  <a:cubicBezTo>
                    <a:pt x="36" y="63"/>
                    <a:pt x="33" y="61"/>
                    <a:pt x="30" y="52"/>
                  </a:cubicBezTo>
                  <a:cubicBezTo>
                    <a:pt x="28" y="41"/>
                    <a:pt x="34" y="49"/>
                    <a:pt x="38" y="40"/>
                  </a:cubicBezTo>
                  <a:cubicBezTo>
                    <a:pt x="34" y="35"/>
                    <a:pt x="33" y="30"/>
                    <a:pt x="30" y="25"/>
                  </a:cubicBezTo>
                  <a:cubicBezTo>
                    <a:pt x="29" y="14"/>
                    <a:pt x="30" y="0"/>
                    <a:pt x="20" y="13"/>
                  </a:cubicBezTo>
                  <a:cubicBezTo>
                    <a:pt x="14" y="9"/>
                    <a:pt x="12" y="8"/>
                    <a:pt x="11" y="1"/>
                  </a:cubicBezTo>
                  <a:cubicBezTo>
                    <a:pt x="5" y="4"/>
                    <a:pt x="3" y="5"/>
                    <a:pt x="2" y="12"/>
                  </a:cubicBezTo>
                  <a:cubicBezTo>
                    <a:pt x="3" y="25"/>
                    <a:pt x="0" y="21"/>
                    <a:pt x="6" y="2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7" name="Freeform 67"/>
            <p:cNvSpPr>
              <a:spLocks/>
            </p:cNvSpPr>
            <p:nvPr/>
          </p:nvSpPr>
          <p:spPr bwMode="invGray">
            <a:xfrm>
              <a:off x="4181" y="3275"/>
              <a:ext cx="18" cy="17"/>
            </a:xfrm>
            <a:custGeom>
              <a:avLst/>
              <a:gdLst>
                <a:gd name="T0" fmla="*/ 0 w 24"/>
                <a:gd name="T1" fmla="*/ 0 h 23"/>
                <a:gd name="T2" fmla="*/ 2 w 24"/>
                <a:gd name="T3" fmla="*/ 1 h 23"/>
                <a:gd name="T4" fmla="*/ 2 w 24"/>
                <a:gd name="T5" fmla="*/ 1 h 23"/>
                <a:gd name="T6" fmla="*/ 0 w 2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3">
                  <a:moveTo>
                    <a:pt x="0" y="0"/>
                  </a:moveTo>
                  <a:cubicBezTo>
                    <a:pt x="1" y="8"/>
                    <a:pt x="3" y="16"/>
                    <a:pt x="6" y="23"/>
                  </a:cubicBezTo>
                  <a:cubicBezTo>
                    <a:pt x="19" y="20"/>
                    <a:pt x="19" y="22"/>
                    <a:pt x="24" y="11"/>
                  </a:cubicBezTo>
                  <a:cubicBezTo>
                    <a:pt x="20" y="0"/>
                    <a:pt x="4" y="8"/>
                    <a:pt x="0"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8" name="Freeform 68"/>
            <p:cNvSpPr>
              <a:spLocks/>
            </p:cNvSpPr>
            <p:nvPr/>
          </p:nvSpPr>
          <p:spPr bwMode="invGray">
            <a:xfrm>
              <a:off x="4208" y="3265"/>
              <a:ext cx="45" cy="37"/>
            </a:xfrm>
            <a:custGeom>
              <a:avLst/>
              <a:gdLst>
                <a:gd name="T0" fmla="*/ 2 w 60"/>
                <a:gd name="T1" fmla="*/ 0 h 49"/>
                <a:gd name="T2" fmla="*/ 0 w 60"/>
                <a:gd name="T3" fmla="*/ 2 h 49"/>
                <a:gd name="T4" fmla="*/ 2 w 60"/>
                <a:gd name="T5" fmla="*/ 2 h 49"/>
                <a:gd name="T6" fmla="*/ 2 w 60"/>
                <a:gd name="T7" fmla="*/ 2 h 49"/>
                <a:gd name="T8" fmla="*/ 2 w 60"/>
                <a:gd name="T9" fmla="*/ 2 h 49"/>
                <a:gd name="T10" fmla="*/ 2 w 60"/>
                <a:gd name="T11" fmla="*/ 2 h 49"/>
                <a:gd name="T12" fmla="*/ 2 w 60"/>
                <a:gd name="T13" fmla="*/ 2 h 49"/>
                <a:gd name="T14" fmla="*/ 2 w 60"/>
                <a:gd name="T15" fmla="*/ 2 h 49"/>
                <a:gd name="T16" fmla="*/ 2 w 60"/>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49">
                  <a:moveTo>
                    <a:pt x="9" y="0"/>
                  </a:moveTo>
                  <a:cubicBezTo>
                    <a:pt x="8" y="7"/>
                    <a:pt x="0" y="18"/>
                    <a:pt x="0" y="18"/>
                  </a:cubicBezTo>
                  <a:cubicBezTo>
                    <a:pt x="2" y="36"/>
                    <a:pt x="9" y="31"/>
                    <a:pt x="28" y="33"/>
                  </a:cubicBezTo>
                  <a:cubicBezTo>
                    <a:pt x="33" y="40"/>
                    <a:pt x="33" y="44"/>
                    <a:pt x="42" y="46"/>
                  </a:cubicBezTo>
                  <a:cubicBezTo>
                    <a:pt x="49" y="49"/>
                    <a:pt x="56" y="49"/>
                    <a:pt x="60" y="42"/>
                  </a:cubicBezTo>
                  <a:cubicBezTo>
                    <a:pt x="58" y="32"/>
                    <a:pt x="59" y="26"/>
                    <a:pt x="49" y="24"/>
                  </a:cubicBezTo>
                  <a:cubicBezTo>
                    <a:pt x="47" y="12"/>
                    <a:pt x="41" y="5"/>
                    <a:pt x="28" y="3"/>
                  </a:cubicBezTo>
                  <a:cubicBezTo>
                    <a:pt x="23" y="10"/>
                    <a:pt x="30" y="23"/>
                    <a:pt x="19" y="16"/>
                  </a:cubicBezTo>
                  <a:cubicBezTo>
                    <a:pt x="17" y="6"/>
                    <a:pt x="20" y="0"/>
                    <a:pt x="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59" name="Freeform 69"/>
            <p:cNvSpPr>
              <a:spLocks/>
            </p:cNvSpPr>
            <p:nvPr/>
          </p:nvSpPr>
          <p:spPr bwMode="invGray">
            <a:xfrm>
              <a:off x="4277" y="3335"/>
              <a:ext cx="24" cy="33"/>
            </a:xfrm>
            <a:custGeom>
              <a:avLst/>
              <a:gdLst>
                <a:gd name="T0" fmla="*/ 2 w 32"/>
                <a:gd name="T1" fmla="*/ 0 h 44"/>
                <a:gd name="T2" fmla="*/ 2 w 32"/>
                <a:gd name="T3" fmla="*/ 2 h 44"/>
                <a:gd name="T4" fmla="*/ 2 w 32"/>
                <a:gd name="T5" fmla="*/ 2 h 44"/>
                <a:gd name="T6" fmla="*/ 2 w 32"/>
                <a:gd name="T7" fmla="*/ 2 h 44"/>
                <a:gd name="T8" fmla="*/ 2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0" name="Freeform 70"/>
            <p:cNvSpPr>
              <a:spLocks/>
            </p:cNvSpPr>
            <p:nvPr/>
          </p:nvSpPr>
          <p:spPr bwMode="invGray">
            <a:xfrm>
              <a:off x="4544" y="3293"/>
              <a:ext cx="46" cy="47"/>
            </a:xfrm>
            <a:custGeom>
              <a:avLst/>
              <a:gdLst>
                <a:gd name="T0" fmla="*/ 2 w 61"/>
                <a:gd name="T1" fmla="*/ 0 h 63"/>
                <a:gd name="T2" fmla="*/ 0 w 61"/>
                <a:gd name="T3" fmla="*/ 1 h 63"/>
                <a:gd name="T4" fmla="*/ 2 w 61"/>
                <a:gd name="T5" fmla="*/ 1 h 63"/>
                <a:gd name="T6" fmla="*/ 2 w 61"/>
                <a:gd name="T7" fmla="*/ 1 h 63"/>
                <a:gd name="T8" fmla="*/ 2 w 61"/>
                <a:gd name="T9" fmla="*/ 1 h 63"/>
                <a:gd name="T10" fmla="*/ 2 w 61"/>
                <a:gd name="T11" fmla="*/ 1 h 63"/>
                <a:gd name="T12" fmla="*/ 2 w 61"/>
                <a:gd name="T13" fmla="*/ 1 h 63"/>
                <a:gd name="T14" fmla="*/ 2 w 6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63">
                  <a:moveTo>
                    <a:pt x="7" y="0"/>
                  </a:moveTo>
                  <a:cubicBezTo>
                    <a:pt x="6" y="6"/>
                    <a:pt x="3" y="9"/>
                    <a:pt x="0" y="14"/>
                  </a:cubicBezTo>
                  <a:cubicBezTo>
                    <a:pt x="7" y="23"/>
                    <a:pt x="13" y="31"/>
                    <a:pt x="24" y="35"/>
                  </a:cubicBezTo>
                  <a:cubicBezTo>
                    <a:pt x="27" y="42"/>
                    <a:pt x="31" y="48"/>
                    <a:pt x="36" y="54"/>
                  </a:cubicBezTo>
                  <a:cubicBezTo>
                    <a:pt x="37" y="61"/>
                    <a:pt x="40" y="59"/>
                    <a:pt x="46" y="63"/>
                  </a:cubicBezTo>
                  <a:cubicBezTo>
                    <a:pt x="54" y="62"/>
                    <a:pt x="56" y="62"/>
                    <a:pt x="61" y="56"/>
                  </a:cubicBezTo>
                  <a:cubicBezTo>
                    <a:pt x="59" y="46"/>
                    <a:pt x="42" y="23"/>
                    <a:pt x="33" y="17"/>
                  </a:cubicBezTo>
                  <a:cubicBezTo>
                    <a:pt x="23" y="10"/>
                    <a:pt x="14" y="9"/>
                    <a:pt x="7"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1" name="Freeform 71"/>
            <p:cNvSpPr>
              <a:spLocks/>
            </p:cNvSpPr>
            <p:nvPr/>
          </p:nvSpPr>
          <p:spPr bwMode="invGray">
            <a:xfrm>
              <a:off x="4147" y="3352"/>
              <a:ext cx="46" cy="50"/>
            </a:xfrm>
            <a:custGeom>
              <a:avLst/>
              <a:gdLst>
                <a:gd name="T0" fmla="*/ 2 w 61"/>
                <a:gd name="T1" fmla="*/ 1 h 67"/>
                <a:gd name="T2" fmla="*/ 2 w 61"/>
                <a:gd name="T3" fmla="*/ 1 h 67"/>
                <a:gd name="T4" fmla="*/ 2 w 61"/>
                <a:gd name="T5" fmla="*/ 1 h 67"/>
                <a:gd name="T6" fmla="*/ 2 w 61"/>
                <a:gd name="T7" fmla="*/ 1 h 67"/>
                <a:gd name="T8" fmla="*/ 2 w 61"/>
                <a:gd name="T9" fmla="*/ 1 h 67"/>
                <a:gd name="T10" fmla="*/ 2 w 61"/>
                <a:gd name="T11" fmla="*/ 1 h 67"/>
                <a:gd name="T12" fmla="*/ 2 w 61"/>
                <a:gd name="T13" fmla="*/ 1 h 67"/>
                <a:gd name="T14" fmla="*/ 2 w 61"/>
                <a:gd name="T15" fmla="*/ 1 h 67"/>
                <a:gd name="T16" fmla="*/ 2 w 61"/>
                <a:gd name="T17" fmla="*/ 1 h 67"/>
                <a:gd name="T18" fmla="*/ 2 w 61"/>
                <a:gd name="T19" fmla="*/ 1 h 67"/>
                <a:gd name="T20" fmla="*/ 2 w 61"/>
                <a:gd name="T21" fmla="*/ 1 h 67"/>
                <a:gd name="T22" fmla="*/ 2 w 61"/>
                <a:gd name="T23" fmla="*/ 1 h 67"/>
                <a:gd name="T24" fmla="*/ 2 w 61"/>
                <a:gd name="T25" fmla="*/ 1 h 67"/>
                <a:gd name="T26" fmla="*/ 2 w 61"/>
                <a:gd name="T27" fmla="*/ 1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67">
                  <a:moveTo>
                    <a:pt x="28" y="7"/>
                  </a:moveTo>
                  <a:cubicBezTo>
                    <a:pt x="17" y="15"/>
                    <a:pt x="24" y="25"/>
                    <a:pt x="30" y="34"/>
                  </a:cubicBezTo>
                  <a:cubicBezTo>
                    <a:pt x="27" y="44"/>
                    <a:pt x="26" y="44"/>
                    <a:pt x="16" y="43"/>
                  </a:cubicBezTo>
                  <a:cubicBezTo>
                    <a:pt x="0" y="46"/>
                    <a:pt x="13" y="63"/>
                    <a:pt x="22" y="67"/>
                  </a:cubicBezTo>
                  <a:cubicBezTo>
                    <a:pt x="31" y="65"/>
                    <a:pt x="39" y="60"/>
                    <a:pt x="48" y="58"/>
                  </a:cubicBezTo>
                  <a:cubicBezTo>
                    <a:pt x="51" y="52"/>
                    <a:pt x="54" y="50"/>
                    <a:pt x="60" y="47"/>
                  </a:cubicBezTo>
                  <a:cubicBezTo>
                    <a:pt x="61" y="40"/>
                    <a:pt x="51" y="28"/>
                    <a:pt x="51" y="28"/>
                  </a:cubicBezTo>
                  <a:cubicBezTo>
                    <a:pt x="52" y="22"/>
                    <a:pt x="55" y="19"/>
                    <a:pt x="57" y="14"/>
                  </a:cubicBezTo>
                  <a:cubicBezTo>
                    <a:pt x="56" y="10"/>
                    <a:pt x="58" y="5"/>
                    <a:pt x="55" y="2"/>
                  </a:cubicBezTo>
                  <a:cubicBezTo>
                    <a:pt x="53" y="0"/>
                    <a:pt x="48" y="2"/>
                    <a:pt x="46" y="4"/>
                  </a:cubicBezTo>
                  <a:cubicBezTo>
                    <a:pt x="45" y="5"/>
                    <a:pt x="49" y="5"/>
                    <a:pt x="51" y="5"/>
                  </a:cubicBezTo>
                  <a:cubicBezTo>
                    <a:pt x="57" y="10"/>
                    <a:pt x="52" y="9"/>
                    <a:pt x="49" y="16"/>
                  </a:cubicBezTo>
                  <a:cubicBezTo>
                    <a:pt x="58" y="23"/>
                    <a:pt x="50" y="22"/>
                    <a:pt x="43" y="23"/>
                  </a:cubicBezTo>
                  <a:cubicBezTo>
                    <a:pt x="34" y="22"/>
                    <a:pt x="31" y="16"/>
                    <a:pt x="28" y="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2" name="Freeform 72"/>
            <p:cNvSpPr>
              <a:spLocks/>
            </p:cNvSpPr>
            <p:nvPr/>
          </p:nvSpPr>
          <p:spPr bwMode="invGray">
            <a:xfrm>
              <a:off x="4098" y="3371"/>
              <a:ext cx="32" cy="27"/>
            </a:xfrm>
            <a:custGeom>
              <a:avLst/>
              <a:gdLst>
                <a:gd name="T0" fmla="*/ 1 w 43"/>
                <a:gd name="T1" fmla="*/ 2 h 36"/>
                <a:gd name="T2" fmla="*/ 1 w 43"/>
                <a:gd name="T3" fmla="*/ 2 h 36"/>
                <a:gd name="T4" fmla="*/ 1 w 43"/>
                <a:gd name="T5" fmla="*/ 2 h 36"/>
                <a:gd name="T6" fmla="*/ 1 w 43"/>
                <a:gd name="T7" fmla="*/ 2 h 36"/>
                <a:gd name="T8" fmla="*/ 1 w 43"/>
                <a:gd name="T9" fmla="*/ 2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6">
                  <a:moveTo>
                    <a:pt x="21" y="3"/>
                  </a:moveTo>
                  <a:cubicBezTo>
                    <a:pt x="14" y="0"/>
                    <a:pt x="12" y="2"/>
                    <a:pt x="6" y="6"/>
                  </a:cubicBezTo>
                  <a:cubicBezTo>
                    <a:pt x="0" y="17"/>
                    <a:pt x="23" y="32"/>
                    <a:pt x="33" y="36"/>
                  </a:cubicBezTo>
                  <a:cubicBezTo>
                    <a:pt x="36" y="35"/>
                    <a:pt x="42" y="34"/>
                    <a:pt x="42" y="30"/>
                  </a:cubicBezTo>
                  <a:cubicBezTo>
                    <a:pt x="43" y="24"/>
                    <a:pt x="27" y="3"/>
                    <a:pt x="21" y="3"/>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3" name="Freeform 73"/>
            <p:cNvSpPr>
              <a:spLocks/>
            </p:cNvSpPr>
            <p:nvPr/>
          </p:nvSpPr>
          <p:spPr bwMode="invGray">
            <a:xfrm>
              <a:off x="4077" y="3342"/>
              <a:ext cx="24" cy="31"/>
            </a:xfrm>
            <a:custGeom>
              <a:avLst/>
              <a:gdLst>
                <a:gd name="T0" fmla="*/ 2 w 32"/>
                <a:gd name="T1" fmla="*/ 0 h 41"/>
                <a:gd name="T2" fmla="*/ 0 w 32"/>
                <a:gd name="T3" fmla="*/ 2 h 41"/>
                <a:gd name="T4" fmla="*/ 2 w 32"/>
                <a:gd name="T5" fmla="*/ 2 h 41"/>
                <a:gd name="T6" fmla="*/ 2 w 32"/>
                <a:gd name="T7" fmla="*/ 2 h 41"/>
                <a:gd name="T8" fmla="*/ 2 w 32"/>
                <a:gd name="T9" fmla="*/ 2 h 41"/>
                <a:gd name="T10" fmla="*/ 2 w 32"/>
                <a:gd name="T11" fmla="*/ 2 h 41"/>
                <a:gd name="T12" fmla="*/ 2 w 32"/>
                <a:gd name="T13" fmla="*/ 2 h 41"/>
                <a:gd name="T14" fmla="*/ 2 w 32"/>
                <a:gd name="T15" fmla="*/ 0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41">
                  <a:moveTo>
                    <a:pt x="21" y="0"/>
                  </a:moveTo>
                  <a:cubicBezTo>
                    <a:pt x="15" y="10"/>
                    <a:pt x="6" y="16"/>
                    <a:pt x="0" y="26"/>
                  </a:cubicBezTo>
                  <a:cubicBezTo>
                    <a:pt x="7" y="27"/>
                    <a:pt x="10" y="27"/>
                    <a:pt x="16" y="24"/>
                  </a:cubicBezTo>
                  <a:cubicBezTo>
                    <a:pt x="17" y="26"/>
                    <a:pt x="19" y="27"/>
                    <a:pt x="19" y="29"/>
                  </a:cubicBezTo>
                  <a:cubicBezTo>
                    <a:pt x="19" y="31"/>
                    <a:pt x="15" y="33"/>
                    <a:pt x="16" y="35"/>
                  </a:cubicBezTo>
                  <a:cubicBezTo>
                    <a:pt x="19" y="41"/>
                    <a:pt x="29" y="23"/>
                    <a:pt x="30" y="21"/>
                  </a:cubicBezTo>
                  <a:cubicBezTo>
                    <a:pt x="32" y="9"/>
                    <a:pt x="26" y="19"/>
                    <a:pt x="24" y="9"/>
                  </a:cubicBezTo>
                  <a:cubicBezTo>
                    <a:pt x="25" y="1"/>
                    <a:pt x="27" y="4"/>
                    <a:pt x="21"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4" name="Freeform 74"/>
            <p:cNvSpPr>
              <a:spLocks/>
            </p:cNvSpPr>
            <p:nvPr/>
          </p:nvSpPr>
          <p:spPr bwMode="invGray">
            <a:xfrm>
              <a:off x="4111" y="3353"/>
              <a:ext cx="34" cy="24"/>
            </a:xfrm>
            <a:custGeom>
              <a:avLst/>
              <a:gdLst>
                <a:gd name="T0" fmla="*/ 2 w 45"/>
                <a:gd name="T1" fmla="*/ 0 h 32"/>
                <a:gd name="T2" fmla="*/ 0 w 45"/>
                <a:gd name="T3" fmla="*/ 2 h 32"/>
                <a:gd name="T4" fmla="*/ 2 w 45"/>
                <a:gd name="T5" fmla="*/ 2 h 32"/>
                <a:gd name="T6" fmla="*/ 2 w 45"/>
                <a:gd name="T7" fmla="*/ 2 h 32"/>
                <a:gd name="T8" fmla="*/ 2 w 45"/>
                <a:gd name="T9" fmla="*/ 2 h 32"/>
                <a:gd name="T10" fmla="*/ 2 w 45"/>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2">
                  <a:moveTo>
                    <a:pt x="21" y="0"/>
                  </a:moveTo>
                  <a:cubicBezTo>
                    <a:pt x="10" y="1"/>
                    <a:pt x="8" y="1"/>
                    <a:pt x="0" y="7"/>
                  </a:cubicBezTo>
                  <a:cubicBezTo>
                    <a:pt x="3" y="20"/>
                    <a:pt x="15" y="29"/>
                    <a:pt x="27" y="31"/>
                  </a:cubicBezTo>
                  <a:cubicBezTo>
                    <a:pt x="36" y="30"/>
                    <a:pt x="41" y="32"/>
                    <a:pt x="45" y="24"/>
                  </a:cubicBezTo>
                  <a:cubicBezTo>
                    <a:pt x="32" y="16"/>
                    <a:pt x="30" y="23"/>
                    <a:pt x="22" y="10"/>
                  </a:cubicBezTo>
                  <a:cubicBezTo>
                    <a:pt x="21" y="2"/>
                    <a:pt x="21" y="5"/>
                    <a:pt x="21"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5" name="Freeform 75"/>
            <p:cNvSpPr>
              <a:spLocks/>
            </p:cNvSpPr>
            <p:nvPr/>
          </p:nvSpPr>
          <p:spPr bwMode="invGray">
            <a:xfrm>
              <a:off x="4062" y="3021"/>
              <a:ext cx="27" cy="55"/>
            </a:xfrm>
            <a:custGeom>
              <a:avLst/>
              <a:gdLst>
                <a:gd name="T0" fmla="*/ 2 w 35"/>
                <a:gd name="T1" fmla="*/ 0 h 74"/>
                <a:gd name="T2" fmla="*/ 2 w 35"/>
                <a:gd name="T3" fmla="*/ 1 h 74"/>
                <a:gd name="T4" fmla="*/ 2 w 35"/>
                <a:gd name="T5" fmla="*/ 1 h 74"/>
                <a:gd name="T6" fmla="*/ 0 w 35"/>
                <a:gd name="T7" fmla="*/ 1 h 74"/>
                <a:gd name="T8" fmla="*/ 2 w 35"/>
                <a:gd name="T9" fmla="*/ 1 h 74"/>
                <a:gd name="T10" fmla="*/ 2 w 35"/>
                <a:gd name="T11" fmla="*/ 1 h 74"/>
                <a:gd name="T12" fmla="*/ 2 w 35"/>
                <a:gd name="T13" fmla="*/ 1 h 74"/>
                <a:gd name="T14" fmla="*/ 2 w 35"/>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74">
                  <a:moveTo>
                    <a:pt x="30" y="0"/>
                  </a:moveTo>
                  <a:cubicBezTo>
                    <a:pt x="33" y="8"/>
                    <a:pt x="29" y="14"/>
                    <a:pt x="21" y="15"/>
                  </a:cubicBezTo>
                  <a:cubicBezTo>
                    <a:pt x="19" y="27"/>
                    <a:pt x="24" y="33"/>
                    <a:pt x="9" y="36"/>
                  </a:cubicBezTo>
                  <a:cubicBezTo>
                    <a:pt x="13" y="50"/>
                    <a:pt x="12" y="52"/>
                    <a:pt x="0" y="59"/>
                  </a:cubicBezTo>
                  <a:cubicBezTo>
                    <a:pt x="3" y="64"/>
                    <a:pt x="5" y="69"/>
                    <a:pt x="8" y="74"/>
                  </a:cubicBezTo>
                  <a:cubicBezTo>
                    <a:pt x="15" y="71"/>
                    <a:pt x="16" y="65"/>
                    <a:pt x="20" y="59"/>
                  </a:cubicBezTo>
                  <a:cubicBezTo>
                    <a:pt x="22" y="47"/>
                    <a:pt x="28" y="41"/>
                    <a:pt x="35" y="32"/>
                  </a:cubicBezTo>
                  <a:cubicBezTo>
                    <a:pt x="34" y="26"/>
                    <a:pt x="30" y="8"/>
                    <a:pt x="30"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6" name="Freeform 76"/>
            <p:cNvSpPr>
              <a:spLocks/>
            </p:cNvSpPr>
            <p:nvPr/>
          </p:nvSpPr>
          <p:spPr bwMode="invGray">
            <a:xfrm>
              <a:off x="4113" y="3012"/>
              <a:ext cx="19" cy="55"/>
            </a:xfrm>
            <a:custGeom>
              <a:avLst/>
              <a:gdLst>
                <a:gd name="T0" fmla="*/ 2 w 25"/>
                <a:gd name="T1" fmla="*/ 2 h 73"/>
                <a:gd name="T2" fmla="*/ 2 w 25"/>
                <a:gd name="T3" fmla="*/ 2 h 73"/>
                <a:gd name="T4" fmla="*/ 0 w 25"/>
                <a:gd name="T5" fmla="*/ 2 h 73"/>
                <a:gd name="T6" fmla="*/ 2 w 25"/>
                <a:gd name="T7" fmla="*/ 2 h 73"/>
                <a:gd name="T8" fmla="*/ 2 w 25"/>
                <a:gd name="T9" fmla="*/ 2 h 73"/>
                <a:gd name="T10" fmla="*/ 2 w 25"/>
                <a:gd name="T11" fmla="*/ 2 h 73"/>
                <a:gd name="T12" fmla="*/ 2 w 25"/>
                <a:gd name="T13" fmla="*/ 2 h 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73">
                  <a:moveTo>
                    <a:pt x="13" y="7"/>
                  </a:moveTo>
                  <a:cubicBezTo>
                    <a:pt x="9" y="0"/>
                    <a:pt x="7" y="2"/>
                    <a:pt x="4" y="8"/>
                  </a:cubicBezTo>
                  <a:cubicBezTo>
                    <a:pt x="3" y="13"/>
                    <a:pt x="1" y="17"/>
                    <a:pt x="0" y="22"/>
                  </a:cubicBezTo>
                  <a:cubicBezTo>
                    <a:pt x="1" y="35"/>
                    <a:pt x="6" y="33"/>
                    <a:pt x="15" y="41"/>
                  </a:cubicBezTo>
                  <a:cubicBezTo>
                    <a:pt x="16" y="52"/>
                    <a:pt x="15" y="73"/>
                    <a:pt x="25" y="56"/>
                  </a:cubicBezTo>
                  <a:cubicBezTo>
                    <a:pt x="24" y="33"/>
                    <a:pt x="23" y="36"/>
                    <a:pt x="16" y="20"/>
                  </a:cubicBezTo>
                  <a:cubicBezTo>
                    <a:pt x="15" y="11"/>
                    <a:pt x="16" y="15"/>
                    <a:pt x="13" y="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7" name="Freeform 77"/>
            <p:cNvSpPr>
              <a:spLocks/>
            </p:cNvSpPr>
            <p:nvPr/>
          </p:nvSpPr>
          <p:spPr bwMode="invGray">
            <a:xfrm>
              <a:off x="4135" y="2995"/>
              <a:ext cx="10" cy="25"/>
            </a:xfrm>
            <a:custGeom>
              <a:avLst/>
              <a:gdLst>
                <a:gd name="T0" fmla="*/ 1 w 14"/>
                <a:gd name="T1" fmla="*/ 0 h 33"/>
                <a:gd name="T2" fmla="*/ 1 w 14"/>
                <a:gd name="T3" fmla="*/ 2 h 33"/>
                <a:gd name="T4" fmla="*/ 1 w 14"/>
                <a:gd name="T5" fmla="*/ 2 h 33"/>
                <a:gd name="T6" fmla="*/ 1 w 14"/>
                <a:gd name="T7" fmla="*/ 0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33">
                  <a:moveTo>
                    <a:pt x="11" y="0"/>
                  </a:moveTo>
                  <a:cubicBezTo>
                    <a:pt x="7" y="3"/>
                    <a:pt x="5" y="7"/>
                    <a:pt x="1" y="10"/>
                  </a:cubicBezTo>
                  <a:cubicBezTo>
                    <a:pt x="2" y="18"/>
                    <a:pt x="0" y="33"/>
                    <a:pt x="11" y="25"/>
                  </a:cubicBezTo>
                  <a:cubicBezTo>
                    <a:pt x="14" y="15"/>
                    <a:pt x="5" y="4"/>
                    <a:pt x="11"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8" name="Freeform 78"/>
            <p:cNvSpPr>
              <a:spLocks/>
            </p:cNvSpPr>
            <p:nvPr/>
          </p:nvSpPr>
          <p:spPr bwMode="invGray">
            <a:xfrm>
              <a:off x="4145" y="3007"/>
              <a:ext cx="21" cy="48"/>
            </a:xfrm>
            <a:custGeom>
              <a:avLst/>
              <a:gdLst>
                <a:gd name="T0" fmla="*/ 2 w 28"/>
                <a:gd name="T1" fmla="*/ 0 h 64"/>
                <a:gd name="T2" fmla="*/ 2 w 28"/>
                <a:gd name="T3" fmla="*/ 2 h 64"/>
                <a:gd name="T4" fmla="*/ 2 w 28"/>
                <a:gd name="T5" fmla="*/ 2 h 64"/>
                <a:gd name="T6" fmla="*/ 2 w 28"/>
                <a:gd name="T7" fmla="*/ 2 h 64"/>
                <a:gd name="T8" fmla="*/ 0 w 28"/>
                <a:gd name="T9" fmla="*/ 2 h 64"/>
                <a:gd name="T10" fmla="*/ 2 w 28"/>
                <a:gd name="T11" fmla="*/ 2 h 64"/>
                <a:gd name="T12" fmla="*/ 2 w 28"/>
                <a:gd name="T13" fmla="*/ 2 h 64"/>
                <a:gd name="T14" fmla="*/ 2 w 28"/>
                <a:gd name="T15" fmla="*/ 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 h="64">
                  <a:moveTo>
                    <a:pt x="5" y="0"/>
                  </a:moveTo>
                  <a:cubicBezTo>
                    <a:pt x="6" y="5"/>
                    <a:pt x="7" y="10"/>
                    <a:pt x="11" y="14"/>
                  </a:cubicBezTo>
                  <a:cubicBezTo>
                    <a:pt x="14" y="17"/>
                    <a:pt x="20" y="21"/>
                    <a:pt x="20" y="21"/>
                  </a:cubicBezTo>
                  <a:cubicBezTo>
                    <a:pt x="9" y="27"/>
                    <a:pt x="0" y="23"/>
                    <a:pt x="8" y="39"/>
                  </a:cubicBezTo>
                  <a:cubicBezTo>
                    <a:pt x="6" y="47"/>
                    <a:pt x="4" y="50"/>
                    <a:pt x="0" y="56"/>
                  </a:cubicBezTo>
                  <a:cubicBezTo>
                    <a:pt x="4" y="62"/>
                    <a:pt x="7" y="64"/>
                    <a:pt x="11" y="57"/>
                  </a:cubicBezTo>
                  <a:cubicBezTo>
                    <a:pt x="13" y="43"/>
                    <a:pt x="10" y="29"/>
                    <a:pt x="26" y="26"/>
                  </a:cubicBezTo>
                  <a:cubicBezTo>
                    <a:pt x="28" y="15"/>
                    <a:pt x="14" y="4"/>
                    <a:pt x="5"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69" name="Freeform 79"/>
            <p:cNvSpPr>
              <a:spLocks/>
            </p:cNvSpPr>
            <p:nvPr/>
          </p:nvSpPr>
          <p:spPr bwMode="invGray">
            <a:xfrm>
              <a:off x="3876" y="3076"/>
              <a:ext cx="12" cy="27"/>
            </a:xfrm>
            <a:custGeom>
              <a:avLst/>
              <a:gdLst>
                <a:gd name="T0" fmla="*/ 2 w 16"/>
                <a:gd name="T1" fmla="*/ 2 h 36"/>
                <a:gd name="T2" fmla="*/ 0 w 16"/>
                <a:gd name="T3" fmla="*/ 2 h 36"/>
                <a:gd name="T4" fmla="*/ 2 w 16"/>
                <a:gd name="T5" fmla="*/ 2 h 36"/>
                <a:gd name="T6" fmla="*/ 2 w 16"/>
                <a:gd name="T7" fmla="*/ 2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4" y="3"/>
                  </a:moveTo>
                  <a:cubicBezTo>
                    <a:pt x="7" y="0"/>
                    <a:pt x="4" y="1"/>
                    <a:pt x="0" y="7"/>
                  </a:cubicBezTo>
                  <a:cubicBezTo>
                    <a:pt x="3" y="14"/>
                    <a:pt x="2" y="17"/>
                    <a:pt x="8" y="22"/>
                  </a:cubicBezTo>
                  <a:cubicBezTo>
                    <a:pt x="16" y="36"/>
                    <a:pt x="11" y="7"/>
                    <a:pt x="14" y="3"/>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0" name="Freeform 80"/>
            <p:cNvSpPr>
              <a:spLocks/>
            </p:cNvSpPr>
            <p:nvPr/>
          </p:nvSpPr>
          <p:spPr bwMode="invGray">
            <a:xfrm>
              <a:off x="3866" y="3053"/>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 name="Freeform 81"/>
            <p:cNvSpPr>
              <a:spLocks/>
            </p:cNvSpPr>
            <p:nvPr/>
          </p:nvSpPr>
          <p:spPr bwMode="invGray">
            <a:xfrm>
              <a:off x="3862" y="3035"/>
              <a:ext cx="12" cy="14"/>
            </a:xfrm>
            <a:custGeom>
              <a:avLst/>
              <a:gdLst>
                <a:gd name="T0" fmla="*/ 2 w 16"/>
                <a:gd name="T1" fmla="*/ 1 h 19"/>
                <a:gd name="T2" fmla="*/ 0 w 16"/>
                <a:gd name="T3" fmla="*/ 1 h 19"/>
                <a:gd name="T4" fmla="*/ 2 w 16"/>
                <a:gd name="T5" fmla="*/ 1 h 19"/>
                <a:gd name="T6" fmla="*/ 2 w 16"/>
                <a:gd name="T7" fmla="*/ 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9">
                  <a:moveTo>
                    <a:pt x="10" y="5"/>
                  </a:moveTo>
                  <a:cubicBezTo>
                    <a:pt x="4" y="0"/>
                    <a:pt x="1" y="3"/>
                    <a:pt x="0" y="10"/>
                  </a:cubicBezTo>
                  <a:cubicBezTo>
                    <a:pt x="4" y="15"/>
                    <a:pt x="7" y="16"/>
                    <a:pt x="12" y="19"/>
                  </a:cubicBezTo>
                  <a:cubicBezTo>
                    <a:pt x="16" y="12"/>
                    <a:pt x="14"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2" name="Freeform 82"/>
            <p:cNvSpPr>
              <a:spLocks/>
            </p:cNvSpPr>
            <p:nvPr/>
          </p:nvSpPr>
          <p:spPr bwMode="invGray">
            <a:xfrm>
              <a:off x="3850" y="2995"/>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3" name="Freeform 83"/>
            <p:cNvSpPr>
              <a:spLocks/>
            </p:cNvSpPr>
            <p:nvPr/>
          </p:nvSpPr>
          <p:spPr bwMode="invGray">
            <a:xfrm>
              <a:off x="3852" y="3020"/>
              <a:ext cx="16" cy="13"/>
            </a:xfrm>
            <a:custGeom>
              <a:avLst/>
              <a:gdLst>
                <a:gd name="T0" fmla="*/ 1 w 22"/>
                <a:gd name="T1" fmla="*/ 0 h 18"/>
                <a:gd name="T2" fmla="*/ 1 w 22"/>
                <a:gd name="T3" fmla="*/ 1 h 18"/>
                <a:gd name="T4" fmla="*/ 1 w 22"/>
                <a:gd name="T5" fmla="*/ 1 h 18"/>
                <a:gd name="T6" fmla="*/ 1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a:moveTo>
                    <a:pt x="13" y="0"/>
                  </a:moveTo>
                  <a:cubicBezTo>
                    <a:pt x="0" y="8"/>
                    <a:pt x="9" y="12"/>
                    <a:pt x="19" y="18"/>
                  </a:cubicBezTo>
                  <a:cubicBezTo>
                    <a:pt x="20" y="11"/>
                    <a:pt x="22" y="8"/>
                    <a:pt x="14" y="6"/>
                  </a:cubicBezTo>
                  <a:cubicBezTo>
                    <a:pt x="9" y="3"/>
                    <a:pt x="9" y="5"/>
                    <a:pt x="13"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4" name="Freeform 84"/>
            <p:cNvSpPr>
              <a:spLocks/>
            </p:cNvSpPr>
            <p:nvPr/>
          </p:nvSpPr>
          <p:spPr bwMode="invGray">
            <a:xfrm>
              <a:off x="4688" y="3643"/>
              <a:ext cx="45" cy="60"/>
            </a:xfrm>
            <a:custGeom>
              <a:avLst/>
              <a:gdLst>
                <a:gd name="T0" fmla="*/ 2 w 60"/>
                <a:gd name="T1" fmla="*/ 1 h 81"/>
                <a:gd name="T2" fmla="*/ 2 w 60"/>
                <a:gd name="T3" fmla="*/ 1 h 81"/>
                <a:gd name="T4" fmla="*/ 2 w 60"/>
                <a:gd name="T5" fmla="*/ 1 h 81"/>
                <a:gd name="T6" fmla="*/ 2 w 60"/>
                <a:gd name="T7" fmla="*/ 1 h 81"/>
                <a:gd name="T8" fmla="*/ 2 w 60"/>
                <a:gd name="T9" fmla="*/ 1 h 81"/>
                <a:gd name="T10" fmla="*/ 2 w 60"/>
                <a:gd name="T11" fmla="*/ 1 h 81"/>
                <a:gd name="T12" fmla="*/ 2 w 60"/>
                <a:gd name="T13" fmla="*/ 1 h 81"/>
                <a:gd name="T14" fmla="*/ 2 w 60"/>
                <a:gd name="T15" fmla="*/ 1 h 81"/>
                <a:gd name="T16" fmla="*/ 2 w 60"/>
                <a:gd name="T17" fmla="*/ 1 h 81"/>
                <a:gd name="T18" fmla="*/ 2 w 60"/>
                <a:gd name="T19" fmla="*/ 1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81">
                  <a:moveTo>
                    <a:pt x="10" y="7"/>
                  </a:moveTo>
                  <a:cubicBezTo>
                    <a:pt x="0" y="0"/>
                    <a:pt x="0" y="9"/>
                    <a:pt x="3" y="18"/>
                  </a:cubicBezTo>
                  <a:cubicBezTo>
                    <a:pt x="5" y="25"/>
                    <a:pt x="12" y="32"/>
                    <a:pt x="15" y="39"/>
                  </a:cubicBezTo>
                  <a:cubicBezTo>
                    <a:pt x="16" y="51"/>
                    <a:pt x="17" y="51"/>
                    <a:pt x="27" y="54"/>
                  </a:cubicBezTo>
                  <a:cubicBezTo>
                    <a:pt x="31" y="57"/>
                    <a:pt x="36" y="60"/>
                    <a:pt x="40" y="63"/>
                  </a:cubicBezTo>
                  <a:cubicBezTo>
                    <a:pt x="43" y="70"/>
                    <a:pt x="45" y="77"/>
                    <a:pt x="51" y="81"/>
                  </a:cubicBezTo>
                  <a:cubicBezTo>
                    <a:pt x="60" y="75"/>
                    <a:pt x="56" y="66"/>
                    <a:pt x="52" y="57"/>
                  </a:cubicBezTo>
                  <a:cubicBezTo>
                    <a:pt x="51" y="49"/>
                    <a:pt x="50" y="41"/>
                    <a:pt x="43" y="37"/>
                  </a:cubicBezTo>
                  <a:cubicBezTo>
                    <a:pt x="37" y="30"/>
                    <a:pt x="33" y="23"/>
                    <a:pt x="25" y="18"/>
                  </a:cubicBezTo>
                  <a:cubicBezTo>
                    <a:pt x="20" y="12"/>
                    <a:pt x="17" y="9"/>
                    <a:pt x="10" y="7"/>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5" name="Freeform 85"/>
            <p:cNvSpPr>
              <a:spLocks/>
            </p:cNvSpPr>
            <p:nvPr/>
          </p:nvSpPr>
          <p:spPr bwMode="invGray">
            <a:xfrm>
              <a:off x="4919" y="3594"/>
              <a:ext cx="53" cy="46"/>
            </a:xfrm>
            <a:custGeom>
              <a:avLst/>
              <a:gdLst>
                <a:gd name="T0" fmla="*/ 1 w 71"/>
                <a:gd name="T1" fmla="*/ 2 h 61"/>
                <a:gd name="T2" fmla="*/ 1 w 71"/>
                <a:gd name="T3" fmla="*/ 2 h 61"/>
                <a:gd name="T4" fmla="*/ 1 w 71"/>
                <a:gd name="T5" fmla="*/ 2 h 61"/>
                <a:gd name="T6" fmla="*/ 1 w 71"/>
                <a:gd name="T7" fmla="*/ 2 h 61"/>
                <a:gd name="T8" fmla="*/ 1 w 71"/>
                <a:gd name="T9" fmla="*/ 2 h 61"/>
                <a:gd name="T10" fmla="*/ 1 w 71"/>
                <a:gd name="T11" fmla="*/ 2 h 61"/>
                <a:gd name="T12" fmla="*/ 1 w 71"/>
                <a:gd name="T13" fmla="*/ 0 h 61"/>
                <a:gd name="T14" fmla="*/ 1 w 71"/>
                <a:gd name="T15" fmla="*/ 2 h 61"/>
                <a:gd name="T16" fmla="*/ 1 w 71"/>
                <a:gd name="T17" fmla="*/ 2 h 61"/>
                <a:gd name="T18" fmla="*/ 1 w 71"/>
                <a:gd name="T19" fmla="*/ 2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61">
                  <a:moveTo>
                    <a:pt x="28" y="23"/>
                  </a:moveTo>
                  <a:cubicBezTo>
                    <a:pt x="25" y="33"/>
                    <a:pt x="25" y="33"/>
                    <a:pt x="13" y="32"/>
                  </a:cubicBezTo>
                  <a:cubicBezTo>
                    <a:pt x="2" y="33"/>
                    <a:pt x="3" y="34"/>
                    <a:pt x="1" y="44"/>
                  </a:cubicBezTo>
                  <a:cubicBezTo>
                    <a:pt x="2" y="60"/>
                    <a:pt x="0" y="61"/>
                    <a:pt x="13" y="59"/>
                  </a:cubicBezTo>
                  <a:cubicBezTo>
                    <a:pt x="19" y="54"/>
                    <a:pt x="21" y="48"/>
                    <a:pt x="28" y="44"/>
                  </a:cubicBezTo>
                  <a:cubicBezTo>
                    <a:pt x="30" y="33"/>
                    <a:pt x="28" y="25"/>
                    <a:pt x="40" y="23"/>
                  </a:cubicBezTo>
                  <a:cubicBezTo>
                    <a:pt x="42" y="12"/>
                    <a:pt x="44" y="4"/>
                    <a:pt x="55" y="0"/>
                  </a:cubicBezTo>
                  <a:cubicBezTo>
                    <a:pt x="65" y="2"/>
                    <a:pt x="69" y="1"/>
                    <a:pt x="71" y="11"/>
                  </a:cubicBezTo>
                  <a:cubicBezTo>
                    <a:pt x="63" y="22"/>
                    <a:pt x="48" y="21"/>
                    <a:pt x="35" y="23"/>
                  </a:cubicBezTo>
                  <a:cubicBezTo>
                    <a:pt x="30" y="27"/>
                    <a:pt x="32" y="27"/>
                    <a:pt x="28" y="23"/>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6" name="Freeform 86"/>
            <p:cNvSpPr>
              <a:spLocks/>
            </p:cNvSpPr>
            <p:nvPr/>
          </p:nvSpPr>
          <p:spPr bwMode="invGray">
            <a:xfrm>
              <a:off x="4759" y="3569"/>
              <a:ext cx="17" cy="23"/>
            </a:xfrm>
            <a:custGeom>
              <a:avLst/>
              <a:gdLst>
                <a:gd name="T0" fmla="*/ 1 w 23"/>
                <a:gd name="T1" fmla="*/ 0 h 30"/>
                <a:gd name="T2" fmla="*/ 0 w 23"/>
                <a:gd name="T3" fmla="*/ 2 h 30"/>
                <a:gd name="T4" fmla="*/ 1 w 23"/>
                <a:gd name="T5" fmla="*/ 2 h 30"/>
                <a:gd name="T6" fmla="*/ 1 w 2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
                  <a:moveTo>
                    <a:pt x="9" y="0"/>
                  </a:moveTo>
                  <a:cubicBezTo>
                    <a:pt x="8" y="7"/>
                    <a:pt x="3" y="8"/>
                    <a:pt x="0" y="14"/>
                  </a:cubicBezTo>
                  <a:cubicBezTo>
                    <a:pt x="3" y="21"/>
                    <a:pt x="8" y="24"/>
                    <a:pt x="12" y="30"/>
                  </a:cubicBezTo>
                  <a:cubicBezTo>
                    <a:pt x="23" y="15"/>
                    <a:pt x="4" y="9"/>
                    <a:pt x="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7" name="Freeform 87"/>
            <p:cNvSpPr>
              <a:spLocks/>
            </p:cNvSpPr>
            <p:nvPr/>
          </p:nvSpPr>
          <p:spPr bwMode="invGray">
            <a:xfrm>
              <a:off x="4751" y="3547"/>
              <a:ext cx="20" cy="17"/>
            </a:xfrm>
            <a:custGeom>
              <a:avLst/>
              <a:gdLst>
                <a:gd name="T0" fmla="*/ 2 w 26"/>
                <a:gd name="T1" fmla="*/ 0 h 23"/>
                <a:gd name="T2" fmla="*/ 0 w 26"/>
                <a:gd name="T3" fmla="*/ 1 h 23"/>
                <a:gd name="T4" fmla="*/ 2 w 26"/>
                <a:gd name="T5" fmla="*/ 1 h 23"/>
                <a:gd name="T6" fmla="*/ 2 w 26"/>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3">
                  <a:moveTo>
                    <a:pt x="19" y="0"/>
                  </a:moveTo>
                  <a:cubicBezTo>
                    <a:pt x="17" y="12"/>
                    <a:pt x="10" y="11"/>
                    <a:pt x="0" y="14"/>
                  </a:cubicBezTo>
                  <a:cubicBezTo>
                    <a:pt x="5" y="23"/>
                    <a:pt x="11" y="22"/>
                    <a:pt x="21" y="20"/>
                  </a:cubicBezTo>
                  <a:cubicBezTo>
                    <a:pt x="26" y="12"/>
                    <a:pt x="23" y="7"/>
                    <a:pt x="1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8" name="Freeform 88"/>
            <p:cNvSpPr>
              <a:spLocks/>
            </p:cNvSpPr>
            <p:nvPr/>
          </p:nvSpPr>
          <p:spPr bwMode="invGray">
            <a:xfrm>
              <a:off x="4598" y="3353"/>
              <a:ext cx="24" cy="33"/>
            </a:xfrm>
            <a:custGeom>
              <a:avLst/>
              <a:gdLst>
                <a:gd name="T0" fmla="*/ 2 w 32"/>
                <a:gd name="T1" fmla="*/ 0 h 44"/>
                <a:gd name="T2" fmla="*/ 2 w 32"/>
                <a:gd name="T3" fmla="*/ 2 h 44"/>
                <a:gd name="T4" fmla="*/ 2 w 32"/>
                <a:gd name="T5" fmla="*/ 2 h 44"/>
                <a:gd name="T6" fmla="*/ 2 w 32"/>
                <a:gd name="T7" fmla="*/ 2 h 44"/>
                <a:gd name="T8" fmla="*/ 2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9" name="Freeform 89"/>
            <p:cNvSpPr>
              <a:spLocks/>
            </p:cNvSpPr>
            <p:nvPr/>
          </p:nvSpPr>
          <p:spPr bwMode="invGray">
            <a:xfrm>
              <a:off x="4632" y="3396"/>
              <a:ext cx="26" cy="33"/>
            </a:xfrm>
            <a:custGeom>
              <a:avLst/>
              <a:gdLst>
                <a:gd name="T0" fmla="*/ 2 w 34"/>
                <a:gd name="T1" fmla="*/ 0 h 44"/>
                <a:gd name="T2" fmla="*/ 2 w 34"/>
                <a:gd name="T3" fmla="*/ 2 h 44"/>
                <a:gd name="T4" fmla="*/ 2 w 34"/>
                <a:gd name="T5" fmla="*/ 2 h 44"/>
                <a:gd name="T6" fmla="*/ 2 w 34"/>
                <a:gd name="T7" fmla="*/ 2 h 44"/>
                <a:gd name="T8" fmla="*/ 2 w 3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4">
                  <a:moveTo>
                    <a:pt x="30" y="0"/>
                  </a:moveTo>
                  <a:cubicBezTo>
                    <a:pt x="34" y="10"/>
                    <a:pt x="18" y="7"/>
                    <a:pt x="10" y="9"/>
                  </a:cubicBezTo>
                  <a:cubicBezTo>
                    <a:pt x="0" y="16"/>
                    <a:pt x="9" y="24"/>
                    <a:pt x="14" y="32"/>
                  </a:cubicBezTo>
                  <a:cubicBezTo>
                    <a:pt x="16" y="44"/>
                    <a:pt x="17" y="41"/>
                    <a:pt x="26" y="36"/>
                  </a:cubicBezTo>
                  <a:cubicBezTo>
                    <a:pt x="34" y="25"/>
                    <a:pt x="31" y="14"/>
                    <a:pt x="30"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0" name="Freeform 90"/>
            <p:cNvSpPr>
              <a:spLocks/>
            </p:cNvSpPr>
            <p:nvPr/>
          </p:nvSpPr>
          <p:spPr bwMode="invGray">
            <a:xfrm>
              <a:off x="4659" y="3459"/>
              <a:ext cx="28" cy="28"/>
            </a:xfrm>
            <a:custGeom>
              <a:avLst/>
              <a:gdLst>
                <a:gd name="T0" fmla="*/ 1 w 38"/>
                <a:gd name="T1" fmla="*/ 2 h 37"/>
                <a:gd name="T2" fmla="*/ 1 w 38"/>
                <a:gd name="T3" fmla="*/ 2 h 37"/>
                <a:gd name="T4" fmla="*/ 1 w 38"/>
                <a:gd name="T5" fmla="*/ 2 h 37"/>
                <a:gd name="T6" fmla="*/ 1 w 38"/>
                <a:gd name="T7" fmla="*/ 2 h 37"/>
                <a:gd name="T8" fmla="*/ 1 w 38"/>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7">
                  <a:moveTo>
                    <a:pt x="34" y="2"/>
                  </a:moveTo>
                  <a:cubicBezTo>
                    <a:pt x="38" y="12"/>
                    <a:pt x="18" y="0"/>
                    <a:pt x="10" y="2"/>
                  </a:cubicBezTo>
                  <a:cubicBezTo>
                    <a:pt x="0" y="9"/>
                    <a:pt x="9" y="17"/>
                    <a:pt x="14" y="25"/>
                  </a:cubicBezTo>
                  <a:cubicBezTo>
                    <a:pt x="16" y="37"/>
                    <a:pt x="17" y="34"/>
                    <a:pt x="26" y="29"/>
                  </a:cubicBezTo>
                  <a:cubicBezTo>
                    <a:pt x="34" y="18"/>
                    <a:pt x="35" y="16"/>
                    <a:pt x="34" y="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1" name="Freeform 91"/>
            <p:cNvSpPr>
              <a:spLocks/>
            </p:cNvSpPr>
            <p:nvPr/>
          </p:nvSpPr>
          <p:spPr bwMode="invGray">
            <a:xfrm>
              <a:off x="4693" y="3449"/>
              <a:ext cx="28" cy="26"/>
            </a:xfrm>
            <a:custGeom>
              <a:avLst/>
              <a:gdLst>
                <a:gd name="T0" fmla="*/ 1 w 38"/>
                <a:gd name="T1" fmla="*/ 2 h 34"/>
                <a:gd name="T2" fmla="*/ 1 w 38"/>
                <a:gd name="T3" fmla="*/ 2 h 34"/>
                <a:gd name="T4" fmla="*/ 1 w 38"/>
                <a:gd name="T5" fmla="*/ 2 h 34"/>
                <a:gd name="T6" fmla="*/ 1 w 38"/>
                <a:gd name="T7" fmla="*/ 2 h 34"/>
                <a:gd name="T8" fmla="*/ 1 w 38"/>
                <a:gd name="T9" fmla="*/ 2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4">
                  <a:moveTo>
                    <a:pt x="34" y="2"/>
                  </a:moveTo>
                  <a:cubicBezTo>
                    <a:pt x="38" y="12"/>
                    <a:pt x="18" y="0"/>
                    <a:pt x="10" y="2"/>
                  </a:cubicBezTo>
                  <a:cubicBezTo>
                    <a:pt x="0" y="9"/>
                    <a:pt x="11" y="14"/>
                    <a:pt x="16" y="22"/>
                  </a:cubicBezTo>
                  <a:cubicBezTo>
                    <a:pt x="18" y="34"/>
                    <a:pt x="18" y="27"/>
                    <a:pt x="27" y="22"/>
                  </a:cubicBezTo>
                  <a:cubicBezTo>
                    <a:pt x="35" y="11"/>
                    <a:pt x="35" y="16"/>
                    <a:pt x="34" y="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2" name="Freeform 92"/>
            <p:cNvSpPr>
              <a:spLocks/>
            </p:cNvSpPr>
            <p:nvPr/>
          </p:nvSpPr>
          <p:spPr bwMode="invGray">
            <a:xfrm>
              <a:off x="4683" y="3413"/>
              <a:ext cx="26" cy="20"/>
            </a:xfrm>
            <a:custGeom>
              <a:avLst/>
              <a:gdLst>
                <a:gd name="T0" fmla="*/ 1 w 35"/>
                <a:gd name="T1" fmla="*/ 1 h 27"/>
                <a:gd name="T2" fmla="*/ 1 w 35"/>
                <a:gd name="T3" fmla="*/ 1 h 27"/>
                <a:gd name="T4" fmla="*/ 1 w 35"/>
                <a:gd name="T5" fmla="*/ 1 h 27"/>
                <a:gd name="T6" fmla="*/ 1 w 35"/>
                <a:gd name="T7" fmla="*/ 1 h 27"/>
                <a:gd name="T8" fmla="*/ 1 w 35"/>
                <a:gd name="T9" fmla="*/ 1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27">
                  <a:moveTo>
                    <a:pt x="31" y="1"/>
                  </a:moveTo>
                  <a:cubicBezTo>
                    <a:pt x="35" y="11"/>
                    <a:pt x="18" y="0"/>
                    <a:pt x="10" y="2"/>
                  </a:cubicBezTo>
                  <a:cubicBezTo>
                    <a:pt x="0" y="9"/>
                    <a:pt x="8" y="7"/>
                    <a:pt x="13" y="15"/>
                  </a:cubicBezTo>
                  <a:cubicBezTo>
                    <a:pt x="15" y="27"/>
                    <a:pt x="16" y="24"/>
                    <a:pt x="25" y="19"/>
                  </a:cubicBezTo>
                  <a:cubicBezTo>
                    <a:pt x="33" y="8"/>
                    <a:pt x="32" y="15"/>
                    <a:pt x="31" y="1"/>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3" name="Freeform 93"/>
            <p:cNvSpPr>
              <a:spLocks/>
            </p:cNvSpPr>
            <p:nvPr/>
          </p:nvSpPr>
          <p:spPr bwMode="invGray">
            <a:xfrm>
              <a:off x="4657" y="3388"/>
              <a:ext cx="26" cy="35"/>
            </a:xfrm>
            <a:custGeom>
              <a:avLst/>
              <a:gdLst>
                <a:gd name="T0" fmla="*/ 1 w 35"/>
                <a:gd name="T1" fmla="*/ 1 h 47"/>
                <a:gd name="T2" fmla="*/ 1 w 35"/>
                <a:gd name="T3" fmla="*/ 1 h 47"/>
                <a:gd name="T4" fmla="*/ 1 w 35"/>
                <a:gd name="T5" fmla="*/ 1 h 47"/>
                <a:gd name="T6" fmla="*/ 1 w 35"/>
                <a:gd name="T7" fmla="*/ 1 h 47"/>
                <a:gd name="T8" fmla="*/ 1 w 35"/>
                <a:gd name="T9" fmla="*/ 1 h 47"/>
                <a:gd name="T10" fmla="*/ 1 w 35"/>
                <a:gd name="T11" fmla="*/ 1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47">
                  <a:moveTo>
                    <a:pt x="28" y="16"/>
                  </a:moveTo>
                  <a:cubicBezTo>
                    <a:pt x="27" y="13"/>
                    <a:pt x="22" y="0"/>
                    <a:pt x="19" y="2"/>
                  </a:cubicBezTo>
                  <a:cubicBezTo>
                    <a:pt x="16" y="4"/>
                    <a:pt x="10" y="20"/>
                    <a:pt x="10" y="25"/>
                  </a:cubicBezTo>
                  <a:cubicBezTo>
                    <a:pt x="0" y="32"/>
                    <a:pt x="14" y="27"/>
                    <a:pt x="19" y="35"/>
                  </a:cubicBezTo>
                  <a:cubicBezTo>
                    <a:pt x="21" y="47"/>
                    <a:pt x="18" y="34"/>
                    <a:pt x="27" y="29"/>
                  </a:cubicBezTo>
                  <a:cubicBezTo>
                    <a:pt x="35" y="18"/>
                    <a:pt x="29" y="30"/>
                    <a:pt x="28" y="16"/>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4" name="Freeform 94"/>
            <p:cNvSpPr>
              <a:spLocks/>
            </p:cNvSpPr>
            <p:nvPr/>
          </p:nvSpPr>
          <p:spPr bwMode="invGray">
            <a:xfrm>
              <a:off x="4625" y="3372"/>
              <a:ext cx="24" cy="26"/>
            </a:xfrm>
            <a:custGeom>
              <a:avLst/>
              <a:gdLst>
                <a:gd name="T0" fmla="*/ 2 w 32"/>
                <a:gd name="T1" fmla="*/ 1 h 35"/>
                <a:gd name="T2" fmla="*/ 2 w 32"/>
                <a:gd name="T3" fmla="*/ 1 h 35"/>
                <a:gd name="T4" fmla="*/ 2 w 32"/>
                <a:gd name="T5" fmla="*/ 1 h 35"/>
                <a:gd name="T6" fmla="*/ 2 w 32"/>
                <a:gd name="T7" fmla="*/ 1 h 35"/>
                <a:gd name="T8" fmla="*/ 2 w 32"/>
                <a:gd name="T9" fmla="*/ 1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5" name="Freeform 95"/>
            <p:cNvSpPr>
              <a:spLocks/>
            </p:cNvSpPr>
            <p:nvPr/>
          </p:nvSpPr>
          <p:spPr bwMode="invGray">
            <a:xfrm>
              <a:off x="4665" y="3425"/>
              <a:ext cx="24" cy="26"/>
            </a:xfrm>
            <a:custGeom>
              <a:avLst/>
              <a:gdLst>
                <a:gd name="T0" fmla="*/ 2 w 32"/>
                <a:gd name="T1" fmla="*/ 1 h 35"/>
                <a:gd name="T2" fmla="*/ 2 w 32"/>
                <a:gd name="T3" fmla="*/ 1 h 35"/>
                <a:gd name="T4" fmla="*/ 2 w 32"/>
                <a:gd name="T5" fmla="*/ 1 h 35"/>
                <a:gd name="T6" fmla="*/ 2 w 32"/>
                <a:gd name="T7" fmla="*/ 1 h 35"/>
                <a:gd name="T8" fmla="*/ 2 w 32"/>
                <a:gd name="T9" fmla="*/ 1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6" name="Freeform 96"/>
            <p:cNvSpPr>
              <a:spLocks/>
            </p:cNvSpPr>
            <p:nvPr/>
          </p:nvSpPr>
          <p:spPr bwMode="invGray">
            <a:xfrm>
              <a:off x="3055" y="2051"/>
              <a:ext cx="141" cy="108"/>
            </a:xfrm>
            <a:custGeom>
              <a:avLst/>
              <a:gdLst>
                <a:gd name="T0" fmla="*/ 4 w 189"/>
                <a:gd name="T1" fmla="*/ 2 h 144"/>
                <a:gd name="T2" fmla="*/ 4 w 189"/>
                <a:gd name="T3" fmla="*/ 2 h 144"/>
                <a:gd name="T4" fmla="*/ 4 w 189"/>
                <a:gd name="T5" fmla="*/ 2 h 144"/>
                <a:gd name="T6" fmla="*/ 4 w 189"/>
                <a:gd name="T7" fmla="*/ 2 h 144"/>
                <a:gd name="T8" fmla="*/ 3 w 189"/>
                <a:gd name="T9" fmla="*/ 2 h 144"/>
                <a:gd name="T10" fmla="*/ 2 w 189"/>
                <a:gd name="T11" fmla="*/ 2 h 144"/>
                <a:gd name="T12" fmla="*/ 2 w 189"/>
                <a:gd name="T13" fmla="*/ 2 h 144"/>
                <a:gd name="T14" fmla="*/ 1 w 189"/>
                <a:gd name="T15" fmla="*/ 2 h 144"/>
                <a:gd name="T16" fmla="*/ 1 w 189"/>
                <a:gd name="T17" fmla="*/ 3 h 144"/>
                <a:gd name="T18" fmla="*/ 1 w 189"/>
                <a:gd name="T19" fmla="*/ 3 h 144"/>
                <a:gd name="T20" fmla="*/ 2 w 189"/>
                <a:gd name="T21" fmla="*/ 4 h 144"/>
                <a:gd name="T22" fmla="*/ 2 w 189"/>
                <a:gd name="T23" fmla="*/ 4 h 144"/>
                <a:gd name="T24" fmla="*/ 1 w 189"/>
                <a:gd name="T25" fmla="*/ 4 h 144"/>
                <a:gd name="T26" fmla="*/ 1 w 189"/>
                <a:gd name="T27" fmla="*/ 4 h 144"/>
                <a:gd name="T28" fmla="*/ 1 w 189"/>
                <a:gd name="T29" fmla="*/ 4 h 144"/>
                <a:gd name="T30" fmla="*/ 1 w 189"/>
                <a:gd name="T31" fmla="*/ 3 h 144"/>
                <a:gd name="T32" fmla="*/ 1 w 189"/>
                <a:gd name="T33" fmla="*/ 3 h 144"/>
                <a:gd name="T34" fmla="*/ 1 w 189"/>
                <a:gd name="T35" fmla="*/ 2 h 144"/>
                <a:gd name="T36" fmla="*/ 1 w 189"/>
                <a:gd name="T37" fmla="*/ 2 h 144"/>
                <a:gd name="T38" fmla="*/ 1 w 189"/>
                <a:gd name="T39" fmla="*/ 2 h 144"/>
                <a:gd name="T40" fmla="*/ 2 w 189"/>
                <a:gd name="T41" fmla="*/ 2 h 144"/>
                <a:gd name="T42" fmla="*/ 2 w 189"/>
                <a:gd name="T43" fmla="*/ 2 h 144"/>
                <a:gd name="T44" fmla="*/ 4 w 189"/>
                <a:gd name="T45" fmla="*/ 2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44">
                  <a:moveTo>
                    <a:pt x="171" y="4"/>
                  </a:moveTo>
                  <a:cubicBezTo>
                    <a:pt x="174" y="3"/>
                    <a:pt x="182" y="0"/>
                    <a:pt x="185" y="4"/>
                  </a:cubicBezTo>
                  <a:cubicBezTo>
                    <a:pt x="187" y="7"/>
                    <a:pt x="189" y="16"/>
                    <a:pt x="189" y="16"/>
                  </a:cubicBezTo>
                  <a:cubicBezTo>
                    <a:pt x="188" y="19"/>
                    <a:pt x="189" y="22"/>
                    <a:pt x="187" y="24"/>
                  </a:cubicBezTo>
                  <a:cubicBezTo>
                    <a:pt x="175" y="34"/>
                    <a:pt x="146" y="34"/>
                    <a:pt x="131" y="44"/>
                  </a:cubicBezTo>
                  <a:cubicBezTo>
                    <a:pt x="125" y="53"/>
                    <a:pt x="120" y="54"/>
                    <a:pt x="109" y="58"/>
                  </a:cubicBezTo>
                  <a:cubicBezTo>
                    <a:pt x="105" y="59"/>
                    <a:pt x="97" y="62"/>
                    <a:pt x="97" y="62"/>
                  </a:cubicBezTo>
                  <a:cubicBezTo>
                    <a:pt x="88" y="76"/>
                    <a:pt x="83" y="74"/>
                    <a:pt x="71" y="82"/>
                  </a:cubicBezTo>
                  <a:cubicBezTo>
                    <a:pt x="66" y="98"/>
                    <a:pt x="70" y="78"/>
                    <a:pt x="75" y="92"/>
                  </a:cubicBezTo>
                  <a:cubicBezTo>
                    <a:pt x="81" y="108"/>
                    <a:pt x="71" y="108"/>
                    <a:pt x="83" y="116"/>
                  </a:cubicBezTo>
                  <a:cubicBezTo>
                    <a:pt x="90" y="121"/>
                    <a:pt x="107" y="126"/>
                    <a:pt x="107" y="126"/>
                  </a:cubicBezTo>
                  <a:cubicBezTo>
                    <a:pt x="105" y="139"/>
                    <a:pt x="106" y="144"/>
                    <a:pt x="93" y="140"/>
                  </a:cubicBezTo>
                  <a:cubicBezTo>
                    <a:pt x="91" y="137"/>
                    <a:pt x="87" y="130"/>
                    <a:pt x="83" y="130"/>
                  </a:cubicBezTo>
                  <a:cubicBezTo>
                    <a:pt x="79" y="130"/>
                    <a:pt x="71" y="134"/>
                    <a:pt x="71" y="134"/>
                  </a:cubicBezTo>
                  <a:cubicBezTo>
                    <a:pt x="52" y="129"/>
                    <a:pt x="42" y="124"/>
                    <a:pt x="21" y="122"/>
                  </a:cubicBezTo>
                  <a:cubicBezTo>
                    <a:pt x="14" y="115"/>
                    <a:pt x="0" y="102"/>
                    <a:pt x="19" y="106"/>
                  </a:cubicBezTo>
                  <a:cubicBezTo>
                    <a:pt x="29" y="91"/>
                    <a:pt x="26" y="93"/>
                    <a:pt x="47" y="90"/>
                  </a:cubicBezTo>
                  <a:cubicBezTo>
                    <a:pt x="55" y="84"/>
                    <a:pt x="54" y="88"/>
                    <a:pt x="51" y="76"/>
                  </a:cubicBezTo>
                  <a:cubicBezTo>
                    <a:pt x="50" y="72"/>
                    <a:pt x="47" y="64"/>
                    <a:pt x="47" y="64"/>
                  </a:cubicBezTo>
                  <a:cubicBezTo>
                    <a:pt x="50" y="41"/>
                    <a:pt x="50" y="43"/>
                    <a:pt x="73" y="46"/>
                  </a:cubicBezTo>
                  <a:cubicBezTo>
                    <a:pt x="82" y="45"/>
                    <a:pt x="97" y="36"/>
                    <a:pt x="97" y="36"/>
                  </a:cubicBezTo>
                  <a:cubicBezTo>
                    <a:pt x="102" y="29"/>
                    <a:pt x="105" y="27"/>
                    <a:pt x="113" y="24"/>
                  </a:cubicBezTo>
                  <a:cubicBezTo>
                    <a:pt x="134" y="27"/>
                    <a:pt x="161" y="25"/>
                    <a:pt x="171" y="4"/>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7" name="Freeform 97"/>
            <p:cNvSpPr>
              <a:spLocks/>
            </p:cNvSpPr>
            <p:nvPr/>
          </p:nvSpPr>
          <p:spPr bwMode="invGray">
            <a:xfrm>
              <a:off x="3139" y="2155"/>
              <a:ext cx="40" cy="12"/>
            </a:xfrm>
            <a:custGeom>
              <a:avLst/>
              <a:gdLst>
                <a:gd name="T0" fmla="*/ 2 w 53"/>
                <a:gd name="T1" fmla="*/ 0 h 17"/>
                <a:gd name="T2" fmla="*/ 2 w 53"/>
                <a:gd name="T3" fmla="*/ 1 h 17"/>
                <a:gd name="T4" fmla="*/ 2 w 53"/>
                <a:gd name="T5" fmla="*/ 1 h 17"/>
                <a:gd name="T6" fmla="*/ 2 w 53"/>
                <a:gd name="T7" fmla="*/ 1 h 17"/>
                <a:gd name="T8" fmla="*/ 2 w 53"/>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7">
                  <a:moveTo>
                    <a:pt x="24" y="0"/>
                  </a:moveTo>
                  <a:cubicBezTo>
                    <a:pt x="20" y="1"/>
                    <a:pt x="16" y="0"/>
                    <a:pt x="12" y="2"/>
                  </a:cubicBezTo>
                  <a:cubicBezTo>
                    <a:pt x="0" y="9"/>
                    <a:pt x="30" y="15"/>
                    <a:pt x="32" y="16"/>
                  </a:cubicBezTo>
                  <a:cubicBezTo>
                    <a:pt x="36" y="15"/>
                    <a:pt x="41" y="17"/>
                    <a:pt x="44" y="14"/>
                  </a:cubicBezTo>
                  <a:cubicBezTo>
                    <a:pt x="53" y="3"/>
                    <a:pt x="30" y="0"/>
                    <a:pt x="2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8" name="Freeform 98"/>
            <p:cNvSpPr>
              <a:spLocks/>
            </p:cNvSpPr>
            <p:nvPr/>
          </p:nvSpPr>
          <p:spPr bwMode="invGray">
            <a:xfrm>
              <a:off x="3344" y="1999"/>
              <a:ext cx="42" cy="28"/>
            </a:xfrm>
            <a:custGeom>
              <a:avLst/>
              <a:gdLst>
                <a:gd name="T0" fmla="*/ 1 w 57"/>
                <a:gd name="T1" fmla="*/ 2 h 37"/>
                <a:gd name="T2" fmla="*/ 1 w 57"/>
                <a:gd name="T3" fmla="*/ 2 h 37"/>
                <a:gd name="T4" fmla="*/ 1 w 57"/>
                <a:gd name="T5" fmla="*/ 2 h 37"/>
                <a:gd name="T6" fmla="*/ 1 w 57"/>
                <a:gd name="T7" fmla="*/ 2 h 37"/>
                <a:gd name="T8" fmla="*/ 1 w 57"/>
                <a:gd name="T9" fmla="*/ 0 h 37"/>
                <a:gd name="T10" fmla="*/ 1 w 57"/>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37">
                  <a:moveTo>
                    <a:pt x="57" y="4"/>
                  </a:moveTo>
                  <a:cubicBezTo>
                    <a:pt x="53" y="16"/>
                    <a:pt x="35" y="17"/>
                    <a:pt x="25" y="24"/>
                  </a:cubicBezTo>
                  <a:cubicBezTo>
                    <a:pt x="22" y="34"/>
                    <a:pt x="22" y="37"/>
                    <a:pt x="11" y="34"/>
                  </a:cubicBezTo>
                  <a:cubicBezTo>
                    <a:pt x="6" y="27"/>
                    <a:pt x="0" y="10"/>
                    <a:pt x="9" y="4"/>
                  </a:cubicBezTo>
                  <a:cubicBezTo>
                    <a:pt x="12" y="2"/>
                    <a:pt x="21" y="0"/>
                    <a:pt x="21" y="0"/>
                  </a:cubicBezTo>
                  <a:cubicBezTo>
                    <a:pt x="33" y="2"/>
                    <a:pt x="45" y="4"/>
                    <a:pt x="57" y="4"/>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89" name="Freeform 99"/>
            <p:cNvSpPr>
              <a:spLocks/>
            </p:cNvSpPr>
            <p:nvPr/>
          </p:nvSpPr>
          <p:spPr bwMode="invGray">
            <a:xfrm>
              <a:off x="3374" y="2012"/>
              <a:ext cx="50" cy="20"/>
            </a:xfrm>
            <a:custGeom>
              <a:avLst/>
              <a:gdLst>
                <a:gd name="T0" fmla="*/ 1 w 68"/>
                <a:gd name="T1" fmla="*/ 0 h 26"/>
                <a:gd name="T2" fmla="*/ 1 w 68"/>
                <a:gd name="T3" fmla="*/ 2 h 26"/>
                <a:gd name="T4" fmla="*/ 1 w 68"/>
                <a:gd name="T5" fmla="*/ 2 h 26"/>
                <a:gd name="T6" fmla="*/ 1 w 68"/>
                <a:gd name="T7" fmla="*/ 2 h 26"/>
                <a:gd name="T8" fmla="*/ 1 w 68"/>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6">
                  <a:moveTo>
                    <a:pt x="29" y="0"/>
                  </a:moveTo>
                  <a:cubicBezTo>
                    <a:pt x="23" y="2"/>
                    <a:pt x="11" y="6"/>
                    <a:pt x="11" y="6"/>
                  </a:cubicBezTo>
                  <a:cubicBezTo>
                    <a:pt x="0" y="23"/>
                    <a:pt x="47" y="24"/>
                    <a:pt x="57" y="26"/>
                  </a:cubicBezTo>
                  <a:cubicBezTo>
                    <a:pt x="59" y="25"/>
                    <a:pt x="62" y="26"/>
                    <a:pt x="63" y="24"/>
                  </a:cubicBezTo>
                  <a:cubicBezTo>
                    <a:pt x="68" y="3"/>
                    <a:pt x="42" y="3"/>
                    <a:pt x="2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0" name="Freeform 100"/>
            <p:cNvSpPr>
              <a:spLocks/>
            </p:cNvSpPr>
            <p:nvPr/>
          </p:nvSpPr>
          <p:spPr bwMode="invGray">
            <a:xfrm>
              <a:off x="3428" y="2015"/>
              <a:ext cx="50" cy="32"/>
            </a:xfrm>
            <a:custGeom>
              <a:avLst/>
              <a:gdLst>
                <a:gd name="T0" fmla="*/ 2 w 66"/>
                <a:gd name="T1" fmla="*/ 1 h 43"/>
                <a:gd name="T2" fmla="*/ 2 w 66"/>
                <a:gd name="T3" fmla="*/ 1 h 43"/>
                <a:gd name="T4" fmla="*/ 2 w 66"/>
                <a:gd name="T5" fmla="*/ 1 h 43"/>
                <a:gd name="T6" fmla="*/ 2 w 66"/>
                <a:gd name="T7" fmla="*/ 1 h 43"/>
                <a:gd name="T8" fmla="*/ 2 w 66"/>
                <a:gd name="T9" fmla="*/ 1 h 43"/>
                <a:gd name="T10" fmla="*/ 2 w 66"/>
                <a:gd name="T11" fmla="*/ 1 h 43"/>
                <a:gd name="T12" fmla="*/ 2 w 66"/>
                <a:gd name="T13" fmla="*/ 1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 h="43">
                  <a:moveTo>
                    <a:pt x="50" y="9"/>
                  </a:moveTo>
                  <a:cubicBezTo>
                    <a:pt x="40" y="16"/>
                    <a:pt x="36" y="16"/>
                    <a:pt x="26" y="9"/>
                  </a:cubicBezTo>
                  <a:cubicBezTo>
                    <a:pt x="20" y="0"/>
                    <a:pt x="18" y="4"/>
                    <a:pt x="10" y="9"/>
                  </a:cubicBezTo>
                  <a:cubicBezTo>
                    <a:pt x="4" y="17"/>
                    <a:pt x="0" y="21"/>
                    <a:pt x="8" y="35"/>
                  </a:cubicBezTo>
                  <a:cubicBezTo>
                    <a:pt x="12" y="42"/>
                    <a:pt x="32" y="43"/>
                    <a:pt x="32" y="43"/>
                  </a:cubicBezTo>
                  <a:cubicBezTo>
                    <a:pt x="41" y="40"/>
                    <a:pt x="54" y="33"/>
                    <a:pt x="62" y="27"/>
                  </a:cubicBezTo>
                  <a:cubicBezTo>
                    <a:pt x="66" y="15"/>
                    <a:pt x="61" y="15"/>
                    <a:pt x="50" y="9"/>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1" name="Freeform 101"/>
            <p:cNvSpPr>
              <a:spLocks/>
            </p:cNvSpPr>
            <p:nvPr/>
          </p:nvSpPr>
          <p:spPr bwMode="invGray">
            <a:xfrm>
              <a:off x="3777" y="2042"/>
              <a:ext cx="88" cy="31"/>
            </a:xfrm>
            <a:custGeom>
              <a:avLst/>
              <a:gdLst>
                <a:gd name="T0" fmla="*/ 2 w 117"/>
                <a:gd name="T1" fmla="*/ 0 h 41"/>
                <a:gd name="T2" fmla="*/ 2 w 117"/>
                <a:gd name="T3" fmla="*/ 2 h 41"/>
                <a:gd name="T4" fmla="*/ 2 w 117"/>
                <a:gd name="T5" fmla="*/ 2 h 41"/>
                <a:gd name="T6" fmla="*/ 2 w 117"/>
                <a:gd name="T7" fmla="*/ 2 h 41"/>
                <a:gd name="T8" fmla="*/ 3 w 117"/>
                <a:gd name="T9" fmla="*/ 2 h 41"/>
                <a:gd name="T10" fmla="*/ 2 w 117"/>
                <a:gd name="T11" fmla="*/ 2 h 41"/>
                <a:gd name="T12" fmla="*/ 2 w 117"/>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 h="41">
                  <a:moveTo>
                    <a:pt x="14" y="0"/>
                  </a:moveTo>
                  <a:cubicBezTo>
                    <a:pt x="8" y="4"/>
                    <a:pt x="0" y="9"/>
                    <a:pt x="8" y="16"/>
                  </a:cubicBezTo>
                  <a:cubicBezTo>
                    <a:pt x="21" y="27"/>
                    <a:pt x="34" y="28"/>
                    <a:pt x="50" y="30"/>
                  </a:cubicBezTo>
                  <a:cubicBezTo>
                    <a:pt x="66" y="41"/>
                    <a:pt x="57" y="39"/>
                    <a:pt x="76" y="36"/>
                  </a:cubicBezTo>
                  <a:cubicBezTo>
                    <a:pt x="88" y="32"/>
                    <a:pt x="101" y="29"/>
                    <a:pt x="112" y="22"/>
                  </a:cubicBezTo>
                  <a:cubicBezTo>
                    <a:pt x="117" y="6"/>
                    <a:pt x="87" y="5"/>
                    <a:pt x="78" y="4"/>
                  </a:cubicBezTo>
                  <a:cubicBezTo>
                    <a:pt x="17" y="6"/>
                    <a:pt x="34" y="20"/>
                    <a:pt x="1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2" name="Freeform 102"/>
            <p:cNvSpPr>
              <a:spLocks/>
            </p:cNvSpPr>
            <p:nvPr/>
          </p:nvSpPr>
          <p:spPr bwMode="invGray">
            <a:xfrm>
              <a:off x="3867" y="2041"/>
              <a:ext cx="46" cy="24"/>
            </a:xfrm>
            <a:custGeom>
              <a:avLst/>
              <a:gdLst>
                <a:gd name="T0" fmla="*/ 1 w 62"/>
                <a:gd name="T1" fmla="*/ 2 h 32"/>
                <a:gd name="T2" fmla="*/ 1 w 62"/>
                <a:gd name="T3" fmla="*/ 2 h 32"/>
                <a:gd name="T4" fmla="*/ 1 w 62"/>
                <a:gd name="T5" fmla="*/ 2 h 32"/>
                <a:gd name="T6" fmla="*/ 1 w 62"/>
                <a:gd name="T7" fmla="*/ 2 h 32"/>
                <a:gd name="T8" fmla="*/ 1 w 62"/>
                <a:gd name="T9" fmla="*/ 2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32">
                  <a:moveTo>
                    <a:pt x="32" y="4"/>
                  </a:moveTo>
                  <a:cubicBezTo>
                    <a:pt x="44" y="0"/>
                    <a:pt x="53" y="1"/>
                    <a:pt x="62" y="10"/>
                  </a:cubicBezTo>
                  <a:cubicBezTo>
                    <a:pt x="59" y="23"/>
                    <a:pt x="42" y="28"/>
                    <a:pt x="30" y="32"/>
                  </a:cubicBezTo>
                  <a:cubicBezTo>
                    <a:pt x="15" y="22"/>
                    <a:pt x="23" y="25"/>
                    <a:pt x="6" y="22"/>
                  </a:cubicBezTo>
                  <a:cubicBezTo>
                    <a:pt x="0" y="4"/>
                    <a:pt x="14" y="8"/>
                    <a:pt x="32" y="4"/>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3" name="Freeform 103"/>
            <p:cNvSpPr>
              <a:spLocks/>
            </p:cNvSpPr>
            <p:nvPr/>
          </p:nvSpPr>
          <p:spPr bwMode="invGray">
            <a:xfrm>
              <a:off x="3846" y="2070"/>
              <a:ext cx="37" cy="17"/>
            </a:xfrm>
            <a:custGeom>
              <a:avLst/>
              <a:gdLst>
                <a:gd name="T0" fmla="*/ 2 w 49"/>
                <a:gd name="T1" fmla="*/ 1 h 23"/>
                <a:gd name="T2" fmla="*/ 2 w 49"/>
                <a:gd name="T3" fmla="*/ 1 h 23"/>
                <a:gd name="T4" fmla="*/ 2 w 49"/>
                <a:gd name="T5" fmla="*/ 1 h 23"/>
                <a:gd name="T6" fmla="*/ 2 w 49"/>
                <a:gd name="T7" fmla="*/ 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23">
                  <a:moveTo>
                    <a:pt x="20" y="1"/>
                  </a:moveTo>
                  <a:cubicBezTo>
                    <a:pt x="15" y="2"/>
                    <a:pt x="8" y="0"/>
                    <a:pt x="6" y="5"/>
                  </a:cubicBezTo>
                  <a:cubicBezTo>
                    <a:pt x="0" y="19"/>
                    <a:pt x="32" y="21"/>
                    <a:pt x="38" y="23"/>
                  </a:cubicBezTo>
                  <a:cubicBezTo>
                    <a:pt x="49" y="6"/>
                    <a:pt x="35" y="3"/>
                    <a:pt x="20" y="1"/>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4" name="Freeform 104"/>
            <p:cNvSpPr>
              <a:spLocks/>
            </p:cNvSpPr>
            <p:nvPr/>
          </p:nvSpPr>
          <p:spPr bwMode="invGray">
            <a:xfrm>
              <a:off x="4098" y="2294"/>
              <a:ext cx="76" cy="114"/>
            </a:xfrm>
            <a:custGeom>
              <a:avLst/>
              <a:gdLst>
                <a:gd name="T0" fmla="*/ 1 w 102"/>
                <a:gd name="T1" fmla="*/ 0 h 152"/>
                <a:gd name="T2" fmla="*/ 0 w 102"/>
                <a:gd name="T3" fmla="*/ 2 h 152"/>
                <a:gd name="T4" fmla="*/ 1 w 102"/>
                <a:gd name="T5" fmla="*/ 2 h 152"/>
                <a:gd name="T6" fmla="*/ 1 w 102"/>
                <a:gd name="T7" fmla="*/ 2 h 152"/>
                <a:gd name="T8" fmla="*/ 1 w 102"/>
                <a:gd name="T9" fmla="*/ 3 h 152"/>
                <a:gd name="T10" fmla="*/ 1 w 102"/>
                <a:gd name="T11" fmla="*/ 4 h 152"/>
                <a:gd name="T12" fmla="*/ 1 w 102"/>
                <a:gd name="T13" fmla="*/ 4 h 152"/>
                <a:gd name="T14" fmla="*/ 1 w 102"/>
                <a:gd name="T15" fmla="*/ 3 h 152"/>
                <a:gd name="T16" fmla="*/ 1 w 102"/>
                <a:gd name="T17" fmla="*/ 3 h 152"/>
                <a:gd name="T18" fmla="*/ 1 w 102"/>
                <a:gd name="T19" fmla="*/ 2 h 152"/>
                <a:gd name="T20" fmla="*/ 1 w 102"/>
                <a:gd name="T21" fmla="*/ 2 h 152"/>
                <a:gd name="T22" fmla="*/ 1 w 102"/>
                <a:gd name="T23" fmla="*/ 2 h 152"/>
                <a:gd name="T24" fmla="*/ 1 w 102"/>
                <a:gd name="T25" fmla="*/ 0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52">
                  <a:moveTo>
                    <a:pt x="6" y="0"/>
                  </a:moveTo>
                  <a:cubicBezTo>
                    <a:pt x="4" y="6"/>
                    <a:pt x="0" y="18"/>
                    <a:pt x="0" y="18"/>
                  </a:cubicBezTo>
                  <a:cubicBezTo>
                    <a:pt x="3" y="26"/>
                    <a:pt x="9" y="35"/>
                    <a:pt x="14" y="42"/>
                  </a:cubicBezTo>
                  <a:cubicBezTo>
                    <a:pt x="17" y="58"/>
                    <a:pt x="16" y="69"/>
                    <a:pt x="32" y="72"/>
                  </a:cubicBezTo>
                  <a:cubicBezTo>
                    <a:pt x="44" y="80"/>
                    <a:pt x="40" y="91"/>
                    <a:pt x="36" y="104"/>
                  </a:cubicBezTo>
                  <a:cubicBezTo>
                    <a:pt x="57" y="118"/>
                    <a:pt x="60" y="139"/>
                    <a:pt x="80" y="152"/>
                  </a:cubicBezTo>
                  <a:cubicBezTo>
                    <a:pt x="95" y="148"/>
                    <a:pt x="102" y="135"/>
                    <a:pt x="86" y="124"/>
                  </a:cubicBezTo>
                  <a:cubicBezTo>
                    <a:pt x="72" y="129"/>
                    <a:pt x="78" y="110"/>
                    <a:pt x="74" y="102"/>
                  </a:cubicBezTo>
                  <a:cubicBezTo>
                    <a:pt x="72" y="98"/>
                    <a:pt x="65" y="94"/>
                    <a:pt x="62" y="92"/>
                  </a:cubicBezTo>
                  <a:cubicBezTo>
                    <a:pt x="59" y="82"/>
                    <a:pt x="65" y="65"/>
                    <a:pt x="52" y="74"/>
                  </a:cubicBezTo>
                  <a:cubicBezTo>
                    <a:pt x="46" y="65"/>
                    <a:pt x="47" y="54"/>
                    <a:pt x="42" y="44"/>
                  </a:cubicBezTo>
                  <a:cubicBezTo>
                    <a:pt x="36" y="32"/>
                    <a:pt x="16" y="18"/>
                    <a:pt x="4" y="12"/>
                  </a:cubicBezTo>
                  <a:lnTo>
                    <a:pt x="6" y="0"/>
                  </a:ln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5" name="Freeform 105"/>
            <p:cNvSpPr>
              <a:spLocks/>
            </p:cNvSpPr>
            <p:nvPr/>
          </p:nvSpPr>
          <p:spPr bwMode="invGray">
            <a:xfrm>
              <a:off x="4159" y="2412"/>
              <a:ext cx="55" cy="78"/>
            </a:xfrm>
            <a:custGeom>
              <a:avLst/>
              <a:gdLst>
                <a:gd name="T0" fmla="*/ 1 w 74"/>
                <a:gd name="T1" fmla="*/ 2 h 103"/>
                <a:gd name="T2" fmla="*/ 1 w 74"/>
                <a:gd name="T3" fmla="*/ 2 h 103"/>
                <a:gd name="T4" fmla="*/ 1 w 74"/>
                <a:gd name="T5" fmla="*/ 2 h 103"/>
                <a:gd name="T6" fmla="*/ 1 w 74"/>
                <a:gd name="T7" fmla="*/ 3 h 103"/>
                <a:gd name="T8" fmla="*/ 1 w 74"/>
                <a:gd name="T9" fmla="*/ 3 h 103"/>
                <a:gd name="T10" fmla="*/ 1 w 74"/>
                <a:gd name="T11" fmla="*/ 2 h 103"/>
                <a:gd name="T12" fmla="*/ 0 w 74"/>
                <a:gd name="T13" fmla="*/ 2 h 103"/>
                <a:gd name="T14" fmla="*/ 1 w 74"/>
                <a:gd name="T15" fmla="*/ 2 h 103"/>
                <a:gd name="T16" fmla="*/ 1 w 74"/>
                <a:gd name="T17" fmla="*/ 2 h 103"/>
                <a:gd name="T18" fmla="*/ 1 w 74"/>
                <a:gd name="T19" fmla="*/ 2 h 103"/>
                <a:gd name="T20" fmla="*/ 1 w 74"/>
                <a:gd name="T21" fmla="*/ 2 h 103"/>
                <a:gd name="T22" fmla="*/ 1 w 74"/>
                <a:gd name="T23" fmla="*/ 2 h 103"/>
                <a:gd name="T24" fmla="*/ 1 w 74"/>
                <a:gd name="T25" fmla="*/ 2 h 103"/>
                <a:gd name="T26" fmla="*/ 1 w 74"/>
                <a:gd name="T27" fmla="*/ 2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03">
                  <a:moveTo>
                    <a:pt x="64" y="22"/>
                  </a:moveTo>
                  <a:cubicBezTo>
                    <a:pt x="73" y="36"/>
                    <a:pt x="70" y="29"/>
                    <a:pt x="74" y="40"/>
                  </a:cubicBezTo>
                  <a:cubicBezTo>
                    <a:pt x="70" y="77"/>
                    <a:pt x="68" y="81"/>
                    <a:pt x="30" y="84"/>
                  </a:cubicBezTo>
                  <a:cubicBezTo>
                    <a:pt x="33" y="88"/>
                    <a:pt x="39" y="95"/>
                    <a:pt x="32" y="100"/>
                  </a:cubicBezTo>
                  <a:cubicBezTo>
                    <a:pt x="28" y="103"/>
                    <a:pt x="24" y="95"/>
                    <a:pt x="20" y="94"/>
                  </a:cubicBezTo>
                  <a:cubicBezTo>
                    <a:pt x="17" y="84"/>
                    <a:pt x="20" y="89"/>
                    <a:pt x="6" y="84"/>
                  </a:cubicBezTo>
                  <a:cubicBezTo>
                    <a:pt x="4" y="83"/>
                    <a:pt x="0" y="82"/>
                    <a:pt x="0" y="82"/>
                  </a:cubicBezTo>
                  <a:cubicBezTo>
                    <a:pt x="3" y="73"/>
                    <a:pt x="7" y="67"/>
                    <a:pt x="10" y="58"/>
                  </a:cubicBezTo>
                  <a:cubicBezTo>
                    <a:pt x="11" y="56"/>
                    <a:pt x="12" y="52"/>
                    <a:pt x="12" y="52"/>
                  </a:cubicBezTo>
                  <a:cubicBezTo>
                    <a:pt x="10" y="42"/>
                    <a:pt x="8" y="33"/>
                    <a:pt x="2" y="24"/>
                  </a:cubicBezTo>
                  <a:cubicBezTo>
                    <a:pt x="3" y="21"/>
                    <a:pt x="2" y="17"/>
                    <a:pt x="4" y="14"/>
                  </a:cubicBezTo>
                  <a:cubicBezTo>
                    <a:pt x="11" y="0"/>
                    <a:pt x="18" y="19"/>
                    <a:pt x="26" y="22"/>
                  </a:cubicBezTo>
                  <a:cubicBezTo>
                    <a:pt x="31" y="36"/>
                    <a:pt x="26" y="33"/>
                    <a:pt x="36" y="36"/>
                  </a:cubicBezTo>
                  <a:cubicBezTo>
                    <a:pt x="45" y="30"/>
                    <a:pt x="55" y="28"/>
                    <a:pt x="64" y="22"/>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6" name="Freeform 106"/>
            <p:cNvSpPr>
              <a:spLocks/>
            </p:cNvSpPr>
            <p:nvPr/>
          </p:nvSpPr>
          <p:spPr bwMode="invGray">
            <a:xfrm>
              <a:off x="4123" y="2492"/>
              <a:ext cx="109" cy="189"/>
            </a:xfrm>
            <a:custGeom>
              <a:avLst/>
              <a:gdLst>
                <a:gd name="T0" fmla="*/ 1 w 146"/>
                <a:gd name="T1" fmla="*/ 3 h 252"/>
                <a:gd name="T2" fmla="*/ 1 w 146"/>
                <a:gd name="T3" fmla="*/ 3 h 252"/>
                <a:gd name="T4" fmla="*/ 1 w 146"/>
                <a:gd name="T5" fmla="*/ 4 h 252"/>
                <a:gd name="T6" fmla="*/ 1 w 146"/>
                <a:gd name="T7" fmla="*/ 4 h 252"/>
                <a:gd name="T8" fmla="*/ 1 w 146"/>
                <a:gd name="T9" fmla="*/ 5 h 252"/>
                <a:gd name="T10" fmla="*/ 1 w 146"/>
                <a:gd name="T11" fmla="*/ 5 h 252"/>
                <a:gd name="T12" fmla="*/ 1 w 146"/>
                <a:gd name="T13" fmla="*/ 5 h 252"/>
                <a:gd name="T14" fmla="*/ 1 w 146"/>
                <a:gd name="T15" fmla="*/ 6 h 252"/>
                <a:gd name="T16" fmla="*/ 1 w 146"/>
                <a:gd name="T17" fmla="*/ 6 h 252"/>
                <a:gd name="T18" fmla="*/ 1 w 146"/>
                <a:gd name="T19" fmla="*/ 5 h 252"/>
                <a:gd name="T20" fmla="*/ 1 w 146"/>
                <a:gd name="T21" fmla="*/ 5 h 252"/>
                <a:gd name="T22" fmla="*/ 1 w 146"/>
                <a:gd name="T23" fmla="*/ 5 h 252"/>
                <a:gd name="T24" fmla="*/ 1 w 146"/>
                <a:gd name="T25" fmla="*/ 5 h 252"/>
                <a:gd name="T26" fmla="*/ 1 w 146"/>
                <a:gd name="T27" fmla="*/ 5 h 252"/>
                <a:gd name="T28" fmla="*/ 1 w 146"/>
                <a:gd name="T29" fmla="*/ 5 h 252"/>
                <a:gd name="T30" fmla="*/ 1 w 146"/>
                <a:gd name="T31" fmla="*/ 5 h 252"/>
                <a:gd name="T32" fmla="*/ 1 w 146"/>
                <a:gd name="T33" fmla="*/ 5 h 252"/>
                <a:gd name="T34" fmla="*/ 2 w 146"/>
                <a:gd name="T35" fmla="*/ 4 h 252"/>
                <a:gd name="T36" fmla="*/ 2 w 146"/>
                <a:gd name="T37" fmla="*/ 5 h 252"/>
                <a:gd name="T38" fmla="*/ 3 w 146"/>
                <a:gd name="T39" fmla="*/ 4 h 252"/>
                <a:gd name="T40" fmla="*/ 3 w 146"/>
                <a:gd name="T41" fmla="*/ 4 h 252"/>
                <a:gd name="T42" fmla="*/ 3 w 146"/>
                <a:gd name="T43" fmla="*/ 3 h 252"/>
                <a:gd name="T44" fmla="*/ 3 w 146"/>
                <a:gd name="T45" fmla="*/ 3 h 252"/>
                <a:gd name="T46" fmla="*/ 3 w 146"/>
                <a:gd name="T47" fmla="*/ 2 h 252"/>
                <a:gd name="T48" fmla="*/ 2 w 146"/>
                <a:gd name="T49" fmla="*/ 0 h 252"/>
                <a:gd name="T50" fmla="*/ 1 w 146"/>
                <a:gd name="T51" fmla="*/ 2 h 252"/>
                <a:gd name="T52" fmla="*/ 2 w 146"/>
                <a:gd name="T53" fmla="*/ 2 h 252"/>
                <a:gd name="T54" fmla="*/ 2 w 146"/>
                <a:gd name="T55" fmla="*/ 2 h 252"/>
                <a:gd name="T56" fmla="*/ 1 w 146"/>
                <a:gd name="T57" fmla="*/ 3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252">
                  <a:moveTo>
                    <a:pt x="82" y="100"/>
                  </a:moveTo>
                  <a:cubicBezTo>
                    <a:pt x="70" y="88"/>
                    <a:pt x="69" y="92"/>
                    <a:pt x="66" y="106"/>
                  </a:cubicBezTo>
                  <a:cubicBezTo>
                    <a:pt x="65" y="115"/>
                    <a:pt x="68" y="124"/>
                    <a:pt x="64" y="132"/>
                  </a:cubicBezTo>
                  <a:cubicBezTo>
                    <a:pt x="63" y="133"/>
                    <a:pt x="28" y="142"/>
                    <a:pt x="22" y="146"/>
                  </a:cubicBezTo>
                  <a:cubicBezTo>
                    <a:pt x="18" y="157"/>
                    <a:pt x="18" y="162"/>
                    <a:pt x="8" y="168"/>
                  </a:cubicBezTo>
                  <a:cubicBezTo>
                    <a:pt x="0" y="180"/>
                    <a:pt x="7" y="180"/>
                    <a:pt x="20" y="182"/>
                  </a:cubicBezTo>
                  <a:cubicBezTo>
                    <a:pt x="17" y="190"/>
                    <a:pt x="15" y="193"/>
                    <a:pt x="8" y="198"/>
                  </a:cubicBezTo>
                  <a:cubicBezTo>
                    <a:pt x="10" y="214"/>
                    <a:pt x="9" y="242"/>
                    <a:pt x="24" y="252"/>
                  </a:cubicBezTo>
                  <a:cubicBezTo>
                    <a:pt x="42" y="246"/>
                    <a:pt x="31" y="227"/>
                    <a:pt x="28" y="214"/>
                  </a:cubicBezTo>
                  <a:cubicBezTo>
                    <a:pt x="26" y="207"/>
                    <a:pt x="22" y="192"/>
                    <a:pt x="22" y="192"/>
                  </a:cubicBezTo>
                  <a:cubicBezTo>
                    <a:pt x="25" y="180"/>
                    <a:pt x="33" y="182"/>
                    <a:pt x="42" y="176"/>
                  </a:cubicBezTo>
                  <a:cubicBezTo>
                    <a:pt x="44" y="169"/>
                    <a:pt x="52" y="158"/>
                    <a:pt x="52" y="158"/>
                  </a:cubicBezTo>
                  <a:cubicBezTo>
                    <a:pt x="58" y="164"/>
                    <a:pt x="63" y="166"/>
                    <a:pt x="66" y="174"/>
                  </a:cubicBezTo>
                  <a:cubicBezTo>
                    <a:pt x="59" y="178"/>
                    <a:pt x="51" y="188"/>
                    <a:pt x="44" y="190"/>
                  </a:cubicBezTo>
                  <a:cubicBezTo>
                    <a:pt x="36" y="202"/>
                    <a:pt x="46" y="202"/>
                    <a:pt x="56" y="200"/>
                  </a:cubicBezTo>
                  <a:cubicBezTo>
                    <a:pt x="60" y="189"/>
                    <a:pt x="59" y="184"/>
                    <a:pt x="68" y="178"/>
                  </a:cubicBezTo>
                  <a:cubicBezTo>
                    <a:pt x="77" y="181"/>
                    <a:pt x="75" y="187"/>
                    <a:pt x="84" y="184"/>
                  </a:cubicBezTo>
                  <a:cubicBezTo>
                    <a:pt x="92" y="171"/>
                    <a:pt x="91" y="157"/>
                    <a:pt x="104" y="148"/>
                  </a:cubicBezTo>
                  <a:cubicBezTo>
                    <a:pt x="108" y="149"/>
                    <a:pt x="110" y="155"/>
                    <a:pt x="114" y="156"/>
                  </a:cubicBezTo>
                  <a:cubicBezTo>
                    <a:pt x="120" y="158"/>
                    <a:pt x="131" y="151"/>
                    <a:pt x="136" y="148"/>
                  </a:cubicBezTo>
                  <a:cubicBezTo>
                    <a:pt x="145" y="134"/>
                    <a:pt x="142" y="141"/>
                    <a:pt x="146" y="130"/>
                  </a:cubicBezTo>
                  <a:cubicBezTo>
                    <a:pt x="146" y="127"/>
                    <a:pt x="145" y="115"/>
                    <a:pt x="142" y="110"/>
                  </a:cubicBezTo>
                  <a:cubicBezTo>
                    <a:pt x="140" y="106"/>
                    <a:pt x="134" y="98"/>
                    <a:pt x="134" y="98"/>
                  </a:cubicBezTo>
                  <a:cubicBezTo>
                    <a:pt x="131" y="78"/>
                    <a:pt x="142" y="53"/>
                    <a:pt x="122" y="40"/>
                  </a:cubicBezTo>
                  <a:cubicBezTo>
                    <a:pt x="112" y="26"/>
                    <a:pt x="109" y="10"/>
                    <a:pt x="94" y="0"/>
                  </a:cubicBezTo>
                  <a:cubicBezTo>
                    <a:pt x="87" y="4"/>
                    <a:pt x="86" y="9"/>
                    <a:pt x="78" y="12"/>
                  </a:cubicBezTo>
                  <a:cubicBezTo>
                    <a:pt x="67" y="29"/>
                    <a:pt x="80" y="31"/>
                    <a:pt x="96" y="34"/>
                  </a:cubicBezTo>
                  <a:cubicBezTo>
                    <a:pt x="103" y="44"/>
                    <a:pt x="100" y="53"/>
                    <a:pt x="96" y="64"/>
                  </a:cubicBezTo>
                  <a:cubicBezTo>
                    <a:pt x="96" y="68"/>
                    <a:pt x="95" y="106"/>
                    <a:pt x="82" y="10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7" name="Freeform 107"/>
            <p:cNvSpPr>
              <a:spLocks/>
            </p:cNvSpPr>
            <p:nvPr/>
          </p:nvSpPr>
          <p:spPr bwMode="invGray">
            <a:xfrm>
              <a:off x="3062" y="1988"/>
              <a:ext cx="52" cy="30"/>
            </a:xfrm>
            <a:custGeom>
              <a:avLst/>
              <a:gdLst>
                <a:gd name="T0" fmla="*/ 1 w 70"/>
                <a:gd name="T1" fmla="*/ 0 h 40"/>
                <a:gd name="T2" fmla="*/ 1 w 70"/>
                <a:gd name="T3" fmla="*/ 2 h 40"/>
                <a:gd name="T4" fmla="*/ 1 w 70"/>
                <a:gd name="T5" fmla="*/ 2 h 40"/>
                <a:gd name="T6" fmla="*/ 1 w 70"/>
                <a:gd name="T7" fmla="*/ 2 h 40"/>
                <a:gd name="T8" fmla="*/ 1 w 70"/>
                <a:gd name="T9" fmla="*/ 2 h 40"/>
                <a:gd name="T10" fmla="*/ 1 w 70"/>
                <a:gd name="T11" fmla="*/ 2 h 40"/>
                <a:gd name="T12" fmla="*/ 1 w 70"/>
                <a:gd name="T13" fmla="*/ 2 h 40"/>
                <a:gd name="T14" fmla="*/ 1 w 7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0">
                  <a:moveTo>
                    <a:pt x="59" y="0"/>
                  </a:moveTo>
                  <a:cubicBezTo>
                    <a:pt x="68" y="3"/>
                    <a:pt x="70" y="10"/>
                    <a:pt x="65" y="20"/>
                  </a:cubicBezTo>
                  <a:cubicBezTo>
                    <a:pt x="61" y="27"/>
                    <a:pt x="49" y="23"/>
                    <a:pt x="41" y="24"/>
                  </a:cubicBezTo>
                  <a:cubicBezTo>
                    <a:pt x="36" y="38"/>
                    <a:pt x="41" y="34"/>
                    <a:pt x="31" y="40"/>
                  </a:cubicBezTo>
                  <a:cubicBezTo>
                    <a:pt x="23" y="39"/>
                    <a:pt x="15" y="39"/>
                    <a:pt x="7" y="38"/>
                  </a:cubicBezTo>
                  <a:cubicBezTo>
                    <a:pt x="5" y="38"/>
                    <a:pt x="0" y="38"/>
                    <a:pt x="1" y="36"/>
                  </a:cubicBezTo>
                  <a:cubicBezTo>
                    <a:pt x="7" y="26"/>
                    <a:pt x="23" y="23"/>
                    <a:pt x="33" y="20"/>
                  </a:cubicBezTo>
                  <a:cubicBezTo>
                    <a:pt x="39" y="11"/>
                    <a:pt x="51" y="8"/>
                    <a:pt x="59"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8" name="Freeform 108"/>
            <p:cNvSpPr>
              <a:spLocks/>
            </p:cNvSpPr>
            <p:nvPr/>
          </p:nvSpPr>
          <p:spPr bwMode="invGray">
            <a:xfrm>
              <a:off x="2955" y="1997"/>
              <a:ext cx="19" cy="22"/>
            </a:xfrm>
            <a:custGeom>
              <a:avLst/>
              <a:gdLst>
                <a:gd name="T0" fmla="*/ 1 w 26"/>
                <a:gd name="T1" fmla="*/ 0 h 29"/>
                <a:gd name="T2" fmla="*/ 0 w 26"/>
                <a:gd name="T3" fmla="*/ 2 h 29"/>
                <a:gd name="T4" fmla="*/ 1 w 26"/>
                <a:gd name="T5" fmla="*/ 2 h 29"/>
                <a:gd name="T6" fmla="*/ 1 w 26"/>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9">
                  <a:moveTo>
                    <a:pt x="18" y="0"/>
                  </a:moveTo>
                  <a:cubicBezTo>
                    <a:pt x="9" y="6"/>
                    <a:pt x="4" y="7"/>
                    <a:pt x="0" y="18"/>
                  </a:cubicBezTo>
                  <a:cubicBezTo>
                    <a:pt x="7" y="25"/>
                    <a:pt x="9" y="29"/>
                    <a:pt x="18" y="26"/>
                  </a:cubicBezTo>
                  <a:cubicBezTo>
                    <a:pt x="22" y="14"/>
                    <a:pt x="26" y="12"/>
                    <a:pt x="18"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99" name="Freeform 109"/>
            <p:cNvSpPr>
              <a:spLocks/>
            </p:cNvSpPr>
            <p:nvPr/>
          </p:nvSpPr>
          <p:spPr bwMode="invGray">
            <a:xfrm>
              <a:off x="2979" y="1996"/>
              <a:ext cx="37" cy="27"/>
            </a:xfrm>
            <a:custGeom>
              <a:avLst/>
              <a:gdLst>
                <a:gd name="T0" fmla="*/ 2 w 49"/>
                <a:gd name="T1" fmla="*/ 2 h 36"/>
                <a:gd name="T2" fmla="*/ 0 w 49"/>
                <a:gd name="T3" fmla="*/ 2 h 36"/>
                <a:gd name="T4" fmla="*/ 2 w 49"/>
                <a:gd name="T5" fmla="*/ 2 h 36"/>
                <a:gd name="T6" fmla="*/ 2 w 49"/>
                <a:gd name="T7" fmla="*/ 2 h 36"/>
                <a:gd name="T8" fmla="*/ 2 w 49"/>
                <a:gd name="T9" fmla="*/ 2 h 36"/>
                <a:gd name="T10" fmla="*/ 2 w 49"/>
                <a:gd name="T11" fmla="*/ 2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36">
                  <a:moveTo>
                    <a:pt x="14" y="6"/>
                  </a:moveTo>
                  <a:cubicBezTo>
                    <a:pt x="11" y="14"/>
                    <a:pt x="7" y="13"/>
                    <a:pt x="0" y="18"/>
                  </a:cubicBezTo>
                  <a:cubicBezTo>
                    <a:pt x="1" y="22"/>
                    <a:pt x="2" y="29"/>
                    <a:pt x="6" y="32"/>
                  </a:cubicBezTo>
                  <a:cubicBezTo>
                    <a:pt x="10" y="34"/>
                    <a:pt x="18" y="36"/>
                    <a:pt x="18" y="36"/>
                  </a:cubicBezTo>
                  <a:cubicBezTo>
                    <a:pt x="24" y="27"/>
                    <a:pt x="30" y="28"/>
                    <a:pt x="40" y="26"/>
                  </a:cubicBezTo>
                  <a:cubicBezTo>
                    <a:pt x="49" y="0"/>
                    <a:pt x="26" y="18"/>
                    <a:pt x="14" y="6"/>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0" name="Freeform 110"/>
            <p:cNvSpPr>
              <a:spLocks/>
            </p:cNvSpPr>
            <p:nvPr/>
          </p:nvSpPr>
          <p:spPr bwMode="invGray">
            <a:xfrm>
              <a:off x="3040" y="1987"/>
              <a:ext cx="20" cy="16"/>
            </a:xfrm>
            <a:custGeom>
              <a:avLst/>
              <a:gdLst>
                <a:gd name="T0" fmla="*/ 1 w 27"/>
                <a:gd name="T1" fmla="*/ 0 h 22"/>
                <a:gd name="T2" fmla="*/ 1 w 27"/>
                <a:gd name="T3" fmla="*/ 1 h 22"/>
                <a:gd name="T4" fmla="*/ 1 w 27"/>
                <a:gd name="T5" fmla="*/ 1 h 22"/>
                <a:gd name="T6" fmla="*/ 1 w 2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2">
                  <a:moveTo>
                    <a:pt x="11" y="0"/>
                  </a:moveTo>
                  <a:cubicBezTo>
                    <a:pt x="8" y="4"/>
                    <a:pt x="0" y="8"/>
                    <a:pt x="3" y="12"/>
                  </a:cubicBezTo>
                  <a:cubicBezTo>
                    <a:pt x="6" y="17"/>
                    <a:pt x="19" y="22"/>
                    <a:pt x="19" y="22"/>
                  </a:cubicBezTo>
                  <a:cubicBezTo>
                    <a:pt x="27" y="10"/>
                    <a:pt x="15" y="11"/>
                    <a:pt x="11"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1" name="Freeform 111"/>
            <p:cNvSpPr>
              <a:spLocks/>
            </p:cNvSpPr>
            <p:nvPr/>
          </p:nvSpPr>
          <p:spPr bwMode="invGray">
            <a:xfrm>
              <a:off x="3022" y="2005"/>
              <a:ext cx="15" cy="13"/>
            </a:xfrm>
            <a:custGeom>
              <a:avLst/>
              <a:gdLst>
                <a:gd name="T0" fmla="*/ 2 w 20"/>
                <a:gd name="T1" fmla="*/ 0 h 18"/>
                <a:gd name="T2" fmla="*/ 2 w 20"/>
                <a:gd name="T3" fmla="*/ 1 h 18"/>
                <a:gd name="T4" fmla="*/ 2 w 20"/>
                <a:gd name="T5" fmla="*/ 0 h 18"/>
                <a:gd name="T6" fmla="*/ 0 60000 65536"/>
                <a:gd name="T7" fmla="*/ 0 60000 65536"/>
                <a:gd name="T8" fmla="*/ 0 60000 65536"/>
              </a:gdLst>
              <a:ahLst/>
              <a:cxnLst>
                <a:cxn ang="T6">
                  <a:pos x="T0" y="T1"/>
                </a:cxn>
                <a:cxn ang="T7">
                  <a:pos x="T2" y="T3"/>
                </a:cxn>
                <a:cxn ang="T8">
                  <a:pos x="T4" y="T5"/>
                </a:cxn>
              </a:cxnLst>
              <a:rect l="0" t="0" r="r" b="b"/>
              <a:pathLst>
                <a:path w="20" h="18">
                  <a:moveTo>
                    <a:pt x="11" y="0"/>
                  </a:moveTo>
                  <a:cubicBezTo>
                    <a:pt x="1" y="14"/>
                    <a:pt x="0" y="9"/>
                    <a:pt x="9" y="18"/>
                  </a:cubicBezTo>
                  <a:cubicBezTo>
                    <a:pt x="20" y="14"/>
                    <a:pt x="16" y="18"/>
                    <a:pt x="11"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2" name="Freeform 112"/>
            <p:cNvSpPr>
              <a:spLocks/>
            </p:cNvSpPr>
            <p:nvPr/>
          </p:nvSpPr>
          <p:spPr bwMode="invGray">
            <a:xfrm>
              <a:off x="4162" y="2021"/>
              <a:ext cx="18" cy="33"/>
            </a:xfrm>
            <a:custGeom>
              <a:avLst/>
              <a:gdLst>
                <a:gd name="T0" fmla="*/ 2 w 24"/>
                <a:gd name="T1" fmla="*/ 0 h 44"/>
                <a:gd name="T2" fmla="*/ 2 w 24"/>
                <a:gd name="T3" fmla="*/ 2 h 44"/>
                <a:gd name="T4" fmla="*/ 0 w 24"/>
                <a:gd name="T5" fmla="*/ 2 h 44"/>
                <a:gd name="T6" fmla="*/ 2 w 24"/>
                <a:gd name="T7" fmla="*/ 2 h 44"/>
                <a:gd name="T8" fmla="*/ 2 w 2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4">
                  <a:moveTo>
                    <a:pt x="24" y="0"/>
                  </a:moveTo>
                  <a:cubicBezTo>
                    <a:pt x="19" y="7"/>
                    <a:pt x="15" y="11"/>
                    <a:pt x="8" y="16"/>
                  </a:cubicBezTo>
                  <a:cubicBezTo>
                    <a:pt x="4" y="21"/>
                    <a:pt x="0" y="34"/>
                    <a:pt x="0" y="34"/>
                  </a:cubicBezTo>
                  <a:cubicBezTo>
                    <a:pt x="3" y="44"/>
                    <a:pt x="7" y="42"/>
                    <a:pt x="16" y="40"/>
                  </a:cubicBezTo>
                  <a:cubicBezTo>
                    <a:pt x="20" y="27"/>
                    <a:pt x="24" y="14"/>
                    <a:pt x="24"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3" name="Freeform 113"/>
            <p:cNvSpPr>
              <a:spLocks/>
            </p:cNvSpPr>
            <p:nvPr/>
          </p:nvSpPr>
          <p:spPr bwMode="invGray">
            <a:xfrm>
              <a:off x="3278" y="3473"/>
              <a:ext cx="31" cy="18"/>
            </a:xfrm>
            <a:custGeom>
              <a:avLst/>
              <a:gdLst>
                <a:gd name="T0" fmla="*/ 2 w 41"/>
                <a:gd name="T1" fmla="*/ 0 h 24"/>
                <a:gd name="T2" fmla="*/ 2 w 41"/>
                <a:gd name="T3" fmla="*/ 2 h 24"/>
                <a:gd name="T4" fmla="*/ 2 w 41"/>
                <a:gd name="T5" fmla="*/ 0 h 24"/>
                <a:gd name="T6" fmla="*/ 0 60000 65536"/>
                <a:gd name="T7" fmla="*/ 0 60000 65536"/>
                <a:gd name="T8" fmla="*/ 0 60000 65536"/>
              </a:gdLst>
              <a:ahLst/>
              <a:cxnLst>
                <a:cxn ang="T6">
                  <a:pos x="T0" y="T1"/>
                </a:cxn>
                <a:cxn ang="T7">
                  <a:pos x="T2" y="T3"/>
                </a:cxn>
                <a:cxn ang="T8">
                  <a:pos x="T4" y="T5"/>
                </a:cxn>
              </a:cxnLst>
              <a:rect l="0" t="0" r="r" b="b"/>
              <a:pathLst>
                <a:path w="41" h="24">
                  <a:moveTo>
                    <a:pt x="30" y="0"/>
                  </a:moveTo>
                  <a:cubicBezTo>
                    <a:pt x="4" y="4"/>
                    <a:pt x="0" y="17"/>
                    <a:pt x="26" y="24"/>
                  </a:cubicBezTo>
                  <a:cubicBezTo>
                    <a:pt x="41" y="19"/>
                    <a:pt x="38" y="10"/>
                    <a:pt x="30"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4" name="Freeform 114"/>
            <p:cNvSpPr>
              <a:spLocks/>
            </p:cNvSpPr>
            <p:nvPr/>
          </p:nvSpPr>
          <p:spPr bwMode="invGray">
            <a:xfrm>
              <a:off x="3318" y="3466"/>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5" name="Freeform 115"/>
            <p:cNvSpPr>
              <a:spLocks/>
            </p:cNvSpPr>
            <p:nvPr/>
          </p:nvSpPr>
          <p:spPr bwMode="invGray">
            <a:xfrm>
              <a:off x="3251" y="3312"/>
              <a:ext cx="9" cy="15"/>
            </a:xfrm>
            <a:custGeom>
              <a:avLst/>
              <a:gdLst>
                <a:gd name="T0" fmla="*/ 1 w 13"/>
                <a:gd name="T1" fmla="*/ 2 h 20"/>
                <a:gd name="T2" fmla="*/ 1 w 13"/>
                <a:gd name="T3" fmla="*/ 2 h 20"/>
                <a:gd name="T4" fmla="*/ 1 w 13"/>
                <a:gd name="T5" fmla="*/ 2 h 20"/>
                <a:gd name="T6" fmla="*/ 1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6" name="Freeform 116"/>
            <p:cNvSpPr>
              <a:spLocks/>
            </p:cNvSpPr>
            <p:nvPr/>
          </p:nvSpPr>
          <p:spPr bwMode="invGray">
            <a:xfrm>
              <a:off x="3311" y="3239"/>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7" name="Freeform 117"/>
            <p:cNvSpPr>
              <a:spLocks/>
            </p:cNvSpPr>
            <p:nvPr/>
          </p:nvSpPr>
          <p:spPr bwMode="invGray">
            <a:xfrm>
              <a:off x="3287" y="3238"/>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8" name="Freeform 118"/>
            <p:cNvSpPr>
              <a:spLocks/>
            </p:cNvSpPr>
            <p:nvPr/>
          </p:nvSpPr>
          <p:spPr bwMode="invGray">
            <a:xfrm>
              <a:off x="3276" y="3260"/>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09" name="Freeform 119"/>
            <p:cNvSpPr>
              <a:spLocks/>
            </p:cNvSpPr>
            <p:nvPr/>
          </p:nvSpPr>
          <p:spPr bwMode="invGray">
            <a:xfrm>
              <a:off x="3251" y="3294"/>
              <a:ext cx="9" cy="15"/>
            </a:xfrm>
            <a:custGeom>
              <a:avLst/>
              <a:gdLst>
                <a:gd name="T0" fmla="*/ 1 w 13"/>
                <a:gd name="T1" fmla="*/ 2 h 20"/>
                <a:gd name="T2" fmla="*/ 1 w 13"/>
                <a:gd name="T3" fmla="*/ 2 h 20"/>
                <a:gd name="T4" fmla="*/ 1 w 13"/>
                <a:gd name="T5" fmla="*/ 2 h 20"/>
                <a:gd name="T6" fmla="*/ 1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10" name="Freeform 120"/>
            <p:cNvSpPr>
              <a:spLocks/>
            </p:cNvSpPr>
            <p:nvPr/>
          </p:nvSpPr>
          <p:spPr bwMode="invGray">
            <a:xfrm>
              <a:off x="3270" y="3281"/>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11" name="Freeform 121"/>
            <p:cNvSpPr>
              <a:spLocks/>
            </p:cNvSpPr>
            <p:nvPr/>
          </p:nvSpPr>
          <p:spPr bwMode="invGray">
            <a:xfrm>
              <a:off x="2537" y="2293"/>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12" name="Freeform 122"/>
            <p:cNvSpPr>
              <a:spLocks/>
            </p:cNvSpPr>
            <p:nvPr/>
          </p:nvSpPr>
          <p:spPr bwMode="invGray">
            <a:xfrm>
              <a:off x="2476" y="2259"/>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292929"/>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113" name="Freeform 123"/>
            <p:cNvSpPr>
              <a:spLocks/>
            </p:cNvSpPr>
            <p:nvPr/>
          </p:nvSpPr>
          <p:spPr bwMode="invGray">
            <a:xfrm>
              <a:off x="2238" y="2042"/>
              <a:ext cx="2060" cy="1644"/>
            </a:xfrm>
            <a:custGeom>
              <a:avLst/>
              <a:gdLst>
                <a:gd name="T0" fmla="*/ 452 w 2060"/>
                <a:gd name="T1" fmla="*/ 653 h 1644"/>
                <a:gd name="T2" fmla="*/ 333 w 2060"/>
                <a:gd name="T3" fmla="*/ 595 h 1644"/>
                <a:gd name="T4" fmla="*/ 158 w 2060"/>
                <a:gd name="T5" fmla="*/ 645 h 1644"/>
                <a:gd name="T6" fmla="*/ 46 w 2060"/>
                <a:gd name="T7" fmla="*/ 759 h 1644"/>
                <a:gd name="T8" fmla="*/ 12 w 2060"/>
                <a:gd name="T9" fmla="*/ 941 h 1644"/>
                <a:gd name="T10" fmla="*/ 146 w 2060"/>
                <a:gd name="T11" fmla="*/ 1059 h 1644"/>
                <a:gd name="T12" fmla="*/ 308 w 2060"/>
                <a:gd name="T13" fmla="*/ 1041 h 1644"/>
                <a:gd name="T14" fmla="*/ 396 w 2060"/>
                <a:gd name="T15" fmla="*/ 1138 h 1644"/>
                <a:gd name="T16" fmla="*/ 452 w 2060"/>
                <a:gd name="T17" fmla="*/ 1447 h 1644"/>
                <a:gd name="T18" fmla="*/ 497 w 2060"/>
                <a:gd name="T19" fmla="*/ 1628 h 1644"/>
                <a:gd name="T20" fmla="*/ 704 w 2060"/>
                <a:gd name="T21" fmla="*/ 1574 h 1644"/>
                <a:gd name="T22" fmla="*/ 817 w 2060"/>
                <a:gd name="T23" fmla="*/ 1380 h 1644"/>
                <a:gd name="T24" fmla="*/ 885 w 2060"/>
                <a:gd name="T25" fmla="*/ 1153 h 1644"/>
                <a:gd name="T26" fmla="*/ 998 w 2060"/>
                <a:gd name="T27" fmla="*/ 999 h 1644"/>
                <a:gd name="T28" fmla="*/ 796 w 2060"/>
                <a:gd name="T29" fmla="*/ 856 h 1644"/>
                <a:gd name="T30" fmla="*/ 817 w 2060"/>
                <a:gd name="T31" fmla="*/ 819 h 1644"/>
                <a:gd name="T32" fmla="*/ 1003 w 2060"/>
                <a:gd name="T33" fmla="*/ 916 h 1644"/>
                <a:gd name="T34" fmla="*/ 1098 w 2060"/>
                <a:gd name="T35" fmla="*/ 792 h 1644"/>
                <a:gd name="T36" fmla="*/ 1046 w 2060"/>
                <a:gd name="T37" fmla="*/ 763 h 1644"/>
                <a:gd name="T38" fmla="*/ 929 w 2060"/>
                <a:gd name="T39" fmla="*/ 716 h 1644"/>
                <a:gd name="T40" fmla="*/ 1141 w 2060"/>
                <a:gd name="T41" fmla="*/ 761 h 1644"/>
                <a:gd name="T42" fmla="*/ 1296 w 2060"/>
                <a:gd name="T43" fmla="*/ 852 h 1644"/>
                <a:gd name="T44" fmla="*/ 1373 w 2060"/>
                <a:gd name="T45" fmla="*/ 1033 h 1644"/>
                <a:gd name="T46" fmla="*/ 1608 w 2060"/>
                <a:gd name="T47" fmla="*/ 847 h 1644"/>
                <a:gd name="T48" fmla="*/ 1704 w 2060"/>
                <a:gd name="T49" fmla="*/ 1030 h 1644"/>
                <a:gd name="T50" fmla="*/ 1707 w 2060"/>
                <a:gd name="T51" fmla="*/ 874 h 1644"/>
                <a:gd name="T52" fmla="*/ 1759 w 2060"/>
                <a:gd name="T53" fmla="*/ 800 h 1644"/>
                <a:gd name="T54" fmla="*/ 1783 w 2060"/>
                <a:gd name="T55" fmla="*/ 544 h 1644"/>
                <a:gd name="T56" fmla="*/ 1824 w 2060"/>
                <a:gd name="T57" fmla="*/ 528 h 1644"/>
                <a:gd name="T58" fmla="*/ 1844 w 2060"/>
                <a:gd name="T59" fmla="*/ 427 h 1644"/>
                <a:gd name="T60" fmla="*/ 1805 w 2060"/>
                <a:gd name="T61" fmla="*/ 226 h 1644"/>
                <a:gd name="T62" fmla="*/ 1899 w 2060"/>
                <a:gd name="T63" fmla="*/ 108 h 1644"/>
                <a:gd name="T64" fmla="*/ 1947 w 2060"/>
                <a:gd name="T65" fmla="*/ 209 h 1644"/>
                <a:gd name="T66" fmla="*/ 1943 w 2060"/>
                <a:gd name="T67" fmla="*/ 123 h 1644"/>
                <a:gd name="T68" fmla="*/ 1975 w 2060"/>
                <a:gd name="T69" fmla="*/ 51 h 1644"/>
                <a:gd name="T70" fmla="*/ 2038 w 2060"/>
                <a:gd name="T71" fmla="*/ 0 h 1644"/>
                <a:gd name="T72" fmla="*/ 1820 w 2060"/>
                <a:gd name="T73" fmla="*/ 63 h 1644"/>
                <a:gd name="T74" fmla="*/ 1583 w 2060"/>
                <a:gd name="T75" fmla="*/ 83 h 1644"/>
                <a:gd name="T76" fmla="*/ 1349 w 2060"/>
                <a:gd name="T77" fmla="*/ 30 h 1644"/>
                <a:gd name="T78" fmla="*/ 1132 w 2060"/>
                <a:gd name="T79" fmla="*/ 65 h 1644"/>
                <a:gd name="T80" fmla="*/ 1040 w 2060"/>
                <a:gd name="T81" fmla="*/ 170 h 1644"/>
                <a:gd name="T82" fmla="*/ 926 w 2060"/>
                <a:gd name="T83" fmla="*/ 137 h 1644"/>
                <a:gd name="T84" fmla="*/ 758 w 2060"/>
                <a:gd name="T85" fmla="*/ 183 h 1644"/>
                <a:gd name="T86" fmla="*/ 667 w 2060"/>
                <a:gd name="T87" fmla="*/ 140 h 1644"/>
                <a:gd name="T88" fmla="*/ 364 w 2060"/>
                <a:gd name="T89" fmla="*/ 248 h 1644"/>
                <a:gd name="T90" fmla="*/ 535 w 2060"/>
                <a:gd name="T91" fmla="*/ 213 h 1644"/>
                <a:gd name="T92" fmla="*/ 638 w 2060"/>
                <a:gd name="T93" fmla="*/ 276 h 1644"/>
                <a:gd name="T94" fmla="*/ 443 w 2060"/>
                <a:gd name="T95" fmla="*/ 357 h 1644"/>
                <a:gd name="T96" fmla="*/ 275 w 2060"/>
                <a:gd name="T97" fmla="*/ 416 h 1644"/>
                <a:gd name="T98" fmla="*/ 167 w 2060"/>
                <a:gd name="T99" fmla="*/ 537 h 1644"/>
                <a:gd name="T100" fmla="*/ 283 w 2060"/>
                <a:gd name="T101" fmla="*/ 552 h 1644"/>
                <a:gd name="T102" fmla="*/ 381 w 2060"/>
                <a:gd name="T103" fmla="*/ 573 h 1644"/>
                <a:gd name="T104" fmla="*/ 493 w 2060"/>
                <a:gd name="T105" fmla="*/ 590 h 1644"/>
                <a:gd name="T106" fmla="*/ 487 w 2060"/>
                <a:gd name="T107" fmla="*/ 512 h 1644"/>
                <a:gd name="T108" fmla="*/ 592 w 2060"/>
                <a:gd name="T109" fmla="*/ 548 h 1644"/>
                <a:gd name="T110" fmla="*/ 686 w 2060"/>
                <a:gd name="T111" fmla="*/ 470 h 1644"/>
                <a:gd name="T112" fmla="*/ 772 w 2060"/>
                <a:gd name="T113" fmla="*/ 480 h 1644"/>
                <a:gd name="T114" fmla="*/ 639 w 2060"/>
                <a:gd name="T115" fmla="*/ 598 h 16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60" h="1644">
                  <a:moveTo>
                    <a:pt x="697" y="677"/>
                  </a:moveTo>
                  <a:cubicBezTo>
                    <a:pt x="659" y="675"/>
                    <a:pt x="652" y="669"/>
                    <a:pt x="618" y="667"/>
                  </a:cubicBezTo>
                  <a:cubicBezTo>
                    <a:pt x="607" y="666"/>
                    <a:pt x="594" y="661"/>
                    <a:pt x="582" y="658"/>
                  </a:cubicBezTo>
                  <a:cubicBezTo>
                    <a:pt x="577" y="655"/>
                    <a:pt x="568" y="650"/>
                    <a:pt x="568" y="650"/>
                  </a:cubicBezTo>
                  <a:cubicBezTo>
                    <a:pt x="551" y="652"/>
                    <a:pt x="557" y="655"/>
                    <a:pt x="546" y="658"/>
                  </a:cubicBezTo>
                  <a:cubicBezTo>
                    <a:pt x="540" y="667"/>
                    <a:pt x="542" y="669"/>
                    <a:pt x="546" y="677"/>
                  </a:cubicBezTo>
                  <a:cubicBezTo>
                    <a:pt x="548" y="680"/>
                    <a:pt x="550" y="686"/>
                    <a:pt x="550" y="686"/>
                  </a:cubicBezTo>
                  <a:cubicBezTo>
                    <a:pt x="526" y="694"/>
                    <a:pt x="506" y="678"/>
                    <a:pt x="488" y="670"/>
                  </a:cubicBezTo>
                  <a:cubicBezTo>
                    <a:pt x="481" y="653"/>
                    <a:pt x="472" y="655"/>
                    <a:pt x="452" y="653"/>
                  </a:cubicBezTo>
                  <a:cubicBezTo>
                    <a:pt x="446" y="648"/>
                    <a:pt x="444" y="648"/>
                    <a:pt x="437" y="650"/>
                  </a:cubicBezTo>
                  <a:cubicBezTo>
                    <a:pt x="427" y="647"/>
                    <a:pt x="433" y="648"/>
                    <a:pt x="423" y="642"/>
                  </a:cubicBezTo>
                  <a:cubicBezTo>
                    <a:pt x="421" y="641"/>
                    <a:pt x="418" y="639"/>
                    <a:pt x="418" y="639"/>
                  </a:cubicBezTo>
                  <a:cubicBezTo>
                    <a:pt x="416" y="638"/>
                    <a:pt x="413" y="633"/>
                    <a:pt x="413" y="630"/>
                  </a:cubicBezTo>
                  <a:cubicBezTo>
                    <a:pt x="415" y="625"/>
                    <a:pt x="418" y="616"/>
                    <a:pt x="418" y="616"/>
                  </a:cubicBezTo>
                  <a:cubicBezTo>
                    <a:pt x="416" y="592"/>
                    <a:pt x="421" y="588"/>
                    <a:pt x="398" y="591"/>
                  </a:cubicBezTo>
                  <a:cubicBezTo>
                    <a:pt x="390" y="598"/>
                    <a:pt x="390" y="595"/>
                    <a:pt x="381" y="592"/>
                  </a:cubicBezTo>
                  <a:cubicBezTo>
                    <a:pt x="370" y="592"/>
                    <a:pt x="361" y="595"/>
                    <a:pt x="348" y="597"/>
                  </a:cubicBezTo>
                  <a:cubicBezTo>
                    <a:pt x="344" y="595"/>
                    <a:pt x="337" y="597"/>
                    <a:pt x="333" y="595"/>
                  </a:cubicBezTo>
                  <a:cubicBezTo>
                    <a:pt x="331" y="594"/>
                    <a:pt x="330" y="592"/>
                    <a:pt x="328" y="592"/>
                  </a:cubicBezTo>
                  <a:cubicBezTo>
                    <a:pt x="314" y="591"/>
                    <a:pt x="296" y="597"/>
                    <a:pt x="283" y="602"/>
                  </a:cubicBezTo>
                  <a:cubicBezTo>
                    <a:pt x="276" y="603"/>
                    <a:pt x="268" y="606"/>
                    <a:pt x="260" y="608"/>
                  </a:cubicBezTo>
                  <a:cubicBezTo>
                    <a:pt x="255" y="609"/>
                    <a:pt x="246" y="613"/>
                    <a:pt x="246" y="613"/>
                  </a:cubicBezTo>
                  <a:cubicBezTo>
                    <a:pt x="228" y="611"/>
                    <a:pt x="209" y="609"/>
                    <a:pt x="189" y="611"/>
                  </a:cubicBezTo>
                  <a:cubicBezTo>
                    <a:pt x="184" y="613"/>
                    <a:pt x="180" y="614"/>
                    <a:pt x="175" y="617"/>
                  </a:cubicBezTo>
                  <a:cubicBezTo>
                    <a:pt x="173" y="619"/>
                    <a:pt x="173" y="620"/>
                    <a:pt x="173" y="622"/>
                  </a:cubicBezTo>
                  <a:cubicBezTo>
                    <a:pt x="172" y="623"/>
                    <a:pt x="169" y="623"/>
                    <a:pt x="169" y="625"/>
                  </a:cubicBezTo>
                  <a:cubicBezTo>
                    <a:pt x="163" y="634"/>
                    <a:pt x="167" y="641"/>
                    <a:pt x="158" y="645"/>
                  </a:cubicBezTo>
                  <a:cubicBezTo>
                    <a:pt x="153" y="648"/>
                    <a:pt x="149" y="652"/>
                    <a:pt x="144" y="655"/>
                  </a:cubicBezTo>
                  <a:cubicBezTo>
                    <a:pt x="141" y="656"/>
                    <a:pt x="135" y="659"/>
                    <a:pt x="135" y="659"/>
                  </a:cubicBezTo>
                  <a:cubicBezTo>
                    <a:pt x="133" y="664"/>
                    <a:pt x="130" y="666"/>
                    <a:pt x="130" y="669"/>
                  </a:cubicBezTo>
                  <a:cubicBezTo>
                    <a:pt x="128" y="677"/>
                    <a:pt x="132" y="691"/>
                    <a:pt x="124" y="698"/>
                  </a:cubicBezTo>
                  <a:cubicBezTo>
                    <a:pt x="118" y="703"/>
                    <a:pt x="108" y="709"/>
                    <a:pt x="101" y="711"/>
                  </a:cubicBezTo>
                  <a:cubicBezTo>
                    <a:pt x="101" y="711"/>
                    <a:pt x="90" y="716"/>
                    <a:pt x="87" y="716"/>
                  </a:cubicBezTo>
                  <a:cubicBezTo>
                    <a:pt x="85" y="717"/>
                    <a:pt x="82" y="717"/>
                    <a:pt x="82" y="717"/>
                  </a:cubicBezTo>
                  <a:cubicBezTo>
                    <a:pt x="76" y="725"/>
                    <a:pt x="68" y="733"/>
                    <a:pt x="60" y="738"/>
                  </a:cubicBezTo>
                  <a:cubicBezTo>
                    <a:pt x="56" y="745"/>
                    <a:pt x="53" y="755"/>
                    <a:pt x="46" y="759"/>
                  </a:cubicBezTo>
                  <a:cubicBezTo>
                    <a:pt x="43" y="764"/>
                    <a:pt x="37" y="767"/>
                    <a:pt x="31" y="773"/>
                  </a:cubicBezTo>
                  <a:cubicBezTo>
                    <a:pt x="26" y="780"/>
                    <a:pt x="25" y="789"/>
                    <a:pt x="23" y="797"/>
                  </a:cubicBezTo>
                  <a:cubicBezTo>
                    <a:pt x="20" y="803"/>
                    <a:pt x="19" y="809"/>
                    <a:pt x="17" y="816"/>
                  </a:cubicBezTo>
                  <a:cubicBezTo>
                    <a:pt x="15" y="817"/>
                    <a:pt x="14" y="824"/>
                    <a:pt x="14" y="824"/>
                  </a:cubicBezTo>
                  <a:cubicBezTo>
                    <a:pt x="15" y="831"/>
                    <a:pt x="26" y="842"/>
                    <a:pt x="26" y="842"/>
                  </a:cubicBezTo>
                  <a:cubicBezTo>
                    <a:pt x="26" y="847"/>
                    <a:pt x="17" y="855"/>
                    <a:pt x="17" y="855"/>
                  </a:cubicBezTo>
                  <a:cubicBezTo>
                    <a:pt x="14" y="863"/>
                    <a:pt x="17" y="867"/>
                    <a:pt x="25" y="870"/>
                  </a:cubicBezTo>
                  <a:cubicBezTo>
                    <a:pt x="28" y="884"/>
                    <a:pt x="17" y="902"/>
                    <a:pt x="6" y="909"/>
                  </a:cubicBezTo>
                  <a:cubicBezTo>
                    <a:pt x="0" y="927"/>
                    <a:pt x="5" y="927"/>
                    <a:pt x="12" y="941"/>
                  </a:cubicBezTo>
                  <a:cubicBezTo>
                    <a:pt x="23" y="963"/>
                    <a:pt x="29" y="969"/>
                    <a:pt x="53" y="977"/>
                  </a:cubicBezTo>
                  <a:cubicBezTo>
                    <a:pt x="60" y="986"/>
                    <a:pt x="56" y="983"/>
                    <a:pt x="63" y="989"/>
                  </a:cubicBezTo>
                  <a:cubicBezTo>
                    <a:pt x="62" y="994"/>
                    <a:pt x="59" y="997"/>
                    <a:pt x="59" y="1002"/>
                  </a:cubicBezTo>
                  <a:cubicBezTo>
                    <a:pt x="57" y="1009"/>
                    <a:pt x="70" y="1020"/>
                    <a:pt x="74" y="1027"/>
                  </a:cubicBezTo>
                  <a:cubicBezTo>
                    <a:pt x="77" y="1031"/>
                    <a:pt x="91" y="1036"/>
                    <a:pt x="91" y="1036"/>
                  </a:cubicBezTo>
                  <a:cubicBezTo>
                    <a:pt x="94" y="1036"/>
                    <a:pt x="96" y="1036"/>
                    <a:pt x="98" y="1034"/>
                  </a:cubicBezTo>
                  <a:cubicBezTo>
                    <a:pt x="99" y="1034"/>
                    <a:pt x="98" y="1031"/>
                    <a:pt x="99" y="1030"/>
                  </a:cubicBezTo>
                  <a:cubicBezTo>
                    <a:pt x="101" y="1030"/>
                    <a:pt x="107" y="1038"/>
                    <a:pt x="108" y="1038"/>
                  </a:cubicBezTo>
                  <a:cubicBezTo>
                    <a:pt x="119" y="1047"/>
                    <a:pt x="133" y="1055"/>
                    <a:pt x="146" y="1059"/>
                  </a:cubicBezTo>
                  <a:cubicBezTo>
                    <a:pt x="149" y="1067"/>
                    <a:pt x="152" y="1066"/>
                    <a:pt x="159" y="1064"/>
                  </a:cubicBezTo>
                  <a:cubicBezTo>
                    <a:pt x="163" y="1061"/>
                    <a:pt x="166" y="1059"/>
                    <a:pt x="169" y="1058"/>
                  </a:cubicBezTo>
                  <a:cubicBezTo>
                    <a:pt x="172" y="1056"/>
                    <a:pt x="178" y="1055"/>
                    <a:pt x="178" y="1055"/>
                  </a:cubicBezTo>
                  <a:cubicBezTo>
                    <a:pt x="192" y="1059"/>
                    <a:pt x="209" y="1061"/>
                    <a:pt x="224" y="1063"/>
                  </a:cubicBezTo>
                  <a:cubicBezTo>
                    <a:pt x="231" y="1067"/>
                    <a:pt x="229" y="1070"/>
                    <a:pt x="238" y="1069"/>
                  </a:cubicBezTo>
                  <a:cubicBezTo>
                    <a:pt x="238" y="1063"/>
                    <a:pt x="238" y="1056"/>
                    <a:pt x="238" y="1050"/>
                  </a:cubicBezTo>
                  <a:cubicBezTo>
                    <a:pt x="241" y="1041"/>
                    <a:pt x="257" y="1059"/>
                    <a:pt x="260" y="1061"/>
                  </a:cubicBezTo>
                  <a:cubicBezTo>
                    <a:pt x="266" y="1050"/>
                    <a:pt x="279" y="1052"/>
                    <a:pt x="291" y="1050"/>
                  </a:cubicBezTo>
                  <a:cubicBezTo>
                    <a:pt x="297" y="1049"/>
                    <a:pt x="302" y="1044"/>
                    <a:pt x="308" y="1041"/>
                  </a:cubicBezTo>
                  <a:cubicBezTo>
                    <a:pt x="319" y="1042"/>
                    <a:pt x="330" y="1045"/>
                    <a:pt x="341" y="1049"/>
                  </a:cubicBezTo>
                  <a:cubicBezTo>
                    <a:pt x="342" y="1050"/>
                    <a:pt x="344" y="1055"/>
                    <a:pt x="344" y="1058"/>
                  </a:cubicBezTo>
                  <a:cubicBezTo>
                    <a:pt x="344" y="1061"/>
                    <a:pt x="342" y="1067"/>
                    <a:pt x="342" y="1067"/>
                  </a:cubicBezTo>
                  <a:cubicBezTo>
                    <a:pt x="347" y="1070"/>
                    <a:pt x="355" y="1072"/>
                    <a:pt x="361" y="1075"/>
                  </a:cubicBezTo>
                  <a:cubicBezTo>
                    <a:pt x="362" y="1075"/>
                    <a:pt x="365" y="1077"/>
                    <a:pt x="365" y="1077"/>
                  </a:cubicBezTo>
                  <a:cubicBezTo>
                    <a:pt x="375" y="1074"/>
                    <a:pt x="384" y="1074"/>
                    <a:pt x="393" y="1080"/>
                  </a:cubicBezTo>
                  <a:cubicBezTo>
                    <a:pt x="396" y="1083"/>
                    <a:pt x="398" y="1088"/>
                    <a:pt x="401" y="1092"/>
                  </a:cubicBezTo>
                  <a:cubicBezTo>
                    <a:pt x="404" y="1095"/>
                    <a:pt x="407" y="1102"/>
                    <a:pt x="407" y="1102"/>
                  </a:cubicBezTo>
                  <a:cubicBezTo>
                    <a:pt x="404" y="1114"/>
                    <a:pt x="399" y="1127"/>
                    <a:pt x="396" y="1138"/>
                  </a:cubicBezTo>
                  <a:cubicBezTo>
                    <a:pt x="393" y="1147"/>
                    <a:pt x="395" y="1141"/>
                    <a:pt x="389" y="1152"/>
                  </a:cubicBezTo>
                  <a:cubicBezTo>
                    <a:pt x="387" y="1153"/>
                    <a:pt x="385" y="1156"/>
                    <a:pt x="385" y="1156"/>
                  </a:cubicBezTo>
                  <a:cubicBezTo>
                    <a:pt x="389" y="1185"/>
                    <a:pt x="396" y="1180"/>
                    <a:pt x="410" y="1197"/>
                  </a:cubicBezTo>
                  <a:cubicBezTo>
                    <a:pt x="427" y="1219"/>
                    <a:pt x="440" y="1239"/>
                    <a:pt x="447" y="1266"/>
                  </a:cubicBezTo>
                  <a:cubicBezTo>
                    <a:pt x="446" y="1280"/>
                    <a:pt x="452" y="1314"/>
                    <a:pt x="435" y="1325"/>
                  </a:cubicBezTo>
                  <a:cubicBezTo>
                    <a:pt x="427" y="1347"/>
                    <a:pt x="433" y="1325"/>
                    <a:pt x="430" y="1367"/>
                  </a:cubicBezTo>
                  <a:cubicBezTo>
                    <a:pt x="429" y="1377"/>
                    <a:pt x="421" y="1381"/>
                    <a:pt x="418" y="1391"/>
                  </a:cubicBezTo>
                  <a:cubicBezTo>
                    <a:pt x="421" y="1413"/>
                    <a:pt x="430" y="1422"/>
                    <a:pt x="446" y="1438"/>
                  </a:cubicBezTo>
                  <a:cubicBezTo>
                    <a:pt x="449" y="1441"/>
                    <a:pt x="450" y="1442"/>
                    <a:pt x="452" y="1447"/>
                  </a:cubicBezTo>
                  <a:cubicBezTo>
                    <a:pt x="454" y="1450"/>
                    <a:pt x="455" y="1456"/>
                    <a:pt x="455" y="1456"/>
                  </a:cubicBezTo>
                  <a:cubicBezTo>
                    <a:pt x="457" y="1475"/>
                    <a:pt x="458" y="1488"/>
                    <a:pt x="460" y="1505"/>
                  </a:cubicBezTo>
                  <a:cubicBezTo>
                    <a:pt x="461" y="1514"/>
                    <a:pt x="461" y="1511"/>
                    <a:pt x="464" y="1522"/>
                  </a:cubicBezTo>
                  <a:cubicBezTo>
                    <a:pt x="466" y="1524"/>
                    <a:pt x="466" y="1527"/>
                    <a:pt x="466" y="1527"/>
                  </a:cubicBezTo>
                  <a:cubicBezTo>
                    <a:pt x="468" y="1542"/>
                    <a:pt x="469" y="1552"/>
                    <a:pt x="481" y="1561"/>
                  </a:cubicBezTo>
                  <a:cubicBezTo>
                    <a:pt x="485" y="1566"/>
                    <a:pt x="488" y="1569"/>
                    <a:pt x="494" y="1572"/>
                  </a:cubicBezTo>
                  <a:cubicBezTo>
                    <a:pt x="497" y="1585"/>
                    <a:pt x="503" y="1597"/>
                    <a:pt x="506" y="1610"/>
                  </a:cubicBezTo>
                  <a:cubicBezTo>
                    <a:pt x="506" y="1614"/>
                    <a:pt x="508" y="1619"/>
                    <a:pt x="505" y="1622"/>
                  </a:cubicBezTo>
                  <a:cubicBezTo>
                    <a:pt x="503" y="1625"/>
                    <a:pt x="497" y="1628"/>
                    <a:pt x="497" y="1628"/>
                  </a:cubicBezTo>
                  <a:cubicBezTo>
                    <a:pt x="488" y="1642"/>
                    <a:pt x="509" y="1644"/>
                    <a:pt x="517" y="1644"/>
                  </a:cubicBezTo>
                  <a:cubicBezTo>
                    <a:pt x="539" y="1639"/>
                    <a:pt x="557" y="1635"/>
                    <a:pt x="579" y="1633"/>
                  </a:cubicBezTo>
                  <a:cubicBezTo>
                    <a:pt x="598" y="1630"/>
                    <a:pt x="613" y="1627"/>
                    <a:pt x="632" y="1624"/>
                  </a:cubicBezTo>
                  <a:cubicBezTo>
                    <a:pt x="635" y="1624"/>
                    <a:pt x="638" y="1622"/>
                    <a:pt x="641" y="1621"/>
                  </a:cubicBezTo>
                  <a:cubicBezTo>
                    <a:pt x="642" y="1621"/>
                    <a:pt x="644" y="1619"/>
                    <a:pt x="646" y="1617"/>
                  </a:cubicBezTo>
                  <a:cubicBezTo>
                    <a:pt x="649" y="1617"/>
                    <a:pt x="655" y="1616"/>
                    <a:pt x="655" y="1616"/>
                  </a:cubicBezTo>
                  <a:cubicBezTo>
                    <a:pt x="659" y="1610"/>
                    <a:pt x="664" y="1603"/>
                    <a:pt x="670" y="1600"/>
                  </a:cubicBezTo>
                  <a:cubicBezTo>
                    <a:pt x="675" y="1594"/>
                    <a:pt x="678" y="1591"/>
                    <a:pt x="683" y="1588"/>
                  </a:cubicBezTo>
                  <a:cubicBezTo>
                    <a:pt x="687" y="1581"/>
                    <a:pt x="697" y="1577"/>
                    <a:pt x="704" y="1574"/>
                  </a:cubicBezTo>
                  <a:cubicBezTo>
                    <a:pt x="715" y="1563"/>
                    <a:pt x="726" y="1550"/>
                    <a:pt x="731" y="1535"/>
                  </a:cubicBezTo>
                  <a:cubicBezTo>
                    <a:pt x="731" y="1531"/>
                    <a:pt x="729" y="1528"/>
                    <a:pt x="729" y="1525"/>
                  </a:cubicBezTo>
                  <a:cubicBezTo>
                    <a:pt x="729" y="1494"/>
                    <a:pt x="737" y="1505"/>
                    <a:pt x="754" y="1494"/>
                  </a:cubicBezTo>
                  <a:cubicBezTo>
                    <a:pt x="759" y="1488"/>
                    <a:pt x="762" y="1483"/>
                    <a:pt x="765" y="1475"/>
                  </a:cubicBezTo>
                  <a:cubicBezTo>
                    <a:pt x="763" y="1458"/>
                    <a:pt x="765" y="1439"/>
                    <a:pt x="755" y="1424"/>
                  </a:cubicBezTo>
                  <a:cubicBezTo>
                    <a:pt x="759" y="1413"/>
                    <a:pt x="771" y="1419"/>
                    <a:pt x="779" y="1422"/>
                  </a:cubicBezTo>
                  <a:cubicBezTo>
                    <a:pt x="782" y="1427"/>
                    <a:pt x="782" y="1435"/>
                    <a:pt x="785" y="1427"/>
                  </a:cubicBezTo>
                  <a:cubicBezTo>
                    <a:pt x="786" y="1416"/>
                    <a:pt x="786" y="1405"/>
                    <a:pt x="786" y="1396"/>
                  </a:cubicBezTo>
                  <a:cubicBezTo>
                    <a:pt x="788" y="1386"/>
                    <a:pt x="810" y="1385"/>
                    <a:pt x="817" y="1380"/>
                  </a:cubicBezTo>
                  <a:cubicBezTo>
                    <a:pt x="820" y="1374"/>
                    <a:pt x="831" y="1367"/>
                    <a:pt x="837" y="1363"/>
                  </a:cubicBezTo>
                  <a:cubicBezTo>
                    <a:pt x="841" y="1361"/>
                    <a:pt x="847" y="1356"/>
                    <a:pt x="847" y="1356"/>
                  </a:cubicBezTo>
                  <a:cubicBezTo>
                    <a:pt x="855" y="1345"/>
                    <a:pt x="845" y="1333"/>
                    <a:pt x="844" y="1320"/>
                  </a:cubicBezTo>
                  <a:cubicBezTo>
                    <a:pt x="845" y="1310"/>
                    <a:pt x="847" y="1308"/>
                    <a:pt x="850" y="1299"/>
                  </a:cubicBezTo>
                  <a:cubicBezTo>
                    <a:pt x="847" y="1288"/>
                    <a:pt x="842" y="1288"/>
                    <a:pt x="834" y="1280"/>
                  </a:cubicBezTo>
                  <a:cubicBezTo>
                    <a:pt x="833" y="1275"/>
                    <a:pt x="830" y="1266"/>
                    <a:pt x="830" y="1266"/>
                  </a:cubicBezTo>
                  <a:cubicBezTo>
                    <a:pt x="831" y="1250"/>
                    <a:pt x="831" y="1236"/>
                    <a:pt x="831" y="1220"/>
                  </a:cubicBezTo>
                  <a:cubicBezTo>
                    <a:pt x="833" y="1192"/>
                    <a:pt x="861" y="1183"/>
                    <a:pt x="876" y="1166"/>
                  </a:cubicBezTo>
                  <a:cubicBezTo>
                    <a:pt x="879" y="1160"/>
                    <a:pt x="884" y="1160"/>
                    <a:pt x="885" y="1153"/>
                  </a:cubicBezTo>
                  <a:cubicBezTo>
                    <a:pt x="890" y="1144"/>
                    <a:pt x="889" y="1142"/>
                    <a:pt x="895" y="1136"/>
                  </a:cubicBezTo>
                  <a:cubicBezTo>
                    <a:pt x="898" y="1127"/>
                    <a:pt x="906" y="1114"/>
                    <a:pt x="915" y="1111"/>
                  </a:cubicBezTo>
                  <a:cubicBezTo>
                    <a:pt x="920" y="1105"/>
                    <a:pt x="924" y="1099"/>
                    <a:pt x="930" y="1094"/>
                  </a:cubicBezTo>
                  <a:cubicBezTo>
                    <a:pt x="935" y="1089"/>
                    <a:pt x="938" y="1089"/>
                    <a:pt x="943" y="1084"/>
                  </a:cubicBezTo>
                  <a:cubicBezTo>
                    <a:pt x="947" y="1080"/>
                    <a:pt x="949" y="1078"/>
                    <a:pt x="955" y="1077"/>
                  </a:cubicBezTo>
                  <a:cubicBezTo>
                    <a:pt x="961" y="1066"/>
                    <a:pt x="958" y="1069"/>
                    <a:pt x="966" y="1064"/>
                  </a:cubicBezTo>
                  <a:cubicBezTo>
                    <a:pt x="972" y="1055"/>
                    <a:pt x="978" y="1045"/>
                    <a:pt x="983" y="1036"/>
                  </a:cubicBezTo>
                  <a:cubicBezTo>
                    <a:pt x="988" y="1030"/>
                    <a:pt x="989" y="1019"/>
                    <a:pt x="991" y="1013"/>
                  </a:cubicBezTo>
                  <a:cubicBezTo>
                    <a:pt x="994" y="1003"/>
                    <a:pt x="992" y="1009"/>
                    <a:pt x="998" y="999"/>
                  </a:cubicBezTo>
                  <a:cubicBezTo>
                    <a:pt x="1003" y="992"/>
                    <a:pt x="1003" y="984"/>
                    <a:pt x="1005" y="977"/>
                  </a:cubicBezTo>
                  <a:cubicBezTo>
                    <a:pt x="1003" y="966"/>
                    <a:pt x="1000" y="970"/>
                    <a:pt x="989" y="974"/>
                  </a:cubicBezTo>
                  <a:cubicBezTo>
                    <a:pt x="971" y="986"/>
                    <a:pt x="941" y="983"/>
                    <a:pt x="921" y="983"/>
                  </a:cubicBezTo>
                  <a:cubicBezTo>
                    <a:pt x="892" y="981"/>
                    <a:pt x="895" y="977"/>
                    <a:pt x="878" y="961"/>
                  </a:cubicBezTo>
                  <a:cubicBezTo>
                    <a:pt x="875" y="949"/>
                    <a:pt x="867" y="944"/>
                    <a:pt x="858" y="936"/>
                  </a:cubicBezTo>
                  <a:cubicBezTo>
                    <a:pt x="853" y="933"/>
                    <a:pt x="844" y="930"/>
                    <a:pt x="844" y="930"/>
                  </a:cubicBezTo>
                  <a:cubicBezTo>
                    <a:pt x="837" y="909"/>
                    <a:pt x="828" y="891"/>
                    <a:pt x="817" y="872"/>
                  </a:cubicBezTo>
                  <a:cubicBezTo>
                    <a:pt x="811" y="866"/>
                    <a:pt x="816" y="869"/>
                    <a:pt x="805" y="863"/>
                  </a:cubicBezTo>
                  <a:cubicBezTo>
                    <a:pt x="802" y="859"/>
                    <a:pt x="796" y="856"/>
                    <a:pt x="796" y="856"/>
                  </a:cubicBezTo>
                  <a:cubicBezTo>
                    <a:pt x="786" y="842"/>
                    <a:pt x="794" y="825"/>
                    <a:pt x="785" y="813"/>
                  </a:cubicBezTo>
                  <a:cubicBezTo>
                    <a:pt x="774" y="794"/>
                    <a:pt x="759" y="772"/>
                    <a:pt x="745" y="758"/>
                  </a:cubicBezTo>
                  <a:cubicBezTo>
                    <a:pt x="742" y="744"/>
                    <a:pt x="737" y="736"/>
                    <a:pt x="729" y="723"/>
                  </a:cubicBezTo>
                  <a:cubicBezTo>
                    <a:pt x="726" y="720"/>
                    <a:pt x="723" y="709"/>
                    <a:pt x="723" y="709"/>
                  </a:cubicBezTo>
                  <a:cubicBezTo>
                    <a:pt x="740" y="705"/>
                    <a:pt x="757" y="733"/>
                    <a:pt x="766" y="744"/>
                  </a:cubicBezTo>
                  <a:cubicBezTo>
                    <a:pt x="771" y="758"/>
                    <a:pt x="771" y="759"/>
                    <a:pt x="786" y="764"/>
                  </a:cubicBezTo>
                  <a:cubicBezTo>
                    <a:pt x="793" y="766"/>
                    <a:pt x="800" y="773"/>
                    <a:pt x="800" y="773"/>
                  </a:cubicBezTo>
                  <a:cubicBezTo>
                    <a:pt x="803" y="780"/>
                    <a:pt x="808" y="784"/>
                    <a:pt x="813" y="791"/>
                  </a:cubicBezTo>
                  <a:cubicBezTo>
                    <a:pt x="813" y="803"/>
                    <a:pt x="814" y="809"/>
                    <a:pt x="817" y="819"/>
                  </a:cubicBezTo>
                  <a:cubicBezTo>
                    <a:pt x="819" y="842"/>
                    <a:pt x="820" y="841"/>
                    <a:pt x="839" y="847"/>
                  </a:cubicBezTo>
                  <a:cubicBezTo>
                    <a:pt x="844" y="852"/>
                    <a:pt x="847" y="856"/>
                    <a:pt x="851" y="861"/>
                  </a:cubicBezTo>
                  <a:cubicBezTo>
                    <a:pt x="851" y="863"/>
                    <a:pt x="853" y="864"/>
                    <a:pt x="853" y="866"/>
                  </a:cubicBezTo>
                  <a:cubicBezTo>
                    <a:pt x="853" y="869"/>
                    <a:pt x="853" y="874"/>
                    <a:pt x="855" y="877"/>
                  </a:cubicBezTo>
                  <a:cubicBezTo>
                    <a:pt x="856" y="884"/>
                    <a:pt x="870" y="889"/>
                    <a:pt x="875" y="894"/>
                  </a:cubicBezTo>
                  <a:cubicBezTo>
                    <a:pt x="887" y="927"/>
                    <a:pt x="870" y="945"/>
                    <a:pt x="910" y="955"/>
                  </a:cubicBezTo>
                  <a:cubicBezTo>
                    <a:pt x="921" y="953"/>
                    <a:pt x="926" y="955"/>
                    <a:pt x="933" y="949"/>
                  </a:cubicBezTo>
                  <a:cubicBezTo>
                    <a:pt x="938" y="942"/>
                    <a:pt x="944" y="941"/>
                    <a:pt x="951" y="936"/>
                  </a:cubicBezTo>
                  <a:cubicBezTo>
                    <a:pt x="972" y="924"/>
                    <a:pt x="978" y="920"/>
                    <a:pt x="1003" y="916"/>
                  </a:cubicBezTo>
                  <a:cubicBezTo>
                    <a:pt x="1009" y="914"/>
                    <a:pt x="1017" y="911"/>
                    <a:pt x="1025" y="909"/>
                  </a:cubicBezTo>
                  <a:cubicBezTo>
                    <a:pt x="1031" y="906"/>
                    <a:pt x="1036" y="899"/>
                    <a:pt x="1042" y="897"/>
                  </a:cubicBezTo>
                  <a:cubicBezTo>
                    <a:pt x="1051" y="894"/>
                    <a:pt x="1060" y="894"/>
                    <a:pt x="1068" y="888"/>
                  </a:cubicBezTo>
                  <a:cubicBezTo>
                    <a:pt x="1073" y="881"/>
                    <a:pt x="1079" y="877"/>
                    <a:pt x="1084" y="869"/>
                  </a:cubicBezTo>
                  <a:cubicBezTo>
                    <a:pt x="1087" y="861"/>
                    <a:pt x="1088" y="850"/>
                    <a:pt x="1098" y="844"/>
                  </a:cubicBezTo>
                  <a:cubicBezTo>
                    <a:pt x="1104" y="836"/>
                    <a:pt x="1105" y="825"/>
                    <a:pt x="1108" y="816"/>
                  </a:cubicBezTo>
                  <a:cubicBezTo>
                    <a:pt x="1110" y="811"/>
                    <a:pt x="1115" y="808"/>
                    <a:pt x="1116" y="803"/>
                  </a:cubicBezTo>
                  <a:cubicBezTo>
                    <a:pt x="1110" y="800"/>
                    <a:pt x="1110" y="805"/>
                    <a:pt x="1102" y="808"/>
                  </a:cubicBezTo>
                  <a:cubicBezTo>
                    <a:pt x="1099" y="802"/>
                    <a:pt x="1104" y="795"/>
                    <a:pt x="1098" y="792"/>
                  </a:cubicBezTo>
                  <a:cubicBezTo>
                    <a:pt x="1094" y="789"/>
                    <a:pt x="1084" y="788"/>
                    <a:pt x="1084" y="788"/>
                  </a:cubicBezTo>
                  <a:cubicBezTo>
                    <a:pt x="1077" y="780"/>
                    <a:pt x="1076" y="783"/>
                    <a:pt x="1067" y="786"/>
                  </a:cubicBezTo>
                  <a:cubicBezTo>
                    <a:pt x="1064" y="788"/>
                    <a:pt x="1057" y="789"/>
                    <a:pt x="1057" y="789"/>
                  </a:cubicBezTo>
                  <a:cubicBezTo>
                    <a:pt x="1054" y="789"/>
                    <a:pt x="1051" y="789"/>
                    <a:pt x="1048" y="788"/>
                  </a:cubicBezTo>
                  <a:cubicBezTo>
                    <a:pt x="1046" y="786"/>
                    <a:pt x="1045" y="778"/>
                    <a:pt x="1045" y="778"/>
                  </a:cubicBezTo>
                  <a:cubicBezTo>
                    <a:pt x="1046" y="778"/>
                    <a:pt x="1048" y="777"/>
                    <a:pt x="1050" y="775"/>
                  </a:cubicBezTo>
                  <a:cubicBezTo>
                    <a:pt x="1060" y="772"/>
                    <a:pt x="1067" y="778"/>
                    <a:pt x="1060" y="763"/>
                  </a:cubicBezTo>
                  <a:cubicBezTo>
                    <a:pt x="1059" y="763"/>
                    <a:pt x="1057" y="761"/>
                    <a:pt x="1056" y="761"/>
                  </a:cubicBezTo>
                  <a:cubicBezTo>
                    <a:pt x="1053" y="761"/>
                    <a:pt x="1048" y="761"/>
                    <a:pt x="1046" y="763"/>
                  </a:cubicBezTo>
                  <a:cubicBezTo>
                    <a:pt x="1046" y="764"/>
                    <a:pt x="1045" y="766"/>
                    <a:pt x="1043" y="767"/>
                  </a:cubicBezTo>
                  <a:cubicBezTo>
                    <a:pt x="1036" y="775"/>
                    <a:pt x="1025" y="777"/>
                    <a:pt x="1016" y="780"/>
                  </a:cubicBezTo>
                  <a:cubicBezTo>
                    <a:pt x="1011" y="780"/>
                    <a:pt x="1006" y="778"/>
                    <a:pt x="1003" y="777"/>
                  </a:cubicBezTo>
                  <a:cubicBezTo>
                    <a:pt x="1002" y="777"/>
                    <a:pt x="997" y="775"/>
                    <a:pt x="997" y="775"/>
                  </a:cubicBezTo>
                  <a:cubicBezTo>
                    <a:pt x="988" y="763"/>
                    <a:pt x="986" y="761"/>
                    <a:pt x="971" y="758"/>
                  </a:cubicBezTo>
                  <a:cubicBezTo>
                    <a:pt x="971" y="753"/>
                    <a:pt x="974" y="747"/>
                    <a:pt x="971" y="742"/>
                  </a:cubicBezTo>
                  <a:cubicBezTo>
                    <a:pt x="969" y="739"/>
                    <a:pt x="960" y="736"/>
                    <a:pt x="957" y="734"/>
                  </a:cubicBezTo>
                  <a:cubicBezTo>
                    <a:pt x="954" y="733"/>
                    <a:pt x="947" y="731"/>
                    <a:pt x="947" y="731"/>
                  </a:cubicBezTo>
                  <a:cubicBezTo>
                    <a:pt x="941" y="725"/>
                    <a:pt x="935" y="722"/>
                    <a:pt x="929" y="716"/>
                  </a:cubicBezTo>
                  <a:cubicBezTo>
                    <a:pt x="930" y="706"/>
                    <a:pt x="932" y="700"/>
                    <a:pt x="941" y="697"/>
                  </a:cubicBezTo>
                  <a:cubicBezTo>
                    <a:pt x="955" y="698"/>
                    <a:pt x="968" y="702"/>
                    <a:pt x="980" y="705"/>
                  </a:cubicBezTo>
                  <a:cubicBezTo>
                    <a:pt x="986" y="711"/>
                    <a:pt x="988" y="716"/>
                    <a:pt x="995" y="720"/>
                  </a:cubicBezTo>
                  <a:cubicBezTo>
                    <a:pt x="1005" y="734"/>
                    <a:pt x="1012" y="736"/>
                    <a:pt x="1025" y="744"/>
                  </a:cubicBezTo>
                  <a:cubicBezTo>
                    <a:pt x="1033" y="742"/>
                    <a:pt x="1045" y="747"/>
                    <a:pt x="1051" y="741"/>
                  </a:cubicBezTo>
                  <a:cubicBezTo>
                    <a:pt x="1060" y="733"/>
                    <a:pt x="1048" y="738"/>
                    <a:pt x="1059" y="734"/>
                  </a:cubicBezTo>
                  <a:cubicBezTo>
                    <a:pt x="1064" y="738"/>
                    <a:pt x="1068" y="739"/>
                    <a:pt x="1073" y="742"/>
                  </a:cubicBezTo>
                  <a:cubicBezTo>
                    <a:pt x="1079" y="752"/>
                    <a:pt x="1093" y="750"/>
                    <a:pt x="1104" y="753"/>
                  </a:cubicBezTo>
                  <a:cubicBezTo>
                    <a:pt x="1121" y="764"/>
                    <a:pt x="1110" y="759"/>
                    <a:pt x="1141" y="761"/>
                  </a:cubicBezTo>
                  <a:cubicBezTo>
                    <a:pt x="1152" y="763"/>
                    <a:pt x="1156" y="766"/>
                    <a:pt x="1163" y="775"/>
                  </a:cubicBezTo>
                  <a:cubicBezTo>
                    <a:pt x="1159" y="788"/>
                    <a:pt x="1167" y="781"/>
                    <a:pt x="1173" y="777"/>
                  </a:cubicBezTo>
                  <a:cubicBezTo>
                    <a:pt x="1175" y="770"/>
                    <a:pt x="1178" y="770"/>
                    <a:pt x="1181" y="764"/>
                  </a:cubicBezTo>
                  <a:cubicBezTo>
                    <a:pt x="1190" y="767"/>
                    <a:pt x="1189" y="772"/>
                    <a:pt x="1187" y="783"/>
                  </a:cubicBezTo>
                  <a:cubicBezTo>
                    <a:pt x="1195" y="789"/>
                    <a:pt x="1206" y="786"/>
                    <a:pt x="1215" y="789"/>
                  </a:cubicBezTo>
                  <a:cubicBezTo>
                    <a:pt x="1221" y="791"/>
                    <a:pt x="1226" y="797"/>
                    <a:pt x="1234" y="800"/>
                  </a:cubicBezTo>
                  <a:cubicBezTo>
                    <a:pt x="1245" y="803"/>
                    <a:pt x="1255" y="808"/>
                    <a:pt x="1265" y="816"/>
                  </a:cubicBezTo>
                  <a:cubicBezTo>
                    <a:pt x="1268" y="827"/>
                    <a:pt x="1272" y="831"/>
                    <a:pt x="1282" y="834"/>
                  </a:cubicBezTo>
                  <a:cubicBezTo>
                    <a:pt x="1286" y="842"/>
                    <a:pt x="1288" y="847"/>
                    <a:pt x="1296" y="852"/>
                  </a:cubicBezTo>
                  <a:cubicBezTo>
                    <a:pt x="1308" y="849"/>
                    <a:pt x="1302" y="850"/>
                    <a:pt x="1314" y="847"/>
                  </a:cubicBezTo>
                  <a:cubicBezTo>
                    <a:pt x="1316" y="845"/>
                    <a:pt x="1319" y="845"/>
                    <a:pt x="1319" y="845"/>
                  </a:cubicBezTo>
                  <a:cubicBezTo>
                    <a:pt x="1328" y="852"/>
                    <a:pt x="1322" y="842"/>
                    <a:pt x="1319" y="839"/>
                  </a:cubicBezTo>
                  <a:cubicBezTo>
                    <a:pt x="1316" y="844"/>
                    <a:pt x="1311" y="847"/>
                    <a:pt x="1310" y="853"/>
                  </a:cubicBezTo>
                  <a:cubicBezTo>
                    <a:pt x="1310" y="856"/>
                    <a:pt x="1307" y="863"/>
                    <a:pt x="1307" y="863"/>
                  </a:cubicBezTo>
                  <a:cubicBezTo>
                    <a:pt x="1308" y="869"/>
                    <a:pt x="1310" y="880"/>
                    <a:pt x="1319" y="880"/>
                  </a:cubicBezTo>
                  <a:lnTo>
                    <a:pt x="1320" y="916"/>
                  </a:lnTo>
                  <a:lnTo>
                    <a:pt x="1348" y="1005"/>
                  </a:lnTo>
                  <a:lnTo>
                    <a:pt x="1373" y="1033"/>
                  </a:lnTo>
                  <a:lnTo>
                    <a:pt x="1416" y="994"/>
                  </a:lnTo>
                  <a:lnTo>
                    <a:pt x="1413" y="967"/>
                  </a:lnTo>
                  <a:lnTo>
                    <a:pt x="1424" y="959"/>
                  </a:lnTo>
                  <a:lnTo>
                    <a:pt x="1423" y="925"/>
                  </a:lnTo>
                  <a:lnTo>
                    <a:pt x="1452" y="916"/>
                  </a:lnTo>
                  <a:lnTo>
                    <a:pt x="1520" y="855"/>
                  </a:lnTo>
                  <a:lnTo>
                    <a:pt x="1533" y="839"/>
                  </a:lnTo>
                  <a:lnTo>
                    <a:pt x="1588" y="824"/>
                  </a:lnTo>
                  <a:lnTo>
                    <a:pt x="1608" y="847"/>
                  </a:lnTo>
                  <a:lnTo>
                    <a:pt x="1602" y="858"/>
                  </a:lnTo>
                  <a:lnTo>
                    <a:pt x="1619" y="875"/>
                  </a:lnTo>
                  <a:lnTo>
                    <a:pt x="1624" y="899"/>
                  </a:lnTo>
                  <a:lnTo>
                    <a:pt x="1641" y="906"/>
                  </a:lnTo>
                  <a:lnTo>
                    <a:pt x="1677" y="892"/>
                  </a:lnTo>
                  <a:lnTo>
                    <a:pt x="1675" y="975"/>
                  </a:lnTo>
                  <a:lnTo>
                    <a:pt x="1684" y="956"/>
                  </a:lnTo>
                  <a:lnTo>
                    <a:pt x="1707" y="1000"/>
                  </a:lnTo>
                  <a:lnTo>
                    <a:pt x="1704" y="1030"/>
                  </a:lnTo>
                  <a:lnTo>
                    <a:pt x="1718" y="1013"/>
                  </a:lnTo>
                  <a:lnTo>
                    <a:pt x="1721" y="997"/>
                  </a:lnTo>
                  <a:lnTo>
                    <a:pt x="1738" y="972"/>
                  </a:lnTo>
                  <a:lnTo>
                    <a:pt x="1728" y="958"/>
                  </a:lnTo>
                  <a:lnTo>
                    <a:pt x="1737" y="942"/>
                  </a:lnTo>
                  <a:lnTo>
                    <a:pt x="1725" y="913"/>
                  </a:lnTo>
                  <a:lnTo>
                    <a:pt x="1732" y="889"/>
                  </a:lnTo>
                  <a:lnTo>
                    <a:pt x="1715" y="895"/>
                  </a:lnTo>
                  <a:lnTo>
                    <a:pt x="1707" y="874"/>
                  </a:lnTo>
                  <a:lnTo>
                    <a:pt x="1701" y="844"/>
                  </a:lnTo>
                  <a:lnTo>
                    <a:pt x="1714" y="816"/>
                  </a:lnTo>
                  <a:lnTo>
                    <a:pt x="1728" y="834"/>
                  </a:lnTo>
                  <a:lnTo>
                    <a:pt x="1721" y="880"/>
                  </a:lnTo>
                  <a:lnTo>
                    <a:pt x="1738" y="849"/>
                  </a:lnTo>
                  <a:lnTo>
                    <a:pt x="1732" y="824"/>
                  </a:lnTo>
                  <a:lnTo>
                    <a:pt x="1752" y="808"/>
                  </a:lnTo>
                  <a:lnTo>
                    <a:pt x="1752" y="797"/>
                  </a:lnTo>
                  <a:lnTo>
                    <a:pt x="1759" y="800"/>
                  </a:lnTo>
                  <a:lnTo>
                    <a:pt x="1796" y="756"/>
                  </a:lnTo>
                  <a:lnTo>
                    <a:pt x="1805" y="684"/>
                  </a:lnTo>
                  <a:lnTo>
                    <a:pt x="1810" y="655"/>
                  </a:lnTo>
                  <a:lnTo>
                    <a:pt x="1794" y="664"/>
                  </a:lnTo>
                  <a:lnTo>
                    <a:pt x="1788" y="655"/>
                  </a:lnTo>
                  <a:lnTo>
                    <a:pt x="1800" y="638"/>
                  </a:lnTo>
                  <a:lnTo>
                    <a:pt x="1776" y="592"/>
                  </a:lnTo>
                  <a:lnTo>
                    <a:pt x="1763" y="580"/>
                  </a:lnTo>
                  <a:lnTo>
                    <a:pt x="1783" y="544"/>
                  </a:lnTo>
                  <a:lnTo>
                    <a:pt x="1762" y="539"/>
                  </a:lnTo>
                  <a:lnTo>
                    <a:pt x="1743" y="531"/>
                  </a:lnTo>
                  <a:lnTo>
                    <a:pt x="1751" y="503"/>
                  </a:lnTo>
                  <a:lnTo>
                    <a:pt x="1763" y="487"/>
                  </a:lnTo>
                  <a:lnTo>
                    <a:pt x="1766" y="519"/>
                  </a:lnTo>
                  <a:lnTo>
                    <a:pt x="1788" y="498"/>
                  </a:lnTo>
                  <a:lnTo>
                    <a:pt x="1805" y="497"/>
                  </a:lnTo>
                  <a:lnTo>
                    <a:pt x="1797" y="519"/>
                  </a:lnTo>
                  <a:lnTo>
                    <a:pt x="1824" y="528"/>
                  </a:lnTo>
                  <a:lnTo>
                    <a:pt x="1816" y="545"/>
                  </a:lnTo>
                  <a:lnTo>
                    <a:pt x="1830" y="559"/>
                  </a:lnTo>
                  <a:lnTo>
                    <a:pt x="1830" y="588"/>
                  </a:lnTo>
                  <a:lnTo>
                    <a:pt x="1861" y="559"/>
                  </a:lnTo>
                  <a:lnTo>
                    <a:pt x="1850" y="531"/>
                  </a:lnTo>
                  <a:lnTo>
                    <a:pt x="1821" y="489"/>
                  </a:lnTo>
                  <a:lnTo>
                    <a:pt x="1830" y="473"/>
                  </a:lnTo>
                  <a:lnTo>
                    <a:pt x="1824" y="448"/>
                  </a:lnTo>
                  <a:lnTo>
                    <a:pt x="1844" y="427"/>
                  </a:lnTo>
                  <a:lnTo>
                    <a:pt x="1868" y="416"/>
                  </a:lnTo>
                  <a:lnTo>
                    <a:pt x="1867" y="367"/>
                  </a:lnTo>
                  <a:lnTo>
                    <a:pt x="1865" y="333"/>
                  </a:lnTo>
                  <a:lnTo>
                    <a:pt x="1858" y="302"/>
                  </a:lnTo>
                  <a:lnTo>
                    <a:pt x="1830" y="248"/>
                  </a:lnTo>
                  <a:lnTo>
                    <a:pt x="1825" y="275"/>
                  </a:lnTo>
                  <a:lnTo>
                    <a:pt x="1807" y="258"/>
                  </a:lnTo>
                  <a:lnTo>
                    <a:pt x="1790" y="266"/>
                  </a:lnTo>
                  <a:lnTo>
                    <a:pt x="1805" y="226"/>
                  </a:lnTo>
                  <a:lnTo>
                    <a:pt x="1821" y="192"/>
                  </a:lnTo>
                  <a:lnTo>
                    <a:pt x="1850" y="176"/>
                  </a:lnTo>
                  <a:lnTo>
                    <a:pt x="1853" y="161"/>
                  </a:lnTo>
                  <a:lnTo>
                    <a:pt x="1873" y="155"/>
                  </a:lnTo>
                  <a:lnTo>
                    <a:pt x="1873" y="170"/>
                  </a:lnTo>
                  <a:lnTo>
                    <a:pt x="1896" y="145"/>
                  </a:lnTo>
                  <a:lnTo>
                    <a:pt x="1882" y="139"/>
                  </a:lnTo>
                  <a:lnTo>
                    <a:pt x="1882" y="120"/>
                  </a:lnTo>
                  <a:lnTo>
                    <a:pt x="1899" y="108"/>
                  </a:lnTo>
                  <a:lnTo>
                    <a:pt x="1906" y="122"/>
                  </a:lnTo>
                  <a:lnTo>
                    <a:pt x="1929" y="100"/>
                  </a:lnTo>
                  <a:lnTo>
                    <a:pt x="1926" y="120"/>
                  </a:lnTo>
                  <a:lnTo>
                    <a:pt x="1927" y="136"/>
                  </a:lnTo>
                  <a:lnTo>
                    <a:pt x="1926" y="158"/>
                  </a:lnTo>
                  <a:lnTo>
                    <a:pt x="1918" y="175"/>
                  </a:lnTo>
                  <a:lnTo>
                    <a:pt x="1932" y="197"/>
                  </a:lnTo>
                  <a:lnTo>
                    <a:pt x="1938" y="212"/>
                  </a:lnTo>
                  <a:lnTo>
                    <a:pt x="1947" y="209"/>
                  </a:lnTo>
                  <a:lnTo>
                    <a:pt x="1992" y="256"/>
                  </a:lnTo>
                  <a:lnTo>
                    <a:pt x="2002" y="233"/>
                  </a:lnTo>
                  <a:lnTo>
                    <a:pt x="2014" y="216"/>
                  </a:lnTo>
                  <a:lnTo>
                    <a:pt x="1994" y="205"/>
                  </a:lnTo>
                  <a:lnTo>
                    <a:pt x="1999" y="184"/>
                  </a:lnTo>
                  <a:lnTo>
                    <a:pt x="1999" y="172"/>
                  </a:lnTo>
                  <a:lnTo>
                    <a:pt x="1978" y="150"/>
                  </a:lnTo>
                  <a:lnTo>
                    <a:pt x="1960" y="147"/>
                  </a:lnTo>
                  <a:lnTo>
                    <a:pt x="1943" y="123"/>
                  </a:lnTo>
                  <a:lnTo>
                    <a:pt x="1966" y="119"/>
                  </a:lnTo>
                  <a:lnTo>
                    <a:pt x="1977" y="100"/>
                  </a:lnTo>
                  <a:lnTo>
                    <a:pt x="1991" y="106"/>
                  </a:lnTo>
                  <a:lnTo>
                    <a:pt x="2005" y="98"/>
                  </a:lnTo>
                  <a:lnTo>
                    <a:pt x="1990" y="80"/>
                  </a:lnTo>
                  <a:lnTo>
                    <a:pt x="2002" y="69"/>
                  </a:lnTo>
                  <a:lnTo>
                    <a:pt x="2021" y="68"/>
                  </a:lnTo>
                  <a:lnTo>
                    <a:pt x="2000" y="53"/>
                  </a:lnTo>
                  <a:lnTo>
                    <a:pt x="1975" y="51"/>
                  </a:lnTo>
                  <a:lnTo>
                    <a:pt x="1990" y="32"/>
                  </a:lnTo>
                  <a:lnTo>
                    <a:pt x="1989" y="11"/>
                  </a:lnTo>
                  <a:lnTo>
                    <a:pt x="2005" y="27"/>
                  </a:lnTo>
                  <a:lnTo>
                    <a:pt x="2015" y="18"/>
                  </a:lnTo>
                  <a:lnTo>
                    <a:pt x="2024" y="21"/>
                  </a:lnTo>
                  <a:lnTo>
                    <a:pt x="2038" y="36"/>
                  </a:lnTo>
                  <a:lnTo>
                    <a:pt x="2060" y="33"/>
                  </a:lnTo>
                  <a:lnTo>
                    <a:pt x="2042" y="15"/>
                  </a:lnTo>
                  <a:lnTo>
                    <a:pt x="2038" y="0"/>
                  </a:lnTo>
                  <a:lnTo>
                    <a:pt x="2006" y="5"/>
                  </a:lnTo>
                  <a:lnTo>
                    <a:pt x="1994" y="0"/>
                  </a:lnTo>
                  <a:lnTo>
                    <a:pt x="1955" y="11"/>
                  </a:lnTo>
                  <a:lnTo>
                    <a:pt x="1913" y="18"/>
                  </a:lnTo>
                  <a:lnTo>
                    <a:pt x="1886" y="30"/>
                  </a:lnTo>
                  <a:lnTo>
                    <a:pt x="1885" y="47"/>
                  </a:lnTo>
                  <a:lnTo>
                    <a:pt x="1864" y="50"/>
                  </a:lnTo>
                  <a:cubicBezTo>
                    <a:pt x="1858" y="55"/>
                    <a:pt x="1854" y="75"/>
                    <a:pt x="1847" y="77"/>
                  </a:cubicBezTo>
                  <a:cubicBezTo>
                    <a:pt x="1839" y="82"/>
                    <a:pt x="1830" y="65"/>
                    <a:pt x="1820" y="63"/>
                  </a:cubicBezTo>
                  <a:lnTo>
                    <a:pt x="1786" y="66"/>
                  </a:lnTo>
                  <a:lnTo>
                    <a:pt x="1732" y="56"/>
                  </a:lnTo>
                  <a:lnTo>
                    <a:pt x="1709" y="62"/>
                  </a:lnTo>
                  <a:lnTo>
                    <a:pt x="1678" y="56"/>
                  </a:lnTo>
                  <a:lnTo>
                    <a:pt x="1666" y="47"/>
                  </a:lnTo>
                  <a:lnTo>
                    <a:pt x="1643" y="50"/>
                  </a:lnTo>
                  <a:cubicBezTo>
                    <a:pt x="1635" y="52"/>
                    <a:pt x="1626" y="57"/>
                    <a:pt x="1618" y="60"/>
                  </a:cubicBezTo>
                  <a:cubicBezTo>
                    <a:pt x="1610" y="63"/>
                    <a:pt x="1603" y="67"/>
                    <a:pt x="1597" y="71"/>
                  </a:cubicBezTo>
                  <a:cubicBezTo>
                    <a:pt x="1591" y="75"/>
                    <a:pt x="1587" y="84"/>
                    <a:pt x="1583" y="83"/>
                  </a:cubicBezTo>
                  <a:cubicBezTo>
                    <a:pt x="1571" y="90"/>
                    <a:pt x="1576" y="67"/>
                    <a:pt x="1571" y="65"/>
                  </a:cubicBezTo>
                  <a:lnTo>
                    <a:pt x="1553" y="69"/>
                  </a:lnTo>
                  <a:cubicBezTo>
                    <a:pt x="1544" y="66"/>
                    <a:pt x="1531" y="50"/>
                    <a:pt x="1517" y="47"/>
                  </a:cubicBezTo>
                  <a:cubicBezTo>
                    <a:pt x="1503" y="46"/>
                    <a:pt x="1479" y="45"/>
                    <a:pt x="1468" y="48"/>
                  </a:cubicBezTo>
                  <a:cubicBezTo>
                    <a:pt x="1457" y="51"/>
                    <a:pt x="1461" y="63"/>
                    <a:pt x="1451" y="63"/>
                  </a:cubicBezTo>
                  <a:cubicBezTo>
                    <a:pt x="1439" y="66"/>
                    <a:pt x="1419" y="48"/>
                    <a:pt x="1408" y="47"/>
                  </a:cubicBezTo>
                  <a:cubicBezTo>
                    <a:pt x="1397" y="46"/>
                    <a:pt x="1390" y="59"/>
                    <a:pt x="1382" y="59"/>
                  </a:cubicBezTo>
                  <a:cubicBezTo>
                    <a:pt x="1374" y="59"/>
                    <a:pt x="1362" y="52"/>
                    <a:pt x="1357" y="47"/>
                  </a:cubicBezTo>
                  <a:cubicBezTo>
                    <a:pt x="1352" y="42"/>
                    <a:pt x="1356" y="36"/>
                    <a:pt x="1349" y="30"/>
                  </a:cubicBezTo>
                  <a:cubicBezTo>
                    <a:pt x="1333" y="26"/>
                    <a:pt x="1330" y="13"/>
                    <a:pt x="1318" y="11"/>
                  </a:cubicBezTo>
                  <a:cubicBezTo>
                    <a:pt x="1306" y="9"/>
                    <a:pt x="1287" y="20"/>
                    <a:pt x="1277" y="20"/>
                  </a:cubicBezTo>
                  <a:cubicBezTo>
                    <a:pt x="1267" y="20"/>
                    <a:pt x="1268" y="10"/>
                    <a:pt x="1259" y="9"/>
                  </a:cubicBezTo>
                  <a:lnTo>
                    <a:pt x="1222" y="14"/>
                  </a:lnTo>
                  <a:lnTo>
                    <a:pt x="1210" y="32"/>
                  </a:lnTo>
                  <a:cubicBezTo>
                    <a:pt x="1203" y="35"/>
                    <a:pt x="1187" y="28"/>
                    <a:pt x="1178" y="29"/>
                  </a:cubicBezTo>
                  <a:cubicBezTo>
                    <a:pt x="1169" y="30"/>
                    <a:pt x="1164" y="36"/>
                    <a:pt x="1154" y="39"/>
                  </a:cubicBezTo>
                  <a:cubicBezTo>
                    <a:pt x="1144" y="42"/>
                    <a:pt x="1124" y="44"/>
                    <a:pt x="1120" y="48"/>
                  </a:cubicBezTo>
                  <a:cubicBezTo>
                    <a:pt x="1109" y="57"/>
                    <a:pt x="1132" y="61"/>
                    <a:pt x="1132" y="65"/>
                  </a:cubicBezTo>
                  <a:cubicBezTo>
                    <a:pt x="1132" y="69"/>
                    <a:pt x="1126" y="70"/>
                    <a:pt x="1118" y="72"/>
                  </a:cubicBezTo>
                  <a:cubicBezTo>
                    <a:pt x="1110" y="74"/>
                    <a:pt x="1084" y="72"/>
                    <a:pt x="1085" y="77"/>
                  </a:cubicBezTo>
                  <a:cubicBezTo>
                    <a:pt x="1085" y="86"/>
                    <a:pt x="1126" y="103"/>
                    <a:pt x="1127" y="105"/>
                  </a:cubicBezTo>
                  <a:lnTo>
                    <a:pt x="1090" y="90"/>
                  </a:lnTo>
                  <a:lnTo>
                    <a:pt x="1072" y="95"/>
                  </a:lnTo>
                  <a:cubicBezTo>
                    <a:pt x="1063" y="93"/>
                    <a:pt x="1039" y="65"/>
                    <a:pt x="1033" y="80"/>
                  </a:cubicBezTo>
                  <a:cubicBezTo>
                    <a:pt x="1027" y="95"/>
                    <a:pt x="1077" y="132"/>
                    <a:pt x="1084" y="147"/>
                  </a:cubicBezTo>
                  <a:lnTo>
                    <a:pt x="1075" y="171"/>
                  </a:lnTo>
                  <a:lnTo>
                    <a:pt x="1040" y="170"/>
                  </a:lnTo>
                  <a:cubicBezTo>
                    <a:pt x="1040" y="170"/>
                    <a:pt x="1061" y="164"/>
                    <a:pt x="1060" y="155"/>
                  </a:cubicBezTo>
                  <a:cubicBezTo>
                    <a:pt x="1059" y="146"/>
                    <a:pt x="1043" y="127"/>
                    <a:pt x="1031" y="113"/>
                  </a:cubicBezTo>
                  <a:cubicBezTo>
                    <a:pt x="1025" y="101"/>
                    <a:pt x="1030" y="84"/>
                    <a:pt x="1024" y="81"/>
                  </a:cubicBezTo>
                  <a:cubicBezTo>
                    <a:pt x="1018" y="78"/>
                    <a:pt x="997" y="65"/>
                    <a:pt x="989" y="71"/>
                  </a:cubicBezTo>
                  <a:cubicBezTo>
                    <a:pt x="968" y="74"/>
                    <a:pt x="970" y="107"/>
                    <a:pt x="974" y="116"/>
                  </a:cubicBezTo>
                  <a:cubicBezTo>
                    <a:pt x="978" y="125"/>
                    <a:pt x="1009" y="122"/>
                    <a:pt x="1012" y="125"/>
                  </a:cubicBezTo>
                  <a:cubicBezTo>
                    <a:pt x="1028" y="153"/>
                    <a:pt x="1005" y="143"/>
                    <a:pt x="989" y="134"/>
                  </a:cubicBezTo>
                  <a:cubicBezTo>
                    <a:pt x="973" y="125"/>
                    <a:pt x="968" y="128"/>
                    <a:pt x="958" y="128"/>
                  </a:cubicBezTo>
                  <a:cubicBezTo>
                    <a:pt x="948" y="128"/>
                    <a:pt x="931" y="133"/>
                    <a:pt x="926" y="137"/>
                  </a:cubicBezTo>
                  <a:cubicBezTo>
                    <a:pt x="921" y="141"/>
                    <a:pt x="939" y="157"/>
                    <a:pt x="926" y="152"/>
                  </a:cubicBezTo>
                  <a:cubicBezTo>
                    <a:pt x="913" y="147"/>
                    <a:pt x="899" y="149"/>
                    <a:pt x="886" y="147"/>
                  </a:cubicBezTo>
                  <a:cubicBezTo>
                    <a:pt x="873" y="145"/>
                    <a:pt x="863" y="136"/>
                    <a:pt x="847" y="140"/>
                  </a:cubicBezTo>
                  <a:cubicBezTo>
                    <a:pt x="825" y="147"/>
                    <a:pt x="794" y="185"/>
                    <a:pt x="787" y="171"/>
                  </a:cubicBezTo>
                  <a:cubicBezTo>
                    <a:pt x="780" y="157"/>
                    <a:pt x="800" y="155"/>
                    <a:pt x="800" y="150"/>
                  </a:cubicBezTo>
                  <a:cubicBezTo>
                    <a:pt x="800" y="145"/>
                    <a:pt x="796" y="138"/>
                    <a:pt x="790" y="138"/>
                  </a:cubicBezTo>
                  <a:cubicBezTo>
                    <a:pt x="784" y="138"/>
                    <a:pt x="764" y="144"/>
                    <a:pt x="763" y="152"/>
                  </a:cubicBezTo>
                  <a:cubicBezTo>
                    <a:pt x="761" y="163"/>
                    <a:pt x="783" y="181"/>
                    <a:pt x="782" y="186"/>
                  </a:cubicBezTo>
                  <a:cubicBezTo>
                    <a:pt x="781" y="191"/>
                    <a:pt x="765" y="180"/>
                    <a:pt x="758" y="183"/>
                  </a:cubicBezTo>
                  <a:cubicBezTo>
                    <a:pt x="751" y="186"/>
                    <a:pt x="746" y="207"/>
                    <a:pt x="742" y="203"/>
                  </a:cubicBezTo>
                  <a:lnTo>
                    <a:pt x="728" y="189"/>
                  </a:lnTo>
                  <a:lnTo>
                    <a:pt x="746" y="170"/>
                  </a:lnTo>
                  <a:lnTo>
                    <a:pt x="733" y="158"/>
                  </a:lnTo>
                  <a:cubicBezTo>
                    <a:pt x="727" y="155"/>
                    <a:pt x="718" y="150"/>
                    <a:pt x="712" y="149"/>
                  </a:cubicBezTo>
                  <a:cubicBezTo>
                    <a:pt x="706" y="148"/>
                    <a:pt x="701" y="154"/>
                    <a:pt x="698" y="152"/>
                  </a:cubicBezTo>
                  <a:cubicBezTo>
                    <a:pt x="695" y="150"/>
                    <a:pt x="698" y="139"/>
                    <a:pt x="695" y="138"/>
                  </a:cubicBezTo>
                  <a:cubicBezTo>
                    <a:pt x="692" y="137"/>
                    <a:pt x="685" y="146"/>
                    <a:pt x="680" y="146"/>
                  </a:cubicBezTo>
                  <a:cubicBezTo>
                    <a:pt x="675" y="146"/>
                    <a:pt x="677" y="142"/>
                    <a:pt x="667" y="140"/>
                  </a:cubicBezTo>
                  <a:cubicBezTo>
                    <a:pt x="657" y="138"/>
                    <a:pt x="632" y="139"/>
                    <a:pt x="622" y="135"/>
                  </a:cubicBezTo>
                  <a:cubicBezTo>
                    <a:pt x="612" y="131"/>
                    <a:pt x="632" y="117"/>
                    <a:pt x="608" y="113"/>
                  </a:cubicBezTo>
                  <a:cubicBezTo>
                    <a:pt x="584" y="109"/>
                    <a:pt x="590" y="119"/>
                    <a:pt x="583" y="119"/>
                  </a:cubicBezTo>
                  <a:lnTo>
                    <a:pt x="568" y="114"/>
                  </a:lnTo>
                  <a:cubicBezTo>
                    <a:pt x="555" y="116"/>
                    <a:pt x="521" y="125"/>
                    <a:pt x="505" y="131"/>
                  </a:cubicBezTo>
                  <a:cubicBezTo>
                    <a:pt x="482" y="140"/>
                    <a:pt x="485" y="140"/>
                    <a:pt x="472" y="152"/>
                  </a:cubicBezTo>
                  <a:cubicBezTo>
                    <a:pt x="459" y="164"/>
                    <a:pt x="443" y="192"/>
                    <a:pt x="428" y="204"/>
                  </a:cubicBezTo>
                  <a:cubicBezTo>
                    <a:pt x="410" y="223"/>
                    <a:pt x="393" y="217"/>
                    <a:pt x="382" y="224"/>
                  </a:cubicBezTo>
                  <a:lnTo>
                    <a:pt x="364" y="248"/>
                  </a:lnTo>
                  <a:lnTo>
                    <a:pt x="368" y="290"/>
                  </a:lnTo>
                  <a:lnTo>
                    <a:pt x="389" y="306"/>
                  </a:lnTo>
                  <a:lnTo>
                    <a:pt x="436" y="290"/>
                  </a:lnTo>
                  <a:cubicBezTo>
                    <a:pt x="447" y="296"/>
                    <a:pt x="448" y="335"/>
                    <a:pt x="457" y="341"/>
                  </a:cubicBezTo>
                  <a:cubicBezTo>
                    <a:pt x="468" y="348"/>
                    <a:pt x="486" y="330"/>
                    <a:pt x="491" y="324"/>
                  </a:cubicBezTo>
                  <a:lnTo>
                    <a:pt x="496" y="300"/>
                  </a:lnTo>
                  <a:lnTo>
                    <a:pt x="514" y="281"/>
                  </a:lnTo>
                  <a:cubicBezTo>
                    <a:pt x="515" y="270"/>
                    <a:pt x="499" y="245"/>
                    <a:pt x="502" y="234"/>
                  </a:cubicBezTo>
                  <a:cubicBezTo>
                    <a:pt x="505" y="225"/>
                    <a:pt x="526" y="220"/>
                    <a:pt x="535" y="213"/>
                  </a:cubicBezTo>
                  <a:cubicBezTo>
                    <a:pt x="544" y="206"/>
                    <a:pt x="546" y="192"/>
                    <a:pt x="554" y="191"/>
                  </a:cubicBezTo>
                  <a:cubicBezTo>
                    <a:pt x="567" y="190"/>
                    <a:pt x="580" y="200"/>
                    <a:pt x="581" y="204"/>
                  </a:cubicBezTo>
                  <a:cubicBezTo>
                    <a:pt x="581" y="208"/>
                    <a:pt x="560" y="200"/>
                    <a:pt x="557" y="215"/>
                  </a:cubicBezTo>
                  <a:cubicBezTo>
                    <a:pt x="554" y="230"/>
                    <a:pt x="535" y="233"/>
                    <a:pt x="533" y="242"/>
                  </a:cubicBezTo>
                  <a:lnTo>
                    <a:pt x="548" y="267"/>
                  </a:lnTo>
                  <a:lnTo>
                    <a:pt x="571" y="276"/>
                  </a:lnTo>
                  <a:lnTo>
                    <a:pt x="598" y="264"/>
                  </a:lnTo>
                  <a:lnTo>
                    <a:pt x="625" y="261"/>
                  </a:lnTo>
                  <a:cubicBezTo>
                    <a:pt x="632" y="263"/>
                    <a:pt x="645" y="271"/>
                    <a:pt x="638" y="276"/>
                  </a:cubicBezTo>
                  <a:cubicBezTo>
                    <a:pt x="631" y="281"/>
                    <a:pt x="593" y="287"/>
                    <a:pt x="584" y="293"/>
                  </a:cubicBezTo>
                  <a:cubicBezTo>
                    <a:pt x="575" y="299"/>
                    <a:pt x="587" y="309"/>
                    <a:pt x="581" y="311"/>
                  </a:cubicBezTo>
                  <a:cubicBezTo>
                    <a:pt x="567" y="319"/>
                    <a:pt x="556" y="301"/>
                    <a:pt x="550" y="303"/>
                  </a:cubicBezTo>
                  <a:lnTo>
                    <a:pt x="547" y="323"/>
                  </a:lnTo>
                  <a:lnTo>
                    <a:pt x="536" y="350"/>
                  </a:lnTo>
                  <a:lnTo>
                    <a:pt x="512" y="351"/>
                  </a:lnTo>
                  <a:lnTo>
                    <a:pt x="476" y="360"/>
                  </a:lnTo>
                  <a:lnTo>
                    <a:pt x="457" y="351"/>
                  </a:lnTo>
                  <a:lnTo>
                    <a:pt x="443" y="357"/>
                  </a:lnTo>
                  <a:lnTo>
                    <a:pt x="419" y="342"/>
                  </a:lnTo>
                  <a:cubicBezTo>
                    <a:pt x="417" y="335"/>
                    <a:pt x="433" y="329"/>
                    <a:pt x="428" y="317"/>
                  </a:cubicBezTo>
                  <a:cubicBezTo>
                    <a:pt x="423" y="305"/>
                    <a:pt x="396" y="313"/>
                    <a:pt x="392" y="321"/>
                  </a:cubicBezTo>
                  <a:lnTo>
                    <a:pt x="397" y="362"/>
                  </a:lnTo>
                  <a:lnTo>
                    <a:pt x="373" y="362"/>
                  </a:lnTo>
                  <a:cubicBezTo>
                    <a:pt x="365" y="366"/>
                    <a:pt x="355" y="380"/>
                    <a:pt x="347" y="386"/>
                  </a:cubicBezTo>
                  <a:cubicBezTo>
                    <a:pt x="339" y="392"/>
                    <a:pt x="332" y="379"/>
                    <a:pt x="322" y="399"/>
                  </a:cubicBezTo>
                  <a:cubicBezTo>
                    <a:pt x="312" y="419"/>
                    <a:pt x="301" y="411"/>
                    <a:pt x="293" y="414"/>
                  </a:cubicBezTo>
                  <a:cubicBezTo>
                    <a:pt x="285" y="417"/>
                    <a:pt x="280" y="414"/>
                    <a:pt x="275" y="416"/>
                  </a:cubicBezTo>
                  <a:cubicBezTo>
                    <a:pt x="270" y="418"/>
                    <a:pt x="267" y="426"/>
                    <a:pt x="260" y="426"/>
                  </a:cubicBezTo>
                  <a:cubicBezTo>
                    <a:pt x="253" y="426"/>
                    <a:pt x="238" y="417"/>
                    <a:pt x="232" y="419"/>
                  </a:cubicBezTo>
                  <a:cubicBezTo>
                    <a:pt x="226" y="421"/>
                    <a:pt x="221" y="432"/>
                    <a:pt x="226" y="437"/>
                  </a:cubicBezTo>
                  <a:lnTo>
                    <a:pt x="263" y="449"/>
                  </a:lnTo>
                  <a:lnTo>
                    <a:pt x="272" y="474"/>
                  </a:lnTo>
                  <a:lnTo>
                    <a:pt x="262" y="503"/>
                  </a:lnTo>
                  <a:cubicBezTo>
                    <a:pt x="251" y="507"/>
                    <a:pt x="223" y="499"/>
                    <a:pt x="206" y="498"/>
                  </a:cubicBezTo>
                  <a:cubicBezTo>
                    <a:pt x="189" y="497"/>
                    <a:pt x="164" y="492"/>
                    <a:pt x="158" y="498"/>
                  </a:cubicBezTo>
                  <a:cubicBezTo>
                    <a:pt x="152" y="504"/>
                    <a:pt x="167" y="527"/>
                    <a:pt x="167" y="537"/>
                  </a:cubicBezTo>
                  <a:cubicBezTo>
                    <a:pt x="167" y="547"/>
                    <a:pt x="159" y="551"/>
                    <a:pt x="157" y="557"/>
                  </a:cubicBezTo>
                  <a:cubicBezTo>
                    <a:pt x="155" y="563"/>
                    <a:pt x="161" y="569"/>
                    <a:pt x="157" y="576"/>
                  </a:cubicBezTo>
                  <a:cubicBezTo>
                    <a:pt x="153" y="583"/>
                    <a:pt x="127" y="594"/>
                    <a:pt x="130" y="597"/>
                  </a:cubicBezTo>
                  <a:cubicBezTo>
                    <a:pt x="139" y="606"/>
                    <a:pt x="160" y="592"/>
                    <a:pt x="176" y="592"/>
                  </a:cubicBezTo>
                  <a:lnTo>
                    <a:pt x="226" y="598"/>
                  </a:lnTo>
                  <a:lnTo>
                    <a:pt x="260" y="588"/>
                  </a:lnTo>
                  <a:lnTo>
                    <a:pt x="274" y="576"/>
                  </a:lnTo>
                  <a:cubicBezTo>
                    <a:pt x="282" y="573"/>
                    <a:pt x="306" y="573"/>
                    <a:pt x="307" y="569"/>
                  </a:cubicBezTo>
                  <a:cubicBezTo>
                    <a:pt x="321" y="557"/>
                    <a:pt x="283" y="559"/>
                    <a:pt x="283" y="552"/>
                  </a:cubicBezTo>
                  <a:cubicBezTo>
                    <a:pt x="283" y="545"/>
                    <a:pt x="300" y="533"/>
                    <a:pt x="307" y="528"/>
                  </a:cubicBezTo>
                  <a:lnTo>
                    <a:pt x="325" y="522"/>
                  </a:lnTo>
                  <a:lnTo>
                    <a:pt x="320" y="503"/>
                  </a:lnTo>
                  <a:cubicBezTo>
                    <a:pt x="323" y="499"/>
                    <a:pt x="336" y="495"/>
                    <a:pt x="342" y="495"/>
                  </a:cubicBezTo>
                  <a:cubicBezTo>
                    <a:pt x="348" y="495"/>
                    <a:pt x="350" y="506"/>
                    <a:pt x="358" y="505"/>
                  </a:cubicBezTo>
                  <a:cubicBezTo>
                    <a:pt x="366" y="504"/>
                    <a:pt x="384" y="490"/>
                    <a:pt x="393" y="491"/>
                  </a:cubicBezTo>
                  <a:lnTo>
                    <a:pt x="415" y="510"/>
                  </a:lnTo>
                  <a:cubicBezTo>
                    <a:pt x="416" y="517"/>
                    <a:pt x="407" y="520"/>
                    <a:pt x="401" y="530"/>
                  </a:cubicBezTo>
                  <a:lnTo>
                    <a:pt x="381" y="573"/>
                  </a:lnTo>
                  <a:lnTo>
                    <a:pt x="406" y="576"/>
                  </a:lnTo>
                  <a:lnTo>
                    <a:pt x="412" y="561"/>
                  </a:lnTo>
                  <a:lnTo>
                    <a:pt x="404" y="543"/>
                  </a:lnTo>
                  <a:cubicBezTo>
                    <a:pt x="406" y="539"/>
                    <a:pt x="417" y="541"/>
                    <a:pt x="423" y="538"/>
                  </a:cubicBezTo>
                  <a:cubicBezTo>
                    <a:pt x="430" y="537"/>
                    <a:pt x="435" y="526"/>
                    <a:pt x="441" y="527"/>
                  </a:cubicBezTo>
                  <a:cubicBezTo>
                    <a:pt x="447" y="528"/>
                    <a:pt x="453" y="542"/>
                    <a:pt x="460" y="547"/>
                  </a:cubicBezTo>
                  <a:lnTo>
                    <a:pt x="483" y="559"/>
                  </a:lnTo>
                  <a:lnTo>
                    <a:pt x="490" y="573"/>
                  </a:lnTo>
                  <a:lnTo>
                    <a:pt x="493" y="590"/>
                  </a:lnTo>
                  <a:lnTo>
                    <a:pt x="508" y="579"/>
                  </a:lnTo>
                  <a:cubicBezTo>
                    <a:pt x="508" y="579"/>
                    <a:pt x="507" y="566"/>
                    <a:pt x="509" y="564"/>
                  </a:cubicBezTo>
                  <a:cubicBezTo>
                    <a:pt x="513" y="561"/>
                    <a:pt x="512" y="581"/>
                    <a:pt x="521" y="569"/>
                  </a:cubicBezTo>
                  <a:cubicBezTo>
                    <a:pt x="530" y="557"/>
                    <a:pt x="525" y="556"/>
                    <a:pt x="515" y="549"/>
                  </a:cubicBezTo>
                  <a:lnTo>
                    <a:pt x="468" y="523"/>
                  </a:lnTo>
                  <a:lnTo>
                    <a:pt x="441" y="508"/>
                  </a:lnTo>
                  <a:lnTo>
                    <a:pt x="455" y="480"/>
                  </a:lnTo>
                  <a:lnTo>
                    <a:pt x="464" y="498"/>
                  </a:lnTo>
                  <a:lnTo>
                    <a:pt x="487" y="512"/>
                  </a:lnTo>
                  <a:lnTo>
                    <a:pt x="517" y="527"/>
                  </a:lnTo>
                  <a:cubicBezTo>
                    <a:pt x="526" y="535"/>
                    <a:pt x="529" y="546"/>
                    <a:pt x="539" y="559"/>
                  </a:cubicBezTo>
                  <a:cubicBezTo>
                    <a:pt x="549" y="572"/>
                    <a:pt x="570" y="602"/>
                    <a:pt x="579" y="608"/>
                  </a:cubicBezTo>
                  <a:cubicBezTo>
                    <a:pt x="588" y="614"/>
                    <a:pt x="588" y="598"/>
                    <a:pt x="592" y="597"/>
                  </a:cubicBezTo>
                  <a:cubicBezTo>
                    <a:pt x="596" y="594"/>
                    <a:pt x="604" y="602"/>
                    <a:pt x="604" y="599"/>
                  </a:cubicBezTo>
                  <a:cubicBezTo>
                    <a:pt x="604" y="596"/>
                    <a:pt x="596" y="583"/>
                    <a:pt x="593" y="578"/>
                  </a:cubicBezTo>
                  <a:cubicBezTo>
                    <a:pt x="589" y="574"/>
                    <a:pt x="590" y="568"/>
                    <a:pt x="587" y="567"/>
                  </a:cubicBezTo>
                  <a:cubicBezTo>
                    <a:pt x="585" y="563"/>
                    <a:pt x="583" y="558"/>
                    <a:pt x="584" y="555"/>
                  </a:cubicBezTo>
                  <a:cubicBezTo>
                    <a:pt x="585" y="552"/>
                    <a:pt x="589" y="550"/>
                    <a:pt x="592" y="548"/>
                  </a:cubicBezTo>
                  <a:lnTo>
                    <a:pt x="601" y="542"/>
                  </a:lnTo>
                  <a:cubicBezTo>
                    <a:pt x="607" y="541"/>
                    <a:pt x="621" y="541"/>
                    <a:pt x="627" y="541"/>
                  </a:cubicBezTo>
                  <a:cubicBezTo>
                    <a:pt x="633" y="541"/>
                    <a:pt x="636" y="541"/>
                    <a:pt x="640" y="539"/>
                  </a:cubicBezTo>
                  <a:cubicBezTo>
                    <a:pt x="644" y="537"/>
                    <a:pt x="648" y="532"/>
                    <a:pt x="650" y="528"/>
                  </a:cubicBezTo>
                  <a:lnTo>
                    <a:pt x="653" y="513"/>
                  </a:lnTo>
                  <a:lnTo>
                    <a:pt x="639" y="505"/>
                  </a:lnTo>
                  <a:cubicBezTo>
                    <a:pt x="639" y="503"/>
                    <a:pt x="650" y="505"/>
                    <a:pt x="655" y="501"/>
                  </a:cubicBezTo>
                  <a:cubicBezTo>
                    <a:pt x="660" y="497"/>
                    <a:pt x="665" y="488"/>
                    <a:pt x="670" y="483"/>
                  </a:cubicBezTo>
                  <a:cubicBezTo>
                    <a:pt x="675" y="478"/>
                    <a:pt x="681" y="471"/>
                    <a:pt x="686" y="470"/>
                  </a:cubicBezTo>
                  <a:lnTo>
                    <a:pt x="703" y="476"/>
                  </a:lnTo>
                  <a:lnTo>
                    <a:pt x="718" y="494"/>
                  </a:lnTo>
                  <a:cubicBezTo>
                    <a:pt x="723" y="498"/>
                    <a:pt x="727" y="503"/>
                    <a:pt x="731" y="501"/>
                  </a:cubicBezTo>
                  <a:cubicBezTo>
                    <a:pt x="735" y="499"/>
                    <a:pt x="742" y="488"/>
                    <a:pt x="742" y="482"/>
                  </a:cubicBezTo>
                  <a:lnTo>
                    <a:pt x="728" y="466"/>
                  </a:lnTo>
                  <a:cubicBezTo>
                    <a:pt x="730" y="462"/>
                    <a:pt x="746" y="463"/>
                    <a:pt x="755" y="459"/>
                  </a:cubicBezTo>
                  <a:cubicBezTo>
                    <a:pt x="764" y="455"/>
                    <a:pt x="777" y="444"/>
                    <a:pt x="782" y="444"/>
                  </a:cubicBezTo>
                  <a:cubicBezTo>
                    <a:pt x="787" y="444"/>
                    <a:pt x="786" y="452"/>
                    <a:pt x="784" y="458"/>
                  </a:cubicBezTo>
                  <a:cubicBezTo>
                    <a:pt x="782" y="464"/>
                    <a:pt x="765" y="469"/>
                    <a:pt x="772" y="480"/>
                  </a:cubicBezTo>
                  <a:cubicBezTo>
                    <a:pt x="779" y="491"/>
                    <a:pt x="820" y="516"/>
                    <a:pt x="824" y="525"/>
                  </a:cubicBezTo>
                  <a:cubicBezTo>
                    <a:pt x="828" y="534"/>
                    <a:pt x="808" y="535"/>
                    <a:pt x="796" y="537"/>
                  </a:cubicBezTo>
                  <a:cubicBezTo>
                    <a:pt x="784" y="539"/>
                    <a:pt x="763" y="541"/>
                    <a:pt x="751" y="539"/>
                  </a:cubicBezTo>
                  <a:cubicBezTo>
                    <a:pt x="739" y="537"/>
                    <a:pt x="739" y="524"/>
                    <a:pt x="722" y="524"/>
                  </a:cubicBezTo>
                  <a:cubicBezTo>
                    <a:pt x="705" y="524"/>
                    <a:pt x="707" y="533"/>
                    <a:pt x="697" y="537"/>
                  </a:cubicBezTo>
                  <a:lnTo>
                    <a:pt x="667" y="538"/>
                  </a:lnTo>
                  <a:lnTo>
                    <a:pt x="623" y="560"/>
                  </a:lnTo>
                  <a:lnTo>
                    <a:pt x="634" y="576"/>
                  </a:lnTo>
                  <a:lnTo>
                    <a:pt x="639" y="598"/>
                  </a:lnTo>
                  <a:lnTo>
                    <a:pt x="669" y="617"/>
                  </a:lnTo>
                  <a:lnTo>
                    <a:pt x="700" y="602"/>
                  </a:lnTo>
                  <a:lnTo>
                    <a:pt x="718" y="611"/>
                  </a:lnTo>
                  <a:lnTo>
                    <a:pt x="752" y="608"/>
                  </a:lnTo>
                  <a:lnTo>
                    <a:pt x="757" y="644"/>
                  </a:lnTo>
                  <a:lnTo>
                    <a:pt x="697" y="677"/>
                  </a:lnTo>
                  <a:close/>
                </a:path>
              </a:pathLst>
            </a:custGeom>
            <a:solidFill>
              <a:srgbClr val="FEFEFE">
                <a:alpha val="30196"/>
              </a:srgbClr>
            </a:solidFill>
            <a:ln>
              <a:noFill/>
            </a:ln>
            <a:effectLst/>
            <a:extLst>
              <a:ext uri="{91240B29-F687-4F45-9708-019B960494DF}">
                <a14:hiddenLine xmlns:a14="http://schemas.microsoft.com/office/drawing/2010/main" w="12700" cap="flat" cmpd="sng">
                  <a:solidFill>
                    <a:srgbClr val="FF5425"/>
                  </a:solidFill>
                  <a:prstDash val="dash"/>
                  <a:round/>
                  <a:headEnd type="none" w="med" len="med"/>
                  <a:tailEnd type="none" w="med" len="med"/>
                </a14:hiddenLine>
              </a:ext>
              <a:ext uri="{AF507438-7753-43E0-B8FC-AC1667EBCBE1}">
                <a14:hiddenEffects xmlns:a14="http://schemas.microsoft.com/office/drawing/2010/main">
                  <a:effectLst>
                    <a:outerShdw dist="17961" dir="2700000" algn="ctr" rotWithShape="0">
                      <a:srgbClr val="808080">
                        <a:alpha val="50000"/>
                      </a:srgbClr>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grpSp>
      <p:pic>
        <p:nvPicPr>
          <p:cNvPr id="114" name="Picture 7" descr="artplus_nature_naturalcity42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450" y="3167063"/>
            <a:ext cx="4425950"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2" descr="artplus_nature_naturalcity42_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6425" y="3352800"/>
            <a:ext cx="165417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10" descr="artplus_nature_naturalcity42_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6400" y="2895600"/>
            <a:ext cx="11128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13" descr="artplus_nature_naturalcity42_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4275" y="4594225"/>
            <a:ext cx="4911725"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icture 9" descr="artplus_nature_naturalcity42_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888" y="3097213"/>
            <a:ext cx="297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8" descr="artplus_nature_naturalcity42_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1993900"/>
            <a:ext cx="1546225"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11" descr="artplus_nature_naturalcity42_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26100" y="2862263"/>
            <a:ext cx="6238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8" descr="a1"/>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359900" y="95250"/>
            <a:ext cx="18034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129" descr="b_1"/>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0204450" y="1968500"/>
            <a:ext cx="10795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04800" y="4419600"/>
            <a:ext cx="6400800" cy="1143000"/>
          </a:xfrm>
        </p:spPr>
        <p:txBody>
          <a:bodyPr/>
          <a:lstStyle>
            <a:lvl1pPr algn="l">
              <a:defRPr sz="4300">
                <a:solidFill>
                  <a:schemeClr val="bg1"/>
                </a:solidFill>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304800" y="5715000"/>
            <a:ext cx="6400800" cy="381000"/>
          </a:xfrm>
        </p:spPr>
        <p:txBody>
          <a:bodyPr/>
          <a:lstStyle>
            <a:lvl1pPr marL="0" indent="0">
              <a:buFont typeface="Wingdings" pitchFamily="2" charset="2"/>
              <a:buNone/>
              <a:defRPr sz="1800" b="1" i="1">
                <a:solidFill>
                  <a:schemeClr val="bg1"/>
                </a:solidFill>
              </a:defRPr>
            </a:lvl1pPr>
          </a:lstStyle>
          <a:p>
            <a:pPr lvl="0"/>
            <a:r>
              <a:rPr lang="en-US" noProof="0"/>
              <a:t>Click to edit Master subtitle style</a:t>
            </a:r>
          </a:p>
        </p:txBody>
      </p:sp>
      <p:sp>
        <p:nvSpPr>
          <p:cNvPr id="123" name="Rectangle 4"/>
          <p:cNvSpPr>
            <a:spLocks noGrp="1" noChangeArrowheads="1"/>
          </p:cNvSpPr>
          <p:nvPr>
            <p:ph type="dt" sz="half" idx="10"/>
          </p:nvPr>
        </p:nvSpPr>
        <p:spPr>
          <a:xfrm>
            <a:off x="304800" y="6477000"/>
            <a:ext cx="2133600" cy="168275"/>
          </a:xfrm>
        </p:spPr>
        <p:txBody>
          <a:bodyPr/>
          <a:lstStyle>
            <a:lvl1pPr>
              <a:defRPr/>
            </a:lvl1pPr>
          </a:lstStyle>
          <a:p>
            <a:pPr>
              <a:defRPr/>
            </a:pPr>
            <a:endParaRPr lang="en-US">
              <a:solidFill>
                <a:srgbClr val="FFFFFF"/>
              </a:solidFill>
            </a:endParaRPr>
          </a:p>
        </p:txBody>
      </p:sp>
      <p:sp>
        <p:nvSpPr>
          <p:cNvPr id="124" name="Rectangle 5"/>
          <p:cNvSpPr>
            <a:spLocks noGrp="1" noChangeArrowheads="1"/>
          </p:cNvSpPr>
          <p:nvPr>
            <p:ph type="ftr" sz="quarter" idx="11"/>
          </p:nvPr>
        </p:nvSpPr>
        <p:spPr>
          <a:xfrm>
            <a:off x="6705600" y="6477000"/>
            <a:ext cx="2286000" cy="168275"/>
          </a:xfrm>
        </p:spPr>
        <p:txBody>
          <a:bodyPr/>
          <a:lstStyle>
            <a:lvl1pPr algn="r">
              <a:defRPr/>
            </a:lvl1pPr>
          </a:lstStyle>
          <a:p>
            <a:pPr>
              <a:defRPr/>
            </a:pPr>
            <a:r>
              <a:rPr lang="en-US">
                <a:solidFill>
                  <a:srgbClr val="FFFFFF"/>
                </a:solidFill>
              </a:rPr>
              <a:t>www.themegallery.com</a:t>
            </a:r>
          </a:p>
        </p:txBody>
      </p:sp>
      <p:sp>
        <p:nvSpPr>
          <p:cNvPr id="125" name="Rectangle 6"/>
          <p:cNvSpPr>
            <a:spLocks noGrp="1" noChangeArrowheads="1"/>
          </p:cNvSpPr>
          <p:nvPr>
            <p:ph type="sldNum" sz="quarter" idx="12"/>
          </p:nvPr>
        </p:nvSpPr>
        <p:spPr>
          <a:xfrm>
            <a:off x="3657600" y="6477000"/>
            <a:ext cx="2133600" cy="168275"/>
          </a:xfrm>
        </p:spPr>
        <p:txBody>
          <a:bodyPr/>
          <a:lstStyle>
            <a:lvl1pPr algn="ctr">
              <a:defRPr/>
            </a:lvl1pPr>
          </a:lstStyle>
          <a:p>
            <a:pPr>
              <a:defRPr/>
            </a:pPr>
            <a:fld id="{57638A7C-2978-448A-8168-4C15EAF6EF6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7605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fade">
                                      <p:cBhvr>
                                        <p:cTn id="10" dur="500"/>
                                        <p:tgtEl>
                                          <p:spTgt spid="11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18"/>
                                        </p:tgtEl>
                                        <p:attrNameLst>
                                          <p:attrName>style.visibility</p:attrName>
                                        </p:attrNameLst>
                                      </p:cBhvr>
                                      <p:to>
                                        <p:strVal val="visible"/>
                                      </p:to>
                                    </p:set>
                                    <p:animEffect transition="in" filter="fade">
                                      <p:cBhvr>
                                        <p:cTn id="14" dur="500"/>
                                        <p:tgtEl>
                                          <p:spTgt spid="118"/>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20"/>
                                        </p:tgtEl>
                                        <p:attrNameLst>
                                          <p:attrName>style.visibility</p:attrName>
                                        </p:attrNameLst>
                                      </p:cBhvr>
                                      <p:to>
                                        <p:strVal val="visible"/>
                                      </p:to>
                                    </p:set>
                                    <p:animEffect transition="in" filter="wipe(down)">
                                      <p:cBhvr>
                                        <p:cTn id="18" dur="500"/>
                                        <p:tgtEl>
                                          <p:spTgt spid="120"/>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19"/>
                                        </p:tgtEl>
                                        <p:attrNameLst>
                                          <p:attrName>style.visibility</p:attrName>
                                        </p:attrNameLst>
                                      </p:cBhvr>
                                      <p:to>
                                        <p:strVal val="visible"/>
                                      </p:to>
                                    </p:set>
                                    <p:animEffect transition="in" filter="wipe(down)">
                                      <p:cBhvr>
                                        <p:cTn id="22" dur="500"/>
                                        <p:tgtEl>
                                          <p:spTgt spid="119"/>
                                        </p:tgtEl>
                                      </p:cBhvr>
                                    </p:animEffect>
                                  </p:childTnLst>
                                </p:cTn>
                              </p:par>
                            </p:childTnLst>
                          </p:cTn>
                        </p:par>
                        <p:par>
                          <p:cTn id="23" fill="hold">
                            <p:stCondLst>
                              <p:cond delay="2000"/>
                            </p:stCondLst>
                            <p:childTnLst>
                              <p:par>
                                <p:cTn id="24" presetID="35" presetClass="path" presetSubtype="0" accel="50000" decel="50000" fill="hold" nodeType="afterEffect">
                                  <p:stCondLst>
                                    <p:cond delay="0"/>
                                  </p:stCondLst>
                                  <p:childTnLst>
                                    <p:animMotion origin="layout" path="M -5.55556E-7 2.37743E-6 L -0.21076 0.04787 " pathEditMode="relative" rAng="0" ptsTypes="AA">
                                      <p:cBhvr>
                                        <p:cTn id="25" dur="500" fill="hold"/>
                                        <p:tgtEl>
                                          <p:spTgt spid="116"/>
                                        </p:tgtEl>
                                        <p:attrNameLst>
                                          <p:attrName>ppt_x</p:attrName>
                                          <p:attrName>ppt_y</p:attrName>
                                        </p:attrNameLst>
                                      </p:cBhvr>
                                      <p:rCtr x="-10538" y="2382"/>
                                    </p:animMotion>
                                  </p:childTnLst>
                                </p:cTn>
                              </p:par>
                              <p:par>
                                <p:cTn id="26" presetID="10" presetClass="entr" presetSubtype="0" fill="hold" nodeType="withEffect">
                                  <p:stCondLst>
                                    <p:cond delay="0"/>
                                  </p:stCondLst>
                                  <p:childTnLst>
                                    <p:set>
                                      <p:cBhvr>
                                        <p:cTn id="27" dur="1" fill="hold">
                                          <p:stCondLst>
                                            <p:cond delay="0"/>
                                          </p:stCondLst>
                                        </p:cTn>
                                        <p:tgtEl>
                                          <p:spTgt spid="116"/>
                                        </p:tgtEl>
                                        <p:attrNameLst>
                                          <p:attrName>style.visibility</p:attrName>
                                        </p:attrNameLst>
                                      </p:cBhvr>
                                      <p:to>
                                        <p:strVal val="visible"/>
                                      </p:to>
                                    </p:set>
                                    <p:animEffect transition="in" filter="fade">
                                      <p:cBhvr>
                                        <p:cTn id="28" dur="500"/>
                                        <p:tgtEl>
                                          <p:spTgt spid="116"/>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115"/>
                                        </p:tgtEl>
                                        <p:attrNameLst>
                                          <p:attrName>style.visibility</p:attrName>
                                        </p:attrNameLst>
                                      </p:cBhvr>
                                      <p:to>
                                        <p:strVal val="visible"/>
                                      </p:to>
                                    </p:set>
                                    <p:animEffect transition="in" filter="wipe(down)">
                                      <p:cBhvr>
                                        <p:cTn id="32" dur="500"/>
                                        <p:tgtEl>
                                          <p:spTgt spid="115"/>
                                        </p:tgtEl>
                                      </p:cBhvr>
                                    </p:animEffect>
                                  </p:childTnLst>
                                </p:cTn>
                              </p:par>
                            </p:childTnLst>
                          </p:cTn>
                        </p:par>
                        <p:par>
                          <p:cTn id="33" fill="hold">
                            <p:stCondLst>
                              <p:cond delay="3000"/>
                            </p:stCondLst>
                            <p:childTnLst>
                              <p:par>
                                <p:cTn id="34" presetID="22" presetClass="entr" presetSubtype="4" fill="hold" nodeType="after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wipe(down)">
                                      <p:cBhvr>
                                        <p:cTn id="36" dur="500"/>
                                        <p:tgtEl>
                                          <p:spTgt spid="117"/>
                                        </p:tgtEl>
                                      </p:cBhvr>
                                    </p:animEffect>
                                  </p:childTnLst>
                                </p:cTn>
                              </p:par>
                              <p:par>
                                <p:cTn id="37" presetID="10" presetClass="entr" presetSubtype="0" fill="hold" nodeType="withEffect">
                                  <p:stCondLst>
                                    <p:cond delay="80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par>
                          <p:cTn id="40" fill="hold">
                            <p:stCondLst>
                              <p:cond delay="4300"/>
                            </p:stCondLst>
                            <p:childTnLst>
                              <p:par>
                                <p:cTn id="41" presetID="0" presetClass="path" presetSubtype="0" accel="50000" decel="50000" fill="hold" nodeType="afterEffect">
                                  <p:stCondLst>
                                    <p:cond delay="0"/>
                                  </p:stCondLst>
                                  <p:childTnLst>
                                    <p:animMotion origin="layout" path="M -2.22222E-6 -4.81481E-6 C -0.08906 0.01505 -0.38802 0.03033 -0.53472 0.09075 C -0.68142 0.15116 -0.81198 0.322 -0.88055 0.36297 C -0.94913 0.40394 -0.93229 0.34237 -0.94583 0.33704 " pathEditMode="relative" rAng="0" ptsTypes="aaaa">
                                      <p:cBhvr>
                                        <p:cTn id="42" dur="2000" fill="hold"/>
                                        <p:tgtEl>
                                          <p:spTgt spid="121"/>
                                        </p:tgtEl>
                                        <p:attrNameLst>
                                          <p:attrName>ppt_x</p:attrName>
                                          <p:attrName>ppt_y</p:attrName>
                                        </p:attrNameLst>
                                      </p:cBhvr>
                                      <p:rCtr x="-47465" y="20185"/>
                                    </p:animMotion>
                                  </p:childTnLst>
                                </p:cTn>
                              </p:par>
                              <p:par>
                                <p:cTn id="43" presetID="0" presetClass="path" presetSubtype="0" accel="50000" decel="50000" fill="hold" nodeType="withEffect">
                                  <p:stCondLst>
                                    <p:cond delay="500"/>
                                  </p:stCondLst>
                                  <p:childTnLst>
                                    <p:animMotion origin="layout" path="M 0 0.04629 C -0.07778 0.05393 -0.34948 0.0956 -0.46667 0.09166 C -0.58385 0.08773 -0.63611 -0.0007 -0.70278 0.02314 C -0.76944 0.04699 -0.83247 0.19027 -0.86667 0.23426 " pathEditMode="relative" rAng="0" ptsTypes="aaaa">
                                      <p:cBhvr>
                                        <p:cTn id="44" dur="2000" fill="hold"/>
                                        <p:tgtEl>
                                          <p:spTgt spid="122"/>
                                        </p:tgtEl>
                                        <p:attrNameLst>
                                          <p:attrName>ppt_x</p:attrName>
                                          <p:attrName>ppt_y</p:attrName>
                                        </p:attrNameLst>
                                      </p:cBhvr>
                                      <p:rCtr x="-43333" y="70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FC2935-AF81-47A5-8546-39FBE96E147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0591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697EFF-ECA7-4822-A720-066F3E2A524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35450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26D36B-D81F-420E-885D-FF5438A2BE0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30682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E70F9C9-5053-468B-AFF4-418406B2F49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40363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9948C3D-7B27-44BE-B7D5-F71940E45C6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66547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1EB5196-EAD2-4D47-8A63-A1D5DCEFF6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80815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3170F45-50C5-4C8A-A1F6-002CEE78678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04705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3D5254D-FC0A-4529-88FC-C653DE70AC53}" type="datetimeFigureOut">
              <a:rPr lang="en-US">
                <a:solidFill>
                  <a:srgbClr val="04617B">
                    <a:shade val="90000"/>
                  </a:srgbClr>
                </a:solidFill>
              </a:rPr>
              <a:pPr>
                <a:defRPr/>
              </a:pPr>
              <a:t>7/26/2026</a:t>
            </a:fld>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3E429718-E7D2-4620-945C-DE9AC16DFBA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47976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7C2416-59E5-4B27-BE95-83099EA11E1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89588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3176112-B500-461A-AD00-97F22D9A754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06054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A34D4E-2B64-424B-A853-2A92F9BF107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28799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3"/>
          </a:xfrm>
        </p:spPr>
        <p:txBody>
          <a:bodyPr/>
          <a:lstStyle/>
          <a:p>
            <a:r>
              <a:rPr lang="en-US"/>
              <a:t>Click to edit Master title style</a:t>
            </a:r>
          </a:p>
        </p:txBody>
      </p:sp>
      <p:sp>
        <p:nvSpPr>
          <p:cNvPr id="3" name="Table Placeholder 2"/>
          <p:cNvSpPr>
            <a:spLocks noGrp="1"/>
          </p:cNvSpPr>
          <p:nvPr>
            <p:ph type="tbl" idx="1"/>
          </p:nvPr>
        </p:nvSpPr>
        <p:spPr>
          <a:xfrm>
            <a:off x="457200" y="1295400"/>
            <a:ext cx="8229600" cy="5029200"/>
          </a:xfrm>
        </p:spPr>
        <p:txBody>
          <a:bodyPr/>
          <a:lstStyle/>
          <a:p>
            <a:pPr lvl="0"/>
            <a:r>
              <a:rPr lang="en-US" noProof="0"/>
              <a:t>Click icon to add table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4EFF6AB-94A0-4036-98F8-876AA741FC6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60395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FDC6E02-7871-4CB0-B9F3-13EB406895D1}" type="datetimeFigureOut">
              <a:rPr lang="en-US">
                <a:solidFill>
                  <a:srgbClr val="DBF5F9">
                    <a:shade val="90000"/>
                  </a:srgbClr>
                </a:solidFill>
              </a:rPr>
              <a:pPr>
                <a:defRPr/>
              </a:pPr>
              <a:t>7/26/2026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59F181D7-E790-4137-8FF9-5BE9B3885553}" type="slidenum">
              <a:rPr lang="en-US">
                <a:solidFill>
                  <a:srgbClr val="DBF5F9">
                    <a:shade val="90000"/>
                  </a:srgbClr>
                </a:solidFill>
              </a:rPr>
              <a:pPr>
                <a:defRPr/>
              </a:pPr>
              <a:t>‹#›</a:t>
            </a:fld>
            <a:endParaRPr lang="en-US">
              <a:solidFill>
                <a:srgbClr val="DBF5F9">
                  <a:shade val="90000"/>
                </a:srgbClr>
              </a:solidFill>
            </a:endParaRPr>
          </a:p>
        </p:txBody>
      </p:sp>
    </p:spTree>
    <p:extLst>
      <p:ext uri="{BB962C8B-B14F-4D97-AF65-F5344CB8AC3E}">
        <p14:creationId xmlns:p14="http://schemas.microsoft.com/office/powerpoint/2010/main" val="190676245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4E3DAB98-9C3B-46E3-AFC3-D9003C56B0CC}" type="datetimeFigureOut">
              <a:rPr lang="en-US">
                <a:solidFill>
                  <a:srgbClr val="04617B">
                    <a:shade val="90000"/>
                  </a:srgbClr>
                </a:solidFill>
              </a:rPr>
              <a:pPr>
                <a:defRPr/>
              </a:pPr>
              <a:t>7/26/2026</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8BBF95BB-59C9-42DE-AD8D-4C93B39F143C}"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707985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D52F7F53-4B16-40F5-9A1D-A2D34FE8005B}" type="datetimeFigureOut">
              <a:rPr lang="en-US">
                <a:solidFill>
                  <a:srgbClr val="04617B">
                    <a:shade val="90000"/>
                  </a:srgbClr>
                </a:solidFill>
              </a:rPr>
              <a:pPr>
                <a:defRPr/>
              </a:pPr>
              <a:t>7/26/2026</a:t>
            </a:fld>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63EF9C2A-53F3-470F-ACD9-2D842821D483}"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442473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C2D51913-028C-4222-B9C0-34E6C9CC105B}" type="datetimeFigureOut">
              <a:rPr lang="en-US">
                <a:solidFill>
                  <a:srgbClr val="04617B">
                    <a:shade val="90000"/>
                  </a:srgbClr>
                </a:solidFill>
              </a:rPr>
              <a:pPr>
                <a:defRPr/>
              </a:pPr>
              <a:t>7/26/2026</a:t>
            </a:fld>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B06C6E01-167E-42C4-AA2E-93E0865A2B61}"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751230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EAB33315-3E65-48D7-81E9-9C42EC29912C}" type="datetimeFigureOut">
              <a:rPr lang="en-US">
                <a:solidFill>
                  <a:srgbClr val="04617B">
                    <a:shade val="90000"/>
                  </a:srgbClr>
                </a:solidFill>
              </a:rPr>
              <a:pPr>
                <a:defRPr/>
              </a:pPr>
              <a:t>7/26/2026</a:t>
            </a:fld>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0AB3A661-1F3F-4739-8B85-D6148578DB75}"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48450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556528D7-AE13-479C-95F9-9482AD76CBA2}" type="datetimeFigureOut">
              <a:rPr lang="en-US">
                <a:solidFill>
                  <a:srgbClr val="04617B">
                    <a:shade val="90000"/>
                  </a:srgbClr>
                </a:solidFill>
              </a:rPr>
              <a:pPr>
                <a:defRPr/>
              </a:pPr>
              <a:t>7/26/2026</a:t>
            </a:fld>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C3842FEC-C987-43E2-9195-6ED665973FF9}"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2453265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756FCE86-08CF-4719-A9BC-635B63C5D76D}" type="datetimeFigureOut">
              <a:rPr lang="en-US">
                <a:solidFill>
                  <a:srgbClr val="04617B">
                    <a:shade val="90000"/>
                  </a:srgbClr>
                </a:solidFill>
              </a:rPr>
              <a:pPr>
                <a:defRPr/>
              </a:pPr>
              <a:t>7/26/2026</a:t>
            </a:fld>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59998C0-03B4-4534-9E49-5955DDA72C50}" type="slidenum">
              <a:rPr lang="en-US">
                <a:solidFill>
                  <a:srgbClr val="04617B">
                    <a:shade val="90000"/>
                  </a:srgbClr>
                </a:solidFill>
              </a:rPr>
              <a:pPr>
                <a:defRPr/>
              </a:pPr>
              <a:t>‹#›</a:t>
            </a:fld>
            <a:endParaRPr lang="en-US">
              <a:solidFill>
                <a:srgbClr val="04617B">
                  <a:shade val="90000"/>
                </a:srgbClr>
              </a:solidFill>
            </a:endParaRPr>
          </a:p>
        </p:txBody>
      </p:sp>
    </p:spTree>
    <p:extLst>
      <p:ext uri="{BB962C8B-B14F-4D97-AF65-F5344CB8AC3E}">
        <p14:creationId xmlns:p14="http://schemas.microsoft.com/office/powerpoint/2010/main" val="3450608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image" Target="../media/image9.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23" Type="http://schemas.openxmlformats.org/officeDocument/2006/relationships/image" Target="../media/image11.png"/><Relationship Id="rId10" Type="http://schemas.openxmlformats.org/officeDocument/2006/relationships/slideLayout" Target="../slideLayouts/slideLayout21.xml"/><Relationship Id="rId19" Type="http://schemas.openxmlformats.org/officeDocument/2006/relationships/image" Target="../media/image7.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 Id="rId22"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fld id="{9A7983B6-632B-4F41-B445-A8050278B753}" type="datetimeFigureOut">
              <a:rPr lang="en-US">
                <a:solidFill>
                  <a:srgbClr val="04617B">
                    <a:shade val="90000"/>
                  </a:srgbClr>
                </a:solidFill>
                <a:latin typeface="Arial" charset="0"/>
              </a:rPr>
              <a:pPr fontAlgn="base">
                <a:spcBef>
                  <a:spcPct val="0"/>
                </a:spcBef>
                <a:spcAft>
                  <a:spcPct val="0"/>
                </a:spcAft>
                <a:defRPr/>
              </a:pPr>
              <a:t>7/26/2026</a:t>
            </a:fld>
            <a:endParaRPr lang="en-US">
              <a:solidFill>
                <a:srgbClr val="04617B">
                  <a:shade val="90000"/>
                </a:srgbClr>
              </a:solidFill>
              <a:latin typeface="Arial" charset="0"/>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en-US">
              <a:solidFill>
                <a:srgbClr val="04617B">
                  <a:shade val="90000"/>
                </a:srgbClr>
              </a:solidFill>
              <a:latin typeface="Arial" charset="0"/>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base">
              <a:spcBef>
                <a:spcPct val="0"/>
              </a:spcBef>
              <a:spcAft>
                <a:spcPct val="0"/>
              </a:spcAft>
              <a:defRPr/>
            </a:pPr>
            <a:fld id="{987C9FFE-6421-481D-884B-990CFD3F3B78}" type="slidenum">
              <a:rPr lang="en-US">
                <a:solidFill>
                  <a:srgbClr val="04617B">
                    <a:shade val="90000"/>
                  </a:srgbClr>
                </a:solidFill>
                <a:latin typeface="Arial" charset="0"/>
              </a:rPr>
              <a:pPr fontAlgn="base">
                <a:spcBef>
                  <a:spcPct val="0"/>
                </a:spcBef>
                <a:spcAft>
                  <a:spcPct val="0"/>
                </a:spcAft>
                <a:defRPr/>
              </a:pPr>
              <a:t>‹#›</a:t>
            </a:fld>
            <a:endParaRPr lang="en-US">
              <a:solidFill>
                <a:srgbClr val="04617B">
                  <a:shade val="90000"/>
                </a:srgbClr>
              </a:solidFill>
              <a:latin typeface="Arial" charset="0"/>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prstClr val="black"/>
                </a:solidFill>
                <a:latin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prstClr val="black"/>
                </a:solidFill>
                <a:latin typeface="Arial" charset="0"/>
              </a:endParaRPr>
            </a:p>
          </p:txBody>
        </p:sp>
      </p:grpSp>
    </p:spTree>
    <p:extLst>
      <p:ext uri="{BB962C8B-B14F-4D97-AF65-F5344CB8AC3E}">
        <p14:creationId xmlns:p14="http://schemas.microsoft.com/office/powerpoint/2010/main" val="38043804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9" descr="1"/>
          <p:cNvPicPr>
            <a:picLocks noChangeAspect="1" noChangeArrowheads="1"/>
          </p:cNvPicPr>
          <p:nvPr/>
        </p:nvPicPr>
        <p:blipFill>
          <a:blip r:embed="rId14">
            <a:extLst>
              <a:ext uri="{28A0092B-C50C-407E-A947-70E740481C1C}">
                <a14:useLocalDpi xmlns:a14="http://schemas.microsoft.com/office/drawing/2010/main" val="0"/>
              </a:ext>
            </a:extLst>
          </a:blip>
          <a:srcRect b="38461"/>
          <a:stretch>
            <a:fillRect/>
          </a:stretch>
        </p:blipFill>
        <p:spPr bwMode="auto">
          <a:xfrm>
            <a:off x="0" y="6324600"/>
            <a:ext cx="9144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1" name="Rectangle 17"/>
          <p:cNvSpPr>
            <a:spLocks noChangeArrowheads="1"/>
          </p:cNvSpPr>
          <p:nvPr/>
        </p:nvSpPr>
        <p:spPr bwMode="gray">
          <a:xfrm>
            <a:off x="0" y="0"/>
            <a:ext cx="9144000" cy="1219200"/>
          </a:xfrm>
          <a:prstGeom prst="rect">
            <a:avLst/>
          </a:prstGeom>
          <a:gradFill rotWithShape="1">
            <a:gsLst>
              <a:gs pos="0">
                <a:schemeClr val="accent1"/>
              </a:gs>
              <a:gs pos="100000">
                <a:schemeClr val="accent1">
                  <a:gamma/>
                  <a:tint val="0"/>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US">
              <a:solidFill>
                <a:srgbClr val="080808"/>
              </a:solidFill>
              <a:cs typeface="Arial" charset="0"/>
            </a:endParaRPr>
          </a:p>
        </p:txBody>
      </p:sp>
      <p:sp>
        <p:nvSpPr>
          <p:cNvPr id="1028" name="Rectangle 3"/>
          <p:cNvSpPr>
            <a:spLocks noGrp="1" noChangeArrowheads="1"/>
          </p:cNvSpPr>
          <p:nvPr>
            <p:ph type="body" idx="1"/>
          </p:nvPr>
        </p:nvSpPr>
        <p:spPr bwMode="auto">
          <a:xfrm>
            <a:off x="457200" y="1295400"/>
            <a:ext cx="8229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53732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bg1"/>
                </a:solidFill>
                <a:cs typeface="+mn-cs"/>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65373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chemeClr val="bg1"/>
                </a:solidFill>
                <a:cs typeface="+mn-cs"/>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53732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bg1"/>
                </a:solidFill>
                <a:cs typeface="+mn-cs"/>
              </a:defRPr>
            </a:lvl1pPr>
          </a:lstStyle>
          <a:p>
            <a:pPr fontAlgn="base">
              <a:spcBef>
                <a:spcPct val="0"/>
              </a:spcBef>
              <a:spcAft>
                <a:spcPct val="0"/>
              </a:spcAft>
              <a:defRPr/>
            </a:pPr>
            <a:fld id="{23799DDA-BDBD-492F-9637-FA4F940BFC38}" type="slidenum">
              <a:rPr lang="en-US">
                <a:solidFill>
                  <a:srgbClr val="FFFFFF"/>
                </a:solidFill>
              </a:rPr>
              <a:pPr fontAlgn="base">
                <a:spcBef>
                  <a:spcPct val="0"/>
                </a:spcBef>
                <a:spcAft>
                  <a:spcPct val="0"/>
                </a:spcAft>
                <a:defRPr/>
              </a:pPr>
              <a:t>‹#›</a:t>
            </a:fld>
            <a:endParaRPr lang="en-US">
              <a:solidFill>
                <a:srgbClr val="FFFFFF"/>
              </a:solidFill>
            </a:endParaRPr>
          </a:p>
        </p:txBody>
      </p:sp>
      <p:pic>
        <p:nvPicPr>
          <p:cNvPr id="1032" name="Picture 9" descr="artplus_nature_naturalcity42_a"/>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91463" y="5935663"/>
            <a:ext cx="123507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0" descr="artplus_nature_naturalcity42_b"/>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981950" y="5916613"/>
            <a:ext cx="82867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1" descr="artplus_nature_naturalcity42_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161338" y="5608638"/>
            <a:ext cx="43021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2" descr="artplus_nature_naturalcity42_d"/>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102600" y="5849938"/>
            <a:ext cx="17303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3" descr="artplus_nature_naturalcity42_i"/>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469313" y="5969000"/>
            <a:ext cx="461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descr="artplus_nature_naturalcity42_c"/>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562975" y="5943600"/>
            <a:ext cx="3095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descr="artplus_nature_naturalcity42_f"/>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926388" y="6334125"/>
            <a:ext cx="1370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Placeholder 2"/>
          <p:cNvSpPr>
            <a:spLocks noGrp="1" noChangeArrowheads="1"/>
          </p:cNvSpPr>
          <p:nvPr>
            <p:ph type="title"/>
          </p:nvPr>
        </p:nvSpPr>
        <p:spPr bwMode="auto">
          <a:xfrm>
            <a:off x="457200" y="228600"/>
            <a:ext cx="822960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1044" name="Picture 20" descr="a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625013" y="328613"/>
            <a:ext cx="9429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descr="b_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90600" y="1371600"/>
            <a:ext cx="8255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413947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1039"/>
                                        </p:tgtEl>
                                        <p:attrNameLst>
                                          <p:attrName>style.visibility</p:attrName>
                                        </p:attrNameLst>
                                      </p:cBhvr>
                                      <p:to>
                                        <p:strVal val="visible"/>
                                      </p:to>
                                    </p:set>
                                    <p:animEffect transition="in" filter="wipe(down)">
                                      <p:cBhvr>
                                        <p:cTn id="7" dur="1000"/>
                                        <p:tgtEl>
                                          <p:spTgt spid="1039"/>
                                        </p:tgtEl>
                                      </p:cBhvr>
                                    </p:animEffect>
                                  </p:childTnLst>
                                </p:cTn>
                              </p:par>
                            </p:childTnLst>
                          </p:cTn>
                        </p:par>
                        <p:par>
                          <p:cTn id="8" fill="hold" nodeType="afterGroup">
                            <p:stCondLst>
                              <p:cond delay="1000"/>
                            </p:stCondLst>
                            <p:childTnLst>
                              <p:par>
                                <p:cTn id="9" presetID="0" presetClass="path" presetSubtype="0" accel="50000" decel="50000" fill="hold" nodeType="afterEffect">
                                  <p:stCondLst>
                                    <p:cond delay="0"/>
                                  </p:stCondLst>
                                  <p:childTnLst>
                                    <p:animMotion origin="layout" path="M 3.33333E-6 -1.85185E-6 C -0.09045 -0.01597 -0.36945 -0.08727 -0.54306 -0.09537 C -0.71667 -0.10347 -0.93785 -0.05879 -1.04167 -0.04907 " pathEditMode="relative" rAng="0" ptsTypes="aaa">
                                      <p:cBhvr>
                                        <p:cTn id="10" dur="1000" fill="hold"/>
                                        <p:tgtEl>
                                          <p:spTgt spid="1044"/>
                                        </p:tgtEl>
                                        <p:attrNameLst>
                                          <p:attrName>ppt_x</p:attrName>
                                          <p:attrName>ppt_y</p:attrName>
                                        </p:attrNameLst>
                                      </p:cBhvr>
                                      <p:rCtr x="-52083" y="-5185"/>
                                    </p:animMotion>
                                  </p:childTnLst>
                                </p:cTn>
                              </p:par>
                            </p:childTnLst>
                          </p:cTn>
                        </p:par>
                        <p:par>
                          <p:cTn id="11" fill="hold" nodeType="afterGroup">
                            <p:stCondLst>
                              <p:cond delay="2000"/>
                            </p:stCondLst>
                            <p:childTnLst>
                              <p:par>
                                <p:cTn id="12" presetID="0" presetClass="path" presetSubtype="0" accel="50000" decel="50000" fill="hold" nodeType="afterEffect">
                                  <p:stCondLst>
                                    <p:cond delay="0"/>
                                  </p:stCondLst>
                                  <p:childTnLst>
                                    <p:animMotion origin="layout" path="M -0.00348 0.05949 C 0.00625 0.0581 0.04097 0.0574 0.05399 0.05324 C 0.06701 0.04907 0.06632 0.04907 0.07638 0.03379 C 0.08628 0.01898 0.10538 -0.02269 0.11319 -0.03727 " pathEditMode="relative" rAng="0" ptsTypes="aaaa">
                                      <p:cBhvr>
                                        <p:cTn id="13" dur="1000" fill="hold"/>
                                        <p:tgtEl>
                                          <p:spTgt spid="1045"/>
                                        </p:tgtEl>
                                        <p:attrNameLst>
                                          <p:attrName>ppt_x</p:attrName>
                                          <p:attrName>ppt_y</p:attrName>
                                        </p:attrNameLst>
                                      </p:cBhvr>
                                      <p:rCtr x="5833" y="-4838"/>
                                    </p:animMotion>
                                  </p:childTnLst>
                                </p:cTn>
                              </p:par>
                              <p:par>
                                <p:cTn id="14" presetID="22" presetClass="entr" presetSubtype="8" fill="hold" grpId="0" nodeType="withEffect">
                                  <p:stCondLst>
                                    <p:cond delay="90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txStyles>
    <p:title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11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1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1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18.xml"/></Relationships>
</file>

<file path=ppt/slides/_rels/slide16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8.xml"/></Relationships>
</file>

<file path=ppt/slides/_rels/slide16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8.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8.xml"/></Relationships>
</file>

<file path=ppt/slides/_rels/slide2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59.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762000" y="762000"/>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endParaRPr lang="en-US">
              <a:solidFill>
                <a:prstClr val="black"/>
              </a:solidFill>
              <a:latin typeface=".VnTime" pitchFamily="34" charset="0"/>
            </a:endParaRPr>
          </a:p>
        </p:txBody>
      </p:sp>
      <p:pic>
        <p:nvPicPr>
          <p:cNvPr id="512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5181600"/>
            <a:ext cx="2438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txBox="1">
            <a:spLocks/>
          </p:cNvSpPr>
          <p:nvPr/>
        </p:nvSpPr>
        <p:spPr>
          <a:xfrm>
            <a:off x="0" y="76200"/>
            <a:ext cx="9144000" cy="1524000"/>
          </a:xfrm>
          <a:prstGeom prst="rect">
            <a:avLst/>
          </a:prstGeom>
          <a:noFill/>
        </p:spPr>
        <p:txBody>
          <a:bodyPr anchor="ctr">
            <a:noAutofit/>
          </a:bodyPr>
          <a:lstStyle/>
          <a:p>
            <a:pPr algn="ctr">
              <a:spcBef>
                <a:spcPct val="0"/>
              </a:spcBef>
              <a:defRPr/>
            </a:pPr>
            <a:br>
              <a:rPr lang="en-US" sz="2400" b="1" dirty="0">
                <a:solidFill>
                  <a:prstClr val="black"/>
                </a:solidFill>
                <a:latin typeface="Times New Roman" pitchFamily="18" charset="0"/>
                <a:cs typeface="Times New Roman" pitchFamily="18" charset="0"/>
              </a:rPr>
            </a:br>
            <a:r>
              <a:rPr lang="en-US" sz="2400" b="1" dirty="0">
                <a:solidFill>
                  <a:prstClr val="black"/>
                </a:solidFill>
                <a:latin typeface="Times New Roman" pitchFamily="18" charset="0"/>
                <a:cs typeface="Times New Roman" pitchFamily="18" charset="0"/>
              </a:rPr>
              <a:t>TRƯỜNG CAO ĐẲNG KINH TẾ KỸ THUẬT CÔNG THƯƠNG</a:t>
            </a:r>
            <a:br>
              <a:rPr lang="en-US" sz="2400" dirty="0">
                <a:solidFill>
                  <a:prstClr val="black"/>
                </a:solidFill>
                <a:latin typeface="Times New Roman" pitchFamily="18" charset="0"/>
                <a:cs typeface="Times New Roman" pitchFamily="18" charset="0"/>
              </a:rPr>
            </a:br>
            <a:r>
              <a:rPr lang="en-US" sz="2400" dirty="0">
                <a:solidFill>
                  <a:prstClr val="white"/>
                </a:solidFill>
                <a:latin typeface="Times New Roman" pitchFamily="18" charset="0"/>
                <a:cs typeface="Times New Roman" pitchFamily="18" charset="0"/>
              </a:rPr>
              <a:t>------------*****------------</a:t>
            </a:r>
          </a:p>
        </p:txBody>
      </p:sp>
      <p:sp>
        <p:nvSpPr>
          <p:cNvPr id="5126" name="Rectangle 2"/>
          <p:cNvSpPr>
            <a:spLocks noChangeArrowheads="1"/>
          </p:cNvSpPr>
          <p:nvPr/>
        </p:nvSpPr>
        <p:spPr bwMode="auto">
          <a:xfrm>
            <a:off x="1295400" y="1828800"/>
            <a:ext cx="6477000" cy="2507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fontAlgn="base" hangingPunct="0">
              <a:lnSpc>
                <a:spcPct val="150000"/>
              </a:lnSpc>
              <a:spcBef>
                <a:spcPct val="0"/>
              </a:spcBef>
              <a:spcAft>
                <a:spcPct val="0"/>
              </a:spcAft>
            </a:pPr>
            <a:r>
              <a:rPr lang="en-US" sz="4000" b="1" dirty="0">
                <a:solidFill>
                  <a:prstClr val="black"/>
                </a:solidFill>
                <a:latin typeface="Times New Roman" pitchFamily="18" charset="0"/>
                <a:cs typeface="Times New Roman" pitchFamily="18" charset="0"/>
              </a:rPr>
              <a:t>MÔ ĐUN</a:t>
            </a:r>
          </a:p>
          <a:p>
            <a:pPr algn="ctr" eaLnBrk="0" fontAlgn="base" hangingPunct="0">
              <a:lnSpc>
                <a:spcPct val="150000"/>
              </a:lnSpc>
              <a:spcBef>
                <a:spcPct val="0"/>
              </a:spcBef>
              <a:spcAft>
                <a:spcPct val="0"/>
              </a:spcAft>
            </a:pPr>
            <a:r>
              <a:rPr lang="en-US" sz="4000" b="1" dirty="0">
                <a:solidFill>
                  <a:prstClr val="black"/>
                </a:solidFill>
                <a:latin typeface="Times New Roman" pitchFamily="18" charset="0"/>
                <a:cs typeface="Times New Roman" pitchFamily="18" charset="0"/>
              </a:rPr>
              <a:t>KẾ TOÁN TÀI CHÍNH 2</a:t>
            </a:r>
          </a:p>
          <a:p>
            <a:pPr algn="ctr" eaLnBrk="0" fontAlgn="base" hangingPunct="0">
              <a:lnSpc>
                <a:spcPct val="150000"/>
              </a:lnSpc>
              <a:spcBef>
                <a:spcPct val="0"/>
              </a:spcBef>
              <a:spcAft>
                <a:spcPct val="0"/>
              </a:spcAft>
            </a:pPr>
            <a:r>
              <a:rPr lang="en-US" sz="2800" b="1" i="1" dirty="0">
                <a:solidFill>
                  <a:prstClr val="black"/>
                </a:solidFill>
                <a:latin typeface="Times New Roman" pitchFamily="18" charset="0"/>
                <a:cs typeface="Times New Roman" pitchFamily="18" charset="0"/>
              </a:rPr>
              <a:t>5 TÍN CHỈ ( 135 </a:t>
            </a:r>
            <a:r>
              <a:rPr lang="en-US" sz="2800" b="1" i="1" dirty="0" err="1">
                <a:solidFill>
                  <a:prstClr val="black"/>
                </a:solidFill>
                <a:latin typeface="Times New Roman" pitchFamily="18" charset="0"/>
                <a:cs typeface="Times New Roman" pitchFamily="18" charset="0"/>
              </a:rPr>
              <a:t>TIẾT</a:t>
            </a:r>
            <a:r>
              <a:rPr lang="en-US" sz="2800" b="1" i="1"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337433594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742083"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1281113"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2.3.1. </a:t>
            </a:r>
            <a:r>
              <a:rPr lang="en-US" sz="2800" b="1" i="1" dirty="0" err="1">
                <a:latin typeface="Times New Roman" pitchFamily="18" charset="0"/>
                <a:cs typeface="Times New Roman" pitchFamily="18" charset="0"/>
              </a:rPr>
              <a:t>Kế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toán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thành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phẩm</a:t>
            </a:r>
            <a:r>
              <a:rPr lang="en-US" sz="2800" b="1" i="1" dirty="0">
                <a:latin typeface="Times New Roman" pitchFamily="18" charset="0"/>
                <a:cs typeface="Times New Roman" pitchFamily="18" charset="0"/>
              </a:rPr>
              <a:t> chi </a:t>
            </a:r>
            <a:r>
              <a:rPr lang="en-US" sz="2800" b="1" i="1" dirty="0" err="1">
                <a:latin typeface="Times New Roman" pitchFamily="18" charset="0"/>
                <a:cs typeface="Times New Roman" pitchFamily="18" charset="0"/>
              </a:rPr>
              <a:t>tiết</a:t>
            </a:r>
            <a:endParaRPr lang="en-US" sz="2800" b="1" i="1" dirty="0">
              <a:latin typeface="Times New Roman" pitchFamily="18" charset="0"/>
              <a:cs typeface="Times New Roman" pitchFamily="18" charset="0"/>
            </a:endParaRPr>
          </a:p>
        </p:txBody>
      </p:sp>
      <p:sp>
        <p:nvSpPr>
          <p:cNvPr id="41" name="AutoShape 55"/>
          <p:cNvSpPr>
            <a:spLocks noChangeArrowheads="1"/>
          </p:cNvSpPr>
          <p:nvPr/>
        </p:nvSpPr>
        <p:spPr bwMode="auto">
          <a:xfrm>
            <a:off x="0" y="1641764"/>
            <a:ext cx="8991600" cy="5063836"/>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42" name="Rectangle 2"/>
          <p:cNvSpPr txBox="1">
            <a:spLocks noChangeArrowheads="1"/>
          </p:cNvSpPr>
          <p:nvPr/>
        </p:nvSpPr>
        <p:spPr bwMode="auto">
          <a:xfrm>
            <a:off x="914400" y="17526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r>
              <a:rPr lang="en-US" sz="1200" dirty="0">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nhập</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01 -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02 -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Biên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kiểm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nghiệm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a:t>
            </a:r>
            <a:r>
              <a:rPr lang="en-US" sz="2000" dirty="0">
                <a:solidFill>
                  <a:schemeClr val="tx1"/>
                </a:solidFill>
                <a:latin typeface="Times New Roman" pitchFamily="18" charset="0"/>
                <a:cs typeface="Times New Roman" pitchFamily="18" charset="0"/>
              </a:rPr>
              <a:t>, SP,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hóa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03 - VT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Biên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kiểm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cụ</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phẩm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05 - VT)</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kiêm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vận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chuyển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nội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bộ</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03 PXK - 3LL)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Phiếu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xuất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gửi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lý</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04 HDL - 3LL)</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GTGT                                        	(01GTKT-3LL)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thường</a:t>
            </a:r>
            <a:r>
              <a:rPr lang="en-US" sz="2000" dirty="0">
                <a:solidFill>
                  <a:schemeClr val="tx1"/>
                </a:solidFill>
                <a:latin typeface="Times New Roman" pitchFamily="18" charset="0"/>
                <a:cs typeface="Times New Roman" pitchFamily="18" charset="0"/>
              </a:rPr>
              <a:t>                	(02 GTTT-3LL)     </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06 - VT</a:t>
            </a:r>
          </a:p>
          <a:p>
            <a:pPr>
              <a:lnSpc>
                <a:spcPct val="150000"/>
              </a:lnSpc>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kê</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hàng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mua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vào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có</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hoá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Mẫu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số</a:t>
            </a:r>
            <a:r>
              <a:rPr lang="en-US" sz="2000" dirty="0">
                <a:solidFill>
                  <a:schemeClr val="tx1"/>
                </a:solidFill>
                <a:latin typeface="Times New Roman" pitchFamily="18" charset="0"/>
                <a:cs typeface="Times New Roman" pitchFamily="18" charset="0"/>
              </a:rPr>
              <a:t> 04/GTGT</a:t>
            </a:r>
            <a:endParaRPr lang="en-US" sz="20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33685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82302"/>
            <a:ext cx="7848599" cy="6071684"/>
          </a:xfrm>
          <a:prstGeom prst="rect">
            <a:avLst/>
          </a:prstGeom>
        </p:spPr>
        <p:txBody>
          <a:bodyPr vert="horz" wrap="square" lIns="0" tIns="8404" rIns="0" bIns="0" rtlCol="0">
            <a:spAutoFit/>
          </a:bodyPr>
          <a:lstStyle/>
          <a:p>
            <a:r>
              <a:rPr lang="en-US" sz="2200" b="1" dirty="0">
                <a:latin typeface="Times New Roman" pitchFamily="18" charset="0"/>
                <a:cs typeface="Times New Roman" pitchFamily="18" charset="0"/>
              </a:rPr>
              <a:t>1. </a:t>
            </a:r>
            <a:r>
              <a:rPr lang="en-US" sz="2200" b="1" dirty="0" err="1">
                <a:latin typeface="Times New Roman" pitchFamily="18" charset="0"/>
                <a:cs typeface="Times New Roman" pitchFamily="18" charset="0"/>
              </a:rPr>
              <a:t>Nội</a:t>
            </a:r>
            <a:r>
              <a:rPr lang="en-US" sz="2200" b="1" dirty="0">
                <a:latin typeface="Times New Roman" pitchFamily="18" charset="0"/>
                <a:cs typeface="Times New Roman" pitchFamily="18" charset="0"/>
              </a:rPr>
              <a:t> dung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nhiệm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vụ</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toán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phải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nguồn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vốn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sở</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hữu</a:t>
            </a:r>
            <a:endParaRPr lang="en-US" sz="2200" dirty="0">
              <a:latin typeface="Times New Roman" pitchFamily="18" charset="0"/>
              <a:cs typeface="Times New Roman" pitchFamily="18" charset="0"/>
            </a:endParaRPr>
          </a:p>
          <a:p>
            <a:r>
              <a:rPr lang="en-US" sz="2200" b="1" i="1" dirty="0">
                <a:latin typeface="Times New Roman" pitchFamily="18" charset="0"/>
                <a:cs typeface="Times New Roman" pitchFamily="18" charset="0"/>
              </a:rPr>
              <a:t>1.1. </a:t>
            </a:r>
            <a:r>
              <a:rPr lang="en-US" sz="2200" b="1" i="1" dirty="0" err="1">
                <a:latin typeface="Times New Roman" pitchFamily="18" charset="0"/>
                <a:cs typeface="Times New Roman" pitchFamily="18" charset="0"/>
              </a:rPr>
              <a:t>Nội</a:t>
            </a:r>
            <a:r>
              <a:rPr lang="en-US" sz="2200" b="1" i="1" dirty="0">
                <a:latin typeface="Times New Roman" pitchFamily="18" charset="0"/>
                <a:cs typeface="Times New Roman" pitchFamily="18" charset="0"/>
              </a:rPr>
              <a:t> dung</a:t>
            </a:r>
          </a:p>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Nợ</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phải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trả</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tiền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cấp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Theo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chia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a:t>
            </a:r>
          </a:p>
          <a:p>
            <a:pPr algn="just"/>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ngắn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endParaRPr lang="en-US"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hạn</a:t>
            </a:r>
            <a:endParaRPr lang="en-US"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endParaRPr lang="en-US" sz="2200" dirty="0">
              <a:latin typeface="Times New Roman" pitchFamily="18" charset="0"/>
              <a:cs typeface="Times New Roman" pitchFamily="18" charset="0"/>
            </a:endParaRPr>
          </a:p>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Nguồn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vốn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chủ</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sở</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hữu</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nguồn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góp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vốn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Nguồn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vốn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nguồn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vốn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XDCB, </a:t>
            </a:r>
            <a:r>
              <a:rPr lang="en-US" sz="2200" dirty="0" err="1">
                <a:latin typeface="Times New Roman" pitchFamily="18" charset="0"/>
                <a:cs typeface="Times New Roman" pitchFamily="18" charset="0"/>
              </a:rPr>
              <a:t>lợi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nhuận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nguồn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phí</a:t>
            </a:r>
            <a:r>
              <a:rPr lang="en-US" sz="2200" dirty="0">
                <a:latin typeface="Times New Roman" pitchFamily="18" charset="0"/>
                <a:cs typeface="Times New Roman" pitchFamily="18" charset="0"/>
              </a:rPr>
              <a:t>...</a:t>
            </a:r>
          </a:p>
          <a:p>
            <a:endParaRPr lang="en-US" sz="20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100</a:t>
            </a:fld>
            <a:endParaRPr sz="927">
              <a:solidFill>
                <a:prstClr val="black"/>
              </a:solidFill>
              <a:latin typeface="Tahoma"/>
              <a:cs typeface="Tahoma"/>
            </a:endParaRPr>
          </a:p>
        </p:txBody>
      </p:sp>
    </p:spTree>
    <p:extLst>
      <p:ext uri="{BB962C8B-B14F-4D97-AF65-F5344CB8AC3E}">
        <p14:creationId xmlns:p14="http://schemas.microsoft.com/office/powerpoint/2010/main" val="14221196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1369"/>
            <a:ext cx="7848599" cy="5594631"/>
          </a:xfrm>
          <a:prstGeom prst="rect">
            <a:avLst/>
          </a:prstGeom>
        </p:spPr>
        <p:txBody>
          <a:bodyPr vert="horz" wrap="square" lIns="0" tIns="8404" rIns="0" bIns="0" rtlCol="0">
            <a:spAutoFit/>
          </a:bodyPr>
          <a:lstStyle/>
          <a:p>
            <a:pPr algn="just">
              <a:lnSpc>
                <a:spcPct val="150000"/>
              </a:lnSpc>
            </a:pPr>
            <a:r>
              <a:rPr lang="en-US" sz="2200" b="1" dirty="0">
                <a:latin typeface="Times New Roman" pitchFamily="18" charset="0"/>
                <a:cs typeface="Times New Roman" pitchFamily="18" charset="0"/>
              </a:rPr>
              <a:t>2. </a:t>
            </a:r>
            <a:r>
              <a:rPr lang="en-US" sz="2200" b="1" dirty="0" err="1">
                <a:latin typeface="Times New Roman" pitchFamily="18" charset="0"/>
                <a:cs typeface="Times New Roman" pitchFamily="18" charset="0"/>
              </a:rPr>
              <a:t>Kế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toán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khoản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phải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trả</a:t>
            </a:r>
            <a:endParaRPr lang="en-US" sz="2200" dirty="0">
              <a:latin typeface="Times New Roman" pitchFamily="18" charset="0"/>
              <a:cs typeface="Times New Roman" pitchFamily="18" charset="0"/>
            </a:endParaRPr>
          </a:p>
          <a:p>
            <a:pPr algn="just">
              <a:lnSpc>
                <a:spcPct val="150000"/>
              </a:lnSpc>
            </a:pPr>
            <a:r>
              <a:rPr lang="en-US" sz="2200" b="1" i="1" dirty="0">
                <a:latin typeface="Times New Roman" pitchFamily="18" charset="0"/>
                <a:cs typeface="Times New Roman" pitchFamily="18" charset="0"/>
              </a:rPr>
              <a:t>2.1. </a:t>
            </a:r>
            <a:r>
              <a:rPr lang="en-US" sz="2200" b="1" i="1" dirty="0" err="1">
                <a:latin typeface="Times New Roman" pitchFamily="18" charset="0"/>
                <a:cs typeface="Times New Roman" pitchFamily="18" charset="0"/>
              </a:rPr>
              <a:t>Kế</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toán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các</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khoản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vay</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và</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nợ</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thuê</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tài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chính</a:t>
            </a:r>
            <a:endParaRPr lang="en-US" sz="2200" dirty="0">
              <a:latin typeface="Times New Roman" pitchFamily="18" charset="0"/>
              <a:cs typeface="Times New Roman" pitchFamily="18" charset="0"/>
            </a:endParaRPr>
          </a:p>
          <a:p>
            <a:pPr algn="just">
              <a:lnSpc>
                <a:spcPct val="150000"/>
              </a:lnSpc>
            </a:pPr>
            <a:r>
              <a:rPr lang="en-US" sz="2200" i="1" dirty="0">
                <a:latin typeface="Times New Roman" pitchFamily="18" charset="0"/>
                <a:cs typeface="Times New Roman" pitchFamily="18" charset="0"/>
              </a:rPr>
              <a:t>2.1.1. </a:t>
            </a:r>
            <a:r>
              <a:rPr lang="en-US" sz="2200" i="1" dirty="0" err="1">
                <a:latin typeface="Times New Roman" pitchFamily="18" charset="0"/>
                <a:cs typeface="Times New Roman" pitchFamily="18" charset="0"/>
              </a:rPr>
              <a:t>Nội</a:t>
            </a:r>
            <a:r>
              <a:rPr lang="en-US" sz="2200" i="1" dirty="0">
                <a:latin typeface="Times New Roman" pitchFamily="18" charset="0"/>
                <a:cs typeface="Times New Roman" pitchFamily="18" charset="0"/>
              </a:rPr>
              <a:t> dung </a:t>
            </a:r>
            <a:r>
              <a:rPr lang="en-US" sz="2200" i="1" dirty="0" err="1">
                <a:latin typeface="Times New Roman" pitchFamily="18" charset="0"/>
                <a:cs typeface="Times New Roman" pitchFamily="18" charset="0"/>
              </a:rPr>
              <a:t>các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khoản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tiền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vay</a:t>
            </a:r>
            <a:endParaRPr lang="en-US" sz="2200" dirty="0">
              <a:latin typeface="Times New Roman" pitchFamily="18" charset="0"/>
              <a:cs typeface="Times New Roman" pitchFamily="18" charset="0"/>
            </a:endParaRPr>
          </a:p>
          <a:p>
            <a:pPr marL="342900" indent="-342900" algn="just">
              <a:lnSpc>
                <a:spcPct val="150000"/>
              </a:lnSpc>
              <a:buFontTx/>
              <a:buChar char="-"/>
            </a:pPr>
            <a:r>
              <a:rPr lang="en-US" sz="2200" i="1" dirty="0" err="1">
                <a:latin typeface="Times New Roman" pitchFamily="18" charset="0"/>
                <a:cs typeface="Times New Roman" pitchFamily="18" charset="0"/>
              </a:rPr>
              <a:t>Vay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ngắn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hạn</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 </a:t>
            </a:r>
          </a:p>
          <a:p>
            <a:pPr marL="342900" indent="-342900" algn="just">
              <a:lnSpc>
                <a:spcPct val="150000"/>
              </a:lnSpc>
              <a:buFontTx/>
              <a:buChar char="-"/>
            </a:pPr>
            <a:r>
              <a:rPr lang="en-US" sz="2200" i="1" dirty="0" err="1">
                <a:latin typeface="Times New Roman" pitchFamily="18" charset="0"/>
                <a:cs typeface="Times New Roman" pitchFamily="18" charset="0"/>
              </a:rPr>
              <a:t>Vay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dài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hạn</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 </a:t>
            </a:r>
          </a:p>
          <a:p>
            <a:pPr algn="just">
              <a:lnSpc>
                <a:spcPct val="150000"/>
              </a:lnSpc>
            </a:pPr>
            <a:r>
              <a:rPr lang="en-US" sz="2200" i="1" dirty="0">
                <a:latin typeface="Times New Roman" pitchFamily="18" charset="0"/>
                <a:cs typeface="Times New Roman" pitchFamily="18" charset="0"/>
              </a:rPr>
              <a:t>2.1.2. </a:t>
            </a:r>
            <a:r>
              <a:rPr lang="en-US" sz="2200" i="1" dirty="0" err="1">
                <a:latin typeface="Times New Roman" pitchFamily="18" charset="0"/>
                <a:cs typeface="Times New Roman" pitchFamily="18" charset="0"/>
              </a:rPr>
              <a:t>Chứng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từ</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toán</a:t>
            </a:r>
            <a:r>
              <a:rPr lang="en-US" sz="2200" i="1" dirty="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algn="just">
              <a:lnSpc>
                <a:spcPct val="150000"/>
              </a:lnSpc>
            </a:pP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Phiếu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Phiếu</a:t>
            </a:r>
            <a:r>
              <a:rPr lang="en-US" sz="2200" dirty="0">
                <a:latin typeface="Times New Roman" pitchFamily="18" charset="0"/>
                <a:cs typeface="Times New Roman" pitchFamily="18" charset="0"/>
              </a:rPr>
              <a:t> chi,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a:t>
            </a:r>
          </a:p>
          <a:p>
            <a:pPr algn="just">
              <a:lnSpc>
                <a:spcPct val="150000"/>
              </a:lnSpc>
            </a:pPr>
            <a:r>
              <a:rPr lang="en-US" sz="2200" i="1" dirty="0">
                <a:latin typeface="Times New Roman" pitchFamily="18" charset="0"/>
                <a:cs typeface="Times New Roman" pitchFamily="18" charset="0"/>
              </a:rPr>
              <a:t>2.1.3. </a:t>
            </a:r>
            <a:r>
              <a:rPr lang="en-US" sz="2200" i="1" dirty="0" err="1">
                <a:latin typeface="Times New Roman" pitchFamily="18" charset="0"/>
                <a:cs typeface="Times New Roman" pitchFamily="18" charset="0"/>
              </a:rPr>
              <a:t>Tài</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khoản</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sử</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dụng</a:t>
            </a:r>
            <a:r>
              <a:rPr lang="en-US" sz="2200" i="1" dirty="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algn="just">
              <a:lnSpc>
                <a:spcPct val="150000"/>
              </a:lnSpc>
            </a:pP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tiền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TK 341 – </a:t>
            </a:r>
            <a:r>
              <a:rPr lang="en-US" sz="2200" dirty="0" err="1">
                <a:latin typeface="Times New Roman" pitchFamily="18" charset="0"/>
                <a:cs typeface="Times New Roman" pitchFamily="18" charset="0"/>
              </a:rPr>
              <a:t>Vay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chính</a:t>
            </a:r>
            <a:endParaRPr lang="en-US" sz="22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101</a:t>
            </a:fld>
            <a:endParaRPr sz="927">
              <a:solidFill>
                <a:prstClr val="black"/>
              </a:solidFill>
              <a:latin typeface="Tahoma"/>
              <a:cs typeface="Tahoma"/>
            </a:endParaRPr>
          </a:p>
        </p:txBody>
      </p:sp>
    </p:spTree>
    <p:extLst>
      <p:ext uri="{BB962C8B-B14F-4D97-AF65-F5344CB8AC3E}">
        <p14:creationId xmlns:p14="http://schemas.microsoft.com/office/powerpoint/2010/main" val="255896076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4582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3767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1369"/>
            <a:ext cx="7848599" cy="747150"/>
          </a:xfrm>
          <a:prstGeom prst="rect">
            <a:avLst/>
          </a:prstGeom>
        </p:spPr>
        <p:txBody>
          <a:bodyPr vert="horz" wrap="square" lIns="0" tIns="8404" rIns="0" bIns="0" rtlCol="0">
            <a:spAutoFit/>
          </a:bodyPr>
          <a:lstStyle/>
          <a:p>
            <a:r>
              <a:rPr lang="en-US" sz="2400" i="1" dirty="0">
                <a:latin typeface="Times New Roman" pitchFamily="18" charset="0"/>
                <a:cs typeface="Times New Roman" pitchFamily="18" charset="0"/>
              </a:rPr>
              <a:t>2.1.4. </a:t>
            </a:r>
            <a:r>
              <a:rPr lang="en-US" sz="2400" i="1" dirty="0" err="1">
                <a:latin typeface="Times New Roman" pitchFamily="18" charset="0"/>
                <a:cs typeface="Times New Roman" pitchFamily="18" charset="0"/>
              </a:rPr>
              <a:t>Sổ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endParaRPr lang="en-US" sz="2400" dirty="0">
              <a:latin typeface="Times New Roman" pitchFamily="18" charset="0"/>
              <a:cs typeface="Times New Roman" pitchFamily="18" charset="0"/>
            </a:endParaRPr>
          </a:p>
          <a:p>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chi </a:t>
            </a:r>
            <a:r>
              <a:rPr lang="en-US" sz="2400" i="1" dirty="0" err="1">
                <a:latin typeface="Times New Roman" pitchFamily="18" charset="0"/>
                <a:cs typeface="Times New Roman" pitchFamily="18" charset="0"/>
              </a:rPr>
              <a:t>tiết</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103</a:t>
            </a:fld>
            <a:endParaRPr sz="927">
              <a:solidFill>
                <a:prstClr val="black"/>
              </a:solidFill>
              <a:latin typeface="Tahoma"/>
              <a:cs typeface="Tahoma"/>
            </a:endParaRPr>
          </a:p>
        </p:txBody>
      </p:sp>
      <p:pic>
        <p:nvPicPr>
          <p:cNvPr id="2050" name="Picture 2" descr="Mẫu Sổ chi tiết tiền vay theo Thông tư 133 và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7543800" cy="442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2365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1369"/>
            <a:ext cx="7848599" cy="5479984"/>
          </a:xfrm>
          <a:prstGeom prst="rect">
            <a:avLst/>
          </a:prstGeom>
        </p:spPr>
        <p:txBody>
          <a:bodyPr vert="horz" wrap="square" lIns="0" tIns="8404" rIns="0" bIns="0" rtlCol="0">
            <a:spAutoFit/>
          </a:bodyPr>
          <a:lstStyle/>
          <a:p>
            <a:pPr algn="just">
              <a:lnSpc>
                <a:spcPct val="150000"/>
              </a:lnSpc>
            </a:pPr>
            <a:r>
              <a:rPr lang="it-IT" sz="2400" b="1" i="1" dirty="0"/>
              <a:t>2.2. Kế toán khoản nợ phải trả người bán.</a:t>
            </a:r>
            <a:endParaRPr lang="en-US" sz="2400" dirty="0"/>
          </a:p>
          <a:p>
            <a:pPr algn="just">
              <a:lnSpc>
                <a:spcPct val="150000"/>
              </a:lnSpc>
            </a:pPr>
            <a:r>
              <a:rPr lang="it-IT" sz="2400" i="1" dirty="0"/>
              <a:t>2.2.1. Nội dung các khoản thanh toán cho người bán</a:t>
            </a:r>
            <a:endParaRPr lang="en-US" sz="2400" dirty="0"/>
          </a:p>
          <a:p>
            <a:pPr algn="just">
              <a:lnSpc>
                <a:spcPct val="150000"/>
              </a:lnSpc>
            </a:pPr>
            <a:r>
              <a:rPr lang="it-IT" sz="2400" dirty="0"/>
              <a:t>Bao gồm các khoản thanh toán về vật tư, hàng hoá, dịch vụ, lao vụ mà người bán đã cung cấp cho doanh nghiệp nhưng doanh nghiệp chưa trả tiền.</a:t>
            </a:r>
            <a:endParaRPr lang="en-US" sz="2400" dirty="0"/>
          </a:p>
          <a:p>
            <a:pPr algn="just">
              <a:lnSpc>
                <a:spcPct val="150000"/>
              </a:lnSpc>
            </a:pPr>
            <a:r>
              <a:rPr lang="it-IT" sz="2400" i="1" dirty="0"/>
              <a:t>2.2.2. Chứng từ kế toán </a:t>
            </a:r>
            <a:endParaRPr lang="en-US" sz="2400" dirty="0"/>
          </a:p>
          <a:p>
            <a:pPr algn="just">
              <a:lnSpc>
                <a:spcPct val="150000"/>
              </a:lnSpc>
            </a:pPr>
            <a:r>
              <a:rPr lang="it-IT" sz="2400" dirty="0"/>
              <a:t>Kế toán sử dụng: Hoá đơn GTGT, Hoá đơn bán hàng thông thường, Phiếu chi, Giấy báo Nợ của ngân hàng,...</a:t>
            </a:r>
            <a:endParaRPr lang="en-US" sz="2400" dirty="0"/>
          </a:p>
          <a:p>
            <a:pPr algn="just">
              <a:lnSpc>
                <a:spcPct val="150000"/>
              </a:lnSpc>
            </a:pPr>
            <a:r>
              <a:rPr lang="it-IT" sz="2400" i="1" dirty="0"/>
              <a:t>2.2.3. Tài khoản chuyên dùng</a:t>
            </a:r>
            <a:endParaRPr lang="en-US" sz="2400" dirty="0"/>
          </a:p>
          <a:p>
            <a:pPr algn="just">
              <a:lnSpc>
                <a:spcPct val="150000"/>
              </a:lnSpc>
            </a:pPr>
            <a:r>
              <a:rPr lang="it-IT" sz="2400" dirty="0"/>
              <a:t>Kế toán sử dụng tài khoản 331 “Phải trả cho người bán”.</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104</a:t>
            </a:fld>
            <a:endParaRPr sz="927">
              <a:solidFill>
                <a:prstClr val="black"/>
              </a:solidFill>
              <a:latin typeface="Tahoma"/>
              <a:cs typeface="Tahoma"/>
            </a:endParaRPr>
          </a:p>
        </p:txBody>
      </p:sp>
    </p:spTree>
    <p:extLst>
      <p:ext uri="{BB962C8B-B14F-4D97-AF65-F5344CB8AC3E}">
        <p14:creationId xmlns:p14="http://schemas.microsoft.com/office/powerpoint/2010/main" val="23406934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ách hạch toán TK 331 - Tài khoản phải trả cho người bá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868680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8066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1369"/>
            <a:ext cx="7848599" cy="747150"/>
          </a:xfrm>
          <a:prstGeom prst="rect">
            <a:avLst/>
          </a:prstGeom>
        </p:spPr>
        <p:txBody>
          <a:bodyPr vert="horz" wrap="square" lIns="0" tIns="8404" rIns="0" bIns="0" rtlCol="0">
            <a:spAutoFit/>
          </a:bodyPr>
          <a:lstStyle/>
          <a:p>
            <a:r>
              <a:rPr lang="en-US" sz="2400" i="1" dirty="0">
                <a:latin typeface="Times New Roman" pitchFamily="18" charset="0"/>
                <a:cs typeface="Times New Roman" pitchFamily="18" charset="0"/>
              </a:rPr>
              <a:t>2.2.4. </a:t>
            </a:r>
            <a:r>
              <a:rPr lang="en-US" sz="2400" i="1" dirty="0" err="1">
                <a:latin typeface="Times New Roman" pitchFamily="18" charset="0"/>
                <a:cs typeface="Times New Roman" pitchFamily="18" charset="0"/>
              </a:rPr>
              <a:t>Sổ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endParaRPr lang="en-US" sz="2400" dirty="0">
              <a:latin typeface="Times New Roman" pitchFamily="18" charset="0"/>
              <a:cs typeface="Times New Roman" pitchFamily="18" charset="0"/>
            </a:endParaRPr>
          </a:p>
          <a:p>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chi </a:t>
            </a:r>
            <a:r>
              <a:rPr lang="en-US" sz="2400" i="1" dirty="0" err="1">
                <a:latin typeface="Times New Roman" pitchFamily="18" charset="0"/>
                <a:cs typeface="Times New Roman" pitchFamily="18" charset="0"/>
              </a:rPr>
              <a:t>tiết</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106</a:t>
            </a:fld>
            <a:endParaRPr sz="927">
              <a:solidFill>
                <a:prstClr val="black"/>
              </a:solidFill>
              <a:latin typeface="Tahoma"/>
              <a:cs typeface="Tahoma"/>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599"/>
            <a:ext cx="7696200" cy="48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460770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152400"/>
            <a:ext cx="7848599" cy="6133561"/>
          </a:xfrm>
          <a:prstGeom prst="rect">
            <a:avLst/>
          </a:prstGeom>
        </p:spPr>
        <p:txBody>
          <a:bodyPr vert="horz" wrap="square" lIns="0" tIns="8404" rIns="0" bIns="0" rtlCol="0">
            <a:spAutoFit/>
          </a:bodyPr>
          <a:lstStyle/>
          <a:p>
            <a:pPr algn="just">
              <a:lnSpc>
                <a:spcPts val="3200"/>
              </a:lnSpc>
            </a:pPr>
            <a:r>
              <a:rPr lang="en-US" sz="2400" b="1" i="1" dirty="0">
                <a:latin typeface="Times New Roman" pitchFamily="18" charset="0"/>
                <a:cs typeface="Times New Roman" pitchFamily="18" charset="0"/>
              </a:rPr>
              <a:t>2.3.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endParaRPr lang="en-US" sz="2400" dirty="0">
              <a:latin typeface="Times New Roman" pitchFamily="18" charset="0"/>
              <a:cs typeface="Times New Roman" pitchFamily="18" charset="0"/>
            </a:endParaRPr>
          </a:p>
          <a:p>
            <a:pPr algn="just">
              <a:lnSpc>
                <a:spcPts val="3200"/>
              </a:lnSpc>
            </a:pPr>
            <a:r>
              <a:rPr lang="pl-PL" sz="2400" i="1" dirty="0">
                <a:latin typeface="Times New Roman" pitchFamily="18" charset="0"/>
                <a:cs typeface="Times New Roman" pitchFamily="18" charset="0"/>
              </a:rPr>
              <a:t>2.3.1. Nội dung các khoản phải nộp </a:t>
            </a:r>
            <a:r>
              <a:rPr lang="en-US" sz="2400" i="1" dirty="0" err="1">
                <a:latin typeface="Times New Roman" pitchFamily="18" charset="0"/>
                <a:cs typeface="Times New Roman" pitchFamily="18" charset="0"/>
              </a:rPr>
              <a:t>Nhà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nước</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ts val="32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a:t>
            </a:r>
          </a:p>
          <a:p>
            <a:pPr algn="just">
              <a:lnSpc>
                <a:spcPts val="32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kịp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a:t>
            </a:r>
          </a:p>
          <a:p>
            <a:pPr algn="just">
              <a:lnSpc>
                <a:spcPts val="3200"/>
              </a:lnSpc>
            </a:pPr>
            <a:r>
              <a:rPr lang="en-US" sz="2400" i="1" dirty="0">
                <a:latin typeface="Times New Roman" pitchFamily="18" charset="0"/>
                <a:cs typeface="Times New Roman" pitchFamily="18" charset="0"/>
              </a:rPr>
              <a:t>2.3.2.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ts val="32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endParaRPr lang="en-US" sz="2400" dirty="0">
              <a:latin typeface="Times New Roman" pitchFamily="18" charset="0"/>
              <a:cs typeface="Times New Roman" pitchFamily="18" charset="0"/>
            </a:endParaRPr>
          </a:p>
          <a:p>
            <a:pPr algn="just">
              <a:lnSpc>
                <a:spcPts val="32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a:t>
            </a:r>
          </a:p>
          <a:p>
            <a:pPr algn="just">
              <a:lnSpc>
                <a:spcPts val="3200"/>
              </a:lnSpc>
            </a:pPr>
            <a:r>
              <a:rPr lang="en-US" sz="2400" i="1" dirty="0">
                <a:latin typeface="Times New Roman" pitchFamily="18" charset="0"/>
                <a:cs typeface="Times New Roman" pitchFamily="18" charset="0"/>
              </a:rPr>
              <a:t>2.3.3.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TK 333 -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107</a:t>
            </a:fld>
            <a:endParaRPr sz="927">
              <a:solidFill>
                <a:prstClr val="black"/>
              </a:solidFill>
              <a:latin typeface="Tahoma"/>
              <a:cs typeface="Tahoma"/>
            </a:endParaRPr>
          </a:p>
        </p:txBody>
      </p:sp>
    </p:spTree>
    <p:extLst>
      <p:ext uri="{BB962C8B-B14F-4D97-AF65-F5344CB8AC3E}">
        <p14:creationId xmlns:p14="http://schemas.microsoft.com/office/powerpoint/2010/main" val="2467374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45688"/>
            <a:ext cx="7924800" cy="5574112"/>
          </a:xfrm>
          <a:prstGeom prst="rect">
            <a:avLst/>
          </a:prstGeom>
        </p:spPr>
        <p:txBody>
          <a:bodyPr vert="horz" wrap="square" lIns="0" tIns="8404" rIns="0" bIns="0" rtlCol="0">
            <a:spAutoFit/>
          </a:bodyPr>
          <a:lstStyle/>
          <a:p>
            <a:pPr>
              <a:lnSpc>
                <a:spcPts val="3100"/>
              </a:lnSpc>
            </a:pP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333 -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có</a:t>
            </a:r>
            <a:r>
              <a:rPr lang="en-US" sz="2400" b="1" i="1" dirty="0">
                <a:latin typeface="Times New Roman" pitchFamily="18" charset="0"/>
                <a:cs typeface="Times New Roman" pitchFamily="18" charset="0"/>
              </a:rPr>
              <a:t> 9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2:</a:t>
            </a:r>
            <a:endParaRPr lang="en-US" sz="2400"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3331 -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trị</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tăng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phải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endParaRPr lang="en-US" sz="2400" i="1" dirty="0">
              <a:latin typeface="Times New Roman" pitchFamily="18" charset="0"/>
              <a:cs typeface="Times New Roman" pitchFamily="18" charset="0"/>
            </a:endParaRPr>
          </a:p>
          <a:p>
            <a:pPr>
              <a:lnSpc>
                <a:spcPts val="3100"/>
              </a:lnSpc>
            </a:pP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33311 -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trị</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tăng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đầu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ra</a:t>
            </a:r>
            <a:endParaRPr lang="en-US" sz="2400" i="1" dirty="0">
              <a:latin typeface="Times New Roman" pitchFamily="18" charset="0"/>
              <a:cs typeface="Times New Roman" pitchFamily="18" charset="0"/>
            </a:endParaRPr>
          </a:p>
          <a:p>
            <a:pPr>
              <a:lnSpc>
                <a:spcPts val="3100"/>
              </a:lnSpc>
            </a:pP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33312 -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GTGT </a:t>
            </a:r>
            <a:r>
              <a:rPr lang="en-US" sz="2400" i="1" dirty="0" err="1">
                <a:latin typeface="Times New Roman" pitchFamily="18" charset="0"/>
                <a:cs typeface="Times New Roman" pitchFamily="18" charset="0"/>
              </a:rPr>
              <a:t>hàng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khẩu</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3332 -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tiêu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thụ</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đặc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biệt</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3333 -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xuất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khẩu</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3334 -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doanh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nghiệp</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3335 -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nhân</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3336 -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nguyên</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3337 -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đất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tiền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thuê</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đất</a:t>
            </a:r>
            <a:endParaRPr lang="en-US" sz="2400" i="1" dirty="0">
              <a:latin typeface="Times New Roman" pitchFamily="18" charset="0"/>
              <a:cs typeface="Times New Roman" pitchFamily="18" charset="0"/>
            </a:endParaRPr>
          </a:p>
          <a:p>
            <a:pPr marL="342900" indent="-342900">
              <a:lnSpc>
                <a:spcPts val="3100"/>
              </a:lnSpc>
              <a:buFontTx/>
              <a:buChar char="-"/>
            </a:pP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3338-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bảo</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môi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trường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loại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endParaRPr lang="en-US" sz="2400" i="1" dirty="0">
              <a:latin typeface="Times New Roman" pitchFamily="18" charset="0"/>
              <a:cs typeface="Times New Roman" pitchFamily="18" charset="0"/>
            </a:endParaRPr>
          </a:p>
          <a:p>
            <a:pPr>
              <a:lnSpc>
                <a:spcPts val="3100"/>
              </a:lnSpc>
            </a:pP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3339 - </a:t>
            </a:r>
            <a:r>
              <a:rPr lang="en-US" sz="2400" i="1" dirty="0" err="1">
                <a:latin typeface="Times New Roman" pitchFamily="18" charset="0"/>
                <a:cs typeface="Times New Roman" pitchFamily="18" charset="0"/>
              </a:rPr>
              <a:t>Phí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lệ</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phải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108</a:t>
            </a:fld>
            <a:endParaRPr sz="927">
              <a:solidFill>
                <a:prstClr val="black"/>
              </a:solidFill>
              <a:latin typeface="Tahoma"/>
              <a:cs typeface="Tahoma"/>
            </a:endParaRPr>
          </a:p>
        </p:txBody>
      </p:sp>
    </p:spTree>
    <p:extLst>
      <p:ext uri="{BB962C8B-B14F-4D97-AF65-F5344CB8AC3E}">
        <p14:creationId xmlns:p14="http://schemas.microsoft.com/office/powerpoint/2010/main" val="10450297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76200"/>
            <a:ext cx="7924800" cy="1173870"/>
          </a:xfrm>
          <a:prstGeom prst="rect">
            <a:avLst/>
          </a:prstGeom>
        </p:spPr>
        <p:txBody>
          <a:bodyPr vert="horz" wrap="square" lIns="0" tIns="8404" rIns="0" bIns="0" rtlCol="0">
            <a:spAutoFit/>
          </a:bodyPr>
          <a:lstStyle/>
          <a:p>
            <a:pPr>
              <a:lnSpc>
                <a:spcPts val="3100"/>
              </a:lnSpc>
            </a:pPr>
            <a:r>
              <a:rPr lang="en-US" sz="2400" b="1" dirty="0">
                <a:latin typeface="Times New Roman" pitchFamily="18" charset="0"/>
                <a:cs typeface="Times New Roman" pitchFamily="18" charset="0"/>
              </a:rPr>
              <a:t>3. </a:t>
            </a:r>
            <a:r>
              <a:rPr lang="en-US" sz="2400" b="1" dirty="0" err="1">
                <a:latin typeface="Times New Roman" pitchFamily="18" charset="0"/>
                <a:cs typeface="Times New Roman" pitchFamily="18" charset="0"/>
              </a:rPr>
              <a:t>Phương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kinh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chủ</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yếu</a:t>
            </a:r>
            <a:endParaRPr lang="en-US" sz="2400" dirty="0">
              <a:latin typeface="Times New Roman" pitchFamily="18" charset="0"/>
              <a:cs typeface="Times New Roman" pitchFamily="18" charset="0"/>
            </a:endParaRPr>
          </a:p>
          <a:p>
            <a:pPr>
              <a:lnSpc>
                <a:spcPts val="3100"/>
              </a:lnSpc>
            </a:pPr>
            <a:r>
              <a:rPr lang="en-US" sz="2400" b="1" i="1" dirty="0">
                <a:latin typeface="Times New Roman" pitchFamily="18" charset="0"/>
                <a:cs typeface="Times New Roman" pitchFamily="18" charset="0"/>
              </a:rPr>
              <a:t>3.1.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GTGT </a:t>
            </a:r>
            <a:r>
              <a:rPr lang="en-US" sz="2400" b="1" i="1" dirty="0" err="1">
                <a:latin typeface="Times New Roman" pitchFamily="18" charset="0"/>
                <a:cs typeface="Times New Roman" pitchFamily="18" charset="0"/>
              </a:rPr>
              <a:t>phải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nộp</a:t>
            </a:r>
            <a:r>
              <a:rPr lang="en-US" sz="2400" b="1" i="1" dirty="0">
                <a:latin typeface="Times New Roman" pitchFamily="18" charset="0"/>
                <a:cs typeface="Times New Roman" pitchFamily="18" charset="0"/>
              </a:rPr>
              <a:t> (3331)</a:t>
            </a:r>
            <a:endParaRPr lang="en-US" sz="2400" b="1" dirty="0">
              <a:latin typeface="Times New Roman" pitchFamily="18" charset="0"/>
              <a:cs typeface="Times New Roman" pitchFamily="18" charset="0"/>
            </a:endParaRPr>
          </a:p>
          <a:p>
            <a:pPr>
              <a:lnSpc>
                <a:spcPts val="3100"/>
              </a:lnSpc>
            </a:pPr>
            <a:r>
              <a:rPr lang="en-US" sz="2400" i="1" dirty="0">
                <a:latin typeface="Times New Roman" pitchFamily="18" charset="0"/>
                <a:cs typeface="Times New Roman" pitchFamily="18" charset="0"/>
              </a:rPr>
              <a:t>3.1.1.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GTGT </a:t>
            </a:r>
            <a:r>
              <a:rPr lang="en-US" sz="2400" i="1" dirty="0" err="1">
                <a:latin typeface="Times New Roman" pitchFamily="18" charset="0"/>
                <a:cs typeface="Times New Roman" pitchFamily="18" charset="0"/>
              </a:rPr>
              <a:t>đầu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ra</a:t>
            </a:r>
            <a:r>
              <a:rPr lang="en-US" sz="2400" i="1" dirty="0">
                <a:latin typeface="Times New Roman" pitchFamily="18" charset="0"/>
                <a:cs typeface="Times New Roman" pitchFamily="18" charset="0"/>
              </a:rPr>
              <a:t> (TK 33311)</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109</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object 2"/>
          <p:cNvSpPr txBox="1"/>
          <p:nvPr/>
        </p:nvSpPr>
        <p:spPr>
          <a:xfrm>
            <a:off x="460374" y="1447800"/>
            <a:ext cx="8302625" cy="5086799"/>
          </a:xfrm>
          <a:prstGeom prst="rect">
            <a:avLst/>
          </a:prstGeom>
        </p:spPr>
        <p:txBody>
          <a:bodyPr vert="horz" wrap="square" lIns="0" tIns="8404" rIns="0" bIns="0" rtlCol="0">
            <a:spAutoFit/>
          </a:bodyPr>
          <a:lstStyle/>
          <a:p>
            <a:r>
              <a:rPr lang="en-US" sz="2200" dirty="0">
                <a:latin typeface="Times New Roman" pitchFamily="18" charset="0"/>
                <a:cs typeface="Times New Roman" pitchFamily="18" charset="0"/>
              </a:rPr>
              <a:t>a)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trừ</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TK 111, 112, 131 (</a:t>
            </a:r>
            <a:r>
              <a:rPr lang="en-US" sz="2200" dirty="0" err="1">
                <a:latin typeface="Times New Roman" pitchFamily="18" charset="0"/>
                <a:cs typeface="Times New Roman" pitchFamily="18" charset="0"/>
              </a:rPr>
              <a:t>tổng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TK 511, 515, 711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TK 3331 -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(33311).</a:t>
            </a:r>
          </a:p>
          <a:p>
            <a:r>
              <a:rPr lang="en-US" sz="2200" dirty="0">
                <a:latin typeface="Times New Roman" pitchFamily="18" charset="0"/>
                <a:cs typeface="Times New Roman" pitchFamily="18" charset="0"/>
              </a:rPr>
              <a:t>b)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endParaRPr lang="en-US" sz="2200" dirty="0">
              <a:latin typeface="Times New Roman" pitchFamily="18" charset="0"/>
              <a:cs typeface="Times New Roman" pitchFamily="18" charset="0"/>
            </a:endParaRPr>
          </a:p>
          <a:p>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chọn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một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2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1: </a:t>
            </a:r>
            <a:r>
              <a:rPr lang="en-US" sz="2200" dirty="0" err="1">
                <a:latin typeface="Times New Roman" pitchFamily="18" charset="0"/>
                <a:cs typeface="Times New Roman" pitchFamily="18" charset="0"/>
              </a:rPr>
              <a:t>Tách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riêng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ngay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điểm</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nêu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2: </a:t>
            </a:r>
            <a:r>
              <a:rPr lang="en-US" sz="2200" dirty="0" err="1">
                <a:latin typeface="Times New Roman" pitchFamily="18" charset="0"/>
                <a:cs typeface="Times New Roman" pitchFamily="18" charset="0"/>
              </a:rPr>
              <a:t>Ghi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gồm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tiếp</a:t>
            </a:r>
            <a:r>
              <a:rPr lang="en-US" sz="2200" dirty="0">
                <a:latin typeface="Times New Roman" pitchFamily="18" charset="0"/>
                <a:cs typeface="Times New Roman" pitchFamily="18" charset="0"/>
              </a:rPr>
              <a:t>.</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TK 511, 515, 711</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TK 3331 -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(33311).</a:t>
            </a:r>
          </a:p>
          <a:p>
            <a:r>
              <a:rPr lang="en-US" sz="2200" b="1" dirty="0">
                <a:latin typeface="Times New Roman" pitchFamily="18" charset="0"/>
                <a:cs typeface="Times New Roman" pitchFamily="18" charset="0"/>
              </a:rPr>
              <a:t>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ghi</a:t>
            </a:r>
            <a:r>
              <a:rPr lang="en-US" sz="2200" dirty="0">
                <a:latin typeface="Times New Roman" pitchFamily="18" charset="0"/>
                <a:cs typeface="Times New Roman" pitchFamily="18" charset="0"/>
              </a:rPr>
              <a:t>: </a:t>
            </a: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Nợ</a:t>
            </a:r>
            <a:r>
              <a:rPr lang="en-US" sz="2200" dirty="0">
                <a:latin typeface="Times New Roman" pitchFamily="18" charset="0"/>
                <a:cs typeface="Times New Roman" pitchFamily="18" charset="0"/>
              </a:rPr>
              <a:t> TK 3331 -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GTGT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TK 111, 112.</a:t>
            </a:r>
          </a:p>
        </p:txBody>
      </p:sp>
    </p:spTree>
    <p:extLst>
      <p:ext uri="{BB962C8B-B14F-4D97-AF65-F5344CB8AC3E}">
        <p14:creationId xmlns:p14="http://schemas.microsoft.com/office/powerpoint/2010/main" val="32072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38100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8600" y="1600200"/>
            <a:ext cx="87629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457200" y="1524000"/>
            <a:ext cx="83057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2.3.2.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tổng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hợp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nhập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kho</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thành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phẩm</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hàng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hóa</a:t>
            </a:r>
            <a:endParaRPr lang="en-US" sz="2500" b="1" i="1" dirty="0">
              <a:latin typeface="Times New Roman" pitchFamily="18" charset="0"/>
              <a:cs typeface="Times New Roman" pitchFamily="18" charset="0"/>
            </a:endParaRPr>
          </a:p>
        </p:txBody>
      </p:sp>
      <p:sp>
        <p:nvSpPr>
          <p:cNvPr id="41" name="AutoShape 55"/>
          <p:cNvSpPr>
            <a:spLocks noChangeArrowheads="1"/>
          </p:cNvSpPr>
          <p:nvPr/>
        </p:nvSpPr>
        <p:spPr bwMode="auto">
          <a:xfrm>
            <a:off x="0" y="2895600"/>
            <a:ext cx="8991600" cy="2743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42" name="Rectangle 2"/>
          <p:cNvSpPr txBox="1">
            <a:spLocks noChangeArrowheads="1"/>
          </p:cNvSpPr>
          <p:nvPr/>
        </p:nvSpPr>
        <p:spPr bwMode="auto">
          <a:xfrm>
            <a:off x="762000" y="2286000"/>
            <a:ext cx="7848600" cy="318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lnSpc>
                <a:spcPct val="150000"/>
              </a:lnSpc>
            </a:pPr>
            <a:r>
              <a:rPr lang="en-US" sz="2800" dirty="0" err="1">
                <a:solidFill>
                  <a:schemeClr val="tx1"/>
                </a:solidFill>
                <a:latin typeface="Times New Roman" pitchFamily="18" charset="0"/>
                <a:cs typeface="Times New Roman" pitchFamily="18" charset="0"/>
              </a:rPr>
              <a:t>Để</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ánh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hiện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có</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phẩm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hóa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các</a:t>
            </a:r>
            <a:r>
              <a:rPr lang="en-US" sz="2800" dirty="0">
                <a:solidFill>
                  <a:schemeClr val="tx1"/>
                </a:solidFill>
                <a:latin typeface="Times New Roman" pitchFamily="18" charset="0"/>
                <a:cs typeface="Times New Roman" pitchFamily="18" charset="0"/>
              </a:rPr>
              <a:t> TK </a:t>
            </a:r>
            <a:r>
              <a:rPr lang="en-US" sz="2800" dirty="0" err="1">
                <a:solidFill>
                  <a:schemeClr val="tx1"/>
                </a:solidFill>
                <a:latin typeface="Times New Roman" pitchFamily="18" charset="0"/>
                <a:cs typeface="Times New Roman" pitchFamily="18" charset="0"/>
              </a:rPr>
              <a:t>sau</a:t>
            </a:r>
            <a:r>
              <a:rPr lang="en-US" sz="2800" dirty="0">
                <a:solidFill>
                  <a:schemeClr val="tx1"/>
                </a:solidFill>
                <a:latin typeface="Times New Roman" pitchFamily="18" charset="0"/>
                <a:cs typeface="Times New Roman" pitchFamily="18" charset="0"/>
              </a:rPr>
              <a:t>                     *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khoản</a:t>
            </a:r>
            <a:r>
              <a:rPr lang="en-US" sz="2800" dirty="0">
                <a:solidFill>
                  <a:schemeClr val="tx1"/>
                </a:solidFill>
                <a:latin typeface="Times New Roman" pitchFamily="18" charset="0"/>
                <a:cs typeface="Times New Roman" pitchFamily="18" charset="0"/>
              </a:rPr>
              <a:t>  155 “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phẩm</a:t>
            </a:r>
            <a:r>
              <a:rPr lang="en-US" sz="2800" dirty="0">
                <a:solidFill>
                  <a:schemeClr val="tx1"/>
                </a:solidFill>
                <a:latin typeface="Times New Roman" pitchFamily="18" charset="0"/>
                <a:cs typeface="Times New Roman" pitchFamily="18" charset="0"/>
              </a:rPr>
              <a:t>”; </a:t>
            </a:r>
          </a:p>
          <a:p>
            <a:pPr algn="just">
              <a:lnSpc>
                <a:spcPct val="150000"/>
              </a:lnSpc>
            </a:pPr>
            <a:r>
              <a:rPr lang="en-US" sz="2800" dirty="0">
                <a:solidFill>
                  <a:schemeClr val="tx1"/>
                </a:solidFill>
                <a:latin typeface="Times New Roman" pitchFamily="18" charset="0"/>
                <a:cs typeface="Times New Roman" pitchFamily="18" charset="0"/>
              </a:rPr>
              <a:t> * TK 156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hoá</a:t>
            </a:r>
            <a:r>
              <a:rPr lang="en-US" sz="2800" dirty="0">
                <a:solidFill>
                  <a:schemeClr val="tx1"/>
                </a:solidFill>
                <a:latin typeface="Times New Roman" pitchFamily="18" charset="0"/>
                <a:cs typeface="Times New Roman" pitchFamily="18" charset="0"/>
              </a:rPr>
              <a:t>”. </a:t>
            </a:r>
          </a:p>
        </p:txBody>
      </p:sp>
    </p:spTree>
    <p:extLst>
      <p:ext uri="{BB962C8B-B14F-4D97-AF65-F5344CB8AC3E}">
        <p14:creationId xmlns:p14="http://schemas.microsoft.com/office/powerpoint/2010/main" val="3591876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7982"/>
            <a:ext cx="7924800" cy="377818"/>
          </a:xfrm>
          <a:prstGeom prst="rect">
            <a:avLst/>
          </a:prstGeom>
        </p:spPr>
        <p:txBody>
          <a:bodyPr vert="horz" wrap="square" lIns="0" tIns="8404" rIns="0" bIns="0" rtlCol="0">
            <a:spAutoFit/>
          </a:bodyPr>
          <a:lstStyle/>
          <a:p>
            <a:r>
              <a:rPr lang="en-US" sz="2400" i="1" dirty="0">
                <a:latin typeface="Times New Roman" pitchFamily="18" charset="0"/>
                <a:cs typeface="Times New Roman" pitchFamily="18" charset="0"/>
              </a:rPr>
              <a:t>3.1.2.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GTGT </a:t>
            </a:r>
            <a:r>
              <a:rPr lang="en-US" sz="2400" i="1" dirty="0" err="1">
                <a:latin typeface="Times New Roman" pitchFamily="18" charset="0"/>
                <a:cs typeface="Times New Roman" pitchFamily="18" charset="0"/>
              </a:rPr>
              <a:t>của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hàng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khẩu</a:t>
            </a:r>
            <a:r>
              <a:rPr lang="en-US" sz="2400" i="1" dirty="0">
                <a:latin typeface="Times New Roman" pitchFamily="18" charset="0"/>
                <a:cs typeface="Times New Roman" pitchFamily="18" charset="0"/>
              </a:rPr>
              <a:t> (TK 33312)</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110</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838200"/>
            <a:ext cx="892492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801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7982"/>
            <a:ext cx="7924800" cy="377818"/>
          </a:xfrm>
          <a:prstGeom prst="rect">
            <a:avLst/>
          </a:prstGeom>
        </p:spPr>
        <p:txBody>
          <a:bodyPr vert="horz" wrap="square" lIns="0" tIns="8404" rIns="0" bIns="0" rtlCol="0">
            <a:spAutoFit/>
          </a:bodyPr>
          <a:lstStyle/>
          <a:p>
            <a:r>
              <a:rPr lang="en-US" sz="2400" i="1" dirty="0">
                <a:latin typeface="Times New Roman" pitchFamily="18" charset="0"/>
                <a:cs typeface="Times New Roman" pitchFamily="18" charset="0"/>
              </a:rPr>
              <a:t>3.1.3.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GTGT </a:t>
            </a:r>
            <a:r>
              <a:rPr lang="en-US" sz="2400" i="1" dirty="0" err="1">
                <a:latin typeface="Times New Roman" pitchFamily="18" charset="0"/>
                <a:cs typeface="Times New Roman" pitchFamily="18" charset="0"/>
              </a:rPr>
              <a:t>được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khấu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trừ</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111</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object 2"/>
          <p:cNvSpPr txBox="1"/>
          <p:nvPr/>
        </p:nvSpPr>
        <p:spPr>
          <a:xfrm>
            <a:off x="460375" y="762000"/>
            <a:ext cx="7924800" cy="5190802"/>
          </a:xfrm>
          <a:prstGeom prst="rect">
            <a:avLst/>
          </a:prstGeom>
        </p:spPr>
        <p:txBody>
          <a:bodyPr vert="horz" wrap="square" lIns="0" tIns="8404" rIns="0" bIns="0" rtlCol="0">
            <a:spAutoFit/>
          </a:bodyPr>
          <a:lstStyle/>
          <a:p>
            <a:pPr algn="just">
              <a:lnSpc>
                <a:spcPts val="2900"/>
              </a:lnSpc>
            </a:pPr>
            <a:r>
              <a:rPr lang="en-US" sz="2200" dirty="0">
                <a:latin typeface="Times New Roman" pitchFamily="18" charset="0"/>
                <a:cs typeface="Times New Roman" pitchFamily="18" charset="0"/>
              </a:rPr>
              <a:t>- </a:t>
            </a:r>
            <a:r>
              <a:rPr lang="en-US" sz="2300" dirty="0" err="1">
                <a:latin typeface="Times New Roman" pitchFamily="18" charset="0"/>
                <a:cs typeface="Times New Roman" pitchFamily="18" charset="0"/>
              </a:rPr>
              <a:t>Định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kế</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toán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tính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xác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định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số</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với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số</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ra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phải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nộp</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trong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ghi</a:t>
            </a:r>
            <a:r>
              <a:rPr lang="en-US" sz="2300" dirty="0">
                <a:latin typeface="Times New Roman" pitchFamily="18" charset="0"/>
                <a:cs typeface="Times New Roman" pitchFamily="18" charset="0"/>
              </a:rPr>
              <a:t>:</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Nợ</a:t>
            </a:r>
            <a:r>
              <a:rPr lang="en-US" sz="2300" dirty="0">
                <a:latin typeface="Times New Roman" pitchFamily="18" charset="0"/>
                <a:cs typeface="Times New Roman" pitchFamily="18" charset="0"/>
              </a:rPr>
              <a:t> TK 3331 -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phải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nộp</a:t>
            </a:r>
            <a:r>
              <a:rPr lang="en-US" sz="2300" dirty="0">
                <a:latin typeface="Times New Roman" pitchFamily="18" charset="0"/>
                <a:cs typeface="Times New Roman" pitchFamily="18" charset="0"/>
              </a:rPr>
              <a:t> (33311)</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Có</a:t>
            </a:r>
            <a:r>
              <a:rPr lang="en-US" sz="2300" dirty="0">
                <a:latin typeface="Times New Roman" pitchFamily="18" charset="0"/>
                <a:cs typeface="Times New Roman" pitchFamily="18" charset="0"/>
              </a:rPr>
              <a:t> TK 133 -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Trường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hợp</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tại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thời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điểm</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giao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dịch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phát</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sinh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chưa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xác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định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của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hàng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hóa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dịch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vụ</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 hay </a:t>
            </a:r>
            <a:r>
              <a:rPr lang="en-US" sz="2300" dirty="0" err="1">
                <a:latin typeface="Times New Roman" pitchFamily="18" charset="0"/>
                <a:cs typeface="Times New Roman" pitchFamily="18" charset="0"/>
              </a:rPr>
              <a:t>không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kế</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toán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ghi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nhận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toàn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bộ</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số</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trên</a:t>
            </a:r>
            <a:r>
              <a:rPr lang="en-US" sz="2300" dirty="0">
                <a:latin typeface="Times New Roman" pitchFamily="18" charset="0"/>
                <a:cs typeface="Times New Roman" pitchFamily="18" charset="0"/>
              </a:rPr>
              <a:t> TK 133. </a:t>
            </a:r>
            <a:r>
              <a:rPr lang="en-US" sz="2300" dirty="0" err="1">
                <a:latin typeface="Times New Roman" pitchFamily="18" charset="0"/>
                <a:cs typeface="Times New Roman" pitchFamily="18" charset="0"/>
              </a:rPr>
              <a:t>Định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xác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định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số</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không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với</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ra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kế</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toán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phản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ánh</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vào</a:t>
            </a:r>
            <a:r>
              <a:rPr lang="en-US" sz="2300" dirty="0">
                <a:latin typeface="Times New Roman" pitchFamily="18" charset="0"/>
                <a:cs typeface="Times New Roman" pitchFamily="18" charset="0"/>
              </a:rPr>
              <a:t> chi </a:t>
            </a:r>
            <a:r>
              <a:rPr lang="en-US" sz="2300" dirty="0" err="1">
                <a:latin typeface="Times New Roman" pitchFamily="18" charset="0"/>
                <a:cs typeface="Times New Roman" pitchFamily="18" charset="0"/>
              </a:rPr>
              <a:t>phí</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có</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liên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quan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ghi</a:t>
            </a:r>
            <a:r>
              <a:rPr lang="en-US" sz="2300" dirty="0">
                <a:latin typeface="Times New Roman" pitchFamily="18" charset="0"/>
                <a:cs typeface="Times New Roman" pitchFamily="18" charset="0"/>
              </a:rPr>
              <a:t>:</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Nợ</a:t>
            </a:r>
            <a:r>
              <a:rPr lang="en-US" sz="2300" dirty="0">
                <a:latin typeface="Times New Roman" pitchFamily="18" charset="0"/>
                <a:cs typeface="Times New Roman" pitchFamily="18" charset="0"/>
              </a:rPr>
              <a:t> TK 632 - </a:t>
            </a:r>
            <a:r>
              <a:rPr lang="en-US" sz="2300" dirty="0" err="1">
                <a:latin typeface="Times New Roman" pitchFamily="18" charset="0"/>
                <a:cs typeface="Times New Roman" pitchFamily="18" charset="0"/>
              </a:rPr>
              <a:t>Giá</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vốn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hàng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bán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không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của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hàng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tồn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đã</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bán</a:t>
            </a:r>
            <a:r>
              <a:rPr lang="en-US" sz="2300" dirty="0">
                <a:latin typeface="Times New Roman" pitchFamily="18" charset="0"/>
                <a:cs typeface="Times New Roman" pitchFamily="18" charset="0"/>
              </a:rPr>
              <a:t>)</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Nợ</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các</a:t>
            </a:r>
            <a:r>
              <a:rPr lang="en-US" sz="2300" dirty="0">
                <a:latin typeface="Times New Roman" pitchFamily="18" charset="0"/>
                <a:cs typeface="Times New Roman" pitchFamily="18" charset="0"/>
              </a:rPr>
              <a:t> TK 641, 642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đầu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vào</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không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của</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các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khoản</a:t>
            </a:r>
            <a:r>
              <a:rPr lang="en-US" sz="2300" dirty="0">
                <a:latin typeface="Times New Roman" pitchFamily="18" charset="0"/>
                <a:cs typeface="Times New Roman" pitchFamily="18" charset="0"/>
              </a:rPr>
              <a:t> chi </a:t>
            </a:r>
            <a:r>
              <a:rPr lang="en-US" sz="2300" dirty="0" err="1">
                <a:latin typeface="Times New Roman" pitchFamily="18" charset="0"/>
                <a:cs typeface="Times New Roman" pitchFamily="18" charset="0"/>
              </a:rPr>
              <a:t>phí</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bán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hàng</a:t>
            </a:r>
            <a:r>
              <a:rPr lang="en-US" sz="2300" dirty="0">
                <a:latin typeface="Times New Roman" pitchFamily="18" charset="0"/>
                <a:cs typeface="Times New Roman" pitchFamily="18" charset="0"/>
              </a:rPr>
              <a:t>, chi </a:t>
            </a:r>
            <a:r>
              <a:rPr lang="en-US" sz="2300" dirty="0" err="1">
                <a:latin typeface="Times New Roman" pitchFamily="18" charset="0"/>
                <a:cs typeface="Times New Roman" pitchFamily="18" charset="0"/>
              </a:rPr>
              <a:t>phí</a:t>
            </a:r>
            <a:r>
              <a:rPr lang="en-US" sz="2300" dirty="0">
                <a:latin typeface="Times New Roman" pitchFamily="18" charset="0"/>
                <a:cs typeface="Times New Roman" pitchFamily="18" charset="0"/>
              </a:rPr>
              <a:t> QLDN)</a:t>
            </a:r>
          </a:p>
          <a:p>
            <a:pPr algn="just">
              <a:lnSpc>
                <a:spcPts val="29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Có</a:t>
            </a:r>
            <a:r>
              <a:rPr lang="en-US" sz="2300" dirty="0">
                <a:latin typeface="Times New Roman" pitchFamily="18" charset="0"/>
                <a:cs typeface="Times New Roman" pitchFamily="18" charset="0"/>
              </a:rPr>
              <a:t> TK 133 - </a:t>
            </a:r>
            <a:r>
              <a:rPr lang="en-US" sz="2300" dirty="0" err="1">
                <a:latin typeface="Times New Roman" pitchFamily="18" charset="0"/>
                <a:cs typeface="Times New Roman" pitchFamily="18" charset="0"/>
              </a:rPr>
              <a:t>Thuế</a:t>
            </a:r>
            <a:r>
              <a:rPr lang="en-US" sz="2300" dirty="0">
                <a:latin typeface="Times New Roman" pitchFamily="18" charset="0"/>
                <a:cs typeface="Times New Roman" pitchFamily="18" charset="0"/>
              </a:rPr>
              <a:t> GTGT </a:t>
            </a:r>
            <a:r>
              <a:rPr lang="en-US" sz="2300" dirty="0" err="1">
                <a:latin typeface="Times New Roman" pitchFamily="18" charset="0"/>
                <a:cs typeface="Times New Roman" pitchFamily="18" charset="0"/>
              </a:rPr>
              <a:t>được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khấu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trừ</a:t>
            </a:r>
            <a:r>
              <a:rPr lang="en-US" sz="2300" dirty="0"/>
              <a:t>.</a:t>
            </a:r>
          </a:p>
        </p:txBody>
      </p:sp>
    </p:spTree>
    <p:extLst>
      <p:ext uri="{BB962C8B-B14F-4D97-AF65-F5344CB8AC3E}">
        <p14:creationId xmlns:p14="http://schemas.microsoft.com/office/powerpoint/2010/main" val="6573440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7982"/>
            <a:ext cx="7924800" cy="2963141"/>
          </a:xfrm>
          <a:prstGeom prst="rect">
            <a:avLst/>
          </a:prstGeom>
        </p:spPr>
        <p:txBody>
          <a:bodyPr vert="horz" wrap="square" lIns="0" tIns="8404" rIns="0" bIns="0" rtlCol="0">
            <a:spAutoFit/>
          </a:bodyPr>
          <a:lstStyle/>
          <a:p>
            <a:pPr algn="just">
              <a:lnSpc>
                <a:spcPts val="3100"/>
              </a:lnSpc>
            </a:pPr>
            <a:r>
              <a:rPr lang="en-US" sz="2400" b="1" i="1" dirty="0">
                <a:latin typeface="Times New Roman" pitchFamily="18" charset="0"/>
                <a:cs typeface="Times New Roman" pitchFamily="18" charset="0"/>
              </a:rPr>
              <a:t>3.1.4.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GTGT </a:t>
            </a:r>
            <a:r>
              <a:rPr lang="en-US" sz="2400" b="1" i="1" dirty="0" err="1">
                <a:latin typeface="Times New Roman" pitchFamily="18" charset="0"/>
                <a:cs typeface="Times New Roman" pitchFamily="18" charset="0"/>
              </a:rPr>
              <a:t>phải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được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giảm</a:t>
            </a:r>
            <a:endParaRPr lang="en-US" sz="2400" b="1"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a:t>
            </a:r>
          </a:p>
          <a:p>
            <a:pPr algn="just"/>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 TK 33311 -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a:t>
            </a:r>
          </a:p>
          <a:p>
            <a:pPr algn="just"/>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TK 111, 112 -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TK 711 - Thu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a:t>
            </a: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112</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object 2"/>
          <p:cNvSpPr txBox="1"/>
          <p:nvPr/>
        </p:nvSpPr>
        <p:spPr>
          <a:xfrm>
            <a:off x="609600" y="3429000"/>
            <a:ext cx="7924800" cy="3332473"/>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3.1.5.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GTGT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được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hoàn</a:t>
            </a:r>
            <a:r>
              <a:rPr lang="en-US" sz="2400" b="1" i="1" dirty="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p>
            <a:pPr algn="just">
              <a:lnSpc>
                <a:spcPct val="150000"/>
              </a:lnSpc>
            </a:pP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p>
          <a:p>
            <a:pPr algn="just">
              <a:lnSpc>
                <a:spcPct val="150000"/>
              </a:lnSpc>
            </a:pPr>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TK 111, 112</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TK 133 -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370302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7982"/>
            <a:ext cx="7924800" cy="378780"/>
          </a:xfrm>
          <a:prstGeom prst="rect">
            <a:avLst/>
          </a:prstGeom>
        </p:spPr>
        <p:txBody>
          <a:bodyPr vert="horz" wrap="square" lIns="0" tIns="8404" rIns="0" bIns="0" rtlCol="0">
            <a:spAutoFit/>
          </a:bodyPr>
          <a:lstStyle/>
          <a:p>
            <a:pPr algn="just">
              <a:lnSpc>
                <a:spcPts val="3100"/>
              </a:lnSpc>
            </a:pPr>
            <a:r>
              <a:rPr lang="en-US" sz="2400" b="1" i="1" dirty="0">
                <a:latin typeface="Times New Roman" pitchFamily="18" charset="0"/>
                <a:cs typeface="Times New Roman" pitchFamily="18" charset="0"/>
              </a:rPr>
              <a:t>3.2.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tiêu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thụ</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đặc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biệt</a:t>
            </a:r>
            <a:r>
              <a:rPr lang="en-US" sz="2400" b="1" i="1" dirty="0">
                <a:latin typeface="Times New Roman" pitchFamily="18" charset="0"/>
                <a:cs typeface="Times New Roman" pitchFamily="18" charset="0"/>
              </a:rPr>
              <a:t> (TK 3332)</a:t>
            </a:r>
            <a:r>
              <a:rPr lang="en-US" sz="2400" dirty="0">
                <a:latin typeface="Times New Roman" pitchFamily="18" charset="0"/>
                <a:cs typeface="Times New Roman" pitchFamily="18" charset="0"/>
              </a:rPr>
              <a:t>.</a:t>
            </a: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113</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object 2"/>
          <p:cNvSpPr txBox="1"/>
          <p:nvPr/>
        </p:nvSpPr>
        <p:spPr>
          <a:xfrm>
            <a:off x="609600" y="914400"/>
            <a:ext cx="8077200" cy="6287128"/>
          </a:xfrm>
          <a:prstGeom prst="rect">
            <a:avLst/>
          </a:prstGeom>
        </p:spPr>
        <p:txBody>
          <a:bodyPr vert="horz" wrap="square" lIns="0" tIns="8404" rIns="0" bIns="0" rtlCol="0">
            <a:spAutoFit/>
          </a:bodyPr>
          <a:lstStyle/>
          <a:p>
            <a:pPr algn="just"/>
            <a:r>
              <a:rPr lang="vi-VN" sz="2400" dirty="0">
                <a:latin typeface="Times New Roman" pitchFamily="18" charset="0"/>
                <a:cs typeface="Times New Roman" pitchFamily="18" charset="0"/>
              </a:rPr>
              <a:t>Kế toán số thuế TTĐB được hoàn, được giảm thực hiện theo nguyên tắc: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TTĐB đã nộp khi nhập khẩu hàng hóa, dịch vụ, nếu được hoàn ghi giảm giá vốn hàng bán (nếu xuất hàng để bán) hoặc giảm giá trị hàng hóa (nếu xuất trả lại do vay, mượn…);</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TTĐB đã nộp khi nhập khẩu TSCĐ, nếu được hoàn ghi giảm chi phí khác (nếu bán TSCĐ) hoặc giảm nguyên giá TSCĐ (nếu xuất trả lại);</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TTĐB đã nộp khi nhập khẩu hàng hóa, TSCĐ nhưng đơn vị không có quyền sở hữu, khi được hoàn ghi giảm khoản phải thu khác.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TTĐB phải nộp khi bán hàng hóa, cung cấp dịch vụ nhưng sau đó được hoàn, được giảm thì kế toán ghi nhận vào thu nhập khác.	</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19766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7982"/>
            <a:ext cx="7924800" cy="377818"/>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a:t>
            </a:r>
            <a:r>
              <a:rPr lang="vi-VN" sz="2400" b="1" i="1" dirty="0">
                <a:latin typeface="Times New Roman" pitchFamily="18" charset="0"/>
                <a:cs typeface="Times New Roman" pitchFamily="18" charset="0"/>
              </a:rPr>
              <a:t>2.2. Phương pháp kế toán thuế tiêu đặc biệt</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114</a:t>
            </a:fld>
            <a:endParaRPr sz="927">
              <a:solidFill>
                <a:prstClr val="black"/>
              </a:solidFill>
              <a:latin typeface="Tahoma"/>
              <a:cs typeface="Tahoma"/>
            </a:endParaRPr>
          </a:p>
        </p:txBody>
      </p:sp>
      <p:sp>
        <p:nvSpPr>
          <p:cNvPr id="4" name="AutoShape 4" descr="Sơ đồ kế toán thuế GTGT đầu 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Sơ đồ kế toán thuế GTGT đầu 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Sơ đồ kế toán thuế GTGT đầu r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Sơ đồ kế toán thuế GTGT đầu r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Hướng dẫn hạch toán thuế tiêu thụ đặc biệt chuẩn TT 133 (kèm ví dụ mi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611" y="762000"/>
            <a:ext cx="8572789" cy="5756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13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0"/>
            <a:ext cx="7848599" cy="1649961"/>
          </a:xfrm>
          <a:prstGeom prst="rect">
            <a:avLst/>
          </a:prstGeom>
        </p:spPr>
        <p:txBody>
          <a:bodyPr vert="horz" wrap="square" lIns="0" tIns="8404" rIns="0" bIns="0" rtlCol="0">
            <a:spAutoFit/>
          </a:bodyPr>
          <a:lstStyle/>
          <a:p>
            <a:pPr algn="just">
              <a:lnSpc>
                <a:spcPts val="3200"/>
              </a:lnSpc>
            </a:pPr>
            <a:r>
              <a:rPr lang="en-US" sz="2400" b="1" i="1" dirty="0">
                <a:latin typeface="Times New Roman" pitchFamily="18" charset="0"/>
                <a:cs typeface="Times New Roman" pitchFamily="18" charset="0"/>
              </a:rPr>
              <a:t>3.</a:t>
            </a:r>
            <a:r>
              <a:rPr lang="vi-VN" sz="2400" b="1" i="1" dirty="0">
                <a:latin typeface="Times New Roman" pitchFamily="18" charset="0"/>
                <a:cs typeface="Times New Roman" pitchFamily="18" charset="0"/>
              </a:rPr>
              <a:t>3. Thuế xuất khẩu (TK 3333)</a:t>
            </a:r>
            <a:endParaRPr lang="en-US" sz="2400" b="1" i="1" dirty="0">
              <a:latin typeface="Times New Roman" pitchFamily="18" charset="0"/>
              <a:cs typeface="Times New Roman" pitchFamily="18" charset="0"/>
            </a:endParaRPr>
          </a:p>
          <a:p>
            <a:pPr algn="just">
              <a:lnSpc>
                <a:spcPts val="3200"/>
              </a:lnSpc>
            </a:pPr>
            <a:r>
              <a:rPr lang="en-US" sz="2400" i="1" dirty="0">
                <a:latin typeface="Times New Roman" pitchFamily="18" charset="0"/>
                <a:cs typeface="Times New Roman" pitchFamily="18" charset="0"/>
              </a:rPr>
              <a:t>3.</a:t>
            </a:r>
            <a:r>
              <a:rPr lang="vi-VN" sz="2400" i="1" dirty="0">
                <a:latin typeface="Times New Roman" pitchFamily="18" charset="0"/>
                <a:cs typeface="Times New Roman" pitchFamily="18" charset="0"/>
              </a:rPr>
              <a:t>3.1. Nguyên tắc kế toán</a:t>
            </a:r>
            <a:endParaRPr lang="en-US" sz="2400" dirty="0">
              <a:latin typeface="Times New Roman" pitchFamily="18" charset="0"/>
              <a:cs typeface="Times New Roman" pitchFamily="18" charset="0"/>
            </a:endParaRPr>
          </a:p>
          <a:p>
            <a:pPr algn="just">
              <a:lnSpc>
                <a:spcPts val="3200"/>
              </a:lnSpc>
            </a:pPr>
            <a:r>
              <a:rPr lang="en-US" sz="2400" i="1" dirty="0">
                <a:latin typeface="Times New Roman" pitchFamily="18" charset="0"/>
                <a:cs typeface="Times New Roman" pitchFamily="18" charset="0"/>
              </a:rPr>
              <a:t>3.</a:t>
            </a:r>
            <a:r>
              <a:rPr lang="vi-VN" sz="2400" i="1" dirty="0">
                <a:latin typeface="Times New Roman" pitchFamily="18" charset="0"/>
                <a:cs typeface="Times New Roman" pitchFamily="18" charset="0"/>
              </a:rPr>
              <a:t>3.2. Phương pháp kế toán</a:t>
            </a:r>
            <a:endParaRPr lang="en-US" sz="2400" dirty="0">
              <a:latin typeface="Times New Roman" pitchFamily="18" charset="0"/>
              <a:cs typeface="Times New Roman" pitchFamily="18" charset="0"/>
            </a:endParaRPr>
          </a:p>
          <a:p>
            <a:pPr algn="just">
              <a:lnSpc>
                <a:spcPts val="3200"/>
              </a:lnSpc>
            </a:pP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115</a:t>
            </a:fld>
            <a:endParaRPr sz="927">
              <a:solidFill>
                <a:prstClr val="black"/>
              </a:solidFill>
              <a:latin typeface="Tahoma"/>
              <a:cs typeface="Tahoma"/>
            </a:endParaRPr>
          </a:p>
        </p:txBody>
      </p:sp>
      <p:pic>
        <p:nvPicPr>
          <p:cNvPr id="2050" name="Picture 2" descr="Sơ đồ kế toán TK 3333 – Thuế xuất khẩu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1"/>
            <a:ext cx="8458199" cy="536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2898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0"/>
            <a:ext cx="7848599" cy="1567887"/>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a:t>
            </a:r>
            <a:r>
              <a:rPr lang="vi-VN" sz="2400" b="1" i="1" dirty="0">
                <a:latin typeface="Times New Roman" pitchFamily="18" charset="0"/>
                <a:cs typeface="Times New Roman" pitchFamily="18" charset="0"/>
              </a:rPr>
              <a:t>4. Thuế nhập khẩu (TK 3333)</a:t>
            </a:r>
            <a:endParaRPr lang="en-US" sz="2400" dirty="0">
              <a:latin typeface="Times New Roman" pitchFamily="18" charset="0"/>
              <a:cs typeface="Times New Roman" pitchFamily="18" charset="0"/>
            </a:endParaRPr>
          </a:p>
          <a:p>
            <a:r>
              <a:rPr lang="en-US" sz="2400" i="1" dirty="0">
                <a:latin typeface="Times New Roman" pitchFamily="18" charset="0"/>
                <a:cs typeface="Times New Roman" pitchFamily="18" charset="0"/>
              </a:rPr>
              <a:t>3.</a:t>
            </a:r>
            <a:r>
              <a:rPr lang="vi-VN" sz="2400" i="1" dirty="0">
                <a:latin typeface="Times New Roman" pitchFamily="18" charset="0"/>
                <a:cs typeface="Times New Roman" pitchFamily="18" charset="0"/>
              </a:rPr>
              <a:t>4.1. Nguyên tắc kế toán</a:t>
            </a:r>
            <a:endParaRPr lang="en-US" sz="2400" dirty="0">
              <a:latin typeface="Times New Roman" pitchFamily="18" charset="0"/>
              <a:cs typeface="Times New Roman" pitchFamily="18" charset="0"/>
            </a:endParaRPr>
          </a:p>
          <a:p>
            <a:pPr algn="just">
              <a:lnSpc>
                <a:spcPts val="3200"/>
              </a:lnSpc>
            </a:pPr>
            <a:r>
              <a:rPr lang="en-US" sz="2400" i="1" dirty="0">
                <a:latin typeface="Times New Roman" pitchFamily="18" charset="0"/>
                <a:cs typeface="Times New Roman" pitchFamily="18" charset="0"/>
              </a:rPr>
              <a:t>3.4</a:t>
            </a:r>
            <a:r>
              <a:rPr lang="vi-VN" sz="2400" i="1" dirty="0">
                <a:latin typeface="Times New Roman" pitchFamily="18" charset="0"/>
                <a:cs typeface="Times New Roman" pitchFamily="18" charset="0"/>
              </a:rPr>
              <a:t>.2. Phương pháp kế toán</a:t>
            </a:r>
            <a:endParaRPr lang="en-US" sz="2400" dirty="0">
              <a:latin typeface="Times New Roman" pitchFamily="18" charset="0"/>
              <a:cs typeface="Times New Roman" pitchFamily="18" charset="0"/>
            </a:endParaRPr>
          </a:p>
          <a:p>
            <a:pPr algn="just">
              <a:lnSpc>
                <a:spcPts val="3200"/>
              </a:lnSpc>
            </a:pP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116</a:t>
            </a:fld>
            <a:endParaRPr sz="927">
              <a:solidFill>
                <a:prstClr val="black"/>
              </a:solidFill>
              <a:latin typeface="Tahoma"/>
              <a:cs typeface="Tahoma"/>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86556"/>
            <a:ext cx="8124825" cy="5366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4609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7213"/>
            <a:ext cx="7848599" cy="788187"/>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3.5</a:t>
            </a:r>
            <a:r>
              <a:rPr lang="vi-VN" sz="2400" b="1" i="1" dirty="0">
                <a:latin typeface="Times New Roman" pitchFamily="18" charset="0"/>
                <a:cs typeface="Times New Roman" pitchFamily="18" charset="0"/>
              </a:rPr>
              <a:t>. Thuế </a:t>
            </a:r>
            <a:r>
              <a:rPr lang="en-US" sz="2400" b="1" i="1" dirty="0" err="1">
                <a:latin typeface="Times New Roman" pitchFamily="18" charset="0"/>
                <a:cs typeface="Times New Roman" pitchFamily="18" charset="0"/>
              </a:rPr>
              <a:t>thu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nghiệp</a:t>
            </a:r>
            <a:r>
              <a:rPr lang="en-US" sz="2400" b="1" i="1" dirty="0">
                <a:latin typeface="Times New Roman" pitchFamily="18" charset="0"/>
                <a:cs typeface="Times New Roman" pitchFamily="18" charset="0"/>
              </a:rPr>
              <a:t> </a:t>
            </a:r>
            <a:r>
              <a:rPr lang="vi-VN" sz="2400" b="1" i="1" dirty="0">
                <a:latin typeface="Times New Roman" pitchFamily="18" charset="0"/>
                <a:cs typeface="Times New Roman" pitchFamily="18" charset="0"/>
              </a:rPr>
              <a:t>(TK 333</a:t>
            </a:r>
            <a:r>
              <a:rPr lang="en-US" sz="2400" b="1" i="1" dirty="0">
                <a:latin typeface="Times New Roman" pitchFamily="18" charset="0"/>
                <a:cs typeface="Times New Roman" pitchFamily="18" charset="0"/>
              </a:rPr>
              <a:t>4</a:t>
            </a:r>
            <a:r>
              <a:rPr lang="vi-VN" sz="2400" b="1"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lnSpc>
                <a:spcPts val="3200"/>
              </a:lnSpc>
            </a:pP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117</a:t>
            </a:fld>
            <a:endParaRPr sz="927">
              <a:solidFill>
                <a:prstClr val="black"/>
              </a:solidFill>
              <a:latin typeface="Tahoma"/>
              <a:cs typeface="Tahoma"/>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1"/>
            <a:ext cx="8000999"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8232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7213"/>
            <a:ext cx="7848599" cy="377818"/>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3.6. </a:t>
            </a:r>
            <a:r>
              <a:rPr lang="vi-VN" sz="2400" b="1" i="1" dirty="0">
                <a:latin typeface="Times New Roman" pitchFamily="18" charset="0"/>
                <a:cs typeface="Times New Roman" pitchFamily="18" charset="0"/>
              </a:rPr>
              <a:t>Thuế thu nhập cá nhân (TK 3335)</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118</a:t>
            </a:fld>
            <a:endParaRPr sz="927">
              <a:solidFill>
                <a:prstClr val="black"/>
              </a:solidFill>
              <a:latin typeface="Tahoma"/>
              <a:cs typeface="Tahoma"/>
            </a:endParaRPr>
          </a:p>
        </p:txBody>
      </p:sp>
      <p:pic>
        <p:nvPicPr>
          <p:cNvPr id="5124" name="Picture 4" descr="Quy trình hạch toán hoàn thuế TNC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66800"/>
            <a:ext cx="8229600" cy="5212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5332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7582"/>
            <a:ext cx="7848599" cy="377818"/>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3.7. </a:t>
            </a:r>
            <a:r>
              <a:rPr lang="vi-VN" sz="2400" b="1" i="1" dirty="0">
                <a:latin typeface="Times New Roman" pitchFamily="18" charset="0"/>
                <a:cs typeface="Times New Roman" pitchFamily="18" charset="0"/>
              </a:rPr>
              <a:t>Thuế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nguyên</a:t>
            </a:r>
            <a:r>
              <a:rPr lang="en-US" sz="2400" b="1" i="1" dirty="0">
                <a:latin typeface="Times New Roman" pitchFamily="18" charset="0"/>
                <a:cs typeface="Times New Roman" pitchFamily="18" charset="0"/>
              </a:rPr>
              <a:t> </a:t>
            </a:r>
            <a:r>
              <a:rPr lang="vi-VN" sz="2400" b="1" i="1" dirty="0">
                <a:latin typeface="Times New Roman" pitchFamily="18" charset="0"/>
                <a:cs typeface="Times New Roman" pitchFamily="18" charset="0"/>
              </a:rPr>
              <a:t>(TK 333</a:t>
            </a:r>
            <a:r>
              <a:rPr lang="en-US" sz="2400" b="1" i="1" dirty="0">
                <a:latin typeface="Times New Roman" pitchFamily="18" charset="0"/>
                <a:cs typeface="Times New Roman" pitchFamily="18" charset="0"/>
              </a:rPr>
              <a:t>6</a:t>
            </a:r>
            <a:r>
              <a:rPr lang="vi-VN" sz="2400" b="1"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119</a:t>
            </a:fld>
            <a:endParaRPr sz="927">
              <a:solidFill>
                <a:prstClr val="black"/>
              </a:solidFill>
              <a:latin typeface="Tahoma"/>
              <a:cs typeface="Tahoma"/>
            </a:endParaRPr>
          </a:p>
        </p:txBody>
      </p:sp>
      <p:sp>
        <p:nvSpPr>
          <p:cNvPr id="5" name="object 2"/>
          <p:cNvSpPr txBox="1"/>
          <p:nvPr/>
        </p:nvSpPr>
        <p:spPr>
          <a:xfrm>
            <a:off x="457200" y="1600200"/>
            <a:ext cx="7848599" cy="3820107"/>
          </a:xfrm>
          <a:prstGeom prst="rect">
            <a:avLst/>
          </a:prstGeom>
        </p:spPr>
        <p:txBody>
          <a:bodyPr vert="horz" wrap="square" lIns="0" tIns="8404" rIns="0" bIns="0" rtlCol="0">
            <a:spAutoFit/>
          </a:bodyPr>
          <a:lstStyle/>
          <a:p>
            <a:pPr algn="just">
              <a:lnSpc>
                <a:spcPct val="150000"/>
              </a:lnSpc>
            </a:pPr>
            <a:r>
              <a:rPr lang="vi-VN" sz="2400" dirty="0">
                <a:latin typeface="Times New Roman" pitchFamily="18" charset="0"/>
                <a:cs typeface="Times New Roman" pitchFamily="18" charset="0"/>
              </a:rPr>
              <a:t>- Xác định số thuế tài nguyên phải nộp tính vào chi phí sản xuất chung, ghi: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Nợ TK 627 - Chi phí sản xuất chung (6278)</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3336 - Thuế tài nguyên.</a:t>
            </a:r>
            <a:endParaRPr lang="en-US" sz="2400" dirty="0">
              <a:latin typeface="Times New Roman" pitchFamily="18" charset="0"/>
              <a:cs typeface="Times New Roman" pitchFamily="18" charset="0"/>
            </a:endParaRPr>
          </a:p>
          <a:p>
            <a:pPr algn="just">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thực nộp thuế tài nguyên vào Ngân sách Nhà nước, ghi: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Nợ TK 3336 - Thuế tài nguyên </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các TK 111, 112,...</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210693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9067799"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9126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7582"/>
            <a:ext cx="7848599"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3.8. Thuế nhà đất, tiền thuê đất (TK 3337)</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120</a:t>
            </a:fld>
            <a:endParaRPr sz="927">
              <a:solidFill>
                <a:prstClr val="black"/>
              </a:solidFill>
              <a:latin typeface="Tahoma"/>
              <a:cs typeface="Tahoma"/>
            </a:endParaRPr>
          </a:p>
        </p:txBody>
      </p:sp>
      <p:sp>
        <p:nvSpPr>
          <p:cNvPr id="5" name="object 2"/>
          <p:cNvSpPr txBox="1"/>
          <p:nvPr/>
        </p:nvSpPr>
        <p:spPr>
          <a:xfrm>
            <a:off x="457200" y="1600200"/>
            <a:ext cx="7848599" cy="4440469"/>
          </a:xfrm>
          <a:prstGeom prst="rect">
            <a:avLst/>
          </a:prstGeom>
        </p:spPr>
        <p:txBody>
          <a:bodyPr vert="horz" wrap="square" lIns="0" tIns="8404" rIns="0" bIns="0" rtlCol="0">
            <a:spAutoFit/>
          </a:bodyPr>
          <a:lstStyle/>
          <a:p>
            <a:pPr>
              <a:lnSpc>
                <a:spcPct val="150000"/>
              </a:lnSpc>
            </a:pPr>
            <a:r>
              <a:rPr lang="vi-VN" sz="2400" b="1" dirty="0">
                <a:latin typeface="Times New Roman" pitchFamily="18" charset="0"/>
                <a:cs typeface="Times New Roman" pitchFamily="18" charset="0"/>
              </a:rPr>
              <a:t>- </a:t>
            </a:r>
            <a:r>
              <a:rPr lang="vi-VN" sz="2400" dirty="0">
                <a:latin typeface="Times New Roman" pitchFamily="18" charset="0"/>
                <a:cs typeface="Times New Roman" pitchFamily="18" charset="0"/>
              </a:rPr>
              <a:t>Xác định số thuế nhà đất, tiền thuê đất phải nộp tính vào chi phí quản lý doanh nghiệp, ghi: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642 - Chi phí quản lý doanh nghiệp (6425)</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3337 - Thuế nhà đất, tiền thuê đất.</a:t>
            </a:r>
            <a:endParaRPr lang="en-US" sz="2400" dirty="0">
              <a:latin typeface="Times New Roman" pitchFamily="18" charset="0"/>
              <a:cs typeface="Times New Roman" pitchFamily="18" charset="0"/>
            </a:endParaRPr>
          </a:p>
          <a:p>
            <a:pPr>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nộp tiền thuế nhà đất, tiền thuê đất vào Ngân sách Nhà nước, ghi: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3337 - Thuế nhà đất, tiền thuê đất</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các TK 111, 112,...</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56518970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4800"/>
            <a:ext cx="7848599" cy="747150"/>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3.9. Thuế bảo vệ môi trường </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3.9.1 Nguyên tắc kế toán</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121</a:t>
            </a:fld>
            <a:endParaRPr sz="927">
              <a:solidFill>
                <a:prstClr val="black"/>
              </a:solidFill>
              <a:latin typeface="Tahoma"/>
              <a:cs typeface="Tahoma"/>
            </a:endParaRPr>
          </a:p>
        </p:txBody>
      </p:sp>
      <p:sp>
        <p:nvSpPr>
          <p:cNvPr id="5" name="object 2"/>
          <p:cNvSpPr txBox="1"/>
          <p:nvPr/>
        </p:nvSpPr>
        <p:spPr>
          <a:xfrm>
            <a:off x="457200" y="1219200"/>
            <a:ext cx="7848599" cy="5179132"/>
          </a:xfrm>
          <a:prstGeom prst="rect">
            <a:avLst/>
          </a:prstGeom>
        </p:spPr>
        <p:txBody>
          <a:bodyPr vert="horz" wrap="square" lIns="0" tIns="8404" rIns="0" bIns="0" rtlCol="0">
            <a:spAutoFit/>
          </a:bodyPr>
          <a:lstStyle/>
          <a:p>
            <a:pPr algn="just"/>
            <a:r>
              <a:rPr lang="vi-VN" sz="2400" dirty="0">
                <a:latin typeface="Times New Roman" pitchFamily="18" charset="0"/>
                <a:cs typeface="Times New Roman" pitchFamily="18" charset="0"/>
              </a:rPr>
              <a:t>- Kế toán số thuế BVMT được hoàn, được giảm thực hiện theo nguyên tắc: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BVMT đã nộp khi nhập khẩu hàng hóa, dịch vụ, nếu được hoàn ghi giảm giá vốn hàng bán (nếu xuất hàng để bán) hoặc giảm giá trị hàng hóa (nếu xuất trả lại do vay, mượn…);</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BVMT đã nộp khi nhập khẩu TSCĐ, nếu được hoàn ghi giảm chi phí khác (nếu bán TSCĐ) hoặc giảm nguyên giá TSCĐ (nếu xuất trả lại);</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BVMT đã nộp khi nhập khẩu hàng hóa, TSCĐ nhưng đơn vị không có quyền sở hữu, khi được hoàn ghi giảm khoản phải thu khác.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Thuế BVMT phải nộp khi bán hàng hóa, cung cấp dịch vụ nhưng sau đó được hoàn, được giảm thì kế toán ghi nhận vào thu nhập khác.</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1913513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4800"/>
            <a:ext cx="7848599" cy="747150"/>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3.9. Thuế bảo vệ môi trường </a:t>
            </a:r>
            <a:endParaRPr lang="en-US" sz="2400" dirty="0">
              <a:latin typeface="Times New Roman" pitchFamily="18" charset="0"/>
              <a:cs typeface="Times New Roman" pitchFamily="18" charset="0"/>
            </a:endParaRPr>
          </a:p>
          <a:p>
            <a:r>
              <a:rPr lang="en-US" sz="2400" b="1" i="1" dirty="0">
                <a:latin typeface="Times New Roman" pitchFamily="18" charset="0"/>
                <a:cs typeface="Times New Roman" pitchFamily="18" charset="0"/>
              </a:rPr>
              <a:t>3.</a:t>
            </a:r>
            <a:r>
              <a:rPr lang="vi-VN" sz="2400" b="1" i="1" dirty="0">
                <a:latin typeface="Times New Roman" pitchFamily="18" charset="0"/>
                <a:cs typeface="Times New Roman" pitchFamily="18" charset="0"/>
              </a:rPr>
              <a:t>9.2. Phương pháp kế toán thuế bảo vệ môi trường</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122</a:t>
            </a:fld>
            <a:endParaRPr sz="927">
              <a:solidFill>
                <a:prstClr val="black"/>
              </a:solidFill>
              <a:latin typeface="Tahoma"/>
              <a:cs typeface="Tahoma"/>
            </a:endParaRPr>
          </a:p>
        </p:txBody>
      </p:sp>
      <p:pic>
        <p:nvPicPr>
          <p:cNvPr id="6148" name="Picture 4" descr="Sơ đồ kế toán TK 33381 – Thuế bảo vệ môi trường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51950"/>
            <a:ext cx="7696199" cy="557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7854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304800"/>
            <a:ext cx="7848599" cy="747150"/>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a:t>
            </a:r>
            <a:r>
              <a:rPr lang="vi-VN" sz="2400" b="1" i="1" dirty="0">
                <a:latin typeface="Times New Roman" pitchFamily="18" charset="0"/>
                <a:cs typeface="Times New Roman" pitchFamily="18" charset="0"/>
              </a:rPr>
              <a:t>10. Các loại thuế khác (33382), Phí, lệ phí và các khoản phải nộp khác (3339)</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123</a:t>
            </a:fld>
            <a:endParaRPr sz="927">
              <a:solidFill>
                <a:prstClr val="black"/>
              </a:solidFill>
              <a:latin typeface="Tahoma"/>
              <a:cs typeface="Tahoma"/>
            </a:endParaRPr>
          </a:p>
        </p:txBody>
      </p:sp>
      <p:sp>
        <p:nvSpPr>
          <p:cNvPr id="5" name="object 2"/>
          <p:cNvSpPr txBox="1"/>
          <p:nvPr/>
        </p:nvSpPr>
        <p:spPr>
          <a:xfrm>
            <a:off x="609599" y="1295400"/>
            <a:ext cx="8382001" cy="4440469"/>
          </a:xfrm>
          <a:prstGeom prst="rect">
            <a:avLst/>
          </a:prstGeom>
        </p:spPr>
        <p:txBody>
          <a:bodyPr vert="horz" wrap="square" lIns="0" tIns="8404" rIns="0" bIns="0" rtlCol="0">
            <a:spAutoFit/>
          </a:bodyPr>
          <a:lstStyle/>
          <a:p>
            <a:pPr>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xác định số lệ phí trước bạ tính trên giá trị tài sản mua về (khi đăng ký quyền sở hữu hoặc quyền sử dụng), ghi: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211 - Tài sản cố định hữu hình</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333 - Thuế và các khoản phải nộp Nhà nước (3339).</a:t>
            </a:r>
            <a:endParaRPr lang="en-US" sz="2400" dirty="0">
              <a:latin typeface="Times New Roman" pitchFamily="18" charset="0"/>
              <a:cs typeface="Times New Roman" pitchFamily="18" charset="0"/>
            </a:endParaRPr>
          </a:p>
          <a:p>
            <a:pPr>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thực nộp các loại thuế khác (như thuế nhà thầu), phí, lệ phí và các khoản phải nộp khác, ghi: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333 - Thuế và các khoản phải nộp Nhà nước (33382, 3339)</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các TK 111, 112</a:t>
            </a:r>
            <a:r>
              <a:rPr lang="vi-VN" sz="2400" dirty="0"/>
              <a:t>.</a:t>
            </a:r>
            <a:endParaRPr lang="en-US" sz="2400" dirty="0"/>
          </a:p>
        </p:txBody>
      </p:sp>
    </p:spTree>
    <p:extLst>
      <p:ext uri="{BB962C8B-B14F-4D97-AF65-F5344CB8AC3E}">
        <p14:creationId xmlns:p14="http://schemas.microsoft.com/office/powerpoint/2010/main" val="4383944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91050"/>
            <a:ext cx="8153400" cy="747150"/>
          </a:xfrm>
          <a:prstGeom prst="rect">
            <a:avLst/>
          </a:prstGeom>
        </p:spPr>
        <p:txBody>
          <a:bodyPr vert="horz" wrap="square" lIns="0" tIns="8404" rIns="0" bIns="0" rtlCol="0">
            <a:spAutoFit/>
          </a:bodyPr>
          <a:lstStyle/>
          <a:p>
            <a:r>
              <a:rPr lang="en-US" sz="2400" b="1" i="1" dirty="0">
                <a:latin typeface="Times New Roman" pitchFamily="18" charset="0"/>
                <a:cs typeface="Times New Roman" pitchFamily="18" charset="0"/>
              </a:rPr>
              <a:t>3.11.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trợ</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cấp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trợ</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của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nghiệp</a:t>
            </a:r>
            <a:r>
              <a:rPr lang="vi-VN" sz="2400" b="1"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124</a:t>
            </a:fld>
            <a:endParaRPr sz="927">
              <a:solidFill>
                <a:prstClr val="black"/>
              </a:solidFill>
              <a:latin typeface="Tahoma"/>
              <a:cs typeface="Tahoma"/>
            </a:endParaRPr>
          </a:p>
        </p:txBody>
      </p:sp>
      <p:sp>
        <p:nvSpPr>
          <p:cNvPr id="5" name="object 2"/>
          <p:cNvSpPr txBox="1"/>
          <p:nvPr/>
        </p:nvSpPr>
        <p:spPr>
          <a:xfrm>
            <a:off x="609599" y="990600"/>
            <a:ext cx="8382001" cy="5482100"/>
          </a:xfrm>
          <a:prstGeom prst="rect">
            <a:avLst/>
          </a:prstGeom>
        </p:spPr>
        <p:txBody>
          <a:bodyPr vert="horz" wrap="square" lIns="0" tIns="8404" rIns="0" bIns="0" rtlCol="0">
            <a:spAutoFit/>
          </a:bodyPr>
          <a:lstStyle/>
          <a:p>
            <a:pPr algn="just">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nhận được quyết định về khoản trợ cấp, trợ giá của Nhà nước trong trường hợp doanh nghiệp thực hiện các nhiệm vụ cung cấp hàng hoá, dịch vụ theo yêu cầu của Nhà nước, kế toán phản ánh doanh thu trợ cấp, trợ giá được Nhà nước cấp, ghi: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Nợ TK 333 - Thuế và các khoản phải nộp Nhà nước (3339) </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511 - Doanh thu bán hàng và cung cấp dịch vụ (5114).</a:t>
            </a:r>
            <a:endParaRPr lang="en-US" sz="2400" dirty="0">
              <a:latin typeface="Times New Roman" pitchFamily="18" charset="0"/>
              <a:cs typeface="Times New Roman" pitchFamily="18" charset="0"/>
            </a:endParaRPr>
          </a:p>
          <a:p>
            <a:pPr algn="just">
              <a:lnSpc>
                <a:spcPct val="150000"/>
              </a:lnSpc>
            </a:pPr>
            <a:r>
              <a:rPr lang="vi-VN" sz="2400" b="1" dirty="0">
                <a:latin typeface="Times New Roman" pitchFamily="18" charset="0"/>
                <a:cs typeface="Times New Roman" pitchFamily="18" charset="0"/>
              </a:rPr>
              <a:t>-</a:t>
            </a:r>
            <a:r>
              <a:rPr lang="vi-VN" sz="2400" dirty="0">
                <a:latin typeface="Times New Roman" pitchFamily="18" charset="0"/>
                <a:cs typeface="Times New Roman" pitchFamily="18" charset="0"/>
              </a:rPr>
              <a:t> Khi nhận được tiền trợ cấp, trợ giá của Nhà nước, ghi: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Nợ các TK 111, 112</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333 - Thuế và các khoản phải nộp Nhà nước (3339).</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0689322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600400"/>
            <a:ext cx="8153400" cy="4809800"/>
          </a:xfrm>
          <a:prstGeom prst="rect">
            <a:avLst/>
          </a:prstGeom>
        </p:spPr>
        <p:txBody>
          <a:bodyPr vert="horz" wrap="square" lIns="0" tIns="8404" rIns="0" bIns="0" rtlCol="0">
            <a:spAutoFit/>
          </a:bodyPr>
          <a:lstStyle/>
          <a:p>
            <a:pPr algn="just">
              <a:lnSpc>
                <a:spcPct val="150000"/>
              </a:lnSpc>
            </a:pPr>
            <a:r>
              <a:rPr lang="vi-VN" sz="2400" b="1" i="1" dirty="0">
                <a:latin typeface="Times New Roman" pitchFamily="18" charset="0"/>
                <a:cs typeface="Times New Roman" pitchFamily="18" charset="0"/>
              </a:rPr>
              <a:t>2.4. Kế toán khoản phải trả nội bộ</a:t>
            </a:r>
            <a:endParaRPr lang="en-US" sz="2400" b="1" i="1" dirty="0">
              <a:latin typeface="Times New Roman" pitchFamily="18" charset="0"/>
              <a:cs typeface="Times New Roman" pitchFamily="18" charset="0"/>
            </a:endParaRPr>
          </a:p>
          <a:p>
            <a:pPr algn="just">
              <a:lnSpc>
                <a:spcPct val="150000"/>
              </a:lnSpc>
            </a:pPr>
            <a:r>
              <a:rPr lang="vi-VN" sz="2400" i="1" dirty="0">
                <a:latin typeface="Times New Roman" pitchFamily="18" charset="0"/>
                <a:cs typeface="Times New Roman" pitchFamily="18" charset="0"/>
              </a:rPr>
              <a:t>2.4.1. Nội dung các khoản phải trả nội bộ</a:t>
            </a:r>
            <a:endParaRPr lang="en-US" sz="2400" i="1"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2.4.2.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Kế toán sử dụng: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Phiếu thu, phiếu chi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Giấy báo có, báo nợ ngân hàng...</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2.4.3.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K</a:t>
            </a:r>
            <a:r>
              <a:rPr lang="vi-VN" sz="2400" dirty="0">
                <a:latin typeface="Times New Roman" pitchFamily="18" charset="0"/>
                <a:cs typeface="Times New Roman" pitchFamily="18" charset="0"/>
              </a:rPr>
              <a:t>ế toán sử dụng TK 336 - Phải trả nội bộ.</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125</a:t>
            </a:fld>
            <a:endParaRPr sz="927">
              <a:solidFill>
                <a:prstClr val="black"/>
              </a:solidFill>
              <a:latin typeface="Tahoma"/>
              <a:cs typeface="Tahoma"/>
            </a:endParaRPr>
          </a:p>
        </p:txBody>
      </p:sp>
    </p:spTree>
    <p:extLst>
      <p:ext uri="{BB962C8B-B14F-4D97-AF65-F5344CB8AC3E}">
        <p14:creationId xmlns:p14="http://schemas.microsoft.com/office/powerpoint/2010/main" val="22746183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126</a:t>
            </a:fld>
            <a:endParaRPr sz="927">
              <a:solidFill>
                <a:prstClr val="black"/>
              </a:solidFill>
              <a:latin typeface="Tahoma"/>
              <a:cs typeface="Tahoma"/>
            </a:endParaRPr>
          </a:p>
        </p:txBody>
      </p:sp>
      <p:sp>
        <p:nvSpPr>
          <p:cNvPr id="4" name="Rectangle 3"/>
          <p:cNvSpPr/>
          <p:nvPr/>
        </p:nvSpPr>
        <p:spPr>
          <a:xfrm>
            <a:off x="838200" y="838200"/>
            <a:ext cx="4730782" cy="461665"/>
          </a:xfrm>
          <a:prstGeom prst="rect">
            <a:avLst/>
          </a:prstGeom>
        </p:spPr>
        <p:txBody>
          <a:bodyPr wrap="none">
            <a:spAutoFit/>
          </a:bodyPr>
          <a:lstStyle/>
          <a:p>
            <a:r>
              <a:rPr lang="en-US" sz="2400" i="1" dirty="0">
                <a:latin typeface="Times New Roman" pitchFamily="18" charset="0"/>
                <a:cs typeface="Times New Roman" pitchFamily="18" charset="0"/>
              </a:rPr>
              <a:t>3.</a:t>
            </a:r>
            <a:r>
              <a:rPr lang="vi-VN" sz="2400" i="1" dirty="0">
                <a:latin typeface="Times New Roman" pitchFamily="18" charset="0"/>
                <a:cs typeface="Times New Roman" pitchFamily="18" charset="0"/>
              </a:rPr>
              <a:t>1. Tại đơn vị hạch toán  phụ thuộc </a:t>
            </a:r>
            <a:endParaRPr lang="en-US" sz="2400" dirty="0">
              <a:latin typeface="Times New Roman" pitchFamily="18" charset="0"/>
              <a:cs typeface="Times New Roman" pitchFamily="18" charset="0"/>
            </a:endParaRPr>
          </a:p>
        </p:txBody>
      </p:sp>
      <p:sp>
        <p:nvSpPr>
          <p:cNvPr id="5" name="Rectangle 4"/>
          <p:cNvSpPr/>
          <p:nvPr/>
        </p:nvSpPr>
        <p:spPr>
          <a:xfrm>
            <a:off x="468398" y="302567"/>
            <a:ext cx="7837402" cy="461665"/>
          </a:xfrm>
          <a:prstGeom prst="rect">
            <a:avLst/>
          </a:prstGeom>
        </p:spPr>
        <p:txBody>
          <a:bodyPr wrap="none">
            <a:spAutoFit/>
          </a:bodyPr>
          <a:lstStyle/>
          <a:p>
            <a:r>
              <a:rPr lang="en-US" sz="2400" b="1" dirty="0" err="1">
                <a:latin typeface="Times New Roman" pitchFamily="18" charset="0"/>
                <a:cs typeface="Times New Roman" pitchFamily="18" charset="0"/>
              </a:rPr>
              <a:t>Phương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kinh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chủ</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yếu</a:t>
            </a:r>
            <a:r>
              <a:rPr lang="en-US" sz="2400" b="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98" y="1371600"/>
            <a:ext cx="7989802" cy="496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7219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127</a:t>
            </a:fld>
            <a:endParaRPr sz="927">
              <a:solidFill>
                <a:prstClr val="black"/>
              </a:solidFill>
              <a:latin typeface="Tahoma"/>
              <a:cs typeface="Tahoma"/>
            </a:endParaRPr>
          </a:p>
        </p:txBody>
      </p:sp>
      <p:sp>
        <p:nvSpPr>
          <p:cNvPr id="4" name="Rectangle 3"/>
          <p:cNvSpPr/>
          <p:nvPr/>
        </p:nvSpPr>
        <p:spPr>
          <a:xfrm>
            <a:off x="838200" y="457200"/>
            <a:ext cx="4448654" cy="461665"/>
          </a:xfrm>
          <a:prstGeom prst="rect">
            <a:avLst/>
          </a:prstGeom>
        </p:spPr>
        <p:txBody>
          <a:bodyPr wrap="none">
            <a:spAutoFit/>
          </a:bodyPr>
          <a:lstStyle/>
          <a:p>
            <a:r>
              <a:rPr lang="en-US" sz="2400" i="1" dirty="0">
                <a:latin typeface="Times New Roman" pitchFamily="18" charset="0"/>
                <a:cs typeface="Times New Roman" pitchFamily="18" charset="0"/>
              </a:rPr>
              <a:t>3.2</a:t>
            </a:r>
            <a:r>
              <a:rPr lang="vi-VN" sz="2400" i="1" dirty="0">
                <a:latin typeface="Times New Roman" pitchFamily="18" charset="0"/>
                <a:cs typeface="Times New Roman" pitchFamily="18" charset="0"/>
              </a:rPr>
              <a:t>. Tại đơn vị hạch toán  </a:t>
            </a:r>
            <a:r>
              <a:rPr lang="en-US" sz="2400" i="1" dirty="0" err="1">
                <a:latin typeface="Times New Roman" pitchFamily="18" charset="0"/>
                <a:cs typeface="Times New Roman" pitchFamily="18" charset="0"/>
              </a:rPr>
              <a:t>cấp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trên</a:t>
            </a:r>
            <a:endParaRPr lang="en-US" sz="2400" dirty="0">
              <a:latin typeface="Times New Roman" pitchFamily="18" charset="0"/>
              <a:cs typeface="Times New Roman" pitchFamily="18" charset="0"/>
            </a:endParaRPr>
          </a:p>
        </p:txBody>
      </p:sp>
      <p:sp>
        <p:nvSpPr>
          <p:cNvPr id="5" name="Rectangle 4"/>
          <p:cNvSpPr/>
          <p:nvPr/>
        </p:nvSpPr>
        <p:spPr>
          <a:xfrm>
            <a:off x="468398" y="76200"/>
            <a:ext cx="7837402" cy="461665"/>
          </a:xfrm>
          <a:prstGeom prst="rect">
            <a:avLst/>
          </a:prstGeom>
        </p:spPr>
        <p:txBody>
          <a:bodyPr wrap="none">
            <a:spAutoFit/>
          </a:bodyPr>
          <a:lstStyle/>
          <a:p>
            <a:r>
              <a:rPr lang="en-US" sz="2400" b="1" dirty="0" err="1">
                <a:latin typeface="Times New Roman" pitchFamily="18" charset="0"/>
                <a:cs typeface="Times New Roman" pitchFamily="18" charset="0"/>
              </a:rPr>
              <a:t>Phương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nghiệp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kinh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chủ</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yếu</a:t>
            </a:r>
            <a:r>
              <a:rPr lang="en-US" sz="2400" b="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Rectangle 1"/>
          <p:cNvSpPr/>
          <p:nvPr/>
        </p:nvSpPr>
        <p:spPr>
          <a:xfrm>
            <a:off x="76200" y="838200"/>
            <a:ext cx="9067800" cy="5863144"/>
          </a:xfrm>
          <a:prstGeom prst="rect">
            <a:avLst/>
          </a:prstGeom>
        </p:spPr>
        <p:txBody>
          <a:bodyPr wrap="square">
            <a:spAutoFit/>
          </a:bodyPr>
          <a:lstStyle/>
          <a:p>
            <a:pPr>
              <a:lnSpc>
                <a:spcPts val="3000"/>
              </a:lnSpc>
            </a:pPr>
            <a:r>
              <a:rPr lang="vi-VN" sz="2200" b="1" dirty="0">
                <a:latin typeface="Times New Roman" pitchFamily="18" charset="0"/>
                <a:cs typeface="Times New Roman" pitchFamily="18" charset="0"/>
              </a:rPr>
              <a:t>a)</a:t>
            </a:r>
            <a:r>
              <a:rPr lang="vi-VN" sz="2200" dirty="0">
                <a:latin typeface="Times New Roman" pitchFamily="18" charset="0"/>
                <a:cs typeface="Times New Roman" pitchFamily="18" charset="0"/>
              </a:rPr>
              <a:t> Số quỹ khen thưởng, quỹ phúc lợi phải cấp cho các đơn vị hạch toán phụ thuộc, ghi:</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Nợ TK 353 - Quỹ khen thưởng, phúc lợi</a:t>
            </a:r>
            <a:endParaRPr lang="en-US" sz="2200" dirty="0">
              <a:latin typeface="Times New Roman" pitchFamily="18" charset="0"/>
              <a:cs typeface="Times New Roman" pitchFamily="18" charset="0"/>
            </a:endParaRPr>
          </a:p>
          <a:p>
            <a:pPr>
              <a:lnSpc>
                <a:spcPts val="30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336 - Phải trả nội bộ.</a:t>
            </a:r>
            <a:endParaRPr lang="en-US" sz="2200" dirty="0">
              <a:latin typeface="Times New Roman" pitchFamily="18" charset="0"/>
              <a:cs typeface="Times New Roman" pitchFamily="18" charset="0"/>
            </a:endParaRPr>
          </a:p>
          <a:p>
            <a:pPr>
              <a:lnSpc>
                <a:spcPts val="3000"/>
              </a:lnSpc>
            </a:pPr>
            <a:r>
              <a:rPr lang="vi-VN" sz="2200" b="1" dirty="0">
                <a:latin typeface="Times New Roman" pitchFamily="18" charset="0"/>
                <a:cs typeface="Times New Roman" pitchFamily="18" charset="0"/>
              </a:rPr>
              <a:t>b) Các khoản</a:t>
            </a:r>
            <a:r>
              <a:rPr lang="vi-VN" sz="2200" dirty="0">
                <a:latin typeface="Times New Roman" pitchFamily="18" charset="0"/>
                <a:cs typeface="Times New Roman" pitchFamily="18" charset="0"/>
              </a:rPr>
              <a:t> phải trả cho các đơn vị hạch toán phụ thuộc, ghi:</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Nợ TK 152</a:t>
            </a:r>
            <a:r>
              <a:rPr lang="en-US" sz="2200" dirty="0">
                <a:latin typeface="Times New Roman" pitchFamily="18" charset="0"/>
                <a:cs typeface="Times New Roman" pitchFamily="18" charset="0"/>
              </a:rPr>
              <a:t>, 153, 211</a:t>
            </a:r>
          </a:p>
          <a:p>
            <a:pPr>
              <a:lnSpc>
                <a:spcPts val="3000"/>
              </a:lnSpc>
            </a:pPr>
            <a:r>
              <a:rPr lang="vi-VN" sz="2200" dirty="0">
                <a:latin typeface="Times New Roman" pitchFamily="18" charset="0"/>
                <a:cs typeface="Times New Roman" pitchFamily="18" charset="0"/>
              </a:rPr>
              <a:t>Nợ TK 331 </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Nợ TK 623 </a:t>
            </a: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627 </a:t>
            </a:r>
            <a:r>
              <a:rPr lang="en-US" sz="2200" dirty="0">
                <a:latin typeface="Times New Roman" pitchFamily="18" charset="0"/>
                <a:cs typeface="Times New Roman" pitchFamily="18" charset="0"/>
              </a:rPr>
              <a:t>,</a:t>
            </a:r>
            <a:r>
              <a:rPr lang="vi-VN" sz="2200" dirty="0">
                <a:latin typeface="Times New Roman" pitchFamily="18" charset="0"/>
                <a:cs typeface="Times New Roman" pitchFamily="18" charset="0"/>
              </a:rPr>
              <a:t>642 </a:t>
            </a:r>
            <a:endParaRPr lang="en-US" sz="2200" dirty="0">
              <a:latin typeface="Times New Roman" pitchFamily="18" charset="0"/>
              <a:cs typeface="Times New Roman" pitchFamily="18" charset="0"/>
            </a:endParaRPr>
          </a:p>
          <a:p>
            <a:pPr>
              <a:lnSpc>
                <a:spcPts val="30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336 - Phải trả nội bộ.</a:t>
            </a:r>
            <a:endParaRPr lang="en-US" sz="2200" dirty="0">
              <a:latin typeface="Times New Roman" pitchFamily="18" charset="0"/>
              <a:cs typeface="Times New Roman" pitchFamily="18" charset="0"/>
            </a:endParaRPr>
          </a:p>
          <a:p>
            <a:pPr>
              <a:lnSpc>
                <a:spcPts val="3000"/>
              </a:lnSpc>
            </a:pPr>
            <a:r>
              <a:rPr lang="vi-VN" sz="2200" b="1" dirty="0">
                <a:latin typeface="Times New Roman" pitchFamily="18" charset="0"/>
                <a:cs typeface="Times New Roman" pitchFamily="18" charset="0"/>
              </a:rPr>
              <a:t>c)</a:t>
            </a:r>
            <a:r>
              <a:rPr lang="vi-VN" sz="2200" dirty="0">
                <a:latin typeface="Times New Roman" pitchFamily="18" charset="0"/>
                <a:cs typeface="Times New Roman" pitchFamily="18" charset="0"/>
              </a:rPr>
              <a:t> Khi thanh toán các khoản phải trả cho các đơn vị hạch toán phụ thuộc, ghi:</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Nợ TK 336 - Phải trả nội bộ</a:t>
            </a:r>
            <a:endParaRPr lang="en-US" sz="2200" dirty="0">
              <a:latin typeface="Times New Roman" pitchFamily="18" charset="0"/>
              <a:cs typeface="Times New Roman" pitchFamily="18" charset="0"/>
            </a:endParaRPr>
          </a:p>
          <a:p>
            <a:pPr>
              <a:lnSpc>
                <a:spcPts val="30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các TK 111, 112, ...</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d) Bù trừ các khoản phải thu, phải trả nội bộ, ghi:</a:t>
            </a:r>
            <a:endParaRPr lang="en-US" sz="2200" dirty="0">
              <a:latin typeface="Times New Roman" pitchFamily="18" charset="0"/>
              <a:cs typeface="Times New Roman" pitchFamily="18" charset="0"/>
            </a:endParaRPr>
          </a:p>
          <a:p>
            <a:pPr>
              <a:lnSpc>
                <a:spcPts val="3000"/>
              </a:lnSpc>
            </a:pPr>
            <a:r>
              <a:rPr lang="vi-VN" sz="2200" dirty="0">
                <a:latin typeface="Times New Roman" pitchFamily="18" charset="0"/>
                <a:cs typeface="Times New Roman" pitchFamily="18" charset="0"/>
              </a:rPr>
              <a:t>Nợ TK 336 - Phải trả nội bộ</a:t>
            </a:r>
            <a:endParaRPr lang="en-US" sz="2200" dirty="0">
              <a:latin typeface="Times New Roman" pitchFamily="18" charset="0"/>
              <a:cs typeface="Times New Roman" pitchFamily="18" charset="0"/>
            </a:endParaRPr>
          </a:p>
          <a:p>
            <a:pPr>
              <a:lnSpc>
                <a:spcPts val="30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136 - Phải thu nội bộ</a:t>
            </a:r>
            <a:r>
              <a:rPr lang="vi-VN"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1331677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0"/>
            <a:ext cx="8534400" cy="7025792"/>
          </a:xfrm>
          <a:prstGeom prst="rect">
            <a:avLst/>
          </a:prstGeom>
        </p:spPr>
        <p:txBody>
          <a:bodyPr vert="horz" wrap="square" lIns="0" tIns="8404" rIns="0" bIns="0" rtlCol="0">
            <a:spAutoFit/>
          </a:bodyPr>
          <a:lstStyle/>
          <a:p>
            <a:pPr>
              <a:lnSpc>
                <a:spcPct val="150000"/>
              </a:lnSpc>
            </a:pPr>
            <a:r>
              <a:rPr lang="en-US" sz="2400" b="1" i="1" dirty="0">
                <a:latin typeface="Times New Roman" pitchFamily="18" charset="0"/>
                <a:cs typeface="Times New Roman" pitchFamily="18" charset="0"/>
              </a:rPr>
              <a:t>2.</a:t>
            </a:r>
            <a:r>
              <a:rPr lang="vi-VN" sz="2400" b="1" i="1" dirty="0">
                <a:latin typeface="Times New Roman" pitchFamily="18" charset="0"/>
                <a:cs typeface="Times New Roman" pitchFamily="18" charset="0"/>
              </a:rPr>
              <a:t>5. Kế toán các khoản phải trả, phải nộp khác</a:t>
            </a:r>
            <a:endParaRPr lang="en-US" sz="2400"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a:t>
            </a:r>
            <a:r>
              <a:rPr lang="en-US" sz="2400" i="1" dirty="0">
                <a:latin typeface="Times New Roman" pitchFamily="18" charset="0"/>
                <a:cs typeface="Times New Roman" pitchFamily="18" charset="0"/>
              </a:rPr>
              <a:t>5</a:t>
            </a:r>
            <a:r>
              <a:rPr lang="vi-VN" sz="2400" i="1" dirty="0">
                <a:latin typeface="Times New Roman" pitchFamily="18" charset="0"/>
                <a:cs typeface="Times New Roman" pitchFamily="18" charset="0"/>
              </a:rPr>
              <a:t>.1. Nội dung các khoản phải trả, phải nộp khác</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Khoản phải trả, phải nộp khác như các khoản vay mượn vật tư, tiền vốn tạm thời, khoản nhận ký quỹ, ký cược ngắn hạn, các khoản phải nộp cho cơ quan, pháp luật về lệ phí tòa án ...</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2.5.2.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Kế toán sử dụng: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bản xử lý tài sản thừa, thiếu</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bản kiểm kê tài sản thừa, thiếu</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bản xác nhận tài sản thừa, thiếu</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2.5.3.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K</a:t>
            </a:r>
            <a:r>
              <a:rPr lang="vi-VN" sz="2400" i="1" dirty="0">
                <a:latin typeface="Times New Roman" pitchFamily="18" charset="0"/>
                <a:cs typeface="Times New Roman" pitchFamily="18" charset="0"/>
              </a:rPr>
              <a:t>ế toán sử dụng TK 338 - Phải trả, phải nộp khác.</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128</a:t>
            </a:fld>
            <a:endParaRPr sz="927">
              <a:solidFill>
                <a:prstClr val="black"/>
              </a:solidFill>
              <a:latin typeface="Tahoma"/>
              <a:cs typeface="Tahoma"/>
            </a:endParaRPr>
          </a:p>
        </p:txBody>
      </p:sp>
    </p:spTree>
    <p:extLst>
      <p:ext uri="{BB962C8B-B14F-4D97-AF65-F5344CB8AC3E}">
        <p14:creationId xmlns:p14="http://schemas.microsoft.com/office/powerpoint/2010/main" val="22557737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152400"/>
            <a:ext cx="9157855" cy="641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3475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38100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8600" y="1600200"/>
            <a:ext cx="87629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457200" y="1524000"/>
            <a:ext cx="83057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giá</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vốn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hàng</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bán</a:t>
            </a:r>
            <a:endParaRPr lang="en-US" sz="2500" b="1" i="1" dirty="0">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607756080"/>
              </p:ext>
            </p:extLst>
          </p:nvPr>
        </p:nvGraphicFramePr>
        <p:xfrm>
          <a:off x="457200" y="3048000"/>
          <a:ext cx="8229600" cy="2743200"/>
        </p:xfrm>
        <a:graphic>
          <a:graphicData uri="http://schemas.openxmlformats.org/drawingml/2006/table">
            <a:tbl>
              <a:tblPr>
                <a:tableStyleId>{5C22544A-7EE6-4342-B048-85BDC9FD1C3A}</a:tableStyleId>
              </a:tblPr>
              <a:tblGrid>
                <a:gridCol w="1594884">
                  <a:extLst>
                    <a:ext uri="{9D8B030D-6E8A-4147-A177-3AD203B41FA5}">
                      <a16:colId xmlns:a16="http://schemas.microsoft.com/office/drawing/2014/main" val="20000"/>
                    </a:ext>
                  </a:extLst>
                </a:gridCol>
                <a:gridCol w="385431">
                  <a:extLst>
                    <a:ext uri="{9D8B030D-6E8A-4147-A177-3AD203B41FA5}">
                      <a16:colId xmlns:a16="http://schemas.microsoft.com/office/drawing/2014/main" val="20001"/>
                    </a:ext>
                  </a:extLst>
                </a:gridCol>
                <a:gridCol w="1883734">
                  <a:extLst>
                    <a:ext uri="{9D8B030D-6E8A-4147-A177-3AD203B41FA5}">
                      <a16:colId xmlns:a16="http://schemas.microsoft.com/office/drawing/2014/main" val="20002"/>
                    </a:ext>
                  </a:extLst>
                </a:gridCol>
                <a:gridCol w="376569">
                  <a:extLst>
                    <a:ext uri="{9D8B030D-6E8A-4147-A177-3AD203B41FA5}">
                      <a16:colId xmlns:a16="http://schemas.microsoft.com/office/drawing/2014/main" val="20003"/>
                    </a:ext>
                  </a:extLst>
                </a:gridCol>
                <a:gridCol w="3988982">
                  <a:extLst>
                    <a:ext uri="{9D8B030D-6E8A-4147-A177-3AD203B41FA5}">
                      <a16:colId xmlns:a16="http://schemas.microsoft.com/office/drawing/2014/main" val="20004"/>
                    </a:ext>
                  </a:extLst>
                </a:gridCol>
              </a:tblGrid>
              <a:tr h="2743200">
                <a:tc>
                  <a:txBody>
                    <a:bodyPr/>
                    <a:lstStyle/>
                    <a:p>
                      <a:pPr algn="ctr">
                        <a:lnSpc>
                          <a:spcPct val="107000"/>
                        </a:lnSpc>
                        <a:spcBef>
                          <a:spcPts val="600"/>
                        </a:spcBef>
                        <a:spcAft>
                          <a:spcPts val="800"/>
                        </a:spcAft>
                      </a:pPr>
                      <a:r>
                        <a:rPr lang="vi-VN" sz="3000" dirty="0">
                          <a:effectLst/>
                        </a:rPr>
                        <a:t>Trị giá vốn của hàng đã bán</a:t>
                      </a:r>
                      <a:endParaRPr lang="en-US" sz="30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3000" dirty="0" err="1">
                          <a:effectLst/>
                        </a:rPr>
                        <a:t>Trị</a:t>
                      </a:r>
                      <a:r>
                        <a:rPr lang="en-US" sz="3000" dirty="0">
                          <a:effectLst/>
                        </a:rPr>
                        <a:t> </a:t>
                      </a:r>
                      <a:r>
                        <a:rPr lang="en-US" sz="3000" dirty="0" err="1">
                          <a:effectLst/>
                        </a:rPr>
                        <a:t>giá</a:t>
                      </a:r>
                      <a:r>
                        <a:rPr lang="en-US" sz="3000" dirty="0">
                          <a:effectLst/>
                        </a:rPr>
                        <a:t> </a:t>
                      </a:r>
                      <a:r>
                        <a:rPr lang="en-US" sz="3000" dirty="0" err="1">
                          <a:effectLst/>
                        </a:rPr>
                        <a:t>vốn</a:t>
                      </a:r>
                      <a:r>
                        <a:rPr lang="en-US" sz="3000" dirty="0">
                          <a:effectLst/>
                        </a:rPr>
                        <a:t> </a:t>
                      </a:r>
                      <a:r>
                        <a:rPr lang="en-US" sz="3000" dirty="0" err="1">
                          <a:effectLst/>
                        </a:rPr>
                        <a:t>của</a:t>
                      </a:r>
                      <a:r>
                        <a:rPr lang="en-US" sz="3000" dirty="0">
                          <a:effectLst/>
                        </a:rPr>
                        <a:t> </a:t>
                      </a:r>
                      <a:r>
                        <a:rPr lang="en-US" sz="3000" dirty="0" err="1">
                          <a:effectLst/>
                        </a:rPr>
                        <a:t>hàng</a:t>
                      </a:r>
                      <a:r>
                        <a:rPr lang="en-US" sz="3000" dirty="0">
                          <a:effectLst/>
                        </a:rPr>
                        <a:t> </a:t>
                      </a:r>
                      <a:r>
                        <a:rPr lang="en-US" sz="3000" dirty="0" err="1">
                          <a:effectLst/>
                        </a:rPr>
                        <a:t>xuất</a:t>
                      </a:r>
                      <a:r>
                        <a:rPr lang="en-US" sz="3000" dirty="0">
                          <a:effectLst/>
                        </a:rPr>
                        <a:t> </a:t>
                      </a:r>
                      <a:r>
                        <a:rPr lang="en-US" sz="3000" dirty="0" err="1">
                          <a:effectLst/>
                        </a:rPr>
                        <a:t>đã</a:t>
                      </a:r>
                      <a:r>
                        <a:rPr lang="en-US" sz="3000" dirty="0">
                          <a:effectLst/>
                        </a:rPr>
                        <a:t> </a:t>
                      </a:r>
                      <a:r>
                        <a:rPr lang="en-US" sz="3000" dirty="0" err="1">
                          <a:effectLst/>
                        </a:rPr>
                        <a:t>bán</a:t>
                      </a:r>
                      <a:endParaRPr lang="en-US" sz="30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3000" dirty="0">
                          <a:effectLst/>
                        </a:rPr>
                        <a:t>Chi </a:t>
                      </a:r>
                      <a:r>
                        <a:rPr lang="en-US" sz="3000" dirty="0" err="1">
                          <a:effectLst/>
                        </a:rPr>
                        <a:t>phí</a:t>
                      </a:r>
                      <a:r>
                        <a:rPr lang="en-US" sz="3000" dirty="0">
                          <a:effectLst/>
                        </a:rPr>
                        <a:t> </a:t>
                      </a:r>
                      <a:r>
                        <a:rPr lang="en-US" sz="3000" dirty="0" err="1">
                          <a:effectLst/>
                        </a:rPr>
                        <a:t>bán</a:t>
                      </a:r>
                      <a:r>
                        <a:rPr lang="en-US" sz="3000" dirty="0">
                          <a:effectLst/>
                        </a:rPr>
                        <a:t> </a:t>
                      </a:r>
                      <a:r>
                        <a:rPr lang="en-US" sz="3000" dirty="0" err="1">
                          <a:effectLst/>
                        </a:rPr>
                        <a:t>hàng</a:t>
                      </a:r>
                      <a:r>
                        <a:rPr lang="en-US" sz="3000" dirty="0">
                          <a:effectLst/>
                        </a:rPr>
                        <a:t> </a:t>
                      </a:r>
                      <a:r>
                        <a:rPr lang="en-US" sz="3000" dirty="0" err="1">
                          <a:effectLst/>
                        </a:rPr>
                        <a:t>và</a:t>
                      </a:r>
                      <a:r>
                        <a:rPr lang="en-US" sz="3000" dirty="0">
                          <a:effectLst/>
                        </a:rPr>
                        <a:t> chi </a:t>
                      </a:r>
                      <a:r>
                        <a:rPr lang="en-US" sz="3000" dirty="0" err="1">
                          <a:effectLst/>
                        </a:rPr>
                        <a:t>phí</a:t>
                      </a:r>
                      <a:r>
                        <a:rPr lang="en-US" sz="3000" dirty="0">
                          <a:effectLst/>
                        </a:rPr>
                        <a:t> </a:t>
                      </a:r>
                      <a:r>
                        <a:rPr lang="en-US" sz="3000" dirty="0" err="1">
                          <a:effectLst/>
                        </a:rPr>
                        <a:t>quản</a:t>
                      </a:r>
                      <a:r>
                        <a:rPr lang="en-US" sz="3000" dirty="0">
                          <a:effectLst/>
                        </a:rPr>
                        <a:t> </a:t>
                      </a:r>
                      <a:r>
                        <a:rPr lang="en-US" sz="3000" dirty="0" err="1">
                          <a:effectLst/>
                        </a:rPr>
                        <a:t>lí</a:t>
                      </a:r>
                      <a:r>
                        <a:rPr lang="en-US" sz="3000" dirty="0">
                          <a:effectLst/>
                        </a:rPr>
                        <a:t> </a:t>
                      </a:r>
                      <a:r>
                        <a:rPr lang="en-US" sz="3000" dirty="0" err="1">
                          <a:effectLst/>
                        </a:rPr>
                        <a:t>doanh</a:t>
                      </a:r>
                      <a:r>
                        <a:rPr lang="en-US" sz="3000" dirty="0">
                          <a:effectLst/>
                        </a:rPr>
                        <a:t> </a:t>
                      </a:r>
                      <a:r>
                        <a:rPr lang="en-US" sz="3000" dirty="0" err="1">
                          <a:effectLst/>
                        </a:rPr>
                        <a:t>nghiệp</a:t>
                      </a:r>
                      <a:endParaRPr lang="en-US" sz="3000" dirty="0">
                        <a:effectLst/>
                        <a:latin typeface="Times New Roman"/>
                        <a:ea typeface="SimSun"/>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5867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54020"/>
            <a:ext cx="8534400" cy="5763908"/>
          </a:xfrm>
          <a:prstGeom prst="rect">
            <a:avLst/>
          </a:prstGeom>
        </p:spPr>
        <p:txBody>
          <a:bodyPr vert="horz" wrap="square" lIns="0" tIns="8404" rIns="0" bIns="0" rtlCol="0">
            <a:spAutoFit/>
          </a:bodyPr>
          <a:lstStyle/>
          <a:p>
            <a:pPr algn="just">
              <a:lnSpc>
                <a:spcPts val="3500"/>
              </a:lnSpc>
            </a:pPr>
            <a:r>
              <a:rPr lang="vi-VN" sz="2400" b="1" i="1" dirty="0">
                <a:latin typeface="Times New Roman" pitchFamily="18" charset="0"/>
                <a:cs typeface="Times New Roman" pitchFamily="18" charset="0"/>
              </a:rPr>
              <a:t>2.6. Kế toán các khoản nhận ký cược, ký quỹ dài hạn</a:t>
            </a:r>
            <a:endParaRPr lang="en-US" sz="2400" dirty="0">
              <a:latin typeface="Times New Roman" pitchFamily="18" charset="0"/>
              <a:cs typeface="Times New Roman" pitchFamily="18" charset="0"/>
            </a:endParaRPr>
          </a:p>
          <a:p>
            <a:pPr algn="just">
              <a:lnSpc>
                <a:spcPts val="3500"/>
              </a:lnSpc>
            </a:pPr>
            <a:r>
              <a:rPr lang="vi-VN" sz="2400" i="1" dirty="0">
                <a:latin typeface="Times New Roman" pitchFamily="18" charset="0"/>
                <a:cs typeface="Times New Roman" pitchFamily="18" charset="0"/>
              </a:rPr>
              <a:t>2.6.1. Nội dung các khoản nhận ký cược, ký quỹ dài hạn</a:t>
            </a:r>
            <a:endParaRPr lang="en-US" sz="2400" dirty="0">
              <a:latin typeface="Times New Roman" pitchFamily="18" charset="0"/>
              <a:cs typeface="Times New Roman" pitchFamily="18" charset="0"/>
            </a:endParaRPr>
          </a:p>
          <a:p>
            <a:pPr algn="just">
              <a:lnSpc>
                <a:spcPts val="3500"/>
              </a:lnSpc>
            </a:pPr>
            <a:r>
              <a:rPr lang="vi-VN" sz="2400" dirty="0">
                <a:latin typeface="Times New Roman" pitchFamily="18" charset="0"/>
                <a:cs typeface="Times New Roman" pitchFamily="18" charset="0"/>
              </a:rPr>
              <a:t>Trong quan hệ kinh tế giữa doanh nghiệp với các đơn vị về thuê tài sản, mua bán vật tư, sản phẩm hàng hoá đều được thực hiện thông qua những hợp đồng kinh tế. Để đảm bảo cho hợp đồng kinh tế được thực hiện đúng như các điều khoản đã ký kết các bên có thể phải ký quỹ, ký cược tại doanh nghiệp, thời hạn từ một năm trở lên. </a:t>
            </a:r>
            <a:r>
              <a:rPr lang="pl-PL" sz="2400" i="1" dirty="0">
                <a:latin typeface="Times New Roman" pitchFamily="18" charset="0"/>
                <a:cs typeface="Times New Roman" pitchFamily="18" charset="0"/>
              </a:rPr>
              <a:t>2.6.2. Chứng từ kế toán</a:t>
            </a:r>
            <a:endParaRPr lang="en-US" sz="2400" dirty="0">
              <a:latin typeface="Times New Roman" pitchFamily="18" charset="0"/>
              <a:cs typeface="Times New Roman" pitchFamily="18" charset="0"/>
            </a:endParaRPr>
          </a:p>
          <a:p>
            <a:pPr algn="just">
              <a:lnSpc>
                <a:spcPts val="3500"/>
              </a:lnSpc>
            </a:pPr>
            <a:r>
              <a:rPr lang="pl-PL" sz="2400" dirty="0">
                <a:latin typeface="Times New Roman" pitchFamily="18" charset="0"/>
                <a:cs typeface="Times New Roman" pitchFamily="18" charset="0"/>
              </a:rPr>
              <a:t>- Phiếu thu, Phiếu chi, Phiếu nhập, Phiếu xuất</a:t>
            </a:r>
            <a:endParaRPr lang="en-US" sz="2400" dirty="0">
              <a:latin typeface="Times New Roman" pitchFamily="18" charset="0"/>
              <a:cs typeface="Times New Roman" pitchFamily="18" charset="0"/>
            </a:endParaRPr>
          </a:p>
          <a:p>
            <a:pPr algn="just">
              <a:lnSpc>
                <a:spcPts val="3500"/>
              </a:lnSpc>
            </a:pPr>
            <a:r>
              <a:rPr lang="pl-PL" sz="2400" dirty="0">
                <a:latin typeface="Times New Roman" pitchFamily="18" charset="0"/>
                <a:cs typeface="Times New Roman" pitchFamily="18" charset="0"/>
              </a:rPr>
              <a:t>- Giấy báo Có, Nợ của Ngân hàng </a:t>
            </a:r>
            <a:endParaRPr lang="en-US" sz="2400" dirty="0">
              <a:latin typeface="Times New Roman" pitchFamily="18" charset="0"/>
              <a:cs typeface="Times New Roman" pitchFamily="18" charset="0"/>
            </a:endParaRPr>
          </a:p>
          <a:p>
            <a:pPr algn="just">
              <a:lnSpc>
                <a:spcPts val="3500"/>
              </a:lnSpc>
            </a:pPr>
            <a:r>
              <a:rPr lang="pl-PL" sz="2400" i="1" dirty="0">
                <a:latin typeface="Times New Roman" pitchFamily="18" charset="0"/>
                <a:cs typeface="Times New Roman" pitchFamily="18" charset="0"/>
              </a:rPr>
              <a:t>2.6.3. Tài khoản sử dụng: </a:t>
            </a:r>
            <a:endParaRPr lang="en-US" sz="2400" dirty="0">
              <a:latin typeface="Times New Roman" pitchFamily="18" charset="0"/>
              <a:cs typeface="Times New Roman" pitchFamily="18" charset="0"/>
            </a:endParaRPr>
          </a:p>
          <a:p>
            <a:pPr algn="just">
              <a:lnSpc>
                <a:spcPts val="3500"/>
              </a:lnSpc>
            </a:pPr>
            <a:r>
              <a:rPr lang="pl-PL" sz="2400" dirty="0">
                <a:latin typeface="Times New Roman" pitchFamily="18" charset="0"/>
                <a:cs typeface="Times New Roman" pitchFamily="18" charset="0"/>
              </a:rPr>
              <a:t>TK 344 - Nhận ký quỹ, ký cược dài hạn</a:t>
            </a:r>
            <a:r>
              <a:rPr lang="pl-PL" sz="2400" dirty="0"/>
              <a:t>: </a:t>
            </a:r>
            <a:endParaRPr lang="en-US" sz="2400" dirty="0"/>
          </a:p>
          <a:p>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130</a:t>
            </a:fld>
            <a:endParaRPr sz="927">
              <a:solidFill>
                <a:prstClr val="black"/>
              </a:solidFill>
              <a:latin typeface="Tahoma"/>
              <a:cs typeface="Tahoma"/>
            </a:endParaRPr>
          </a:p>
        </p:txBody>
      </p:sp>
    </p:spTree>
    <p:extLst>
      <p:ext uri="{BB962C8B-B14F-4D97-AF65-F5344CB8AC3E}">
        <p14:creationId xmlns:p14="http://schemas.microsoft.com/office/powerpoint/2010/main" val="12641724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ơ đồ kế toán TK 344 – Nhận ký quỹ, ký cược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8001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04822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5402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132</a:t>
            </a:fld>
            <a:endParaRPr sz="927">
              <a:solidFill>
                <a:prstClr val="black"/>
              </a:solidFill>
              <a:latin typeface="Tahoma"/>
              <a:cs typeface="Tahoma"/>
            </a:endParaRPr>
          </a:p>
        </p:txBody>
      </p:sp>
      <p:sp>
        <p:nvSpPr>
          <p:cNvPr id="4" name="object 2"/>
          <p:cNvSpPr txBox="1"/>
          <p:nvPr/>
        </p:nvSpPr>
        <p:spPr>
          <a:xfrm>
            <a:off x="228600" y="990600"/>
            <a:ext cx="8534400" cy="1485814"/>
          </a:xfrm>
          <a:prstGeom prst="rect">
            <a:avLst/>
          </a:prstGeom>
        </p:spPr>
        <p:txBody>
          <a:bodyPr vert="horz" wrap="square" lIns="0" tIns="8404" rIns="0" bIns="0" rtlCol="0">
            <a:spAutoFit/>
          </a:bodyPr>
          <a:lstStyle/>
          <a:p>
            <a:pPr algn="just"/>
            <a:r>
              <a:rPr lang="it-IT" sz="2400" dirty="0">
                <a:latin typeface="Times New Roman" pitchFamily="18" charset="0"/>
                <a:cs typeface="Times New Roman" pitchFamily="18" charset="0"/>
              </a:rPr>
              <a:t>	Nguồn vốn chủ sở hữu là nguồn hình thành nên các loại tài sản của doanh nghiệp do chủ doanh nghiệp và các nhà đầu tư góp vốn hoặc hình thành từ kết quả hoạt động sản xuất kinh doanh của doanh nghiệp.</a:t>
            </a:r>
            <a:endParaRPr lang="en-US" sz="2400" dirty="0">
              <a:latin typeface="Times New Roman" pitchFamily="18" charset="0"/>
              <a:cs typeface="Times New Roman" pitchFamily="18" charset="0"/>
            </a:endParaRPr>
          </a:p>
        </p:txBody>
      </p:sp>
      <p:sp>
        <p:nvSpPr>
          <p:cNvPr id="5" name="object 2"/>
          <p:cNvSpPr txBox="1"/>
          <p:nvPr/>
        </p:nvSpPr>
        <p:spPr>
          <a:xfrm>
            <a:off x="152400" y="2514600"/>
            <a:ext cx="8534400" cy="4071137"/>
          </a:xfrm>
          <a:prstGeom prst="rect">
            <a:avLst/>
          </a:prstGeom>
        </p:spPr>
        <p:txBody>
          <a:bodyPr vert="horz" wrap="square" lIns="0" tIns="8404" rIns="0" bIns="0" rtlCol="0">
            <a:spAutoFit/>
          </a:bodyPr>
          <a:lstStyle/>
          <a:p>
            <a:pPr algn="just"/>
            <a:r>
              <a:rPr lang="it-IT" sz="2400" b="1" i="1" dirty="0">
                <a:latin typeface="Times New Roman" pitchFamily="18" charset="0"/>
                <a:cs typeface="Times New Roman" pitchFamily="18" charset="0"/>
              </a:rPr>
              <a:t>* Hạch toán nguồn vốn chủ sở hữu phải tôn trọng nguyên tắc sau:</a:t>
            </a:r>
            <a:endParaRPr lang="en-US" sz="2400" dirty="0">
              <a:latin typeface="Times New Roman" pitchFamily="18" charset="0"/>
              <a:cs typeface="Times New Roman" pitchFamily="18" charset="0"/>
            </a:endParaRPr>
          </a:p>
          <a:p>
            <a:pPr algn="just"/>
            <a:r>
              <a:rPr lang="it-IT" sz="2400" dirty="0">
                <a:latin typeface="Times New Roman" pitchFamily="18" charset="0"/>
                <a:cs typeface="Times New Roman" pitchFamily="18" charset="0"/>
              </a:rPr>
              <a:t>- Các doanh nghiệp có quyền chủ động sử dụng các loại nguồn vốn và các quỹ hiện có theo chế độ hiện hành cần phải hạch toán rành mạch, rõ ràng từng loại nguồn vốn, quỹ, phải theo dõi chi tiết từng nguồn hình thành và theo dõi từng đối tượng góp vốn.</a:t>
            </a:r>
            <a:endParaRPr lang="en-US" sz="2400" dirty="0">
              <a:latin typeface="Times New Roman" pitchFamily="18" charset="0"/>
              <a:cs typeface="Times New Roman" pitchFamily="18" charset="0"/>
            </a:endParaRPr>
          </a:p>
          <a:p>
            <a:pPr algn="just"/>
            <a:r>
              <a:rPr lang="it-IT" sz="2400" dirty="0">
                <a:latin typeface="Times New Roman" pitchFamily="18" charset="0"/>
                <a:cs typeface="Times New Roman" pitchFamily="18" charset="0"/>
              </a:rPr>
              <a:t>-  Việc chuyển dịch từ nguồn vốn này sang nguồn vốn khác phải theo đúng chế độ và làm đầy đủ các thủ tục cần thiết.</a:t>
            </a:r>
            <a:endParaRPr lang="en-US" sz="2400" dirty="0">
              <a:latin typeface="Times New Roman" pitchFamily="18" charset="0"/>
              <a:cs typeface="Times New Roman" pitchFamily="18" charset="0"/>
            </a:endParaRPr>
          </a:p>
          <a:p>
            <a:pPr algn="just"/>
            <a:r>
              <a:rPr lang="it-IT" sz="2400" dirty="0">
                <a:latin typeface="Times New Roman" pitchFamily="18" charset="0"/>
                <a:cs typeface="Times New Roman" pitchFamily="18" charset="0"/>
              </a:rPr>
              <a:t>- Trường hợp doanh nghiệp bị giải thể hoặc phá sản các chủ sở hữu vốn chỉ được nhận những giá trị còn lại sau khi đã thanh toán các khoản nợ phải trả</a:t>
            </a:r>
            <a:r>
              <a:rPr lang="it-IT" sz="2400" dirty="0"/>
              <a:t>.</a:t>
            </a:r>
            <a:endParaRPr lang="en-US" sz="2400" dirty="0"/>
          </a:p>
          <a:p>
            <a:r>
              <a:rPr lang="it-IT" sz="2400" dirty="0"/>
              <a:t>.</a:t>
            </a:r>
            <a:endParaRPr lang="en-US" sz="2400" dirty="0"/>
          </a:p>
        </p:txBody>
      </p:sp>
    </p:spTree>
    <p:extLst>
      <p:ext uri="{BB962C8B-B14F-4D97-AF65-F5344CB8AC3E}">
        <p14:creationId xmlns:p14="http://schemas.microsoft.com/office/powerpoint/2010/main" val="21572354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5402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133</a:t>
            </a:fld>
            <a:endParaRPr sz="927">
              <a:solidFill>
                <a:prstClr val="black"/>
              </a:solidFill>
              <a:latin typeface="Tahoma"/>
              <a:cs typeface="Tahoma"/>
            </a:endParaRPr>
          </a:p>
        </p:txBody>
      </p:sp>
      <p:sp>
        <p:nvSpPr>
          <p:cNvPr id="4" name="object 2"/>
          <p:cNvSpPr txBox="1"/>
          <p:nvPr/>
        </p:nvSpPr>
        <p:spPr>
          <a:xfrm>
            <a:off x="228600" y="990600"/>
            <a:ext cx="8534400" cy="4905661"/>
          </a:xfrm>
          <a:prstGeom prst="rect">
            <a:avLst/>
          </a:prstGeom>
        </p:spPr>
        <p:txBody>
          <a:bodyPr vert="horz" wrap="square" lIns="0" tIns="8404" rIns="0" bIns="0" rtlCol="0">
            <a:spAutoFit/>
          </a:bodyPr>
          <a:lstStyle/>
          <a:p>
            <a:pPr algn="just">
              <a:lnSpc>
                <a:spcPts val="3500"/>
              </a:lnSpc>
            </a:pPr>
            <a:r>
              <a:rPr lang="it-IT" sz="2400" b="1" i="1" dirty="0">
                <a:latin typeface="Times New Roman" pitchFamily="18" charset="0"/>
                <a:cs typeface="Times New Roman" pitchFamily="18" charset="0"/>
              </a:rPr>
              <a:t>3.1. Kế toán vốn đầu tư của chủ sở hữu</a:t>
            </a:r>
            <a:endParaRPr lang="en-US" sz="2400" dirty="0">
              <a:latin typeface="Times New Roman" pitchFamily="18" charset="0"/>
              <a:cs typeface="Times New Roman" pitchFamily="18" charset="0"/>
            </a:endParaRPr>
          </a:p>
          <a:p>
            <a:pPr algn="just">
              <a:lnSpc>
                <a:spcPts val="3500"/>
              </a:lnSpc>
            </a:pPr>
            <a:r>
              <a:rPr lang="pl-PL" sz="2400" i="1" dirty="0">
                <a:latin typeface="Times New Roman" pitchFamily="18" charset="0"/>
                <a:cs typeface="Times New Roman" pitchFamily="18" charset="0"/>
              </a:rPr>
              <a:t>3.1.1. Nguồn hình thành vốn dầu tư của chủ sở hữu</a:t>
            </a:r>
            <a:endParaRPr lang="en-US" sz="2400" dirty="0">
              <a:latin typeface="Times New Roman" pitchFamily="18" charset="0"/>
              <a:cs typeface="Times New Roman" pitchFamily="18" charset="0"/>
            </a:endParaRPr>
          </a:p>
          <a:p>
            <a:pPr algn="just">
              <a:lnSpc>
                <a:spcPts val="3500"/>
              </a:lnSpc>
            </a:pPr>
            <a:r>
              <a:rPr lang="pl-PL" sz="2400" dirty="0">
                <a:latin typeface="Times New Roman" pitchFamily="18" charset="0"/>
                <a:cs typeface="Times New Roman" pitchFamily="18" charset="0"/>
              </a:rPr>
              <a:t>Vốn đầu tư của chủ sở hữu có thể được hình thành từ những nguồn sau:</a:t>
            </a:r>
            <a:endParaRPr lang="en-US" sz="2400" dirty="0">
              <a:latin typeface="Times New Roman" pitchFamily="18" charset="0"/>
              <a:cs typeface="Times New Roman" pitchFamily="18" charset="0"/>
            </a:endParaRPr>
          </a:p>
          <a:p>
            <a:pPr algn="just">
              <a:lnSpc>
                <a:spcPts val="3500"/>
              </a:lnSpc>
            </a:pPr>
            <a:r>
              <a:rPr lang="vi-VN" sz="2400" dirty="0">
                <a:latin typeface="Times New Roman" pitchFamily="18" charset="0"/>
                <a:cs typeface="Times New Roman" pitchFamily="18" charset="0"/>
              </a:rPr>
              <a:t>- Vốn góp ban đầu, góp bổ sung của các chủ sở hữu;</a:t>
            </a:r>
            <a:endParaRPr lang="en-US" sz="2400" dirty="0">
              <a:latin typeface="Times New Roman" pitchFamily="18" charset="0"/>
              <a:cs typeface="Times New Roman" pitchFamily="18" charset="0"/>
            </a:endParaRPr>
          </a:p>
          <a:p>
            <a:pPr algn="just">
              <a:lnSpc>
                <a:spcPts val="3500"/>
              </a:lnSpc>
            </a:pPr>
            <a:r>
              <a:rPr lang="vi-VN" sz="2400" dirty="0">
                <a:latin typeface="Times New Roman" pitchFamily="18" charset="0"/>
                <a:cs typeface="Times New Roman" pitchFamily="18" charset="0"/>
              </a:rPr>
              <a:t>- Các khoản được bổ sung từ các quỹ thuộc vốn chủ sở hữu, lợi nhuận sau thuế của hoạt động kinh doanh;</a:t>
            </a:r>
            <a:endParaRPr lang="en-US" sz="2400" dirty="0">
              <a:latin typeface="Times New Roman" pitchFamily="18" charset="0"/>
              <a:cs typeface="Times New Roman" pitchFamily="18" charset="0"/>
            </a:endParaRPr>
          </a:p>
          <a:p>
            <a:pPr algn="just">
              <a:lnSpc>
                <a:spcPts val="3500"/>
              </a:lnSpc>
            </a:pPr>
            <a:r>
              <a:rPr lang="vi-VN" sz="2400" dirty="0">
                <a:latin typeface="Times New Roman" pitchFamily="18" charset="0"/>
                <a:cs typeface="Times New Roman" pitchFamily="18" charset="0"/>
              </a:rPr>
              <a:t>- Cấu phần vốn của trái phiếu chuyển đổi (quyền chọn chuyển đổi trái phiếu thành cổ phiếu);</a:t>
            </a:r>
            <a:endParaRPr lang="en-US" sz="2400" dirty="0">
              <a:latin typeface="Times New Roman" pitchFamily="18" charset="0"/>
              <a:cs typeface="Times New Roman" pitchFamily="18" charset="0"/>
            </a:endParaRPr>
          </a:p>
          <a:p>
            <a:pPr algn="just">
              <a:lnSpc>
                <a:spcPts val="3500"/>
              </a:lnSpc>
            </a:pPr>
            <a:r>
              <a:rPr lang="vi-VN" sz="2400" dirty="0">
                <a:latin typeface="Times New Roman" pitchFamily="18" charset="0"/>
                <a:cs typeface="Times New Roman" pitchFamily="18" charset="0"/>
              </a:rPr>
              <a:t>- Các khoản viện trợ không hoàn lại, các khoản nhận được khác được cơ quan có thẩm quyền cho phép ghi tăng vốn đầu tư của chủ sở hữu</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9630471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48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134</a:t>
            </a:fld>
            <a:endParaRPr sz="927">
              <a:solidFill>
                <a:prstClr val="black"/>
              </a:solidFill>
              <a:latin typeface="Tahoma"/>
              <a:cs typeface="Tahoma"/>
            </a:endParaRPr>
          </a:p>
        </p:txBody>
      </p:sp>
      <p:sp>
        <p:nvSpPr>
          <p:cNvPr id="4" name="object 2"/>
          <p:cNvSpPr txBox="1"/>
          <p:nvPr/>
        </p:nvSpPr>
        <p:spPr>
          <a:xfrm>
            <a:off x="228600" y="914400"/>
            <a:ext cx="8534400" cy="5548464"/>
          </a:xfrm>
          <a:prstGeom prst="rect">
            <a:avLst/>
          </a:prstGeom>
        </p:spPr>
        <p:txBody>
          <a:bodyPr vert="horz" wrap="square" lIns="0" tIns="8404" rIns="0" bIns="0" rtlCol="0">
            <a:spAutoFit/>
          </a:bodyPr>
          <a:lstStyle/>
          <a:p>
            <a:pPr>
              <a:lnSpc>
                <a:spcPct val="150000"/>
              </a:lnSpc>
            </a:pPr>
            <a:r>
              <a:rPr lang="vi-VN" sz="2400" i="1" dirty="0">
                <a:latin typeface="Times New Roman" pitchFamily="18" charset="0"/>
                <a:cs typeface="Times New Roman" pitchFamily="18" charset="0"/>
              </a:rPr>
              <a:t>3.1.2. Phương pháp kế toán</a:t>
            </a:r>
            <a:endParaRPr lang="en-US" sz="2400" i="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3.1.2.1.  Chứng từ kế toán</a:t>
            </a:r>
            <a:endParaRPr lang="en-US" sz="2400" i="1"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Giấy báo Có, giấy báo Nợ</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thu, phiếu chi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bản giao nhận TSCĐ,....</a:t>
            </a:r>
            <a:endParaRPr lang="en-US" sz="2400"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3.1.2.2. Tài khoản chuyên dùng: Tài khoản 411 – Vốn đầu tư của chủ sở hữu</a:t>
            </a:r>
            <a:endParaRPr lang="en-US" sz="2400" i="1" dirty="0">
              <a:latin typeface="Times New Roman" pitchFamily="18" charset="0"/>
              <a:cs typeface="Times New Roman" pitchFamily="18" charset="0"/>
            </a:endParaRPr>
          </a:p>
          <a:p>
            <a:pPr marL="342900" indent="-342900">
              <a:lnSpc>
                <a:spcPct val="150000"/>
              </a:lnSpc>
              <a:buFontTx/>
              <a:buChar char="-"/>
            </a:pPr>
            <a:r>
              <a:rPr lang="en-US" sz="2400" dirty="0">
                <a:latin typeface="Times New Roman" pitchFamily="18" charset="0"/>
                <a:cs typeface="Times New Roman" pitchFamily="18" charset="0"/>
              </a:rPr>
              <a:t>TK </a:t>
            </a:r>
            <a:r>
              <a:rPr lang="vi-VN" sz="2400" dirty="0">
                <a:latin typeface="Times New Roman" pitchFamily="18" charset="0"/>
                <a:cs typeface="Times New Roman" pitchFamily="18" charset="0"/>
              </a:rPr>
              <a:t>4111 - Vốn góp của chủ sở hữu </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TK 4112- Thặng dư vốn cổ phần: </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TK 4113- Quyền chọn chuyển đổi trái phiếu</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2553873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ài khoản vốn chủ sở hữu – Hạch toán tài khoản 411 theo TT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3951"/>
            <a:ext cx="81534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48186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ơ đồ kế toán vốn đầu tư của chủ sở hữu theo Thông tư 200/2014/TT-BTC Tại  Điều 67 Thông tư 200/2014/TT-BTC quy định, thì tài khoản 411 – Vốn đầu tư  củ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1000"/>
            <a:ext cx="77724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31461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48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137</a:t>
            </a:fld>
            <a:endParaRPr sz="927">
              <a:solidFill>
                <a:prstClr val="black"/>
              </a:solidFill>
              <a:latin typeface="Tahoma"/>
              <a:cs typeface="Tahoma"/>
            </a:endParaRPr>
          </a:p>
        </p:txBody>
      </p:sp>
      <p:sp>
        <p:nvSpPr>
          <p:cNvPr id="4" name="object 2"/>
          <p:cNvSpPr txBox="1"/>
          <p:nvPr/>
        </p:nvSpPr>
        <p:spPr>
          <a:xfrm>
            <a:off x="228600" y="685800"/>
            <a:ext cx="8534400" cy="6636262"/>
          </a:xfrm>
          <a:prstGeom prst="rect">
            <a:avLst/>
          </a:prstGeom>
        </p:spPr>
        <p:txBody>
          <a:bodyPr vert="horz" wrap="square" lIns="0" tIns="8404" rIns="0" bIns="0" rtlCol="0">
            <a:spAutoFit/>
          </a:bodyPr>
          <a:lstStyle/>
          <a:p>
            <a:pPr algn="just">
              <a:lnSpc>
                <a:spcPct val="150000"/>
              </a:lnSpc>
            </a:pPr>
            <a:r>
              <a:rPr lang="vi-VN" sz="2200" i="1" dirty="0">
                <a:latin typeface="Times New Roman" pitchFamily="18" charset="0"/>
                <a:cs typeface="Times New Roman" pitchFamily="18" charset="0"/>
              </a:rPr>
              <a:t>3.1.2.3. Sổ kế toán</a:t>
            </a:r>
            <a:endParaRPr lang="en-US" sz="2200" dirty="0">
              <a:latin typeface="Times New Roman" pitchFamily="18" charset="0"/>
              <a:cs typeface="Times New Roman" pitchFamily="18" charset="0"/>
            </a:endParaRPr>
          </a:p>
          <a:p>
            <a:pPr algn="just">
              <a:lnSpc>
                <a:spcPct val="150000"/>
              </a:lnSpc>
            </a:pPr>
            <a:r>
              <a:rPr lang="vi-VN" sz="2200" i="1" dirty="0">
                <a:latin typeface="Times New Roman" pitchFamily="18" charset="0"/>
                <a:cs typeface="Times New Roman" pitchFamily="18" charset="0"/>
              </a:rPr>
              <a:t>- Sổ chi tiết: </a:t>
            </a:r>
            <a:r>
              <a:rPr lang="vi-VN" sz="2200" dirty="0">
                <a:latin typeface="Times New Roman" pitchFamily="18" charset="0"/>
                <a:cs typeface="Times New Roman" pitchFamily="18" charset="0"/>
              </a:rPr>
              <a:t>Sổ theo dõi chi tiết nguồn vốn kinh doanh</a:t>
            </a:r>
            <a:endParaRPr lang="en-US" sz="2200" dirty="0">
              <a:latin typeface="Times New Roman" pitchFamily="18" charset="0"/>
              <a:cs typeface="Times New Roman" pitchFamily="18" charset="0"/>
            </a:endParaRPr>
          </a:p>
          <a:p>
            <a:pPr algn="just">
              <a:lnSpc>
                <a:spcPct val="150000"/>
              </a:lnSpc>
            </a:pPr>
            <a:r>
              <a:rPr lang="vi-VN" sz="2200" i="1" dirty="0">
                <a:latin typeface="Times New Roman" pitchFamily="18" charset="0"/>
                <a:cs typeface="Times New Roman" pitchFamily="18" charset="0"/>
              </a:rPr>
              <a:t>a) Mục đích:</a:t>
            </a:r>
            <a:r>
              <a:rPr lang="vi-VN" sz="2200" dirty="0">
                <a:latin typeface="Times New Roman" pitchFamily="18" charset="0"/>
                <a:cs typeface="Times New Roman" pitchFamily="18" charset="0"/>
              </a:rPr>
              <a:t> Dùng để gho chép số hiện có và tình hình tăng, giảm nguồn vốn kinh doanh của doanh nghiệp theo từng nội dung: Vốn góp ban đầu, thặng dư vốn trong quá trình hoạt động và vốn được bổ sung từ nguồn khác (Tài trợ, viện trợ (nếu có),...)</a:t>
            </a:r>
            <a:endParaRPr lang="en-US" sz="2200" dirty="0">
              <a:latin typeface="Times New Roman" pitchFamily="18" charset="0"/>
              <a:cs typeface="Times New Roman" pitchFamily="18" charset="0"/>
            </a:endParaRPr>
          </a:p>
          <a:p>
            <a:pPr algn="just">
              <a:lnSpc>
                <a:spcPct val="150000"/>
              </a:lnSpc>
            </a:pPr>
            <a:r>
              <a:rPr lang="en-US" sz="2200" dirty="0">
                <a:latin typeface="Times New Roman" pitchFamily="18" charset="0"/>
                <a:cs typeface="Times New Roman" pitchFamily="18" charset="0"/>
              </a:rPr>
              <a:t>b</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Mẫu</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bên</a:t>
            </a:r>
            <a:r>
              <a:rPr lang="en-US" sz="2200" dirty="0">
                <a:latin typeface="Times New Roman" pitchFamily="18" charset="0"/>
                <a:cs typeface="Times New Roman" pitchFamily="18" charset="0"/>
              </a:rPr>
              <a:t>)</a:t>
            </a:r>
          </a:p>
          <a:p>
            <a:pPr algn="just">
              <a:lnSpc>
                <a:spcPct val="150000"/>
              </a:lnSpc>
            </a:pPr>
            <a:r>
              <a:rPr lang="en-US" sz="2200" i="1" dirty="0">
                <a:latin typeface="Times New Roman" pitchFamily="18" charset="0"/>
                <a:cs typeface="Times New Roman" pitchFamily="18" charset="0"/>
              </a:rPr>
              <a:t>c</a:t>
            </a:r>
            <a:r>
              <a:rPr lang="vi-VN" sz="2200" i="1" dirty="0">
                <a:latin typeface="Times New Roman" pitchFamily="18" charset="0"/>
                <a:cs typeface="Times New Roman" pitchFamily="18" charset="0"/>
              </a:rPr>
              <a:t>) Căn cứ và phương pháp ghi:</a:t>
            </a:r>
            <a:endParaRPr lang="en-US" sz="2200" dirty="0">
              <a:latin typeface="Times New Roman" pitchFamily="18" charset="0"/>
              <a:cs typeface="Times New Roman" pitchFamily="18" charset="0"/>
            </a:endParaRPr>
          </a:p>
          <a:p>
            <a:pPr algn="just">
              <a:lnSpc>
                <a:spcPct val="150000"/>
              </a:lnSpc>
            </a:pPr>
            <a:r>
              <a:rPr lang="vi-VN" sz="2200" dirty="0">
                <a:latin typeface="Times New Roman" pitchFamily="18" charset="0"/>
                <a:cs typeface="Times New Roman" pitchFamily="18" charset="0"/>
              </a:rPr>
              <a:t>Sổ này theo dõi toàn bộ vốn kinh doanh của doanh nghiệp từ khi bắt đầu thành lập cho đến khi giải thể, phá sản. Căn cứ ghi sổ là các chứng từ liên quan đến nghiệp vụ góp vốn, mua bán cổ phiếu và tăng giảm nguồn vốn kinh doanh khác</a:t>
            </a:r>
            <a:r>
              <a:rPr lang="vi-VN"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1870544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2334398"/>
              </p:ext>
            </p:extLst>
          </p:nvPr>
        </p:nvGraphicFramePr>
        <p:xfrm>
          <a:off x="457200" y="1295400"/>
          <a:ext cx="8229601" cy="3125155"/>
        </p:xfrm>
        <a:graphic>
          <a:graphicData uri="http://schemas.openxmlformats.org/drawingml/2006/table">
            <a:tbl>
              <a:tblPr firstRow="1" firstCol="1" lastRow="1" lastCol="1" bandRow="1" bandCol="1">
                <a:tableStyleId>{5C22544A-7EE6-4342-B048-85BDC9FD1C3A}</a:tableStyleId>
              </a:tblPr>
              <a:tblGrid>
                <a:gridCol w="620802">
                  <a:extLst>
                    <a:ext uri="{9D8B030D-6E8A-4147-A177-3AD203B41FA5}">
                      <a16:colId xmlns:a16="http://schemas.microsoft.com/office/drawing/2014/main" val="20000"/>
                    </a:ext>
                  </a:extLst>
                </a:gridCol>
                <a:gridCol w="477539">
                  <a:extLst>
                    <a:ext uri="{9D8B030D-6E8A-4147-A177-3AD203B41FA5}">
                      <a16:colId xmlns:a16="http://schemas.microsoft.com/office/drawing/2014/main" val="20001"/>
                    </a:ext>
                  </a:extLst>
                </a:gridCol>
                <a:gridCol w="477539">
                  <a:extLst>
                    <a:ext uri="{9D8B030D-6E8A-4147-A177-3AD203B41FA5}">
                      <a16:colId xmlns:a16="http://schemas.microsoft.com/office/drawing/2014/main" val="20002"/>
                    </a:ext>
                  </a:extLst>
                </a:gridCol>
                <a:gridCol w="1432619">
                  <a:extLst>
                    <a:ext uri="{9D8B030D-6E8A-4147-A177-3AD203B41FA5}">
                      <a16:colId xmlns:a16="http://schemas.microsoft.com/office/drawing/2014/main" val="20003"/>
                    </a:ext>
                  </a:extLst>
                </a:gridCol>
                <a:gridCol w="534844">
                  <a:extLst>
                    <a:ext uri="{9D8B030D-6E8A-4147-A177-3AD203B41FA5}">
                      <a16:colId xmlns:a16="http://schemas.microsoft.com/office/drawing/2014/main" val="20004"/>
                    </a:ext>
                  </a:extLst>
                </a:gridCol>
                <a:gridCol w="541212">
                  <a:extLst>
                    <a:ext uri="{9D8B030D-6E8A-4147-A177-3AD203B41FA5}">
                      <a16:colId xmlns:a16="http://schemas.microsoft.com/office/drawing/2014/main" val="20005"/>
                    </a:ext>
                  </a:extLst>
                </a:gridCol>
                <a:gridCol w="541212">
                  <a:extLst>
                    <a:ext uri="{9D8B030D-6E8A-4147-A177-3AD203B41FA5}">
                      <a16:colId xmlns:a16="http://schemas.microsoft.com/office/drawing/2014/main" val="20006"/>
                    </a:ext>
                  </a:extLst>
                </a:gridCol>
                <a:gridCol w="541212">
                  <a:extLst>
                    <a:ext uri="{9D8B030D-6E8A-4147-A177-3AD203B41FA5}">
                      <a16:colId xmlns:a16="http://schemas.microsoft.com/office/drawing/2014/main" val="20007"/>
                    </a:ext>
                  </a:extLst>
                </a:gridCol>
                <a:gridCol w="541212">
                  <a:extLst>
                    <a:ext uri="{9D8B030D-6E8A-4147-A177-3AD203B41FA5}">
                      <a16:colId xmlns:a16="http://schemas.microsoft.com/office/drawing/2014/main" val="20008"/>
                    </a:ext>
                  </a:extLst>
                </a:gridCol>
                <a:gridCol w="541212">
                  <a:extLst>
                    <a:ext uri="{9D8B030D-6E8A-4147-A177-3AD203B41FA5}">
                      <a16:colId xmlns:a16="http://schemas.microsoft.com/office/drawing/2014/main" val="20009"/>
                    </a:ext>
                  </a:extLst>
                </a:gridCol>
                <a:gridCol w="541212">
                  <a:extLst>
                    <a:ext uri="{9D8B030D-6E8A-4147-A177-3AD203B41FA5}">
                      <a16:colId xmlns:a16="http://schemas.microsoft.com/office/drawing/2014/main" val="20010"/>
                    </a:ext>
                  </a:extLst>
                </a:gridCol>
                <a:gridCol w="496641">
                  <a:extLst>
                    <a:ext uri="{9D8B030D-6E8A-4147-A177-3AD203B41FA5}">
                      <a16:colId xmlns:a16="http://schemas.microsoft.com/office/drawing/2014/main" val="20011"/>
                    </a:ext>
                  </a:extLst>
                </a:gridCol>
                <a:gridCol w="496641">
                  <a:extLst>
                    <a:ext uri="{9D8B030D-6E8A-4147-A177-3AD203B41FA5}">
                      <a16:colId xmlns:a16="http://schemas.microsoft.com/office/drawing/2014/main" val="20012"/>
                    </a:ext>
                  </a:extLst>
                </a:gridCol>
                <a:gridCol w="445704">
                  <a:extLst>
                    <a:ext uri="{9D8B030D-6E8A-4147-A177-3AD203B41FA5}">
                      <a16:colId xmlns:a16="http://schemas.microsoft.com/office/drawing/2014/main" val="20013"/>
                    </a:ext>
                  </a:extLst>
                </a:gridCol>
              </a:tblGrid>
              <a:tr h="284105">
                <a:tc rowSpan="3">
                  <a:txBody>
                    <a:bodyPr/>
                    <a:lstStyle/>
                    <a:p>
                      <a:pPr algn="ctr">
                        <a:lnSpc>
                          <a:spcPct val="107000"/>
                        </a:lnSpc>
                        <a:spcAft>
                          <a:spcPts val="800"/>
                        </a:spcAft>
                      </a:pPr>
                      <a:r>
                        <a:rPr lang="en-US" sz="1000">
                          <a:effectLst/>
                        </a:rPr>
                        <a:t>Ngày tháng ghi sổ</a:t>
                      </a:r>
                      <a:endParaRPr lang="en-US" sz="900">
                        <a:effectLst/>
                        <a:latin typeface="Times New Roman"/>
                        <a:ea typeface="SimSun"/>
                      </a:endParaRPr>
                    </a:p>
                  </a:txBody>
                  <a:tcPr marL="58320" marR="58320" marT="0" marB="0" anchor="ctr"/>
                </a:tc>
                <a:tc gridSpan="2">
                  <a:txBody>
                    <a:bodyPr/>
                    <a:lstStyle/>
                    <a:p>
                      <a:pPr algn="ctr">
                        <a:lnSpc>
                          <a:spcPct val="107000"/>
                        </a:lnSpc>
                        <a:spcAft>
                          <a:spcPts val="800"/>
                        </a:spcAft>
                      </a:pPr>
                      <a:r>
                        <a:rPr lang="en-US" sz="1000">
                          <a:effectLst/>
                        </a:rPr>
                        <a:t>Chứng từ</a:t>
                      </a:r>
                      <a:endParaRPr lang="en-US" sz="900">
                        <a:effectLst/>
                        <a:latin typeface="Times New Roman"/>
                        <a:ea typeface="SimSun"/>
                      </a:endParaRPr>
                    </a:p>
                  </a:txBody>
                  <a:tcPr marL="58320" marR="58320" marT="0" marB="0" anchor="ctr"/>
                </a:tc>
                <a:tc hMerge="1">
                  <a:txBody>
                    <a:bodyPr/>
                    <a:lstStyle/>
                    <a:p>
                      <a:endParaRPr lang="en-US"/>
                    </a:p>
                  </a:txBody>
                  <a:tcPr/>
                </a:tc>
                <a:tc rowSpan="3">
                  <a:txBody>
                    <a:bodyPr/>
                    <a:lstStyle/>
                    <a:p>
                      <a:pPr algn="ctr">
                        <a:lnSpc>
                          <a:spcPct val="107000"/>
                        </a:lnSpc>
                        <a:spcAft>
                          <a:spcPts val="800"/>
                        </a:spcAft>
                      </a:pPr>
                      <a:r>
                        <a:rPr lang="en-US" sz="1000">
                          <a:effectLst/>
                        </a:rPr>
                        <a:t>Diễn giải</a:t>
                      </a:r>
                      <a:endParaRPr lang="en-US" sz="900">
                        <a:effectLst/>
                        <a:latin typeface="Times New Roman"/>
                        <a:ea typeface="SimSun"/>
                      </a:endParaRPr>
                    </a:p>
                  </a:txBody>
                  <a:tcPr marL="58320" marR="58320" marT="0" marB="0" anchor="ctr"/>
                </a:tc>
                <a:tc rowSpan="3">
                  <a:txBody>
                    <a:bodyPr/>
                    <a:lstStyle/>
                    <a:p>
                      <a:pPr algn="ctr">
                        <a:lnSpc>
                          <a:spcPct val="107000"/>
                        </a:lnSpc>
                        <a:spcAft>
                          <a:spcPts val="800"/>
                        </a:spcAft>
                      </a:pPr>
                      <a:r>
                        <a:rPr lang="en-US" sz="1000">
                          <a:effectLst/>
                        </a:rPr>
                        <a:t>TK đối ứng</a:t>
                      </a:r>
                      <a:endParaRPr lang="en-US" sz="900">
                        <a:effectLst/>
                        <a:latin typeface="Times New Roman"/>
                        <a:ea typeface="SimSun"/>
                      </a:endParaRPr>
                    </a:p>
                  </a:txBody>
                  <a:tcPr marL="58320" marR="58320" marT="0" marB="0" anchor="ctr"/>
                </a:tc>
                <a:tc gridSpan="6">
                  <a:txBody>
                    <a:bodyPr/>
                    <a:lstStyle/>
                    <a:p>
                      <a:pPr algn="ctr">
                        <a:lnSpc>
                          <a:spcPct val="107000"/>
                        </a:lnSpc>
                        <a:spcAft>
                          <a:spcPts val="800"/>
                        </a:spcAft>
                      </a:pPr>
                      <a:r>
                        <a:rPr lang="en-US" sz="1000">
                          <a:effectLst/>
                        </a:rPr>
                        <a:t>Số phát sinh</a:t>
                      </a:r>
                      <a:endParaRPr lang="en-US" sz="900">
                        <a:effectLst/>
                        <a:latin typeface="Times New Roman"/>
                        <a:ea typeface="SimSun"/>
                      </a:endParaRPr>
                    </a:p>
                  </a:txBody>
                  <a:tcPr marL="58320" marR="5832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a:lnSpc>
                          <a:spcPct val="107000"/>
                        </a:lnSpc>
                        <a:spcAft>
                          <a:spcPts val="800"/>
                        </a:spcAft>
                      </a:pPr>
                      <a:r>
                        <a:rPr lang="en-US" sz="1000">
                          <a:effectLst/>
                        </a:rPr>
                        <a:t>Số dư</a:t>
                      </a:r>
                      <a:endParaRPr lang="en-US" sz="900">
                        <a:effectLst/>
                        <a:latin typeface="Times New Roman"/>
                        <a:ea typeface="SimSun"/>
                      </a:endParaRPr>
                    </a:p>
                  </a:txBody>
                  <a:tcPr marL="58320" marR="5832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4105">
                <a:tc vMerge="1">
                  <a:txBody>
                    <a:bodyPr/>
                    <a:lstStyle/>
                    <a:p>
                      <a:endParaRPr lang="en-US"/>
                    </a:p>
                  </a:txBody>
                  <a:tcPr/>
                </a:tc>
                <a:tc rowSpan="2">
                  <a:txBody>
                    <a:bodyPr/>
                    <a:lstStyle/>
                    <a:p>
                      <a:pPr algn="ctr">
                        <a:lnSpc>
                          <a:spcPct val="107000"/>
                        </a:lnSpc>
                        <a:spcAft>
                          <a:spcPts val="800"/>
                        </a:spcAft>
                      </a:pPr>
                      <a:r>
                        <a:rPr lang="en-US" sz="1000">
                          <a:effectLst/>
                        </a:rPr>
                        <a:t>Số hiệu</a:t>
                      </a:r>
                      <a:endParaRPr lang="en-US" sz="900">
                        <a:effectLst/>
                        <a:latin typeface="Times New Roman"/>
                        <a:ea typeface="SimSun"/>
                      </a:endParaRPr>
                    </a:p>
                  </a:txBody>
                  <a:tcPr marL="58320" marR="58320" marT="0" marB="0" anchor="ctr"/>
                </a:tc>
                <a:tc rowSpan="2">
                  <a:txBody>
                    <a:bodyPr/>
                    <a:lstStyle/>
                    <a:p>
                      <a:pPr algn="ctr">
                        <a:lnSpc>
                          <a:spcPct val="107000"/>
                        </a:lnSpc>
                        <a:spcAft>
                          <a:spcPts val="800"/>
                        </a:spcAft>
                      </a:pPr>
                      <a:r>
                        <a:rPr lang="en-US" sz="1000">
                          <a:effectLst/>
                        </a:rPr>
                        <a:t>Ngày tháng</a:t>
                      </a:r>
                      <a:endParaRPr lang="en-US" sz="900">
                        <a:effectLst/>
                        <a:latin typeface="Times New Roman"/>
                        <a:ea typeface="SimSun"/>
                      </a:endParaRPr>
                    </a:p>
                  </a:txBody>
                  <a:tcPr marL="58320" marR="58320" marT="0" marB="0" anchor="ctr"/>
                </a:tc>
                <a:tc vMerge="1">
                  <a:txBody>
                    <a:bodyPr/>
                    <a:lstStyle/>
                    <a:p>
                      <a:endParaRPr lang="en-US"/>
                    </a:p>
                  </a:txBody>
                  <a:tcPr/>
                </a:tc>
                <a:tc vMerge="1">
                  <a:txBody>
                    <a:bodyPr/>
                    <a:lstStyle/>
                    <a:p>
                      <a:endParaRPr lang="en-US"/>
                    </a:p>
                  </a:txBody>
                  <a:tcPr/>
                </a:tc>
                <a:tc gridSpan="3">
                  <a:txBody>
                    <a:bodyPr/>
                    <a:lstStyle/>
                    <a:p>
                      <a:pPr algn="ctr">
                        <a:lnSpc>
                          <a:spcPct val="107000"/>
                        </a:lnSpc>
                        <a:spcAft>
                          <a:spcPts val="800"/>
                        </a:spcAft>
                      </a:pPr>
                      <a:r>
                        <a:rPr lang="en-US" sz="1000">
                          <a:effectLst/>
                        </a:rPr>
                        <a:t>Nợ (giảm)</a:t>
                      </a:r>
                      <a:endParaRPr lang="en-US" sz="900">
                        <a:effectLst/>
                        <a:latin typeface="Times New Roman"/>
                        <a:ea typeface="SimSun"/>
                      </a:endParaRPr>
                    </a:p>
                  </a:txBody>
                  <a:tcPr marL="58320" marR="58320" marT="0" marB="0" anchor="ctr"/>
                </a:tc>
                <a:tc hMerge="1">
                  <a:txBody>
                    <a:bodyPr/>
                    <a:lstStyle/>
                    <a:p>
                      <a:endParaRPr lang="en-US"/>
                    </a:p>
                  </a:txBody>
                  <a:tcPr/>
                </a:tc>
                <a:tc hMerge="1">
                  <a:txBody>
                    <a:bodyPr/>
                    <a:lstStyle/>
                    <a:p>
                      <a:endParaRPr lang="en-US"/>
                    </a:p>
                  </a:txBody>
                  <a:tcPr/>
                </a:tc>
                <a:tc gridSpan="3">
                  <a:txBody>
                    <a:bodyPr/>
                    <a:lstStyle/>
                    <a:p>
                      <a:pPr algn="ctr">
                        <a:lnSpc>
                          <a:spcPct val="107000"/>
                        </a:lnSpc>
                        <a:spcAft>
                          <a:spcPts val="800"/>
                        </a:spcAft>
                      </a:pPr>
                      <a:r>
                        <a:rPr lang="en-US" sz="1000">
                          <a:effectLst/>
                        </a:rPr>
                        <a:t>Có (tăng)</a:t>
                      </a:r>
                      <a:endParaRPr lang="en-US" sz="900">
                        <a:effectLst/>
                        <a:latin typeface="Times New Roman"/>
                        <a:ea typeface="SimSun"/>
                      </a:endParaRPr>
                    </a:p>
                  </a:txBody>
                  <a:tcPr marL="58320" marR="58320" marT="0" marB="0" anchor="ctr"/>
                </a:tc>
                <a:tc hMerge="1">
                  <a:txBody>
                    <a:bodyPr/>
                    <a:lstStyle/>
                    <a:p>
                      <a:endParaRPr lang="en-US"/>
                    </a:p>
                  </a:txBody>
                  <a:tcPr/>
                </a:tc>
                <a:tc hMerge="1">
                  <a:txBody>
                    <a:bodyPr/>
                    <a:lstStyle/>
                    <a:p>
                      <a:endParaRPr lang="en-US"/>
                    </a:p>
                  </a:txBody>
                  <a:tcPr/>
                </a:tc>
                <a:tc rowSpan="2">
                  <a:txBody>
                    <a:bodyPr/>
                    <a:lstStyle/>
                    <a:p>
                      <a:pPr algn="ctr">
                        <a:lnSpc>
                          <a:spcPct val="107000"/>
                        </a:lnSpc>
                        <a:spcAft>
                          <a:spcPts val="800"/>
                        </a:spcAft>
                      </a:pPr>
                      <a:r>
                        <a:rPr lang="en-US" sz="1000">
                          <a:effectLst/>
                        </a:rPr>
                        <a:t>Vốn góp</a:t>
                      </a:r>
                      <a:endParaRPr lang="en-US" sz="900">
                        <a:effectLst/>
                        <a:latin typeface="Times New Roman"/>
                        <a:ea typeface="SimSun"/>
                      </a:endParaRPr>
                    </a:p>
                  </a:txBody>
                  <a:tcPr marL="58320" marR="58320" marT="0" marB="0" anchor="ctr"/>
                </a:tc>
                <a:tc rowSpan="2">
                  <a:txBody>
                    <a:bodyPr/>
                    <a:lstStyle/>
                    <a:p>
                      <a:pPr algn="ctr">
                        <a:lnSpc>
                          <a:spcPct val="107000"/>
                        </a:lnSpc>
                        <a:spcAft>
                          <a:spcPts val="800"/>
                        </a:spcAft>
                      </a:pPr>
                      <a:r>
                        <a:rPr lang="en-US" sz="1000">
                          <a:effectLst/>
                        </a:rPr>
                        <a:t>Thặng dư vốn</a:t>
                      </a:r>
                      <a:endParaRPr lang="en-US" sz="900">
                        <a:effectLst/>
                        <a:latin typeface="Times New Roman"/>
                        <a:ea typeface="SimSun"/>
                      </a:endParaRPr>
                    </a:p>
                  </a:txBody>
                  <a:tcPr marL="58320" marR="58320" marT="0" marB="0" anchor="ctr"/>
                </a:tc>
                <a:tc rowSpan="2">
                  <a:txBody>
                    <a:bodyPr/>
                    <a:lstStyle/>
                    <a:p>
                      <a:pPr algn="ctr">
                        <a:lnSpc>
                          <a:spcPct val="107000"/>
                        </a:lnSpc>
                        <a:spcAft>
                          <a:spcPts val="800"/>
                        </a:spcAft>
                      </a:pPr>
                      <a:r>
                        <a:rPr lang="en-US" sz="1000">
                          <a:effectLst/>
                        </a:rPr>
                        <a:t>Vốn khác</a:t>
                      </a:r>
                      <a:endParaRPr lang="en-US" sz="900">
                        <a:effectLst/>
                        <a:latin typeface="Times New Roman"/>
                        <a:ea typeface="SimSun"/>
                      </a:endParaRPr>
                    </a:p>
                  </a:txBody>
                  <a:tcPr marL="58320" marR="58320" marT="0" marB="0" anchor="ctr"/>
                </a:tc>
                <a:extLst>
                  <a:ext uri="{0D108BD9-81ED-4DB2-BD59-A6C34878D82A}">
                    <a16:rowId xmlns:a16="http://schemas.microsoft.com/office/drawing/2014/main" val="10001"/>
                  </a:ext>
                </a:extLst>
              </a:tr>
              <a:tr h="56821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000">
                          <a:effectLst/>
                        </a:rPr>
                        <a:t>Vốn góp</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Thặng dư vốn</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Vốn khác</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Vốn góp</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Thặng dư vốn</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Vốn khác</a:t>
                      </a:r>
                      <a:endParaRPr lang="en-US" sz="900">
                        <a:effectLst/>
                        <a:latin typeface="Times New Roman"/>
                        <a:ea typeface="SimSun"/>
                      </a:endParaRPr>
                    </a:p>
                  </a:txBody>
                  <a:tcPr marL="58320" marR="58320" marT="0" marB="0" anchor="ct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284105">
                <a:tc>
                  <a:txBody>
                    <a:bodyPr/>
                    <a:lstStyle/>
                    <a:p>
                      <a:pPr algn="ctr">
                        <a:lnSpc>
                          <a:spcPct val="107000"/>
                        </a:lnSpc>
                        <a:spcAft>
                          <a:spcPts val="800"/>
                        </a:spcAft>
                      </a:pPr>
                      <a:r>
                        <a:rPr lang="en-US" sz="1000">
                          <a:effectLst/>
                        </a:rPr>
                        <a:t>A</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B</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C</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D</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E</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1</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2</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3</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4</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5</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6</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7</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8</a:t>
                      </a:r>
                      <a:endParaRPr lang="en-US" sz="900">
                        <a:effectLst/>
                        <a:latin typeface="Times New Roman"/>
                        <a:ea typeface="SimSun"/>
                      </a:endParaRPr>
                    </a:p>
                  </a:txBody>
                  <a:tcPr marL="58320" marR="58320" marT="0" marB="0" anchor="ctr"/>
                </a:tc>
                <a:tc>
                  <a:txBody>
                    <a:bodyPr/>
                    <a:lstStyle/>
                    <a:p>
                      <a:pPr algn="ctr">
                        <a:lnSpc>
                          <a:spcPct val="107000"/>
                        </a:lnSpc>
                        <a:spcAft>
                          <a:spcPts val="800"/>
                        </a:spcAft>
                      </a:pPr>
                      <a:r>
                        <a:rPr lang="en-US" sz="1000">
                          <a:effectLst/>
                        </a:rPr>
                        <a:t>9</a:t>
                      </a:r>
                      <a:endParaRPr lang="en-US" sz="900">
                        <a:effectLst/>
                        <a:latin typeface="Times New Roman"/>
                        <a:ea typeface="SimSun"/>
                      </a:endParaRPr>
                    </a:p>
                  </a:txBody>
                  <a:tcPr marL="58320" marR="58320" marT="0" marB="0" anchor="ctr"/>
                </a:tc>
                <a:extLst>
                  <a:ext uri="{0D108BD9-81ED-4DB2-BD59-A6C34878D82A}">
                    <a16:rowId xmlns:a16="http://schemas.microsoft.com/office/drawing/2014/main" val="10003"/>
                  </a:ext>
                </a:extLst>
              </a:tr>
              <a:tr h="284105">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en-US" sz="1000">
                          <a:effectLst/>
                        </a:rPr>
                        <a:t>- Số dư đầu kỳ</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extLst>
                  <a:ext uri="{0D108BD9-81ED-4DB2-BD59-A6C34878D82A}">
                    <a16:rowId xmlns:a16="http://schemas.microsoft.com/office/drawing/2014/main" val="10004"/>
                  </a:ext>
                </a:extLst>
              </a:tr>
              <a:tr h="284105">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de-DE" sz="1000">
                          <a:effectLst/>
                        </a:rPr>
                        <a:t>- Số phát sinh trong kỳ</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extLst>
                  <a:ext uri="{0D108BD9-81ED-4DB2-BD59-A6C34878D82A}">
                    <a16:rowId xmlns:a16="http://schemas.microsoft.com/office/drawing/2014/main" val="10005"/>
                  </a:ext>
                </a:extLst>
              </a:tr>
              <a:tr h="284105">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en-US" sz="1000">
                          <a:effectLst/>
                        </a:rPr>
                        <a:t>…………..</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extLst>
                  <a:ext uri="{0D108BD9-81ED-4DB2-BD59-A6C34878D82A}">
                    <a16:rowId xmlns:a16="http://schemas.microsoft.com/office/drawing/2014/main" val="10006"/>
                  </a:ext>
                </a:extLst>
              </a:tr>
              <a:tr h="284105">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en-US" sz="1000">
                          <a:effectLst/>
                        </a:rPr>
                        <a:t>…………..</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extLst>
                  <a:ext uri="{0D108BD9-81ED-4DB2-BD59-A6C34878D82A}">
                    <a16:rowId xmlns:a16="http://schemas.microsoft.com/office/drawing/2014/main" val="10007"/>
                  </a:ext>
                </a:extLst>
              </a:tr>
              <a:tr h="284105">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de-DE" sz="1000">
                          <a:effectLst/>
                        </a:rPr>
                        <a:t>- Cộng số phát sinh</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extLst>
                  <a:ext uri="{0D108BD9-81ED-4DB2-BD59-A6C34878D82A}">
                    <a16:rowId xmlns:a16="http://schemas.microsoft.com/office/drawing/2014/main" val="10008"/>
                  </a:ext>
                </a:extLst>
              </a:tr>
              <a:tr h="284105">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de-DE" sz="1000">
                          <a:effectLst/>
                        </a:rPr>
                        <a:t> </a:t>
                      </a:r>
                      <a:endParaRPr lang="en-US" sz="900">
                        <a:effectLst/>
                        <a:latin typeface="Times New Roman"/>
                        <a:ea typeface="SimSun"/>
                      </a:endParaRPr>
                    </a:p>
                  </a:txBody>
                  <a:tcPr marL="58320" marR="58320" marT="0" marB="0"/>
                </a:tc>
                <a:tc>
                  <a:txBody>
                    <a:bodyPr/>
                    <a:lstStyle/>
                    <a:p>
                      <a:pPr>
                        <a:lnSpc>
                          <a:spcPct val="107000"/>
                        </a:lnSpc>
                        <a:spcAft>
                          <a:spcPts val="800"/>
                        </a:spcAft>
                      </a:pPr>
                      <a:r>
                        <a:rPr lang="en-US" sz="1000">
                          <a:effectLst/>
                        </a:rPr>
                        <a:t>- Số dư cuối kỳ</a:t>
                      </a:r>
                      <a:endParaRPr lang="en-US" sz="900">
                        <a:effectLst/>
                        <a:latin typeface="Times New Roman"/>
                        <a:ea typeface="SimSun"/>
                      </a:endParaRPr>
                    </a:p>
                  </a:txBody>
                  <a:tcPr marL="58320" marR="58320" marT="0" marB="0"/>
                </a:tc>
                <a:tc>
                  <a:txBody>
                    <a:bodyPr/>
                    <a:lstStyle/>
                    <a:p>
                      <a:pPr algn="ctr">
                        <a:lnSpc>
                          <a:spcPct val="107000"/>
                        </a:lnSpc>
                        <a:spcAft>
                          <a:spcPts val="800"/>
                        </a:spcAft>
                      </a:pPr>
                      <a:r>
                        <a:rPr lang="en-US" sz="1000">
                          <a:effectLst/>
                        </a:rPr>
                        <a:t>x</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a:effectLst/>
                        </a:rPr>
                        <a:t> </a:t>
                      </a:r>
                      <a:endParaRPr lang="en-US" sz="900">
                        <a:effectLst/>
                        <a:latin typeface="Times New Roman"/>
                        <a:ea typeface="SimSun"/>
                      </a:endParaRPr>
                    </a:p>
                  </a:txBody>
                  <a:tcPr marL="58320" marR="58320" marT="0" marB="0"/>
                </a:tc>
                <a:tc>
                  <a:txBody>
                    <a:bodyPr/>
                    <a:lstStyle/>
                    <a:p>
                      <a:pPr indent="180340" algn="just">
                        <a:lnSpc>
                          <a:spcPct val="107000"/>
                        </a:lnSpc>
                        <a:spcAft>
                          <a:spcPts val="800"/>
                        </a:spcAft>
                      </a:pPr>
                      <a:r>
                        <a:rPr lang="en-US" sz="1000" dirty="0">
                          <a:effectLst/>
                        </a:rPr>
                        <a:t> </a:t>
                      </a:r>
                      <a:endParaRPr lang="en-US" sz="900" dirty="0">
                        <a:effectLst/>
                        <a:latin typeface="Times New Roman"/>
                        <a:ea typeface="SimSun"/>
                      </a:endParaRPr>
                    </a:p>
                  </a:txBody>
                  <a:tcPr marL="58320" marR="58320" marT="0" marB="0"/>
                </a:tc>
                <a:extLst>
                  <a:ext uri="{0D108BD9-81ED-4DB2-BD59-A6C34878D82A}">
                    <a16:rowId xmlns:a16="http://schemas.microsoft.com/office/drawing/2014/main" val="10009"/>
                  </a:ext>
                </a:extLst>
              </a:tr>
            </a:tbl>
          </a:graphicData>
        </a:graphic>
      </p:graphicFrame>
      <p:sp>
        <p:nvSpPr>
          <p:cNvPr id="5" name="Rectangle 4"/>
          <p:cNvSpPr/>
          <p:nvPr/>
        </p:nvSpPr>
        <p:spPr>
          <a:xfrm>
            <a:off x="1066800" y="457200"/>
            <a:ext cx="6324600" cy="646331"/>
          </a:xfrm>
          <a:prstGeom prst="rect">
            <a:avLst/>
          </a:prstGeom>
        </p:spPr>
        <p:txBody>
          <a:bodyPr wrap="square">
            <a:spAutoFit/>
          </a:bodyPr>
          <a:lstStyle/>
          <a:p>
            <a:pPr algn="ctr"/>
            <a:r>
              <a:rPr lang="vi-VN" b="1" dirty="0"/>
              <a:t>SỔ THEO DÕI CHI TIẾT NGUỒN VỐN KINH DOANH</a:t>
            </a:r>
            <a:endParaRPr lang="en-US" dirty="0"/>
          </a:p>
          <a:p>
            <a:pPr algn="ctr"/>
            <a:r>
              <a:rPr lang="pt-BR" i="1" dirty="0"/>
              <a:t>Năm: ………………</a:t>
            </a:r>
            <a:endParaRPr lang="en-US" dirty="0"/>
          </a:p>
        </p:txBody>
      </p:sp>
      <p:sp>
        <p:nvSpPr>
          <p:cNvPr id="6" name="Rectangle 5"/>
          <p:cNvSpPr/>
          <p:nvPr/>
        </p:nvSpPr>
        <p:spPr>
          <a:xfrm>
            <a:off x="457200" y="4549676"/>
            <a:ext cx="8229600" cy="1754326"/>
          </a:xfrm>
          <a:prstGeom prst="rect">
            <a:avLst/>
          </a:prstGeom>
        </p:spPr>
        <p:txBody>
          <a:bodyPr wrap="square">
            <a:spAutoFit/>
          </a:bodyPr>
          <a:lstStyle/>
          <a:p>
            <a:r>
              <a:rPr lang="en-US" dirty="0"/>
              <a:t>- </a:t>
            </a:r>
            <a:r>
              <a:rPr lang="en-US" dirty="0" err="1"/>
              <a:t>Sổ</a:t>
            </a:r>
            <a:r>
              <a:rPr lang="en-US" dirty="0"/>
              <a:t> </a:t>
            </a:r>
            <a:r>
              <a:rPr lang="en-US" dirty="0" err="1"/>
              <a:t>này</a:t>
            </a:r>
            <a:r>
              <a:rPr lang="en-US" dirty="0"/>
              <a:t> </a:t>
            </a:r>
            <a:r>
              <a:rPr lang="en-US" dirty="0" err="1"/>
              <a:t>có</a:t>
            </a:r>
            <a:r>
              <a:rPr lang="en-US" dirty="0"/>
              <a:t> … </a:t>
            </a:r>
            <a:r>
              <a:rPr lang="en-US" dirty="0" err="1"/>
              <a:t>trang</a:t>
            </a:r>
            <a:r>
              <a:rPr lang="en-US" dirty="0"/>
              <a:t>, </a:t>
            </a:r>
            <a:r>
              <a:rPr lang="en-US" dirty="0" err="1"/>
              <a:t>đánh</a:t>
            </a:r>
            <a:r>
              <a:rPr lang="en-US" dirty="0"/>
              <a:t> </a:t>
            </a:r>
            <a:r>
              <a:rPr lang="en-US" dirty="0" err="1"/>
              <a:t>số</a:t>
            </a:r>
            <a:r>
              <a:rPr lang="en-US" dirty="0"/>
              <a:t> </a:t>
            </a:r>
            <a:r>
              <a:rPr lang="en-US" dirty="0" err="1"/>
              <a:t>từ</a:t>
            </a:r>
            <a:r>
              <a:rPr lang="en-US" dirty="0"/>
              <a:t> </a:t>
            </a:r>
            <a:r>
              <a:rPr lang="en-US" dirty="0" err="1"/>
              <a:t>trang</a:t>
            </a:r>
            <a:r>
              <a:rPr lang="en-US" dirty="0"/>
              <a:t> 01 </a:t>
            </a:r>
            <a:r>
              <a:rPr lang="en-US" dirty="0" err="1"/>
              <a:t>đến</a:t>
            </a:r>
            <a:r>
              <a:rPr lang="en-US" dirty="0"/>
              <a:t> </a:t>
            </a:r>
            <a:r>
              <a:rPr lang="en-US" dirty="0" err="1"/>
              <a:t>trang</a:t>
            </a:r>
            <a:r>
              <a:rPr lang="en-US" dirty="0"/>
              <a:t> …</a:t>
            </a:r>
          </a:p>
          <a:p>
            <a:r>
              <a:rPr lang="en-US" dirty="0"/>
              <a:t>- </a:t>
            </a:r>
            <a:r>
              <a:rPr lang="en-US" dirty="0" err="1"/>
              <a:t>Ngày</a:t>
            </a:r>
            <a:r>
              <a:rPr lang="en-US" dirty="0"/>
              <a:t> </a:t>
            </a:r>
            <a:r>
              <a:rPr lang="en-US" dirty="0" err="1"/>
              <a:t>mở</a:t>
            </a:r>
            <a:r>
              <a:rPr lang="en-US" dirty="0"/>
              <a:t> </a:t>
            </a:r>
            <a:r>
              <a:rPr lang="en-US" dirty="0" err="1"/>
              <a:t>sổ</a:t>
            </a:r>
            <a:r>
              <a:rPr lang="en-US" dirty="0"/>
              <a:t>:..................</a:t>
            </a:r>
          </a:p>
          <a:p>
            <a:r>
              <a:rPr lang="en-US" i="1" dirty="0"/>
              <a:t>										</a:t>
            </a:r>
            <a:r>
              <a:rPr lang="en-US" i="1" dirty="0" err="1"/>
              <a:t>Ngày</a:t>
            </a:r>
            <a:r>
              <a:rPr lang="en-US" i="1" dirty="0"/>
              <a:t> ... </a:t>
            </a:r>
            <a:r>
              <a:rPr lang="en-US" i="1" dirty="0" err="1"/>
              <a:t>tháng</a:t>
            </a:r>
            <a:r>
              <a:rPr lang="en-US" i="1" dirty="0"/>
              <a:t> ... </a:t>
            </a:r>
            <a:r>
              <a:rPr lang="en-US" i="1" dirty="0" err="1"/>
              <a:t>năm</a:t>
            </a:r>
            <a:r>
              <a:rPr lang="en-US" i="1" dirty="0"/>
              <a:t> ....</a:t>
            </a:r>
            <a:endParaRPr lang="en-US" dirty="0"/>
          </a:p>
          <a:p>
            <a:r>
              <a:rPr lang="en-US" b="1" dirty="0"/>
              <a:t>              </a:t>
            </a:r>
            <a:r>
              <a:rPr lang="en-US" b="1" dirty="0" err="1"/>
              <a:t>Người</a:t>
            </a:r>
            <a:r>
              <a:rPr lang="en-US" b="1" dirty="0"/>
              <a:t> </a:t>
            </a:r>
            <a:r>
              <a:rPr lang="en-US" b="1" dirty="0" err="1"/>
              <a:t>ghi</a:t>
            </a:r>
            <a:r>
              <a:rPr lang="en-US" b="1" dirty="0"/>
              <a:t> </a:t>
            </a:r>
            <a:r>
              <a:rPr lang="en-US" b="1" dirty="0" err="1"/>
              <a:t>sổ</a:t>
            </a:r>
            <a:r>
              <a:rPr lang="en-US" b="1" dirty="0"/>
              <a:t>		                           </a:t>
            </a:r>
            <a:r>
              <a:rPr lang="en-US" b="1" dirty="0" err="1"/>
              <a:t>Kế</a:t>
            </a:r>
            <a:r>
              <a:rPr lang="en-US" b="1" dirty="0"/>
              <a:t> </a:t>
            </a:r>
            <a:r>
              <a:rPr lang="en-US" b="1" dirty="0" err="1"/>
              <a:t>toán</a:t>
            </a:r>
            <a:r>
              <a:rPr lang="en-US" b="1" dirty="0"/>
              <a:t> </a:t>
            </a:r>
            <a:r>
              <a:rPr lang="en-US" b="1" dirty="0" err="1"/>
              <a:t>trưởng</a:t>
            </a:r>
            <a:endParaRPr lang="en-US" dirty="0"/>
          </a:p>
          <a:p>
            <a:r>
              <a:rPr lang="en-US" i="1" dirty="0"/>
              <a:t>	(</a:t>
            </a:r>
            <a:r>
              <a:rPr lang="en-US" i="1" dirty="0" err="1"/>
              <a:t>Ký</a:t>
            </a:r>
            <a:r>
              <a:rPr lang="en-US" i="1" dirty="0"/>
              <a:t>, </a:t>
            </a:r>
            <a:r>
              <a:rPr lang="en-US" i="1" dirty="0" err="1"/>
              <a:t>họ</a:t>
            </a:r>
            <a:r>
              <a:rPr lang="en-US" i="1" dirty="0"/>
              <a:t> </a:t>
            </a:r>
            <a:r>
              <a:rPr lang="en-US" i="1" dirty="0" err="1"/>
              <a:t>tên</a:t>
            </a:r>
            <a:r>
              <a:rPr lang="en-US" i="1" dirty="0"/>
              <a:t>)                                                          (</a:t>
            </a:r>
            <a:r>
              <a:rPr lang="en-US" i="1" dirty="0" err="1"/>
              <a:t>Ký</a:t>
            </a:r>
            <a:r>
              <a:rPr lang="en-US" i="1" dirty="0"/>
              <a:t>, </a:t>
            </a:r>
            <a:r>
              <a:rPr lang="en-US" i="1" dirty="0" err="1"/>
              <a:t>họ</a:t>
            </a:r>
            <a:r>
              <a:rPr lang="en-US" i="1" dirty="0"/>
              <a:t> </a:t>
            </a:r>
            <a:r>
              <a:rPr lang="en-US" i="1" dirty="0" err="1"/>
              <a:t>tên</a:t>
            </a:r>
            <a:r>
              <a:rPr lang="en-US" i="1" dirty="0"/>
              <a:t>)</a:t>
            </a:r>
            <a:endParaRPr lang="en-US" dirty="0"/>
          </a:p>
        </p:txBody>
      </p:sp>
    </p:spTree>
    <p:extLst>
      <p:ext uri="{BB962C8B-B14F-4D97-AF65-F5344CB8AC3E}">
        <p14:creationId xmlns:p14="http://schemas.microsoft.com/office/powerpoint/2010/main" val="68416828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139</a:t>
            </a:fld>
            <a:endParaRPr sz="927">
              <a:solidFill>
                <a:prstClr val="black"/>
              </a:solidFill>
              <a:latin typeface="Tahoma"/>
              <a:cs typeface="Tahoma"/>
            </a:endParaRPr>
          </a:p>
        </p:txBody>
      </p:sp>
      <p:sp>
        <p:nvSpPr>
          <p:cNvPr id="4" name="object 2"/>
          <p:cNvSpPr txBox="1"/>
          <p:nvPr/>
        </p:nvSpPr>
        <p:spPr>
          <a:xfrm>
            <a:off x="228600" y="533400"/>
            <a:ext cx="8534400" cy="6656460"/>
          </a:xfrm>
          <a:prstGeom prst="rect">
            <a:avLst/>
          </a:prstGeom>
        </p:spPr>
        <p:txBody>
          <a:bodyPr vert="horz" wrap="square" lIns="0" tIns="8404" rIns="0" bIns="0" rtlCol="0">
            <a:spAutoFit/>
          </a:bodyPr>
          <a:lstStyle/>
          <a:p>
            <a:pPr>
              <a:lnSpc>
                <a:spcPct val="150000"/>
              </a:lnSpc>
            </a:pPr>
            <a:r>
              <a:rPr lang="en-US" sz="2400" b="1" i="1" dirty="0">
                <a:latin typeface="Times New Roman" pitchFamily="18" charset="0"/>
                <a:cs typeface="Times New Roman" pitchFamily="18" charset="0"/>
              </a:rPr>
              <a:t>3.2.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chênh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lệch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đánh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giá</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lại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endParaRPr lang="en-US" sz="2400" dirty="0">
              <a:latin typeface="Times New Roman" pitchFamily="18" charset="0"/>
              <a:cs typeface="Times New Roman" pitchFamily="18" charset="0"/>
            </a:endParaRPr>
          </a:p>
          <a:p>
            <a:pPr>
              <a:lnSpc>
                <a:spcPct val="150000"/>
              </a:lnSpc>
            </a:pPr>
            <a:r>
              <a:rPr lang="it-IT" sz="2400" dirty="0">
                <a:latin typeface="Times New Roman" pitchFamily="18" charset="0"/>
                <a:cs typeface="Times New Roman" pitchFamily="18" charset="0"/>
              </a:rPr>
              <a:t>- Giá trị của tài sản được xác định lại trên cơ sở bảng giá Nhà nước ban hành, hoặc giá được các thành viên tham gia liên doanh, được đại hội cổ đông hoặc hội đồng quản trị thống nhất xác định.</a:t>
            </a:r>
            <a:endParaRPr lang="en-US" sz="2400" dirty="0">
              <a:latin typeface="Times New Roman" pitchFamily="18" charset="0"/>
              <a:cs typeface="Times New Roman" pitchFamily="18" charset="0"/>
            </a:endParaRPr>
          </a:p>
          <a:p>
            <a:pPr>
              <a:lnSpc>
                <a:spcPct val="150000"/>
              </a:lnSpc>
            </a:pPr>
            <a:r>
              <a:rPr lang="it-IT" sz="2400" dirty="0">
                <a:latin typeface="Times New Roman" pitchFamily="18" charset="0"/>
                <a:cs typeface="Times New Roman" pitchFamily="18" charset="0"/>
              </a:rPr>
              <a:t>- Sau khi đánh giá lại tài sản sẽ có số chênh lệch do đánh giá lại tài sản. Số chênh lệch này được xử lý theo đúng các quy định hiện hành trong chế độ tài chính.</a:t>
            </a:r>
            <a:endParaRPr lang="en-US" sz="2400" dirty="0">
              <a:latin typeface="Times New Roman" pitchFamily="18" charset="0"/>
              <a:cs typeface="Times New Roman" pitchFamily="18" charset="0"/>
            </a:endParaRPr>
          </a:p>
          <a:p>
            <a:pPr>
              <a:lnSpc>
                <a:spcPct val="150000"/>
              </a:lnSpc>
            </a:pPr>
            <a:r>
              <a:rPr lang="it-IT" sz="2400" i="1" dirty="0">
                <a:latin typeface="Times New Roman" pitchFamily="18" charset="0"/>
                <a:cs typeface="Times New Roman" pitchFamily="18" charset="0"/>
              </a:rPr>
              <a:t>3.2.1. Chứng từ kế toán</a:t>
            </a:r>
            <a:endParaRPr lang="en-US" sz="2400" dirty="0">
              <a:latin typeface="Times New Roman" pitchFamily="18" charset="0"/>
              <a:cs typeface="Times New Roman" pitchFamily="18" charset="0"/>
            </a:endParaRPr>
          </a:p>
          <a:p>
            <a:pPr>
              <a:lnSpc>
                <a:spcPct val="150000"/>
              </a:lnSpc>
            </a:pPr>
            <a:r>
              <a:rPr lang="it-IT" sz="2400" dirty="0">
                <a:latin typeface="Times New Roman" pitchFamily="18" charset="0"/>
                <a:cs typeface="Times New Roman" pitchFamily="18" charset="0"/>
              </a:rPr>
              <a:t>Biên bản đánh giá lại tài sản cố định</a:t>
            </a:r>
            <a:endParaRPr lang="en-US" sz="2400" dirty="0">
              <a:latin typeface="Times New Roman" pitchFamily="18" charset="0"/>
              <a:cs typeface="Times New Roman" pitchFamily="18" charset="0"/>
            </a:endParaRPr>
          </a:p>
          <a:p>
            <a:pPr>
              <a:lnSpc>
                <a:spcPct val="150000"/>
              </a:lnSpc>
            </a:pPr>
            <a:r>
              <a:rPr lang="it-IT" sz="2400" i="1" dirty="0">
                <a:latin typeface="Times New Roman" pitchFamily="18" charset="0"/>
                <a:cs typeface="Times New Roman" pitchFamily="18" charset="0"/>
              </a:rPr>
              <a:t>3.2.2. Tài khoản sử dụng</a:t>
            </a:r>
          </a:p>
          <a:p>
            <a:pPr>
              <a:lnSpc>
                <a:spcPct val="150000"/>
              </a:lnSpc>
            </a:pPr>
            <a:r>
              <a:rPr lang="it-IT" sz="2400" dirty="0">
                <a:latin typeface="Times New Roman" pitchFamily="18" charset="0"/>
                <a:cs typeface="Times New Roman" pitchFamily="18" charset="0"/>
              </a:rPr>
              <a:t>TK 412 “Chênh lệch đánh giá lại tài sản</a:t>
            </a:r>
            <a:r>
              <a:rPr lang="it-IT" sz="2400" dirty="0"/>
              <a:t>”</a:t>
            </a:r>
            <a:endParaRPr lang="en-US" sz="2400" dirty="0"/>
          </a:p>
          <a:p>
            <a:pPr>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832401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68580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8600" y="1981200"/>
            <a:ext cx="8762999"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457200" y="1905000"/>
            <a:ext cx="8534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2.3.3. 1. </a:t>
            </a:r>
            <a:r>
              <a:rPr lang="en-US" sz="2500" i="1" dirty="0" err="1">
                <a:latin typeface="Times New Roman" pitchFamily="18" charset="0"/>
                <a:cs typeface="Times New Roman" pitchFamily="18" charset="0"/>
              </a:rPr>
              <a:t>Kế</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toán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giá</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vốn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bán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theo</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phương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thức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gửi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hàng</a:t>
            </a:r>
            <a:endParaRPr lang="en-US" sz="2500" dirty="0">
              <a:latin typeface="Times New Roman" pitchFamily="18" charset="0"/>
              <a:cs typeface="Times New Roman" pitchFamily="18" charset="0"/>
            </a:endParaRPr>
          </a:p>
        </p:txBody>
      </p:sp>
      <p:sp>
        <p:nvSpPr>
          <p:cNvPr id="6" name="AutoShape 55"/>
          <p:cNvSpPr>
            <a:spLocks noChangeArrowheads="1"/>
          </p:cNvSpPr>
          <p:nvPr/>
        </p:nvSpPr>
        <p:spPr bwMode="auto">
          <a:xfrm>
            <a:off x="228601" y="3048000"/>
            <a:ext cx="8762999" cy="1600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7" name="Rectangle 2"/>
          <p:cNvSpPr txBox="1">
            <a:spLocks noChangeArrowheads="1"/>
          </p:cNvSpPr>
          <p:nvPr/>
        </p:nvSpPr>
        <p:spPr bwMode="auto">
          <a:xfrm>
            <a:off x="342899" y="3124200"/>
            <a:ext cx="8534399"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i="1" dirty="0" err="1">
                <a:solidFill>
                  <a:schemeClr val="tx1"/>
                </a:solidFill>
                <a:latin typeface="Times New Roman" pitchFamily="18" charset="0"/>
                <a:cs typeface="Times New Roman" pitchFamily="18" charset="0"/>
              </a:rPr>
              <a:t>Nội</a:t>
            </a:r>
            <a:r>
              <a:rPr lang="en-US" sz="2800" i="1" dirty="0">
                <a:solidFill>
                  <a:schemeClr val="tx1"/>
                </a:solidFill>
                <a:latin typeface="Times New Roman" pitchFamily="18" charset="0"/>
                <a:cs typeface="Times New Roman" pitchFamily="18" charset="0"/>
              </a:rPr>
              <a:t> dung: </a:t>
            </a:r>
            <a:r>
              <a:rPr lang="en-US" sz="2800" dirty="0" err="1">
                <a:solidFill>
                  <a:schemeClr val="tx1"/>
                </a:solidFill>
                <a:latin typeface="Times New Roman" pitchFamily="18" charset="0"/>
                <a:cs typeface="Times New Roman" pitchFamily="18" charset="0"/>
              </a:rPr>
              <a:t>theo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phương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này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định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doanh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nghiệp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sẽ</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gửi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khách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theo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thoả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thuận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hợp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đồng</a:t>
            </a:r>
            <a:r>
              <a:rPr lang="en-US" sz="2800"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p:txBody>
      </p:sp>
      <p:sp>
        <p:nvSpPr>
          <p:cNvPr id="8" name="AutoShape 55"/>
          <p:cNvSpPr>
            <a:spLocks noChangeArrowheads="1"/>
          </p:cNvSpPr>
          <p:nvPr/>
        </p:nvSpPr>
        <p:spPr bwMode="auto">
          <a:xfrm>
            <a:off x="256310" y="5067300"/>
            <a:ext cx="8762999" cy="8001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9" name="Rectangle 2"/>
          <p:cNvSpPr txBox="1">
            <a:spLocks noChangeArrowheads="1"/>
          </p:cNvSpPr>
          <p:nvPr/>
        </p:nvSpPr>
        <p:spPr bwMode="auto">
          <a:xfrm>
            <a:off x="342899" y="5067300"/>
            <a:ext cx="853439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a:solidFill>
                  <a:schemeClr val="tx1"/>
                </a:solidFill>
                <a:latin typeface="Times New Roman" pitchFamily="18" charset="0"/>
                <a:cs typeface="Times New Roman" pitchFamily="18" charset="0"/>
              </a:rPr>
              <a:t>TK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TK 157 “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gửi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bán</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764717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7"/>
                                        </p:tgtEl>
                                        <p:attrNameLst>
                                          <p:attrName>style.visibility</p:attrName>
                                        </p:attrNameLst>
                                      </p:cBhvr>
                                      <p:to>
                                        <p:strVal val="visible"/>
                                      </p:to>
                                    </p:set>
                                    <p:anim calcmode="discrete" valueType="clr">
                                      <p:cBhvr override="childStyle">
                                        <p:cTn id="2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
                                        </p:tgtEl>
                                        <p:attrNameLst>
                                          <p:attrName>fillcolor</p:attrName>
                                        </p:attrNameLst>
                                      </p:cBhvr>
                                      <p:tavLst>
                                        <p:tav tm="0">
                                          <p:val>
                                            <p:clrVal>
                                              <a:schemeClr val="accent2"/>
                                            </p:clrVal>
                                          </p:val>
                                        </p:tav>
                                        <p:tav tm="50000">
                                          <p:val>
                                            <p:clrVal>
                                              <a:schemeClr val="hlink"/>
                                            </p:clrVal>
                                          </p:val>
                                        </p:tav>
                                      </p:tavLst>
                                    </p:anim>
                                    <p:set>
                                      <p:cBhvr>
                                        <p:cTn id="29" dur="80"/>
                                        <p:tgtEl>
                                          <p:spTgt spid="7"/>
                                        </p:tgtEl>
                                        <p:attrNameLst>
                                          <p:attrName>fill.type</p:attrName>
                                        </p:attrNameLst>
                                      </p:cBhvr>
                                      <p:to>
                                        <p:strVal val="solid"/>
                                      </p:to>
                                    </p:set>
                                  </p:childTnLst>
                                </p:cTn>
                              </p:par>
                              <p:par>
                                <p:cTn id="30" presetID="2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edg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9"/>
                                        </p:tgtEl>
                                        <p:attrNameLst>
                                          <p:attrName>style.visibility</p:attrName>
                                        </p:attrNameLst>
                                      </p:cBhvr>
                                      <p:to>
                                        <p:strVal val="visible"/>
                                      </p:to>
                                    </p:set>
                                    <p:anim calcmode="discrete" valueType="clr">
                                      <p:cBhvr override="childStyle">
                                        <p:cTn id="3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
                                        </p:tgtEl>
                                        <p:attrNameLst>
                                          <p:attrName>fillcolor</p:attrName>
                                        </p:attrNameLst>
                                      </p:cBhvr>
                                      <p:tavLst>
                                        <p:tav tm="0">
                                          <p:val>
                                            <p:clrVal>
                                              <a:schemeClr val="accent2"/>
                                            </p:clrVal>
                                          </p:val>
                                        </p:tav>
                                        <p:tav tm="50000">
                                          <p:val>
                                            <p:clrVal>
                                              <a:schemeClr val="hlink"/>
                                            </p:clrVal>
                                          </p:val>
                                        </p:tav>
                                      </p:tavLst>
                                    </p:anim>
                                    <p:set>
                                      <p:cBhvr>
                                        <p:cTn id="3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6" grpId="0" animBg="1"/>
      <p:bldP spid="7" grpId="0"/>
      <p:bldP spid="8" grpId="0" animBg="1"/>
      <p:bldP spid="9"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ơ đồ tài khoản 412 – Chênh lệch đánh giá lại tài sản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8229600" cy="570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5832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141</a:t>
            </a:fld>
            <a:endParaRPr sz="927">
              <a:solidFill>
                <a:prstClr val="black"/>
              </a:solidFill>
              <a:latin typeface="Tahoma"/>
              <a:cs typeface="Tahoma"/>
            </a:endParaRPr>
          </a:p>
        </p:txBody>
      </p:sp>
      <p:sp>
        <p:nvSpPr>
          <p:cNvPr id="4" name="object 2"/>
          <p:cNvSpPr txBox="1"/>
          <p:nvPr/>
        </p:nvSpPr>
        <p:spPr>
          <a:xfrm>
            <a:off x="228600" y="533400"/>
            <a:ext cx="8534400" cy="1050118"/>
          </a:xfrm>
          <a:prstGeom prst="rect">
            <a:avLst/>
          </a:prstGeom>
        </p:spPr>
        <p:txBody>
          <a:bodyPr vert="horz" wrap="square" lIns="0" tIns="8404" rIns="0" bIns="0" rtlCol="0">
            <a:spAutoFit/>
          </a:bodyPr>
          <a:lstStyle/>
          <a:p>
            <a:pPr>
              <a:lnSpc>
                <a:spcPct val="150000"/>
              </a:lnSpc>
            </a:pPr>
            <a:r>
              <a:rPr lang="vi-VN" sz="2400" b="1" i="1" dirty="0">
                <a:latin typeface="Times New Roman" pitchFamily="18" charset="0"/>
                <a:cs typeface="Times New Roman" pitchFamily="18" charset="0"/>
              </a:rPr>
              <a:t>3.3. Kế toán chênh lệch tỉ giá hối đoái</a:t>
            </a:r>
            <a:endParaRPr lang="en-US" sz="2400"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3.3.1. Quy định chung về tỷ giá hối đoái và chênh lệch tỷ giá hối đoái</a:t>
            </a:r>
            <a:endParaRPr lang="en-US" sz="2400" dirty="0">
              <a:latin typeface="Times New Roman" pitchFamily="18" charset="0"/>
              <a:cs typeface="Times New Roman" pitchFamily="18" charset="0"/>
            </a:endParaRPr>
          </a:p>
        </p:txBody>
      </p:sp>
      <p:sp>
        <p:nvSpPr>
          <p:cNvPr id="5" name="object 2"/>
          <p:cNvSpPr txBox="1"/>
          <p:nvPr/>
        </p:nvSpPr>
        <p:spPr>
          <a:xfrm>
            <a:off x="221673" y="1752600"/>
            <a:ext cx="8534400" cy="4602051"/>
          </a:xfrm>
          <a:prstGeom prst="rect">
            <a:avLst/>
          </a:prstGeom>
        </p:spPr>
        <p:txBody>
          <a:bodyPr vert="horz" wrap="square" lIns="0" tIns="8404" rIns="0" bIns="0" rtlCol="0">
            <a:spAutoFit/>
          </a:bodyPr>
          <a:lstStyle/>
          <a:p>
            <a:pPr>
              <a:lnSpc>
                <a:spcPts val="3500"/>
              </a:lnSpc>
            </a:pPr>
            <a:r>
              <a:rPr lang="en-US" sz="2400" dirty="0">
                <a:latin typeface="Times New Roman" pitchFamily="18" charset="0"/>
                <a:cs typeface="Times New Roman" pitchFamily="18" charset="0"/>
              </a:rPr>
              <a:t>1. </a:t>
            </a:r>
            <a:r>
              <a:rPr lang="vi-VN" sz="2400" dirty="0">
                <a:latin typeface="Times New Roman" pitchFamily="18" charset="0"/>
                <a:cs typeface="Times New Roman" pitchFamily="18" charset="0"/>
              </a:rPr>
              <a:t>Chênh lệch tỷ giá hối đoái là chênh lệch phát sinh từ việc trao đổi</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thực tế hoặc quy đổi cùng một số lượng ngoại tệ sang đơn vị tiền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tệ kế toán theo tỷ giá hối đoái khác nhau</a:t>
            </a:r>
            <a:endParaRPr lang="en-US" sz="2400" dirty="0">
              <a:latin typeface="Times New Roman" pitchFamily="18" charset="0"/>
              <a:cs typeface="Times New Roman" pitchFamily="18" charset="0"/>
            </a:endParaRPr>
          </a:p>
          <a:p>
            <a:pPr>
              <a:lnSpc>
                <a:spcPts val="3500"/>
              </a:lnSpc>
            </a:pPr>
            <a:r>
              <a:rPr lang="vi-VN" sz="2400" dirty="0">
                <a:latin typeface="Times New Roman" pitchFamily="18" charset="0"/>
                <a:cs typeface="Times New Roman" pitchFamily="18" charset="0"/>
              </a:rPr>
              <a:t>2. Các loại tỷ giá hối đoái (sau đây gọi tắt là tỷ giá) sử dụng trong kế toán</a:t>
            </a:r>
            <a:endParaRPr lang="en-US" sz="2400" dirty="0">
              <a:latin typeface="Times New Roman" pitchFamily="18" charset="0"/>
              <a:cs typeface="Times New Roman" pitchFamily="18" charset="0"/>
            </a:endParaRPr>
          </a:p>
          <a:p>
            <a:pPr>
              <a:lnSpc>
                <a:spcPts val="3500"/>
              </a:lnSpc>
            </a:pPr>
            <a:r>
              <a:rPr lang="vi-VN" sz="2400" dirty="0">
                <a:latin typeface="Times New Roman" pitchFamily="18" charset="0"/>
                <a:cs typeface="Times New Roman" pitchFamily="18" charset="0"/>
              </a:rPr>
              <a:t>3. Nguyên tắc xác định tỷ giá giao dịch thực tế</a:t>
            </a:r>
            <a:endParaRPr lang="en-US" sz="2400" dirty="0">
              <a:latin typeface="Times New Roman" pitchFamily="18" charset="0"/>
              <a:cs typeface="Times New Roman" pitchFamily="18" charset="0"/>
            </a:endParaRPr>
          </a:p>
          <a:p>
            <a:pPr>
              <a:lnSpc>
                <a:spcPts val="3500"/>
              </a:lnSpc>
            </a:pPr>
            <a:r>
              <a:rPr lang="vi-VN" sz="2400" dirty="0">
                <a:latin typeface="Times New Roman" pitchFamily="18" charset="0"/>
                <a:cs typeface="Times New Roman" pitchFamily="18" charset="0"/>
              </a:rPr>
              <a:t>4. Nguyên tắc xác định tỷ giá ghi sổ</a:t>
            </a:r>
            <a:endParaRPr lang="en-US" sz="2400" dirty="0">
              <a:latin typeface="Times New Roman" pitchFamily="18" charset="0"/>
              <a:cs typeface="Times New Roman" pitchFamily="18" charset="0"/>
            </a:endParaRPr>
          </a:p>
          <a:p>
            <a:pPr>
              <a:lnSpc>
                <a:spcPts val="3500"/>
              </a:lnSpc>
            </a:pPr>
            <a:r>
              <a:rPr lang="vi-VN" sz="2400" dirty="0">
                <a:latin typeface="Times New Roman" pitchFamily="18" charset="0"/>
                <a:cs typeface="Times New Roman" pitchFamily="18" charset="0"/>
              </a:rPr>
              <a:t>5. Nguyên tắc áp dụng tỷ giá trong kế toán</a:t>
            </a:r>
            <a:endParaRPr lang="en-US" sz="2400" dirty="0">
              <a:latin typeface="Times New Roman" pitchFamily="18" charset="0"/>
              <a:cs typeface="Times New Roman" pitchFamily="18" charset="0"/>
            </a:endParaRPr>
          </a:p>
          <a:p>
            <a:pPr>
              <a:lnSpc>
                <a:spcPts val="3500"/>
              </a:lnSpc>
            </a:pPr>
            <a:r>
              <a:rPr lang="vi-VN" sz="2400" dirty="0">
                <a:latin typeface="Times New Roman" pitchFamily="18" charset="0"/>
                <a:cs typeface="Times New Roman" pitchFamily="18" charset="0"/>
              </a:rPr>
              <a:t>6. Nguyên tắc xác định các khoản mục tiền tệ có gốc ngoại tệ</a:t>
            </a:r>
            <a:endParaRPr lang="en-US" sz="2400" dirty="0">
              <a:latin typeface="Times New Roman" pitchFamily="18" charset="0"/>
              <a:cs typeface="Times New Roman" pitchFamily="18" charset="0"/>
            </a:endParaRPr>
          </a:p>
          <a:p>
            <a:pPr marL="457200" indent="-457200">
              <a:lnSpc>
                <a:spcPct val="150000"/>
              </a:lnSpc>
              <a:buAutoNum type="arabicPeriod"/>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1680769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765182"/>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142</a:t>
            </a:fld>
            <a:endParaRPr sz="927">
              <a:solidFill>
                <a:prstClr val="black"/>
              </a:solidFill>
              <a:latin typeface="Tahoma"/>
              <a:cs typeface="Tahoma"/>
            </a:endParaRPr>
          </a:p>
        </p:txBody>
      </p:sp>
      <p:sp>
        <p:nvSpPr>
          <p:cNvPr id="4" name="object 2"/>
          <p:cNvSpPr txBox="1"/>
          <p:nvPr/>
        </p:nvSpPr>
        <p:spPr>
          <a:xfrm>
            <a:off x="304800" y="1408880"/>
            <a:ext cx="8534400" cy="496120"/>
          </a:xfrm>
          <a:prstGeom prst="rect">
            <a:avLst/>
          </a:prstGeom>
        </p:spPr>
        <p:txBody>
          <a:bodyPr vert="horz" wrap="square" lIns="0" tIns="8404" rIns="0" bIns="0" rtlCol="0">
            <a:spAutoFit/>
          </a:bodyPr>
          <a:lstStyle/>
          <a:p>
            <a:pPr>
              <a:lnSpc>
                <a:spcPct val="150000"/>
              </a:lnSpc>
            </a:pPr>
            <a:r>
              <a:rPr lang="vi-VN" sz="2400" b="1" i="1" dirty="0">
                <a:latin typeface="Times New Roman" pitchFamily="18" charset="0"/>
                <a:cs typeface="Times New Roman" pitchFamily="18" charset="0"/>
              </a:rPr>
              <a:t>3.3. Kế toán chênh lệch tỉ giá hối đoái</a:t>
            </a:r>
            <a:endParaRPr lang="en-US" sz="2400" dirty="0">
              <a:latin typeface="Times New Roman" pitchFamily="18" charset="0"/>
              <a:cs typeface="Times New Roman" pitchFamily="18" charset="0"/>
            </a:endParaRPr>
          </a:p>
        </p:txBody>
      </p:sp>
      <p:sp>
        <p:nvSpPr>
          <p:cNvPr id="6" name="object 2"/>
          <p:cNvSpPr txBox="1"/>
          <p:nvPr/>
        </p:nvSpPr>
        <p:spPr>
          <a:xfrm>
            <a:off x="242455" y="2133600"/>
            <a:ext cx="8534400" cy="3265724"/>
          </a:xfrm>
          <a:prstGeom prst="rect">
            <a:avLst/>
          </a:prstGeom>
        </p:spPr>
        <p:txBody>
          <a:bodyPr vert="horz" wrap="square" lIns="0" tIns="8404" rIns="0" bIns="0" rtlCol="0">
            <a:spAutoFit/>
          </a:bodyPr>
          <a:lstStyle/>
          <a:p>
            <a:pPr algn="just">
              <a:lnSpc>
                <a:spcPct val="150000"/>
              </a:lnSpc>
            </a:pPr>
            <a:r>
              <a:rPr lang="it-IT" sz="2400" i="1" dirty="0">
                <a:latin typeface="Times New Roman" pitchFamily="18" charset="0"/>
                <a:cs typeface="Times New Roman" pitchFamily="18" charset="0"/>
              </a:rPr>
              <a:t>3.3.2. Chứng từ kế toán</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Kế toán sử dụng các chứng từ như:</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 Phiếu thu, Phiếu chi</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 Giấy báo Nợ, giấy báo Có của Ngân hàng, ...	</a:t>
            </a:r>
            <a:endParaRPr lang="en-US" sz="2400" dirty="0">
              <a:latin typeface="Times New Roman" pitchFamily="18" charset="0"/>
              <a:cs typeface="Times New Roman" pitchFamily="18" charset="0"/>
            </a:endParaRPr>
          </a:p>
          <a:p>
            <a:pPr algn="just">
              <a:lnSpc>
                <a:spcPct val="150000"/>
              </a:lnSpc>
            </a:pPr>
            <a:r>
              <a:rPr lang="it-IT" sz="2400" i="1" dirty="0">
                <a:latin typeface="Times New Roman" pitchFamily="18" charset="0"/>
                <a:cs typeface="Times New Roman" pitchFamily="18" charset="0"/>
              </a:rPr>
              <a:t>3.3.3. Tài khoản sử dụng: </a:t>
            </a:r>
            <a:r>
              <a:rPr lang="it-IT" sz="2400" dirty="0">
                <a:latin typeface="Times New Roman" pitchFamily="18" charset="0"/>
                <a:cs typeface="Times New Roman" pitchFamily="18" charset="0"/>
              </a:rPr>
              <a:t>Kế toán sử dụng TK 413 "Chênh lệch tỷ giá hối đoái</a:t>
            </a:r>
            <a:r>
              <a:rPr lang="it-IT" sz="2400" dirty="0"/>
              <a:t>".</a:t>
            </a:r>
            <a:endParaRPr lang="en-US" sz="2400" dirty="0"/>
          </a:p>
        </p:txBody>
      </p:sp>
    </p:spTree>
    <p:extLst>
      <p:ext uri="{BB962C8B-B14F-4D97-AF65-F5344CB8AC3E}">
        <p14:creationId xmlns:p14="http://schemas.microsoft.com/office/powerpoint/2010/main" val="23635101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ơ đồ Kế toán Chênh lệch tỷ giá hối đoái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85800"/>
            <a:ext cx="80010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0981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3048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144</a:t>
            </a:fld>
            <a:endParaRPr sz="927">
              <a:solidFill>
                <a:prstClr val="black"/>
              </a:solidFill>
              <a:latin typeface="Tahoma"/>
              <a:cs typeface="Tahoma"/>
            </a:endParaRPr>
          </a:p>
        </p:txBody>
      </p:sp>
      <p:sp>
        <p:nvSpPr>
          <p:cNvPr id="4" name="object 2"/>
          <p:cNvSpPr txBox="1"/>
          <p:nvPr/>
        </p:nvSpPr>
        <p:spPr>
          <a:xfrm>
            <a:off x="304800" y="838200"/>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3.4. Kế toán lợi nhuận sau thuế chưa phân phối</a:t>
            </a:r>
            <a:endParaRPr lang="en-US" sz="2400" dirty="0">
              <a:latin typeface="Times New Roman" pitchFamily="18" charset="0"/>
              <a:cs typeface="Times New Roman" pitchFamily="18" charset="0"/>
            </a:endParaRPr>
          </a:p>
        </p:txBody>
      </p:sp>
      <p:sp>
        <p:nvSpPr>
          <p:cNvPr id="6" name="object 2"/>
          <p:cNvSpPr txBox="1"/>
          <p:nvPr/>
        </p:nvSpPr>
        <p:spPr>
          <a:xfrm>
            <a:off x="242455" y="1219200"/>
            <a:ext cx="8534400" cy="5053137"/>
          </a:xfrm>
          <a:prstGeom prst="rect">
            <a:avLst/>
          </a:prstGeom>
        </p:spPr>
        <p:txBody>
          <a:bodyPr vert="horz" wrap="square" lIns="0" tIns="8404" rIns="0" bIns="0" rtlCol="0">
            <a:spAutoFit/>
          </a:bodyPr>
          <a:lstStyle/>
          <a:p>
            <a:pPr>
              <a:lnSpc>
                <a:spcPts val="3300"/>
              </a:lnSpc>
            </a:pPr>
            <a:r>
              <a:rPr lang="vi-VN" sz="2400" i="1" dirty="0">
                <a:latin typeface="Times New Roman" pitchFamily="18" charset="0"/>
                <a:cs typeface="Times New Roman" pitchFamily="18" charset="0"/>
              </a:rPr>
              <a:t>3.4.1. Nội dung phân phối lợi nhuận </a:t>
            </a:r>
            <a:endParaRPr lang="en-US" sz="2400" dirty="0">
              <a:latin typeface="Times New Roman" pitchFamily="18" charset="0"/>
              <a:cs typeface="Times New Roman" pitchFamily="18" charset="0"/>
            </a:endParaRPr>
          </a:p>
          <a:p>
            <a:pPr>
              <a:lnSpc>
                <a:spcPts val="3300"/>
              </a:lnSpc>
            </a:pPr>
            <a:r>
              <a:rPr lang="en-US" sz="2400" i="1" dirty="0">
                <a:latin typeface="Times New Roman" pitchFamily="18" charset="0"/>
                <a:cs typeface="Times New Roman" pitchFamily="18" charset="0"/>
              </a:rPr>
              <a:t>*</a:t>
            </a:r>
            <a:r>
              <a:rPr lang="vi-VN" sz="2400" i="1" dirty="0">
                <a:latin typeface="Times New Roman" pitchFamily="18" charset="0"/>
                <a:cs typeface="Times New Roman" pitchFamily="18" charset="0"/>
              </a:rPr>
              <a:t> Khái niệm phân phối lợi nhuận</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Phân phối lợi nhuận là việc phân chia kết quả kinh doanh để thỏa mãn lợi ích của các bên có quyền lợi liên quan</a:t>
            </a:r>
            <a:endParaRPr lang="en-US" sz="2400" dirty="0">
              <a:latin typeface="Times New Roman" pitchFamily="18" charset="0"/>
              <a:cs typeface="Times New Roman" pitchFamily="18" charset="0"/>
            </a:endParaRPr>
          </a:p>
          <a:p>
            <a:pPr>
              <a:lnSpc>
                <a:spcPts val="3300"/>
              </a:lnSpc>
            </a:pPr>
            <a:r>
              <a:rPr lang="vi-VN" sz="2400" i="1" dirty="0">
                <a:latin typeface="Times New Roman" pitchFamily="18" charset="0"/>
                <a:cs typeface="Times New Roman" pitchFamily="18" charset="0"/>
              </a:rPr>
              <a:t>3.4.2. Chứng từ kế toán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Kế toán phân phối lợi nhuận sử dụng các chứng từ kế toán chủ yếu sau:</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Chứng từ nộp thuế thu nhập doanh nghiệp và thông báo của cơ quan thuế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Chứng từ trích lập các quỹ doanh nghiệp</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Chứng từ phân chia kết quả liên doanh</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Phiếu chi, phiếu xuất kho, giấy báo Nợ của ngân hàng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2958865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765182"/>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145</a:t>
            </a:fld>
            <a:endParaRPr sz="927">
              <a:solidFill>
                <a:prstClr val="black"/>
              </a:solidFill>
              <a:latin typeface="Tahoma"/>
              <a:cs typeface="Tahoma"/>
            </a:endParaRPr>
          </a:p>
        </p:txBody>
      </p:sp>
      <p:sp>
        <p:nvSpPr>
          <p:cNvPr id="4" name="object 2"/>
          <p:cNvSpPr txBox="1"/>
          <p:nvPr/>
        </p:nvSpPr>
        <p:spPr>
          <a:xfrm>
            <a:off x="304800" y="1450982"/>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3.4. Kế toán lợi nhuận sau thuế chưa phân phối</a:t>
            </a:r>
            <a:endParaRPr lang="en-US" sz="2400" dirty="0">
              <a:latin typeface="Times New Roman" pitchFamily="18" charset="0"/>
              <a:cs typeface="Times New Roman" pitchFamily="18" charset="0"/>
            </a:endParaRPr>
          </a:p>
        </p:txBody>
      </p:sp>
      <p:sp>
        <p:nvSpPr>
          <p:cNvPr id="6" name="object 2"/>
          <p:cNvSpPr txBox="1"/>
          <p:nvPr/>
        </p:nvSpPr>
        <p:spPr>
          <a:xfrm>
            <a:off x="242455" y="1915491"/>
            <a:ext cx="8534400" cy="3266109"/>
          </a:xfrm>
          <a:prstGeom prst="rect">
            <a:avLst/>
          </a:prstGeom>
        </p:spPr>
        <p:txBody>
          <a:bodyPr vert="horz" wrap="square" lIns="0" tIns="8404" rIns="0" bIns="0" rtlCol="0">
            <a:spAutoFit/>
          </a:bodyPr>
          <a:lstStyle/>
          <a:p>
            <a:pPr>
              <a:lnSpc>
                <a:spcPct val="150000"/>
              </a:lnSpc>
            </a:pPr>
            <a:r>
              <a:rPr lang="vi-VN" sz="2400" i="1" dirty="0">
                <a:latin typeface="Times New Roman" pitchFamily="18" charset="0"/>
                <a:cs typeface="Times New Roman" pitchFamily="18" charset="0"/>
              </a:rPr>
              <a:t>3.4.3. Tài khoản sử dụng</a:t>
            </a:r>
            <a:r>
              <a:rPr lang="vi-VN"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TK </a:t>
            </a:r>
            <a:r>
              <a:rPr lang="vi-VN" sz="2400" dirty="0">
                <a:latin typeface="Times New Roman" pitchFamily="18" charset="0"/>
                <a:cs typeface="Times New Roman" pitchFamily="18" charset="0"/>
              </a:rPr>
              <a:t>421 “Lợi nhuận sau thuế chưa phân phối”</a:t>
            </a:r>
            <a:endParaRPr lang="en-US" sz="2400" dirty="0">
              <a:latin typeface="Times New Roman" pitchFamily="18" charset="0"/>
              <a:cs typeface="Times New Roman" pitchFamily="18" charset="0"/>
            </a:endParaRPr>
          </a:p>
          <a:p>
            <a:pPr>
              <a:lnSpc>
                <a:spcPct val="150000"/>
              </a:lnSpc>
            </a:pPr>
            <a:r>
              <a:rPr lang="vi-VN" sz="2400" b="1" i="1" dirty="0">
                <a:latin typeface="Times New Roman" pitchFamily="18" charset="0"/>
                <a:cs typeface="Times New Roman" pitchFamily="18" charset="0"/>
              </a:rPr>
              <a:t>Tài khoản 421- Lợi nhuận sau thuế chưa phân phối, có 2 tài khoản cấp 2:</a:t>
            </a:r>
            <a:endParaRPr lang="en-US" sz="2400" dirty="0">
              <a:latin typeface="Times New Roman" pitchFamily="18" charset="0"/>
              <a:cs typeface="Times New Roman" pitchFamily="18" charset="0"/>
            </a:endParaRPr>
          </a:p>
          <a:p>
            <a:pPr marL="342900" indent="-342900">
              <a:lnSpc>
                <a:spcPct val="150000"/>
              </a:lnSpc>
              <a:buFontTx/>
              <a:buChar char="-"/>
            </a:pPr>
            <a:r>
              <a:rPr lang="vi-VN" sz="2400" i="1" dirty="0">
                <a:latin typeface="Times New Roman" pitchFamily="18" charset="0"/>
                <a:cs typeface="Times New Roman" pitchFamily="18" charset="0"/>
              </a:rPr>
              <a:t>Tài khoản 4211 - Lợi nhuận sau thuế chưa phân phối năm trước</a:t>
            </a:r>
            <a:endParaRPr lang="en-US" sz="2400" i="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 Tài khoản 4212 - Lợi nhuận sau thuế chưa phân phối năm nay</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97281719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9154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316306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3048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147</a:t>
            </a:fld>
            <a:endParaRPr sz="927">
              <a:solidFill>
                <a:prstClr val="black"/>
              </a:solidFill>
              <a:latin typeface="Tahoma"/>
              <a:cs typeface="Tahoma"/>
            </a:endParaRPr>
          </a:p>
        </p:txBody>
      </p:sp>
      <p:sp>
        <p:nvSpPr>
          <p:cNvPr id="4" name="object 2"/>
          <p:cNvSpPr txBox="1"/>
          <p:nvPr/>
        </p:nvSpPr>
        <p:spPr>
          <a:xfrm>
            <a:off x="304800" y="914400"/>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3.5. Kế toán cổ phiếu quỹ</a:t>
            </a:r>
            <a:endParaRPr lang="en-US" sz="2400" dirty="0">
              <a:latin typeface="Times New Roman" pitchFamily="18" charset="0"/>
              <a:cs typeface="Times New Roman" pitchFamily="18" charset="0"/>
            </a:endParaRPr>
          </a:p>
        </p:txBody>
      </p:sp>
      <p:sp>
        <p:nvSpPr>
          <p:cNvPr id="6" name="object 2"/>
          <p:cNvSpPr txBox="1"/>
          <p:nvPr/>
        </p:nvSpPr>
        <p:spPr>
          <a:xfrm>
            <a:off x="228600" y="3124200"/>
            <a:ext cx="8534400" cy="2711727"/>
          </a:xfrm>
          <a:prstGeom prst="rect">
            <a:avLst/>
          </a:prstGeom>
        </p:spPr>
        <p:txBody>
          <a:bodyPr vert="horz" wrap="square" lIns="0" tIns="8404" rIns="0" bIns="0" rtlCol="0">
            <a:spAutoFit/>
          </a:bodyPr>
          <a:lstStyle/>
          <a:p>
            <a:pPr algn="just">
              <a:lnSpc>
                <a:spcPct val="150000"/>
              </a:lnSpc>
            </a:pPr>
            <a:r>
              <a:rPr lang="vi-VN" sz="2400" b="1" i="1" dirty="0">
                <a:latin typeface="Times New Roman" pitchFamily="18" charset="0"/>
                <a:cs typeface="Times New Roman" pitchFamily="18" charset="0"/>
              </a:rPr>
              <a:t>3.5.2. Ảnh hưởng của việc mua lại cổ phiếu quỹ</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Việc mua lại cổ phiếu quỹ sẽ làm giảm một lượng tiền mặt tại công ty. </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Việc dùng tiền mua lại cổ phiếu của chính mình làm giảm giá trị doanh nghiệp trong sổ sách kế toán, giảm lượng tiền mặt hiện</a:t>
            </a:r>
            <a:r>
              <a:rPr lang="vi-VN" sz="2400" dirty="0"/>
              <a:t>.</a:t>
            </a:r>
            <a:endParaRPr lang="en-US" sz="2400" dirty="0"/>
          </a:p>
        </p:txBody>
      </p:sp>
      <p:sp>
        <p:nvSpPr>
          <p:cNvPr id="7" name="object 2"/>
          <p:cNvSpPr txBox="1"/>
          <p:nvPr/>
        </p:nvSpPr>
        <p:spPr>
          <a:xfrm>
            <a:off x="228600" y="1447800"/>
            <a:ext cx="8534400" cy="1604116"/>
          </a:xfrm>
          <a:prstGeom prst="rect">
            <a:avLst/>
          </a:prstGeom>
        </p:spPr>
        <p:txBody>
          <a:bodyPr vert="horz" wrap="square" lIns="0" tIns="8404" rIns="0" bIns="0" rtlCol="0">
            <a:spAutoFit/>
          </a:bodyPr>
          <a:lstStyle/>
          <a:p>
            <a:pPr algn="just">
              <a:lnSpc>
                <a:spcPct val="150000"/>
              </a:lnSpc>
            </a:pPr>
            <a:r>
              <a:rPr lang="vi-VN" sz="2400" b="1" i="1" dirty="0">
                <a:latin typeface="Times New Roman" pitchFamily="18" charset="0"/>
                <a:cs typeface="Times New Roman" pitchFamily="18" charset="0"/>
              </a:rPr>
              <a:t>3.5.1. Khái niệm Cổ phiếu quỹ</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Cổ phiếu quỹ là cổ phiếu do công ty cổ phần đã phát hành và được chính công ty mua lại</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75089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841382"/>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148</a:t>
            </a:fld>
            <a:endParaRPr sz="927">
              <a:solidFill>
                <a:prstClr val="black"/>
              </a:solidFill>
              <a:latin typeface="Tahoma"/>
              <a:cs typeface="Tahoma"/>
            </a:endParaRPr>
          </a:p>
        </p:txBody>
      </p:sp>
      <p:sp>
        <p:nvSpPr>
          <p:cNvPr id="4" name="object 2"/>
          <p:cNvSpPr txBox="1"/>
          <p:nvPr/>
        </p:nvSpPr>
        <p:spPr>
          <a:xfrm>
            <a:off x="304800" y="1450982"/>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3.5. Kế toán cổ phiếu quỹ</a:t>
            </a:r>
            <a:endParaRPr lang="en-US" sz="2400" dirty="0">
              <a:latin typeface="Times New Roman" pitchFamily="18" charset="0"/>
              <a:cs typeface="Times New Roman" pitchFamily="18" charset="0"/>
            </a:endParaRPr>
          </a:p>
        </p:txBody>
      </p:sp>
      <p:sp>
        <p:nvSpPr>
          <p:cNvPr id="6" name="object 2"/>
          <p:cNvSpPr txBox="1"/>
          <p:nvPr/>
        </p:nvSpPr>
        <p:spPr>
          <a:xfrm>
            <a:off x="228600" y="2743200"/>
            <a:ext cx="8534400" cy="2158114"/>
          </a:xfrm>
          <a:prstGeom prst="rect">
            <a:avLst/>
          </a:prstGeom>
        </p:spPr>
        <p:txBody>
          <a:bodyPr vert="horz" wrap="square" lIns="0" tIns="8404" rIns="0" bIns="0" rtlCol="0">
            <a:spAutoFit/>
          </a:bodyPr>
          <a:lstStyle/>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Chi phí mua cổ phiếu quỹ hạch toán vào giá vốn cổ phiếu quỹ, chi phí bán cổ phiếu quỹ hạch toán giảm trừ số tiền thu được do bán cổ phiếu quỹ.</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Cổ phiếu quỹ không chia cổ tức, không có quyền biểu quyết</a:t>
            </a:r>
            <a:endParaRPr lang="en-US" sz="2400" dirty="0">
              <a:latin typeface="Times New Roman" pitchFamily="18" charset="0"/>
              <a:cs typeface="Times New Roman" pitchFamily="18" charset="0"/>
            </a:endParaRPr>
          </a:p>
        </p:txBody>
      </p:sp>
      <p:sp>
        <p:nvSpPr>
          <p:cNvPr id="7" name="object 2"/>
          <p:cNvSpPr txBox="1"/>
          <p:nvPr/>
        </p:nvSpPr>
        <p:spPr>
          <a:xfrm>
            <a:off x="228600" y="2136782"/>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3.5.3. Một số lưu ý về cổ phiếu quỹ</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7287298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841382"/>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149</a:t>
            </a:fld>
            <a:endParaRPr sz="927">
              <a:solidFill>
                <a:prstClr val="black"/>
              </a:solidFill>
              <a:latin typeface="Tahoma"/>
              <a:cs typeface="Tahoma"/>
            </a:endParaRPr>
          </a:p>
        </p:txBody>
      </p:sp>
      <p:sp>
        <p:nvSpPr>
          <p:cNvPr id="4" name="object 2"/>
          <p:cNvSpPr txBox="1"/>
          <p:nvPr/>
        </p:nvSpPr>
        <p:spPr>
          <a:xfrm>
            <a:off x="304800" y="1450982"/>
            <a:ext cx="8534400" cy="377818"/>
          </a:xfrm>
          <a:prstGeom prst="rect">
            <a:avLst/>
          </a:prstGeom>
        </p:spPr>
        <p:txBody>
          <a:bodyPr vert="horz" wrap="square" lIns="0" tIns="8404" rIns="0" bIns="0" rtlCol="0">
            <a:spAutoFit/>
          </a:bodyPr>
          <a:lstStyle/>
          <a:p>
            <a:r>
              <a:rPr lang="vi-VN" sz="2400" b="1" i="1" dirty="0">
                <a:latin typeface="Times New Roman" pitchFamily="18" charset="0"/>
                <a:cs typeface="Times New Roman" pitchFamily="18" charset="0"/>
              </a:rPr>
              <a:t>3.5. Kế toán cổ phiếu quỹ</a:t>
            </a:r>
            <a:endParaRPr lang="en-US" sz="2400" dirty="0">
              <a:latin typeface="Times New Roman" pitchFamily="18" charset="0"/>
              <a:cs typeface="Times New Roman" pitchFamily="18" charset="0"/>
            </a:endParaRPr>
          </a:p>
        </p:txBody>
      </p:sp>
      <p:sp>
        <p:nvSpPr>
          <p:cNvPr id="6" name="object 2"/>
          <p:cNvSpPr txBox="1"/>
          <p:nvPr/>
        </p:nvSpPr>
        <p:spPr>
          <a:xfrm>
            <a:off x="228600" y="2057400"/>
            <a:ext cx="8534400" cy="2712111"/>
          </a:xfrm>
          <a:prstGeom prst="rect">
            <a:avLst/>
          </a:prstGeom>
        </p:spPr>
        <p:txBody>
          <a:bodyPr vert="horz" wrap="square" lIns="0" tIns="8404" rIns="0" bIns="0" rtlCol="0">
            <a:spAutoFit/>
          </a:bodyPr>
          <a:lstStyle/>
          <a:p>
            <a:pPr>
              <a:lnSpc>
                <a:spcPct val="150000"/>
              </a:lnSpc>
            </a:pPr>
            <a:r>
              <a:rPr lang="vi-VN" sz="2400" i="1" dirty="0">
                <a:latin typeface="Times New Roman" pitchFamily="18" charset="0"/>
                <a:cs typeface="Times New Roman" pitchFamily="18" charset="0"/>
              </a:rPr>
              <a:t>3.5.4. Chứng từ kế toán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Kế toán sử dụng các chứng từ:</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thu, phiếu chi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Giấy báo Nợ, Có của ngân hàng,... </a:t>
            </a:r>
            <a:endParaRPr lang="en-US" sz="2400"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3.5.5. Tài khoản sử dụng: </a:t>
            </a:r>
            <a:r>
              <a:rPr lang="vi-VN" sz="2400" dirty="0">
                <a:latin typeface="Times New Roman" pitchFamily="18" charset="0"/>
                <a:cs typeface="Times New Roman" pitchFamily="18" charset="0"/>
              </a:rPr>
              <a:t>Kế toán sử dụng TK 419 - Cổ phiếu quỹ</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489479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609601"/>
            <a:ext cx="7924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17860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ơ đồ tài khoản 419 – Cổ phiếu quỹ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7772400" cy="557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1262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151</a:t>
            </a:fld>
            <a:endParaRPr sz="927">
              <a:solidFill>
                <a:prstClr val="black"/>
              </a:solidFill>
              <a:latin typeface="Tahoma"/>
              <a:cs typeface="Tahoma"/>
            </a:endParaRPr>
          </a:p>
        </p:txBody>
      </p:sp>
      <p:sp>
        <p:nvSpPr>
          <p:cNvPr id="4" name="object 2"/>
          <p:cNvSpPr txBox="1"/>
          <p:nvPr/>
        </p:nvSpPr>
        <p:spPr>
          <a:xfrm>
            <a:off x="304800" y="990600"/>
            <a:ext cx="8534400" cy="1049733"/>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a:p>
            <a:pPr>
              <a:lnSpc>
                <a:spcPct val="150000"/>
              </a:lnSpc>
            </a:pPr>
            <a:r>
              <a:rPr lang="vi-VN" sz="2400" i="1" dirty="0"/>
              <a:t>3.6.1. Nội dung các quỹ chuyên dùng của doanh nghiệp</a:t>
            </a:r>
            <a:endParaRPr lang="en-US" sz="2400" dirty="0">
              <a:latin typeface="Times New Roman" pitchFamily="18" charset="0"/>
              <a:cs typeface="Times New Roman" pitchFamily="18" charset="0"/>
            </a:endParaRPr>
          </a:p>
        </p:txBody>
      </p:sp>
      <p:sp>
        <p:nvSpPr>
          <p:cNvPr id="6" name="object 2"/>
          <p:cNvSpPr txBox="1"/>
          <p:nvPr/>
        </p:nvSpPr>
        <p:spPr>
          <a:xfrm>
            <a:off x="228600" y="2209800"/>
            <a:ext cx="8534400" cy="3820107"/>
          </a:xfrm>
          <a:prstGeom prst="rect">
            <a:avLst/>
          </a:prstGeom>
        </p:spPr>
        <p:txBody>
          <a:bodyPr vert="horz" wrap="square" lIns="0" tIns="8404" rIns="0" bIns="0" rtlCol="0">
            <a:spAutoFit/>
          </a:bodyPr>
          <a:lstStyle/>
          <a:p>
            <a:pPr algn="just">
              <a:lnSpc>
                <a:spcPct val="150000"/>
              </a:lnSpc>
            </a:pPr>
            <a:r>
              <a:rPr lang="vi-VN" sz="2400" dirty="0">
                <a:latin typeface="Times New Roman" pitchFamily="18" charset="0"/>
                <a:cs typeface="Times New Roman" pitchFamily="18" charset="0"/>
              </a:rPr>
              <a:t>Quỹ doanh nghiệp là số tiền được trích ra từ khoản lãi để lại cho doanh nghiệp theo tỷ lệ nhất định nhằm mục đích và phạm vi riêng biệt</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Trong doanh nghiệp theo chế độ hiện hành bào gồm các quỹ như sau:</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Quỹ đầu tư phát triển</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Quỹ khen thưởng, phúc lợi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Quỹ phát triển khoa học và công nghệ</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66579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152</a:t>
            </a:fld>
            <a:endParaRPr sz="927">
              <a:solidFill>
                <a:prstClr val="black"/>
              </a:solidFill>
              <a:latin typeface="Tahoma"/>
              <a:cs typeface="Tahoma"/>
            </a:endParaRPr>
          </a:p>
        </p:txBody>
      </p:sp>
      <p:sp>
        <p:nvSpPr>
          <p:cNvPr id="4" name="object 2"/>
          <p:cNvSpPr txBox="1"/>
          <p:nvPr/>
        </p:nvSpPr>
        <p:spPr>
          <a:xfrm>
            <a:off x="304800" y="533400"/>
            <a:ext cx="8534400" cy="1116482"/>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a:p>
            <a:pPr>
              <a:lnSpc>
                <a:spcPct val="150000"/>
              </a:lnSpc>
            </a:pPr>
            <a:r>
              <a:rPr lang="vi-VN" sz="2400" i="1" dirty="0">
                <a:latin typeface="Times New Roman" pitchFamily="18" charset="0"/>
                <a:cs typeface="Times New Roman" pitchFamily="18" charset="0"/>
              </a:rPr>
              <a:t>3.6.2.</a:t>
            </a:r>
            <a:r>
              <a:rPr lang="en-US" sz="2400" i="1" dirty="0">
                <a:latin typeface="Times New Roman" pitchFamily="18" charset="0"/>
                <a:cs typeface="Times New Roman" pitchFamily="18" charset="0"/>
              </a:rPr>
              <a:t>1.</a:t>
            </a:r>
            <a:r>
              <a:rPr lang="vi-VN" sz="2400" i="1" dirty="0">
                <a:latin typeface="Times New Roman" pitchFamily="18" charset="0"/>
                <a:cs typeface="Times New Roman" pitchFamily="18" charset="0"/>
              </a:rPr>
              <a:t> Kế toán quỹ đầu tư phát triển</a:t>
            </a:r>
            <a:endParaRPr lang="en-US" sz="2400" dirty="0">
              <a:latin typeface="Times New Roman" pitchFamily="18" charset="0"/>
              <a:cs typeface="Times New Roman" pitchFamily="18" charset="0"/>
            </a:endParaRPr>
          </a:p>
        </p:txBody>
      </p:sp>
      <p:sp>
        <p:nvSpPr>
          <p:cNvPr id="6" name="object 2"/>
          <p:cNvSpPr txBox="1"/>
          <p:nvPr/>
        </p:nvSpPr>
        <p:spPr>
          <a:xfrm>
            <a:off x="228600" y="1600200"/>
            <a:ext cx="8534400" cy="2158114"/>
          </a:xfrm>
          <a:prstGeom prst="rect">
            <a:avLst/>
          </a:prstGeom>
        </p:spPr>
        <p:txBody>
          <a:bodyPr vert="horz" wrap="square" lIns="0" tIns="8404" rIns="0" bIns="0" rtlCol="0">
            <a:spAutoFit/>
          </a:bodyPr>
          <a:lstStyle/>
          <a:p>
            <a:pPr algn="just">
              <a:lnSpc>
                <a:spcPct val="150000"/>
              </a:lnSpc>
            </a:pPr>
            <a:r>
              <a:rPr lang="vi-VN" sz="2400" dirty="0">
                <a:latin typeface="Times New Roman" pitchFamily="18" charset="0"/>
                <a:cs typeface="Times New Roman" pitchFamily="18" charset="0"/>
              </a:rPr>
              <a:t>* Nguồn trích lập: được trích lập từ lợi nhuận sau thuế thu nhập doanh nghiệp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Mục đích sử dụng: được sử dụng vào việc đầu tư mở rộng quy mô sản xuất, kinh doanh hoặc đầu tư chiều sâu của doanh nghiệp</a:t>
            </a:r>
            <a:endParaRPr lang="en-US" sz="2400" dirty="0">
              <a:latin typeface="Times New Roman" pitchFamily="18" charset="0"/>
              <a:cs typeface="Times New Roman" pitchFamily="18" charset="0"/>
            </a:endParaRPr>
          </a:p>
        </p:txBody>
      </p:sp>
      <p:sp>
        <p:nvSpPr>
          <p:cNvPr id="7" name="object 2"/>
          <p:cNvSpPr txBox="1"/>
          <p:nvPr/>
        </p:nvSpPr>
        <p:spPr>
          <a:xfrm>
            <a:off x="200891" y="3810000"/>
            <a:ext cx="8534400" cy="2712111"/>
          </a:xfrm>
          <a:prstGeom prst="rect">
            <a:avLst/>
          </a:prstGeom>
        </p:spPr>
        <p:txBody>
          <a:bodyPr vert="horz" wrap="square" lIns="0" tIns="8404" rIns="0" bIns="0" rtlCol="0">
            <a:spAutoFit/>
          </a:bodyPr>
          <a:lstStyle/>
          <a:p>
            <a:pPr>
              <a:lnSpc>
                <a:spcPct val="150000"/>
              </a:lnSpc>
            </a:pPr>
            <a:r>
              <a:rPr lang="vi-VN" sz="2400" i="1" dirty="0">
                <a:latin typeface="Times New Roman" pitchFamily="18" charset="0"/>
                <a:cs typeface="Times New Roman" pitchFamily="18" charset="0"/>
              </a:rPr>
              <a:t>3.6.2.2. Chứng từ kế toán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bản trích lập quỹ</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thu</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chi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Giấy báo của ngân hàng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09428036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153</a:t>
            </a:fld>
            <a:endParaRPr sz="927">
              <a:solidFill>
                <a:prstClr val="black"/>
              </a:solidFill>
              <a:latin typeface="Tahoma"/>
              <a:cs typeface="Tahoma"/>
            </a:endParaRPr>
          </a:p>
        </p:txBody>
      </p:sp>
      <p:sp>
        <p:nvSpPr>
          <p:cNvPr id="4" name="object 2"/>
          <p:cNvSpPr txBox="1"/>
          <p:nvPr/>
        </p:nvSpPr>
        <p:spPr>
          <a:xfrm>
            <a:off x="304800" y="533400"/>
            <a:ext cx="8534400" cy="931816"/>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a:p>
            <a:r>
              <a:rPr lang="vi-VN" sz="2400" i="1" dirty="0"/>
              <a:t>3.6.2.3. Tài khoản chuyên dùng</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496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628686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154</a:t>
            </a:fld>
            <a:endParaRPr sz="927">
              <a:solidFill>
                <a:prstClr val="black"/>
              </a:solidFill>
              <a:latin typeface="Tahoma"/>
              <a:cs typeface="Tahoma"/>
            </a:endParaRPr>
          </a:p>
        </p:txBody>
      </p:sp>
      <p:sp>
        <p:nvSpPr>
          <p:cNvPr id="4" name="object 2"/>
          <p:cNvSpPr txBox="1"/>
          <p:nvPr/>
        </p:nvSpPr>
        <p:spPr>
          <a:xfrm>
            <a:off x="304800" y="533400"/>
            <a:ext cx="8534400" cy="494004"/>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p:txBody>
      </p:sp>
      <p:sp>
        <p:nvSpPr>
          <p:cNvPr id="6" name="object 2"/>
          <p:cNvSpPr txBox="1"/>
          <p:nvPr/>
        </p:nvSpPr>
        <p:spPr>
          <a:xfrm>
            <a:off x="304800" y="1291393"/>
            <a:ext cx="8534400" cy="5053137"/>
          </a:xfrm>
          <a:prstGeom prst="rect">
            <a:avLst/>
          </a:prstGeom>
        </p:spPr>
        <p:txBody>
          <a:bodyPr vert="horz" wrap="square" lIns="0" tIns="8404" rIns="0" bIns="0" rtlCol="0">
            <a:spAutoFit/>
          </a:bodyPr>
          <a:lstStyle/>
          <a:p>
            <a:pPr algn="just">
              <a:lnSpc>
                <a:spcPts val="3300"/>
              </a:lnSpc>
            </a:pPr>
            <a:r>
              <a:rPr lang="vi-VN" sz="2400" i="1" dirty="0">
                <a:latin typeface="Times New Roman" pitchFamily="18" charset="0"/>
                <a:cs typeface="Times New Roman" pitchFamily="18" charset="0"/>
              </a:rPr>
              <a:t>3.6.3.1. Nguồn trích lập, mục đích sử dụng quỹ khen thưởng, phúc lợi</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Nguồn trích lập: được trích lập từ lợi nhuận sau thuế thu nhập doanh nghiệp </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Mục đích sử dụng: </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Quỹ khen thưởng:</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Dùng để thưởng cuối năm hoặc thưởng thường kỳ cho công nhân viên trong doanh nghiệp</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Thưởng đột xuất cho các cá nhân, tập thể trong doanh nghiệp có sáng kiến, cải tiến kỹ thuật mang lại hiệu quả cho kinh doanh</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Thưởng cho các đơn vị cá nhân ngoài doanh nghiệp có quan hệ hợp đồng kinh tế với doanh nghiệp đã hoàn thành tốt những điều kiện của hợp đồng mang lại lợi ích cho doanh nghiệp</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36537783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155</a:t>
            </a:fld>
            <a:endParaRPr sz="927">
              <a:solidFill>
                <a:prstClr val="black"/>
              </a:solidFill>
              <a:latin typeface="Tahoma"/>
              <a:cs typeface="Tahoma"/>
            </a:endParaRPr>
          </a:p>
        </p:txBody>
      </p:sp>
      <p:sp>
        <p:nvSpPr>
          <p:cNvPr id="4" name="object 2"/>
          <p:cNvSpPr txBox="1"/>
          <p:nvPr/>
        </p:nvSpPr>
        <p:spPr>
          <a:xfrm>
            <a:off x="304800" y="533400"/>
            <a:ext cx="8534400" cy="494004"/>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p:txBody>
      </p:sp>
      <p:sp>
        <p:nvSpPr>
          <p:cNvPr id="6" name="object 2"/>
          <p:cNvSpPr txBox="1"/>
          <p:nvPr/>
        </p:nvSpPr>
        <p:spPr>
          <a:xfrm>
            <a:off x="304800" y="1291393"/>
            <a:ext cx="8534400" cy="4732856"/>
          </a:xfrm>
          <a:prstGeom prst="rect">
            <a:avLst/>
          </a:prstGeom>
        </p:spPr>
        <p:txBody>
          <a:bodyPr vert="horz" wrap="square" lIns="0" tIns="8404" rIns="0" bIns="0" rtlCol="0">
            <a:spAutoFit/>
          </a:bodyPr>
          <a:lstStyle/>
          <a:p>
            <a:pPr algn="just">
              <a:lnSpc>
                <a:spcPts val="3300"/>
              </a:lnSpc>
            </a:pPr>
            <a:r>
              <a:rPr lang="vi-VN" sz="2400" i="1" dirty="0">
                <a:latin typeface="Times New Roman" pitchFamily="18" charset="0"/>
                <a:cs typeface="Times New Roman" pitchFamily="18" charset="0"/>
              </a:rPr>
              <a:t>3.6.3.1. Nguồn trích lập, mục đích sử dụng quỹ khen thưởng, phúc lợi</a:t>
            </a:r>
            <a:endParaRPr lang="en-US" sz="2400" dirty="0">
              <a:latin typeface="Times New Roman" pitchFamily="18" charset="0"/>
              <a:cs typeface="Times New Roman" pitchFamily="18" charset="0"/>
            </a:endParaRPr>
          </a:p>
          <a:p>
            <a:pPr algn="just">
              <a:lnSpc>
                <a:spcPts val="3300"/>
              </a:lnSpc>
            </a:pPr>
            <a:r>
              <a:rPr lang="vi-VN" sz="2400" dirty="0">
                <a:latin typeface="Times New Roman" pitchFamily="18" charset="0"/>
                <a:cs typeface="Times New Roman" pitchFamily="18" charset="0"/>
              </a:rPr>
              <a:t>* Mục đích sử dụng: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Quỹ phúc lợi:</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Để đầu tư xây dựng, hoặc sửa chữa bổ sung cho vốn, xây dựng các công trình phúc lợi công cộng của các doanh nghiệp</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Chi cho các hoạt động phúc lợi xã hội, thể thao, văn hóa, phúc lợi công cộng của tập thể công nhân viên trong đơn vị</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Chi trợ cấp khó khăn đột xuất cho cán bộ công nhân viên, cho người lao động của doanh nghiệp  đã về hưu, mất sức</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80549242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156</a:t>
            </a:fld>
            <a:endParaRPr sz="927">
              <a:solidFill>
                <a:prstClr val="black"/>
              </a:solidFill>
              <a:latin typeface="Tahoma"/>
              <a:cs typeface="Tahoma"/>
            </a:endParaRPr>
          </a:p>
        </p:txBody>
      </p:sp>
      <p:sp>
        <p:nvSpPr>
          <p:cNvPr id="4" name="object 2"/>
          <p:cNvSpPr txBox="1"/>
          <p:nvPr/>
        </p:nvSpPr>
        <p:spPr>
          <a:xfrm>
            <a:off x="304800" y="533400"/>
            <a:ext cx="8534400" cy="494004"/>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p:txBody>
      </p:sp>
      <p:sp>
        <p:nvSpPr>
          <p:cNvPr id="6" name="object 2"/>
          <p:cNvSpPr txBox="1"/>
          <p:nvPr/>
        </p:nvSpPr>
        <p:spPr>
          <a:xfrm>
            <a:off x="304800" y="1291393"/>
            <a:ext cx="8534400" cy="4440469"/>
          </a:xfrm>
          <a:prstGeom prst="rect">
            <a:avLst/>
          </a:prstGeom>
        </p:spPr>
        <p:txBody>
          <a:bodyPr vert="horz" wrap="square" lIns="0" tIns="8404" rIns="0" bIns="0" rtlCol="0">
            <a:spAutoFit/>
          </a:bodyPr>
          <a:lstStyle/>
          <a:p>
            <a:pPr algn="just">
              <a:lnSpc>
                <a:spcPct val="150000"/>
              </a:lnSpc>
            </a:pPr>
            <a:r>
              <a:rPr lang="vi-VN" sz="2400" i="1" dirty="0">
                <a:latin typeface="Times New Roman" pitchFamily="18" charset="0"/>
                <a:cs typeface="Times New Roman" pitchFamily="18" charset="0"/>
              </a:rPr>
              <a:t>3.6.3.2.Chứng từ kế toán </a:t>
            </a:r>
            <a:endParaRPr lang="en-US" sz="2400" dirty="0">
              <a:latin typeface="Times New Roman" pitchFamily="18" charset="0"/>
              <a:cs typeface="Times New Roman" pitchFamily="18" charset="0"/>
            </a:endParaRPr>
          </a:p>
          <a:p>
            <a:pPr lvl="0" algn="just">
              <a:lnSpc>
                <a:spcPct val="150000"/>
              </a:lnSpc>
            </a:pPr>
            <a:r>
              <a:rPr lang="pt-BR" sz="2400" dirty="0">
                <a:latin typeface="Times New Roman" pitchFamily="18" charset="0"/>
                <a:cs typeface="Times New Roman" pitchFamily="18" charset="0"/>
              </a:rPr>
              <a:t>- Biên bản trích lập quỹ</a:t>
            </a:r>
            <a:endParaRPr lang="en-US" sz="2400" dirty="0">
              <a:latin typeface="Times New Roman" pitchFamily="18" charset="0"/>
              <a:cs typeface="Times New Roman" pitchFamily="18" charset="0"/>
            </a:endParaRPr>
          </a:p>
          <a:p>
            <a:pPr lvl="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endParaRPr lang="en-US" sz="2400" dirty="0">
              <a:latin typeface="Times New Roman" pitchFamily="18" charset="0"/>
              <a:cs typeface="Times New Roman" pitchFamily="18" charset="0"/>
            </a:endParaRPr>
          </a:p>
          <a:p>
            <a:pPr lvl="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a:t>
            </a:r>
          </a:p>
          <a:p>
            <a:pPr lvl="0" algn="just">
              <a:lnSpc>
                <a:spcPct val="150000"/>
              </a:lnSpc>
            </a:pPr>
            <a:r>
              <a:rPr lang="pt-BR" sz="2400" dirty="0">
                <a:latin typeface="Times New Roman" pitchFamily="18" charset="0"/>
                <a:cs typeface="Times New Roman" pitchFamily="18" charset="0"/>
              </a:rPr>
              <a:t>- Giấy báo của ngân hàng</a:t>
            </a:r>
            <a:endParaRPr lang="en-US" sz="2400" dirty="0">
              <a:latin typeface="Times New Roman" pitchFamily="18" charset="0"/>
              <a:cs typeface="Times New Roman" pitchFamily="18" charset="0"/>
            </a:endParaRPr>
          </a:p>
          <a:p>
            <a:pPr algn="just">
              <a:lnSpc>
                <a:spcPct val="150000"/>
              </a:lnSpc>
            </a:pPr>
            <a:r>
              <a:rPr lang="pt-BR" sz="2400" i="1" dirty="0">
                <a:latin typeface="Times New Roman" pitchFamily="18" charset="0"/>
                <a:cs typeface="Times New Roman" pitchFamily="18" charset="0"/>
              </a:rPr>
              <a:t>3.6.3.3. Tài khoản sử dụng:</a:t>
            </a:r>
            <a:r>
              <a:rPr lang="pt-BR"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ct val="150000"/>
              </a:lnSpc>
            </a:pPr>
            <a:r>
              <a:rPr lang="pt-BR" sz="2400" dirty="0">
                <a:latin typeface="Times New Roman" pitchFamily="18" charset="0"/>
                <a:cs typeface="Times New Roman" pitchFamily="18" charset="0"/>
              </a:rPr>
              <a:t>Kế toán quỹ khen thưởng phúc lợi sử dụng tài khoản 353 “Quỹ khen thưởng, phúc lợi</a:t>
            </a:r>
            <a:r>
              <a:rPr lang="pt-BR" sz="2400" dirty="0"/>
              <a:t>”</a:t>
            </a:r>
            <a:endParaRPr lang="en-US" sz="2400" dirty="0"/>
          </a:p>
        </p:txBody>
      </p:sp>
    </p:spTree>
    <p:extLst>
      <p:ext uri="{BB962C8B-B14F-4D97-AF65-F5344CB8AC3E}">
        <p14:creationId xmlns:p14="http://schemas.microsoft.com/office/powerpoint/2010/main" val="247506856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6868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092215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158</a:t>
            </a:fld>
            <a:endParaRPr sz="927">
              <a:solidFill>
                <a:prstClr val="black"/>
              </a:solidFill>
              <a:latin typeface="Tahoma"/>
              <a:cs typeface="Tahoma"/>
            </a:endParaRPr>
          </a:p>
        </p:txBody>
      </p:sp>
      <p:sp>
        <p:nvSpPr>
          <p:cNvPr id="4" name="object 2"/>
          <p:cNvSpPr txBox="1"/>
          <p:nvPr/>
        </p:nvSpPr>
        <p:spPr>
          <a:xfrm>
            <a:off x="304800" y="533400"/>
            <a:ext cx="8534400" cy="494004"/>
          </a:xfrm>
          <a:prstGeom prst="rect">
            <a:avLst/>
          </a:prstGeom>
        </p:spPr>
        <p:txBody>
          <a:bodyPr vert="horz" wrap="square" lIns="0" tIns="8404" rIns="0" bIns="0" rtlCol="0">
            <a:spAutoFit/>
          </a:bodyPr>
          <a:lstStyle/>
          <a:p>
            <a:pPr>
              <a:lnSpc>
                <a:spcPct val="150000"/>
              </a:lnSpc>
            </a:pPr>
            <a:r>
              <a:rPr lang="vi-VN" sz="2400" b="1" i="1" dirty="0"/>
              <a:t>3.6. Kế toán các quỹ của doanh nghiệp</a:t>
            </a:r>
            <a:endParaRPr lang="en-US" sz="2400" dirty="0"/>
          </a:p>
        </p:txBody>
      </p:sp>
      <p:sp>
        <p:nvSpPr>
          <p:cNvPr id="6" name="object 2"/>
          <p:cNvSpPr txBox="1"/>
          <p:nvPr/>
        </p:nvSpPr>
        <p:spPr>
          <a:xfrm>
            <a:off x="304800" y="1066800"/>
            <a:ext cx="8534400" cy="5370531"/>
          </a:xfrm>
          <a:prstGeom prst="rect">
            <a:avLst/>
          </a:prstGeom>
        </p:spPr>
        <p:txBody>
          <a:bodyPr vert="horz" wrap="square" lIns="0" tIns="8404" rIns="0" bIns="0" rtlCol="0">
            <a:spAutoFit/>
          </a:bodyPr>
          <a:lstStyle/>
          <a:p>
            <a:pPr>
              <a:lnSpc>
                <a:spcPts val="3000"/>
              </a:lnSpc>
            </a:pPr>
            <a:r>
              <a:rPr lang="pt-BR" sz="2400" i="1" dirty="0">
                <a:latin typeface="Times New Roman" pitchFamily="18" charset="0"/>
                <a:cs typeface="Times New Roman" pitchFamily="18" charset="0"/>
              </a:rPr>
              <a:t>3.6.4.  Quỹ phát triển khoa học và công nghệ</a:t>
            </a:r>
          </a:p>
          <a:p>
            <a:pPr>
              <a:lnSpc>
                <a:spcPts val="3000"/>
              </a:lnSpc>
            </a:pPr>
            <a:r>
              <a:rPr lang="pt-BR" sz="2400" i="1" dirty="0">
                <a:latin typeface="Times New Roman" pitchFamily="18" charset="0"/>
                <a:cs typeface="Times New Roman" pitchFamily="18" charset="0"/>
              </a:rPr>
              <a:t>3.6.4.1. Nguồn trích lập, mục đích sử dụng quỹ phát triển khoa hoc và  công nghệ</a:t>
            </a:r>
            <a:endParaRPr lang="en-US" sz="2400" dirty="0">
              <a:latin typeface="Times New Roman" pitchFamily="18" charset="0"/>
              <a:cs typeface="Times New Roman" pitchFamily="18" charset="0"/>
            </a:endParaRPr>
          </a:p>
          <a:p>
            <a:pPr>
              <a:lnSpc>
                <a:spcPts val="3000"/>
              </a:lnSpc>
            </a:pPr>
            <a:r>
              <a:rPr lang="pt-BR" sz="2400" dirty="0">
                <a:latin typeface="Times New Roman" pitchFamily="18" charset="0"/>
                <a:cs typeface="Times New Roman" pitchFamily="18" charset="0"/>
              </a:rPr>
              <a:t>* Nguồn trích lập: được trích lập và hạch toỏn vào chi phớ quản lý doanh nghiệp</a:t>
            </a:r>
            <a:endParaRPr lang="en-US" sz="2400" dirty="0">
              <a:latin typeface="Times New Roman" pitchFamily="18" charset="0"/>
              <a:cs typeface="Times New Roman" pitchFamily="18" charset="0"/>
            </a:endParaRPr>
          </a:p>
          <a:p>
            <a:pPr>
              <a:lnSpc>
                <a:spcPts val="3000"/>
              </a:lnSpc>
            </a:pPr>
            <a:r>
              <a:rPr lang="pt-BR" sz="2400" dirty="0">
                <a:latin typeface="Times New Roman" pitchFamily="18" charset="0"/>
                <a:cs typeface="Times New Roman" pitchFamily="18" charset="0"/>
              </a:rPr>
              <a:t>* Mục đích sử dụng: Được sử dụng cho đầu tư khoa học, công nghệ tại Việt Nam</a:t>
            </a:r>
            <a:endParaRPr lang="en-US" sz="2400" dirty="0">
              <a:latin typeface="Times New Roman" pitchFamily="18" charset="0"/>
              <a:cs typeface="Times New Roman" pitchFamily="18" charset="0"/>
            </a:endParaRPr>
          </a:p>
          <a:p>
            <a:pPr>
              <a:lnSpc>
                <a:spcPts val="3000"/>
              </a:lnSpc>
            </a:pPr>
            <a:r>
              <a:rPr lang="pt-BR" sz="2400" i="1" dirty="0">
                <a:latin typeface="Times New Roman" pitchFamily="18" charset="0"/>
                <a:cs typeface="Times New Roman" pitchFamily="18" charset="0"/>
              </a:rPr>
              <a:t>3.6.4.2. Chứng từ kế toán </a:t>
            </a:r>
            <a:endParaRPr lang="en-US" sz="2400" dirty="0">
              <a:latin typeface="Times New Roman" pitchFamily="18" charset="0"/>
              <a:cs typeface="Times New Roman" pitchFamily="18" charset="0"/>
            </a:endParaRPr>
          </a:p>
          <a:p>
            <a:pPr lvl="0">
              <a:lnSpc>
                <a:spcPts val="3000"/>
              </a:lnSpc>
            </a:pPr>
            <a:r>
              <a:rPr lang="pt-BR" sz="2400" dirty="0">
                <a:latin typeface="Times New Roman" pitchFamily="18" charset="0"/>
                <a:cs typeface="Times New Roman" pitchFamily="18" charset="0"/>
              </a:rPr>
              <a:t>- Biên bản trích lập quỹ</a:t>
            </a:r>
            <a:endParaRPr lang="en-US" sz="2400" dirty="0">
              <a:latin typeface="Times New Roman" pitchFamily="18" charset="0"/>
              <a:cs typeface="Times New Roman" pitchFamily="18" charset="0"/>
            </a:endParaRPr>
          </a:p>
          <a:p>
            <a:pPr lvl="0">
              <a:lnSpc>
                <a:spcPts val="3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endParaRPr lang="en-US" sz="2400" dirty="0">
              <a:latin typeface="Times New Roman" pitchFamily="18" charset="0"/>
              <a:cs typeface="Times New Roman" pitchFamily="18" charset="0"/>
            </a:endParaRPr>
          </a:p>
          <a:p>
            <a:pPr lvl="0">
              <a:lnSpc>
                <a:spcPts val="3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a:t>
            </a:r>
          </a:p>
          <a:p>
            <a:pPr lvl="0">
              <a:lnSpc>
                <a:spcPts val="3000"/>
              </a:lnSpc>
            </a:pPr>
            <a:r>
              <a:rPr lang="pt-BR" sz="2400" dirty="0">
                <a:latin typeface="Times New Roman" pitchFamily="18" charset="0"/>
                <a:cs typeface="Times New Roman" pitchFamily="18" charset="0"/>
              </a:rPr>
              <a:t>- Giấy báo của ngân hàng</a:t>
            </a:r>
          </a:p>
          <a:p>
            <a:pPr>
              <a:lnSpc>
                <a:spcPts val="3000"/>
              </a:lnSpc>
            </a:pPr>
            <a:r>
              <a:rPr lang="pt-BR" sz="2400" i="1" dirty="0">
                <a:latin typeface="Times New Roman" pitchFamily="18" charset="0"/>
                <a:cs typeface="Times New Roman" pitchFamily="18" charset="0"/>
              </a:rPr>
              <a:t>3.6.4.3. Tài khoản sử dụng:</a:t>
            </a:r>
            <a:r>
              <a:rPr lang="pt-BR" sz="2400" dirty="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pt-BR" sz="2400" dirty="0">
                <a:latin typeface="Times New Roman" pitchFamily="18" charset="0"/>
                <a:cs typeface="Times New Roman" pitchFamily="18" charset="0"/>
              </a:rPr>
              <a:t>TK 356 – Quỹ phát triển khoa học và công nghệ</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62849267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ơ đồ hạch toán tài khoản 356 - Quỹ phát triển khoa học công nghệ theo TT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0010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250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68580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2.3.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228600" y="1676400"/>
            <a:ext cx="8762999" cy="7620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457200" y="1905000"/>
            <a:ext cx="8534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500" b="1" i="1" dirty="0">
                <a:latin typeface="Times New Roman" pitchFamily="18" charset="0"/>
                <a:cs typeface="Times New Roman" pitchFamily="18" charset="0"/>
              </a:rPr>
              <a:t>2.3.3.2. </a:t>
            </a:r>
            <a:r>
              <a:rPr lang="vi-VN" sz="2500" i="1" dirty="0">
                <a:latin typeface="Times New Roman" pitchFamily="18" charset="0"/>
                <a:cs typeface="Times New Roman" pitchFamily="18" charset="0"/>
              </a:rPr>
              <a:t>Kế toán giá vốn hàng bán theo phương thức bán hàng trực tiếp</a:t>
            </a:r>
            <a:endParaRPr lang="en-US" sz="2500" dirty="0">
              <a:latin typeface="Times New Roman" pitchFamily="18" charset="0"/>
              <a:cs typeface="Times New Roman" pitchFamily="18" charset="0"/>
            </a:endParaRPr>
          </a:p>
        </p:txBody>
      </p:sp>
      <p:sp>
        <p:nvSpPr>
          <p:cNvPr id="6" name="AutoShape 55"/>
          <p:cNvSpPr>
            <a:spLocks noChangeArrowheads="1"/>
          </p:cNvSpPr>
          <p:nvPr/>
        </p:nvSpPr>
        <p:spPr bwMode="auto">
          <a:xfrm>
            <a:off x="228601" y="2667000"/>
            <a:ext cx="8762999" cy="3124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7" name="Rectangle 2"/>
          <p:cNvSpPr txBox="1">
            <a:spLocks noChangeArrowheads="1"/>
          </p:cNvSpPr>
          <p:nvPr/>
        </p:nvSpPr>
        <p:spPr bwMode="auto">
          <a:xfrm>
            <a:off x="342899" y="2895600"/>
            <a:ext cx="8534399"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err="1">
                <a:solidFill>
                  <a:schemeClr val="tx1"/>
                </a:solidFill>
                <a:latin typeface="Times New Roman" pitchFamily="18" charset="0"/>
                <a:cs typeface="Times New Roman" pitchFamily="18" charset="0"/>
              </a:rPr>
              <a:t>Nội</a:t>
            </a:r>
            <a:r>
              <a:rPr lang="en-US" sz="2800" dirty="0">
                <a:solidFill>
                  <a:schemeClr val="tx1"/>
                </a:solidFill>
                <a:latin typeface="Times New Roman" pitchFamily="18" charset="0"/>
                <a:cs typeface="Times New Roman" pitchFamily="18" charset="0"/>
              </a:rPr>
              <a:t> dung:</a:t>
            </a:r>
            <a:r>
              <a:rPr lang="en-US" sz="2800" dirty="0">
                <a:latin typeface="Times New Roman" pitchFamily="18" charset="0"/>
                <a:cs typeface="Times New Roman" pitchFamily="18" charset="0"/>
              </a:rPr>
              <a:t> </a:t>
            </a:r>
            <a:r>
              <a:rPr lang="vi-VN" sz="2500" dirty="0">
                <a:solidFill>
                  <a:schemeClr val="tx1"/>
                </a:solidFill>
                <a:latin typeface="Times New Roman" pitchFamily="18" charset="0"/>
                <a:cs typeface="Times New Roman" pitchFamily="18" charset="0"/>
              </a:rPr>
              <a:t>Theo phương thức này, khi doanh nghiệp giao hàng hóa, thành phẩm hoặc lao vụ dịch vụ cho khách hàng, thì đồng thời được khách hàng thanh toán hoặc chấp nhận thanh toán ngay; có nghĩa là quá trình chuyển giao hàng và ghi nhận doanh thu diễn ra đồng thời với nhau, tức là đã bảo đảm các điều kiện ghi nhận doanh thu bán hàng.</a:t>
            </a:r>
            <a:endParaRPr lang="en-US" sz="2500" dirty="0">
              <a:solidFill>
                <a:schemeClr val="tx1"/>
              </a:solidFill>
              <a:latin typeface="Times New Roman" pitchFamily="18" charset="0"/>
              <a:cs typeface="Times New Roman" pitchFamily="18" charset="0"/>
            </a:endParaRPr>
          </a:p>
        </p:txBody>
      </p:sp>
      <p:sp>
        <p:nvSpPr>
          <p:cNvPr id="8" name="AutoShape 55"/>
          <p:cNvSpPr>
            <a:spLocks noChangeArrowheads="1"/>
          </p:cNvSpPr>
          <p:nvPr/>
        </p:nvSpPr>
        <p:spPr bwMode="auto">
          <a:xfrm>
            <a:off x="256310" y="5981700"/>
            <a:ext cx="8762999" cy="8001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9" name="Rectangle 2"/>
          <p:cNvSpPr txBox="1">
            <a:spLocks noChangeArrowheads="1"/>
          </p:cNvSpPr>
          <p:nvPr/>
        </p:nvSpPr>
        <p:spPr bwMode="auto">
          <a:xfrm>
            <a:off x="342899" y="6019800"/>
            <a:ext cx="853439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dirty="0">
                <a:solidFill>
                  <a:schemeClr val="tx1"/>
                </a:solidFill>
                <a:latin typeface="Times New Roman" pitchFamily="18" charset="0"/>
                <a:cs typeface="Times New Roman" pitchFamily="18" charset="0"/>
              </a:rPr>
              <a:t>TK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TK 632 “ </a:t>
            </a:r>
            <a:r>
              <a:rPr lang="en-US" sz="2800" dirty="0" err="1">
                <a:solidFill>
                  <a:schemeClr val="tx1"/>
                </a:solidFill>
                <a:latin typeface="Times New Roman" pitchFamily="18" charset="0"/>
                <a:cs typeface="Times New Roman" pitchFamily="18" charset="0"/>
              </a:rPr>
              <a:t>Giá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vốn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bán</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41462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7"/>
                                        </p:tgtEl>
                                        <p:attrNameLst>
                                          <p:attrName>style.visibility</p:attrName>
                                        </p:attrNameLst>
                                      </p:cBhvr>
                                      <p:to>
                                        <p:strVal val="visible"/>
                                      </p:to>
                                    </p:set>
                                    <p:anim calcmode="discrete" valueType="clr">
                                      <p:cBhvr override="childStyle">
                                        <p:cTn id="2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
                                        </p:tgtEl>
                                        <p:attrNameLst>
                                          <p:attrName>fillcolor</p:attrName>
                                        </p:attrNameLst>
                                      </p:cBhvr>
                                      <p:tavLst>
                                        <p:tav tm="0">
                                          <p:val>
                                            <p:clrVal>
                                              <a:schemeClr val="accent2"/>
                                            </p:clrVal>
                                          </p:val>
                                        </p:tav>
                                        <p:tav tm="50000">
                                          <p:val>
                                            <p:clrVal>
                                              <a:schemeClr val="hlink"/>
                                            </p:clrVal>
                                          </p:val>
                                        </p:tav>
                                      </p:tavLst>
                                    </p:anim>
                                    <p:set>
                                      <p:cBhvr>
                                        <p:cTn id="29" dur="80"/>
                                        <p:tgtEl>
                                          <p:spTgt spid="7"/>
                                        </p:tgtEl>
                                        <p:attrNameLst>
                                          <p:attrName>fill.type</p:attrName>
                                        </p:attrNameLst>
                                      </p:cBhvr>
                                      <p:to>
                                        <p:strVal val="solid"/>
                                      </p:to>
                                    </p:set>
                                  </p:childTnLst>
                                </p:cTn>
                              </p:par>
                              <p:par>
                                <p:cTn id="30" presetID="2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edg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9"/>
                                        </p:tgtEl>
                                        <p:attrNameLst>
                                          <p:attrName>style.visibility</p:attrName>
                                        </p:attrNameLst>
                                      </p:cBhvr>
                                      <p:to>
                                        <p:strVal val="visible"/>
                                      </p:to>
                                    </p:set>
                                    <p:anim calcmode="discrete" valueType="clr">
                                      <p:cBhvr override="childStyle">
                                        <p:cTn id="3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
                                        </p:tgtEl>
                                        <p:attrNameLst>
                                          <p:attrName>fillcolor</p:attrName>
                                        </p:attrNameLst>
                                      </p:cBhvr>
                                      <p:tavLst>
                                        <p:tav tm="0">
                                          <p:val>
                                            <p:clrVal>
                                              <a:schemeClr val="accent2"/>
                                            </p:clrVal>
                                          </p:val>
                                        </p:tav>
                                        <p:tav tm="50000">
                                          <p:val>
                                            <p:clrVal>
                                              <a:schemeClr val="hlink"/>
                                            </p:clrVal>
                                          </p:val>
                                        </p:tav>
                                      </p:tavLst>
                                    </p:anim>
                                    <p:set>
                                      <p:cBhvr>
                                        <p:cTn id="3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6" grpId="0" animBg="1"/>
      <p:bldP spid="7" grpId="0"/>
      <p:bldP spid="8" grpId="0" animBg="1"/>
      <p:bldP spid="9"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52400"/>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160</a:t>
            </a:fld>
            <a:endParaRPr sz="927">
              <a:solidFill>
                <a:prstClr val="black"/>
              </a:solidFill>
              <a:latin typeface="Tahoma"/>
              <a:cs typeface="Tahoma"/>
            </a:endParaRPr>
          </a:p>
        </p:txBody>
      </p:sp>
      <p:sp>
        <p:nvSpPr>
          <p:cNvPr id="4" name="object 2"/>
          <p:cNvSpPr txBox="1"/>
          <p:nvPr/>
        </p:nvSpPr>
        <p:spPr>
          <a:xfrm>
            <a:off x="304800" y="533400"/>
            <a:ext cx="8534400" cy="377818"/>
          </a:xfrm>
          <a:prstGeom prst="rect">
            <a:avLst/>
          </a:prstGeom>
        </p:spPr>
        <p:txBody>
          <a:bodyPr vert="horz" wrap="square" lIns="0" tIns="8404" rIns="0" bIns="0" rtlCol="0">
            <a:spAutoFit/>
          </a:bodyPr>
          <a:lstStyle/>
          <a:p>
            <a:r>
              <a:rPr lang="pt-BR" sz="2400" b="1" i="1" dirty="0">
                <a:latin typeface="Times New Roman" pitchFamily="18" charset="0"/>
                <a:cs typeface="Times New Roman" pitchFamily="18" charset="0"/>
              </a:rPr>
              <a:t>3.7. Kế toán nguồn vốn đầu tư xây dựng cơ bản</a:t>
            </a:r>
            <a:endParaRPr lang="en-US" sz="2400" dirty="0">
              <a:latin typeface="Times New Roman" pitchFamily="18" charset="0"/>
              <a:cs typeface="Times New Roman" pitchFamily="18" charset="0"/>
            </a:endParaRPr>
          </a:p>
        </p:txBody>
      </p:sp>
      <p:sp>
        <p:nvSpPr>
          <p:cNvPr id="6" name="object 2"/>
          <p:cNvSpPr txBox="1"/>
          <p:nvPr/>
        </p:nvSpPr>
        <p:spPr>
          <a:xfrm>
            <a:off x="304800" y="1066800"/>
            <a:ext cx="8534400" cy="2712111"/>
          </a:xfrm>
          <a:prstGeom prst="rect">
            <a:avLst/>
          </a:prstGeom>
        </p:spPr>
        <p:txBody>
          <a:bodyPr vert="horz" wrap="square" lIns="0" tIns="8404" rIns="0" bIns="0" rtlCol="0">
            <a:spAutoFit/>
          </a:bodyPr>
          <a:lstStyle/>
          <a:p>
            <a:pPr algn="just">
              <a:lnSpc>
                <a:spcPct val="150000"/>
              </a:lnSpc>
            </a:pPr>
            <a:r>
              <a:rPr lang="it-IT" sz="2400" dirty="0">
                <a:latin typeface="Times New Roman" pitchFamily="18" charset="0"/>
                <a:cs typeface="Times New Roman" pitchFamily="18" charset="0"/>
              </a:rPr>
              <a:t>Trong doanh nghiệp, nguồn vốn đầu tư xây dựng cơ bản được hình thành từ nhiều nguồn khác nhau:</a:t>
            </a:r>
          </a:p>
          <a:p>
            <a:pPr algn="just">
              <a:lnSpc>
                <a:spcPct val="150000"/>
              </a:lnSpc>
            </a:pPr>
            <a:r>
              <a:rPr lang="it-IT" sz="2400" dirty="0">
                <a:latin typeface="Times New Roman" pitchFamily="18" charset="0"/>
                <a:cs typeface="Times New Roman" pitchFamily="18" charset="0"/>
              </a:rPr>
              <a:t>- Từ ngân sách Nhà nước cấp, từ đơn vị cấp, hoặc do </a:t>
            </a:r>
          </a:p>
          <a:p>
            <a:pPr algn="just">
              <a:lnSpc>
                <a:spcPct val="150000"/>
              </a:lnSpc>
            </a:pPr>
            <a:r>
              <a:rPr lang="it-IT" sz="2400" dirty="0">
                <a:latin typeface="Times New Roman" pitchFamily="18" charset="0"/>
                <a:cs typeface="Times New Roman" pitchFamily="18" charset="0"/>
              </a:rPr>
              <a:t>- Các bên tham gia liên doanh, hoặc các cổ đông góp vốn hay từ quỹ của doanh nghiệp. </a:t>
            </a:r>
            <a:endParaRPr lang="en-US" sz="2400" dirty="0">
              <a:latin typeface="Times New Roman" pitchFamily="18" charset="0"/>
              <a:cs typeface="Times New Roman" pitchFamily="18" charset="0"/>
            </a:endParaRPr>
          </a:p>
        </p:txBody>
      </p:sp>
      <p:sp>
        <p:nvSpPr>
          <p:cNvPr id="7" name="object 2"/>
          <p:cNvSpPr txBox="1"/>
          <p:nvPr/>
        </p:nvSpPr>
        <p:spPr>
          <a:xfrm>
            <a:off x="311727" y="3778911"/>
            <a:ext cx="8534400" cy="2709995"/>
          </a:xfrm>
          <a:prstGeom prst="rect">
            <a:avLst/>
          </a:prstGeom>
        </p:spPr>
        <p:txBody>
          <a:bodyPr vert="horz" wrap="square" lIns="0" tIns="8404" rIns="0" bIns="0" rtlCol="0">
            <a:spAutoFit/>
          </a:bodyPr>
          <a:lstStyle/>
          <a:p>
            <a:pPr>
              <a:lnSpc>
                <a:spcPct val="150000"/>
              </a:lnSpc>
            </a:pPr>
            <a:r>
              <a:rPr lang="it-IT" sz="2400" i="1" dirty="0">
                <a:latin typeface="Times New Roman" pitchFamily="18" charset="0"/>
                <a:cs typeface="Times New Roman" pitchFamily="18" charset="0"/>
              </a:rPr>
              <a:t>3.7.1. Các hình thức đầu tư xây dựng cơ bản</a:t>
            </a:r>
            <a:endParaRPr lang="en-US" sz="2400" i="1" dirty="0">
              <a:latin typeface="Times New Roman" pitchFamily="18" charset="0"/>
              <a:cs typeface="Times New Roman" pitchFamily="18" charset="0"/>
            </a:endParaRPr>
          </a:p>
          <a:p>
            <a:pPr marL="342900" indent="-342900">
              <a:lnSpc>
                <a:spcPct val="150000"/>
              </a:lnSpc>
              <a:buFont typeface="Arial" charset="0"/>
              <a:buChar char="•"/>
            </a:pPr>
            <a:r>
              <a:rPr lang="it-IT" sz="2400" dirty="0">
                <a:latin typeface="Times New Roman" pitchFamily="18" charset="0"/>
                <a:cs typeface="Times New Roman" pitchFamily="18" charset="0"/>
              </a:rPr>
              <a:t>Hình thức chủ đầu tư trực tiếp quản lý thực hiện dự án</a:t>
            </a:r>
          </a:p>
          <a:p>
            <a:pPr marL="342900" indent="-342900">
              <a:lnSpc>
                <a:spcPct val="150000"/>
              </a:lnSpc>
              <a:buFont typeface="Arial" charset="0"/>
              <a:buChar char="•"/>
            </a:pPr>
            <a:r>
              <a:rPr lang="it-IT" sz="2400" dirty="0">
                <a:latin typeface="Times New Roman" pitchFamily="18" charset="0"/>
                <a:cs typeface="Times New Roman" pitchFamily="18" charset="0"/>
              </a:rPr>
              <a:t>Hình thức chủ nhiệm điều hành dự án</a:t>
            </a:r>
          </a:p>
          <a:p>
            <a:pPr marL="342900" indent="-342900">
              <a:lnSpc>
                <a:spcPct val="150000"/>
              </a:lnSpc>
              <a:buFont typeface="Arial" charset="0"/>
              <a:buChar char="•"/>
            </a:pPr>
            <a:r>
              <a:rPr lang="it-IT" sz="2400" dirty="0">
                <a:latin typeface="Times New Roman" pitchFamily="18" charset="0"/>
                <a:cs typeface="Times New Roman" pitchFamily="18" charset="0"/>
              </a:rPr>
              <a:t>Hình thức chìa khoá trao tay: </a:t>
            </a:r>
          </a:p>
          <a:p>
            <a:pPr marL="342900" indent="-342900">
              <a:lnSpc>
                <a:spcPct val="150000"/>
              </a:lnSpc>
              <a:buFont typeface="Arial" charset="0"/>
              <a:buChar char="•"/>
            </a:pPr>
            <a:r>
              <a:rPr lang="it-IT" sz="2400" dirty="0">
                <a:latin typeface="Times New Roman" pitchFamily="18" charset="0"/>
                <a:cs typeface="Times New Roman" pitchFamily="18" charset="0"/>
              </a:rPr>
              <a:t>*Hình thức tự làm:</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72299341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374782"/>
            <a:ext cx="8534400" cy="377818"/>
          </a:xfrm>
          <a:prstGeom prst="rect">
            <a:avLst/>
          </a:prstGeom>
        </p:spPr>
        <p:txBody>
          <a:bodyPr vert="horz" wrap="square" lIns="0" tIns="8404" rIns="0" bIns="0" rtlCol="0">
            <a:spAutoFit/>
          </a:bodyPr>
          <a:lstStyle/>
          <a:p>
            <a:r>
              <a:rPr lang="vi-VN" sz="2400" b="1" dirty="0">
                <a:latin typeface="Times New Roman" pitchFamily="18" charset="0"/>
                <a:cs typeface="Times New Roman" pitchFamily="18" charset="0"/>
              </a:rPr>
              <a:t>3. Kế toán nguồn vốn chủ sở hữu</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161</a:t>
            </a:fld>
            <a:endParaRPr sz="927">
              <a:solidFill>
                <a:prstClr val="black"/>
              </a:solidFill>
              <a:latin typeface="Tahoma"/>
              <a:cs typeface="Tahoma"/>
            </a:endParaRPr>
          </a:p>
        </p:txBody>
      </p:sp>
      <p:sp>
        <p:nvSpPr>
          <p:cNvPr id="4" name="object 2"/>
          <p:cNvSpPr txBox="1"/>
          <p:nvPr/>
        </p:nvSpPr>
        <p:spPr>
          <a:xfrm>
            <a:off x="304800" y="2060582"/>
            <a:ext cx="8534400" cy="377818"/>
          </a:xfrm>
          <a:prstGeom prst="rect">
            <a:avLst/>
          </a:prstGeom>
        </p:spPr>
        <p:txBody>
          <a:bodyPr vert="horz" wrap="square" lIns="0" tIns="8404" rIns="0" bIns="0" rtlCol="0">
            <a:spAutoFit/>
          </a:bodyPr>
          <a:lstStyle/>
          <a:p>
            <a:r>
              <a:rPr lang="pt-BR" sz="2400" b="1" i="1" dirty="0">
                <a:latin typeface="Times New Roman" pitchFamily="18" charset="0"/>
                <a:cs typeface="Times New Roman" pitchFamily="18" charset="0"/>
              </a:rPr>
              <a:t>3.7. Kế toán nguồn vốn đầu tư xây dựng cơ bản</a:t>
            </a:r>
            <a:endParaRPr lang="en-US" sz="2400" dirty="0">
              <a:latin typeface="Times New Roman" pitchFamily="18" charset="0"/>
              <a:cs typeface="Times New Roman" pitchFamily="18" charset="0"/>
            </a:endParaRPr>
          </a:p>
        </p:txBody>
      </p:sp>
      <p:sp>
        <p:nvSpPr>
          <p:cNvPr id="6" name="object 2"/>
          <p:cNvSpPr txBox="1"/>
          <p:nvPr/>
        </p:nvSpPr>
        <p:spPr>
          <a:xfrm>
            <a:off x="304800" y="2700205"/>
            <a:ext cx="8534400" cy="2709995"/>
          </a:xfrm>
          <a:prstGeom prst="rect">
            <a:avLst/>
          </a:prstGeom>
        </p:spPr>
        <p:txBody>
          <a:bodyPr vert="horz" wrap="square" lIns="0" tIns="8404" rIns="0" bIns="0" rtlCol="0">
            <a:spAutoFit/>
          </a:bodyPr>
          <a:lstStyle/>
          <a:p>
            <a:pPr>
              <a:lnSpc>
                <a:spcPct val="150000"/>
              </a:lnSpc>
            </a:pPr>
            <a:r>
              <a:rPr lang="it-IT" sz="2400" i="1" dirty="0">
                <a:latin typeface="Times New Roman" pitchFamily="18" charset="0"/>
                <a:cs typeface="Times New Roman" pitchFamily="18" charset="0"/>
              </a:rPr>
              <a:t>3.7.2. Chứng từ kế toán </a:t>
            </a:r>
            <a:endParaRPr lang="en-US" sz="2400" dirty="0">
              <a:latin typeface="Times New Roman" pitchFamily="18" charset="0"/>
              <a:cs typeface="Times New Roman" pitchFamily="18" charset="0"/>
            </a:endParaRPr>
          </a:p>
          <a:p>
            <a:pPr>
              <a:lnSpc>
                <a:spcPct val="150000"/>
              </a:lnSpc>
            </a:pPr>
            <a:r>
              <a:rPr lang="it-IT" sz="2400" b="1" dirty="0">
                <a:latin typeface="Times New Roman" pitchFamily="18" charset="0"/>
                <a:cs typeface="Times New Roman" pitchFamily="18" charset="0"/>
              </a:rPr>
              <a:t>- </a:t>
            </a:r>
            <a:r>
              <a:rPr lang="it-IT" sz="2400" dirty="0">
                <a:latin typeface="Times New Roman" pitchFamily="18" charset="0"/>
                <a:cs typeface="Times New Roman" pitchFamily="18" charset="0"/>
              </a:rPr>
              <a:t>Phiếu chi, Giấy báo Nợ của ngân hàng…..</a:t>
            </a:r>
            <a:endParaRPr lang="en-US" sz="2400" dirty="0">
              <a:latin typeface="Times New Roman" pitchFamily="18" charset="0"/>
              <a:cs typeface="Times New Roman" pitchFamily="18" charset="0"/>
            </a:endParaRPr>
          </a:p>
          <a:p>
            <a:pPr>
              <a:lnSpc>
                <a:spcPct val="150000"/>
              </a:lnSpc>
            </a:pPr>
            <a:r>
              <a:rPr lang="it-IT" sz="2400" dirty="0">
                <a:latin typeface="Times New Roman" pitchFamily="18" charset="0"/>
                <a:cs typeface="Times New Roman" pitchFamily="18" charset="0"/>
              </a:rPr>
              <a:t>- Quyết toán công trình đầu tư xây dựng hoàn thành</a:t>
            </a:r>
            <a:endParaRPr lang="en-US" sz="2400" dirty="0">
              <a:latin typeface="Times New Roman" pitchFamily="18" charset="0"/>
              <a:cs typeface="Times New Roman" pitchFamily="18" charset="0"/>
            </a:endParaRPr>
          </a:p>
          <a:p>
            <a:pPr>
              <a:lnSpc>
                <a:spcPct val="150000"/>
              </a:lnSpc>
            </a:pPr>
            <a:r>
              <a:rPr lang="it-IT" sz="2400" i="1" dirty="0">
                <a:latin typeface="Times New Roman" pitchFamily="18" charset="0"/>
                <a:cs typeface="Times New Roman" pitchFamily="18" charset="0"/>
              </a:rPr>
              <a:t>3.7.3. Tài khoản sử dụng: </a:t>
            </a:r>
            <a:r>
              <a:rPr lang="it-IT" sz="2400" dirty="0">
                <a:latin typeface="Times New Roman" pitchFamily="18" charset="0"/>
                <a:cs typeface="Times New Roman" pitchFamily="18" charset="0"/>
              </a:rPr>
              <a:t>Kế toán sử dụng TK 441 “ Nguồn vốn đầu tư XDCB</a:t>
            </a:r>
            <a:r>
              <a:rPr lang="it-IT" sz="2400" dirty="0"/>
              <a:t>”</a:t>
            </a:r>
            <a:endParaRPr lang="en-US" sz="2400" dirty="0"/>
          </a:p>
        </p:txBody>
      </p:sp>
    </p:spTree>
    <p:extLst>
      <p:ext uri="{BB962C8B-B14F-4D97-AF65-F5344CB8AC3E}">
        <p14:creationId xmlns:p14="http://schemas.microsoft.com/office/powerpoint/2010/main" val="322249599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ÀI KHOẢN 441 - CÁC QUỸ KHÁC THUỘC VỐN CHỦ SỞ HỮU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8124825" cy="576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43152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763000" cy="6863417"/>
          </a:xfrm>
          <a:prstGeom prst="rect">
            <a:avLst/>
          </a:prstGeom>
        </p:spPr>
        <p:txBody>
          <a:bodyPr wrap="square">
            <a:spAutoFit/>
          </a:bodyPr>
          <a:lstStyle/>
          <a:p>
            <a:pPr algn="just"/>
            <a:r>
              <a:rPr lang="pl-PL" sz="2200" b="1" u="sng" dirty="0">
                <a:latin typeface="Times New Roman" pitchFamily="18" charset="0"/>
                <a:cs typeface="Times New Roman" pitchFamily="18" charset="0"/>
              </a:rPr>
              <a:t>BÀI TẬP THỰC HÀNH</a:t>
            </a:r>
            <a:endParaRPr lang="en-US" sz="2200" dirty="0">
              <a:latin typeface="Times New Roman" pitchFamily="18" charset="0"/>
              <a:cs typeface="Times New Roman" pitchFamily="18" charset="0"/>
            </a:endParaRPr>
          </a:p>
          <a:p>
            <a:pPr algn="just"/>
            <a:r>
              <a:rPr lang="pl-PL" sz="2200" b="1" u="sng" dirty="0">
                <a:latin typeface="Times New Roman" pitchFamily="18" charset="0"/>
                <a:cs typeface="Times New Roman" pitchFamily="18" charset="0"/>
              </a:rPr>
              <a:t>Ví dụ 1:</a:t>
            </a:r>
            <a:r>
              <a:rPr lang="pl-PL" sz="2200" b="1" dirty="0">
                <a:latin typeface="Times New Roman" pitchFamily="18" charset="0"/>
                <a:cs typeface="Times New Roman" pitchFamily="18" charset="0"/>
              </a:rPr>
              <a:t> Kế toán các khoản vay </a:t>
            </a:r>
            <a:endParaRPr lang="en-US" sz="2200" dirty="0">
              <a:latin typeface="Times New Roman" pitchFamily="18" charset="0"/>
              <a:cs typeface="Times New Roman" pitchFamily="18" charset="0"/>
            </a:endParaRPr>
          </a:p>
          <a:p>
            <a:pPr algn="just"/>
            <a:r>
              <a:rPr lang="pl-PL" sz="2200" dirty="0">
                <a:latin typeface="Times New Roman" pitchFamily="18" charset="0"/>
                <a:cs typeface="Times New Roman" pitchFamily="18" charset="0"/>
              </a:rPr>
              <a:t>Tại DN(Q) có tài liệu kế toán trong tháng 3/N như sau:</a:t>
            </a:r>
            <a:endParaRPr lang="en-US" sz="2200" dirty="0">
              <a:latin typeface="Times New Roman" pitchFamily="18" charset="0"/>
              <a:cs typeface="Times New Roman" pitchFamily="18" charset="0"/>
            </a:endParaRPr>
          </a:p>
          <a:p>
            <a:pPr algn="just"/>
            <a:r>
              <a:rPr lang="pl-PL" sz="2200" i="1" dirty="0">
                <a:latin typeface="Times New Roman" pitchFamily="18" charset="0"/>
                <a:cs typeface="Times New Roman" pitchFamily="18" charset="0"/>
              </a:rPr>
              <a:t>I- Số dư đầu tháng 3 năm N</a:t>
            </a:r>
            <a:r>
              <a:rPr lang="pl-PL" sz="2200" dirty="0">
                <a:latin typeface="Times New Roman" pitchFamily="18" charset="0"/>
                <a:cs typeface="Times New Roman" pitchFamily="18" charset="0"/>
              </a:rPr>
              <a:t> của TK 341: 79.600.000đ (Ngân hàng ngoại thương V 4000 USD, Khế ước số 01 ngày 28/1/N, tỷ lệ lãi 1%  tháng, phương thức thanh toán: gốc và lãi trả hàng tháng, thời hạn 3 tháng)</a:t>
            </a:r>
            <a:endParaRPr lang="en-US" sz="2200" dirty="0">
              <a:latin typeface="Times New Roman" pitchFamily="18" charset="0"/>
              <a:cs typeface="Times New Roman" pitchFamily="18" charset="0"/>
            </a:endParaRPr>
          </a:p>
          <a:p>
            <a:pPr algn="just"/>
            <a:r>
              <a:rPr lang="pl-PL" sz="2200" i="1" dirty="0">
                <a:latin typeface="Times New Roman" pitchFamily="18" charset="0"/>
                <a:cs typeface="Times New Roman" pitchFamily="18" charset="0"/>
              </a:rPr>
              <a:t>II- Trong tháng 3 có phát sinh các nghiệp vụ kinh tế liên quan đến khoản tiền vay như sau:</a:t>
            </a:r>
            <a:endParaRPr lang="en-US" sz="2200" dirty="0">
              <a:latin typeface="Times New Roman" pitchFamily="18" charset="0"/>
              <a:cs typeface="Times New Roman" pitchFamily="18" charset="0"/>
            </a:endParaRPr>
          </a:p>
          <a:p>
            <a:pPr algn="just"/>
            <a:r>
              <a:rPr lang="pl-PL" sz="2200" dirty="0">
                <a:latin typeface="Times New Roman" pitchFamily="18" charset="0"/>
                <a:cs typeface="Times New Roman" pitchFamily="18" charset="0"/>
              </a:rPr>
              <a:t>1) Khế ước vay số 03 ngày 29/2/N: DN vay Ngân hàng Đầu tư để xây dựng công trình nhà xưởng sản xuất, số tiền 50.000.000đ (thời hạn từ ngày 01 tháng 3/N đến hết tháng 5/N + 1), tỷ lệ lãi 12%/ năm. Doanh nghiệp nhờ Ngân hàng chuyển số tiền ứng trước cho Công ty A: 15.000.000đ (Theo hợp đồng giao nhận thầu ngày 20/2/N), số còn lại chuyển vào TK tiền gửi ngân hàng của DN (đã có giấy báo của Ngân hàng). Thời hạn thanh toán: ngày 01/6/N + 1. Phương thức thanh toán: gốc và lãi trả một lần khi đến hạn. Lãi tiền vay tính vào chi phí tài chính</a:t>
            </a:r>
            <a:endParaRPr lang="en-US" sz="2200" dirty="0">
              <a:latin typeface="Times New Roman" pitchFamily="18" charset="0"/>
              <a:cs typeface="Times New Roman" pitchFamily="18" charset="0"/>
            </a:endParaRPr>
          </a:p>
          <a:p>
            <a:pPr algn="just"/>
            <a:r>
              <a:rPr lang="pl-PL" sz="2200" dirty="0">
                <a:latin typeface="Times New Roman" pitchFamily="18" charset="0"/>
                <a:cs typeface="Times New Roman" pitchFamily="18" charset="0"/>
              </a:rPr>
              <a:t>2) Phiếu nhập kho vật tư số 10 ngày 8/3: Mua vật liệu chính dùng cho sản xuất, giá mua ghi trên hóa đơn 30.000.000đ, thuế GTGT 5%. Chi phí vận chuyển bốc dở 500.000đ, chi bằng tiền mặt. (Phiếu chi số 20 ngày 8/3). Tiền hàng chưa trả cho Công ty K.</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73244169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9056"/>
            <a:ext cx="8382000" cy="5863144"/>
          </a:xfrm>
          <a:prstGeom prst="rect">
            <a:avLst/>
          </a:prstGeom>
        </p:spPr>
        <p:txBody>
          <a:bodyPr wrap="square">
            <a:spAutoFit/>
          </a:bodyPr>
          <a:lstStyle/>
          <a:p>
            <a:pPr algn="just">
              <a:lnSpc>
                <a:spcPts val="3000"/>
              </a:lnSpc>
            </a:pPr>
            <a:r>
              <a:rPr lang="pl-PL" sz="2200" dirty="0">
                <a:latin typeface="Times New Roman" pitchFamily="18" charset="0"/>
                <a:cs typeface="Times New Roman" pitchFamily="18" charset="0"/>
              </a:rPr>
              <a:t>3) Khế ước vay số 04 ngày 16/3: Vay Ngân hàng Công thương N 31.500.000đ để trả tiền cho Công ty K (thời hạn thanh toán ngày 16/6/N, tỷ lệ lãi 1,7%/tháng, gốc và lãi thanh toán một lần khi đến hạn). Ngân hàng đã chuyển thẳng cho Công ty K và gửi giấy báo số 18 ngày 16/3 cho DN. Doanh nghiệp thực hiện trích trước lãi tiền vay phải trả tính vào chi phí tài chính kỳ này.</a:t>
            </a:r>
            <a:endParaRPr lang="en-US" sz="2200" dirty="0">
              <a:latin typeface="Times New Roman" pitchFamily="18" charset="0"/>
              <a:cs typeface="Times New Roman" pitchFamily="18" charset="0"/>
            </a:endParaRPr>
          </a:p>
          <a:p>
            <a:pPr algn="just">
              <a:lnSpc>
                <a:spcPts val="3000"/>
              </a:lnSpc>
            </a:pPr>
            <a:r>
              <a:rPr lang="pl-PL" sz="2200" dirty="0">
                <a:latin typeface="Times New Roman" pitchFamily="18" charset="0"/>
                <a:cs typeface="Times New Roman" pitchFamily="18" charset="0"/>
              </a:rPr>
              <a:t>4) Chuyển tiền gửi ngân hàng bằng ngoại tệ trả nợ tiền vay (gốc và lãi) của khế ước số 01 ngày 28/1/N, tỷ giá thực tế ngoại tệ xuất 20.000đ/ USD (Giấy báo Nợ số 20 ngày 28/3). Tỷ giá thực tế giao dịch 20.100đ/USD.</a:t>
            </a:r>
            <a:endParaRPr lang="en-US" sz="2200" dirty="0">
              <a:latin typeface="Times New Roman" pitchFamily="18" charset="0"/>
              <a:cs typeface="Times New Roman" pitchFamily="18" charset="0"/>
            </a:endParaRPr>
          </a:p>
          <a:p>
            <a:pPr algn="just">
              <a:lnSpc>
                <a:spcPts val="3000"/>
              </a:lnSpc>
            </a:pPr>
            <a:r>
              <a:rPr lang="pl-PL" sz="2200" b="1" i="1" u="sng" dirty="0">
                <a:latin typeface="Times New Roman" pitchFamily="18" charset="0"/>
                <a:cs typeface="Times New Roman" pitchFamily="18" charset="0"/>
              </a:rPr>
              <a:t>Yêu cầu:</a:t>
            </a:r>
            <a:r>
              <a:rPr lang="pl-PL" sz="2200" dirty="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algn="just">
              <a:lnSpc>
                <a:spcPts val="3000"/>
              </a:lnSpc>
            </a:pPr>
            <a:r>
              <a:rPr lang="pl-PL" sz="2200" dirty="0">
                <a:latin typeface="Times New Roman" pitchFamily="18" charset="0"/>
                <a:cs typeface="Times New Roman" pitchFamily="18" charset="0"/>
              </a:rPr>
              <a:t>	1.	Định khoản kế toán các nghiệp vụ kinh tế trên</a:t>
            </a:r>
            <a:endParaRPr lang="en-US" sz="2200" dirty="0">
              <a:latin typeface="Times New Roman" pitchFamily="18" charset="0"/>
              <a:cs typeface="Times New Roman" pitchFamily="18" charset="0"/>
            </a:endParaRPr>
          </a:p>
          <a:p>
            <a:pPr lvl="0" algn="just">
              <a:lnSpc>
                <a:spcPts val="3000"/>
              </a:lnSpc>
            </a:pPr>
            <a:r>
              <a:rPr lang="pl-PL" sz="2200" dirty="0">
                <a:latin typeface="Times New Roman" pitchFamily="18" charset="0"/>
                <a:cs typeface="Times New Roman" pitchFamily="18" charset="0"/>
              </a:rPr>
              <a:t>Lập sổ chi tiết tiền vay</a:t>
            </a:r>
            <a:endParaRPr lang="en-US" sz="2200" dirty="0">
              <a:latin typeface="Times New Roman" pitchFamily="18" charset="0"/>
              <a:cs typeface="Times New Roman" pitchFamily="18" charset="0"/>
            </a:endParaRPr>
          </a:p>
          <a:p>
            <a:pPr algn="just">
              <a:lnSpc>
                <a:spcPts val="3000"/>
              </a:lnSpc>
            </a:pPr>
            <a:r>
              <a:rPr lang="pl-PL" sz="2200" b="1" i="1" dirty="0">
                <a:latin typeface="Times New Roman" pitchFamily="18" charset="0"/>
                <a:cs typeface="Times New Roman" pitchFamily="18" charset="0"/>
              </a:rPr>
              <a:t>Biết rằng</a:t>
            </a:r>
            <a:r>
              <a:rPr lang="pl-PL" sz="2200" dirty="0">
                <a:latin typeface="Times New Roman" pitchFamily="18" charset="0"/>
                <a:cs typeface="Times New Roman" pitchFamily="18" charset="0"/>
              </a:rPr>
              <a:t>: Doanh nghiệp Q nộp thuế GTGT theo phương pháp khấu trừ và hạch toán hàng tồn kho theo phương pháp kê khai thường xuyên</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7605193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609600" y="1352680"/>
            <a:ext cx="7772400" cy="2568763"/>
          </a:xfrm>
          <a:prstGeom prst="rect">
            <a:avLst/>
          </a:prstGeom>
        </p:spPr>
        <p:txBody>
          <a:bodyPr vert="horz" wrap="square" lIns="0" tIns="7984" rIns="0" bIns="0" rtlCol="0">
            <a:spAutoFit/>
          </a:bodyPr>
          <a:lstStyle/>
          <a:p>
            <a:pPr marL="420" algn="ctr">
              <a:spcBef>
                <a:spcPts val="63"/>
              </a:spcBef>
            </a:pPr>
            <a:r>
              <a:rPr b="1" spc="-3" dirty="0"/>
              <a:t>BÀI </a:t>
            </a:r>
            <a:r>
              <a:rPr lang="en-US" b="1" spc="-3" dirty="0"/>
              <a:t>10</a:t>
            </a:r>
            <a:endParaRPr b="1" spc="-3" dirty="0"/>
          </a:p>
          <a:p>
            <a:pPr marL="0" marR="3362" indent="0" algn="ctr">
              <a:buNone/>
            </a:pPr>
            <a:r>
              <a:rPr lang="it-IT" b="1" dirty="0"/>
              <a:t>ĐẶC ĐIỂM KẾ TOÁN CHI PHÍ, DOANH THU VÀ KẾT QUẢ TRONG CÁC DOANH NGHIỆP XÂY LẮP VÀ THƯƠNG MẠI DỊCH VỤ</a:t>
            </a: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165</a:t>
            </a:fld>
            <a:endParaRPr sz="927">
              <a:solidFill>
                <a:prstClr val="black"/>
              </a:solidFill>
              <a:latin typeface="Tahoma"/>
              <a:cs typeface="Tahoma"/>
            </a:endParaRPr>
          </a:p>
        </p:txBody>
      </p:sp>
    </p:spTree>
    <p:extLst>
      <p:ext uri="{BB962C8B-B14F-4D97-AF65-F5344CB8AC3E}">
        <p14:creationId xmlns:p14="http://schemas.microsoft.com/office/powerpoint/2010/main" val="278262683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79210" y="938606"/>
            <a:ext cx="1694834" cy="235861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3" name="object 3"/>
          <p:cNvSpPr txBox="1"/>
          <p:nvPr/>
        </p:nvSpPr>
        <p:spPr>
          <a:xfrm>
            <a:off x="533400" y="991159"/>
            <a:ext cx="5946121" cy="624039"/>
          </a:xfrm>
          <a:prstGeom prst="rect">
            <a:avLst/>
          </a:prstGeom>
        </p:spPr>
        <p:txBody>
          <a:bodyPr vert="horz" wrap="square" lIns="0" tIns="8404" rIns="0" bIns="0" rtlCol="0">
            <a:spAutoFit/>
          </a:bodyPr>
          <a:lstStyle/>
          <a:p>
            <a:pPr marL="8405" defTabSz="605150">
              <a:spcBef>
                <a:spcPts val="66"/>
              </a:spcBef>
            </a:pPr>
            <a:r>
              <a:rPr sz="2000" b="1" spc="-3" dirty="0">
                <a:solidFill>
                  <a:srgbClr val="820C15"/>
                </a:solidFill>
                <a:latin typeface="Times New Roman" pitchFamily="18" charset="0"/>
                <a:cs typeface="Times New Roman" pitchFamily="18" charset="0"/>
              </a:rPr>
              <a:t>MỤC </a:t>
            </a:r>
            <a:r>
              <a:rPr sz="2000" b="1" dirty="0">
                <a:solidFill>
                  <a:srgbClr val="820C15"/>
                </a:solidFill>
                <a:latin typeface="Times New Roman" pitchFamily="18" charset="0"/>
                <a:cs typeface="Times New Roman" pitchFamily="18" charset="0"/>
              </a:rPr>
              <a:t>TIÊU </a:t>
            </a:r>
            <a:r>
              <a:rPr sz="2000" b="1" spc="-3" dirty="0">
                <a:solidFill>
                  <a:srgbClr val="820C15"/>
                </a:solidFill>
                <a:latin typeface="Times New Roman" pitchFamily="18" charset="0"/>
                <a:cs typeface="Times New Roman" pitchFamily="18" charset="0"/>
              </a:rPr>
              <a:t>BÀI</a:t>
            </a:r>
            <a:r>
              <a:rPr sz="2000" b="1" spc="-7" dirty="0">
                <a:solidFill>
                  <a:srgbClr val="820C15"/>
                </a:solidFill>
                <a:latin typeface="Times New Roman" pitchFamily="18" charset="0"/>
                <a:cs typeface="Times New Roman" pitchFamily="18" charset="0"/>
              </a:rPr>
              <a:t> </a:t>
            </a:r>
            <a:r>
              <a:rPr sz="2000" b="1" spc="-3" dirty="0">
                <a:solidFill>
                  <a:srgbClr val="820C15"/>
                </a:solidFill>
                <a:latin typeface="Times New Roman" pitchFamily="18" charset="0"/>
                <a:cs typeface="Times New Roman" pitchFamily="18" charset="0"/>
              </a:rPr>
              <a:t>HỌC</a:t>
            </a:r>
            <a:endParaRPr sz="2000" dirty="0">
              <a:solidFill>
                <a:prstClr val="black"/>
              </a:solidFill>
              <a:latin typeface="Times New Roman" pitchFamily="18" charset="0"/>
              <a:cs typeface="Times New Roman" pitchFamily="18" charset="0"/>
            </a:endParaRPr>
          </a:p>
          <a:p>
            <a:pPr defTabSz="605150">
              <a:spcBef>
                <a:spcPts val="3"/>
              </a:spcBef>
            </a:pPr>
            <a:endParaRPr sz="2000" dirty="0">
              <a:solidFill>
                <a:prstClr val="black"/>
              </a:solidFill>
              <a:latin typeface="Times New Roman" pitchFamily="18" charset="0"/>
              <a:cs typeface="Times New Roman" pitchFamily="18" charset="0"/>
            </a:endParaRPr>
          </a:p>
        </p:txBody>
      </p:sp>
      <p:sp>
        <p:nvSpPr>
          <p:cNvPr id="4" name="object 4"/>
          <p:cNvSpPr/>
          <p:nvPr/>
        </p:nvSpPr>
        <p:spPr>
          <a:xfrm>
            <a:off x="1546412" y="403412"/>
            <a:ext cx="305584" cy="407445"/>
          </a:xfrm>
          <a:prstGeom prst="rect">
            <a:avLst/>
          </a:prstGeom>
          <a:blipFill>
            <a:blip r:embed="rId3" cstate="print"/>
            <a:stretch>
              <a:fillRect/>
            </a:stretch>
          </a:blipFill>
        </p:spPr>
        <p:txBody>
          <a:bodyPr wrap="square" lIns="0" tIns="0" rIns="0" bIns="0" rtlCol="0"/>
          <a:lstStyle/>
          <a:p>
            <a:pPr defTabSz="605150"/>
            <a:endParaRPr sz="1191">
              <a:solidFill>
                <a:prstClr val="black"/>
              </a:solidFill>
              <a:latin typeface="Calibri"/>
            </a:endParaRPr>
          </a:p>
        </p:txBody>
      </p:sp>
      <p:sp>
        <p:nvSpPr>
          <p:cNvPr id="5" name="object 5"/>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166</a:t>
            </a:fld>
            <a:endParaRPr sz="927">
              <a:solidFill>
                <a:prstClr val="black"/>
              </a:solidFill>
              <a:latin typeface="Tahoma"/>
              <a:cs typeface="Tahoma"/>
            </a:endParaRPr>
          </a:p>
        </p:txBody>
      </p:sp>
    </p:spTree>
    <p:extLst>
      <p:ext uri="{BB962C8B-B14F-4D97-AF65-F5344CB8AC3E}">
        <p14:creationId xmlns:p14="http://schemas.microsoft.com/office/powerpoint/2010/main" val="50727958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820414"/>
            <a:ext cx="5348371" cy="2848110"/>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Times New Roman" pitchFamily="18" charset="0"/>
                <a:cs typeface="Times New Roman" pitchFamily="18" charset="0"/>
              </a:rPr>
              <a:t>CÁC KIẾN THỨC CẦN</a:t>
            </a:r>
            <a:r>
              <a:rPr sz="2400" b="1" spc="-20" dirty="0">
                <a:solidFill>
                  <a:srgbClr val="820C15"/>
                </a:solidFill>
                <a:latin typeface="Times New Roman" pitchFamily="18" charset="0"/>
                <a:cs typeface="Times New Roman" pitchFamily="18" charset="0"/>
              </a:rPr>
              <a:t> </a:t>
            </a:r>
            <a:r>
              <a:rPr sz="2400" b="1" dirty="0">
                <a:solidFill>
                  <a:srgbClr val="820C15"/>
                </a:solidFill>
                <a:latin typeface="Times New Roman" pitchFamily="18" charset="0"/>
                <a:cs typeface="Times New Roman" pitchFamily="18" charset="0"/>
              </a:rPr>
              <a:t>CÓ</a:t>
            </a:r>
            <a:endParaRPr sz="2400" dirty="0">
              <a:solidFill>
                <a:prstClr val="black"/>
              </a:solidFill>
              <a:latin typeface="Times New Roman" pitchFamily="18" charset="0"/>
              <a:cs typeface="Times New Roman" pitchFamily="18" charset="0"/>
            </a:endParaRPr>
          </a:p>
          <a:p>
            <a:pPr defTabSz="605150"/>
            <a:endParaRPr sz="2400" dirty="0">
              <a:solidFill>
                <a:prstClr val="black"/>
              </a:solidFill>
              <a:latin typeface="Times New Roman" pitchFamily="18" charset="0"/>
              <a:cs typeface="Times New Roman" pitchFamily="18" charset="0"/>
            </a:endParaRPr>
          </a:p>
          <a:p>
            <a:pPr defTabSz="605150">
              <a:spcBef>
                <a:spcPts val="23"/>
              </a:spcBef>
            </a:pPr>
            <a:endParaRPr sz="2400" dirty="0">
              <a:solidFill>
                <a:prstClr val="black"/>
              </a:solidFill>
              <a:latin typeface="Times New Roman" pitchFamily="18" charset="0"/>
              <a:cs typeface="Times New Roman" pitchFamily="18" charset="0"/>
            </a:endParaRPr>
          </a:p>
          <a:p>
            <a:pPr marL="8405" marR="3362" defTabSz="605150">
              <a:lnSpc>
                <a:spcPct val="115599"/>
              </a:lnSpc>
            </a:pPr>
            <a:r>
              <a:rPr sz="2400" spc="-3" dirty="0">
                <a:solidFill>
                  <a:prstClr val="black"/>
                </a:solidFill>
                <a:latin typeface="Times New Roman" pitchFamily="18" charset="0"/>
                <a:cs typeface="Times New Roman" pitchFamily="18" charset="0"/>
              </a:rPr>
              <a:t>Để hiểu </a:t>
            </a:r>
            <a:r>
              <a:rPr sz="2400" dirty="0">
                <a:solidFill>
                  <a:prstClr val="black"/>
                </a:solidFill>
                <a:latin typeface="Times New Roman" pitchFamily="18" charset="0"/>
                <a:cs typeface="Times New Roman" pitchFamily="18" charset="0"/>
              </a:rPr>
              <a:t>rõ </a:t>
            </a:r>
            <a:r>
              <a:rPr sz="2400" spc="-3" dirty="0">
                <a:solidFill>
                  <a:prstClr val="black"/>
                </a:solidFill>
                <a:latin typeface="Times New Roman" pitchFamily="18" charset="0"/>
                <a:cs typeface="Times New Roman" pitchFamily="18" charset="0"/>
              </a:rPr>
              <a:t>bài </a:t>
            </a:r>
            <a:r>
              <a:rPr sz="2400" spc="-26" dirty="0">
                <a:solidFill>
                  <a:prstClr val="black"/>
                </a:solidFill>
                <a:latin typeface="Times New Roman" pitchFamily="18" charset="0"/>
                <a:cs typeface="Times New Roman" pitchFamily="18" charset="0"/>
              </a:rPr>
              <a:t>này, </a:t>
            </a:r>
            <a:r>
              <a:rPr sz="2400" spc="-3" dirty="0">
                <a:solidFill>
                  <a:prstClr val="black"/>
                </a:solidFill>
                <a:latin typeface="Times New Roman" pitchFamily="18" charset="0"/>
                <a:cs typeface="Times New Roman" pitchFamily="18" charset="0"/>
              </a:rPr>
              <a:t>yêu </a:t>
            </a:r>
            <a:r>
              <a:rPr sz="2400" dirty="0">
                <a:solidFill>
                  <a:prstClr val="black"/>
                </a:solidFill>
                <a:latin typeface="Times New Roman" pitchFamily="18" charset="0"/>
                <a:cs typeface="Times New Roman" pitchFamily="18" charset="0"/>
              </a:rPr>
              <a:t>cầu </a:t>
            </a:r>
            <a:r>
              <a:rPr sz="2400" spc="-3" dirty="0">
                <a:solidFill>
                  <a:prstClr val="black"/>
                </a:solidFill>
                <a:latin typeface="Times New Roman" pitchFamily="18" charset="0"/>
                <a:cs typeface="Times New Roman" pitchFamily="18" charset="0"/>
              </a:rPr>
              <a:t>người học </a:t>
            </a:r>
            <a:r>
              <a:rPr sz="2400" dirty="0">
                <a:solidFill>
                  <a:prstClr val="black"/>
                </a:solidFill>
                <a:latin typeface="Times New Roman" pitchFamily="18" charset="0"/>
                <a:cs typeface="Times New Roman" pitchFamily="18" charset="0"/>
              </a:rPr>
              <a:t>cần có </a:t>
            </a:r>
            <a:r>
              <a:rPr sz="2400" spc="-3" dirty="0">
                <a:solidFill>
                  <a:prstClr val="black"/>
                </a:solidFill>
                <a:latin typeface="Times New Roman" pitchFamily="18" charset="0"/>
                <a:cs typeface="Times New Roman" pitchFamily="18" charset="0"/>
              </a:rPr>
              <a:t>các </a:t>
            </a:r>
            <a:r>
              <a:rPr sz="2400" dirty="0">
                <a:solidFill>
                  <a:prstClr val="black"/>
                </a:solidFill>
                <a:latin typeface="Times New Roman" pitchFamily="18" charset="0"/>
                <a:cs typeface="Times New Roman" pitchFamily="18" charset="0"/>
              </a:rPr>
              <a:t>kiến thức  cơ bản liên quan đến các môn học</a:t>
            </a:r>
            <a:r>
              <a:rPr sz="2400" spc="-56" dirty="0">
                <a:solidFill>
                  <a:prstClr val="black"/>
                </a:solidFill>
                <a:latin typeface="Times New Roman" pitchFamily="18" charset="0"/>
                <a:cs typeface="Times New Roman" pitchFamily="18" charset="0"/>
              </a:rPr>
              <a:t> </a:t>
            </a:r>
            <a:r>
              <a:rPr sz="2400" dirty="0">
                <a:solidFill>
                  <a:prstClr val="black"/>
                </a:solidFill>
                <a:latin typeface="Times New Roman" pitchFamily="18" charset="0"/>
                <a:cs typeface="Times New Roman" pitchFamily="18" charset="0"/>
              </a:rPr>
              <a:t>sau:</a:t>
            </a:r>
          </a:p>
          <a:p>
            <a:pPr marL="234075" indent="-224830" defTabSz="605150">
              <a:spcBef>
                <a:spcPts val="559"/>
              </a:spcBef>
              <a:buFontTx/>
              <a:buChar char="•"/>
              <a:tabLst>
                <a:tab pos="234075" algn="l"/>
                <a:tab pos="234496" algn="l"/>
              </a:tabLst>
            </a:pPr>
            <a:r>
              <a:rPr lang="en-US" sz="2400" spc="-3" dirty="0" err="1">
                <a:solidFill>
                  <a:prstClr val="black"/>
                </a:solidFill>
                <a:latin typeface="Times New Roman" pitchFamily="18" charset="0"/>
                <a:cs typeface="Times New Roman" pitchFamily="18" charset="0"/>
              </a:rPr>
              <a:t>Nguyên</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lý</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kế</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toán</a:t>
            </a:r>
            <a:endParaRPr sz="1191" dirty="0">
              <a:solidFill>
                <a:prstClr val="black"/>
              </a:solidFill>
              <a:latin typeface="Arial"/>
              <a:cs typeface="Arial"/>
            </a:endParaRPr>
          </a:p>
        </p:txBody>
      </p:sp>
      <p:sp>
        <p:nvSpPr>
          <p:cNvPr id="3" name="object 3"/>
          <p:cNvSpPr/>
          <p:nvPr/>
        </p:nvSpPr>
        <p:spPr>
          <a:xfrm>
            <a:off x="6032351" y="1118123"/>
            <a:ext cx="1265704" cy="164390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167</a:t>
            </a:fld>
            <a:endParaRPr sz="927">
              <a:solidFill>
                <a:prstClr val="black"/>
              </a:solidFill>
              <a:latin typeface="Tahoma"/>
              <a:cs typeface="Tahoma"/>
            </a:endParaRPr>
          </a:p>
        </p:txBody>
      </p:sp>
    </p:spTree>
    <p:extLst>
      <p:ext uri="{BB962C8B-B14F-4D97-AF65-F5344CB8AC3E}">
        <p14:creationId xmlns:p14="http://schemas.microsoft.com/office/powerpoint/2010/main" val="85445226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381000"/>
            <a:ext cx="3390900" cy="477054"/>
          </a:xfrm>
          <a:prstGeom prst="rect">
            <a:avLst/>
          </a:prstGeom>
        </p:spPr>
        <p:txBody>
          <a:bodyPr wrap="square">
            <a:spAutoFit/>
          </a:bodyPr>
          <a:lstStyle/>
          <a:p>
            <a:r>
              <a:rPr lang="en-US" sz="2500" b="1" dirty="0">
                <a:solidFill>
                  <a:prstClr val="black"/>
                </a:solidFill>
                <a:latin typeface="Times New Roman"/>
                <a:ea typeface="Calibri"/>
                <a:cs typeface="Times New Roman"/>
              </a:rPr>
              <a:t>   NỘI DUNG BÀI 10</a:t>
            </a:r>
            <a:endParaRPr lang="en-US" sz="2500" b="1" dirty="0"/>
          </a:p>
        </p:txBody>
      </p:sp>
      <p:graphicFrame>
        <p:nvGraphicFramePr>
          <p:cNvPr id="4" name="Diagram 3"/>
          <p:cNvGraphicFramePr/>
          <p:nvPr>
            <p:extLst>
              <p:ext uri="{D42A27DB-BD31-4B8C-83A1-F6EECF244321}">
                <p14:modId xmlns:p14="http://schemas.microsoft.com/office/powerpoint/2010/main" val="4142136917"/>
              </p:ext>
            </p:extLst>
          </p:nvPr>
        </p:nvGraphicFramePr>
        <p:xfrm>
          <a:off x="304800" y="1066800"/>
          <a:ext cx="83058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967056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82302"/>
            <a:ext cx="7848599" cy="5548464"/>
          </a:xfrm>
          <a:prstGeom prst="rect">
            <a:avLst/>
          </a:prstGeom>
        </p:spPr>
        <p:txBody>
          <a:bodyPr vert="horz" wrap="square" lIns="0" tIns="8404" rIns="0" bIns="0" rtlCol="0">
            <a:spAutoFit/>
          </a:bodyPr>
          <a:lstStyle/>
          <a:p>
            <a:pPr algn="just"/>
            <a:r>
              <a:rPr lang="it-IT" sz="2000" b="1" dirty="0">
                <a:latin typeface="Times New Roman" pitchFamily="18" charset="0"/>
                <a:cs typeface="Times New Roman" pitchFamily="18" charset="0"/>
              </a:rPr>
              <a:t>1. Đặc điểm kế toán chi phí, doanh thu và xác định kết quả trong các doanh nghiệp xây lắp</a:t>
            </a:r>
            <a:endParaRPr lang="en-US" sz="2000" dirty="0">
              <a:latin typeface="Times New Roman" pitchFamily="18" charset="0"/>
              <a:cs typeface="Times New Roman" pitchFamily="18" charset="0"/>
            </a:endParaRPr>
          </a:p>
          <a:p>
            <a:pPr algn="just" defTabSz="605150">
              <a:spcBef>
                <a:spcPts val="3"/>
              </a:spcBef>
            </a:pPr>
            <a:r>
              <a:rPr lang="it-IT" sz="2000" b="1" i="1" dirty="0">
                <a:latin typeface="Times New Roman" pitchFamily="18" charset="0"/>
                <a:cs typeface="Times New Roman" pitchFamily="18" charset="0"/>
              </a:rPr>
              <a:t>1.1. Đặc điểm hoạt động sản xuất kinh doanh của các doanh nghiệp xây lắp</a:t>
            </a:r>
            <a:endParaRPr lang="en-US"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 Được thực hiện trên cơ sở các hợp đồng đã ký với đơn vị chủ đầu tư sau khi trúng thầu hoặc được chỉ định thầu. </a:t>
            </a:r>
          </a:p>
          <a:p>
            <a:pPr algn="just"/>
            <a:r>
              <a:rPr lang="it-IT" sz="2000" dirty="0">
                <a:latin typeface="Times New Roman" pitchFamily="18" charset="0"/>
                <a:cs typeface="Times New Roman" pitchFamily="18" charset="0"/>
              </a:rPr>
              <a:t>- Trong ngành xây lắp, tiêu chuẩn chất lượng kỹ thuật của sản phẩm đó được xác định cụ thể trong hồ sơ thiết kế kỹ thuật được duyệt, do vậy doanh nghiệp xây lắp phải chịu trách nhiệm trước chủ đầu tư về kỹ thuật, chất lượng công trình. </a:t>
            </a:r>
            <a:endParaRPr lang="en-US"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  Sản phẩm xây lắp là những công trình, vật kiến trúc... có qui mô lớn, kết cấu phức tạp, mang tính chất đơn chiếc, thời gian xây dựng để hoàn thành sản phẩm có giá trị sử dụng thường dài .</a:t>
            </a:r>
            <a:endParaRPr lang="en-US"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 Sản phẩm xây lắp cố định tại nơi sản xuất, các điều kiện cần thiết cho sản xuất như các loại xe, máy, thiết bị, nhân công ... phải di chuyển theo địa điểm đặt công trình</a:t>
            </a:r>
            <a:r>
              <a:rPr lang="en-US" sz="2000" dirty="0">
                <a:latin typeface="Times New Roman" pitchFamily="18" charset="0"/>
                <a:cs typeface="Times New Roman" pitchFamily="18" charset="0"/>
              </a:rPr>
              <a:t>.</a:t>
            </a:r>
          </a:p>
          <a:p>
            <a:pPr algn="just"/>
            <a:r>
              <a:rPr lang="it-IT" sz="2000" dirty="0">
                <a:latin typeface="Times New Roman" pitchFamily="18" charset="0"/>
                <a:cs typeface="Times New Roman" pitchFamily="18" charset="0"/>
              </a:rPr>
              <a:t>- Trong các doanh nghiệp xây lắp, cơ chế khoán đang được áp dụng rộng rãi với các hình thức giao khoán khác nhau.</a:t>
            </a:r>
            <a:endParaRPr sz="2000" dirty="0">
              <a:solidFill>
                <a:prstClr val="black"/>
              </a:solidFill>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169</a:t>
            </a:fld>
            <a:endParaRPr sz="927">
              <a:solidFill>
                <a:prstClr val="black"/>
              </a:solidFill>
              <a:latin typeface="Tahoma"/>
              <a:cs typeface="Tahoma"/>
            </a:endParaRPr>
          </a:p>
        </p:txBody>
      </p:sp>
    </p:spTree>
    <p:extLst>
      <p:ext uri="{BB962C8B-B14F-4D97-AF65-F5344CB8AC3E}">
        <p14:creationId xmlns:p14="http://schemas.microsoft.com/office/powerpoint/2010/main" val="3964445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65150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82302"/>
            <a:ext cx="7848599" cy="5948574"/>
          </a:xfrm>
          <a:prstGeom prst="rect">
            <a:avLst/>
          </a:prstGeom>
        </p:spPr>
        <p:txBody>
          <a:bodyPr vert="horz" wrap="square" lIns="0" tIns="8404" rIns="0" bIns="0" rtlCol="0">
            <a:spAutoFit/>
          </a:bodyPr>
          <a:lstStyle/>
          <a:p>
            <a:pPr algn="just"/>
            <a:r>
              <a:rPr lang="it-IT" sz="2000" b="1" dirty="0">
                <a:latin typeface="Times New Roman" pitchFamily="18" charset="0"/>
                <a:cs typeface="Times New Roman" pitchFamily="18" charset="0"/>
              </a:rPr>
              <a:t>1. Đặc điểm kế toán chi phí, doanh thu và xác định kết quả trong các doanh nghiệp xây lắp</a:t>
            </a:r>
            <a:endParaRPr lang="en-US" sz="2000" dirty="0">
              <a:latin typeface="Times New Roman" pitchFamily="18" charset="0"/>
              <a:cs typeface="Times New Roman" pitchFamily="18" charset="0"/>
            </a:endParaRPr>
          </a:p>
          <a:p>
            <a:r>
              <a:rPr lang="it-IT" sz="2000" b="1" i="1" dirty="0">
                <a:latin typeface="Times New Roman" pitchFamily="18" charset="0"/>
                <a:cs typeface="Times New Roman" pitchFamily="18" charset="0"/>
              </a:rPr>
              <a:t>1.2. Đặc điểm tổ chức công tác kế toán chi phí, doanh thu và xác định kết quả trong  các doanh nghiệp xây lắp</a:t>
            </a:r>
          </a:p>
          <a:p>
            <a:pPr algn="just"/>
            <a:r>
              <a:rPr lang="it-IT" sz="2200" dirty="0">
                <a:latin typeface="Times New Roman" pitchFamily="18" charset="0"/>
                <a:cs typeface="Times New Roman" pitchFamily="18" charset="0"/>
              </a:rPr>
              <a:t>-  Đối tượng tập hợp chi phí sản xuất có thể là các công trình, hạng mục công trình xây lắp, các giai đoạn qui ước của hạng mục công trình có giá trị dự toán riêng hay nhiều công trình, các đơn vị thi công ( xí nghiệp, đội thi công xây lắp) </a:t>
            </a:r>
            <a:endParaRPr lang="en-US" sz="2200" dirty="0">
              <a:latin typeface="Times New Roman" pitchFamily="18" charset="0"/>
              <a:cs typeface="Times New Roman" pitchFamily="18" charset="0"/>
            </a:endParaRPr>
          </a:p>
          <a:p>
            <a:pPr algn="just"/>
            <a:r>
              <a:rPr lang="it-IT" sz="2200" dirty="0">
                <a:latin typeface="Times New Roman" pitchFamily="18" charset="0"/>
                <a:cs typeface="Times New Roman" pitchFamily="18" charset="0"/>
              </a:rPr>
              <a:t>- Đối tượng tính giá thành có thể là công trình, hạng mục công trình xây lắp, các giai đoạn qui ước của hạng mục công trình có giá trị dự toán riêng  hoàn thành.</a:t>
            </a:r>
            <a:endParaRPr lang="en-US" sz="2200" dirty="0">
              <a:latin typeface="Times New Roman" pitchFamily="18" charset="0"/>
              <a:cs typeface="Times New Roman" pitchFamily="18" charset="0"/>
            </a:endParaRPr>
          </a:p>
          <a:p>
            <a:pPr algn="just"/>
            <a:r>
              <a:rPr lang="it-IT" sz="2200" dirty="0">
                <a:latin typeface="Times New Roman" pitchFamily="18" charset="0"/>
                <a:cs typeface="Times New Roman" pitchFamily="18" charset="0"/>
              </a:rPr>
              <a:t>-  Phương pháp tập hợp chi phí: Tuỳ theo điều kiện cụ thể, có thể vận dụng phương pháp tập hợp trực tiếp hoặc phương pháp phân bổ gián tiếp.</a:t>
            </a:r>
            <a:endParaRPr lang="en-US" sz="2200" dirty="0">
              <a:latin typeface="Times New Roman" pitchFamily="18" charset="0"/>
              <a:cs typeface="Times New Roman" pitchFamily="18" charset="0"/>
            </a:endParaRPr>
          </a:p>
          <a:p>
            <a:pPr algn="just"/>
            <a:r>
              <a:rPr lang="it-IT" sz="2200" dirty="0">
                <a:latin typeface="Times New Roman" pitchFamily="18" charset="0"/>
                <a:cs typeface="Times New Roman" pitchFamily="18" charset="0"/>
              </a:rPr>
              <a:t>-   Phương pháp tính giá thành thường áp dụng : phương pháp tính giá thành theo đơn đặt hàng, phương pháp giản đơn (trực tiếp), phương pháp hệ số hoặc tỷ lệ và phương pháp tính giá thành theo định mức.</a:t>
            </a:r>
            <a:endParaRPr lang="en-US" sz="2200" dirty="0">
              <a:latin typeface="Times New Roman" pitchFamily="18" charset="0"/>
              <a:cs typeface="Times New Roman" pitchFamily="18" charset="0"/>
            </a:endParaRPr>
          </a:p>
          <a:p>
            <a:endParaRPr lang="it-IT" sz="2000" b="1" i="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170</a:t>
            </a:fld>
            <a:endParaRPr sz="927">
              <a:solidFill>
                <a:prstClr val="black"/>
              </a:solidFill>
              <a:latin typeface="Tahoma"/>
              <a:cs typeface="Tahoma"/>
            </a:endParaRPr>
          </a:p>
        </p:txBody>
      </p:sp>
    </p:spTree>
    <p:extLst>
      <p:ext uri="{BB962C8B-B14F-4D97-AF65-F5344CB8AC3E}">
        <p14:creationId xmlns:p14="http://schemas.microsoft.com/office/powerpoint/2010/main" val="380507246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82302"/>
            <a:ext cx="7848599" cy="5917796"/>
          </a:xfrm>
          <a:prstGeom prst="rect">
            <a:avLst/>
          </a:prstGeom>
        </p:spPr>
        <p:txBody>
          <a:bodyPr vert="horz" wrap="square" lIns="0" tIns="8404" rIns="0" bIns="0" rtlCol="0">
            <a:spAutoFit/>
          </a:bodyPr>
          <a:lstStyle/>
          <a:p>
            <a:pPr algn="just"/>
            <a:r>
              <a:rPr lang="it-IT" sz="2400" b="1" dirty="0">
                <a:latin typeface="Times New Roman" pitchFamily="18" charset="0"/>
                <a:cs typeface="Times New Roman" pitchFamily="18" charset="0"/>
              </a:rPr>
              <a:t>1. Đặc điểm kế toán chi phí, doanh thu và xác định kết quả trong các doanh nghiệp xây lắp</a:t>
            </a:r>
            <a:endParaRPr lang="en-US" sz="2400" dirty="0">
              <a:latin typeface="Times New Roman" pitchFamily="18" charset="0"/>
              <a:cs typeface="Times New Roman" pitchFamily="18" charset="0"/>
            </a:endParaRPr>
          </a:p>
          <a:p>
            <a:r>
              <a:rPr lang="it-IT" sz="2400" b="1" i="1" dirty="0">
                <a:latin typeface="Times New Roman" pitchFamily="18" charset="0"/>
                <a:cs typeface="Times New Roman" pitchFamily="18" charset="0"/>
              </a:rPr>
              <a:t>1.2. Đặc điểm tổ chức công tác kế toán chi phí, doanh thu và xác định kết quả trong  các doanh nghiệp xây lắp</a:t>
            </a:r>
          </a:p>
          <a:p>
            <a:r>
              <a:rPr lang="it-IT" sz="2400" dirty="0">
                <a:latin typeface="Times New Roman" pitchFamily="18" charset="0"/>
                <a:cs typeface="Times New Roman" pitchFamily="18" charset="0"/>
              </a:rPr>
              <a:t>- Giá thành sản phẩm xây lắp phân biệt thành: </a:t>
            </a:r>
            <a:endParaRPr lang="en-US" sz="2400" dirty="0">
              <a:latin typeface="Times New Roman" pitchFamily="18" charset="0"/>
              <a:cs typeface="Times New Roman" pitchFamily="18" charset="0"/>
            </a:endParaRPr>
          </a:p>
          <a:p>
            <a:r>
              <a:rPr lang="it-IT" sz="2400" dirty="0">
                <a:latin typeface="Times New Roman" pitchFamily="18" charset="0"/>
                <a:cs typeface="Times New Roman" pitchFamily="18" charset="0"/>
              </a:rPr>
              <a:t>+  Giá thành khối lượng xây lắp hoàn thành là toàn bộ chi phí sản xuất để hoàn thành một khối lượng sản phẩm xây lắp theo qui định.</a:t>
            </a:r>
            <a:endParaRPr lang="en-US" sz="2400" dirty="0">
              <a:latin typeface="Times New Roman" pitchFamily="18" charset="0"/>
              <a:cs typeface="Times New Roman" pitchFamily="18" charset="0"/>
            </a:endParaRPr>
          </a:p>
          <a:p>
            <a:r>
              <a:rPr lang="it-IT" sz="2400" dirty="0">
                <a:latin typeface="Times New Roman" pitchFamily="18" charset="0"/>
                <a:cs typeface="Times New Roman" pitchFamily="18" charset="0"/>
              </a:rPr>
              <a:t> + Giá thành hạng mục công trình hoặc công trình hoàn thành toàn bộ là toàn bộ chi phí sản xuất để hoàn thành hạng mục công trình hoặc công trình xây lắp đạt giá trị sử dụng.</a:t>
            </a:r>
            <a:endParaRPr lang="en-US" sz="2400" dirty="0">
              <a:latin typeface="Times New Roman" pitchFamily="18" charset="0"/>
              <a:cs typeface="Times New Roman" pitchFamily="18" charset="0"/>
            </a:endParaRPr>
          </a:p>
          <a:p>
            <a:r>
              <a:rPr lang="it-IT" sz="2400" i="1" dirty="0">
                <a:latin typeface="Times New Roman" pitchFamily="18" charset="0"/>
                <a:cs typeface="Times New Roman" pitchFamily="18" charset="0"/>
              </a:rPr>
              <a:t>Trong sản xuất xây lắp cần phân biệt các loại giá thành sau đây:</a:t>
            </a:r>
            <a:endParaRPr lang="en-US" sz="2400" dirty="0">
              <a:latin typeface="Times New Roman" pitchFamily="18" charset="0"/>
              <a:cs typeface="Times New Roman" pitchFamily="18" charset="0"/>
            </a:endParaRPr>
          </a:p>
          <a:p>
            <a:r>
              <a:rPr lang="it-IT" sz="2400" dirty="0">
                <a:latin typeface="Times New Roman" pitchFamily="18" charset="0"/>
                <a:cs typeface="Times New Roman" pitchFamily="18" charset="0"/>
              </a:rPr>
              <a:t>+ </a:t>
            </a:r>
            <a:r>
              <a:rPr lang="it-IT" sz="2400" i="1" dirty="0">
                <a:latin typeface="Times New Roman" pitchFamily="18" charset="0"/>
                <a:cs typeface="Times New Roman" pitchFamily="18" charset="0"/>
              </a:rPr>
              <a:t>Giá thành dự toán</a:t>
            </a:r>
          </a:p>
          <a:p>
            <a:r>
              <a:rPr lang="en-US" sz="2400"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thành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hoạch</a:t>
            </a:r>
            <a:r>
              <a:rPr lang="en-US" sz="2400" dirty="0">
                <a:latin typeface="Times New Roman" pitchFamily="18" charset="0"/>
                <a:cs typeface="Times New Roman" pitchFamily="18" charset="0"/>
              </a:rPr>
              <a:t> </a:t>
            </a:r>
          </a:p>
          <a:p>
            <a:r>
              <a:rPr lang="en-US" sz="2400"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Giá</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thành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thực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endParaRPr lang="it-IT" sz="2400" b="1" i="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171</a:t>
            </a:fld>
            <a:endParaRPr sz="927">
              <a:solidFill>
                <a:prstClr val="black"/>
              </a:solidFill>
              <a:latin typeface="Tahoma"/>
              <a:cs typeface="Tahoma"/>
            </a:endParaRPr>
          </a:p>
        </p:txBody>
      </p:sp>
    </p:spTree>
    <p:extLst>
      <p:ext uri="{BB962C8B-B14F-4D97-AF65-F5344CB8AC3E}">
        <p14:creationId xmlns:p14="http://schemas.microsoft.com/office/powerpoint/2010/main" val="35737182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651007"/>
            <a:ext cx="8305800" cy="4759193"/>
          </a:xfrm>
          <a:prstGeom prst="rect">
            <a:avLst/>
          </a:prstGeom>
        </p:spPr>
        <p:txBody>
          <a:bodyPr vert="horz" wrap="square" lIns="0" tIns="87826" rIns="0" bIns="0" rtlCol="0">
            <a:spAutoFit/>
          </a:bodyPr>
          <a:lstStyle/>
          <a:p>
            <a:pPr>
              <a:lnSpc>
                <a:spcPct val="150000"/>
              </a:lnSpc>
            </a:pPr>
            <a:r>
              <a:rPr lang="en-US" sz="2600" b="1" i="1" dirty="0">
                <a:latin typeface="Times New Roman" pitchFamily="18" charset="0"/>
                <a:cs typeface="Times New Roman" pitchFamily="18" charset="0"/>
              </a:rPr>
              <a:t>1.3. </a:t>
            </a:r>
            <a:r>
              <a:rPr lang="en-US" sz="2600" b="1" i="1" dirty="0" err="1">
                <a:latin typeface="Times New Roman" pitchFamily="18" charset="0"/>
                <a:cs typeface="Times New Roman" pitchFamily="18" charset="0"/>
              </a:rPr>
              <a:t>Kế</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toán</a:t>
            </a:r>
            <a:r>
              <a:rPr lang="en-US" sz="2600" b="1" i="1" dirty="0">
                <a:latin typeface="Times New Roman" pitchFamily="18" charset="0"/>
                <a:cs typeface="Times New Roman" pitchFamily="18" charset="0"/>
              </a:rPr>
              <a:t> chi </a:t>
            </a:r>
            <a:r>
              <a:rPr lang="en-US" sz="2600" b="1" i="1" dirty="0" err="1">
                <a:latin typeface="Times New Roman" pitchFamily="18" charset="0"/>
                <a:cs typeface="Times New Roman" pitchFamily="18" charset="0"/>
              </a:rPr>
              <a:t>phí</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xuất</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và</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giá</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thành</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phẩm</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xây</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lắp</a:t>
            </a:r>
            <a:endParaRPr lang="en-US" sz="2600" dirty="0">
              <a:latin typeface="Times New Roman" pitchFamily="18" charset="0"/>
              <a:cs typeface="Times New Roman" pitchFamily="18" charset="0"/>
            </a:endParaRPr>
          </a:p>
          <a:p>
            <a:pPr>
              <a:lnSpc>
                <a:spcPct val="150000"/>
              </a:lnSpc>
            </a:pPr>
            <a:r>
              <a:rPr lang="en-US" sz="2300" i="1" dirty="0">
                <a:latin typeface="Times New Roman" pitchFamily="18" charset="0"/>
                <a:cs typeface="Times New Roman" pitchFamily="18" charset="0"/>
              </a:rPr>
              <a:t>1.3.1. </a:t>
            </a:r>
            <a:r>
              <a:rPr lang="en-US" sz="2300" i="1" dirty="0" err="1">
                <a:latin typeface="Times New Roman" pitchFamily="18" charset="0"/>
                <a:cs typeface="Times New Roman" pitchFamily="18" charset="0"/>
              </a:rPr>
              <a:t>Kế</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toán</a:t>
            </a:r>
            <a:r>
              <a:rPr lang="en-US" sz="2300" i="1" dirty="0">
                <a:latin typeface="Times New Roman" pitchFamily="18" charset="0"/>
                <a:cs typeface="Times New Roman" pitchFamily="18" charset="0"/>
              </a:rPr>
              <a:t> chi </a:t>
            </a:r>
            <a:r>
              <a:rPr lang="en-US" sz="2300" i="1" dirty="0" err="1">
                <a:latin typeface="Times New Roman" pitchFamily="18" charset="0"/>
                <a:cs typeface="Times New Roman" pitchFamily="18" charset="0"/>
              </a:rPr>
              <a:t>phí</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nguyên</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vật</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liệu</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trực</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tiếp</a:t>
            </a:r>
            <a:endParaRPr lang="en-US" sz="23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Chứng</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từ</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kế</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toán</a:t>
            </a:r>
            <a:endParaRPr lang="en-US" sz="2300" dirty="0">
              <a:latin typeface="Times New Roman" pitchFamily="18" charset="0"/>
              <a:cs typeface="Times New Roman" pitchFamily="18" charset="0"/>
            </a:endParaRPr>
          </a:p>
          <a:p>
            <a:pPr>
              <a:lnSpc>
                <a:spcPct val="150000"/>
              </a:lnSpc>
            </a:pPr>
            <a:r>
              <a:rPr lang="en-US" sz="2300" dirty="0" err="1">
                <a:latin typeface="Times New Roman" pitchFamily="18" charset="0"/>
                <a:cs typeface="Times New Roman" pitchFamily="18" charset="0"/>
              </a:rPr>
              <a:t>Kế</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toán</a:t>
            </a:r>
            <a:r>
              <a:rPr lang="en-US" sz="2300" dirty="0">
                <a:latin typeface="Times New Roman" pitchFamily="18" charset="0"/>
                <a:cs typeface="Times New Roman" pitchFamily="18" charset="0"/>
              </a:rPr>
              <a:t> chi </a:t>
            </a:r>
            <a:r>
              <a:rPr lang="en-US" sz="2300" dirty="0" err="1">
                <a:latin typeface="Times New Roman" pitchFamily="18" charset="0"/>
                <a:cs typeface="Times New Roman" pitchFamily="18" charset="0"/>
              </a:rPr>
              <a:t>phí</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nguyên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vật</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liệu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trực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tiếp</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sử</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dụng</a:t>
            </a:r>
            <a:r>
              <a:rPr lang="en-US" sz="2300" dirty="0">
                <a:latin typeface="Times New Roman" pitchFamily="18" charset="0"/>
                <a:cs typeface="Times New Roman" pitchFamily="18" charset="0"/>
              </a:rPr>
              <a:t>:</a:t>
            </a:r>
          </a:p>
          <a:p>
            <a:pPr>
              <a:lnSpc>
                <a:spcPct val="1500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Phiếu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xuất</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kho</a:t>
            </a:r>
            <a:endParaRPr lang="en-US" sz="2300" dirty="0">
              <a:latin typeface="Times New Roman" pitchFamily="18" charset="0"/>
              <a:cs typeface="Times New Roman" pitchFamily="18" charset="0"/>
            </a:endParaRPr>
          </a:p>
          <a:p>
            <a:pPr>
              <a:lnSpc>
                <a:spcPct val="150000"/>
              </a:lnSpc>
            </a:pP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Bảng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phân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bổ</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vật</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liệu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công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cụ</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dụng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cụ</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Bảng</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phân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bổ</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số</a:t>
            </a:r>
            <a:r>
              <a:rPr lang="en-US" sz="2300" dirty="0">
                <a:latin typeface="Times New Roman" pitchFamily="18" charset="0"/>
                <a:cs typeface="Times New Roman" pitchFamily="18" charset="0"/>
              </a:rPr>
              <a:t> 2)</a:t>
            </a: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Tài</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khoản</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sử</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dụng</a:t>
            </a:r>
            <a:endParaRPr lang="en-US" sz="2300" dirty="0">
              <a:latin typeface="Times New Roman" pitchFamily="18" charset="0"/>
              <a:cs typeface="Times New Roman" pitchFamily="18" charset="0"/>
            </a:endParaRPr>
          </a:p>
          <a:p>
            <a:pPr>
              <a:lnSpc>
                <a:spcPct val="150000"/>
              </a:lnSpc>
            </a:pPr>
            <a:r>
              <a:rPr lang="en-US" sz="2300" dirty="0">
                <a:latin typeface="Times New Roman" pitchFamily="18" charset="0"/>
                <a:cs typeface="Times New Roman" pitchFamily="18" charset="0"/>
              </a:rPr>
              <a:t>    TK621 “Chi </a:t>
            </a:r>
            <a:r>
              <a:rPr lang="en-US" sz="2300" dirty="0" err="1">
                <a:latin typeface="Times New Roman" pitchFamily="18" charset="0"/>
                <a:cs typeface="Times New Roman" pitchFamily="18" charset="0"/>
              </a:rPr>
              <a:t>phí</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nguyên</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liệu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vật</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liệu</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trực</a:t>
            </a:r>
            <a:r>
              <a:rPr lang="en-US"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tiếp</a:t>
            </a:r>
            <a:r>
              <a:rPr lang="en-US" sz="2300" dirty="0">
                <a:latin typeface="Times New Roman" pitchFamily="18" charset="0"/>
                <a:cs typeface="Times New Roman" pitchFamily="18" charset="0"/>
              </a:rPr>
              <a:t>”</a:t>
            </a:r>
            <a:r>
              <a:rPr sz="2300" spc="-3" dirty="0">
                <a:solidFill>
                  <a:prstClr val="black"/>
                </a:solidFill>
                <a:latin typeface="Times New Roman" pitchFamily="18" charset="0"/>
                <a:cs typeface="Times New Roman" pitchFamily="18" charset="0"/>
              </a:rPr>
              <a:t> </a:t>
            </a:r>
            <a:endParaRPr lang="en-US" sz="2300" spc="-3" dirty="0">
              <a:solidFill>
                <a:prstClr val="black"/>
              </a:solidFill>
              <a:latin typeface="Times New Roman" pitchFamily="18" charset="0"/>
              <a:cs typeface="Times New Roman" pitchFamily="18" charset="0"/>
            </a:endParaRPr>
          </a:p>
          <a:p>
            <a:r>
              <a:rPr lang="en-US" sz="2300" spc="-3" dirty="0">
                <a:solidFill>
                  <a:prstClr val="black"/>
                </a:solidFill>
                <a:latin typeface="Times New Roman" pitchFamily="18" charset="0"/>
                <a:cs typeface="Times New Roman" pitchFamily="18" charset="0"/>
              </a:rPr>
              <a:t>    </a:t>
            </a:r>
            <a:endParaRP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12127610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ương pháp toán toán tài khoản 621 - Chi phí nguyên liệu, vật liệu trực tiếp - Thiên Long Software Solu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0"/>
            <a:ext cx="8236527" cy="49339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9601" y="0"/>
            <a:ext cx="808412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Times New Roman" pitchFamily="18" charset="0"/>
                <a:cs typeface="Times New Roman" pitchFamily="18" charset="0"/>
              </a:rPr>
              <a:t>PHƯƠNG PHÁP HẠCH TOÁN CHI PHÍ NVL TRỰC TIẾP</a:t>
            </a:r>
          </a:p>
        </p:txBody>
      </p:sp>
    </p:spTree>
    <p:extLst>
      <p:ext uri="{BB962C8B-B14F-4D97-AF65-F5344CB8AC3E}">
        <p14:creationId xmlns:p14="http://schemas.microsoft.com/office/powerpoint/2010/main" val="253717386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734157"/>
            <a:ext cx="8305800" cy="4828443"/>
          </a:xfrm>
          <a:prstGeom prst="rect">
            <a:avLst/>
          </a:prstGeom>
        </p:spPr>
        <p:txBody>
          <a:bodyPr vert="horz" wrap="square" lIns="0" tIns="87826" rIns="0" bIns="0" rtlCol="0">
            <a:spAutoFit/>
          </a:bodyPr>
          <a:lstStyle/>
          <a:p>
            <a:pPr>
              <a:lnSpc>
                <a:spcPct val="150000"/>
              </a:lnSpc>
            </a:pPr>
            <a:r>
              <a:rPr lang="en-US" sz="2600" b="1" i="1" dirty="0">
                <a:latin typeface="Times New Roman" pitchFamily="18" charset="0"/>
                <a:cs typeface="Times New Roman" pitchFamily="18" charset="0"/>
              </a:rPr>
              <a:t>1.3. </a:t>
            </a:r>
            <a:r>
              <a:rPr lang="en-US" sz="2600" b="1" i="1" dirty="0" err="1">
                <a:latin typeface="Times New Roman" pitchFamily="18" charset="0"/>
                <a:cs typeface="Times New Roman" pitchFamily="18" charset="0"/>
              </a:rPr>
              <a:t>Kế</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toán</a:t>
            </a:r>
            <a:r>
              <a:rPr lang="en-US" sz="2600" b="1" i="1" dirty="0">
                <a:latin typeface="Times New Roman" pitchFamily="18" charset="0"/>
                <a:cs typeface="Times New Roman" pitchFamily="18" charset="0"/>
              </a:rPr>
              <a:t> chi </a:t>
            </a:r>
            <a:r>
              <a:rPr lang="en-US" sz="2600" b="1" i="1" dirty="0" err="1">
                <a:latin typeface="Times New Roman" pitchFamily="18" charset="0"/>
                <a:cs typeface="Times New Roman" pitchFamily="18" charset="0"/>
              </a:rPr>
              <a:t>phí</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xuất</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và</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giá</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thành</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phẩm</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xây</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lắp</a:t>
            </a:r>
            <a:endParaRPr lang="en-US" sz="2600" dirty="0">
              <a:latin typeface="Times New Roman" pitchFamily="18" charset="0"/>
              <a:cs typeface="Times New Roman" pitchFamily="18" charset="0"/>
            </a:endParaRPr>
          </a:p>
          <a:p>
            <a:pPr>
              <a:lnSpc>
                <a:spcPct val="150000"/>
              </a:lnSpc>
            </a:pPr>
            <a:r>
              <a:rPr lang="en-US" sz="2300" i="1" dirty="0">
                <a:latin typeface="Times New Roman" pitchFamily="18" charset="0"/>
                <a:cs typeface="Times New Roman" pitchFamily="18" charset="0"/>
              </a:rPr>
              <a:t>1.3.2. </a:t>
            </a:r>
            <a:r>
              <a:rPr lang="en-US" sz="2300" i="1" dirty="0" err="1">
                <a:latin typeface="Times New Roman" pitchFamily="18" charset="0"/>
                <a:cs typeface="Times New Roman" pitchFamily="18" charset="0"/>
              </a:rPr>
              <a:t>Kế</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toán</a:t>
            </a:r>
            <a:r>
              <a:rPr lang="en-US" sz="2300" i="1" dirty="0">
                <a:latin typeface="Times New Roman" pitchFamily="18" charset="0"/>
                <a:cs typeface="Times New Roman" pitchFamily="18" charset="0"/>
              </a:rPr>
              <a:t> chi </a:t>
            </a:r>
            <a:r>
              <a:rPr lang="en-US" sz="2300" i="1" dirty="0" err="1">
                <a:latin typeface="Times New Roman" pitchFamily="18" charset="0"/>
                <a:cs typeface="Times New Roman" pitchFamily="18" charset="0"/>
              </a:rPr>
              <a:t>phí</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nhân</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công</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trực</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tiếp</a:t>
            </a:r>
            <a:endParaRPr lang="en-US" sz="23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Chứng</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từ</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kế</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toán</a:t>
            </a:r>
            <a:endParaRPr lang="en-US" sz="23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p>
          <a:p>
            <a:pPr>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a:t>
            </a:r>
          </a:p>
          <a:p>
            <a:pPr>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BHXH </a:t>
            </a: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Tài</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khoản</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sử</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dụng</a:t>
            </a:r>
            <a:endParaRPr lang="en-US" sz="2300" spc="-3" dirty="0">
              <a:solidFill>
                <a:prstClr val="black"/>
              </a:solidFill>
              <a:latin typeface="Times New Roman" pitchFamily="18" charset="0"/>
              <a:cs typeface="Times New Roman" pitchFamily="18" charset="0"/>
            </a:endParaRPr>
          </a:p>
          <a:p>
            <a:pPr>
              <a:lnSpc>
                <a:spcPct val="150000"/>
              </a:lnSpc>
            </a:pPr>
            <a:r>
              <a:rPr lang="en-US" sz="2300" spc="-3" dirty="0">
                <a:solidFill>
                  <a:prstClr val="black"/>
                </a:solidFill>
                <a:latin typeface="Times New Roman" pitchFamily="18" charset="0"/>
                <a:cs typeface="Times New Roman" pitchFamily="18" charset="0"/>
              </a:rPr>
              <a:t>    </a:t>
            </a:r>
            <a:r>
              <a:rPr sz="2300" spc="-3" dirty="0">
                <a:solidFill>
                  <a:prstClr val="black"/>
                </a:solidFill>
                <a:latin typeface="Times New Roman" pitchFamily="18" charset="0"/>
                <a:cs typeface="Times New Roman" pitchFamily="18" charset="0"/>
              </a:rPr>
              <a:t>TK </a:t>
            </a:r>
            <a:r>
              <a:rPr sz="2300" dirty="0">
                <a:solidFill>
                  <a:prstClr val="black"/>
                </a:solidFill>
                <a:latin typeface="Times New Roman" pitchFamily="18" charset="0"/>
                <a:cs typeface="Times New Roman" pitchFamily="18" charset="0"/>
              </a:rPr>
              <a:t>622 “Chi phí nhân công trực</a:t>
            </a:r>
            <a:r>
              <a:rPr sz="2300" spc="-36" dirty="0">
                <a:solidFill>
                  <a:prstClr val="black"/>
                </a:solidFill>
                <a:latin typeface="Times New Roman" pitchFamily="18" charset="0"/>
                <a:cs typeface="Times New Roman" pitchFamily="18" charset="0"/>
              </a:rPr>
              <a:t> </a:t>
            </a:r>
            <a:r>
              <a:rPr sz="2300" dirty="0" err="1">
                <a:solidFill>
                  <a:prstClr val="black"/>
                </a:solidFill>
                <a:latin typeface="Times New Roman" pitchFamily="18" charset="0"/>
                <a:cs typeface="Times New Roman" pitchFamily="18" charset="0"/>
              </a:rPr>
              <a:t>tiếp</a:t>
            </a:r>
            <a:r>
              <a:rPr sz="2300" dirty="0">
                <a:solidFill>
                  <a:prstClr val="black"/>
                </a:solidFill>
                <a:latin typeface="Times New Roman" pitchFamily="18" charset="0"/>
                <a:cs typeface="Times New Roman" pitchFamily="18" charset="0"/>
              </a:rPr>
              <a:t>”.</a:t>
            </a:r>
            <a:endParaRPr lang="en-US" sz="2300" dirty="0">
              <a:solidFill>
                <a:prstClr val="black"/>
              </a:solidFill>
              <a:latin typeface="Times New Roman" pitchFamily="18" charset="0"/>
              <a:cs typeface="Times New Roman" pitchFamily="18" charset="0"/>
            </a:endParaRPr>
          </a:p>
          <a:p>
            <a:r>
              <a:rPr lang="en-US" sz="2300" spc="-3" dirty="0">
                <a:solidFill>
                  <a:prstClr val="black"/>
                </a:solidFill>
                <a:latin typeface="Times New Roman" pitchFamily="18" charset="0"/>
                <a:cs typeface="Times New Roman" pitchFamily="18" charset="0"/>
              </a:rPr>
              <a:t>    </a:t>
            </a:r>
            <a:endParaRP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3846428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ạch toán tài khoản 622 – Chi phí nhân công trực tiếp trong doanh nghiệp -  Kế toán 5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79248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27816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734157"/>
            <a:ext cx="8305800" cy="5382441"/>
          </a:xfrm>
          <a:prstGeom prst="rect">
            <a:avLst/>
          </a:prstGeom>
        </p:spPr>
        <p:txBody>
          <a:bodyPr vert="horz" wrap="square" lIns="0" tIns="87826" rIns="0" bIns="0" rtlCol="0">
            <a:spAutoFit/>
          </a:bodyPr>
          <a:lstStyle/>
          <a:p>
            <a:pPr>
              <a:lnSpc>
                <a:spcPct val="150000"/>
              </a:lnSpc>
            </a:pPr>
            <a:r>
              <a:rPr lang="en-US" sz="2600" b="1" i="1" dirty="0">
                <a:latin typeface="Times New Roman" pitchFamily="18" charset="0"/>
                <a:cs typeface="Times New Roman" pitchFamily="18" charset="0"/>
              </a:rPr>
              <a:t>1.3. </a:t>
            </a:r>
            <a:r>
              <a:rPr lang="en-US" sz="2600" b="1" i="1" dirty="0" err="1">
                <a:latin typeface="Times New Roman" pitchFamily="18" charset="0"/>
                <a:cs typeface="Times New Roman" pitchFamily="18" charset="0"/>
              </a:rPr>
              <a:t>Kế</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toán</a:t>
            </a:r>
            <a:r>
              <a:rPr lang="en-US" sz="2600" b="1" i="1" dirty="0">
                <a:latin typeface="Times New Roman" pitchFamily="18" charset="0"/>
                <a:cs typeface="Times New Roman" pitchFamily="18" charset="0"/>
              </a:rPr>
              <a:t> chi </a:t>
            </a:r>
            <a:r>
              <a:rPr lang="en-US" sz="2600" b="1" i="1" dirty="0" err="1">
                <a:latin typeface="Times New Roman" pitchFamily="18" charset="0"/>
                <a:cs typeface="Times New Roman" pitchFamily="18" charset="0"/>
              </a:rPr>
              <a:t>phí</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xuất</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và</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giá</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thành</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phẩm</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xây</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lắp</a:t>
            </a:r>
            <a:endParaRPr lang="en-US" sz="2600" dirty="0">
              <a:latin typeface="Times New Roman" pitchFamily="18" charset="0"/>
              <a:cs typeface="Times New Roman" pitchFamily="18" charset="0"/>
            </a:endParaRPr>
          </a:p>
          <a:p>
            <a:pPr>
              <a:lnSpc>
                <a:spcPct val="150000"/>
              </a:lnSpc>
            </a:pPr>
            <a:r>
              <a:rPr lang="en-US" sz="2300" i="1" dirty="0">
                <a:latin typeface="Times New Roman" pitchFamily="18" charset="0"/>
                <a:cs typeface="Times New Roman" pitchFamily="18" charset="0"/>
              </a:rPr>
              <a:t>1.3.3. </a:t>
            </a:r>
            <a:r>
              <a:rPr lang="en-US" sz="2300" i="1" dirty="0" err="1">
                <a:latin typeface="Times New Roman" pitchFamily="18" charset="0"/>
                <a:cs typeface="Times New Roman" pitchFamily="18" charset="0"/>
              </a:rPr>
              <a:t>Kế</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toán</a:t>
            </a:r>
            <a:r>
              <a:rPr lang="en-US" sz="2300" i="1" dirty="0">
                <a:latin typeface="Times New Roman" pitchFamily="18" charset="0"/>
                <a:cs typeface="Times New Roman" pitchFamily="18" charset="0"/>
              </a:rPr>
              <a:t> chi </a:t>
            </a:r>
            <a:r>
              <a:rPr lang="en-US" sz="2300" i="1" dirty="0" err="1">
                <a:latin typeface="Times New Roman" pitchFamily="18" charset="0"/>
                <a:cs typeface="Times New Roman" pitchFamily="18" charset="0"/>
              </a:rPr>
              <a:t>phí</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máy</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thi</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công</a:t>
            </a:r>
            <a:endParaRPr lang="en-US" sz="23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Chứng</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từ</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kế</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toán</a:t>
            </a:r>
            <a:endParaRPr lang="en-US" sz="2300" dirty="0">
              <a:latin typeface="Times New Roman" pitchFamily="18" charset="0"/>
              <a:cs typeface="Times New Roman" pitchFamily="18" charset="0"/>
            </a:endParaRPr>
          </a:p>
          <a:p>
            <a:pPr lvl="0">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a:t>
            </a:r>
            <a:endParaRPr lang="en-US" sz="2400" dirty="0">
              <a:latin typeface="Times New Roman" pitchFamily="18" charset="0"/>
              <a:cs typeface="Times New Roman" pitchFamily="18" charset="0"/>
            </a:endParaRPr>
          </a:p>
          <a:p>
            <a:pPr lvl="0">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a:t>
            </a:r>
          </a:p>
          <a:p>
            <a:pPr lvl="0">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1, 2, 3</a:t>
            </a:r>
          </a:p>
          <a:p>
            <a:pPr lvl="0">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Tài</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khoản</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sử</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dụng</a:t>
            </a:r>
            <a:endParaRPr lang="en-US" sz="2300" spc="-3" dirty="0">
              <a:solidFill>
                <a:prstClr val="black"/>
              </a:solidFill>
              <a:latin typeface="Times New Roman" pitchFamily="18" charset="0"/>
              <a:cs typeface="Times New Roman" pitchFamily="18" charset="0"/>
            </a:endParaRPr>
          </a:p>
          <a:p>
            <a:pPr>
              <a:lnSpc>
                <a:spcPct val="150000"/>
              </a:lnSpc>
            </a:pPr>
            <a:r>
              <a:rPr lang="en-US" sz="2300" spc="-3" dirty="0">
                <a:solidFill>
                  <a:prstClr val="black"/>
                </a:solidFill>
                <a:latin typeface="Times New Roman" pitchFamily="18" charset="0"/>
                <a:cs typeface="Times New Roman" pitchFamily="18" charset="0"/>
              </a:rPr>
              <a:t>    </a:t>
            </a:r>
            <a:r>
              <a:rPr sz="2300" spc="-3" dirty="0">
                <a:solidFill>
                  <a:prstClr val="black"/>
                </a:solidFill>
                <a:latin typeface="Times New Roman" pitchFamily="18" charset="0"/>
                <a:cs typeface="Times New Roman" pitchFamily="18" charset="0"/>
              </a:rPr>
              <a:t>TK </a:t>
            </a:r>
            <a:r>
              <a:rPr sz="2300" dirty="0">
                <a:solidFill>
                  <a:prstClr val="black"/>
                </a:solidFill>
                <a:latin typeface="Times New Roman" pitchFamily="18" charset="0"/>
                <a:cs typeface="Times New Roman" pitchFamily="18" charset="0"/>
              </a:rPr>
              <a:t>62</a:t>
            </a:r>
            <a:r>
              <a:rPr lang="en-US" sz="2300" dirty="0">
                <a:solidFill>
                  <a:prstClr val="black"/>
                </a:solidFill>
                <a:latin typeface="Times New Roman" pitchFamily="18" charset="0"/>
                <a:cs typeface="Times New Roman" pitchFamily="18" charset="0"/>
              </a:rPr>
              <a:t>3</a:t>
            </a:r>
            <a:r>
              <a:rPr sz="2300" dirty="0">
                <a:solidFill>
                  <a:prstClr val="black"/>
                </a:solidFill>
                <a:latin typeface="Times New Roman" pitchFamily="18" charset="0"/>
                <a:cs typeface="Times New Roman" pitchFamily="18" charset="0"/>
              </a:rPr>
              <a:t> “Chi </a:t>
            </a:r>
            <a:r>
              <a:rPr sz="2300" dirty="0" err="1">
                <a:solidFill>
                  <a:prstClr val="black"/>
                </a:solidFill>
                <a:latin typeface="Times New Roman" pitchFamily="18" charset="0"/>
                <a:cs typeface="Times New Roman" pitchFamily="18" charset="0"/>
              </a:rPr>
              <a:t>phí</a:t>
            </a:r>
            <a:r>
              <a:rPr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máy</a:t>
            </a:r>
            <a:r>
              <a:rPr lang="en-US"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thi</a:t>
            </a:r>
            <a:r>
              <a:rPr lang="en-US"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công</a:t>
            </a:r>
            <a:r>
              <a:rPr sz="2300" dirty="0">
                <a:solidFill>
                  <a:prstClr val="black"/>
                </a:solidFill>
                <a:latin typeface="Times New Roman" pitchFamily="18" charset="0"/>
                <a:cs typeface="Times New Roman" pitchFamily="18" charset="0"/>
              </a:rPr>
              <a:t>”.</a:t>
            </a:r>
            <a:endParaRPr lang="en-US" sz="2300" dirty="0">
              <a:solidFill>
                <a:prstClr val="black"/>
              </a:solidFill>
              <a:latin typeface="Times New Roman" pitchFamily="18" charset="0"/>
              <a:cs typeface="Times New Roman" pitchFamily="18" charset="0"/>
            </a:endParaRPr>
          </a:p>
          <a:p>
            <a:r>
              <a:rPr lang="en-US" sz="2300" spc="-3" dirty="0">
                <a:solidFill>
                  <a:prstClr val="black"/>
                </a:solidFill>
                <a:latin typeface="Times New Roman" pitchFamily="18" charset="0"/>
                <a:cs typeface="Times New Roman" pitchFamily="18" charset="0"/>
              </a:rPr>
              <a:t>    </a:t>
            </a:r>
            <a:endParaRP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0657129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ơ đồ TK 623 – Chi phí sử dụng máy thi công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8077200" cy="568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58327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734157"/>
            <a:ext cx="8305800" cy="5936438"/>
          </a:xfrm>
          <a:prstGeom prst="rect">
            <a:avLst/>
          </a:prstGeom>
        </p:spPr>
        <p:txBody>
          <a:bodyPr vert="horz" wrap="square" lIns="0" tIns="87826" rIns="0" bIns="0" rtlCol="0">
            <a:spAutoFit/>
          </a:bodyPr>
          <a:lstStyle/>
          <a:p>
            <a:pPr>
              <a:lnSpc>
                <a:spcPct val="150000"/>
              </a:lnSpc>
            </a:pPr>
            <a:r>
              <a:rPr lang="en-US" sz="2600" b="1" i="1" dirty="0">
                <a:latin typeface="Times New Roman" pitchFamily="18" charset="0"/>
                <a:cs typeface="Times New Roman" pitchFamily="18" charset="0"/>
              </a:rPr>
              <a:t>1.3. </a:t>
            </a:r>
            <a:r>
              <a:rPr lang="en-US" sz="2600" b="1" i="1" dirty="0" err="1">
                <a:latin typeface="Times New Roman" pitchFamily="18" charset="0"/>
                <a:cs typeface="Times New Roman" pitchFamily="18" charset="0"/>
              </a:rPr>
              <a:t>Kế</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toán</a:t>
            </a:r>
            <a:r>
              <a:rPr lang="en-US" sz="2600" b="1" i="1" dirty="0">
                <a:latin typeface="Times New Roman" pitchFamily="18" charset="0"/>
                <a:cs typeface="Times New Roman" pitchFamily="18" charset="0"/>
              </a:rPr>
              <a:t> chi </a:t>
            </a:r>
            <a:r>
              <a:rPr lang="en-US" sz="2600" b="1" i="1" dirty="0" err="1">
                <a:latin typeface="Times New Roman" pitchFamily="18" charset="0"/>
                <a:cs typeface="Times New Roman" pitchFamily="18" charset="0"/>
              </a:rPr>
              <a:t>phí</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xuất</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và</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giá</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thành</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phẩm</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xây</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lắp</a:t>
            </a:r>
            <a:endParaRPr lang="en-US" sz="2600" dirty="0">
              <a:latin typeface="Times New Roman" pitchFamily="18" charset="0"/>
              <a:cs typeface="Times New Roman" pitchFamily="18" charset="0"/>
            </a:endParaRPr>
          </a:p>
          <a:p>
            <a:pPr>
              <a:lnSpc>
                <a:spcPct val="150000"/>
              </a:lnSpc>
            </a:pPr>
            <a:r>
              <a:rPr lang="en-US" sz="2300" i="1" dirty="0">
                <a:latin typeface="Times New Roman" pitchFamily="18" charset="0"/>
                <a:cs typeface="Times New Roman" pitchFamily="18" charset="0"/>
              </a:rPr>
              <a:t>1.3.4. </a:t>
            </a:r>
            <a:r>
              <a:rPr lang="en-US" sz="2300" i="1" dirty="0" err="1">
                <a:latin typeface="Times New Roman" pitchFamily="18" charset="0"/>
                <a:cs typeface="Times New Roman" pitchFamily="18" charset="0"/>
              </a:rPr>
              <a:t>Kế</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toán</a:t>
            </a:r>
            <a:r>
              <a:rPr lang="en-US" sz="2300" i="1" dirty="0">
                <a:latin typeface="Times New Roman" pitchFamily="18" charset="0"/>
                <a:cs typeface="Times New Roman" pitchFamily="18" charset="0"/>
              </a:rPr>
              <a:t> chi </a:t>
            </a:r>
            <a:r>
              <a:rPr lang="en-US" sz="2300" i="1" dirty="0" err="1">
                <a:latin typeface="Times New Roman" pitchFamily="18" charset="0"/>
                <a:cs typeface="Times New Roman" pitchFamily="18" charset="0"/>
              </a:rPr>
              <a:t>phí</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sản</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xuất</a:t>
            </a:r>
            <a:r>
              <a:rPr lang="en-US" sz="2300" i="1" dirty="0">
                <a:latin typeface="Times New Roman" pitchFamily="18" charset="0"/>
                <a:cs typeface="Times New Roman" pitchFamily="18" charset="0"/>
              </a:rPr>
              <a:t> </a:t>
            </a:r>
            <a:r>
              <a:rPr lang="en-US" sz="2300" i="1" dirty="0" err="1">
                <a:latin typeface="Times New Roman" pitchFamily="18" charset="0"/>
                <a:cs typeface="Times New Roman" pitchFamily="18" charset="0"/>
              </a:rPr>
              <a:t>chung</a:t>
            </a:r>
            <a:endParaRPr lang="en-US" sz="23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Chứng</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từ</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kế</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toán</a:t>
            </a:r>
            <a:endParaRPr lang="en-US" sz="23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xuất kho</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chi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Các bảng phân bổ số 1, 2, 3</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Hóa đơn GTGT (Của bên bán)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Các chứng từ liên quan khác</a:t>
            </a:r>
            <a:endParaRPr lang="en-US" sz="24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Tài</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khoản</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sử</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dụng</a:t>
            </a:r>
            <a:endParaRPr lang="en-US" sz="2300" spc="-3" dirty="0">
              <a:solidFill>
                <a:prstClr val="black"/>
              </a:solidFill>
              <a:latin typeface="Times New Roman" pitchFamily="18" charset="0"/>
              <a:cs typeface="Times New Roman" pitchFamily="18" charset="0"/>
            </a:endParaRPr>
          </a:p>
          <a:p>
            <a:pPr>
              <a:lnSpc>
                <a:spcPct val="150000"/>
              </a:lnSpc>
            </a:pPr>
            <a:r>
              <a:rPr lang="en-US" sz="2300" spc="-3" dirty="0">
                <a:solidFill>
                  <a:prstClr val="black"/>
                </a:solidFill>
                <a:latin typeface="Times New Roman" pitchFamily="18" charset="0"/>
                <a:cs typeface="Times New Roman" pitchFamily="18" charset="0"/>
              </a:rPr>
              <a:t>    </a:t>
            </a:r>
            <a:r>
              <a:rPr sz="2300" spc="-3" dirty="0">
                <a:solidFill>
                  <a:prstClr val="black"/>
                </a:solidFill>
                <a:latin typeface="Times New Roman" pitchFamily="18" charset="0"/>
                <a:cs typeface="Times New Roman" pitchFamily="18" charset="0"/>
              </a:rPr>
              <a:t>TK </a:t>
            </a:r>
            <a:r>
              <a:rPr sz="2300" dirty="0">
                <a:solidFill>
                  <a:prstClr val="black"/>
                </a:solidFill>
                <a:latin typeface="Times New Roman" pitchFamily="18" charset="0"/>
                <a:cs typeface="Times New Roman" pitchFamily="18" charset="0"/>
              </a:rPr>
              <a:t>62</a:t>
            </a:r>
            <a:r>
              <a:rPr lang="en-US" sz="2300" dirty="0">
                <a:solidFill>
                  <a:prstClr val="black"/>
                </a:solidFill>
                <a:latin typeface="Times New Roman" pitchFamily="18" charset="0"/>
                <a:cs typeface="Times New Roman" pitchFamily="18" charset="0"/>
              </a:rPr>
              <a:t>7</a:t>
            </a:r>
            <a:r>
              <a:rPr sz="2300" dirty="0">
                <a:solidFill>
                  <a:prstClr val="black"/>
                </a:solidFill>
                <a:latin typeface="Times New Roman" pitchFamily="18" charset="0"/>
                <a:cs typeface="Times New Roman" pitchFamily="18" charset="0"/>
              </a:rPr>
              <a:t> “Chi </a:t>
            </a:r>
            <a:r>
              <a:rPr sz="2300" dirty="0" err="1">
                <a:solidFill>
                  <a:prstClr val="black"/>
                </a:solidFill>
                <a:latin typeface="Times New Roman" pitchFamily="18" charset="0"/>
                <a:cs typeface="Times New Roman" pitchFamily="18" charset="0"/>
              </a:rPr>
              <a:t>phí</a:t>
            </a:r>
            <a:r>
              <a:rPr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sản</a:t>
            </a:r>
            <a:r>
              <a:rPr lang="en-US"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xuất</a:t>
            </a:r>
            <a:r>
              <a:rPr lang="en-US" sz="2300" dirty="0">
                <a:solidFill>
                  <a:prstClr val="black"/>
                </a:solidFill>
                <a:latin typeface="Times New Roman" pitchFamily="18" charset="0"/>
                <a:cs typeface="Times New Roman" pitchFamily="18" charset="0"/>
              </a:rPr>
              <a:t> </a:t>
            </a:r>
            <a:r>
              <a:rPr lang="en-US" sz="2300" dirty="0" err="1">
                <a:solidFill>
                  <a:prstClr val="black"/>
                </a:solidFill>
                <a:latin typeface="Times New Roman" pitchFamily="18" charset="0"/>
                <a:cs typeface="Times New Roman" pitchFamily="18" charset="0"/>
              </a:rPr>
              <a:t>chung</a:t>
            </a:r>
            <a:r>
              <a:rPr sz="2300" dirty="0">
                <a:solidFill>
                  <a:prstClr val="black"/>
                </a:solidFill>
                <a:latin typeface="Times New Roman" pitchFamily="18" charset="0"/>
                <a:cs typeface="Times New Roman" pitchFamily="18" charset="0"/>
              </a:rPr>
              <a:t>”.</a:t>
            </a:r>
            <a:endParaRPr lang="en-US" sz="2300" dirty="0">
              <a:solidFill>
                <a:prstClr val="black"/>
              </a:solidFill>
              <a:latin typeface="Times New Roman" pitchFamily="18" charset="0"/>
              <a:cs typeface="Times New Roman" pitchFamily="18" charset="0"/>
            </a:endParaRPr>
          </a:p>
          <a:p>
            <a:r>
              <a:rPr lang="en-US" sz="2300" spc="-3" dirty="0">
                <a:solidFill>
                  <a:prstClr val="black"/>
                </a:solidFill>
                <a:latin typeface="Times New Roman" pitchFamily="18" charset="0"/>
                <a:cs typeface="Times New Roman" pitchFamily="18" charset="0"/>
              </a:rPr>
              <a:t>    </a:t>
            </a:r>
            <a:endParaRP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79104372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ơ đồ TK 627 – Chi phí sản xuất chung theo Thông tư 200/2014/TT-BTC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3058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756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42899" y="304800"/>
            <a:ext cx="7620000" cy="1149927"/>
          </a:xfrm>
        </p:spPr>
        <p:txBody>
          <a:bodyPr/>
          <a:lstStyle/>
          <a:p>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r>
              <a:rPr lang="it-IT" sz="3200" i="1" dirty="0">
                <a:solidFill>
                  <a:schemeClr val="tx1"/>
                </a:solidFill>
                <a:latin typeface="Times New Roman" pitchFamily="18" charset="0"/>
                <a:cs typeface="Times New Roman" pitchFamily="18" charset="0"/>
              </a:rPr>
              <a:t>2.3.4. </a:t>
            </a:r>
            <a:r>
              <a:rPr lang="pl-PL" sz="3200" i="1" dirty="0">
                <a:solidFill>
                  <a:schemeClr val="tx1"/>
                </a:solidFill>
                <a:latin typeface="Times New Roman" pitchFamily="18" charset="0"/>
                <a:cs typeface="Times New Roman" pitchFamily="18" charset="0"/>
              </a:rPr>
              <a:t>Ghi sổ kế toán</a:t>
            </a:r>
            <a:br>
              <a:rPr lang="en-US" sz="3200" dirty="0">
                <a:solidFill>
                  <a:schemeClr val="tx1"/>
                </a:solidFill>
                <a:latin typeface="Times New Roman" pitchFamily="18" charset="0"/>
                <a:cs typeface="Times New Roman" pitchFamily="18" charset="0"/>
              </a:rPr>
            </a:br>
            <a:endParaRPr lang="en-US" sz="3000" b="1" dirty="0">
              <a:solidFill>
                <a:schemeClr val="tx1"/>
              </a:solidFill>
              <a:latin typeface="Times New Roman" pitchFamily="18" charset="0"/>
              <a:cs typeface="Times New Roman" pitchFamily="18" charset="0"/>
            </a:endParaRPr>
          </a:p>
        </p:txBody>
      </p:sp>
      <p:sp>
        <p:nvSpPr>
          <p:cNvPr id="6" name="AutoShape 55"/>
          <p:cNvSpPr>
            <a:spLocks noChangeArrowheads="1"/>
          </p:cNvSpPr>
          <p:nvPr/>
        </p:nvSpPr>
        <p:spPr bwMode="auto">
          <a:xfrm>
            <a:off x="228601" y="1066800"/>
            <a:ext cx="8762999" cy="54102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7" name="Rectangle 2"/>
          <p:cNvSpPr txBox="1">
            <a:spLocks noChangeArrowheads="1"/>
          </p:cNvSpPr>
          <p:nvPr/>
        </p:nvSpPr>
        <p:spPr bwMode="auto">
          <a:xfrm>
            <a:off x="685801" y="1295400"/>
            <a:ext cx="800099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800" dirty="0">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 Sổ kế toán chi tiết</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chi tiết vật tư, sản phẩm, hàng hóa (Mở cho TK 155,156)</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chi tiết các tài khoản (Mở cho TK 157)</a:t>
            </a:r>
            <a:endParaRPr lang="en-US" sz="2800" dirty="0">
              <a:solidFill>
                <a:schemeClr val="tx1"/>
              </a:solidFill>
              <a:latin typeface="Times New Roman" pitchFamily="18" charset="0"/>
              <a:cs typeface="Times New Roman" pitchFamily="18" charset="0"/>
            </a:endParaRPr>
          </a:p>
          <a:p>
            <a:pPr>
              <a:lnSpc>
                <a:spcPct val="150000"/>
              </a:lnSpc>
            </a:pPr>
            <a:r>
              <a:rPr lang="it-IT" sz="2800" i="1" dirty="0">
                <a:solidFill>
                  <a:schemeClr val="tx1"/>
                </a:solidFill>
                <a:latin typeface="Times New Roman" pitchFamily="18" charset="0"/>
                <a:cs typeface="Times New Roman" pitchFamily="18" charset="0"/>
              </a:rPr>
              <a:t>- Sổ kế toán tổng hợp: </a:t>
            </a:r>
            <a:r>
              <a:rPr lang="it-IT" sz="2800" dirty="0">
                <a:solidFill>
                  <a:schemeClr val="tx1"/>
                </a:solidFill>
                <a:latin typeface="Times New Roman" pitchFamily="18" charset="0"/>
                <a:cs typeface="Times New Roman" pitchFamily="18" charset="0"/>
              </a:rPr>
              <a:t>Theo hình thức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đăng ký chứng từ ghi sổ</a:t>
            </a:r>
            <a:endParaRPr lang="en-US" sz="2800" dirty="0">
              <a:solidFill>
                <a:schemeClr val="tx1"/>
              </a:solidFill>
              <a:latin typeface="Times New Roman" pitchFamily="18" charset="0"/>
              <a:cs typeface="Times New Roman" pitchFamily="18" charset="0"/>
            </a:endParaRPr>
          </a:p>
          <a:p>
            <a:pPr>
              <a:lnSpc>
                <a:spcPct val="150000"/>
              </a:lnSpc>
            </a:pPr>
            <a:r>
              <a:rPr lang="it-IT" sz="2800" dirty="0">
                <a:solidFill>
                  <a:schemeClr val="tx1"/>
                </a:solidFill>
                <a:latin typeface="Times New Roman" pitchFamily="18" charset="0"/>
                <a:cs typeface="Times New Roman" pitchFamily="18" charset="0"/>
              </a:rPr>
              <a:t>+ Sổ cái TK 155,156,157.</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86304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734157"/>
            <a:ext cx="8305800" cy="4520666"/>
          </a:xfrm>
          <a:prstGeom prst="rect">
            <a:avLst/>
          </a:prstGeom>
        </p:spPr>
        <p:txBody>
          <a:bodyPr vert="horz" wrap="square" lIns="0" tIns="87826" rIns="0" bIns="0" rtlCol="0">
            <a:spAutoFit/>
          </a:bodyPr>
          <a:lstStyle/>
          <a:p>
            <a:pPr>
              <a:lnSpc>
                <a:spcPct val="150000"/>
              </a:lnSpc>
            </a:pPr>
            <a:r>
              <a:rPr lang="en-US" sz="2600" b="1" i="1" dirty="0">
                <a:latin typeface="Times New Roman" pitchFamily="18" charset="0"/>
                <a:cs typeface="Times New Roman" pitchFamily="18" charset="0"/>
              </a:rPr>
              <a:t>1.3. </a:t>
            </a:r>
            <a:r>
              <a:rPr lang="en-US" sz="2600" b="1" i="1" dirty="0" err="1">
                <a:latin typeface="Times New Roman" pitchFamily="18" charset="0"/>
                <a:cs typeface="Times New Roman" pitchFamily="18" charset="0"/>
              </a:rPr>
              <a:t>Kế</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toán</a:t>
            </a:r>
            <a:r>
              <a:rPr lang="en-US" sz="2600" b="1" i="1" dirty="0">
                <a:latin typeface="Times New Roman" pitchFamily="18" charset="0"/>
                <a:cs typeface="Times New Roman" pitchFamily="18" charset="0"/>
              </a:rPr>
              <a:t> chi </a:t>
            </a:r>
            <a:r>
              <a:rPr lang="en-US" sz="2600" b="1" i="1" dirty="0" err="1">
                <a:latin typeface="Times New Roman" pitchFamily="18" charset="0"/>
                <a:cs typeface="Times New Roman" pitchFamily="18" charset="0"/>
              </a:rPr>
              <a:t>phí</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xuất</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và</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giá</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thành</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sản</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phẩm</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xây</a:t>
            </a:r>
            <a:r>
              <a:rPr lang="en-US" sz="2600" b="1" i="1" dirty="0">
                <a:latin typeface="Times New Roman" pitchFamily="18" charset="0"/>
                <a:cs typeface="Times New Roman" pitchFamily="18" charset="0"/>
              </a:rPr>
              <a:t> </a:t>
            </a:r>
            <a:r>
              <a:rPr lang="en-US" sz="2600" b="1" i="1" dirty="0" err="1">
                <a:latin typeface="Times New Roman" pitchFamily="18" charset="0"/>
                <a:cs typeface="Times New Roman" pitchFamily="18" charset="0"/>
              </a:rPr>
              <a:t>lắp</a:t>
            </a:r>
            <a:endParaRPr lang="en-US" sz="26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1.3.5. </a:t>
            </a:r>
            <a:r>
              <a:rPr lang="vi-VN" sz="2400" b="1" i="1" dirty="0">
                <a:latin typeface="Times New Roman" pitchFamily="18" charset="0"/>
                <a:cs typeface="Times New Roman" pitchFamily="18" charset="0"/>
              </a:rPr>
              <a:t>Kế toán tổng hợp chi phí sản xuất xây lắp và giá thành sản xuất sản phẩm xây lắp</a:t>
            </a:r>
            <a:endParaRPr lang="en-US" sz="2300" b="1"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Chứng</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từ</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kế</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toán</a:t>
            </a:r>
            <a:endParaRPr lang="en-US" sz="23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Bảng phân bổ chi phí (Chứng từ tự lập)</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Các chứng từ tự lập để kết chuyển chi phí</a:t>
            </a:r>
            <a:endParaRPr lang="en-US" sz="2400" dirty="0">
              <a:latin typeface="Times New Roman" pitchFamily="18" charset="0"/>
              <a:cs typeface="Times New Roman" pitchFamily="18" charset="0"/>
            </a:endParaRPr>
          </a:p>
          <a:p>
            <a:pPr>
              <a:lnSpc>
                <a:spcPct val="150000"/>
              </a:lnSpc>
            </a:pP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Tài</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khoản</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sử</a:t>
            </a:r>
            <a:r>
              <a:rPr lang="en-US" sz="2300" b="1" i="1" dirty="0">
                <a:latin typeface="Times New Roman" pitchFamily="18" charset="0"/>
                <a:cs typeface="Times New Roman" pitchFamily="18" charset="0"/>
              </a:rPr>
              <a:t> </a:t>
            </a:r>
            <a:r>
              <a:rPr lang="en-US" sz="2300" b="1" i="1" dirty="0" err="1">
                <a:latin typeface="Times New Roman" pitchFamily="18" charset="0"/>
                <a:cs typeface="Times New Roman" pitchFamily="18" charset="0"/>
              </a:rPr>
              <a:t>dụng</a:t>
            </a:r>
            <a:endParaRPr lang="en-US" sz="2300" spc="-3" dirty="0">
              <a:solidFill>
                <a:prstClr val="black"/>
              </a:solidFill>
              <a:latin typeface="Times New Roman" pitchFamily="18" charset="0"/>
              <a:cs typeface="Times New Roman" pitchFamily="18" charset="0"/>
            </a:endParaRPr>
          </a:p>
          <a:p>
            <a:pPr>
              <a:lnSpc>
                <a:spcPct val="150000"/>
              </a:lnSpc>
            </a:pPr>
            <a:r>
              <a:rPr lang="en-US" sz="2300" spc="-3" dirty="0">
                <a:solidFill>
                  <a:prstClr val="black"/>
                </a:solidFill>
                <a:latin typeface="Times New Roman" pitchFamily="18" charset="0"/>
                <a:cs typeface="Times New Roman" pitchFamily="18" charset="0"/>
              </a:rPr>
              <a:t>    </a:t>
            </a:r>
            <a:r>
              <a:rPr lang="vi-VN" sz="2400" dirty="0">
                <a:latin typeface="Times New Roman" pitchFamily="18" charset="0"/>
                <a:cs typeface="Times New Roman" pitchFamily="18" charset="0"/>
              </a:rPr>
              <a:t>TK 154 “Chi phí sản xuất kinh doanh dở dang” </a:t>
            </a:r>
            <a:r>
              <a:rPr lang="en-US" sz="2300" spc="-3" dirty="0">
                <a:solidFill>
                  <a:prstClr val="black"/>
                </a:solidFill>
                <a:latin typeface="Times New Roman" pitchFamily="18" charset="0"/>
                <a:cs typeface="Times New Roman" pitchFamily="18" charset="0"/>
              </a:rPr>
              <a:t>    </a:t>
            </a:r>
            <a:endParaRP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95161734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ách hạch toán Tài khoản 154 theo Thông tư 200 chi tiết nh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26306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76200"/>
            <a:ext cx="8686800" cy="6471794"/>
          </a:xfrm>
          <a:prstGeom prst="rect">
            <a:avLst/>
          </a:prstGeom>
        </p:spPr>
        <p:txBody>
          <a:bodyPr vert="horz" wrap="square" lIns="0" tIns="8404" rIns="0" bIns="0" rtlCol="0">
            <a:spAutoFit/>
          </a:bodyPr>
          <a:lstStyle/>
          <a:p>
            <a:pPr algn="just">
              <a:lnSpc>
                <a:spcPct val="150000"/>
              </a:lnSpc>
            </a:pPr>
            <a:r>
              <a:rPr lang="en-US" sz="2000" b="1" dirty="0">
                <a:latin typeface="Times New Roman" pitchFamily="18" charset="0"/>
                <a:cs typeface="Times New Roman" pitchFamily="18" charset="0"/>
              </a:rPr>
              <a:t>2. </a:t>
            </a:r>
            <a:r>
              <a:rPr lang="vi-VN" sz="2000" b="1" dirty="0">
                <a:latin typeface="Times New Roman" pitchFamily="18" charset="0"/>
                <a:cs typeface="Times New Roman" pitchFamily="18" charset="0"/>
              </a:rPr>
              <a:t>Đặc điểm kế toán chi phí, doanh thu và xác định kết quả kinh doanh thương mại dịch vụ</a:t>
            </a:r>
            <a:endParaRPr lang="en-US" sz="2000" b="1" dirty="0">
              <a:latin typeface="Times New Roman" pitchFamily="18" charset="0"/>
              <a:cs typeface="Times New Roman" pitchFamily="18" charset="0"/>
            </a:endParaRPr>
          </a:p>
          <a:p>
            <a:pPr algn="just">
              <a:lnSpc>
                <a:spcPct val="150000"/>
              </a:lnSpc>
            </a:pPr>
            <a:r>
              <a:rPr lang="vi-VN" sz="2000" b="1" i="1" dirty="0">
                <a:latin typeface="Times New Roman" pitchFamily="18" charset="0"/>
                <a:cs typeface="Times New Roman" pitchFamily="18" charset="0"/>
              </a:rPr>
              <a:t>2.1. Đặc điểm kế toán chi phí, doanh thu và kết quả kinh doanh thương mại</a:t>
            </a:r>
            <a:endParaRPr lang="en-US" sz="2000" dirty="0">
              <a:latin typeface="Times New Roman" pitchFamily="18" charset="0"/>
              <a:cs typeface="Times New Roman" pitchFamily="18" charset="0"/>
            </a:endParaRPr>
          </a:p>
          <a:p>
            <a:pPr algn="just">
              <a:lnSpc>
                <a:spcPct val="150000"/>
              </a:lnSpc>
            </a:pPr>
            <a:r>
              <a:rPr lang="vi-VN" sz="2000" i="1" dirty="0">
                <a:latin typeface="Times New Roman" pitchFamily="18" charset="0"/>
                <a:cs typeface="Times New Roman" pitchFamily="18" charset="0"/>
              </a:rPr>
              <a:t>2.1.1. Đặc điểm kinh doanh thương mại</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Các doanh  nghiệp thương mại hoạt động trong lĩnh vực lưu thông phân phối, thực hiện chức năng tổ chức lưu thông hàng hóa thông qua các hoạt động mua, bán và dự trữ hàng hóa</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Ở các doanh nghiệp thương mại hàng hóa là tài sản chủ yếu, vốn hàng hóa chiếm tỷ trọng lớn</a:t>
            </a:r>
            <a:r>
              <a:rPr lang="en-US" sz="2000" dirty="0">
                <a:latin typeface="Times New Roman" pitchFamily="18" charset="0"/>
                <a:cs typeface="Times New Roman" pitchFamily="18" charset="0"/>
              </a:rPr>
              <a:t>.</a:t>
            </a:r>
          </a:p>
          <a:p>
            <a:pPr algn="just">
              <a:lnSpc>
                <a:spcPct val="150000"/>
              </a:lnSpc>
            </a:pP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Xét theo phạm vi của quá trình kinh doanh hàng hóa thì hoạt động mua, bán hàng hóa của các doanh nghiệp thương mại được chia thành hai loại: hoạt động mua, bán hàng hóa trong nước (còn gọi là kinh doanh nội thương) và hoạt động mua, bán hàng hóa với nước ngoài (còn gọi là kinh doanh ngoại thương hay hoạt động xuất- nhập khẩu). </a:t>
            </a:r>
            <a:r>
              <a:rPr lang="it-IT" sz="2000" dirty="0">
                <a:latin typeface="Times New Roman" pitchFamily="18" charset="0"/>
                <a:cs typeface="Times New Roman" pitchFamily="18" charset="0"/>
              </a:rPr>
              <a:t>.</a:t>
            </a:r>
            <a:endParaRPr sz="2000" dirty="0">
              <a:solidFill>
                <a:prstClr val="black"/>
              </a:solidFill>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182</a:t>
            </a:fld>
            <a:endParaRPr sz="927">
              <a:solidFill>
                <a:prstClr val="black"/>
              </a:solidFill>
              <a:latin typeface="Tahoma"/>
              <a:cs typeface="Tahoma"/>
            </a:endParaRPr>
          </a:p>
        </p:txBody>
      </p:sp>
    </p:spTree>
    <p:extLst>
      <p:ext uri="{BB962C8B-B14F-4D97-AF65-F5344CB8AC3E}">
        <p14:creationId xmlns:p14="http://schemas.microsoft.com/office/powerpoint/2010/main" val="34466127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385300"/>
            <a:ext cx="8686800" cy="5548464"/>
          </a:xfrm>
          <a:prstGeom prst="rect">
            <a:avLst/>
          </a:prstGeom>
        </p:spPr>
        <p:txBody>
          <a:bodyPr vert="horz" wrap="square" lIns="0" tIns="8404" rIns="0" bIns="0" rtlCol="0">
            <a:spAutoFit/>
          </a:bodyPr>
          <a:lstStyle/>
          <a:p>
            <a:pPr algn="just">
              <a:lnSpc>
                <a:spcPct val="150000"/>
              </a:lnSpc>
            </a:pPr>
            <a:r>
              <a:rPr lang="en-US" sz="2200" b="1" dirty="0">
                <a:latin typeface="Times New Roman" pitchFamily="18" charset="0"/>
                <a:cs typeface="Times New Roman" pitchFamily="18" charset="0"/>
              </a:rPr>
              <a:t>2</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2.1.2. Kế toán quá trình mua hàng</a:t>
            </a:r>
            <a:endParaRPr lang="en-US" sz="2400" dirty="0">
              <a:latin typeface="Times New Roman" pitchFamily="18" charset="0"/>
              <a:cs typeface="Times New Roman" pitchFamily="18" charset="0"/>
            </a:endParaRPr>
          </a:p>
          <a:p>
            <a:pPr marL="342900" indent="-342900" algn="just">
              <a:lnSpc>
                <a:spcPct val="150000"/>
              </a:lnSpc>
              <a:buFont typeface="Arial" pitchFamily="34" charset="0"/>
              <a:buChar char="•"/>
            </a:pPr>
            <a:r>
              <a:rPr lang="vi-VN" sz="2400" b="1" dirty="0">
                <a:latin typeface="Times New Roman" pitchFamily="18" charset="0"/>
                <a:cs typeface="Times New Roman" pitchFamily="18" charset="0"/>
              </a:rPr>
              <a:t>Các phương thức mua hàng, thời điểm ghi nhận hàng mua </a:t>
            </a:r>
            <a:endParaRPr lang="en-US" sz="2400" b="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a. Các phương thức mua hàng và thời điểm ghi nhận hàng mua ở trong nước.</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Các doanh nghiệp thương mại mua hàng trong nước theo hai phương thức: Mua hàng trực tiếp và mua hàng theo phương thức chuyển hàng.</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Phương thức mua hàng trực tiếp: </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Mua hàng theo phương thức chuyển hàng</a:t>
            </a:r>
            <a:endParaRPr sz="2400" dirty="0">
              <a:solidFill>
                <a:prstClr val="black"/>
              </a:solidFill>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183</a:t>
            </a:fld>
            <a:endParaRPr sz="927">
              <a:solidFill>
                <a:prstClr val="black"/>
              </a:solidFill>
              <a:latin typeface="Tahoma"/>
              <a:cs typeface="Tahoma"/>
            </a:endParaRPr>
          </a:p>
        </p:txBody>
      </p:sp>
    </p:spTree>
    <p:extLst>
      <p:ext uri="{BB962C8B-B14F-4D97-AF65-F5344CB8AC3E}">
        <p14:creationId xmlns:p14="http://schemas.microsoft.com/office/powerpoint/2010/main" val="136945720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385300"/>
            <a:ext cx="8686800" cy="5917796"/>
          </a:xfrm>
          <a:prstGeom prst="rect">
            <a:avLst/>
          </a:prstGeom>
        </p:spPr>
        <p:txBody>
          <a:bodyPr vert="horz" wrap="square" lIns="0" tIns="8404" rIns="0" bIns="0" rtlCol="0">
            <a:spAutoFit/>
          </a:bodyPr>
          <a:lstStyle/>
          <a:p>
            <a:pPr algn="just">
              <a:lnSpc>
                <a:spcPct val="150000"/>
              </a:lnSpc>
            </a:pPr>
            <a:r>
              <a:rPr lang="en-US" sz="2200" b="1" dirty="0">
                <a:latin typeface="Times New Roman" pitchFamily="18" charset="0"/>
                <a:cs typeface="Times New Roman" pitchFamily="18" charset="0"/>
              </a:rPr>
              <a:t>2</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2.1.2. Kế toán quá trình mua hàng</a:t>
            </a:r>
            <a:endParaRPr lang="en-US" sz="2400" dirty="0">
              <a:latin typeface="Times New Roman" pitchFamily="18" charset="0"/>
              <a:cs typeface="Times New Roman" pitchFamily="18" charset="0"/>
            </a:endParaRPr>
          </a:p>
          <a:p>
            <a:pPr marL="342900" indent="-342900" algn="just">
              <a:lnSpc>
                <a:spcPct val="150000"/>
              </a:lnSpc>
              <a:buFont typeface="Arial" pitchFamily="34" charset="0"/>
              <a:buChar char="•"/>
            </a:pPr>
            <a:r>
              <a:rPr lang="vi-VN" sz="2400" b="1" dirty="0">
                <a:latin typeface="Times New Roman" pitchFamily="18" charset="0"/>
                <a:cs typeface="Times New Roman" pitchFamily="18" charset="0"/>
              </a:rPr>
              <a:t>Các phương thức mua hàng, thời điểm ghi nhận hàng mua </a:t>
            </a:r>
            <a:endParaRPr lang="en-US" sz="2400" b="1" dirty="0">
              <a:latin typeface="Times New Roman" pitchFamily="18" charset="0"/>
              <a:cs typeface="Times New Roman" pitchFamily="18" charset="0"/>
            </a:endParaRPr>
          </a:p>
          <a:p>
            <a:r>
              <a:rPr lang="vi-VN" sz="2400" i="1" dirty="0">
                <a:latin typeface="Times New Roman" pitchFamily="18" charset="0"/>
                <a:cs typeface="Times New Roman" pitchFamily="18" charset="0"/>
              </a:rPr>
              <a:t>b. Các phương thức nhập khẩu hàng hóa và thời điểm ghi nhận hàng hóa nhập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Phạm vi hàng hóa nhập khẩu bao gồm: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Hàng mua của nước ngoài trên cơ sở c</a:t>
            </a:r>
            <a:r>
              <a:rPr lang="en-US" sz="2400" dirty="0">
                <a:latin typeface="Times New Roman" pitchFamily="18" charset="0"/>
                <a:cs typeface="Times New Roman" pitchFamily="18" charset="0"/>
              </a:rPr>
              <a:t>ó</a:t>
            </a:r>
            <a:r>
              <a:rPr lang="vi-VN" sz="2400" dirty="0">
                <a:latin typeface="Times New Roman" pitchFamily="18" charset="0"/>
                <a:cs typeface="Times New Roman" pitchFamily="18" charset="0"/>
              </a:rPr>
              <a:t> hợp đồng nhập khẩu mà doanh nghiệp xuất - nhập khẩu nước ta đã ký với nước ngoài.</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Hàng hóa nước ngoài đưa vào tham gia hội chợ, triển lãm ở nước ta, sau đó được doanh nghiệp nước ta mua lại và thanh toán bằng ngoại tệ.</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Hàng mua của nước ngoài để xuất khẩu cho nước thứ ba theo hợp đồng ký kết giữa các bên.</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Hàng mua từ các khu chế xuất thanh toán bằng ngoại tệ.</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184</a:t>
            </a:fld>
            <a:endParaRPr sz="927">
              <a:solidFill>
                <a:prstClr val="black"/>
              </a:solidFill>
              <a:latin typeface="Tahoma"/>
              <a:cs typeface="Tahoma"/>
            </a:endParaRPr>
          </a:p>
        </p:txBody>
      </p:sp>
    </p:spTree>
    <p:extLst>
      <p:ext uri="{BB962C8B-B14F-4D97-AF65-F5344CB8AC3E}">
        <p14:creationId xmlns:p14="http://schemas.microsoft.com/office/powerpoint/2010/main" val="185748437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385300"/>
            <a:ext cx="8686800" cy="6102462"/>
          </a:xfrm>
          <a:prstGeom prst="rect">
            <a:avLst/>
          </a:prstGeom>
        </p:spPr>
        <p:txBody>
          <a:bodyPr vert="horz" wrap="square" lIns="0" tIns="8404" rIns="0" bIns="0" rtlCol="0">
            <a:spAutoFit/>
          </a:bodyPr>
          <a:lstStyle/>
          <a:p>
            <a:pPr algn="just"/>
            <a:r>
              <a:rPr lang="en-US" sz="2200" b="1" dirty="0">
                <a:latin typeface="Times New Roman" pitchFamily="18" charset="0"/>
                <a:cs typeface="Times New Roman" pitchFamily="18" charset="0"/>
              </a:rPr>
              <a:t>2. </a:t>
            </a:r>
            <a:r>
              <a:rPr lang="vi-VN" sz="2200" b="1" dirty="0">
                <a:latin typeface="Times New Roman" pitchFamily="18" charset="0"/>
                <a:cs typeface="Times New Roman" pitchFamily="18" charset="0"/>
              </a:rPr>
              <a:t>Đặc điểm kế toán chi phí, doanh thu và xác định kết quả kinh doanh thương mại dịch vụ</a:t>
            </a:r>
            <a:endParaRPr lang="en-US" sz="2200" b="1" dirty="0">
              <a:latin typeface="Times New Roman" pitchFamily="18" charset="0"/>
              <a:cs typeface="Times New Roman" pitchFamily="18" charset="0"/>
            </a:endParaRPr>
          </a:p>
          <a:p>
            <a:r>
              <a:rPr lang="vi-VN" sz="2200" i="1" dirty="0">
                <a:latin typeface="Times New Roman" pitchFamily="18" charset="0"/>
                <a:cs typeface="Times New Roman" pitchFamily="18" charset="0"/>
              </a:rPr>
              <a:t>2.1.2. Kế toán quá trình mua hàng</a:t>
            </a:r>
            <a:endParaRPr lang="en-US" sz="2200" dirty="0">
              <a:latin typeface="Times New Roman" pitchFamily="18" charset="0"/>
              <a:cs typeface="Times New Roman" pitchFamily="18" charset="0"/>
            </a:endParaRPr>
          </a:p>
          <a:p>
            <a:pPr marL="342900" indent="-342900" algn="just">
              <a:buFont typeface="Arial" pitchFamily="34" charset="0"/>
              <a:buChar char="•"/>
            </a:pPr>
            <a:r>
              <a:rPr lang="vi-VN" sz="2200" b="1" dirty="0">
                <a:latin typeface="Times New Roman" pitchFamily="18" charset="0"/>
                <a:cs typeface="Times New Roman" pitchFamily="18" charset="0"/>
              </a:rPr>
              <a:t>Các phương thức mua hàng, thời điểm ghi nhận hàng mua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Theo phương thức nhập khẩu trực tiếp</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+Nhập khẩu uỷ thác</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Thời điểm ghi nhận hàng nhập khẩu là thời điểm đơn vị nhập khẩu đã nhận được quyền sở hữu về hàng nhập và đã thanh toán tiền hoặc chấp nhận thanh toán tiền với người bán. Tuy nhiên, thời điểm này còn phụ thuộc vào điều kiện giao hàng và điều kiện vận chuyển:</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Nếu hàng nhập khẩu vận chuyển bằng đường biển thì hàng nhập khẩu được tính từ ngày hải quan cảng ký vào tờ khai hàng hóa nhập khẩu.</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Nếu hàng nhập khẩu vận chuyển bằng đường hàng không thì thời điểm tính hàng nhập khẩu từ ngày hàng hóa được chuyển đến sân bay đầu tiên của nước ta có xác nhận của hải quan sân bay.</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Nếu vận chuyển bằng đường sắt, đường bộ thì thời điểm ghi nhận hàng nhập khẩu là thời điểm hàng được chuyển đến cửa khẩu có xác nhận của hải quan cửa khẩu.</a:t>
            </a:r>
            <a:endParaRPr lang="en-US" sz="22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185</a:t>
            </a:fld>
            <a:endParaRPr sz="927">
              <a:solidFill>
                <a:prstClr val="black"/>
              </a:solidFill>
              <a:latin typeface="Tahoma"/>
              <a:cs typeface="Tahoma"/>
            </a:endParaRPr>
          </a:p>
        </p:txBody>
      </p:sp>
    </p:spTree>
    <p:extLst>
      <p:ext uri="{BB962C8B-B14F-4D97-AF65-F5344CB8AC3E}">
        <p14:creationId xmlns:p14="http://schemas.microsoft.com/office/powerpoint/2010/main" val="211115937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6317906"/>
          </a:xfrm>
          <a:prstGeom prst="rect">
            <a:avLst/>
          </a:prstGeom>
        </p:spPr>
        <p:txBody>
          <a:bodyPr vert="horz" wrap="square" lIns="0" tIns="8404" rIns="0" bIns="0" rtlCol="0">
            <a:spAutoFit/>
          </a:bodyPr>
          <a:lstStyle/>
          <a:p>
            <a:pPr algn="just"/>
            <a:r>
              <a:rPr lang="en-US" sz="2200" b="1" dirty="0">
                <a:latin typeface="Times New Roman" pitchFamily="18" charset="0"/>
                <a:cs typeface="Times New Roman" pitchFamily="18" charset="0"/>
              </a:rPr>
              <a:t>2. </a:t>
            </a:r>
            <a:r>
              <a:rPr lang="vi-VN" sz="2200" b="1" dirty="0">
                <a:latin typeface="Times New Roman" pitchFamily="18" charset="0"/>
                <a:cs typeface="Times New Roman" pitchFamily="18" charset="0"/>
              </a:rPr>
              <a:t>Đặc điểm kế toán chi phí, doanh thu và xác định kết quả kinh doanh thương mại dịch vụ</a:t>
            </a:r>
            <a:endParaRPr lang="en-US" sz="2200" b="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a:t>
            </a:r>
            <a:r>
              <a:rPr lang="vi-VN" sz="2200" i="1" dirty="0">
                <a:latin typeface="Times New Roman" pitchFamily="18" charset="0"/>
                <a:cs typeface="Times New Roman" pitchFamily="18" charset="0"/>
              </a:rPr>
              <a:t>.1.2.</a:t>
            </a:r>
            <a:r>
              <a:rPr lang="en-US" sz="2200" i="1" dirty="0">
                <a:latin typeface="Times New Roman" pitchFamily="18" charset="0"/>
                <a:cs typeface="Times New Roman" pitchFamily="18" charset="0"/>
              </a:rPr>
              <a:t>1. </a:t>
            </a:r>
            <a:r>
              <a:rPr lang="vi-VN" sz="2200" i="1" dirty="0">
                <a:latin typeface="Times New Roman" pitchFamily="18" charset="0"/>
                <a:cs typeface="Times New Roman" pitchFamily="18" charset="0"/>
              </a:rPr>
              <a:t>Chứng từ  kế toán</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Chứng từ mua hàng trong nước gồm: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Hoá đơn GTGT, Hoá đơn bán hàng (Của bên bán)</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Phiếu nhập kho (Mẫu số 01- VT)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Biên bản kiểm nghiệm vật t­ư, công cụ, sản phẩm, hàng hoá (Mẫu số 03- VT)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Bảng kê mua hàng(Mẫu số 06- VT)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Bảng kê thu mua hàng hóa mua vào không có hóa đơn(Mẫu số 04/GTGT)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Kèm theo các chứng từ liên quan (Hợp đồng mua bán, Hóa đơn của bên bán, chứng từ thanh toán,....)</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Các chứng từ thanh toán: Phiếu chi, giấy thanh toán tạm ứng...</a:t>
            </a:r>
            <a:endParaRPr lang="en-US" sz="22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186</a:t>
            </a:fld>
            <a:endParaRPr sz="927">
              <a:solidFill>
                <a:prstClr val="black"/>
              </a:solidFill>
              <a:latin typeface="Tahoma"/>
              <a:cs typeface="Tahoma"/>
            </a:endParaRPr>
          </a:p>
        </p:txBody>
      </p:sp>
    </p:spTree>
    <p:extLst>
      <p:ext uri="{BB962C8B-B14F-4D97-AF65-F5344CB8AC3E}">
        <p14:creationId xmlns:p14="http://schemas.microsoft.com/office/powerpoint/2010/main" val="85106622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6287128"/>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2.1.2.</a:t>
            </a:r>
            <a:r>
              <a:rPr lang="en-US" sz="2400" i="1" dirty="0">
                <a:latin typeface="Times New Roman" pitchFamily="18" charset="0"/>
                <a:cs typeface="Times New Roman" pitchFamily="18" charset="0"/>
              </a:rPr>
              <a:t>1. </a:t>
            </a:r>
            <a:r>
              <a:rPr lang="vi-VN" sz="2400" i="1" dirty="0">
                <a:latin typeface="Times New Roman" pitchFamily="18" charset="0"/>
                <a:cs typeface="Times New Roman" pitchFamily="18" charset="0"/>
              </a:rPr>
              <a:t>Chứng từ  kế toán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Chứng từ nhập khẩu hàng hóa bao gồm:</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Hoá đơn thương mại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Vận tải đơn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Chứng từ bảo hiểm.</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Giấy chứng nhận xuất xứ hàng hóa.</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Tờ khai hải quan.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Biên lai thu thuế.</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Phiếu nhập kho.</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Các chứng từ thanh toán khác....</a:t>
            </a:r>
            <a:endParaRPr lang="en-US" sz="2400"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187</a:t>
            </a:fld>
            <a:endParaRPr sz="927">
              <a:solidFill>
                <a:prstClr val="black"/>
              </a:solidFill>
              <a:latin typeface="Tahoma"/>
              <a:cs typeface="Tahoma"/>
            </a:endParaRPr>
          </a:p>
        </p:txBody>
      </p:sp>
    </p:spTree>
    <p:extLst>
      <p:ext uri="{BB962C8B-B14F-4D97-AF65-F5344CB8AC3E}">
        <p14:creationId xmlns:p14="http://schemas.microsoft.com/office/powerpoint/2010/main" val="338131452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006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188</a:t>
            </a:fld>
            <a:endParaRPr sz="927">
              <a:solidFill>
                <a:prstClr val="black"/>
              </a:solidFill>
              <a:latin typeface="Tahoma"/>
              <a:cs typeface="Tahoma"/>
            </a:endParaRPr>
          </a:p>
        </p:txBody>
      </p:sp>
      <p:sp>
        <p:nvSpPr>
          <p:cNvPr id="4" name="Rectangle 3"/>
          <p:cNvSpPr/>
          <p:nvPr/>
        </p:nvSpPr>
        <p:spPr>
          <a:xfrm>
            <a:off x="228600" y="1676400"/>
            <a:ext cx="8610600" cy="4524315"/>
          </a:xfrm>
          <a:prstGeom prst="rect">
            <a:avLst/>
          </a:prstGeom>
        </p:spPr>
        <p:txBody>
          <a:bodyPr wrap="square">
            <a:spAutoFit/>
          </a:bodyPr>
          <a:lstStyle/>
          <a:p>
            <a:pPr marL="457200" indent="-457200" algn="just">
              <a:buAutoNum type="alphaLcPeriod"/>
            </a:pPr>
            <a:r>
              <a:rPr lang="vi-VN" sz="2400" i="1" dirty="0">
                <a:latin typeface="Times New Roman" pitchFamily="18" charset="0"/>
                <a:cs typeface="Times New Roman" pitchFamily="18" charset="0"/>
              </a:rPr>
              <a:t>Trình tự kế toán quá trình mua hàng hoá trong nước ở doanh nghiệp kế toán hàng tồn kho theo phương pháp kê khai thường xuyên</a:t>
            </a:r>
            <a:endParaRPr lang="en-US" sz="2400" i="1" dirty="0">
              <a:latin typeface="Times New Roman" pitchFamily="18" charset="0"/>
              <a:cs typeface="Times New Roman" pitchFamily="18" charset="0"/>
            </a:endParaRPr>
          </a:p>
          <a:p>
            <a:r>
              <a:rPr lang="vi-VN" sz="2400" dirty="0">
                <a:latin typeface="Times New Roman" pitchFamily="18" charset="0"/>
                <a:cs typeface="Times New Roman" pitchFamily="18" charset="0"/>
              </a:rPr>
              <a:t>+ Trường hợp hàng và hoá đơn cùng về: Căn cứ vào hoá đơn của người bán và phiếu nhập kho hàng mua hoặc hoá đơn bán hàng giao thẳng, kế toán ghi: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156 - Hàng hoá(1561)       (Nếu nhập kho)</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157 - Hàng đang gửi bán  (Nếu gửi bán thẳng)</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632 - Giá vốn hàng bán    (Nếu giao bán thẳng trực tiếp)</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133 - Thuế GTGT được khấu trừ   (Nếu thuế GTGT đầu vào được khấu trừ)</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Có TK 331, 111, 112, 141,.... (Tổng giá thanh toán</a:t>
            </a:r>
            <a:r>
              <a:rPr lang="vi-VN" sz="2400" dirty="0"/>
              <a:t>)</a:t>
            </a:r>
            <a:endParaRPr lang="en-US" sz="2400" dirty="0"/>
          </a:p>
        </p:txBody>
      </p:sp>
    </p:spTree>
    <p:extLst>
      <p:ext uri="{BB962C8B-B14F-4D97-AF65-F5344CB8AC3E}">
        <p14:creationId xmlns:p14="http://schemas.microsoft.com/office/powerpoint/2010/main" val="32374455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3048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189</a:t>
            </a:fld>
            <a:endParaRPr sz="927">
              <a:solidFill>
                <a:prstClr val="black"/>
              </a:solidFill>
              <a:latin typeface="Tahoma"/>
              <a:cs typeface="Tahoma"/>
            </a:endParaRPr>
          </a:p>
        </p:txBody>
      </p:sp>
      <p:sp>
        <p:nvSpPr>
          <p:cNvPr id="4" name="Rectangle 3"/>
          <p:cNvSpPr/>
          <p:nvPr/>
        </p:nvSpPr>
        <p:spPr>
          <a:xfrm>
            <a:off x="228600" y="1219200"/>
            <a:ext cx="8610600" cy="4693593"/>
          </a:xfrm>
          <a:prstGeom prst="rect">
            <a:avLst/>
          </a:prstGeom>
        </p:spPr>
        <p:txBody>
          <a:bodyPr wrap="square">
            <a:spAutoFit/>
          </a:bodyPr>
          <a:lstStyle/>
          <a:p>
            <a:r>
              <a:rPr lang="vi-VN" sz="2200" dirty="0">
                <a:latin typeface="Times New Roman" pitchFamily="18" charset="0"/>
                <a:cs typeface="Times New Roman" pitchFamily="18" charset="0"/>
              </a:rPr>
              <a:t>+ </a:t>
            </a:r>
            <a:r>
              <a:rPr lang="vi-VN" sz="2300" dirty="0">
                <a:latin typeface="Times New Roman" pitchFamily="18" charset="0"/>
                <a:cs typeface="Times New Roman" pitchFamily="18" charset="0"/>
              </a:rPr>
              <a:t>Trường hợp hoá đơn về, hàng chưa về: Kế toán lưu hoá đơn vào tập hồ sơ riêng, trong kỳ hàng về thì ghi sổ giống như trường hợp hàng và hoá đơn cùng về. Nếu cuối kỳ hàng vẫn chưa về nhưng hoá đơn đã trả tiền hoặc chấp nhận trả tiền như vậy phát sinh hàng mua đang đi trên đường. Căn cứ vào hoá đơn của người bán, kế toán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151 - Hàng mua đang đi trên đường</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133    (Nếu thuế GTGT đầu vào được khấu trừ).</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331, 111, 112....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Sang những kỳ sau hàng về nhập kho hoặc giao bán thẳng kế toán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156 - Hàng hoá ( 1561)          (Nếu nhập kho)</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157 - Hàng đang gửi bán        (Nếu gửi bán thẳng)</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632 - Giá vốn hàng bán          (Nếu giao bán thẳng trực tiếp)</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a:t>
            </a: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151 - Hàng mua đang đi trên đường </a:t>
            </a:r>
            <a:r>
              <a:rPr lang="vi-VN" sz="2300" dirty="0"/>
              <a:t>.</a:t>
            </a:r>
            <a:endParaRPr lang="en-US" sz="2300" dirty="0"/>
          </a:p>
        </p:txBody>
      </p:sp>
    </p:spTree>
    <p:extLst>
      <p:ext uri="{BB962C8B-B14F-4D97-AF65-F5344CB8AC3E}">
        <p14:creationId xmlns:p14="http://schemas.microsoft.com/office/powerpoint/2010/main" val="41857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69273" y="2133600"/>
            <a:ext cx="9144000" cy="39624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pPr algn="just">
              <a:lnSpc>
                <a:spcPct val="150000"/>
              </a:lnSpc>
            </a:pPr>
            <a:r>
              <a:rPr lang="de-DE" sz="2500" dirty="0">
                <a:latin typeface="Times New Roman" pitchFamily="18" charset="0"/>
                <a:cs typeface="Times New Roman" pitchFamily="18" charset="0"/>
              </a:rPr>
              <a:t>- Doanh thu là tổng các lợi ích kinh tế doanh nghiệp thu được trong kì hạch toán, phát sinh từ hoạt động SXKD thông thường của doanh nghiệp góp phần làm tăng vốn chủ sở hữu.</a:t>
            </a:r>
            <a:endParaRPr lang="en-US" sz="2500" dirty="0">
              <a:latin typeface="Times New Roman" pitchFamily="18" charset="0"/>
              <a:cs typeface="Times New Roman" pitchFamily="18" charset="0"/>
            </a:endParaRPr>
          </a:p>
          <a:p>
            <a:pPr algn="just">
              <a:lnSpc>
                <a:spcPct val="150000"/>
              </a:lnSpc>
            </a:pPr>
            <a:r>
              <a:rPr lang="de-DE" sz="2500" dirty="0">
                <a:latin typeface="Times New Roman" pitchFamily="18" charset="0"/>
                <a:cs typeface="Times New Roman" pitchFamily="18" charset="0"/>
              </a:rPr>
              <a:t>- Doanh thu thuần được xác định bằng tổng doanh thu sau khi trừ đi các khoản chiết khấu thương mại, giảm giá hàng bán và doanh thu hàng đã bán bị trả lại.</a:t>
            </a:r>
            <a:endParaRPr lang="en-US" sz="2500" dirty="0">
              <a:latin typeface="Times New Roman" pitchFamily="18" charset="0"/>
              <a:cs typeface="Times New Roman" pitchFamily="18" charset="0"/>
            </a:endParaRPr>
          </a:p>
        </p:txBody>
      </p:sp>
      <p:sp>
        <p:nvSpPr>
          <p:cNvPr id="17" name="Title 1"/>
          <p:cNvSpPr txBox="1">
            <a:spLocks/>
          </p:cNvSpPr>
          <p:nvPr/>
        </p:nvSpPr>
        <p:spPr bwMode="auto">
          <a:xfrm>
            <a:off x="76200" y="152400"/>
            <a:ext cx="9144000" cy="17526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r>
              <a:rPr lang="en-US" sz="3000" dirty="0">
                <a:latin typeface="Times New Roman" pitchFamily="18" charset="0"/>
                <a:cs typeface="Times New Roman" pitchFamily="18" charset="0"/>
              </a:rPr>
              <a:t>3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và</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các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khoản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giảm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trừ</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226756515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3048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190</a:t>
            </a:fld>
            <a:endParaRPr sz="927">
              <a:solidFill>
                <a:prstClr val="black"/>
              </a:solidFill>
              <a:latin typeface="Tahoma"/>
              <a:cs typeface="Tahoma"/>
            </a:endParaRPr>
          </a:p>
        </p:txBody>
      </p:sp>
      <p:sp>
        <p:nvSpPr>
          <p:cNvPr id="4" name="Rectangle 3"/>
          <p:cNvSpPr/>
          <p:nvPr/>
        </p:nvSpPr>
        <p:spPr>
          <a:xfrm>
            <a:off x="228600" y="1219200"/>
            <a:ext cx="8610600" cy="5678478"/>
          </a:xfrm>
          <a:prstGeom prst="rect">
            <a:avLst/>
          </a:prstGeom>
        </p:spPr>
        <p:txBody>
          <a:bodyPr wrap="square">
            <a:spAutoFit/>
          </a:bodyPr>
          <a:lstStyle/>
          <a:p>
            <a:pPr>
              <a:lnSpc>
                <a:spcPct val="150000"/>
              </a:lnSpc>
            </a:pPr>
            <a:r>
              <a:rPr lang="vi-VN" sz="2200" dirty="0">
                <a:latin typeface="Times New Roman" pitchFamily="18" charset="0"/>
                <a:cs typeface="Times New Roman" pitchFamily="18" charset="0"/>
              </a:rPr>
              <a:t>+ Trường hợp hàng về chưa có hoá đơn, đối chiếu với hợp đồng mua hàng để nhập kho hoặc giao bán theo giá tạm tính, kế toán ghi: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Nợ TK 156 - Hàng hoá ( 1561 )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Nợ TK 157 - Hàng gửi đi bán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Nợ TK 632 - Giá vốn hàng bán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       Có TK 331 - Phải trả cho người bán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Khi hoá đơn về, kế toán phản ánh thuế GTGT đầu vào: </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Nợ TK 156 ( 1561 ), 157, 632 (Nếu thuế GTGT đầu vào không được khấu trừ)</a:t>
            </a:r>
            <a:endParaRPr lang="en-US" sz="2200" dirty="0">
              <a:latin typeface="Times New Roman" pitchFamily="18" charset="0"/>
              <a:cs typeface="Times New Roman" pitchFamily="18" charset="0"/>
            </a:endParaRPr>
          </a:p>
          <a:p>
            <a:pPr>
              <a:lnSpc>
                <a:spcPct val="150000"/>
              </a:lnSpc>
            </a:pPr>
            <a:r>
              <a:rPr lang="vi-VN" sz="2200" dirty="0">
                <a:latin typeface="Times New Roman" pitchFamily="18" charset="0"/>
                <a:cs typeface="Times New Roman" pitchFamily="18" charset="0"/>
              </a:rPr>
              <a:t>Nợ 133 (Nếu thuế GTGT đầu vào được khấu trừ)</a:t>
            </a:r>
            <a:endParaRPr lang="en-US" sz="2200" dirty="0">
              <a:latin typeface="Times New Roman" pitchFamily="18" charset="0"/>
              <a:cs typeface="Times New Roman" pitchFamily="18" charset="0"/>
            </a:endParaRPr>
          </a:p>
          <a:p>
            <a:pPr>
              <a:lnSpc>
                <a:spcPct val="1500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331- Phải trả cho người bán</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02144453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191</a:t>
            </a:fld>
            <a:endParaRPr sz="927">
              <a:solidFill>
                <a:prstClr val="black"/>
              </a:solidFill>
              <a:latin typeface="Tahoma"/>
              <a:cs typeface="Tahoma"/>
            </a:endParaRPr>
          </a:p>
        </p:txBody>
      </p:sp>
      <p:sp>
        <p:nvSpPr>
          <p:cNvPr id="4" name="Rectangle 3"/>
          <p:cNvSpPr/>
          <p:nvPr/>
        </p:nvSpPr>
        <p:spPr>
          <a:xfrm>
            <a:off x="228600" y="762000"/>
            <a:ext cx="8610600" cy="830997"/>
          </a:xfrm>
          <a:prstGeom prst="rect">
            <a:avLst/>
          </a:prstGeom>
        </p:spPr>
        <p:txBody>
          <a:bodyPr wrap="square">
            <a:spAutoFit/>
          </a:bodyPr>
          <a:lstStyle/>
          <a:p>
            <a:r>
              <a:rPr lang="vi-VN" sz="2400" i="1" dirty="0">
                <a:latin typeface="Times New Roman" pitchFamily="18" charset="0"/>
                <a:cs typeface="Times New Roman" pitchFamily="18" charset="0"/>
              </a:rPr>
              <a:t>b. Trình tự kế toán quá trình mua hàng hoá trong nước ở doanh nghiệp kế toán hàng tồn kho theo phương pháp kiểm kê định kỳ</a:t>
            </a:r>
            <a:endParaRPr lang="en-US" sz="22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42" name="Picture 6" descr="Hướng dẫn tường tận hạch toán mua hàng vào Tài khoản 611 chuẩn Thông tư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618" y="1718831"/>
            <a:ext cx="8804564" cy="4409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26474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192</a:t>
            </a:fld>
            <a:endParaRPr sz="927">
              <a:solidFill>
                <a:prstClr val="black"/>
              </a:solidFill>
              <a:latin typeface="Tahoma"/>
              <a:cs typeface="Tahoma"/>
            </a:endParaRPr>
          </a:p>
        </p:txBody>
      </p:sp>
      <p:sp>
        <p:nvSpPr>
          <p:cNvPr id="4" name="Rectangle 3"/>
          <p:cNvSpPr/>
          <p:nvPr/>
        </p:nvSpPr>
        <p:spPr>
          <a:xfrm>
            <a:off x="228600" y="762000"/>
            <a:ext cx="8610600" cy="6140142"/>
          </a:xfrm>
          <a:prstGeom prst="rect">
            <a:avLst/>
          </a:prstGeom>
        </p:spPr>
        <p:txBody>
          <a:bodyPr wrap="square">
            <a:spAutoFit/>
          </a:bodyPr>
          <a:lstStyle/>
          <a:p>
            <a:r>
              <a:rPr lang="vi-VN" sz="2400" i="1" dirty="0">
                <a:latin typeface="Times New Roman" pitchFamily="18" charset="0"/>
                <a:cs typeface="Times New Roman" pitchFamily="18" charset="0"/>
              </a:rPr>
              <a:t>c. Kế toán nghiệp vụ nhập khẩu trực tiếp.</a:t>
            </a:r>
            <a:endParaRPr lang="en-US" sz="2400" i="1" dirty="0">
              <a:latin typeface="Times New Roman" pitchFamily="18" charset="0"/>
              <a:cs typeface="Times New Roman" pitchFamily="18" charset="0"/>
            </a:endParaRPr>
          </a:p>
          <a:p>
            <a:r>
              <a:rPr lang="vi-VN" sz="2300" dirty="0">
                <a:latin typeface="Times New Roman" pitchFamily="18" charset="0"/>
                <a:cs typeface="Times New Roman" pitchFamily="18" charset="0"/>
              </a:rPr>
              <a:t>- Chuyển tiền ký quỹ ở ngân hàng kế toán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244 - Cầm cố, ký quỹ , ký cược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635 (Lỗ về tỷ giá )</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111 (1112 ), 112 (1122)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a:t>
            </a: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515 (Lãi về tỷ giá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Trong kỳ nhận được hàng hóa và các chứng từ mua hàng nhập khẩu, kế toán ghi các bút toán sau: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Ghi trị giá mua thực tế của hàng hoá nhập khẩu đã nhập kho, gửi bán thẳng: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156 (1561), TK 157, TK 632 (Tỷ giá thực tế)</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635 (Lỗ về tỷ giá)</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244</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111(1112), 112 (1122) (Tỷ giá thực tế xuất quĩ )</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331 (Tỷ giá thực tế khi nhận nợ)</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515 (Lãi về tỷ giá)</a:t>
            </a:r>
            <a:endParaRPr lang="en-US" sz="23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7518903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193</a:t>
            </a:fld>
            <a:endParaRPr sz="927">
              <a:solidFill>
                <a:prstClr val="black"/>
              </a:solidFill>
              <a:latin typeface="Tahoma"/>
              <a:cs typeface="Tahoma"/>
            </a:endParaRPr>
          </a:p>
        </p:txBody>
      </p:sp>
      <p:sp>
        <p:nvSpPr>
          <p:cNvPr id="4" name="Rectangle 3"/>
          <p:cNvSpPr/>
          <p:nvPr/>
        </p:nvSpPr>
        <p:spPr>
          <a:xfrm>
            <a:off x="228600" y="762000"/>
            <a:ext cx="8610600" cy="6370975"/>
          </a:xfrm>
          <a:prstGeom prst="rect">
            <a:avLst/>
          </a:prstGeom>
        </p:spPr>
        <p:txBody>
          <a:bodyPr wrap="square">
            <a:spAutoFit/>
          </a:bodyPr>
          <a:lstStyle/>
          <a:p>
            <a:r>
              <a:rPr lang="vi-VN" sz="2400" i="1" dirty="0">
                <a:latin typeface="Times New Roman" pitchFamily="18" charset="0"/>
                <a:cs typeface="Times New Roman" pitchFamily="18" charset="0"/>
              </a:rPr>
              <a:t>c. Kế toán nghiệp vụ nhập khẩu trực tiếp.</a:t>
            </a:r>
            <a:endParaRPr lang="en-US" sz="2400" i="1" dirty="0">
              <a:latin typeface="Times New Roman" pitchFamily="18" charset="0"/>
              <a:cs typeface="Times New Roman" pitchFamily="18" charset="0"/>
            </a:endParaRPr>
          </a:p>
          <a:p>
            <a:r>
              <a:rPr lang="vi-VN" sz="2300" dirty="0">
                <a:latin typeface="Times New Roman" pitchFamily="18" charset="0"/>
                <a:cs typeface="Times New Roman" pitchFamily="18" charset="0"/>
              </a:rPr>
              <a:t>+ Ghi thuế tiêu thụ đặc biệt ( nếu có ), thuế nhập khẩu phải nộp: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156 (1561), 157, 632</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333 (3332,3333)</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Ghi thuế GTGT của hàng nhập khẩu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Nếu doanh nghiệp tính thuế GTGT theo phương pháp khấu trừ và hàng nhập khẩu dùng vào hoạt động kinh doanh chịu thuế GTGT theo phương pháp khấu trừ :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133 - Thuế GTGT được khấu trừ (1331)</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333 - Thuế và các khoản phải nộp nhà nước (3332)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Nếu doanh nghiệp tính thuế GTGT theo phương pháp trực tiếp hoặc hàng nhập khẩu dùng cho hoạt động kinh doanh không chịu thuế GTGT thì thuế GTGT hàng nhập khẩu được tính vào trị giá vốn của hàng nhập khẩu:</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156 (1561), 157, 632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a:t>
            </a: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333 - Thuế và các khoản phải nộp nhà nước (33312)</a:t>
            </a:r>
            <a:endParaRPr lang="en-US" sz="23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3616896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194</a:t>
            </a:fld>
            <a:endParaRPr sz="927">
              <a:solidFill>
                <a:prstClr val="black"/>
              </a:solidFill>
              <a:latin typeface="Tahoma"/>
              <a:cs typeface="Tahoma"/>
            </a:endParaRPr>
          </a:p>
        </p:txBody>
      </p:sp>
      <p:sp>
        <p:nvSpPr>
          <p:cNvPr id="4" name="Rectangle 3"/>
          <p:cNvSpPr/>
          <p:nvPr/>
        </p:nvSpPr>
        <p:spPr>
          <a:xfrm>
            <a:off x="228600" y="892344"/>
            <a:ext cx="8610600" cy="5432256"/>
          </a:xfrm>
          <a:prstGeom prst="rect">
            <a:avLst/>
          </a:prstGeom>
        </p:spPr>
        <p:txBody>
          <a:bodyPr wrap="square">
            <a:spAutoFit/>
          </a:bodyPr>
          <a:lstStyle/>
          <a:p>
            <a:r>
              <a:rPr lang="vi-VN" sz="2400" i="1" dirty="0">
                <a:latin typeface="Times New Roman" pitchFamily="18" charset="0"/>
                <a:cs typeface="Times New Roman" pitchFamily="18" charset="0"/>
              </a:rPr>
              <a:t>c. Kế toán nghiệp vụ nhập khẩu trực tiếp.</a:t>
            </a:r>
            <a:endParaRPr lang="en-US" sz="2400" i="1" dirty="0">
              <a:latin typeface="Times New Roman" pitchFamily="18" charset="0"/>
              <a:cs typeface="Times New Roman" pitchFamily="18" charset="0"/>
            </a:endParaRPr>
          </a:p>
          <a:p>
            <a:r>
              <a:rPr lang="vi-VN" sz="2300" dirty="0">
                <a:latin typeface="Times New Roman" pitchFamily="18" charset="0"/>
                <a:cs typeface="Times New Roman" pitchFamily="18" charset="0"/>
              </a:rPr>
              <a:t>+ Ghi thuế tiêu thụ đặc biệt, thuế nhập khẩu phải nộp: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151- Hàng mua đang đi trên đường</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Có TK 333 - Thuế và các khoản phải nộp nhà nước (3332, 3333)</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Thuế GTGT hàng nhập khẩu: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Nếu được khấu trừ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133 - Thuế GTGT được khấu trừ (1331)</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Có TK 333 - Thuế và cỏc khoản phải nộp nhà nước (33312)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Nếu không được khấu trừ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151 - Hàng mua đang đi trên đường</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333 - Thuế và các khoản phải nộp nhà nước (33312)</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 Khi hàng nhập khẩu về nhập kho hoặc giao bán thẳng ghi: </a:t>
            </a:r>
            <a:endParaRPr lang="en-US" sz="2300" dirty="0">
              <a:latin typeface="Times New Roman" pitchFamily="18" charset="0"/>
              <a:cs typeface="Times New Roman" pitchFamily="18" charset="0"/>
            </a:endParaRPr>
          </a:p>
          <a:p>
            <a:r>
              <a:rPr lang="vi-VN" sz="2300" dirty="0">
                <a:latin typeface="Times New Roman" pitchFamily="18" charset="0"/>
                <a:cs typeface="Times New Roman" pitchFamily="18" charset="0"/>
              </a:rPr>
              <a:t>Nợ TK 156 (1561), 157, 632</a:t>
            </a:r>
            <a:endParaRPr lang="en-US" sz="2300" dirty="0">
              <a:latin typeface="Times New Roman" pitchFamily="18" charset="0"/>
              <a:cs typeface="Times New Roman" pitchFamily="18" charset="0"/>
            </a:endParaRPr>
          </a:p>
          <a:p>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Có TK 151- Hàng mua đang đi trên đường.)</a:t>
            </a:r>
            <a:endParaRPr lang="en-US" sz="23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3066187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195</a:t>
            </a:fld>
            <a:endParaRPr sz="927">
              <a:solidFill>
                <a:prstClr val="black"/>
              </a:solidFill>
              <a:latin typeface="Tahoma"/>
              <a:cs typeface="Tahoma"/>
            </a:endParaRPr>
          </a:p>
        </p:txBody>
      </p:sp>
      <p:sp>
        <p:nvSpPr>
          <p:cNvPr id="4" name="Rectangle 3"/>
          <p:cNvSpPr/>
          <p:nvPr/>
        </p:nvSpPr>
        <p:spPr>
          <a:xfrm>
            <a:off x="228600" y="762000"/>
            <a:ext cx="8610600" cy="5816977"/>
          </a:xfrm>
          <a:prstGeom prst="rect">
            <a:avLst/>
          </a:prstGeom>
        </p:spPr>
        <p:txBody>
          <a:bodyPr wrap="square">
            <a:spAutoFit/>
          </a:bodyPr>
          <a:lstStyle/>
          <a:p>
            <a:r>
              <a:rPr lang="vi-VN" sz="2400" i="1" dirty="0">
                <a:latin typeface="Times New Roman" pitchFamily="18" charset="0"/>
                <a:cs typeface="Times New Roman" pitchFamily="18" charset="0"/>
              </a:rPr>
              <a:t>c. Kế toán nghiệp vụ nhập khẩu trực tiếp.</a:t>
            </a:r>
            <a:endParaRPr lang="en-US" sz="2400" i="1"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Khi nộp thuế GTGT, thuế tiêu thụ đặc biệt, thuế nhập khẩu ghi: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333 -Thuế và các khoản phải nộp nhà nước (33312 , 3332, 3333)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Có TK 111, 112</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Trong kỳ nhận được bộ hoá đơn nhập khẩu nhưng cuối kỳ hàng nhập khẩu chưa về: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Ghi trị giá mua của hàng đang đi trên đường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151- Hàng mua đang đi trên đường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Có TK 331 (Chi tiết người bán nước ngoài)</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1373759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196</a:t>
            </a:fld>
            <a:endParaRPr sz="927">
              <a:solidFill>
                <a:prstClr val="black"/>
              </a:solidFill>
              <a:latin typeface="Tahoma"/>
              <a:cs typeface="Tahoma"/>
            </a:endParaRPr>
          </a:p>
        </p:txBody>
      </p:sp>
      <p:sp>
        <p:nvSpPr>
          <p:cNvPr id="4" name="Rectangle 3"/>
          <p:cNvSpPr/>
          <p:nvPr/>
        </p:nvSpPr>
        <p:spPr>
          <a:xfrm>
            <a:off x="228600" y="762000"/>
            <a:ext cx="8610600" cy="1200329"/>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Nghiệp vụ nhập khẩu uỷ thác liên quan tới hai chủ thể là bên giao uỷ thác và bên nhận uỷ thác</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4533900" y="2133600"/>
            <a:ext cx="4305299" cy="4154984"/>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r>
              <a:rPr lang="vi-VN" sz="2400" dirty="0"/>
              <a:t>- Khi chuyển tiền cho đơn vị nhận uỷ thác ghi: </a:t>
            </a:r>
            <a:endParaRPr lang="en-US" sz="2400" dirty="0"/>
          </a:p>
          <a:p>
            <a:r>
              <a:rPr lang="vi-VN" sz="2400" dirty="0"/>
              <a:t>Nợ TK 331( Chi tiết đơn vị nhận uỷ thác ) </a:t>
            </a:r>
            <a:endParaRPr lang="en-US" sz="2400" dirty="0"/>
          </a:p>
          <a:p>
            <a:r>
              <a:rPr lang="vi-VN" sz="2400" dirty="0"/>
              <a:t>Nợ TK 635 (Lỗ về tỷ giá)</a:t>
            </a:r>
            <a:endParaRPr lang="en-US" sz="2400" dirty="0"/>
          </a:p>
          <a:p>
            <a:r>
              <a:rPr lang="en-US" sz="2400" dirty="0"/>
              <a:t>       </a:t>
            </a:r>
            <a:r>
              <a:rPr lang="vi-VN" sz="2400" dirty="0"/>
              <a:t>Có TK 111(1112), 112(1122) (Tỷ giá thực tế xuất quỹ)</a:t>
            </a:r>
            <a:endParaRPr lang="en-US" sz="2400" dirty="0"/>
          </a:p>
          <a:p>
            <a:r>
              <a:rPr lang="en-US" sz="2400" dirty="0"/>
              <a:t>       </a:t>
            </a:r>
            <a:r>
              <a:rPr lang="vi-VN" sz="2400" dirty="0"/>
              <a:t>Có TK 515 (Lãi về tỷ giá)</a:t>
            </a:r>
            <a:endParaRPr lang="en-US" sz="2400" dirty="0"/>
          </a:p>
          <a:p>
            <a:endParaRPr lang="en-US" sz="2400" b="1" dirty="0">
              <a:latin typeface="Times New Roman" pitchFamily="18" charset="0"/>
              <a:cs typeface="Times New Roman" pitchFamily="18" charset="0"/>
            </a:endParaRPr>
          </a:p>
        </p:txBody>
      </p:sp>
      <p:sp>
        <p:nvSpPr>
          <p:cNvPr id="8" name="Rectangle 7"/>
          <p:cNvSpPr/>
          <p:nvPr/>
        </p:nvSpPr>
        <p:spPr>
          <a:xfrm>
            <a:off x="755073" y="2057400"/>
            <a:ext cx="3740727" cy="4154984"/>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b="1" dirty="0">
              <a:latin typeface="Times New Roman" pitchFamily="18" charset="0"/>
              <a:cs typeface="Times New Roman" pitchFamily="18" charset="0"/>
            </a:endParaRPr>
          </a:p>
          <a:p>
            <a:r>
              <a:rPr lang="vi-VN" sz="2400" dirty="0"/>
              <a:t>- Khi nhận tiền của bên giao uỷ thác ghi: </a:t>
            </a:r>
            <a:endParaRPr lang="en-US" sz="2400" dirty="0"/>
          </a:p>
          <a:p>
            <a:r>
              <a:rPr lang="vi-VN" sz="2400" dirty="0"/>
              <a:t>Nợ TK 111(1112), 112(1122) (Tỷ giá giao dịch thực tế)</a:t>
            </a:r>
            <a:endParaRPr lang="en-US" sz="2400" dirty="0"/>
          </a:p>
          <a:p>
            <a:r>
              <a:rPr lang="vi-VN" sz="2400" dirty="0"/>
              <a:t>       Có TK 131- Phải thu của khách hàng (chi tiết cho từng đơn vị giao uỷ thác) </a:t>
            </a:r>
            <a:endParaRPr lang="en-US" sz="2400" dirty="0"/>
          </a:p>
          <a:p>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45805981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197</a:t>
            </a:fld>
            <a:endParaRPr sz="927">
              <a:solidFill>
                <a:prstClr val="black"/>
              </a:solidFill>
              <a:latin typeface="Tahoma"/>
              <a:cs typeface="Tahoma"/>
            </a:endParaRPr>
          </a:p>
        </p:txBody>
      </p:sp>
      <p:sp>
        <p:nvSpPr>
          <p:cNvPr id="4" name="Rectangle 3"/>
          <p:cNvSpPr/>
          <p:nvPr/>
        </p:nvSpPr>
        <p:spPr>
          <a:xfrm>
            <a:off x="228600" y="762000"/>
            <a:ext cx="8610600" cy="461665"/>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4533900" y="1447800"/>
            <a:ext cx="4305299" cy="830997"/>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
        <p:nvSpPr>
          <p:cNvPr id="8" name="Rectangle 7"/>
          <p:cNvSpPr/>
          <p:nvPr/>
        </p:nvSpPr>
        <p:spPr>
          <a:xfrm>
            <a:off x="533400" y="1447800"/>
            <a:ext cx="3740727" cy="3785652"/>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b="1" dirty="0">
              <a:latin typeface="Times New Roman" pitchFamily="18" charset="0"/>
              <a:cs typeface="Times New Roman" pitchFamily="18" charset="0"/>
            </a:endParaRPr>
          </a:p>
          <a:p>
            <a:r>
              <a:rPr lang="vi-VN" sz="2400" dirty="0">
                <a:latin typeface="Times New Roman" pitchFamily="18" charset="0"/>
                <a:cs typeface="Times New Roman" pitchFamily="18" charset="0"/>
              </a:rPr>
              <a:t>- Khi chuyển tiền đi ký quỹ để mở L/C ghi: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244</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635 ( Lỗ về tỷ giá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Có TK 111(1112), 112(1122)</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Có TK 515 ( Lãi về tỷ giá )</a:t>
            </a:r>
            <a:endParaRPr lang="en-US" sz="2400"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1380905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198</a:t>
            </a:fld>
            <a:endParaRPr sz="927">
              <a:solidFill>
                <a:prstClr val="black"/>
              </a:solidFill>
              <a:latin typeface="Tahoma"/>
              <a:cs typeface="Tahoma"/>
            </a:endParaRPr>
          </a:p>
        </p:txBody>
      </p:sp>
      <p:sp>
        <p:nvSpPr>
          <p:cNvPr id="4" name="Rectangle 3"/>
          <p:cNvSpPr/>
          <p:nvPr/>
        </p:nvSpPr>
        <p:spPr>
          <a:xfrm>
            <a:off x="228600" y="762000"/>
            <a:ext cx="8610600" cy="461665"/>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4231988" y="1219200"/>
            <a:ext cx="4607212" cy="5970865"/>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r>
              <a:rPr lang="vi-VN" sz="2200" dirty="0">
                <a:latin typeface="Times New Roman" pitchFamily="18" charset="0"/>
                <a:cs typeface="Times New Roman" pitchFamily="18" charset="0"/>
              </a:rPr>
              <a:t>- Khi nhận hàng và hoá đơn GTGT từ bên nhận uỷ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Ghi giá mua của hàng nhập khẩu uỷ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151, 156 (1), 157…</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331 (Chi tiết người nhận uỷ thác)</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Ghi thuế GTGT, thuế nhập khẩu, thuế tiêu thụ đặc biệt (nếu có)</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151, 156 (1561), 157, 632</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133 ( Nếu thuế GTGT được khấu trừ)</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331- Phải trả cho người bán </a:t>
            </a:r>
            <a:r>
              <a:rPr lang="vi-VN" sz="2400" dirty="0"/>
              <a:t>.</a:t>
            </a:r>
            <a:endParaRPr lang="en-US" sz="2400" dirty="0"/>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
        <p:nvSpPr>
          <p:cNvPr id="8" name="Rectangle 7"/>
          <p:cNvSpPr/>
          <p:nvPr/>
        </p:nvSpPr>
        <p:spPr>
          <a:xfrm>
            <a:off x="152401" y="1261170"/>
            <a:ext cx="4079586" cy="3539430"/>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b="1" dirty="0">
              <a:latin typeface="Times New Roman" pitchFamily="18" charset="0"/>
              <a:cs typeface="Times New Roman" pitchFamily="18" charset="0"/>
            </a:endParaRPr>
          </a:p>
          <a:p>
            <a:r>
              <a:rPr lang="vi-VN" sz="2200" dirty="0">
                <a:latin typeface="Times New Roman" pitchFamily="18" charset="0"/>
                <a:cs typeface="Times New Roman" pitchFamily="18" charset="0"/>
              </a:rPr>
              <a:t>- Ghi trị giá mua của hàng hóa nhập khẩu uỷ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151 (Số hàng còn đang đi đường)</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156 (1561) (Số hàng đã nhập kho)</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331( Số tiền phải trả cho người bán nước ngoài.)</a:t>
            </a:r>
            <a:endParaRPr lang="en-US" sz="2200"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9979224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199</a:t>
            </a:fld>
            <a:endParaRPr sz="927">
              <a:solidFill>
                <a:prstClr val="black"/>
              </a:solidFill>
              <a:latin typeface="Tahoma"/>
              <a:cs typeface="Tahoma"/>
            </a:endParaRPr>
          </a:p>
        </p:txBody>
      </p:sp>
      <p:sp>
        <p:nvSpPr>
          <p:cNvPr id="4" name="Rectangle 3"/>
          <p:cNvSpPr/>
          <p:nvPr/>
        </p:nvSpPr>
        <p:spPr>
          <a:xfrm>
            <a:off x="228600" y="762000"/>
            <a:ext cx="8610600" cy="461665"/>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4231988" y="1219200"/>
            <a:ext cx="4607212" cy="5291192"/>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 Ghi các khoản bên nhận uỷ thác chi hộ, tiền hoa hồng uỷ thác dành cho bên nhận uỷ thác: </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Nợ TK 156 (1562)</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Nợ TK 133 - Thuế GTGGT được khấu trừ (nếu có)</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Có TK 331- Phải trả cho người bán</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 Thanh toán tiền còn phải trả cho bên nhận uỷ thác ghi: </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Nợ TK 331- Phải trả cho người bán</a:t>
            </a:r>
            <a:endParaRPr lang="en-US" sz="2200" dirty="0">
              <a:latin typeface="Times New Roman" pitchFamily="18" charset="0"/>
              <a:cs typeface="Times New Roman" pitchFamily="18" charset="0"/>
            </a:endParaRPr>
          </a:p>
          <a:p>
            <a:pPr>
              <a:lnSpc>
                <a:spcPts val="2900"/>
              </a:lnSpc>
            </a:pPr>
            <a:r>
              <a:rPr lang="vi-VN" sz="2200" dirty="0">
                <a:latin typeface="Times New Roman" pitchFamily="18" charset="0"/>
                <a:cs typeface="Times New Roman" pitchFamily="18" charset="0"/>
              </a:rPr>
              <a:t>Có TK 111, 112 ...</a:t>
            </a:r>
            <a:endParaRPr lang="en-US" sz="2200"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
        <p:nvSpPr>
          <p:cNvPr id="8" name="Rectangle 7"/>
          <p:cNvSpPr/>
          <p:nvPr/>
        </p:nvSpPr>
        <p:spPr>
          <a:xfrm>
            <a:off x="152401" y="1261170"/>
            <a:ext cx="4079586" cy="3877985"/>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b="1" dirty="0">
              <a:latin typeface="Times New Roman" pitchFamily="18" charset="0"/>
              <a:cs typeface="Times New Roman" pitchFamily="18" charset="0"/>
            </a:endParaRPr>
          </a:p>
          <a:p>
            <a:r>
              <a:rPr lang="vi-VN" sz="2200" dirty="0">
                <a:latin typeface="Times New Roman" pitchFamily="18" charset="0"/>
                <a:cs typeface="Times New Roman" pitchFamily="18" charset="0"/>
              </a:rPr>
              <a:t>- Khi thanh toán cho người bán, kế toán ghi:</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Nợ TK 331 (Tỷ giá thực tế khi nhận nợ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Nợ TK 635 ( Lỗ về tỷ giá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244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111(2), 112(2) ( Tỷ giá thực tế xuất quĩ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515 ( Lãi về tỷ giá )</a:t>
            </a:r>
            <a:endParaRPr lang="en-US" sz="2200"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86929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7911" y="1515950"/>
            <a:ext cx="5675168" cy="2065450"/>
          </a:xfrm>
          <a:prstGeom prst="rect">
            <a:avLst/>
          </a:prstGeom>
        </p:spPr>
        <p:txBody>
          <a:bodyPr vert="horz" wrap="square" lIns="0" tIns="10173" rIns="0" bIns="0" rtlCol="0">
            <a:spAutoFit/>
          </a:bodyPr>
          <a:lstStyle/>
          <a:p>
            <a:pPr marL="10173">
              <a:spcBef>
                <a:spcPts val="80"/>
              </a:spcBef>
            </a:pPr>
            <a:r>
              <a:rPr sz="2400" b="1" dirty="0">
                <a:solidFill>
                  <a:srgbClr val="820C15"/>
                </a:solidFill>
                <a:latin typeface="Arial"/>
                <a:cs typeface="Arial"/>
              </a:rPr>
              <a:t>CÁC KIẾN THỨC CẦN</a:t>
            </a:r>
            <a:r>
              <a:rPr sz="2400" b="1" spc="-24" dirty="0">
                <a:solidFill>
                  <a:srgbClr val="820C15"/>
                </a:solidFill>
                <a:latin typeface="Arial"/>
                <a:cs typeface="Arial"/>
              </a:rPr>
              <a:t> </a:t>
            </a:r>
            <a:r>
              <a:rPr sz="2400" b="1" dirty="0">
                <a:solidFill>
                  <a:srgbClr val="820C15"/>
                </a:solidFill>
                <a:latin typeface="Arial"/>
                <a:cs typeface="Arial"/>
              </a:rPr>
              <a:t>CÓ</a:t>
            </a:r>
            <a:endParaRPr sz="2400" dirty="0">
              <a:latin typeface="Arial"/>
              <a:cs typeface="Arial"/>
            </a:endParaRPr>
          </a:p>
          <a:p>
            <a:pPr>
              <a:lnSpc>
                <a:spcPct val="100000"/>
              </a:lnSpc>
            </a:pPr>
            <a:endParaRPr sz="1600" dirty="0">
              <a:latin typeface="Arial"/>
              <a:cs typeface="Arial"/>
            </a:endParaRPr>
          </a:p>
          <a:p>
            <a:pPr>
              <a:spcBef>
                <a:spcPts val="40"/>
              </a:spcBef>
            </a:pPr>
            <a:endParaRPr sz="1800" dirty="0">
              <a:latin typeface="Arial"/>
              <a:cs typeface="Arial"/>
            </a:endParaRPr>
          </a:p>
          <a:p>
            <a:pPr marL="10173" marR="4070">
              <a:lnSpc>
                <a:spcPct val="115599"/>
              </a:lnSpc>
            </a:pPr>
            <a:r>
              <a:rPr sz="2100" spc="-3" dirty="0">
                <a:latin typeface="Arial"/>
                <a:cs typeface="Arial"/>
              </a:rPr>
              <a:t>Người học cần được trang bị </a:t>
            </a:r>
            <a:r>
              <a:rPr sz="2100" spc="-8" dirty="0">
                <a:latin typeface="Arial"/>
                <a:cs typeface="Arial"/>
              </a:rPr>
              <a:t>trước </a:t>
            </a:r>
            <a:r>
              <a:rPr sz="2100" spc="-3" dirty="0">
                <a:latin typeface="Arial"/>
                <a:cs typeface="Arial"/>
              </a:rPr>
              <a:t>một số kiến thức cơ bản  </a:t>
            </a:r>
            <a:r>
              <a:rPr sz="2100" dirty="0">
                <a:latin typeface="Arial"/>
                <a:cs typeface="Arial"/>
              </a:rPr>
              <a:t>từ các môn học</a:t>
            </a:r>
            <a:r>
              <a:rPr sz="2100" spc="-28" dirty="0">
                <a:latin typeface="Arial"/>
                <a:cs typeface="Arial"/>
              </a:rPr>
              <a:t> </a:t>
            </a:r>
            <a:r>
              <a:rPr sz="2100" dirty="0">
                <a:latin typeface="Arial"/>
                <a:cs typeface="Arial"/>
              </a:rPr>
              <a:t>sau:</a:t>
            </a:r>
          </a:p>
          <a:p>
            <a:pPr marL="283315" indent="-272124">
              <a:spcBef>
                <a:spcPts val="673"/>
              </a:spcBef>
              <a:buChar char="•"/>
              <a:tabLst>
                <a:tab pos="283315" algn="l"/>
                <a:tab pos="283823" algn="l"/>
              </a:tabLst>
            </a:pPr>
            <a:r>
              <a:rPr lang="en-US" sz="2100" spc="-3" dirty="0" err="1">
                <a:latin typeface="Arial"/>
                <a:cs typeface="Arial"/>
              </a:rPr>
              <a:t>Nguyên</a:t>
            </a:r>
            <a:r>
              <a:rPr lang="en-US" sz="2100" spc="-3" dirty="0">
                <a:latin typeface="Arial"/>
                <a:cs typeface="Arial"/>
              </a:rPr>
              <a:t> </a:t>
            </a:r>
            <a:r>
              <a:rPr lang="en-US" sz="2100" spc="-3" dirty="0" err="1">
                <a:latin typeface="Arial"/>
                <a:cs typeface="Arial"/>
              </a:rPr>
              <a:t>lý</a:t>
            </a:r>
            <a:r>
              <a:rPr lang="en-US" sz="2100" spc="-3" dirty="0">
                <a:latin typeface="Arial"/>
                <a:cs typeface="Arial"/>
              </a:rPr>
              <a:t> </a:t>
            </a:r>
            <a:r>
              <a:rPr lang="en-US" sz="2100" spc="-3" dirty="0" err="1">
                <a:latin typeface="Arial"/>
                <a:cs typeface="Arial"/>
              </a:rPr>
              <a:t>kế</a:t>
            </a:r>
            <a:r>
              <a:rPr lang="en-US" sz="2100" spc="-3" dirty="0">
                <a:latin typeface="Arial"/>
                <a:cs typeface="Arial"/>
              </a:rPr>
              <a:t> </a:t>
            </a:r>
            <a:r>
              <a:rPr lang="en-US" sz="2100" spc="-3" dirty="0" err="1">
                <a:latin typeface="Arial"/>
                <a:cs typeface="Arial"/>
              </a:rPr>
              <a:t>toán</a:t>
            </a:r>
            <a:r>
              <a:rPr sz="2100" dirty="0">
                <a:latin typeface="Arial"/>
                <a:cs typeface="Arial"/>
              </a:rPr>
              <a:t>;</a:t>
            </a:r>
          </a:p>
        </p:txBody>
      </p:sp>
      <p:sp>
        <p:nvSpPr>
          <p:cNvPr id="3" name="object 3"/>
          <p:cNvSpPr/>
          <p:nvPr/>
        </p:nvSpPr>
        <p:spPr>
          <a:xfrm>
            <a:off x="6487394" y="1342018"/>
            <a:ext cx="1999211" cy="2025127"/>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4294967295"/>
          </p:nvPr>
        </p:nvSpPr>
        <p:spPr>
          <a:xfrm>
            <a:off x="8366763" y="6128644"/>
            <a:ext cx="245917" cy="286756"/>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2</a:t>
            </a:fld>
            <a:endParaRPr spc="-3" dirty="0"/>
          </a:p>
        </p:txBody>
      </p:sp>
    </p:spTree>
    <p:extLst>
      <p:ext uri="{BB962C8B-B14F-4D97-AF65-F5344CB8AC3E}">
        <p14:creationId xmlns:p14="http://schemas.microsoft.com/office/powerpoint/2010/main" val="1630647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69273" y="1752600"/>
            <a:ext cx="9144000" cy="487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endParaRPr lang="de-DE" sz="25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GTGT (mẫu 01-GTKT-3LL)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bán hàng thông thường (mẫu 02 - GTTT-3LL)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Hóa đơn bán lẻ mẫu số 07/MTT</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Phiếu xuất kho hàng gửi bán đại lý mẫu số 04 HDL - 3L</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Bảng thanh toán hàng đại lý gửi bán mẫu số 14 - BH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Thẻ quầy hàng (mẫu 02 - BH)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Các chứng từ thanh toán (Phiếu thu, giấy báo Có hoặc bản sao kê của NH,...)</a:t>
            </a:r>
            <a:endParaRPr lang="en-US" sz="2800" dirty="0">
              <a:latin typeface="Times New Roman" pitchFamily="18" charset="0"/>
              <a:cs typeface="Times New Roman" pitchFamily="18" charset="0"/>
            </a:endParaRPr>
          </a:p>
          <a:p>
            <a:r>
              <a:rPr lang="it-IT" sz="2800" dirty="0">
                <a:latin typeface="Times New Roman" pitchFamily="18" charset="0"/>
                <a:cs typeface="Times New Roman" pitchFamily="18" charset="0"/>
              </a:rPr>
              <a:t>- Các chứng từ có liên quan (Phiếu xuất kho, Phiếu nhập kho hàng trả lại,...)</a:t>
            </a:r>
            <a:endParaRPr lang="en-US" sz="2800" dirty="0">
              <a:latin typeface="Times New Roman" pitchFamily="18" charset="0"/>
              <a:cs typeface="Times New Roman" pitchFamily="18" charset="0"/>
            </a:endParaRPr>
          </a:p>
        </p:txBody>
      </p:sp>
      <p:sp>
        <p:nvSpPr>
          <p:cNvPr id="17" name="Title 1"/>
          <p:cNvSpPr txBox="1">
            <a:spLocks/>
          </p:cNvSpPr>
          <p:nvPr/>
        </p:nvSpPr>
        <p:spPr bwMode="auto">
          <a:xfrm>
            <a:off x="76200" y="228600"/>
            <a:ext cx="9144000" cy="13716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r>
              <a:rPr lang="it-IT" sz="3200" i="1" dirty="0">
                <a:latin typeface="Times New Roman" pitchFamily="18" charset="0"/>
                <a:cs typeface="Times New Roman" pitchFamily="18" charset="0"/>
              </a:rPr>
              <a:t>3.1.1. Chứng từ kế toán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0518175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200</a:t>
            </a:fld>
            <a:endParaRPr sz="927">
              <a:solidFill>
                <a:prstClr val="black"/>
              </a:solidFill>
              <a:latin typeface="Tahoma"/>
              <a:cs typeface="Tahoma"/>
            </a:endParaRPr>
          </a:p>
        </p:txBody>
      </p:sp>
      <p:sp>
        <p:nvSpPr>
          <p:cNvPr id="4" name="Rectangle 3"/>
          <p:cNvSpPr/>
          <p:nvPr/>
        </p:nvSpPr>
        <p:spPr>
          <a:xfrm>
            <a:off x="228600" y="762000"/>
            <a:ext cx="8610600" cy="461665"/>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5094797" y="1302734"/>
            <a:ext cx="3744403" cy="1200329"/>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
        <p:nvSpPr>
          <p:cNvPr id="8" name="Rectangle 7"/>
          <p:cNvSpPr/>
          <p:nvPr/>
        </p:nvSpPr>
        <p:spPr>
          <a:xfrm>
            <a:off x="152400" y="1261170"/>
            <a:ext cx="4800599" cy="5345053"/>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b="1"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 Ghi thuế GTGT hàng nhập khẩu, thuế nhập khẩu, thuế tiêu thụ đặc biệt (nếu có):</a:t>
            </a:r>
            <a:endParaRPr lang="en-US" sz="2400"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Nợ TK 151, 156…</a:t>
            </a:r>
            <a:endParaRPr lang="en-US" sz="2400" dirty="0">
              <a:latin typeface="Times New Roman" pitchFamily="18" charset="0"/>
              <a:cs typeface="Times New Roman" pitchFamily="18" charset="0"/>
            </a:endParaRPr>
          </a:p>
          <a:p>
            <a:pPr>
              <a:lnSpc>
                <a:spcPts val="32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333 - Thuế và các khoản phải nộp nhà nước (3331, 3332, 3333)</a:t>
            </a:r>
            <a:endParaRPr lang="en-US" sz="2400"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 Khi nộp các loại thuế ghi trên; </a:t>
            </a:r>
            <a:endParaRPr lang="en-US" sz="2400"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Nợ TK 333 - Thuế và các khoản phải nộp nhà nước (3331, 3332, 3333)</a:t>
            </a:r>
            <a:endParaRPr lang="en-US" sz="2400" dirty="0">
              <a:latin typeface="Times New Roman" pitchFamily="18" charset="0"/>
              <a:cs typeface="Times New Roman" pitchFamily="18" charset="0"/>
            </a:endParaRPr>
          </a:p>
          <a:p>
            <a:pPr>
              <a:lnSpc>
                <a:spcPts val="32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111, 112</a:t>
            </a:r>
            <a:endParaRPr lang="en-US" sz="2400"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6275904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201</a:t>
            </a:fld>
            <a:endParaRPr sz="927">
              <a:solidFill>
                <a:prstClr val="black"/>
              </a:solidFill>
              <a:latin typeface="Tahoma"/>
              <a:cs typeface="Tahoma"/>
            </a:endParaRPr>
          </a:p>
        </p:txBody>
      </p:sp>
      <p:sp>
        <p:nvSpPr>
          <p:cNvPr id="4" name="Rectangle 3"/>
          <p:cNvSpPr/>
          <p:nvPr/>
        </p:nvSpPr>
        <p:spPr>
          <a:xfrm>
            <a:off x="228600" y="762000"/>
            <a:ext cx="8610600" cy="461665"/>
          </a:xfrm>
          <a:prstGeom prst="rect">
            <a:avLst/>
          </a:prstGeom>
        </p:spPr>
        <p:txBody>
          <a:bodyPr wrap="square">
            <a:spAutoFit/>
          </a:bodyPr>
          <a:lstStyle/>
          <a:p>
            <a:r>
              <a:rPr lang="vi-VN" sz="2400" i="1" dirty="0">
                <a:latin typeface="Times New Roman" pitchFamily="18" charset="0"/>
                <a:cs typeface="Times New Roman" pitchFamily="18" charset="0"/>
              </a:rPr>
              <a:t>d. Kế toán nghiệp vụ nhập khẩu uỷ thác. </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5640921" y="1303141"/>
            <a:ext cx="3744403" cy="1200329"/>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giao</a:t>
            </a:r>
            <a:r>
              <a:rPr lang="vi-VN" sz="2400" b="1" dirty="0">
                <a:latin typeface="Times New Roman" pitchFamily="18" charset="0"/>
                <a:cs typeface="Times New Roman" pitchFamily="18" charset="0"/>
              </a:rPr>
              <a:t> uỷ thác</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
        <p:nvSpPr>
          <p:cNvPr id="8" name="Rectangle 7"/>
          <p:cNvSpPr/>
          <p:nvPr/>
        </p:nvSpPr>
        <p:spPr>
          <a:xfrm>
            <a:off x="152400" y="1261170"/>
            <a:ext cx="5105400" cy="4862870"/>
          </a:xfrm>
          <a:prstGeom prst="rect">
            <a:avLst/>
          </a:prstGeom>
        </p:spPr>
        <p:txBody>
          <a:bodyPr wrap="square">
            <a:spAutoFit/>
          </a:bodyPr>
          <a:lstStyle/>
          <a:p>
            <a:r>
              <a:rPr lang="en-US" sz="2400" b="1" dirty="0" err="1">
                <a:latin typeface="Times New Roman" pitchFamily="18" charset="0"/>
                <a:cs typeface="Times New Roman" pitchFamily="18" charset="0"/>
              </a:rPr>
              <a:t>Bên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nhận</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uỷ thác</a:t>
            </a:r>
            <a:endParaRPr lang="en-US" sz="2400" dirty="0">
              <a:latin typeface="Times New Roman" pitchFamily="18" charset="0"/>
              <a:cs typeface="Times New Roman" pitchFamily="18" charset="0"/>
            </a:endParaRPr>
          </a:p>
          <a:p>
            <a:r>
              <a:rPr lang="vi-VN" sz="2200" dirty="0">
                <a:latin typeface="Times New Roman" pitchFamily="18" charset="0"/>
                <a:cs typeface="Times New Roman" pitchFamily="18" charset="0"/>
              </a:rPr>
              <a:t>- Khi giao hàng cho bên uỷ thác (gồm cả các khoản thuế) ghi :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131 ( chi tiết cho từng đối tượng giao uỷ thác )</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151, 156 (1561)</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Trường hợp hàng nhận về không nhập kho mà chuyển thẳng cho đơn vị giao uỷ thác, ghi:</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131 (Chi tiết đơn vị giao ủy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331 ( Chi tiết người bán nước ngoài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333 ( Thuế GTGT, thuế tiêu thụ đặc biệt, thuế nhập khẩu )</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56065352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202</a:t>
            </a:fld>
            <a:endParaRPr sz="927">
              <a:solidFill>
                <a:prstClr val="black"/>
              </a:solidFill>
              <a:latin typeface="Tahoma"/>
              <a:cs typeface="Tahoma"/>
            </a:endParaRPr>
          </a:p>
        </p:txBody>
      </p:sp>
      <p:sp>
        <p:nvSpPr>
          <p:cNvPr id="4" name="Rectangle 3"/>
          <p:cNvSpPr/>
          <p:nvPr/>
        </p:nvSpPr>
        <p:spPr>
          <a:xfrm>
            <a:off x="228600" y="762000"/>
            <a:ext cx="8610600" cy="5801075"/>
          </a:xfrm>
          <a:prstGeom prst="rect">
            <a:avLst/>
          </a:prstGeom>
        </p:spPr>
        <p:txBody>
          <a:bodyPr wrap="square">
            <a:spAutoFit/>
          </a:bodyPr>
          <a:lstStyle/>
          <a:p>
            <a:pPr>
              <a:lnSpc>
                <a:spcPts val="32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dirty="0">
              <a:latin typeface="Times New Roman" pitchFamily="18" charset="0"/>
              <a:cs typeface="Times New Roman" pitchFamily="18" charset="0"/>
            </a:endParaRPr>
          </a:p>
          <a:p>
            <a:pPr marL="457200" indent="-457200">
              <a:lnSpc>
                <a:spcPts val="3200"/>
              </a:lnSpc>
              <a:buAutoNum type="alphaLcPeriod"/>
            </a:pPr>
            <a:r>
              <a:rPr lang="vi-VN" sz="2300" dirty="0">
                <a:latin typeface="Times New Roman" pitchFamily="18" charset="0"/>
                <a:cs typeface="Times New Roman" pitchFamily="18" charset="0"/>
              </a:rPr>
              <a:t>Các phương thức bán hàng và thời điểm ghi nhận hàng bán trong nước. </a:t>
            </a:r>
            <a:endParaRPr lang="en-US" sz="2300" dirty="0">
              <a:latin typeface="Times New Roman" pitchFamily="18" charset="0"/>
              <a:cs typeface="Times New Roman" pitchFamily="18" charset="0"/>
            </a:endParaRPr>
          </a:p>
          <a:p>
            <a:pPr>
              <a:lnSpc>
                <a:spcPts val="3200"/>
              </a:lnSpc>
            </a:pPr>
            <a:r>
              <a:rPr lang="en-US" sz="2400" dirty="0">
                <a:latin typeface="Times New Roman" pitchFamily="18" charset="0"/>
                <a:cs typeface="Times New Roman" pitchFamily="18" charset="0"/>
              </a:rPr>
              <a:t>* </a:t>
            </a:r>
            <a:r>
              <a:rPr lang="vi-VN" sz="2200" dirty="0">
                <a:latin typeface="Times New Roman" pitchFamily="18" charset="0"/>
                <a:cs typeface="Times New Roman" pitchFamily="18" charset="0"/>
              </a:rPr>
              <a:t>Bán buôn qua kho: </a:t>
            </a:r>
            <a:endParaRPr lang="en-US" sz="2200" dirty="0">
              <a:latin typeface="Times New Roman" pitchFamily="18" charset="0"/>
              <a:cs typeface="Times New Roman" pitchFamily="18" charset="0"/>
            </a:endParaRPr>
          </a:p>
          <a:p>
            <a:pPr>
              <a:lnSpc>
                <a:spcPts val="3200"/>
              </a:lnSpc>
            </a:pPr>
            <a:r>
              <a:rPr lang="vi-VN" sz="2200" dirty="0">
                <a:latin typeface="Times New Roman" pitchFamily="18" charset="0"/>
                <a:cs typeface="Times New Roman" pitchFamily="18" charset="0"/>
              </a:rPr>
              <a:t>+ Theo hình thức giao hàng trực tiếp tại kho bên bán xuất hàng từ kho và giao trực tiếp cho bên mua.</a:t>
            </a:r>
            <a:endParaRPr lang="en-US" sz="2200" dirty="0">
              <a:latin typeface="Times New Roman" pitchFamily="18" charset="0"/>
              <a:cs typeface="Times New Roman" pitchFamily="18" charset="0"/>
            </a:endParaRPr>
          </a:p>
          <a:p>
            <a:pPr>
              <a:lnSpc>
                <a:spcPts val="3200"/>
              </a:lnSpc>
            </a:pPr>
            <a:r>
              <a:rPr lang="vi-VN" sz="2200" dirty="0">
                <a:latin typeface="Times New Roman" pitchFamily="18" charset="0"/>
                <a:cs typeface="Times New Roman" pitchFamily="18" charset="0"/>
              </a:rPr>
              <a:t>+ Theo hình thức chuyển hàng thì bên bán xuất hàng từ kho để chuyển đến cho bên mua theo thời gian và địa điểm đã ghi trong hợp đồng. </a:t>
            </a:r>
            <a:endParaRPr lang="en-US" sz="2200" dirty="0">
              <a:latin typeface="Times New Roman" pitchFamily="18" charset="0"/>
              <a:cs typeface="Times New Roman" pitchFamily="18" charset="0"/>
            </a:endParaRPr>
          </a:p>
          <a:p>
            <a:pPr>
              <a:lnSpc>
                <a:spcPts val="3200"/>
              </a:lnSpc>
            </a:pPr>
            <a:r>
              <a:rPr lang="en-US" sz="2200" dirty="0">
                <a:latin typeface="Times New Roman" pitchFamily="18" charset="0"/>
                <a:cs typeface="Times New Roman" pitchFamily="18" charset="0"/>
              </a:rPr>
              <a:t> * </a:t>
            </a:r>
            <a:r>
              <a:rPr lang="vi-VN" sz="2200" dirty="0">
                <a:latin typeface="Times New Roman" pitchFamily="18" charset="0"/>
                <a:cs typeface="Times New Roman" pitchFamily="18" charset="0"/>
              </a:rPr>
              <a:t>Bán buôn vận chuyển thẳng:.</a:t>
            </a:r>
            <a:endParaRPr lang="en-US" sz="2200" dirty="0">
              <a:latin typeface="Times New Roman" pitchFamily="18" charset="0"/>
              <a:cs typeface="Times New Roman" pitchFamily="18" charset="0"/>
            </a:endParaRPr>
          </a:p>
          <a:p>
            <a:pPr>
              <a:lnSpc>
                <a:spcPts val="3200"/>
              </a:lnSpc>
            </a:pPr>
            <a:r>
              <a:rPr lang="vi-VN" sz="2200" dirty="0">
                <a:latin typeface="Times New Roman" pitchFamily="18" charset="0"/>
                <a:cs typeface="Times New Roman" pitchFamily="18" charset="0"/>
              </a:rPr>
              <a:t>+ Bán buôn vận chuyển thẳng trực tiếp (còn gọi là giao hàng tay ba): </a:t>
            </a:r>
            <a:endParaRPr lang="en-US" sz="2200" dirty="0">
              <a:latin typeface="Times New Roman" pitchFamily="18" charset="0"/>
              <a:cs typeface="Times New Roman" pitchFamily="18" charset="0"/>
            </a:endParaRPr>
          </a:p>
          <a:p>
            <a:pPr>
              <a:lnSpc>
                <a:spcPts val="3200"/>
              </a:lnSpc>
            </a:pPr>
            <a:r>
              <a:rPr lang="vi-VN" sz="2200" dirty="0">
                <a:latin typeface="Times New Roman" pitchFamily="18" charset="0"/>
                <a:cs typeface="Times New Roman" pitchFamily="18" charset="0"/>
              </a:rPr>
              <a:t>+ Bán buôn vận chuyển thẳng theo hình thức chuyển hàng. </a:t>
            </a:r>
            <a:endParaRPr lang="en-US" sz="2200" dirty="0">
              <a:latin typeface="Times New Roman" pitchFamily="18" charset="0"/>
              <a:cs typeface="Times New Roman" pitchFamily="18" charset="0"/>
            </a:endParaRPr>
          </a:p>
          <a:p>
            <a:pPr>
              <a:lnSpc>
                <a:spcPts val="3200"/>
              </a:lnSpc>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Các phương thức bán hàng ở khâu bán lẻ: </a:t>
            </a:r>
            <a:endParaRPr lang="en-US" sz="2200" dirty="0">
              <a:latin typeface="Times New Roman" pitchFamily="18" charset="0"/>
              <a:cs typeface="Times New Roman" pitchFamily="18" charset="0"/>
            </a:endParaRPr>
          </a:p>
          <a:p>
            <a:pPr marL="342900" indent="-342900">
              <a:lnSpc>
                <a:spcPts val="3200"/>
              </a:lnSpc>
              <a:buFontTx/>
              <a:buChar char="-"/>
            </a:pPr>
            <a:r>
              <a:rPr lang="vi-VN" sz="2200" dirty="0">
                <a:latin typeface="Times New Roman" pitchFamily="18" charset="0"/>
                <a:cs typeface="Times New Roman" pitchFamily="18" charset="0"/>
              </a:rPr>
              <a:t>Bán hàng thu tiền trực tiếp: </a:t>
            </a:r>
            <a:endParaRPr lang="en-US" sz="2200" dirty="0">
              <a:latin typeface="Times New Roman" pitchFamily="18" charset="0"/>
              <a:cs typeface="Times New Roman" pitchFamily="18" charset="0"/>
            </a:endParaRPr>
          </a:p>
          <a:p>
            <a:pPr marL="342900" indent="-342900">
              <a:lnSpc>
                <a:spcPts val="3200"/>
              </a:lnSpc>
              <a:buFontTx/>
              <a:buChar char="-"/>
            </a:pPr>
            <a:r>
              <a:rPr lang="vi-VN" sz="2200" dirty="0">
                <a:latin typeface="Times New Roman" pitchFamily="18" charset="0"/>
                <a:cs typeface="Times New Roman" pitchFamily="18" charset="0"/>
              </a:rPr>
              <a:t>Bán hàng thu tiền tập trung:</a:t>
            </a:r>
            <a:endParaRPr lang="en-US" sz="22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8596297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203</a:t>
            </a:fld>
            <a:endParaRPr sz="927">
              <a:solidFill>
                <a:prstClr val="black"/>
              </a:solidFill>
              <a:latin typeface="Tahoma"/>
              <a:cs typeface="Tahoma"/>
            </a:endParaRPr>
          </a:p>
        </p:txBody>
      </p:sp>
      <p:sp>
        <p:nvSpPr>
          <p:cNvPr id="4" name="Rectangle 3"/>
          <p:cNvSpPr/>
          <p:nvPr/>
        </p:nvSpPr>
        <p:spPr>
          <a:xfrm>
            <a:off x="228600" y="762000"/>
            <a:ext cx="8610600" cy="5891869"/>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b. Các phương thức xuất khẩu hàng hóa, thời điểm ghi nhận hàng xuất khẩu.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Các phương thức xuất khẩu hàng hoá: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Xuất khẩu trực tiếp: Đơn vị tham gia xuất khẩu trực tiếp đàm phán, ký kết hợp đồng với nước ngoài, trực tiếp giao hàng và thanh toán tiền hàng với người mua.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Xuất khẩu uỷ thác: Đơn vị tham gia xuất khẩu không trực tiếp đàm phán, ký kết hợp đồng xuất khẩu với nước ngoài mà thực hiện hoạt động xuất khẩu hàng hóa của mình thông qua một đơn vị xuất nhập khẩu khác. </a:t>
            </a:r>
            <a:endParaRPr lang="en-US" sz="23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3765574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204</a:t>
            </a:fld>
            <a:endParaRPr sz="927">
              <a:solidFill>
                <a:prstClr val="black"/>
              </a:solidFill>
              <a:latin typeface="Tahoma"/>
              <a:cs typeface="Tahoma"/>
            </a:endParaRPr>
          </a:p>
        </p:txBody>
      </p:sp>
      <p:sp>
        <p:nvSpPr>
          <p:cNvPr id="4" name="Rectangle 3"/>
          <p:cNvSpPr/>
          <p:nvPr/>
        </p:nvSpPr>
        <p:spPr>
          <a:xfrm>
            <a:off x="228600" y="762000"/>
            <a:ext cx="8610600" cy="5891869"/>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b. Các phương thức xuất khẩu hàng hóa, thời điểm ghi nhận hàng xuất khẩu.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Các phương thức xuất khẩu hàng hoá: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Xuất khẩu trực tiếp: Đơn vị tham gia xuất khẩu trực tiếp đàm phán, ký kết hợp đồng với nước ngoài, trực tiếp giao hàng và thanh toán tiền hàng với người mua.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Xuất khẩu uỷ thác: Đơn vị tham gia xuất khẩu không trực tiếp đàm phán, ký kết hợp đồng xuất khẩu với nước ngoài mà thực hiện hoạt động xuất khẩu hàng hóa của mình thông qua một đơn vị xuất nhập khẩu khác. </a:t>
            </a:r>
            <a:endParaRPr lang="en-US" sz="23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4275564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205</a:t>
            </a:fld>
            <a:endParaRPr sz="927">
              <a:solidFill>
                <a:prstClr val="black"/>
              </a:solidFill>
              <a:latin typeface="Tahoma"/>
              <a:cs typeface="Tahoma"/>
            </a:endParaRPr>
          </a:p>
        </p:txBody>
      </p:sp>
      <p:sp>
        <p:nvSpPr>
          <p:cNvPr id="4" name="Rectangle 3"/>
          <p:cNvSpPr/>
          <p:nvPr/>
        </p:nvSpPr>
        <p:spPr>
          <a:xfrm>
            <a:off x="228600" y="1352267"/>
            <a:ext cx="8610600" cy="4362733"/>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Phạm vi hàng hóa được coi là xuất khẩu gồm:</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bán cho thương nhân nước ngoài theo hợp đồng đã ký.</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hóa gửi đi triển lãm ở nước ngoài sau đó bán thu ngoại tệ.</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bán cho khách nước ngoài, cho Việt Kiều thu ngoại tệ.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hóa chuyển bán cho các khu chế xuất.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Các dịch vụ sửa chữa, bảo hiểm tàu biển, máy bay cho nước ngoài thanh toán bằng ngoại tệ.</a:t>
            </a:r>
            <a:endParaRPr lang="en-US" sz="23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4275564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206</a:t>
            </a:fld>
            <a:endParaRPr sz="927">
              <a:solidFill>
                <a:prstClr val="black"/>
              </a:solidFill>
              <a:latin typeface="Tahoma"/>
              <a:cs typeface="Tahoma"/>
            </a:endParaRPr>
          </a:p>
        </p:txBody>
      </p:sp>
      <p:sp>
        <p:nvSpPr>
          <p:cNvPr id="4" name="Rectangle 3"/>
          <p:cNvSpPr/>
          <p:nvPr/>
        </p:nvSpPr>
        <p:spPr>
          <a:xfrm>
            <a:off x="228600" y="1352267"/>
            <a:ext cx="8610600" cy="4362733"/>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Phạm vi hàng hóa được coi là xuất khẩu gồm:</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bán cho thương nhân nước ngoài theo hợp đồng đã ký.</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hóa gửi đi triển lãm ở nước ngoài sau đó bán thu ngoại tệ.</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bán cho khách nước ngoài, cho Việt Kiều thu ngoại tệ.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Hàng hóa chuyển bán cho các khu chế xuất. </a:t>
            </a:r>
            <a:endParaRPr lang="en-US" sz="2300" dirty="0">
              <a:latin typeface="Times New Roman" pitchFamily="18" charset="0"/>
              <a:cs typeface="Times New Roman" pitchFamily="18" charset="0"/>
            </a:endParaRPr>
          </a:p>
          <a:p>
            <a:pPr>
              <a:lnSpc>
                <a:spcPct val="150000"/>
              </a:lnSpc>
            </a:pPr>
            <a:r>
              <a:rPr lang="vi-VN" sz="2300" dirty="0">
                <a:latin typeface="Times New Roman" pitchFamily="18" charset="0"/>
                <a:cs typeface="Times New Roman" pitchFamily="18" charset="0"/>
              </a:rPr>
              <a:t>- Các dịch vụ sửa chữa, bảo hiểm tàu biển, máy bay cho nước ngoài thanh toán bằng ngoại tệ.</a:t>
            </a:r>
            <a:endParaRPr lang="en-US" sz="23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6203323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207</a:t>
            </a:fld>
            <a:endParaRPr sz="927">
              <a:solidFill>
                <a:prstClr val="black"/>
              </a:solidFill>
              <a:latin typeface="Tahoma"/>
              <a:cs typeface="Tahoma"/>
            </a:endParaRPr>
          </a:p>
        </p:txBody>
      </p:sp>
      <p:sp>
        <p:nvSpPr>
          <p:cNvPr id="4" name="Rectangle 3"/>
          <p:cNvSpPr/>
          <p:nvPr/>
        </p:nvSpPr>
        <p:spPr>
          <a:xfrm>
            <a:off x="228600" y="1352267"/>
            <a:ext cx="8610600" cy="5262979"/>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i="1"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Thời điểm ghi nhận hàng xuất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Nếu hàng vận chuyển bằng đường biển thì thời điểm xuất khẩu tính từ ngày thuyền trưởng kí vào vận đơn , hải quan cảng biển đã xác nhận hoàn thành thủ tục hải quan.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Nếu hàng vận chuyển bằng đường sắt , đường bộ thì thời điểm xuất khẩu tính từ ngày hàng được giao tại ga , cửa khẩu theo xác nhận của hải quan cửa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Nếu hàng được vận chuyển bằng đường hàng không thì thời điểm tính   hàng xuất khẩu khi cơ trưởng máy bay ký vào vận đơn và hải quan sân bay ký xác nhận hoàn thành thủ tục hải quan.</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Hàng đưa đi hội trợ, triển lãm tính là xuất khẩu khi hoàn thành thủ tục bán hàng, thu ngoại tệ.</a:t>
            </a:r>
            <a:endParaRPr lang="en-US" sz="2400"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2993801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208</a:t>
            </a:fld>
            <a:endParaRPr sz="927">
              <a:solidFill>
                <a:prstClr val="black"/>
              </a:solidFill>
              <a:latin typeface="Tahoma"/>
              <a:cs typeface="Tahoma"/>
            </a:endParaRPr>
          </a:p>
        </p:txBody>
      </p:sp>
      <p:sp>
        <p:nvSpPr>
          <p:cNvPr id="4" name="Rectangle 3"/>
          <p:cNvSpPr/>
          <p:nvPr/>
        </p:nvSpPr>
        <p:spPr>
          <a:xfrm>
            <a:off x="228600" y="1352267"/>
            <a:ext cx="8610600" cy="1133965"/>
          </a:xfrm>
          <a:prstGeom prst="rect">
            <a:avLst/>
          </a:prstGeom>
        </p:spPr>
        <p:txBody>
          <a:bodyPr wrap="square">
            <a:spAutoFit/>
          </a:bodyPr>
          <a:lstStyle/>
          <a:p>
            <a:pPr>
              <a:lnSpc>
                <a:spcPct val="150000"/>
              </a:lnSpc>
            </a:pPr>
            <a:r>
              <a:rPr lang="vi-VN" sz="2400" i="1" dirty="0">
                <a:latin typeface="Times New Roman" pitchFamily="18" charset="0"/>
                <a:cs typeface="Times New Roman" pitchFamily="18" charset="0"/>
              </a:rPr>
              <a:t>2.1.3.</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Kế toán quá trình bán hàng</a:t>
            </a:r>
            <a:endParaRPr lang="en-US" sz="2400" i="1" dirty="0">
              <a:latin typeface="Times New Roman" pitchFamily="18" charset="0"/>
              <a:cs typeface="Times New Roman" pitchFamily="18" charset="0"/>
            </a:endParaRPr>
          </a:p>
          <a:p>
            <a:pPr>
              <a:lnSpc>
                <a:spcPct val="150000"/>
              </a:lnSpc>
            </a:pPr>
            <a:endParaRPr lang="en-US" sz="2400" i="1" dirty="0">
              <a:latin typeface="Times New Roman" pitchFamily="18" charset="0"/>
              <a:cs typeface="Times New Roman" pitchFamily="18" charset="0"/>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307975" y="1905000"/>
            <a:ext cx="7997825"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50000"/>
              </a:lnSpc>
              <a:spcBef>
                <a:spcPct val="0"/>
              </a:spcBef>
              <a:spcAft>
                <a:spcPct val="0"/>
              </a:spcAft>
              <a:buClrTx/>
              <a:buSzTx/>
              <a:buFontTx/>
              <a:buNone/>
              <a:tabLst/>
            </a:pPr>
            <a:r>
              <a:rPr kumimoji="0" lang="vi-VN" sz="2400" b="0" i="0"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c. Xác định trị giá vốn hàng hoá xuất bán: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50000"/>
              </a:lnSpc>
              <a:spcBef>
                <a:spcPct val="0"/>
              </a:spcBef>
              <a:spcAft>
                <a:spcPct val="0"/>
              </a:spcAft>
              <a:buClrTx/>
              <a:buSzTx/>
              <a:buFontTx/>
              <a:buNone/>
              <a:tabLst/>
            </a:pPr>
            <a:r>
              <a:rPr kumimoji="0" lang="vi-VN" sz="2400" b="0" i="0"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Trị giá vốn của hàng hóa xuất bán được tính qua ba bước: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50000"/>
              </a:lnSpc>
              <a:spcBef>
                <a:spcPct val="0"/>
              </a:spcBef>
              <a:spcAft>
                <a:spcPct val="0"/>
              </a:spcAft>
              <a:buClrTx/>
              <a:buSzTx/>
              <a:buFontTx/>
              <a:buNone/>
              <a:tabLst/>
            </a:pPr>
            <a:r>
              <a:rPr kumimoji="0" lang="vi-VN" sz="24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Bước 1:</a:t>
            </a:r>
            <a:r>
              <a:rPr kumimoji="0" lang="vi-VN" sz="2400" b="0" i="0"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 Tính trị giá mua thực tế của hàng hoá xuất bán.</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indent="228600" eaLnBrk="0" fontAlgn="base" hangingPunct="0">
              <a:lnSpc>
                <a:spcPct val="150000"/>
              </a:lnSpc>
              <a:spcBef>
                <a:spcPct val="0"/>
              </a:spcBef>
              <a:spcAft>
                <a:spcPct val="0"/>
              </a:spcAft>
            </a:pPr>
            <a:r>
              <a:rPr lang="vi-VN" sz="2400" i="1" dirty="0">
                <a:latin typeface="Times New Roman" pitchFamily="18" charset="0"/>
                <a:cs typeface="Times New Roman" pitchFamily="18" charset="0"/>
              </a:rPr>
              <a:t>Bước 2:</a:t>
            </a:r>
            <a:r>
              <a:rPr lang="vi-VN" sz="2400" dirty="0">
                <a:latin typeface="Times New Roman" pitchFamily="18" charset="0"/>
                <a:cs typeface="Times New Roman" pitchFamily="18" charset="0"/>
              </a:rPr>
              <a:t> Tính chi phí thu mua phân bổ cho hàng xuất bán trong kỳ: </a:t>
            </a:r>
            <a:endParaRPr lang="en-US" sz="2400" dirty="0">
              <a:latin typeface="Times New Roman" pitchFamily="18" charset="0"/>
              <a:cs typeface="Times New Roman" pitchFamily="18" charset="0"/>
            </a:endParaRPr>
          </a:p>
          <a:p>
            <a:pPr indent="228600" eaLnBrk="0" fontAlgn="base" hangingPunct="0">
              <a:lnSpc>
                <a:spcPct val="150000"/>
              </a:lnSpc>
              <a:spcBef>
                <a:spcPct val="0"/>
              </a:spcBef>
              <a:spcAft>
                <a:spcPct val="0"/>
              </a:spcAft>
            </a:pPr>
            <a:r>
              <a:rPr lang="vi-VN" sz="2400" i="1" dirty="0">
                <a:latin typeface="Times New Roman" pitchFamily="18" charset="0"/>
                <a:cs typeface="Times New Roman" pitchFamily="18" charset="0"/>
              </a:rPr>
              <a:t>Bước 3:</a:t>
            </a:r>
            <a:r>
              <a:rPr lang="vi-VN" sz="2400" dirty="0">
                <a:latin typeface="Times New Roman" pitchFamily="18" charset="0"/>
                <a:cs typeface="Times New Roman" pitchFamily="18" charset="0"/>
              </a:rPr>
              <a:t> Tính trị giá vốn hàng hóa xuất bán: </a:t>
            </a:r>
            <a:endParaRPr lang="en-US" sz="2400" dirty="0">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p:txBody>
      </p:sp>
    </p:spTree>
    <p:extLst>
      <p:ext uri="{BB962C8B-B14F-4D97-AF65-F5344CB8AC3E}">
        <p14:creationId xmlns:p14="http://schemas.microsoft.com/office/powerpoint/2010/main" val="1914982305"/>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209</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60375" y="1374164"/>
            <a:ext cx="8112125" cy="6581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ts val="3400"/>
              </a:lnSpc>
            </a:pPr>
            <a:r>
              <a:rPr lang="vi-VN" sz="2400" i="1" dirty="0">
                <a:latin typeface="Times New Roman" pitchFamily="18" charset="0"/>
                <a:cs typeface="Times New Roman" pitchFamily="18" charset="0"/>
              </a:rPr>
              <a:t>2.1.3.1 Chứng từ kế toán</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Chứng từ hạch toán nghiệp vụ bán hàng trong nước gồm: </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Hoá đơn GTGT (Đã giới thiệu)</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Phiếu xuất kho hàng gửi bán đại lý.</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Hóa đơn bán lẻ hàng hóa.</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Các chứng từ có liên quan khác...</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Chứng từ hạch toán nghiệp vụ xuất khẩu hàng hóa gồm: </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Hoá đơn thương mại </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Tờ khai hàng hóa xuất khẩu.</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Phiếu xuất kho.</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Các chứng từ khác...</a:t>
            </a:r>
            <a:endParaRPr lang="en-US" sz="2400" dirty="0">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p:txBody>
      </p:sp>
    </p:spTree>
    <p:extLst>
      <p:ext uri="{BB962C8B-B14F-4D97-AF65-F5344CB8AC3E}">
        <p14:creationId xmlns:p14="http://schemas.microsoft.com/office/powerpoint/2010/main" val="2869729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69273" y="2514600"/>
            <a:ext cx="9144000" cy="32004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pPr>
              <a:lnSpc>
                <a:spcPct val="150000"/>
              </a:lnSpc>
            </a:pPr>
            <a:r>
              <a:rPr lang="it-IT" sz="2800" dirty="0">
                <a:latin typeface="Times New Roman" pitchFamily="18" charset="0"/>
                <a:cs typeface="Times New Roman" pitchFamily="18" charset="0"/>
              </a:rPr>
              <a:t>TK 511 - DTBH và cung cấp dịch vụ</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TK 3331 - Thuế GTGT phải nộp</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TK 3387 - Doanh thu chưa thực hiện </a:t>
            </a:r>
            <a:endParaRPr lang="en-US" sz="2800" dirty="0">
              <a:latin typeface="Times New Roman" pitchFamily="18" charset="0"/>
              <a:cs typeface="Times New Roman" pitchFamily="18" charset="0"/>
            </a:endParaRPr>
          </a:p>
          <a:p>
            <a:pPr>
              <a:lnSpc>
                <a:spcPct val="150000"/>
              </a:lnSpc>
            </a:pPr>
            <a:r>
              <a:rPr lang="it-IT" sz="2800" dirty="0">
                <a:latin typeface="Times New Roman" pitchFamily="18" charset="0"/>
                <a:cs typeface="Times New Roman" pitchFamily="18" charset="0"/>
              </a:rPr>
              <a:t>- Và các TK liên quan khác (TK111,112,131...)</a:t>
            </a:r>
            <a:endParaRPr lang="en-US" sz="2800" dirty="0">
              <a:latin typeface="Times New Roman" pitchFamily="18" charset="0"/>
              <a:cs typeface="Times New Roman" pitchFamily="18" charset="0"/>
            </a:endParaRPr>
          </a:p>
        </p:txBody>
      </p:sp>
      <p:sp>
        <p:nvSpPr>
          <p:cNvPr id="17" name="Title 1"/>
          <p:cNvSpPr txBox="1">
            <a:spLocks/>
          </p:cNvSpPr>
          <p:nvPr/>
        </p:nvSpPr>
        <p:spPr bwMode="auto">
          <a:xfrm>
            <a:off x="76200" y="381000"/>
            <a:ext cx="9144000" cy="1828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pPr>
              <a:lnSpc>
                <a:spcPct val="150000"/>
              </a:lnSpc>
            </a:pPr>
            <a:r>
              <a:rPr lang="en-US" sz="3000" dirty="0">
                <a:latin typeface="Times New Roman" pitchFamily="18" charset="0"/>
                <a:cs typeface="Times New Roman" pitchFamily="18" charset="0"/>
              </a:rPr>
              <a:t>3.1. </a:t>
            </a:r>
            <a:r>
              <a:rPr lang="en-US" sz="3000" dirty="0" err="1">
                <a:latin typeface="Times New Roman" pitchFamily="18" charset="0"/>
                <a:cs typeface="Times New Roman" pitchFamily="18" charset="0"/>
              </a:rPr>
              <a:t>Kế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toán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doanh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bán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endParaRPr lang="en-US" sz="3000" dirty="0">
              <a:latin typeface="Times New Roman" pitchFamily="18" charset="0"/>
              <a:cs typeface="Times New Roman" pitchFamily="18" charset="0"/>
            </a:endParaRPr>
          </a:p>
          <a:p>
            <a:pPr>
              <a:lnSpc>
                <a:spcPct val="150000"/>
              </a:lnSpc>
            </a:pPr>
            <a:r>
              <a:rPr lang="it-IT" sz="3200" i="1" dirty="0">
                <a:latin typeface="Times New Roman" pitchFamily="18" charset="0"/>
                <a:cs typeface="Times New Roman" pitchFamily="18" charset="0"/>
              </a:rPr>
              <a:t>3.1.2. Tài khoản sủ dụng</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63397903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720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210</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314902" y="1247001"/>
            <a:ext cx="8112125" cy="5663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i="1" dirty="0">
                <a:latin typeface="Times New Roman" pitchFamily="18" charset="0"/>
                <a:cs typeface="Times New Roman" pitchFamily="18" charset="0"/>
              </a:rPr>
              <a:t>2.1.3.2 </a:t>
            </a:r>
            <a:r>
              <a:rPr lang="vi-VN" sz="2400" dirty="0">
                <a:latin typeface="Times New Roman" pitchFamily="18" charset="0"/>
                <a:cs typeface="Times New Roman" pitchFamily="18" charset="0"/>
              </a:rPr>
              <a:t> </a:t>
            </a:r>
            <a:r>
              <a:rPr lang="vi-VN" sz="2400" i="1" dirty="0">
                <a:latin typeface="Times New Roman" pitchFamily="18" charset="0"/>
                <a:cs typeface="Times New Roman" pitchFamily="18" charset="0"/>
              </a:rPr>
              <a:t>Tài khoản kế toán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Kế toán bán hàng sử dụng các tài khoản: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TK 511 - Doanh thu bán hàng và cung cấp dịch vụ</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TK 521 – Các khoản giảm trừ doanh thu</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TK 632 – Giá vốn hàng bán và các tài khoản có liên quan khác...</a:t>
            </a:r>
            <a:endParaRPr lang="en-US" sz="2400" dirty="0">
              <a:latin typeface="Times New Roman" pitchFamily="18" charset="0"/>
              <a:cs typeface="Times New Roman" pitchFamily="18" charset="0"/>
            </a:endParaRPr>
          </a:p>
          <a:p>
            <a:pPr algn="ctr">
              <a:lnSpc>
                <a:spcPct val="150000"/>
              </a:lnSpc>
            </a:pPr>
            <a:r>
              <a:rPr lang="en-US" sz="2400" b="1" i="1" dirty="0" err="1">
                <a:latin typeface="Times New Roman" pitchFamily="18" charset="0"/>
                <a:cs typeface="Times New Roman" pitchFamily="18" charset="0"/>
              </a:rPr>
              <a:t>Đã</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cứu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phương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pháp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hạch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ở </a:t>
            </a:r>
            <a:r>
              <a:rPr lang="en-US" sz="2400" b="1" i="1" dirty="0" err="1">
                <a:latin typeface="Times New Roman" pitchFamily="18" charset="0"/>
                <a:cs typeface="Times New Roman" pitchFamily="18" charset="0"/>
              </a:rPr>
              <a:t>bài</a:t>
            </a:r>
            <a:r>
              <a:rPr lang="en-US" sz="2400" b="1" i="1" dirty="0">
                <a:latin typeface="Times New Roman" pitchFamily="18" charset="0"/>
                <a:cs typeface="Times New Roman" pitchFamily="18" charset="0"/>
              </a:rPr>
              <a:t> 7</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p:txBody>
      </p:sp>
    </p:spTree>
    <p:extLst>
      <p:ext uri="{BB962C8B-B14F-4D97-AF65-F5344CB8AC3E}">
        <p14:creationId xmlns:p14="http://schemas.microsoft.com/office/powerpoint/2010/main" val="336633078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1" y="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211</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76200" y="685800"/>
            <a:ext cx="8524298" cy="720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200" i="1" dirty="0">
                <a:latin typeface="Times New Roman" pitchFamily="18" charset="0"/>
                <a:cs typeface="Times New Roman" pitchFamily="18" charset="0"/>
              </a:rPr>
              <a:t>(*)  Kế toán nghiệp vụ xuất khẩu trực tiếp.</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Khi hàng hóa được coi là xuất khẩu kế toán phản ánh doanh thu hàng xuất khẩu như sau :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Nếu bán hàng thu ngay bằng ngoại tệ, kế toán ghi: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111(1112), 112(1122) (tỷ giá thực tế)</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511 (tỷ giá thực tế)</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Nếu chưa thu được tiền, kế toán ghi: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131 (Tỷ giá thực tế tính nợ )</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511 (Tỷ giá thực tế)</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Khi thu được tiền ghi: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111(1112), 112(1122) (Tỷ giá thực tế nhập quỹ)</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635 (Lỗ về tỷ giá)</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131 (Tỷ giá thực tế khi tính nợ)</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515 (Lãi về tỷ giá)</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Phản ánh thuế tiêu thụ đặc biệt, thuế xuất khẩu phải nộp, kế toán ghi: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511 - Doanh thu bán hàng và cung cấp dịch vụ.</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333 - Thuế và các khoản phải nộp nhà nước (3332,3333)</a:t>
            </a:r>
            <a:endParaRPr lang="en-US" sz="2200" dirty="0">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200" i="1" dirty="0">
              <a:latin typeface="Times New Roman" pitchFamily="18" charset="0"/>
              <a:ea typeface="SimSun" pitchFamily="2" charset="-122"/>
              <a:cs typeface="Times New Roman" pitchFamily="18" charset="0"/>
            </a:endParaRPr>
          </a:p>
        </p:txBody>
      </p:sp>
    </p:spTree>
    <p:extLst>
      <p:ext uri="{BB962C8B-B14F-4D97-AF65-F5344CB8AC3E}">
        <p14:creationId xmlns:p14="http://schemas.microsoft.com/office/powerpoint/2010/main" val="157871101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1" y="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212</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90211" y="990600"/>
            <a:ext cx="783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400" i="1" dirty="0">
                <a:latin typeface="Times New Roman" pitchFamily="18" charset="0"/>
                <a:cs typeface="Times New Roman" pitchFamily="18" charset="0"/>
              </a:rPr>
              <a:t>(*) Kế toán nghiệp vụ xuất khẩu uỷ thác</a:t>
            </a:r>
            <a:r>
              <a:rPr lang="vi-VN" sz="2400" i="1" dirty="0"/>
              <a:t>: </a:t>
            </a:r>
            <a:endParaRPr lang="en-US" sz="2400" dirty="0"/>
          </a:p>
        </p:txBody>
      </p:sp>
      <p:sp>
        <p:nvSpPr>
          <p:cNvPr id="7" name="Rectangle 1"/>
          <p:cNvSpPr>
            <a:spLocks noChangeArrowheads="1"/>
          </p:cNvSpPr>
          <p:nvPr/>
        </p:nvSpPr>
        <p:spPr bwMode="auto">
          <a:xfrm>
            <a:off x="4953000" y="1483816"/>
            <a:ext cx="40386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i="1" dirty="0" err="1">
                <a:latin typeface="Times New Roman" pitchFamily="18" charset="0"/>
                <a:cs typeface="Times New Roman" pitchFamily="18" charset="0"/>
              </a:rPr>
              <a:t>Đơn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thác</a:t>
            </a:r>
            <a:endParaRPr lang="en-US" sz="2400" b="1" i="1"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 Khi giao hàng cho bên nhận uỷ thác, kế toán ghi:</a:t>
            </a:r>
            <a:endParaRPr lang="en-US" sz="2400"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Nợ TK 157 - Hàng gửi đi bán .</a:t>
            </a:r>
            <a:endParaRPr lang="en-US" sz="2400" dirty="0">
              <a:latin typeface="Times New Roman" pitchFamily="18" charset="0"/>
              <a:cs typeface="Times New Roman" pitchFamily="18" charset="0"/>
            </a:endParaRPr>
          </a:p>
          <a:p>
            <a:pPr>
              <a:lnSpc>
                <a:spcPts val="3200"/>
              </a:lnSpc>
            </a:pPr>
            <a:r>
              <a:rPr lang="vi-VN" sz="2400" dirty="0">
                <a:latin typeface="Times New Roman" pitchFamily="18" charset="0"/>
                <a:cs typeface="Times New Roman" pitchFamily="18" charset="0"/>
              </a:rPr>
              <a:t>Nợ TK 133 (Thuế GTGT đầu vào được khấu trừ)</a:t>
            </a:r>
            <a:endParaRPr lang="en-US" sz="2400" dirty="0">
              <a:latin typeface="Times New Roman" pitchFamily="18" charset="0"/>
              <a:cs typeface="Times New Roman" pitchFamily="18" charset="0"/>
            </a:endParaRPr>
          </a:p>
          <a:p>
            <a:pPr>
              <a:lnSpc>
                <a:spcPts val="32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156 - Hàng hoá ( Nếu xuất từ kho )</a:t>
            </a:r>
            <a:endParaRPr lang="en-US" sz="2400" dirty="0">
              <a:latin typeface="Times New Roman" pitchFamily="18" charset="0"/>
              <a:cs typeface="Times New Roman" pitchFamily="18" charset="0"/>
            </a:endParaRPr>
          </a:p>
          <a:p>
            <a:pPr>
              <a:lnSpc>
                <a:spcPts val="32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151, 331, 111, 112 (Nếu giao thẳng</a:t>
            </a:r>
            <a:endParaRPr lang="en-US" sz="2400" b="1" dirty="0">
              <a:latin typeface="Times New Roman" pitchFamily="18" charset="0"/>
              <a:cs typeface="Times New Roman" pitchFamily="18" charset="0"/>
            </a:endParaRPr>
          </a:p>
        </p:txBody>
      </p:sp>
      <p:sp>
        <p:nvSpPr>
          <p:cNvPr id="8" name="Rectangle 1"/>
          <p:cNvSpPr>
            <a:spLocks noChangeArrowheads="1"/>
          </p:cNvSpPr>
          <p:nvPr/>
        </p:nvSpPr>
        <p:spPr bwMode="auto">
          <a:xfrm>
            <a:off x="190211" y="1507123"/>
            <a:ext cx="419475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i="1" dirty="0" err="1">
                <a:latin typeface="Times New Roman" pitchFamily="18" charset="0"/>
                <a:cs typeface="Times New Roman" pitchFamily="18" charset="0"/>
              </a:rPr>
              <a:t>Đơn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thác</a:t>
            </a:r>
            <a:endParaRPr lang="en-US" sz="2400" b="1" i="1" dirty="0"/>
          </a:p>
          <a:p>
            <a:r>
              <a:rPr lang="vi-VN" sz="2400" dirty="0">
                <a:latin typeface="Times New Roman" pitchFamily="18" charset="0"/>
                <a:cs typeface="Times New Roman" pitchFamily="18" charset="0"/>
              </a:rPr>
              <a:t>- Khi nhận hàng uỷ thác xuất khẩu, kế toán ghi:</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003 - hàng hoá nhận bán hộ, nhận ký gửi.</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Khi hoàn thành việc xuất khẩu: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Ghi số tiền thu về hàng xuất khẩu: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111(1112), 112(1122), 131 (tỷ giá thực tế)</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331 (Chi tiết đơn vị giao xuất khẩu)</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4193563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1" y="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213</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90211" y="990600"/>
            <a:ext cx="783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400" i="1" dirty="0">
                <a:latin typeface="Times New Roman" pitchFamily="18" charset="0"/>
                <a:cs typeface="Times New Roman" pitchFamily="18" charset="0"/>
              </a:rPr>
              <a:t>(*) Kế toán nghiệp vụ xuất khẩu uỷ thác</a:t>
            </a:r>
            <a:r>
              <a:rPr lang="vi-VN" sz="2400" i="1" dirty="0"/>
              <a:t>: </a:t>
            </a:r>
            <a:endParaRPr lang="en-US" sz="2400" dirty="0"/>
          </a:p>
        </p:txBody>
      </p:sp>
      <p:sp>
        <p:nvSpPr>
          <p:cNvPr id="7" name="Rectangle 1"/>
          <p:cNvSpPr>
            <a:spLocks noChangeArrowheads="1"/>
          </p:cNvSpPr>
          <p:nvPr/>
        </p:nvSpPr>
        <p:spPr bwMode="auto">
          <a:xfrm>
            <a:off x="4648200" y="1442621"/>
            <a:ext cx="40386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i="1" dirty="0" err="1">
                <a:latin typeface="Times New Roman" pitchFamily="18" charset="0"/>
                <a:cs typeface="Times New Roman" pitchFamily="18" charset="0"/>
              </a:rPr>
              <a:t>Đơn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giao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thác</a:t>
            </a:r>
            <a:endParaRPr lang="en-US" sz="2400" b="1" i="1" dirty="0">
              <a:latin typeface="Times New Roman" pitchFamily="18" charset="0"/>
              <a:cs typeface="Times New Roman" pitchFamily="18" charset="0"/>
            </a:endParaRPr>
          </a:p>
          <a:p>
            <a:r>
              <a:rPr lang="vi-VN" sz="2400" dirty="0">
                <a:latin typeface="Times New Roman" pitchFamily="18" charset="0"/>
                <a:cs typeface="Times New Roman" pitchFamily="18" charset="0"/>
              </a:rPr>
              <a:t>- Khi hàng giao uỷ thác được coi là xuất khẩu: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Ghi trị giá mua của hàng đã xuất khẩu: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632 - Giá vốn hàng bán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Có TK 157 - Hang gửi đi bán.</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Ghi doanh thu hàng xuất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131 (chi tiết đơn vị nhận xuất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Có TK 511 - Doanh thu bán hàng và cug cấp dịch vụ.</a:t>
            </a:r>
            <a:endParaRPr lang="en-US" sz="2400" dirty="0">
              <a:latin typeface="Times New Roman" pitchFamily="18" charset="0"/>
              <a:cs typeface="Times New Roman" pitchFamily="18" charset="0"/>
            </a:endParaRPr>
          </a:p>
        </p:txBody>
      </p:sp>
      <p:sp>
        <p:nvSpPr>
          <p:cNvPr id="8" name="Rectangle 1"/>
          <p:cNvSpPr>
            <a:spLocks noChangeArrowheads="1"/>
          </p:cNvSpPr>
          <p:nvPr/>
        </p:nvSpPr>
        <p:spPr bwMode="auto">
          <a:xfrm>
            <a:off x="190211" y="1507123"/>
            <a:ext cx="419475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i="1" dirty="0" err="1">
                <a:latin typeface="Times New Roman" pitchFamily="18" charset="0"/>
                <a:cs typeface="Times New Roman" pitchFamily="18" charset="0"/>
              </a:rPr>
              <a:t>Đơn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thác</a:t>
            </a:r>
            <a:endParaRPr lang="en-US" sz="2400" b="1" i="1" dirty="0"/>
          </a:p>
          <a:p>
            <a:r>
              <a:rPr lang="vi-VN" sz="2400" dirty="0">
                <a:latin typeface="Times New Roman" pitchFamily="18" charset="0"/>
                <a:cs typeface="Times New Roman" pitchFamily="18" charset="0"/>
              </a:rPr>
              <a:t>+ Ghi thuế xuất khẩu, thuế tiêu thụ đặc biệt phải nộp hộ bên giao uỷ thác: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331 (Chi tiết đơn vị giao xuất khẩu)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Có TK 338(3388) Chi tiết thuế phải nộp hộ)</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Khi nộp thuế ghi: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Nợ TK 338(3388) (Chi tiết thuế phải nộp hộ)</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Có TK 111, 112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61819674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4691" y="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214</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90211" y="762000"/>
            <a:ext cx="783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400" i="1" dirty="0">
                <a:latin typeface="Times New Roman" pitchFamily="18" charset="0"/>
                <a:cs typeface="Times New Roman" pitchFamily="18" charset="0"/>
              </a:rPr>
              <a:t>(*) Kế toán nghiệp vụ xuất khẩu uỷ thác</a:t>
            </a:r>
            <a:r>
              <a:rPr lang="vi-VN" sz="2400" i="1" dirty="0"/>
              <a:t>: </a:t>
            </a:r>
            <a:endParaRPr lang="en-US" sz="2400" dirty="0"/>
          </a:p>
        </p:txBody>
      </p:sp>
      <p:sp>
        <p:nvSpPr>
          <p:cNvPr id="7" name="Rectangle 1"/>
          <p:cNvSpPr>
            <a:spLocks noChangeArrowheads="1"/>
          </p:cNvSpPr>
          <p:nvPr/>
        </p:nvSpPr>
        <p:spPr bwMode="auto">
          <a:xfrm>
            <a:off x="4468091" y="1343055"/>
            <a:ext cx="4343399"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200" b="1" i="1" dirty="0" err="1">
                <a:latin typeface="Times New Roman" pitchFamily="18" charset="0"/>
                <a:cs typeface="Times New Roman" pitchFamily="18" charset="0"/>
              </a:rPr>
              <a:t>Đơn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vị</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giao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ủy</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thác</a:t>
            </a:r>
            <a:endParaRPr lang="en-US" sz="2200" b="1" i="1" dirty="0">
              <a:latin typeface="Times New Roman" pitchFamily="18" charset="0"/>
              <a:cs typeface="Times New Roman" pitchFamily="18" charset="0"/>
            </a:endParaRPr>
          </a:p>
          <a:p>
            <a:r>
              <a:rPr lang="vi-VN" sz="2200" dirty="0">
                <a:latin typeface="Times New Roman" pitchFamily="18" charset="0"/>
                <a:cs typeface="Times New Roman" pitchFamily="18" charset="0"/>
              </a:rPr>
              <a:t>. + Ghi thuế xuất khẩu phải nộp:</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511 - Doanh thu bán hàng và cung cấp dịch vụ.</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333 - Thuế và các khoản phải nộp nhà nước (3333)</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Ghi số thuế đã nộp: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333 - Thuế và các khoản phải nộp nhà nước (3333) </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111, 112 (chuyển tiền để bên uỷ thác nộp hộ)</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3388 - Phải trả, phải nộp khác ( Bên uỷ thác nộp hộ ) </a:t>
            </a:r>
            <a:endParaRPr lang="en-US" sz="22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8" name="Rectangle 1"/>
          <p:cNvSpPr>
            <a:spLocks noChangeArrowheads="1"/>
          </p:cNvSpPr>
          <p:nvPr/>
        </p:nvSpPr>
        <p:spPr bwMode="auto">
          <a:xfrm>
            <a:off x="190211" y="1168570"/>
            <a:ext cx="4194753"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i="1" dirty="0" err="1">
                <a:latin typeface="Times New Roman" pitchFamily="18" charset="0"/>
                <a:cs typeface="Times New Roman" pitchFamily="18" charset="0"/>
              </a:rPr>
              <a:t>Đơn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vị</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nhận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thác</a:t>
            </a:r>
            <a:endParaRPr lang="en-US" sz="2400" b="1" i="1" dirty="0"/>
          </a:p>
          <a:p>
            <a:r>
              <a:rPr lang="vi-VN" sz="2200" dirty="0">
                <a:latin typeface="Times New Roman" pitchFamily="18" charset="0"/>
                <a:cs typeface="Times New Roman" pitchFamily="18" charset="0"/>
              </a:rPr>
              <a:t>+ Ghi các khoản chi hộ đơn vị giao uỷ thác (phí giám định, tiền bốc xếp...)</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138 (Chi tiết đơn vị giao xuất khẩu)</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111, 112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Ghi tiền hoa hồng thu ở đơn vị giao uỷ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131 (chi tiết đơn vị giao xuất khẩu)</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511 - Doanh thu bán hàng và cung cấp dịch vụ.</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333 - Thuế và các khoản phải nộp nhà nước (3331</a:t>
            </a:r>
            <a:r>
              <a:rPr lang="vi-VN" sz="2200" dirty="0"/>
              <a:t>)</a:t>
            </a:r>
            <a:endParaRPr lang="en-US" sz="2200" dirty="0"/>
          </a:p>
        </p:txBody>
      </p:sp>
    </p:spTree>
    <p:extLst>
      <p:ext uri="{BB962C8B-B14F-4D97-AF65-F5344CB8AC3E}">
        <p14:creationId xmlns:p14="http://schemas.microsoft.com/office/powerpoint/2010/main" val="259744689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215</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90211" y="81905"/>
            <a:ext cx="783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400" i="1" dirty="0">
                <a:latin typeface="Times New Roman" pitchFamily="18" charset="0"/>
                <a:cs typeface="Times New Roman" pitchFamily="18" charset="0"/>
              </a:rPr>
              <a:t>(*) Kế toán nghiệp vụ xuất khẩu uỷ thác</a:t>
            </a:r>
            <a:r>
              <a:rPr lang="vi-VN" sz="2400" i="1" dirty="0"/>
              <a:t>: </a:t>
            </a:r>
            <a:endParaRPr lang="en-US" sz="2400" dirty="0"/>
          </a:p>
        </p:txBody>
      </p:sp>
      <p:sp>
        <p:nvSpPr>
          <p:cNvPr id="7" name="Rectangle 1"/>
          <p:cNvSpPr>
            <a:spLocks noChangeArrowheads="1"/>
          </p:cNvSpPr>
          <p:nvPr/>
        </p:nvSpPr>
        <p:spPr bwMode="auto">
          <a:xfrm>
            <a:off x="4800601" y="499344"/>
            <a:ext cx="4343399"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200" b="1" i="1" dirty="0" err="1">
                <a:latin typeface="Times New Roman" pitchFamily="18" charset="0"/>
                <a:cs typeface="Times New Roman" pitchFamily="18" charset="0"/>
              </a:rPr>
              <a:t>Đơn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vị</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giao</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ủy</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thác</a:t>
            </a:r>
            <a:endParaRPr lang="en-US" sz="2200" b="1" i="1" dirty="0">
              <a:latin typeface="Times New Roman" pitchFamily="18" charset="0"/>
              <a:cs typeface="Times New Roman" pitchFamily="18" charset="0"/>
            </a:endParaRPr>
          </a:p>
          <a:p>
            <a:r>
              <a:rPr lang="vi-VN" sz="2200" dirty="0">
                <a:latin typeface="Times New Roman" pitchFamily="18" charset="0"/>
                <a:cs typeface="Times New Roman" pitchFamily="18" charset="0"/>
              </a:rPr>
              <a:t>+ Ghi tiền hoa hồng phải trả cho đơn vị nhận uỷ thác và các khoản mà bên nhận uỷ thác đã chi hộ: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641 - Chi phí bán hàng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133 - Thuế GTGT được khấu trừ. </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338 - Phải trả, phải nộp khác.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Tiến hành bù trừ và thanh toán nốt với bên nhận uỷ thác: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338 (chi tiết đơn vị nhận uỷ thác)</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635 (lỗ về tỷ giá)</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111, 112 (số tiền nhận về)</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131 (chi tiết đơn vị nhận uỷ thác)</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515 (lãi về tỷ giá) </a:t>
            </a:r>
            <a:endParaRPr lang="en-US" sz="22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8" name="Rectangle 1"/>
          <p:cNvSpPr>
            <a:spLocks noChangeArrowheads="1"/>
          </p:cNvSpPr>
          <p:nvPr/>
        </p:nvSpPr>
        <p:spPr bwMode="auto">
          <a:xfrm>
            <a:off x="190211" y="609600"/>
            <a:ext cx="4457989"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200" b="1" i="1" dirty="0" err="1">
                <a:latin typeface="Times New Roman" pitchFamily="18" charset="0"/>
                <a:cs typeface="Times New Roman" pitchFamily="18" charset="0"/>
              </a:rPr>
              <a:t>Đơn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vị</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nhận</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ủy</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thác</a:t>
            </a:r>
            <a:endParaRPr lang="en-US" sz="2200" b="1" i="1" dirty="0">
              <a:latin typeface="Times New Roman" pitchFamily="18" charset="0"/>
              <a:cs typeface="Times New Roman" pitchFamily="18" charset="0"/>
            </a:endParaRPr>
          </a:p>
          <a:p>
            <a:r>
              <a:rPr lang="vi-VN" sz="2200" dirty="0">
                <a:latin typeface="Times New Roman" pitchFamily="18" charset="0"/>
                <a:cs typeface="Times New Roman" pitchFamily="18" charset="0"/>
              </a:rPr>
              <a:t>+ Ghi giảm hàng nhận uỷ thác: Có TK 003 - Hàng hoá nhận bán hộ, nhận ký gửi</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Thanh toán bù trừ giữa số phải trả với số phải thu theo từng đơn vị giao uỷ thác, kế toán ghi: </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331 (Tỷ giá thực tế khi xuất khẩu)</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Nợ TK 635 (Lỗ về tỷ giá)</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Có TK 131 (Tiền hoa hồng uỷ thác)</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138 (Các khoản chi hộ)</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111(1112), 112(1122) khoản thanh toán nốt.</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Có TK 515 (Lãi về tỷ giá)</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55748538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216</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1018401"/>
            <a:ext cx="8226425" cy="2239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pPr>
              <a:lnSpc>
                <a:spcPct val="150000"/>
              </a:lnSpc>
            </a:pPr>
            <a:r>
              <a:rPr lang="vi-VN" sz="2400" i="1" dirty="0">
                <a:latin typeface="Times New Roman" pitchFamily="18" charset="0"/>
                <a:cs typeface="Times New Roman" pitchFamily="18" charset="0"/>
              </a:rPr>
              <a:t>2.2.1. Đặc điểm hoạt động kinh doanh du lịch</a:t>
            </a:r>
            <a:endParaRPr lang="en-US" sz="2400" dirty="0">
              <a:latin typeface="Times New Roman" pitchFamily="18" charset="0"/>
              <a:cs typeface="Times New Roman" pitchFamily="18" charset="0"/>
            </a:endParaRPr>
          </a:p>
          <a:p>
            <a:pPr algn="just">
              <a:lnSpc>
                <a:spcPct val="150000"/>
              </a:lnSpc>
            </a:pPr>
            <a:endParaRPr lang="en-US" sz="2400" dirty="0"/>
          </a:p>
        </p:txBody>
      </p:sp>
      <p:sp>
        <p:nvSpPr>
          <p:cNvPr id="10" name="object 2"/>
          <p:cNvSpPr txBox="1"/>
          <p:nvPr/>
        </p:nvSpPr>
        <p:spPr>
          <a:xfrm>
            <a:off x="124691" y="3196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152399" y="2743200"/>
            <a:ext cx="865909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 Du lịch là một ngành kinh doanh đặc biệt vừa mang tính chất sản xuất, kinh doanh vừa mang tính chất phục vụ văn hoá, xã hội. </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Sản phẩm dịch vụ du lịch thường không mang hình thái vật chất cụ thể, quá trình sản xuất, kinh doanh gắn liền với quá trình tiêu thụ. Khách hàng mua sản phẩm du lịch trước khi họ nhìn thấy sản phẩm đó.</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Hoạt động kinh doanh dịch vụ mang tính thời vụ và phụ thuộc nhiều vào điều kiện tự nhiên, môi trường, điều kiện văn hoá, kinh tế- xã hội của từng vùng.</a:t>
            </a:r>
            <a:endParaRPr lang="en-US" sz="2400" dirty="0">
              <a:latin typeface="Times New Roman" pitchFamily="18" charset="0"/>
              <a:cs typeface="Times New Roman" pitchFamily="18" charset="0"/>
            </a:endParaRPr>
          </a:p>
          <a:p>
            <a:pPr algn="just">
              <a:lnSpc>
                <a:spcPct val="150000"/>
              </a:lnSpc>
            </a:pPr>
            <a:endParaRPr lang="en-US" sz="2400" dirty="0"/>
          </a:p>
        </p:txBody>
      </p:sp>
    </p:spTree>
    <p:extLst>
      <p:ext uri="{BB962C8B-B14F-4D97-AF65-F5344CB8AC3E}">
        <p14:creationId xmlns:p14="http://schemas.microsoft.com/office/powerpoint/2010/main" val="95810469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217</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1353493"/>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54825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155575" y="3168240"/>
            <a:ext cx="8659092" cy="2241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dirty="0">
                <a:latin typeface="Times New Roman" pitchFamily="18" charset="0"/>
                <a:cs typeface="Times New Roman" pitchFamily="18" charset="0"/>
              </a:rPr>
              <a:t>* Hoạt động hướng dẫn du lịch gồm các khoản chi phí sau: </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Chi phí trực tiếp cho khách du lịch</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Chi phí nhân viên hướng dẫn du lịch</a:t>
            </a:r>
            <a:endParaRPr lang="en-US" sz="2400" dirty="0">
              <a:latin typeface="Times New Roman" pitchFamily="18" charset="0"/>
              <a:cs typeface="Times New Roman" pitchFamily="18" charset="0"/>
            </a:endParaRPr>
          </a:p>
          <a:p>
            <a:pPr marL="342900" indent="-342900">
              <a:lnSpc>
                <a:spcPct val="150000"/>
              </a:lnSpc>
              <a:buFontTx/>
              <a:buChar char="-"/>
            </a:pPr>
            <a:r>
              <a:rPr lang="vi-VN" sz="2400" dirty="0">
                <a:latin typeface="Times New Roman" pitchFamily="18" charset="0"/>
                <a:cs typeface="Times New Roman" pitchFamily="18" charset="0"/>
              </a:rPr>
              <a:t>Chi phí quản lý phục vụ</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52441025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218</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7620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286000"/>
            <a:ext cx="865909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vi-VN" sz="2400" dirty="0">
                <a:latin typeface="Times New Roman" pitchFamily="18" charset="0"/>
                <a:cs typeface="Times New Roman" pitchFamily="18" charset="0"/>
              </a:rPr>
              <a:t>* Hoạt động kinh doanh vận chuyển du lịch gồm các khoản chi phí sau: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Tiền lương của lái xe , phụ xe.</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Trích BHXH , BHYT, BHTN, KPCĐ trên tiền lương của lái xe, phụ xe tính vào chi phí.</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nguyên liệu</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vật liệu phụ</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săm lốp.</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sửa chữa phương tiện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công cụ, dụng cụ.</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Chi phí dịch vụ mua ngoài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Các khoản chi phí khác</a:t>
            </a:r>
            <a:r>
              <a:rPr lang="vi-VN" sz="2400" dirty="0"/>
              <a:t>. </a:t>
            </a:r>
            <a:endParaRPr lang="en-US" sz="2400" dirty="0"/>
          </a:p>
        </p:txBody>
      </p:sp>
    </p:spTree>
    <p:extLst>
      <p:ext uri="{BB962C8B-B14F-4D97-AF65-F5344CB8AC3E}">
        <p14:creationId xmlns:p14="http://schemas.microsoft.com/office/powerpoint/2010/main" val="333393962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219</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6858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101338"/>
            <a:ext cx="865909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dirty="0">
                <a:latin typeface="Times New Roman" pitchFamily="18" charset="0"/>
                <a:cs typeface="Times New Roman" pitchFamily="18" charset="0"/>
              </a:rPr>
              <a:t>* Hoạt động kinh doanh buồng ngủ gồm các khoản chi phí: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vật liệu: xà phòng, thuốc đánh răng.....</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nhân viên phục vụ: lễ tân, buồng,...</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công cụ, dụng cụ: chăn màn, ga, gối...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khấu hao TSCĐ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dịch vụ mua ngoài: điện nước, điện thoại, sửa chữa TSCĐ thuê ngoài...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-Các chi phí khác: quảng cáo, hoa để phòng</a:t>
            </a:r>
            <a:r>
              <a:rPr lang="vi-VN" sz="2400" dirty="0"/>
              <a:t>...</a:t>
            </a:r>
            <a:endParaRPr lang="en-US" sz="2400" dirty="0"/>
          </a:p>
          <a:p>
            <a:r>
              <a:rPr lang="vi-VN" sz="2400" dirty="0"/>
              <a:t>. </a:t>
            </a:r>
            <a:endParaRPr lang="en-US" sz="2400" dirty="0"/>
          </a:p>
        </p:txBody>
      </p:sp>
    </p:spTree>
    <p:extLst>
      <p:ext uri="{BB962C8B-B14F-4D97-AF65-F5344CB8AC3E}">
        <p14:creationId xmlns:p14="http://schemas.microsoft.com/office/powerpoint/2010/main" val="1308378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ơ đồ hạch toán tài khoản 511 theo Thông tư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8153400" cy="51054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76200" y="152400"/>
            <a:ext cx="9144000" cy="106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b="1" i="1" dirty="0">
                <a:latin typeface="Times New Roman" pitchFamily="18" charset="0"/>
                <a:cs typeface="Times New Roman" pitchFamily="18" charset="0"/>
              </a:rPr>
              <a:t>Phương pháp hạch toán một số nghiệp vụ kinh tế chủ yếu:</a:t>
            </a:r>
            <a:endParaRPr lang="en-US" sz="2800"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8663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220</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6858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101338"/>
            <a:ext cx="865909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dirty="0">
                <a:latin typeface="Times New Roman" pitchFamily="18" charset="0"/>
                <a:cs typeface="Times New Roman" pitchFamily="18" charset="0"/>
              </a:rPr>
              <a:t>* Hoạt động kinh doanh buồng ngủ gồm các khoản chi phí: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vật liệu: xà phòng, thuốc đánh răng.....</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nhân viên phục vụ: lễ tân, buồng,...</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công cụ, dụng cụ: chăn màn, ga, gối...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khấu hao TSCĐ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Chi phí dịch vụ mua ngoài: điện nước, điện thoại, sửa chữa TSCĐ thuê ngoài...</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-Các chi phí khác: quảng cáo, hoa để phòng</a:t>
            </a:r>
            <a:r>
              <a:rPr lang="vi-VN" sz="2400" dirty="0"/>
              <a:t>...</a:t>
            </a:r>
            <a:endParaRPr lang="en-US" sz="2400" dirty="0"/>
          </a:p>
          <a:p>
            <a:r>
              <a:rPr lang="vi-VN" sz="2400" dirty="0"/>
              <a:t>. </a:t>
            </a:r>
            <a:endParaRPr lang="en-US" sz="2400" dirty="0"/>
          </a:p>
        </p:txBody>
      </p:sp>
    </p:spTree>
    <p:extLst>
      <p:ext uri="{BB962C8B-B14F-4D97-AF65-F5344CB8AC3E}">
        <p14:creationId xmlns:p14="http://schemas.microsoft.com/office/powerpoint/2010/main" val="392508275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221</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6858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286000"/>
            <a:ext cx="8659092" cy="4415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ts val="3400"/>
              </a:lnSpc>
            </a:pPr>
            <a:r>
              <a:rPr lang="vi-VN" sz="2400" dirty="0">
                <a:latin typeface="Times New Roman" pitchFamily="18" charset="0"/>
                <a:cs typeface="Times New Roman" pitchFamily="18" charset="0"/>
              </a:rPr>
              <a:t>* Hoạt động kinh doanh hàng ăn, uống gồm các khoản chi phí sau: </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Chi phí vật liệu trực tiếp: Gồm vật liệu chính (gạo, bánh phở...) và vật liệu phụ khác như: các loại gia vị, hành tỏi, mì chính...</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Chi phí nhân công trực tiếp: Gồm tiền lương, các khoản trích BHXH, BHYT, BHTN, KPCĐ trên tiền lương của nhân viên chế biến tính vào chi phí.</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Chi phí khấu hao TSCĐ</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Chi phí công cụ, dụng cụ.</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Chi phí nhiên liệu.</a:t>
            </a:r>
            <a:endParaRPr lang="en-US" sz="2400" dirty="0">
              <a:latin typeface="Times New Roman" pitchFamily="18" charset="0"/>
              <a:cs typeface="Times New Roman" pitchFamily="18" charset="0"/>
            </a:endParaRPr>
          </a:p>
          <a:p>
            <a:pPr>
              <a:lnSpc>
                <a:spcPts val="3400"/>
              </a:lnSpc>
            </a:pPr>
            <a:r>
              <a:rPr lang="vi-VN" sz="2400" dirty="0">
                <a:latin typeface="Times New Roman" pitchFamily="18" charset="0"/>
                <a:cs typeface="Times New Roman" pitchFamily="18" charset="0"/>
              </a:rPr>
              <a:t>- Các chi phí khác.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47797773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222</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6858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286000"/>
            <a:ext cx="8659092" cy="4163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ts val="3200"/>
              </a:lnSpc>
            </a:pPr>
            <a:r>
              <a:rPr lang="vi-VN" sz="2400" dirty="0"/>
              <a:t>* Hoạt động kinh doanh hàng hoá gồm các khoản chi phí liên quan đến hàng mua sẵn và hàng tự chế. Ở đây, chỉ đề cập đến các chi phí kinh doanh hàng mua sẵn.</a:t>
            </a:r>
            <a:endParaRPr lang="en-US" sz="2400" dirty="0"/>
          </a:p>
          <a:p>
            <a:pPr>
              <a:lnSpc>
                <a:spcPts val="3200"/>
              </a:lnSpc>
            </a:pPr>
            <a:r>
              <a:rPr lang="vi-VN" sz="2400" dirty="0"/>
              <a:t>- Chi phí nhân viên bán hàng.</a:t>
            </a:r>
            <a:endParaRPr lang="en-US" sz="2400" dirty="0"/>
          </a:p>
          <a:p>
            <a:pPr>
              <a:lnSpc>
                <a:spcPts val="3200"/>
              </a:lnSpc>
            </a:pPr>
            <a:r>
              <a:rPr lang="vi-VN" sz="2400" dirty="0"/>
              <a:t>- Chi phí vật liệu bao bì.</a:t>
            </a:r>
            <a:endParaRPr lang="en-US" sz="2400" dirty="0"/>
          </a:p>
          <a:p>
            <a:pPr>
              <a:lnSpc>
                <a:spcPts val="3200"/>
              </a:lnSpc>
            </a:pPr>
            <a:r>
              <a:rPr lang="vi-VN" sz="2400" dirty="0"/>
              <a:t>- Chi phí công cụ, đồ dùng.</a:t>
            </a:r>
            <a:endParaRPr lang="en-US" sz="2400" dirty="0"/>
          </a:p>
          <a:p>
            <a:pPr>
              <a:lnSpc>
                <a:spcPts val="3200"/>
              </a:lnSpc>
            </a:pPr>
            <a:r>
              <a:rPr lang="vi-VN" sz="2400" dirty="0"/>
              <a:t>- Chi phí khấu hao TSCĐ.</a:t>
            </a:r>
            <a:endParaRPr lang="en-US" sz="2400" dirty="0"/>
          </a:p>
          <a:p>
            <a:pPr>
              <a:lnSpc>
                <a:spcPts val="3200"/>
              </a:lnSpc>
            </a:pPr>
            <a:r>
              <a:rPr lang="vi-VN" sz="2400" dirty="0"/>
              <a:t>- Chi phí bảo hành hàng hoá.</a:t>
            </a:r>
            <a:endParaRPr lang="en-US" sz="2400" dirty="0"/>
          </a:p>
          <a:p>
            <a:pPr>
              <a:lnSpc>
                <a:spcPts val="3200"/>
              </a:lnSpc>
            </a:pPr>
            <a:r>
              <a:rPr lang="vi-VN" sz="2400" dirty="0"/>
              <a:t>- Chi phí dịch vụ mua ngoài.</a:t>
            </a:r>
            <a:endParaRPr lang="en-US" sz="2400" dirty="0"/>
          </a:p>
          <a:p>
            <a:pPr>
              <a:lnSpc>
                <a:spcPts val="3200"/>
              </a:lnSpc>
            </a:pPr>
            <a:r>
              <a:rPr lang="vi-VN" sz="2400" dirty="0"/>
              <a:t>- Các chi phí bằng tiền khác.</a:t>
            </a:r>
            <a:endParaRPr lang="en-US" sz="2400" dirty="0"/>
          </a:p>
        </p:txBody>
      </p:sp>
    </p:spTree>
    <p:extLst>
      <p:ext uri="{BB962C8B-B14F-4D97-AF65-F5344CB8AC3E}">
        <p14:creationId xmlns:p14="http://schemas.microsoft.com/office/powerpoint/2010/main" val="112336093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223</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2400" y="609600"/>
            <a:ext cx="82264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r>
              <a:rPr lang="vi-VN" sz="2400" i="1" dirty="0">
                <a:latin typeface="Times New Roman" pitchFamily="18" charset="0"/>
                <a:cs typeface="Times New Roman" pitchFamily="18" charset="0"/>
              </a:rPr>
              <a:t>2.2.2  Kế toán tập hợp chi phí và tính giá thành sản phẩm du lịch.</a:t>
            </a:r>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
        <p:nvSpPr>
          <p:cNvPr id="12" name="Rectangle 1"/>
          <p:cNvSpPr>
            <a:spLocks noChangeArrowheads="1"/>
          </p:cNvSpPr>
          <p:nvPr/>
        </p:nvSpPr>
        <p:spPr bwMode="auto">
          <a:xfrm>
            <a:off x="228600" y="2209800"/>
            <a:ext cx="865909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vi-VN" sz="2400" dirty="0">
                <a:latin typeface="Times New Roman" pitchFamily="18" charset="0"/>
                <a:cs typeface="Times New Roman" pitchFamily="18" charset="0"/>
              </a:rPr>
              <a:t>* Đối tượng và phương pháp tập hợp chi phí: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Nếu doanh nghiệp tiến hành nhiều hoạt động kinh doanh thì đối tượng tập hợp chi phí là từng hoạt động kinh doanh (Hướng dẫn du lịch, vận chuyển du lịch, kinh doanh buồng ngủ...) hoặc là từng sản phẩm dịch vụ của mỗi hoạt động kinh doanh đó.</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Nếu doanh nghiệp tiến hành hạch toán kinh tế nội bộ thì đối tượng tập hợp chi phí là từng đơn vị phụ thuộc (Từng địa điểm, bộ phận kinh doanh).</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Chi phí kinh doanh du lịch được tập hợp cho từng đối tượng theo phương pháp trực tiếp và phương pháp gián tiếp: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62977348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224</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382587" y="742891"/>
            <a:ext cx="8380413"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50000"/>
              </a:lnSpc>
            </a:pPr>
            <a:r>
              <a:rPr lang="vi-VN" sz="2400" b="1" i="1" dirty="0">
                <a:latin typeface="Times New Roman" pitchFamily="18" charset="0"/>
                <a:cs typeface="Times New Roman" pitchFamily="18" charset="0"/>
              </a:rPr>
              <a:t>2.2. Đặc điểm kế toán chi phí doanh thu và xác định kết quả kinh doanh dịch vụ du lịch</a:t>
            </a:r>
            <a:endParaRPr lang="en-US" sz="2400" dirty="0">
              <a:latin typeface="Times New Roman" pitchFamily="18" charset="0"/>
              <a:cs typeface="Times New Roman" pitchFamily="18" charset="0"/>
            </a:endParaRPr>
          </a:p>
          <a:p>
            <a:pPr algn="just"/>
            <a:r>
              <a:rPr lang="vi-VN" sz="2400" i="1" dirty="0">
                <a:latin typeface="Times New Roman" pitchFamily="18" charset="0"/>
                <a:cs typeface="Times New Roman" pitchFamily="18" charset="0"/>
              </a:rPr>
              <a:t>2.2.2  Kế toán tập hợp chi phí và tính giá thành sản phẩm du lịch.</a:t>
            </a:r>
            <a:endParaRPr lang="en-US" sz="2400" i="1" dirty="0">
              <a:latin typeface="Times New Roman" pitchFamily="18" charset="0"/>
              <a:cs typeface="Times New Roman" pitchFamily="18" charset="0"/>
            </a:endParaRPr>
          </a:p>
          <a:p>
            <a:pPr algn="just"/>
            <a:endParaRPr lang="en-US" sz="2400" b="1" dirty="0">
              <a:latin typeface="Times New Roman" pitchFamily="18" charset="0"/>
              <a:cs typeface="Times New Roman" pitchFamily="18" charset="0"/>
            </a:endParaRPr>
          </a:p>
          <a:p>
            <a:pPr algn="just"/>
            <a:r>
              <a:rPr lang="vi-VN" sz="2400" b="1" dirty="0">
                <a:latin typeface="Times New Roman" pitchFamily="18" charset="0"/>
                <a:cs typeface="Times New Roman" pitchFamily="18" charset="0"/>
              </a:rPr>
              <a:t>*Phương pháp kế toán tập hợp chi phí:</a:t>
            </a:r>
            <a:endParaRPr lang="en-US" sz="2400" b="1"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Xuất vật liệu phục vụ cho kinh doanh du lịch, kế toán ghi: </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Nợ TK 621- Chi phí NVL trực tiếp</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Nợ TK 627- Chi phí SXC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Có TK 152- Nguyên liệu, vật liệu </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Vật liệu mua ngoài giao thẳng cho kinh doanh du lịch : </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Nợ TK 621- Chi phí NVL trực tiếp.</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Nợ TK 627- Chi phí SXC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Nợ TK 133- Thuế GTGT được khấu trừ.</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Có 111, 112, 331...</a:t>
            </a:r>
            <a:endParaRPr lang="en-US" sz="2400" dirty="0">
              <a:latin typeface="Times New Roman" pitchFamily="18" charset="0"/>
              <a:cs typeface="Times New Roman" pitchFamily="18" charset="0"/>
            </a:endParaRPr>
          </a:p>
          <a:p>
            <a:pPr algn="just"/>
            <a:endParaRPr lang="en-US" sz="2400" dirty="0"/>
          </a:p>
          <a:p>
            <a:pPr algn="just"/>
            <a:endParaRPr lang="en-US" sz="2400" dirty="0">
              <a:latin typeface="Times New Roman" pitchFamily="18" charset="0"/>
              <a:cs typeface="Times New Roman" pitchFamily="18" charset="0"/>
            </a:endParaRPr>
          </a:p>
        </p:txBody>
      </p:sp>
      <p:sp>
        <p:nvSpPr>
          <p:cNvPr id="10" name="object 2"/>
          <p:cNvSpPr txBox="1"/>
          <p:nvPr/>
        </p:nvSpPr>
        <p:spPr>
          <a:xfrm>
            <a:off x="152400" y="76200"/>
            <a:ext cx="8686800" cy="747150"/>
          </a:xfrm>
          <a:prstGeom prst="rect">
            <a:avLst/>
          </a:prstGeom>
        </p:spPr>
        <p:txBody>
          <a:bodyPr vert="horz" wrap="square" lIns="0" tIns="8404" rIns="0" bIns="0" rtlCol="0">
            <a:spAutoFit/>
          </a:bodyPr>
          <a:lstStyle/>
          <a:p>
            <a:pPr algn="just"/>
            <a:r>
              <a:rPr lang="en-US" sz="2400" b="1" dirty="0">
                <a:latin typeface="Times New Roman" pitchFamily="18" charset="0"/>
                <a:cs typeface="Times New Roman" pitchFamily="18" charset="0"/>
              </a:rPr>
              <a:t>2. </a:t>
            </a:r>
            <a:r>
              <a:rPr lang="vi-VN" sz="2400" b="1" dirty="0">
                <a:latin typeface="Times New Roman" pitchFamily="18" charset="0"/>
                <a:cs typeface="Times New Roman" pitchFamily="18" charset="0"/>
              </a:rPr>
              <a:t>Đặc điểm kế toán chi phí, doanh thu và xác định kết quả kinh doanh thương mại dịch vụ</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793705012"/>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225</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57200" y="117776"/>
            <a:ext cx="8380413" cy="717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ts val="3300"/>
              </a:lnSpc>
            </a:pPr>
            <a:r>
              <a:rPr lang="vi-VN" sz="2400" i="1" dirty="0">
                <a:latin typeface="Times New Roman" pitchFamily="18" charset="0"/>
                <a:cs typeface="Times New Roman" pitchFamily="18" charset="0"/>
              </a:rPr>
              <a:t>2.2.2  Kế toán tập hợp chi phí và tính giá thành sản phẩm du lịch.</a:t>
            </a:r>
            <a:endParaRPr lang="en-US" sz="2400" i="1" dirty="0">
              <a:latin typeface="Times New Roman" pitchFamily="18" charset="0"/>
              <a:cs typeface="Times New Roman" pitchFamily="18" charset="0"/>
            </a:endParaRPr>
          </a:p>
          <a:p>
            <a:pPr algn="just">
              <a:lnSpc>
                <a:spcPts val="3300"/>
              </a:lnSpc>
            </a:pPr>
            <a:r>
              <a:rPr lang="vi-VN" sz="2400" b="1" dirty="0">
                <a:latin typeface="Times New Roman" pitchFamily="18" charset="0"/>
                <a:cs typeface="Times New Roman" pitchFamily="18" charset="0"/>
              </a:rPr>
              <a:t>*Phương pháp kế toán tập hợp chi phí:</a:t>
            </a:r>
            <a:endParaRPr lang="en-US" sz="2400" b="1"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Tính tiền lương phải trả cho nhân viên kinh doanh du lịch, kế toán ghi: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Nợ TK 622- Chi phí nhân công trực tiếp</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Nợ TK 627- Chi phí SXC</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Có TK 334- Phải trả công nhân viên.</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Trích BHXH, BHYT, BHTN, KPCĐ trên tiền lương của nhân viên du lịch tính vào chi phí: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Nợ TK 622- Chi phí nhân công trực tiếp</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Nợ TK 627- Chi phí SXC</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Có TK 338- Phải trả, phải nộp khác</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Các khoản chi phí kinh doanh du lịch khác phát sinh, kế toán ghi: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Nợ TK 627- Chi phí SXC</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Có TK liên quan </a:t>
            </a:r>
            <a:endParaRPr lang="en-US" sz="2400" dirty="0">
              <a:latin typeface="Times New Roman" pitchFamily="18" charset="0"/>
              <a:cs typeface="Times New Roman" pitchFamily="18" charset="0"/>
            </a:endParaRPr>
          </a:p>
          <a:p>
            <a:pPr algn="just"/>
            <a:endParaRPr lang="en-US" sz="2400" dirty="0"/>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600909810"/>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226</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57200" y="98546"/>
            <a:ext cx="8380413" cy="7217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ts val="3300"/>
              </a:lnSpc>
            </a:pPr>
            <a:r>
              <a:rPr lang="vi-VN" sz="2400" i="1" dirty="0">
                <a:latin typeface="Times New Roman" pitchFamily="18" charset="0"/>
                <a:cs typeface="Times New Roman" pitchFamily="18" charset="0"/>
              </a:rPr>
              <a:t>2.2.2  Kế toán tập hợp chi phí và tính giá thành sản phẩm du lịch.</a:t>
            </a:r>
            <a:endParaRPr lang="en-US" sz="2400" i="1" dirty="0">
              <a:latin typeface="Times New Roman" pitchFamily="18" charset="0"/>
              <a:cs typeface="Times New Roman" pitchFamily="18" charset="0"/>
            </a:endParaRPr>
          </a:p>
          <a:p>
            <a:pPr algn="just">
              <a:lnSpc>
                <a:spcPts val="3300"/>
              </a:lnSpc>
            </a:pPr>
            <a:r>
              <a:rPr lang="vi-VN" sz="2400" b="1" dirty="0">
                <a:latin typeface="Times New Roman" pitchFamily="18" charset="0"/>
                <a:cs typeface="Times New Roman" pitchFamily="18" charset="0"/>
              </a:rPr>
              <a:t>*Phương pháp kế toán tập hợp chi phí:</a:t>
            </a:r>
            <a:endParaRPr lang="en-US" sz="2400" b="1"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Cuối kỳ: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Kết chuyển chi phí NVL trực tiếp, kế toán ghi: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154 (hoặc TK 631).</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Có TK 621- Chi phí NVL trực tiếp</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Kết chuyển chi phí nhân công trực tiếp, kế toán ghi: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154 (hoặc TK 631).</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Có TK 622- Chi phí nhân công trực tiếp.</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+Phân bổ và kết chuyển chi phí sản xuất chung, kế toán ghi: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Nợ TK 154 (hoặc TK 631)</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Có TK 627- Chi phí SXC</a:t>
            </a:r>
            <a:endParaRPr lang="en-US" sz="2400" dirty="0">
              <a:latin typeface="Times New Roman" pitchFamily="18" charset="0"/>
              <a:cs typeface="Times New Roman" pitchFamily="18" charset="0"/>
            </a:endParaRPr>
          </a:p>
          <a:p>
            <a:pPr algn="just"/>
            <a:endParaRPr lang="en-US" sz="2400" dirty="0"/>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34019166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227</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57200" y="244741"/>
            <a:ext cx="8380413"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50000"/>
              </a:lnSpc>
            </a:pPr>
            <a:r>
              <a:rPr lang="vi-VN" sz="2400" i="1" dirty="0">
                <a:latin typeface="Times New Roman" pitchFamily="18" charset="0"/>
                <a:cs typeface="Times New Roman" pitchFamily="18" charset="0"/>
              </a:rPr>
              <a:t>2.2.2  Kế toán tập hợp chi phí và tính giá thành sản phẩm du lịch.</a:t>
            </a:r>
            <a:endParaRPr lang="en-US" sz="2400" i="1" dirty="0">
              <a:latin typeface="Times New Roman" pitchFamily="18" charset="0"/>
              <a:cs typeface="Times New Roman" pitchFamily="18" charset="0"/>
            </a:endParaRPr>
          </a:p>
          <a:p>
            <a:pPr algn="just">
              <a:lnSpc>
                <a:spcPct val="150000"/>
              </a:lnSpc>
            </a:pPr>
            <a:r>
              <a:rPr lang="vi-VN" sz="2400" b="1" dirty="0">
                <a:latin typeface="Times New Roman" pitchFamily="18" charset="0"/>
                <a:cs typeface="Times New Roman" pitchFamily="18" charset="0"/>
              </a:rPr>
              <a:t>*Phương pháp kế toán tập hợp chi phí:</a:t>
            </a:r>
            <a:endParaRPr lang="en-US" sz="2400" b="1"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Tính giá thành sản phẩm du lịch:</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Đối với hoạt động hướng dẫn du lịch, đối tượng tính giá thành thường là tour du lịch, chuyến thăm quan.</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Đối với hoạt động vận chuyển du lịch là lượt khách hàng đã vận chuyển (lượt khách x Km).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Đối với hoạt động kinh doanh buồng ngủ là lượt phòng cho thuê/1ngày đêm của từng loại phòng, (loại I, loại II, loại đặc biệt...)</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Đối với các hoạt động khác có thể tính giá thành cho 1000 đồng doanh thu.</a:t>
            </a:r>
            <a:endParaRPr lang="en-US" sz="2400" dirty="0">
              <a:latin typeface="Times New Roman" pitchFamily="18" charset="0"/>
              <a:cs typeface="Times New Roman" pitchFamily="18" charset="0"/>
            </a:endParaRPr>
          </a:p>
          <a:p>
            <a:pPr algn="just"/>
            <a:endParaRPr lang="en-US" sz="2400" dirty="0"/>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01467313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228</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57200" y="533400"/>
            <a:ext cx="8380413"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50000"/>
              </a:lnSpc>
            </a:pPr>
            <a:r>
              <a:rPr lang="vi-VN" sz="2400" i="1" dirty="0">
                <a:latin typeface="Times New Roman" pitchFamily="18" charset="0"/>
                <a:cs typeface="Times New Roman" pitchFamily="18" charset="0"/>
              </a:rPr>
              <a:t>2.2.2  Kế toán tập hợp chi phí và tính giá thành sản phẩm du lịch.</a:t>
            </a:r>
            <a:endParaRPr lang="en-US" sz="2400" i="1" dirty="0">
              <a:latin typeface="Times New Roman" pitchFamily="18" charset="0"/>
              <a:cs typeface="Times New Roman" pitchFamily="18" charset="0"/>
            </a:endParaRPr>
          </a:p>
          <a:p>
            <a:pPr algn="just">
              <a:lnSpc>
                <a:spcPct val="150000"/>
              </a:lnSpc>
            </a:pPr>
            <a:r>
              <a:rPr lang="vi-VN" sz="2400" b="1" dirty="0">
                <a:latin typeface="Times New Roman" pitchFamily="18" charset="0"/>
                <a:cs typeface="Times New Roman" pitchFamily="18" charset="0"/>
              </a:rPr>
              <a:t>*Phương pháp kế toán tập hợp chi phí:</a:t>
            </a:r>
            <a:endParaRPr lang="en-US" sz="2400" b="1"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Phương pháp tính giá thành giản đơn</a:t>
            </a:r>
            <a:endParaRPr lang="en-US" sz="2400" dirty="0">
              <a:latin typeface="Times New Roman" pitchFamily="18" charset="0"/>
              <a:cs typeface="Times New Roman" pitchFamily="18" charset="0"/>
            </a:endParaRPr>
          </a:p>
          <a:p>
            <a:pPr marL="342900" indent="-342900" algn="just">
              <a:lnSpc>
                <a:spcPct val="150000"/>
              </a:lnSpc>
              <a:buFontTx/>
              <a:buChar char="-"/>
            </a:pPr>
            <a:r>
              <a:rPr lang="vi-VN" sz="2400" dirty="0">
                <a:latin typeface="Times New Roman" pitchFamily="18" charset="0"/>
                <a:cs typeface="Times New Roman" pitchFamily="18" charset="0"/>
              </a:rPr>
              <a:t>Phương pháp tính giá thành theo hệ số</a:t>
            </a:r>
            <a:endParaRPr lang="en-US" sz="2400" dirty="0">
              <a:latin typeface="Times New Roman" pitchFamily="18" charset="0"/>
              <a:cs typeface="Times New Roman" pitchFamily="18" charset="0"/>
            </a:endParaRPr>
          </a:p>
          <a:p>
            <a:pPr marL="342900" indent="-342900" algn="just">
              <a:lnSpc>
                <a:spcPct val="150000"/>
              </a:lnSpc>
              <a:buFontTx/>
              <a:buChar char="-"/>
            </a:pPr>
            <a:r>
              <a:rPr lang="vi-VN" sz="2400" dirty="0">
                <a:latin typeface="Times New Roman" pitchFamily="18" charset="0"/>
                <a:cs typeface="Times New Roman" pitchFamily="18" charset="0"/>
              </a:rPr>
              <a:t>Phương pháp tính giá thành theo tỷ lệ.</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Căn cứ vào giá thành thực tế tính được, kế toán ghi: </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Nợ TK 632- Giá vốn hàng bán.</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Có TK 154 (hoặc TK 631)</a:t>
            </a:r>
            <a:endParaRPr lang="en-US" sz="2400" dirty="0">
              <a:latin typeface="Times New Roman" pitchFamily="18" charset="0"/>
              <a:cs typeface="Times New Roman" pitchFamily="18" charset="0"/>
            </a:endParaRPr>
          </a:p>
          <a:p>
            <a:pPr marL="342900" indent="-342900" algn="just">
              <a:lnSpc>
                <a:spcPct val="150000"/>
              </a:lnSpc>
              <a:buFontTx/>
              <a:buChar char="-"/>
            </a:pPr>
            <a:endParaRPr lang="en-US" sz="2400" dirty="0"/>
          </a:p>
          <a:p>
            <a:pPr marL="342900" indent="-342900" algn="just">
              <a:lnSpc>
                <a:spcPct val="150000"/>
              </a:lnSpc>
              <a:buFontTx/>
              <a:buChar char="-"/>
            </a:pPr>
            <a:endParaRPr lang="en-US" sz="2400" dirty="0"/>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53112768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229</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457200" y="164072"/>
            <a:ext cx="8380413"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vi-VN" sz="2400" b="1" u="sng" dirty="0">
                <a:latin typeface="Times New Roman" pitchFamily="18" charset="0"/>
                <a:cs typeface="Times New Roman" pitchFamily="18" charset="0"/>
              </a:rPr>
              <a:t>BÀI TẬP THỰC HÀNH</a:t>
            </a:r>
            <a:endParaRPr lang="en-US" sz="2400" dirty="0">
              <a:latin typeface="Times New Roman" pitchFamily="18" charset="0"/>
              <a:cs typeface="Times New Roman" pitchFamily="18" charset="0"/>
            </a:endParaRPr>
          </a:p>
          <a:p>
            <a:r>
              <a:rPr lang="vi-VN" sz="2400" b="1" i="1" u="sng" dirty="0">
                <a:latin typeface="Times New Roman" pitchFamily="18" charset="0"/>
                <a:cs typeface="Times New Roman" pitchFamily="18" charset="0"/>
              </a:rPr>
              <a:t>Ví dụ 1</a:t>
            </a:r>
            <a:r>
              <a:rPr lang="vi-VN" sz="2400" b="1" i="1" dirty="0">
                <a:latin typeface="Times New Roman" pitchFamily="18" charset="0"/>
                <a:cs typeface="Times New Roman" pitchFamily="18" charset="0"/>
              </a:rPr>
              <a:t> :</a:t>
            </a:r>
            <a:r>
              <a:rPr lang="vi-VN" sz="2400" i="1" dirty="0">
                <a:latin typeface="Times New Roman" pitchFamily="18" charset="0"/>
                <a:cs typeface="Times New Roman" pitchFamily="18" charset="0"/>
              </a:rPr>
              <a:t> </a:t>
            </a:r>
            <a:r>
              <a:rPr lang="vi-VN" sz="2400" dirty="0">
                <a:latin typeface="Times New Roman" pitchFamily="18" charset="0"/>
                <a:cs typeface="Times New Roman" pitchFamily="18" charset="0"/>
              </a:rPr>
              <a:t>Kế toán chi phí sản xuất và tính giá thành sản phẩm xây lắp</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Công ty xây dựng II nhận thầu thi công theo ph­ương thức hỗn hợp một công trình gồm 2 HMCT A và B</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Trong kỳ có phát sinh các nghiệp vụ kinh tế sau: </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1) Nhận tiền ứng trư­ớc của chủ đầu tư­ M bằng tiền gửi ngân hàng: 300.000.000đ</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2) Theo bảng phân bổ vật liệu, công cụ dụng cụ:</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Vật liệu xuất kho sử dụng cho xây dựng:</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HM A: 400.000.000đ</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HM B: 100.000.000đ</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Vật liệu xuất kho sử dụng chạy máy thi công: 5.000.000đ</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Công cụ dụng cụ xuất kho (Loại phân bổ 1 lần) sử dụng cho xây dựng 2 hạng mục công trình: 5.000.000đ</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3) Chi tiền mặt trả tiền thuê công nhân bên ngoài thu dọn mặt bằng: 4000.000đ</a:t>
            </a:r>
            <a:endParaRPr lang="en-US" sz="2400" dirty="0"/>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99179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838200"/>
            <a:ext cx="7620000" cy="1219200"/>
          </a:xfrm>
        </p:spPr>
        <p:txBody>
          <a:bodyPr/>
          <a:lstStyle/>
          <a:p>
            <a:pPr>
              <a:lnSpc>
                <a:spcPct val="150000"/>
              </a:lnSpc>
            </a:pPr>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3.2.1. Nội dung</a:t>
            </a:r>
            <a:endParaRPr lang="en-US" sz="2800" dirty="0">
              <a:solidFill>
                <a:schemeClr val="tx1"/>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728280957"/>
              </p:ext>
            </p:extLst>
          </p:nvPr>
        </p:nvGraphicFramePr>
        <p:xfrm>
          <a:off x="457200" y="2514600"/>
          <a:ext cx="8229600" cy="2819400"/>
        </p:xfrm>
        <a:graphic>
          <a:graphicData uri="http://schemas.openxmlformats.org/drawingml/2006/table">
            <a:tbl>
              <a:tblPr>
                <a:tableStyleId>{5C22544A-7EE6-4342-B048-85BDC9FD1C3A}</a:tableStyleId>
              </a:tblPr>
              <a:tblGrid>
                <a:gridCol w="24384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tblGrid>
              <a:tr h="2819400">
                <a:tc>
                  <a:txBody>
                    <a:bodyPr/>
                    <a:lstStyle/>
                    <a:p>
                      <a:pPr algn="ctr">
                        <a:lnSpc>
                          <a:spcPct val="107000"/>
                        </a:lnSpc>
                        <a:spcAft>
                          <a:spcPts val="800"/>
                        </a:spcAft>
                      </a:pP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r>
                        <a:rPr lang="en-US" sz="3200" dirty="0">
                          <a:effectLst/>
                          <a:latin typeface="Times New Roman"/>
                          <a:ea typeface="SimSun"/>
                        </a:rPr>
                        <a:t> </a:t>
                      </a:r>
                      <a:r>
                        <a:rPr lang="en-US" sz="3200" dirty="0" err="1">
                          <a:effectLst/>
                          <a:latin typeface="Times New Roman"/>
                          <a:ea typeface="SimSun"/>
                        </a:rPr>
                        <a:t>thuần</a:t>
                      </a:r>
                      <a:r>
                        <a:rPr lang="en-US" sz="3200" dirty="0">
                          <a:effectLst/>
                          <a:latin typeface="Times New Roman"/>
                          <a:ea typeface="SimSun"/>
                        </a:rPr>
                        <a:t> </a:t>
                      </a:r>
                      <a:r>
                        <a:rPr lang="en-US" sz="3200" dirty="0" err="1">
                          <a:effectLst/>
                          <a:latin typeface="Times New Roman"/>
                          <a:ea typeface="SimSun"/>
                        </a:rPr>
                        <a:t>bán</a:t>
                      </a:r>
                      <a:r>
                        <a:rPr lang="en-US" sz="3200" dirty="0">
                          <a:effectLst/>
                          <a:latin typeface="Times New Roman"/>
                          <a:ea typeface="SimSun"/>
                        </a:rPr>
                        <a:t> </a:t>
                      </a:r>
                      <a:r>
                        <a:rPr lang="en-US" sz="3200" dirty="0" err="1">
                          <a:effectLst/>
                          <a:latin typeface="Times New Roman"/>
                          <a:ea typeface="SimSun"/>
                        </a:rPr>
                        <a:t>hàng</a:t>
                      </a:r>
                      <a:r>
                        <a:rPr lang="en-US" sz="3200" dirty="0">
                          <a:effectLst/>
                          <a:latin typeface="Times New Roman"/>
                          <a:ea typeface="SimSun"/>
                        </a:rPr>
                        <a:t> </a:t>
                      </a:r>
                      <a:r>
                        <a:rPr lang="en-US" sz="3200" dirty="0" err="1">
                          <a:effectLst/>
                          <a:latin typeface="Times New Roman"/>
                          <a:ea typeface="SimSun"/>
                        </a:rPr>
                        <a:t>và</a:t>
                      </a:r>
                      <a:r>
                        <a:rPr lang="en-US" sz="3200" dirty="0">
                          <a:effectLst/>
                          <a:latin typeface="Times New Roman"/>
                          <a:ea typeface="SimSun"/>
                        </a:rPr>
                        <a:t> </a:t>
                      </a:r>
                      <a:r>
                        <a:rPr lang="en-US" sz="3200" dirty="0" err="1">
                          <a:effectLst/>
                          <a:latin typeface="Times New Roman"/>
                          <a:ea typeface="SimSun"/>
                        </a:rPr>
                        <a:t>cung</a:t>
                      </a:r>
                      <a:r>
                        <a:rPr lang="en-US" sz="3200" dirty="0">
                          <a:effectLst/>
                          <a:latin typeface="Times New Roman"/>
                          <a:ea typeface="SimSun"/>
                        </a:rPr>
                        <a:t> </a:t>
                      </a:r>
                      <a:r>
                        <a:rPr lang="en-US" sz="3200" dirty="0" err="1">
                          <a:effectLst/>
                          <a:latin typeface="Times New Roman"/>
                          <a:ea typeface="SimSun"/>
                        </a:rPr>
                        <a:t>cấp</a:t>
                      </a:r>
                      <a:r>
                        <a:rPr lang="en-US" sz="3200" dirty="0">
                          <a:effectLst/>
                          <a:latin typeface="Times New Roman"/>
                          <a:ea typeface="SimSun"/>
                        </a:rPr>
                        <a:t> </a:t>
                      </a:r>
                      <a:r>
                        <a:rPr lang="en-US" sz="3200" dirty="0" err="1">
                          <a:effectLst/>
                          <a:latin typeface="Times New Roman"/>
                          <a:ea typeface="SimSun"/>
                        </a:rPr>
                        <a:t>dịch</a:t>
                      </a:r>
                      <a:r>
                        <a:rPr lang="en-US" sz="3200" dirty="0">
                          <a:effectLst/>
                          <a:latin typeface="Times New Roman"/>
                          <a:ea typeface="SimSun"/>
                        </a:rPr>
                        <a:t> </a:t>
                      </a:r>
                      <a:r>
                        <a:rPr lang="en-US" sz="3200" dirty="0" err="1">
                          <a:effectLst/>
                          <a:latin typeface="Times New Roman"/>
                          <a:ea typeface="SimSun"/>
                        </a:rPr>
                        <a:t>vụ</a:t>
                      </a:r>
                      <a:endParaRPr lang="en-US" sz="24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07000"/>
                        </a:lnSpc>
                        <a:spcAft>
                          <a:spcPts val="800"/>
                        </a:spcAft>
                      </a:pPr>
                      <a:r>
                        <a:rPr lang="en-US" sz="3200" dirty="0" err="1">
                          <a:effectLst/>
                          <a:latin typeface="Times New Roman"/>
                          <a:ea typeface="SimSun"/>
                        </a:rPr>
                        <a:t>Tổng</a:t>
                      </a:r>
                      <a:r>
                        <a:rPr lang="en-US" sz="3200" dirty="0">
                          <a:effectLst/>
                          <a:latin typeface="Times New Roman"/>
                          <a:ea typeface="SimSun"/>
                        </a:rPr>
                        <a:t> </a:t>
                      </a: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r>
                        <a:rPr lang="en-US" sz="3200" dirty="0">
                          <a:effectLst/>
                          <a:latin typeface="Times New Roman"/>
                          <a:ea typeface="SimSun"/>
                        </a:rPr>
                        <a:t> </a:t>
                      </a:r>
                      <a:r>
                        <a:rPr lang="en-US" sz="3200" dirty="0" err="1">
                          <a:effectLst/>
                          <a:latin typeface="Times New Roman"/>
                          <a:ea typeface="SimSun"/>
                        </a:rPr>
                        <a:t>bán</a:t>
                      </a:r>
                      <a:r>
                        <a:rPr lang="en-US" sz="3200" dirty="0">
                          <a:effectLst/>
                          <a:latin typeface="Times New Roman"/>
                          <a:ea typeface="SimSun"/>
                        </a:rPr>
                        <a:t> </a:t>
                      </a:r>
                      <a:r>
                        <a:rPr lang="en-US" sz="3200" dirty="0" err="1">
                          <a:effectLst/>
                          <a:latin typeface="Times New Roman"/>
                          <a:ea typeface="SimSun"/>
                        </a:rPr>
                        <a:t>hàng</a:t>
                      </a:r>
                      <a:r>
                        <a:rPr lang="en-US" sz="3200" dirty="0">
                          <a:effectLst/>
                          <a:latin typeface="Times New Roman"/>
                          <a:ea typeface="SimSun"/>
                        </a:rPr>
                        <a:t> </a:t>
                      </a:r>
                      <a:r>
                        <a:rPr lang="en-US" sz="3200" dirty="0" err="1">
                          <a:effectLst/>
                          <a:latin typeface="Times New Roman"/>
                          <a:ea typeface="SimSun"/>
                        </a:rPr>
                        <a:t>và</a:t>
                      </a:r>
                      <a:r>
                        <a:rPr lang="en-US" sz="3200" dirty="0">
                          <a:effectLst/>
                          <a:latin typeface="Times New Roman"/>
                          <a:ea typeface="SimSun"/>
                        </a:rPr>
                        <a:t> </a:t>
                      </a:r>
                      <a:r>
                        <a:rPr lang="en-US" sz="3200" dirty="0" err="1">
                          <a:effectLst/>
                          <a:latin typeface="Times New Roman"/>
                          <a:ea typeface="SimSun"/>
                        </a:rPr>
                        <a:t>cung</a:t>
                      </a:r>
                      <a:r>
                        <a:rPr lang="en-US" sz="3200" dirty="0">
                          <a:effectLst/>
                          <a:latin typeface="Times New Roman"/>
                          <a:ea typeface="SimSun"/>
                        </a:rPr>
                        <a:t> </a:t>
                      </a:r>
                      <a:r>
                        <a:rPr lang="en-US" sz="3200" dirty="0" err="1">
                          <a:effectLst/>
                          <a:latin typeface="Times New Roman"/>
                          <a:ea typeface="SimSun"/>
                        </a:rPr>
                        <a:t>cấp</a:t>
                      </a:r>
                      <a:r>
                        <a:rPr lang="en-US" sz="3200" dirty="0">
                          <a:effectLst/>
                          <a:latin typeface="Times New Roman"/>
                          <a:ea typeface="SimSun"/>
                        </a:rPr>
                        <a:t> </a:t>
                      </a:r>
                      <a:r>
                        <a:rPr lang="en-US" sz="3200" dirty="0" err="1">
                          <a:effectLst/>
                          <a:latin typeface="Times New Roman"/>
                          <a:ea typeface="SimSun"/>
                        </a:rPr>
                        <a:t>dịch</a:t>
                      </a:r>
                      <a:r>
                        <a:rPr lang="en-US" sz="3200" dirty="0">
                          <a:effectLst/>
                          <a:latin typeface="Times New Roman"/>
                          <a:ea typeface="SimSun"/>
                        </a:rPr>
                        <a:t> </a:t>
                      </a:r>
                      <a:r>
                        <a:rPr lang="en-US" sz="3200" dirty="0" err="1">
                          <a:effectLst/>
                          <a:latin typeface="Times New Roman"/>
                          <a:ea typeface="SimSun"/>
                        </a:rPr>
                        <a:t>vụ</a:t>
                      </a:r>
                      <a:endParaRPr lang="en-US" sz="2400" dirty="0">
                        <a:effectLst/>
                        <a:latin typeface="Times New Roman"/>
                        <a:ea typeface="SimSun"/>
                      </a:endParaRPr>
                    </a:p>
                  </a:txBody>
                  <a:tcPr marL="68580" marR="68580" marT="0" marB="0" anchor="ctr"/>
                </a:tc>
                <a:tc>
                  <a:txBody>
                    <a:bodyPr/>
                    <a:lstStyle/>
                    <a:p>
                      <a:pPr>
                        <a:lnSpc>
                          <a:spcPct val="107000"/>
                        </a:lnSpc>
                        <a:spcBef>
                          <a:spcPts val="600"/>
                        </a:spcBef>
                        <a:spcAft>
                          <a:spcPts val="800"/>
                        </a:spcAft>
                      </a:pPr>
                      <a:r>
                        <a:rPr lang="en-US" sz="3000" dirty="0">
                          <a:effectLst/>
                        </a:rPr>
                        <a:t>-</a:t>
                      </a:r>
                      <a:endParaRPr lang="en-US" sz="3000" dirty="0">
                        <a:effectLst/>
                        <a:latin typeface="Times New Roman"/>
                        <a:ea typeface="SimSun"/>
                      </a:endParaRPr>
                    </a:p>
                  </a:txBody>
                  <a:tcPr marL="68580" marR="68580" marT="0" marB="0" anchor="ctr"/>
                </a:tc>
                <a:tc>
                  <a:txBody>
                    <a:bodyPr/>
                    <a:lstStyle/>
                    <a:p>
                      <a:pPr algn="ctr">
                        <a:lnSpc>
                          <a:spcPct val="130000"/>
                        </a:lnSpc>
                        <a:spcAft>
                          <a:spcPts val="800"/>
                        </a:spcAft>
                      </a:pPr>
                      <a:r>
                        <a:rPr lang="en-US" sz="3200" dirty="0" err="1">
                          <a:effectLst/>
                          <a:latin typeface="Times New Roman"/>
                          <a:ea typeface="SimSun"/>
                        </a:rPr>
                        <a:t>Các</a:t>
                      </a:r>
                      <a:r>
                        <a:rPr lang="en-US" sz="3200" dirty="0">
                          <a:effectLst/>
                          <a:latin typeface="Times New Roman"/>
                          <a:ea typeface="SimSun"/>
                        </a:rPr>
                        <a:t> </a:t>
                      </a:r>
                      <a:r>
                        <a:rPr lang="en-US" sz="3200" dirty="0" err="1">
                          <a:effectLst/>
                          <a:latin typeface="Times New Roman"/>
                          <a:ea typeface="SimSun"/>
                        </a:rPr>
                        <a:t>khoản</a:t>
                      </a:r>
                      <a:r>
                        <a:rPr lang="en-US" sz="3200" dirty="0">
                          <a:effectLst/>
                          <a:latin typeface="Times New Roman"/>
                          <a:ea typeface="SimSun"/>
                        </a:rPr>
                        <a:t> </a:t>
                      </a:r>
                      <a:r>
                        <a:rPr lang="en-US" sz="3200" dirty="0" err="1">
                          <a:effectLst/>
                          <a:latin typeface="Times New Roman"/>
                          <a:ea typeface="SimSun"/>
                        </a:rPr>
                        <a:t>giảm</a:t>
                      </a:r>
                      <a:r>
                        <a:rPr lang="en-US" sz="3200" dirty="0">
                          <a:effectLst/>
                          <a:latin typeface="Times New Roman"/>
                          <a:ea typeface="SimSun"/>
                        </a:rPr>
                        <a:t> </a:t>
                      </a:r>
                      <a:r>
                        <a:rPr lang="en-US" sz="3200" dirty="0" err="1">
                          <a:effectLst/>
                          <a:latin typeface="Times New Roman"/>
                          <a:ea typeface="SimSun"/>
                        </a:rPr>
                        <a:t>trừ</a:t>
                      </a:r>
                      <a:r>
                        <a:rPr lang="en-US" sz="3200" dirty="0">
                          <a:effectLst/>
                          <a:latin typeface="Times New Roman"/>
                          <a:ea typeface="SimSun"/>
                        </a:rPr>
                        <a:t> </a:t>
                      </a:r>
                      <a:r>
                        <a:rPr lang="en-US" sz="3200" dirty="0" err="1">
                          <a:effectLst/>
                          <a:latin typeface="Times New Roman"/>
                          <a:ea typeface="SimSun"/>
                        </a:rPr>
                        <a:t>doanh</a:t>
                      </a:r>
                      <a:r>
                        <a:rPr lang="en-US" sz="3200" dirty="0">
                          <a:effectLst/>
                          <a:latin typeface="Times New Roman"/>
                          <a:ea typeface="SimSun"/>
                        </a:rPr>
                        <a:t> </a:t>
                      </a:r>
                      <a:r>
                        <a:rPr lang="en-US" sz="3200" dirty="0" err="1">
                          <a:effectLst/>
                          <a:latin typeface="Times New Roman"/>
                          <a:ea typeface="SimSun"/>
                        </a:rPr>
                        <a:t>thu</a:t>
                      </a:r>
                      <a:endParaRPr lang="en-US" sz="2400" dirty="0">
                        <a:effectLst/>
                        <a:latin typeface="Times New Roman"/>
                        <a:ea typeface="SimSun"/>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72631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230</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5576" y="-205256"/>
            <a:ext cx="8836024" cy="747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vi-VN" sz="2400" b="1" u="sng" dirty="0">
                <a:latin typeface="Times New Roman" pitchFamily="18" charset="0"/>
                <a:cs typeface="Times New Roman" pitchFamily="18" charset="0"/>
              </a:rPr>
              <a:t>BÀI TẬP THỰC HÀNH</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4) Theo bảng thanh toán tiền l­ương, tiền l­ương phải trả cho CNV trong kỳ, gồm:</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Công nhân xây dựng HMA: 73.500.000đ, HMB: 31.500.000đ</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Công nhân lắp đặt thiết bị HM A: 3.500.000đ, HM B: 1.500.000đ</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Công nhân điều khiển máy thi công 10.000.000đ</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 Nhân viên quản lý đội xây dựng 20.000.000đ</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5) Trích BHXH, BHYT, BHTN, KPCĐ tính vào chi phí sản xuất trong kỳ theo tỷ lệ quy định.</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6) Theo bảng tính và phân bổ khấu hao TSCĐ, số khấu hao máy móc thiết bị thi công 2 hạng mục công trình là 20.000.000đ</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7) Chi phí dịch vụ mua ngoài phục vụ thi công 2 hạng mục công trình phải trả là 7.700.000đ (Bao gồm cả thuế GTGT 10%).</a:t>
            </a:r>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59944167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231</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5576" y="-205253"/>
            <a:ext cx="8836024" cy="747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vi-VN" sz="2400" b="1" u="sng" dirty="0">
                <a:latin typeface="Times New Roman" pitchFamily="18" charset="0"/>
                <a:cs typeface="Times New Roman" pitchFamily="18" charset="0"/>
              </a:rPr>
              <a:t>BÀI TẬP THỰC HÀNH</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8) Chuyển tiền gửi ngân hàng mua 1 số thiết bị XDCB lắp đặt vào các HMCT, số tiền 66.000.000đ (gồm cả thuế GTGT 10%) (NH đã báo nợ), trong đó:</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Sử dụng cho HM A: 40.000.000đ (Giá chưa có thuế GTGT)</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Sử dụng cho HM B: 20.000.000đ (Giá chưa có thuế GTGT)</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9) Các chi phí sản xuất chung khác chi bằng tiền mặt 10.000.000đ</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10) Công trình hoàn thành, kiểm kê xác định giá trị NLVL sử dụng không hết nhập lại kho: 6.000.000đ, trong đó: HM A: 4.500.000đ, HM B: 1.500.000đ.</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11) Cuối kỳ kết chuyển chi phí NLVL trực tiếp, CPNCTT vào TK 154 cho từng HMCT (Biết các chi phí NVL trực tiếp, chi phí nhân công trực tiếp phát sinh trong định mức). Phân bổ và kết chuyển chi phí sử dụng máy thi công cho từng HMCT theo số ca máy thực tế. Biết số ca máy thực tế phục vụ HMCT A: 30, HM B: 10. Phân bổ và kết chuyển chi phí sản xuất chung cho từng HMCT theo giá dự toán. Biết giá dự toán HM A: 600.000.000đ, HM B: 200.000.000đ </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12) Bàn giao công trình cho đơn vị chủ đầu tư theo giá thành sản xuất thực tế.</a:t>
            </a:r>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5591489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232</a:t>
            </a:fld>
            <a:endParaRPr sz="927">
              <a:solidFill>
                <a:prstClr val="black"/>
              </a:solidFill>
              <a:latin typeface="Tahoma"/>
              <a:cs typeface="Tahoma"/>
            </a:endParaRPr>
          </a:p>
        </p:txBody>
      </p:sp>
      <p:sp>
        <p:nvSpPr>
          <p:cNvPr id="5" name="AutoShape 2" descr="Hạch Toán Mua Hàng - Tài Khoản 611 Theo Quy Định Mới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ạch Toán Mua Hàng - Tài Khoản 611 Theo Quy Định Mới Nhấ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
          <p:cNvSpPr>
            <a:spLocks noChangeArrowheads="1"/>
          </p:cNvSpPr>
          <p:nvPr/>
        </p:nvSpPr>
        <p:spPr bwMode="auto">
          <a:xfrm>
            <a:off x="155576" y="1371600"/>
            <a:ext cx="8836024"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vi-VN" sz="2400" b="1" i="1" u="sng" dirty="0">
                <a:latin typeface="Times New Roman" pitchFamily="18" charset="0"/>
                <a:cs typeface="Times New Roman" pitchFamily="18" charset="0"/>
              </a:rPr>
              <a:t>Yêu cầu: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1. Tính toán, phân bổ chi phí sử dụng máy thi công, chi phí sản xuất chung cho từng hạng mục công trình.</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2. Định khoản các nghiệp vụ kinh tế phát sinh.</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3.  Lập thẻ tính giá thành cho từng hạng mục công trình</a:t>
            </a:r>
            <a:r>
              <a:rPr lang="vi-VN" sz="2400" b="1" i="1" dirty="0">
                <a:latin typeface="Times New Roman" pitchFamily="18" charset="0"/>
                <a:cs typeface="Times New Roman" pitchFamily="18" charset="0"/>
              </a:rPr>
              <a:t> </a:t>
            </a:r>
            <a:r>
              <a:rPr lang="vi-VN" sz="2400" dirty="0">
                <a:latin typeface="Times New Roman" pitchFamily="18" charset="0"/>
                <a:cs typeface="Times New Roman" pitchFamily="18" charset="0"/>
              </a:rPr>
              <a:t>(Biết DN tính giá thành sản phẩm theo phương pháp tính giá thành giản đơn, đầu kỳ và cuối kỳ không có sản phẩm làm dở)</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13014212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609600" y="1352680"/>
            <a:ext cx="7772400" cy="1091435"/>
          </a:xfrm>
          <a:prstGeom prst="rect">
            <a:avLst/>
          </a:prstGeom>
        </p:spPr>
        <p:txBody>
          <a:bodyPr vert="horz" wrap="square" lIns="0" tIns="7984" rIns="0" bIns="0" rtlCol="0">
            <a:spAutoFit/>
          </a:bodyPr>
          <a:lstStyle/>
          <a:p>
            <a:pPr marL="420" algn="ctr">
              <a:spcBef>
                <a:spcPts val="63"/>
              </a:spcBef>
            </a:pPr>
            <a:r>
              <a:rPr spc="-3" dirty="0"/>
              <a:t>BÀI </a:t>
            </a:r>
            <a:r>
              <a:rPr lang="en-US" spc="-3" dirty="0"/>
              <a:t>11</a:t>
            </a:r>
            <a:endParaRPr spc="-3" dirty="0"/>
          </a:p>
          <a:p>
            <a:pPr marL="0" marR="3362" indent="0" algn="ctr">
              <a:buNone/>
            </a:pPr>
            <a:r>
              <a:rPr lang="en-US" b="1" dirty="0"/>
              <a:t>BÁO CÁO TÀI CHÍNH</a:t>
            </a:r>
            <a:endParaRPr spc="-3" dirty="0"/>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233</a:t>
            </a:fld>
            <a:endParaRPr sz="927">
              <a:solidFill>
                <a:prstClr val="black"/>
              </a:solidFill>
              <a:latin typeface="Tahoma"/>
              <a:cs typeface="Tahoma"/>
            </a:endParaRPr>
          </a:p>
        </p:txBody>
      </p:sp>
    </p:spTree>
    <p:extLst>
      <p:ext uri="{BB962C8B-B14F-4D97-AF65-F5344CB8AC3E}">
        <p14:creationId xmlns:p14="http://schemas.microsoft.com/office/powerpoint/2010/main" val="406984853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820414"/>
            <a:ext cx="5348371" cy="2848110"/>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Times New Roman" pitchFamily="18" charset="0"/>
                <a:cs typeface="Times New Roman" pitchFamily="18" charset="0"/>
              </a:rPr>
              <a:t>CÁC KIẾN THỨC CẦN</a:t>
            </a:r>
            <a:r>
              <a:rPr sz="2400" b="1" spc="-20" dirty="0">
                <a:solidFill>
                  <a:srgbClr val="820C15"/>
                </a:solidFill>
                <a:latin typeface="Times New Roman" pitchFamily="18" charset="0"/>
                <a:cs typeface="Times New Roman" pitchFamily="18" charset="0"/>
              </a:rPr>
              <a:t> </a:t>
            </a:r>
            <a:r>
              <a:rPr sz="2400" b="1" dirty="0">
                <a:solidFill>
                  <a:srgbClr val="820C15"/>
                </a:solidFill>
                <a:latin typeface="Times New Roman" pitchFamily="18" charset="0"/>
                <a:cs typeface="Times New Roman" pitchFamily="18" charset="0"/>
              </a:rPr>
              <a:t>CÓ</a:t>
            </a:r>
            <a:endParaRPr sz="2400" dirty="0">
              <a:solidFill>
                <a:prstClr val="black"/>
              </a:solidFill>
              <a:latin typeface="Times New Roman" pitchFamily="18" charset="0"/>
              <a:cs typeface="Times New Roman" pitchFamily="18" charset="0"/>
            </a:endParaRPr>
          </a:p>
          <a:p>
            <a:pPr defTabSz="605150"/>
            <a:endParaRPr sz="2400" dirty="0">
              <a:solidFill>
                <a:prstClr val="black"/>
              </a:solidFill>
              <a:latin typeface="Times New Roman" pitchFamily="18" charset="0"/>
              <a:cs typeface="Times New Roman" pitchFamily="18" charset="0"/>
            </a:endParaRPr>
          </a:p>
          <a:p>
            <a:pPr defTabSz="605150">
              <a:spcBef>
                <a:spcPts val="23"/>
              </a:spcBef>
            </a:pPr>
            <a:endParaRPr sz="2400" dirty="0">
              <a:solidFill>
                <a:prstClr val="black"/>
              </a:solidFill>
              <a:latin typeface="Times New Roman" pitchFamily="18" charset="0"/>
              <a:cs typeface="Times New Roman" pitchFamily="18" charset="0"/>
            </a:endParaRPr>
          </a:p>
          <a:p>
            <a:pPr marL="8405" marR="3362" defTabSz="605150">
              <a:lnSpc>
                <a:spcPct val="115599"/>
              </a:lnSpc>
            </a:pPr>
            <a:r>
              <a:rPr sz="2400" spc="-3" dirty="0">
                <a:solidFill>
                  <a:prstClr val="black"/>
                </a:solidFill>
                <a:latin typeface="Times New Roman" pitchFamily="18" charset="0"/>
                <a:cs typeface="Times New Roman" pitchFamily="18" charset="0"/>
              </a:rPr>
              <a:t>Để hiểu </a:t>
            </a:r>
            <a:r>
              <a:rPr sz="2400" dirty="0">
                <a:solidFill>
                  <a:prstClr val="black"/>
                </a:solidFill>
                <a:latin typeface="Times New Roman" pitchFamily="18" charset="0"/>
                <a:cs typeface="Times New Roman" pitchFamily="18" charset="0"/>
              </a:rPr>
              <a:t>rõ </a:t>
            </a:r>
            <a:r>
              <a:rPr sz="2400" spc="-3" dirty="0">
                <a:solidFill>
                  <a:prstClr val="black"/>
                </a:solidFill>
                <a:latin typeface="Times New Roman" pitchFamily="18" charset="0"/>
                <a:cs typeface="Times New Roman" pitchFamily="18" charset="0"/>
              </a:rPr>
              <a:t>bài </a:t>
            </a:r>
            <a:r>
              <a:rPr sz="2400" spc="-26" dirty="0">
                <a:solidFill>
                  <a:prstClr val="black"/>
                </a:solidFill>
                <a:latin typeface="Times New Roman" pitchFamily="18" charset="0"/>
                <a:cs typeface="Times New Roman" pitchFamily="18" charset="0"/>
              </a:rPr>
              <a:t>này, </a:t>
            </a:r>
            <a:r>
              <a:rPr sz="2400" spc="-3" dirty="0">
                <a:solidFill>
                  <a:prstClr val="black"/>
                </a:solidFill>
                <a:latin typeface="Times New Roman" pitchFamily="18" charset="0"/>
                <a:cs typeface="Times New Roman" pitchFamily="18" charset="0"/>
              </a:rPr>
              <a:t>yêu </a:t>
            </a:r>
            <a:r>
              <a:rPr sz="2400" dirty="0">
                <a:solidFill>
                  <a:prstClr val="black"/>
                </a:solidFill>
                <a:latin typeface="Times New Roman" pitchFamily="18" charset="0"/>
                <a:cs typeface="Times New Roman" pitchFamily="18" charset="0"/>
              </a:rPr>
              <a:t>cầu </a:t>
            </a:r>
            <a:r>
              <a:rPr sz="2400" spc="-3" dirty="0">
                <a:solidFill>
                  <a:prstClr val="black"/>
                </a:solidFill>
                <a:latin typeface="Times New Roman" pitchFamily="18" charset="0"/>
                <a:cs typeface="Times New Roman" pitchFamily="18" charset="0"/>
              </a:rPr>
              <a:t>người học </a:t>
            </a:r>
            <a:r>
              <a:rPr sz="2400" dirty="0">
                <a:solidFill>
                  <a:prstClr val="black"/>
                </a:solidFill>
                <a:latin typeface="Times New Roman" pitchFamily="18" charset="0"/>
                <a:cs typeface="Times New Roman" pitchFamily="18" charset="0"/>
              </a:rPr>
              <a:t>cần có </a:t>
            </a:r>
            <a:r>
              <a:rPr sz="2400" spc="-3" dirty="0">
                <a:solidFill>
                  <a:prstClr val="black"/>
                </a:solidFill>
                <a:latin typeface="Times New Roman" pitchFamily="18" charset="0"/>
                <a:cs typeface="Times New Roman" pitchFamily="18" charset="0"/>
              </a:rPr>
              <a:t>các </a:t>
            </a:r>
            <a:r>
              <a:rPr sz="2400" dirty="0">
                <a:solidFill>
                  <a:prstClr val="black"/>
                </a:solidFill>
                <a:latin typeface="Times New Roman" pitchFamily="18" charset="0"/>
                <a:cs typeface="Times New Roman" pitchFamily="18" charset="0"/>
              </a:rPr>
              <a:t>kiến thức  cơ bản liên quan đến các môn học</a:t>
            </a:r>
            <a:r>
              <a:rPr sz="2400" spc="-56" dirty="0">
                <a:solidFill>
                  <a:prstClr val="black"/>
                </a:solidFill>
                <a:latin typeface="Times New Roman" pitchFamily="18" charset="0"/>
                <a:cs typeface="Times New Roman" pitchFamily="18" charset="0"/>
              </a:rPr>
              <a:t> </a:t>
            </a:r>
            <a:r>
              <a:rPr sz="2400" dirty="0">
                <a:solidFill>
                  <a:prstClr val="black"/>
                </a:solidFill>
                <a:latin typeface="Times New Roman" pitchFamily="18" charset="0"/>
                <a:cs typeface="Times New Roman" pitchFamily="18" charset="0"/>
              </a:rPr>
              <a:t>sau:</a:t>
            </a:r>
          </a:p>
          <a:p>
            <a:pPr marL="234075" indent="-224830" defTabSz="605150">
              <a:spcBef>
                <a:spcPts val="559"/>
              </a:spcBef>
              <a:buFontTx/>
              <a:buChar char="•"/>
              <a:tabLst>
                <a:tab pos="234075" algn="l"/>
                <a:tab pos="234496" algn="l"/>
              </a:tabLst>
            </a:pPr>
            <a:r>
              <a:rPr lang="en-US" sz="2400" spc="-3" dirty="0" err="1">
                <a:solidFill>
                  <a:prstClr val="black"/>
                </a:solidFill>
                <a:latin typeface="Times New Roman" pitchFamily="18" charset="0"/>
                <a:cs typeface="Times New Roman" pitchFamily="18" charset="0"/>
              </a:rPr>
              <a:t>Nguyên</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lý</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kế</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toán</a:t>
            </a:r>
            <a:endParaRPr sz="1191" dirty="0">
              <a:solidFill>
                <a:prstClr val="black"/>
              </a:solidFill>
              <a:latin typeface="Arial"/>
              <a:cs typeface="Arial"/>
            </a:endParaRPr>
          </a:p>
        </p:txBody>
      </p:sp>
      <p:sp>
        <p:nvSpPr>
          <p:cNvPr id="3" name="object 3"/>
          <p:cNvSpPr/>
          <p:nvPr/>
        </p:nvSpPr>
        <p:spPr>
          <a:xfrm>
            <a:off x="6032351" y="1118123"/>
            <a:ext cx="1265704" cy="164390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234</a:t>
            </a:fld>
            <a:endParaRPr sz="927">
              <a:solidFill>
                <a:prstClr val="black"/>
              </a:solidFill>
              <a:latin typeface="Tahoma"/>
              <a:cs typeface="Tahoma"/>
            </a:endParaRPr>
          </a:p>
        </p:txBody>
      </p:sp>
    </p:spTree>
    <p:extLst>
      <p:ext uri="{BB962C8B-B14F-4D97-AF65-F5344CB8AC3E}">
        <p14:creationId xmlns:p14="http://schemas.microsoft.com/office/powerpoint/2010/main" val="1017610504"/>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81300" y="457200"/>
            <a:ext cx="3390900" cy="477054"/>
          </a:xfrm>
          <a:prstGeom prst="rect">
            <a:avLst/>
          </a:prstGeom>
        </p:spPr>
        <p:txBody>
          <a:bodyPr wrap="square">
            <a:spAutoFit/>
          </a:bodyPr>
          <a:lstStyle/>
          <a:p>
            <a:r>
              <a:rPr lang="en-US" sz="2500" b="1" dirty="0">
                <a:solidFill>
                  <a:prstClr val="black"/>
                </a:solidFill>
                <a:latin typeface="Times New Roman"/>
                <a:ea typeface="Calibri"/>
                <a:cs typeface="Times New Roman"/>
              </a:rPr>
              <a:t>NỘI DUNG BÀI 11</a:t>
            </a:r>
            <a:endParaRPr lang="en-US" sz="2500" b="1" dirty="0"/>
          </a:p>
        </p:txBody>
      </p:sp>
      <p:graphicFrame>
        <p:nvGraphicFramePr>
          <p:cNvPr id="4" name="Diagram 3"/>
          <p:cNvGraphicFramePr/>
          <p:nvPr>
            <p:extLst>
              <p:ext uri="{D42A27DB-BD31-4B8C-83A1-F6EECF244321}">
                <p14:modId xmlns:p14="http://schemas.microsoft.com/office/powerpoint/2010/main" val="4173650241"/>
              </p:ext>
            </p:extLst>
          </p:nvPr>
        </p:nvGraphicFramePr>
        <p:xfrm>
          <a:off x="381000" y="1143000"/>
          <a:ext cx="83820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60035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lnSpc>
                <a:spcPct val="140000"/>
              </a:lnSpc>
            </a:pPr>
            <a:r>
              <a:rPr lang="en-US" sz="2800" b="1" dirty="0" err="1">
                <a:solidFill>
                  <a:srgbClr val="080808"/>
                </a:solidFill>
                <a:latin typeface="Times New Roman"/>
                <a:ea typeface="Calibri"/>
              </a:rPr>
              <a:t>Bài</a:t>
            </a:r>
            <a:r>
              <a:rPr lang="en-US" sz="2800" b="1" dirty="0">
                <a:solidFill>
                  <a:srgbClr val="080808"/>
                </a:solidFill>
                <a:latin typeface="Times New Roman"/>
                <a:ea typeface="Calibri"/>
              </a:rPr>
              <a:t> 11: BÁO CÁO TÀI CHÍNH</a:t>
            </a:r>
            <a:endParaRPr lang="en-US" sz="2400" dirty="0">
              <a:solidFill>
                <a:srgbClr val="080808"/>
              </a:solidFill>
              <a:latin typeface="Times New Roman"/>
              <a:ea typeface="Calibri"/>
            </a:endParaRPr>
          </a:p>
        </p:txBody>
      </p:sp>
      <p:sp>
        <p:nvSpPr>
          <p:cNvPr id="8" name="AutoShape 76"/>
          <p:cNvSpPr>
            <a:spLocks noChangeArrowheads="1"/>
          </p:cNvSpPr>
          <p:nvPr/>
        </p:nvSpPr>
        <p:spPr bwMode="gray">
          <a:xfrm>
            <a:off x="0" y="990600"/>
            <a:ext cx="9144000" cy="8382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lnSpc>
                <a:spcPct val="140000"/>
              </a:lnSpc>
            </a:pPr>
            <a:r>
              <a:rPr lang="vi-VN" sz="2400" b="1" dirty="0">
                <a:solidFill>
                  <a:srgbClr val="080808"/>
                </a:solidFill>
                <a:latin typeface="Times New Roman"/>
                <a:ea typeface="Calibri"/>
              </a:rPr>
              <a:t>1. </a:t>
            </a:r>
            <a:r>
              <a:rPr lang="en-US" sz="2400" b="1" dirty="0" err="1">
                <a:solidFill>
                  <a:srgbClr val="080808"/>
                </a:solidFill>
                <a:latin typeface="Times New Roman"/>
                <a:ea typeface="Calibri"/>
              </a:rPr>
              <a:t>Quy</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định</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chung</a:t>
            </a:r>
            <a:r>
              <a:rPr lang="vi-VN" sz="2400" b="1" dirty="0">
                <a:solidFill>
                  <a:srgbClr val="080808"/>
                </a:solidFill>
                <a:latin typeface="Times New Roman"/>
                <a:ea typeface="Calibri"/>
              </a:rPr>
              <a:t> </a:t>
            </a:r>
            <a:endParaRPr lang="en-US" sz="2000" dirty="0">
              <a:solidFill>
                <a:srgbClr val="080808"/>
              </a:solidFill>
              <a:latin typeface="Times New Roman"/>
              <a:ea typeface="Calibri"/>
            </a:endParaRPr>
          </a:p>
          <a:p>
            <a:pPr algn="just">
              <a:lnSpc>
                <a:spcPct val="140000"/>
              </a:lnSpc>
            </a:pPr>
            <a:r>
              <a:rPr lang="vi-VN" sz="2400" b="1" dirty="0">
                <a:solidFill>
                  <a:srgbClr val="080808"/>
                </a:solidFill>
                <a:latin typeface="Times New Roman"/>
                <a:ea typeface="Calibri"/>
              </a:rPr>
              <a:t>1.1. Mục đích  </a:t>
            </a:r>
            <a:r>
              <a:rPr lang="en-US" sz="2400" b="1" dirty="0">
                <a:solidFill>
                  <a:srgbClr val="080808"/>
                </a:solidFill>
                <a:latin typeface="Times New Roman"/>
                <a:ea typeface="Calibri"/>
              </a:rPr>
              <a:t>BCTC</a:t>
            </a:r>
            <a:endParaRPr lang="en-US" sz="2000" dirty="0">
              <a:solidFill>
                <a:srgbClr val="080808"/>
              </a:solidFill>
              <a:latin typeface="Times New Roman"/>
              <a:ea typeface="Calibri"/>
            </a:endParaRPr>
          </a:p>
        </p:txBody>
      </p:sp>
      <p:sp>
        <p:nvSpPr>
          <p:cNvPr id="9" name="AutoShape 77"/>
          <p:cNvSpPr>
            <a:spLocks noChangeArrowheads="1"/>
          </p:cNvSpPr>
          <p:nvPr/>
        </p:nvSpPr>
        <p:spPr bwMode="gray">
          <a:xfrm>
            <a:off x="-76200" y="1828800"/>
            <a:ext cx="9144000" cy="28956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r>
              <a:rPr lang="en-US" sz="2200" b="1" dirty="0" err="1">
                <a:solidFill>
                  <a:srgbClr val="080808"/>
                </a:solidFill>
                <a:latin typeface="Times New Roman"/>
                <a:ea typeface="Calibri"/>
              </a:rPr>
              <a:t>Khái</a:t>
            </a:r>
            <a:r>
              <a:rPr lang="en-US" sz="2200" b="1" dirty="0">
                <a:solidFill>
                  <a:srgbClr val="080808"/>
                </a:solidFill>
                <a:latin typeface="Times New Roman"/>
                <a:ea typeface="Calibri"/>
              </a:rPr>
              <a:t> </a:t>
            </a:r>
            <a:r>
              <a:rPr lang="en-US" sz="2200" b="1" dirty="0" err="1">
                <a:solidFill>
                  <a:srgbClr val="080808"/>
                </a:solidFill>
                <a:latin typeface="Times New Roman"/>
                <a:ea typeface="Calibri"/>
              </a:rPr>
              <a:t>niệm</a:t>
            </a:r>
            <a:r>
              <a:rPr lang="en-US" sz="2200" b="1" dirty="0">
                <a:solidFill>
                  <a:srgbClr val="080808"/>
                </a:solidFill>
                <a:latin typeface="Times New Roman"/>
                <a:ea typeface="Calibri"/>
              </a:rPr>
              <a:t>:</a:t>
            </a:r>
            <a:r>
              <a:rPr lang="vi-VN" sz="2200" b="1" i="1" dirty="0">
                <a:latin typeface="Times New Roman" pitchFamily="18" charset="0"/>
                <a:cs typeface="Times New Roman" pitchFamily="18" charset="0"/>
              </a:rPr>
              <a:t>Báo cáo tài chính</a:t>
            </a:r>
            <a:r>
              <a:rPr lang="vi-VN" sz="2200" dirty="0">
                <a:latin typeface="Times New Roman" pitchFamily="18" charset="0"/>
                <a:cs typeface="Times New Roman" pitchFamily="18" charset="0"/>
              </a:rPr>
              <a:t> là phương pháp tổng hợpsố liệu  từ các</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 sổ kế toán theo các chỉ tiêu kinh tế tài chính tổng hợp, phản ánh có hệ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thống tình hình tài sản, nguồn hình thành</a:t>
            </a: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tài sản của doanh nghiệp, tình hình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và hiệu quả SXKD, tình hình lưu chuyển tiền tệ và tình hình quản lý,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sử dụng vốn... của doanh nghiệp trong một thời kỳ nhất định vào </a:t>
            </a:r>
            <a:endParaRPr lang="en-US" sz="2200" dirty="0">
              <a:latin typeface="Times New Roman" pitchFamily="18" charset="0"/>
              <a:cs typeface="Times New Roman" pitchFamily="18" charset="0"/>
            </a:endParaRPr>
          </a:p>
          <a:p>
            <a:pPr algn="ctr"/>
            <a:r>
              <a:rPr lang="vi-VN" sz="2200" dirty="0">
                <a:latin typeface="Times New Roman" pitchFamily="18" charset="0"/>
                <a:cs typeface="Times New Roman" pitchFamily="18" charset="0"/>
              </a:rPr>
              <a:t>một hệ thống mẫubiểu quy định thống nhất.</a:t>
            </a:r>
            <a:endParaRPr lang="en-US" sz="2200" dirty="0">
              <a:latin typeface="Times New Roman" pitchFamily="18" charset="0"/>
              <a:cs typeface="Times New Roman" pitchFamily="18" charset="0"/>
            </a:endParaRPr>
          </a:p>
          <a:p>
            <a:pPr algn="ctr"/>
            <a:endParaRPr lang="en-US" sz="2400" b="1" dirty="0">
              <a:solidFill>
                <a:srgbClr val="080808"/>
              </a:solidFill>
              <a:latin typeface="Times New Roman"/>
              <a:ea typeface="Calibri"/>
            </a:endParaRPr>
          </a:p>
        </p:txBody>
      </p:sp>
      <p:sp>
        <p:nvSpPr>
          <p:cNvPr id="5" name="AutoShape 77"/>
          <p:cNvSpPr>
            <a:spLocks noChangeArrowheads="1"/>
          </p:cNvSpPr>
          <p:nvPr/>
        </p:nvSpPr>
        <p:spPr bwMode="gray">
          <a:xfrm>
            <a:off x="0" y="4724400"/>
            <a:ext cx="9144000" cy="19812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ctr">
              <a:lnSpc>
                <a:spcPct val="150000"/>
              </a:lnSpc>
            </a:pPr>
            <a:r>
              <a:rPr lang="nl-NL" sz="2200" b="1" dirty="0">
                <a:solidFill>
                  <a:srgbClr val="080808"/>
                </a:solidFill>
                <a:latin typeface="Times New Roman" pitchFamily="18" charset="0"/>
                <a:ea typeface="Batang"/>
                <a:cs typeface="Times New Roman" pitchFamily="18" charset="0"/>
              </a:rPr>
              <a:t>Mục đích :</a:t>
            </a:r>
            <a:r>
              <a:rPr lang="vi-VN" sz="2200" dirty="0">
                <a:latin typeface="Times New Roman" pitchFamily="18" charset="0"/>
                <a:cs typeface="Times New Roman" pitchFamily="18" charset="0"/>
              </a:rPr>
              <a:t>Báo cáo tài chính dùng để cung cấp thông tin về tình hình </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tài chính,tình hình kinh doanh và các luồng tiền của một doanh nghiệp,</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 đáp ứng yêu cầu quản lý của chủ doanh nghiệp, cơ quan Nhà nước và nhu c</a:t>
            </a:r>
            <a:endParaRPr lang="en-US" sz="2200" dirty="0">
              <a:latin typeface="Times New Roman" pitchFamily="18" charset="0"/>
              <a:cs typeface="Times New Roman" pitchFamily="18" charset="0"/>
            </a:endParaRPr>
          </a:p>
          <a:p>
            <a:pPr indent="457200" algn="ctr">
              <a:lnSpc>
                <a:spcPct val="150000"/>
              </a:lnSpc>
            </a:pPr>
            <a:r>
              <a:rPr lang="vi-VN" sz="2200" dirty="0">
                <a:latin typeface="Times New Roman" pitchFamily="18" charset="0"/>
                <a:cs typeface="Times New Roman" pitchFamily="18" charset="0"/>
              </a:rPr>
              <a:t>ầu hữu ích của những người sử dụng trong việc đưa ra các quyết định kinh tế</a:t>
            </a:r>
            <a:endParaRPr lang="en-US" sz="2200" b="1" dirty="0">
              <a:solidFill>
                <a:srgbClr val="080808"/>
              </a:solidFill>
              <a:latin typeface="Times New Roman" pitchFamily="18" charset="0"/>
              <a:ea typeface="Calibri"/>
              <a:cs typeface="Times New Roman" pitchFamily="18" charset="0"/>
            </a:endParaRPr>
          </a:p>
        </p:txBody>
      </p:sp>
      <p:sp>
        <p:nvSpPr>
          <p:cNvPr id="11"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162</a:t>
            </a:r>
          </a:p>
        </p:txBody>
      </p:sp>
    </p:spTree>
    <p:extLst>
      <p:ext uri="{BB962C8B-B14F-4D97-AF65-F5344CB8AC3E}">
        <p14:creationId xmlns:p14="http://schemas.microsoft.com/office/powerpoint/2010/main" val="1494326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76"/>
          <p:cNvSpPr>
            <a:spLocks noChangeArrowheads="1"/>
          </p:cNvSpPr>
          <p:nvPr/>
        </p:nvSpPr>
        <p:spPr bwMode="gray">
          <a:xfrm>
            <a:off x="0" y="533400"/>
            <a:ext cx="9144000" cy="21336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lnSpc>
                <a:spcPct val="140000"/>
              </a:lnSpc>
            </a:pPr>
            <a:r>
              <a:rPr lang="vi-VN" sz="2400" b="1" dirty="0">
                <a:solidFill>
                  <a:srgbClr val="080808"/>
                </a:solidFill>
                <a:latin typeface="Times New Roman"/>
                <a:ea typeface="Calibri"/>
              </a:rPr>
              <a:t>1. </a:t>
            </a:r>
            <a:r>
              <a:rPr lang="en-US" sz="2400" b="1" dirty="0" err="1">
                <a:solidFill>
                  <a:srgbClr val="080808"/>
                </a:solidFill>
                <a:latin typeface="Times New Roman"/>
                <a:ea typeface="Calibri"/>
              </a:rPr>
              <a:t>Quy</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định</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chung</a:t>
            </a:r>
            <a:r>
              <a:rPr lang="vi-VN" sz="2400" b="1" dirty="0">
                <a:solidFill>
                  <a:srgbClr val="080808"/>
                </a:solidFill>
                <a:latin typeface="Times New Roman"/>
                <a:ea typeface="Calibri"/>
              </a:rPr>
              <a:t> </a:t>
            </a:r>
            <a:endParaRPr lang="en-US" sz="2000" dirty="0">
              <a:solidFill>
                <a:srgbClr val="080808"/>
              </a:solidFill>
              <a:latin typeface="Times New Roman"/>
              <a:ea typeface="Calibri"/>
            </a:endParaRPr>
          </a:p>
          <a:p>
            <a:pPr algn="just">
              <a:lnSpc>
                <a:spcPct val="140000"/>
              </a:lnSpc>
            </a:pPr>
            <a:r>
              <a:rPr lang="vi-VN" sz="2400" b="1" dirty="0">
                <a:solidFill>
                  <a:srgbClr val="080808"/>
                </a:solidFill>
                <a:latin typeface="Times New Roman"/>
                <a:ea typeface="Calibri"/>
              </a:rPr>
              <a:t>1.</a:t>
            </a:r>
            <a:r>
              <a:rPr lang="en-US" sz="2400" b="1" dirty="0">
                <a:solidFill>
                  <a:srgbClr val="080808"/>
                </a:solidFill>
                <a:latin typeface="Times New Roman"/>
                <a:ea typeface="Calibri"/>
              </a:rPr>
              <a:t>2. </a:t>
            </a:r>
            <a:r>
              <a:rPr lang="en-US" sz="2400" b="1" dirty="0" err="1">
                <a:solidFill>
                  <a:srgbClr val="080808"/>
                </a:solidFill>
                <a:latin typeface="Times New Roman"/>
                <a:ea typeface="Calibri"/>
              </a:rPr>
              <a:t>Đối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tượng</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áp</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dụng</a:t>
            </a:r>
            <a:endParaRPr lang="en-US" sz="2000" dirty="0">
              <a:solidFill>
                <a:srgbClr val="080808"/>
              </a:solidFill>
              <a:latin typeface="Times New Roman"/>
              <a:ea typeface="Calibri"/>
            </a:endParaRPr>
          </a:p>
        </p:txBody>
      </p:sp>
      <p:sp>
        <p:nvSpPr>
          <p:cNvPr id="9" name="AutoShape 77"/>
          <p:cNvSpPr>
            <a:spLocks noChangeArrowheads="1"/>
          </p:cNvSpPr>
          <p:nvPr/>
        </p:nvSpPr>
        <p:spPr bwMode="gray">
          <a:xfrm>
            <a:off x="-76200" y="2667000"/>
            <a:ext cx="9144000" cy="18288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r>
              <a:rPr lang="en-US" sz="2400" b="1" dirty="0" err="1">
                <a:solidFill>
                  <a:srgbClr val="080808"/>
                </a:solidFill>
                <a:latin typeface="Times New Roman"/>
                <a:ea typeface="Calibri"/>
              </a:rPr>
              <a:t>Đối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tượng</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lập</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Báo</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cáo</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tài</a:t>
            </a:r>
            <a:r>
              <a:rPr lang="en-US" sz="2400" b="1" dirty="0">
                <a:solidFill>
                  <a:srgbClr val="080808"/>
                </a:solidFill>
                <a:latin typeface="Times New Roman"/>
                <a:ea typeface="Calibri"/>
              </a:rPr>
              <a:t> </a:t>
            </a:r>
            <a:r>
              <a:rPr lang="en-US" sz="2400" b="1" dirty="0" err="1">
                <a:solidFill>
                  <a:srgbClr val="080808"/>
                </a:solidFill>
                <a:latin typeface="Times New Roman"/>
                <a:ea typeface="Calibri"/>
              </a:rPr>
              <a:t>chính</a:t>
            </a:r>
            <a:endParaRPr lang="en-US" sz="2400" b="1" dirty="0">
              <a:solidFill>
                <a:srgbClr val="080808"/>
              </a:solidFill>
              <a:latin typeface="Times New Roman"/>
              <a:ea typeface="Calibri"/>
            </a:endParaRPr>
          </a:p>
        </p:txBody>
      </p:sp>
      <p:sp>
        <p:nvSpPr>
          <p:cNvPr id="5" name="AutoShape 77"/>
          <p:cNvSpPr>
            <a:spLocks noChangeArrowheads="1"/>
          </p:cNvSpPr>
          <p:nvPr/>
        </p:nvSpPr>
        <p:spPr bwMode="gray">
          <a:xfrm>
            <a:off x="0" y="4495800"/>
            <a:ext cx="9144000" cy="22098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ctr">
              <a:lnSpc>
                <a:spcPct val="150000"/>
              </a:lnSpc>
            </a:pPr>
            <a:r>
              <a:rPr lang="nl-NL" sz="2400" b="1" dirty="0">
                <a:solidFill>
                  <a:srgbClr val="080808"/>
                </a:solidFill>
                <a:latin typeface="Times New Roman"/>
                <a:ea typeface="Calibri"/>
                <a:cs typeface="Times New Roman"/>
              </a:rPr>
              <a:t>Đới tượng lập Báo cáo tài chính giữa niên độ</a:t>
            </a:r>
            <a:endParaRPr lang="en-US" sz="2400" b="1" dirty="0">
              <a:solidFill>
                <a:srgbClr val="080808"/>
              </a:solidFill>
              <a:latin typeface="Calibri"/>
              <a:ea typeface="Calibri"/>
              <a:cs typeface="Times New Roman"/>
            </a:endParaRPr>
          </a:p>
        </p:txBody>
      </p:sp>
      <p:sp>
        <p:nvSpPr>
          <p:cNvPr id="11"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162</a:t>
            </a:r>
          </a:p>
        </p:txBody>
      </p:sp>
    </p:spTree>
    <p:extLst>
      <p:ext uri="{BB962C8B-B14F-4D97-AF65-F5344CB8AC3E}">
        <p14:creationId xmlns:p14="http://schemas.microsoft.com/office/powerpoint/2010/main" val="3959079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5"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2"/>
          <p:cNvSpPr>
            <a:spLocks noChangeArrowheads="1"/>
          </p:cNvSpPr>
          <p:nvPr/>
        </p:nvSpPr>
        <p:spPr bwMode="gray">
          <a:xfrm rot="-2700000">
            <a:off x="2505428" y="1891240"/>
            <a:ext cx="3961019" cy="3933122"/>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gradFill rotWithShape="1">
            <a:gsLst>
              <a:gs pos="0">
                <a:srgbClr val="DCDCDC"/>
              </a:gs>
              <a:gs pos="100000">
                <a:srgbClr val="969696"/>
              </a:gs>
            </a:gsLst>
            <a:path path="rect">
              <a:fillToRect l="50000" t="50000" r="50000" b="50000"/>
            </a:path>
          </a:gradFill>
          <a:ln w="9525" algn="ctr">
            <a:solidFill>
              <a:schemeClr val="tx1"/>
            </a:solidFill>
            <a:miter lim="800000"/>
            <a:headEnd/>
            <a:tailEnd/>
          </a:ln>
          <a:effectLst>
            <a:outerShdw dist="28398" dir="3806097" algn="ctr" rotWithShape="0">
              <a:srgbClr val="000000">
                <a:alpha val="50000"/>
              </a:srgbClr>
            </a:outerShdw>
          </a:effectLst>
        </p:spPr>
        <p:txBody>
          <a:bodyPr wrap="none" anchor="ctr"/>
          <a:lstStyle/>
          <a:p>
            <a:pPr fontAlgn="base">
              <a:spcBef>
                <a:spcPct val="0"/>
              </a:spcBef>
              <a:spcAft>
                <a:spcPct val="0"/>
              </a:spcAft>
            </a:pPr>
            <a:endParaRPr lang="en-US">
              <a:solidFill>
                <a:srgbClr val="080808"/>
              </a:solidFill>
              <a:cs typeface="Arial" charset="0"/>
            </a:endParaRPr>
          </a:p>
        </p:txBody>
      </p:sp>
      <p:pic>
        <p:nvPicPr>
          <p:cNvPr id="7" name="Picture 67"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228600" y="533400"/>
            <a:ext cx="2743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68"/>
          <p:cNvSpPr>
            <a:spLocks noChangeArrowheads="1"/>
          </p:cNvSpPr>
          <p:nvPr/>
        </p:nvSpPr>
        <p:spPr bwMode="gray">
          <a:xfrm>
            <a:off x="228600" y="533400"/>
            <a:ext cx="2743200" cy="2590800"/>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9" name="Picture 69"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76200" y="3810000"/>
            <a:ext cx="2743200"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70"/>
          <p:cNvSpPr>
            <a:spLocks noChangeArrowheads="1"/>
          </p:cNvSpPr>
          <p:nvPr/>
        </p:nvSpPr>
        <p:spPr bwMode="gray">
          <a:xfrm>
            <a:off x="76200" y="3810000"/>
            <a:ext cx="2743200" cy="2667000"/>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11" name="Picture 71"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6175375" y="3810000"/>
            <a:ext cx="2816225"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72"/>
          <p:cNvSpPr>
            <a:spLocks noChangeArrowheads="1"/>
          </p:cNvSpPr>
          <p:nvPr/>
        </p:nvSpPr>
        <p:spPr bwMode="gray">
          <a:xfrm>
            <a:off x="6172200" y="3810000"/>
            <a:ext cx="2819400" cy="2667000"/>
          </a:xfrm>
          <a:prstGeom prst="ellipse">
            <a:avLst/>
          </a:prstGeom>
          <a:solidFill>
            <a:schemeClr val="accent1">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pic>
        <p:nvPicPr>
          <p:cNvPr id="13" name="Picture 73"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6477000" y="533400"/>
            <a:ext cx="2514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74"/>
          <p:cNvSpPr>
            <a:spLocks noChangeArrowheads="1"/>
          </p:cNvSpPr>
          <p:nvPr/>
        </p:nvSpPr>
        <p:spPr bwMode="gray">
          <a:xfrm>
            <a:off x="6400800" y="533400"/>
            <a:ext cx="2667000" cy="2590800"/>
          </a:xfrm>
          <a:prstGeom prst="ellipse">
            <a:avLst/>
          </a:prstGeom>
          <a:solidFill>
            <a:schemeClr val="hlink">
              <a:alpha val="50195"/>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fontAlgn="base">
              <a:spcBef>
                <a:spcPct val="0"/>
              </a:spcBef>
              <a:spcAft>
                <a:spcPct val="0"/>
              </a:spcAft>
            </a:pPr>
            <a:endParaRPr lang="en-US">
              <a:solidFill>
                <a:srgbClr val="080808"/>
              </a:solidFill>
              <a:cs typeface="Arial" charset="0"/>
            </a:endParaRPr>
          </a:p>
        </p:txBody>
      </p:sp>
      <p:sp>
        <p:nvSpPr>
          <p:cNvPr id="15" name="Text Box 75"/>
          <p:cNvSpPr txBox="1">
            <a:spLocks noChangeArrowheads="1"/>
          </p:cNvSpPr>
          <p:nvPr/>
        </p:nvSpPr>
        <p:spPr bwMode="auto">
          <a:xfrm>
            <a:off x="152400" y="851118"/>
            <a:ext cx="2667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Bảng cân đối kế toán </a:t>
            </a:r>
          </a:p>
          <a:p>
            <a:pPr indent="457200" algn="ctr"/>
            <a:r>
              <a:rPr lang="nl-NL" sz="2800" b="1" dirty="0">
                <a:solidFill>
                  <a:srgbClr val="080808"/>
                </a:solidFill>
                <a:latin typeface="Times New Roman"/>
                <a:ea typeface="Batang"/>
                <a:cs typeface="Times New Roman"/>
              </a:rPr>
              <a:t>Mẫu số: </a:t>
            </a:r>
          </a:p>
          <a:p>
            <a:pPr indent="457200" algn="ctr"/>
            <a:r>
              <a:rPr lang="nl-NL" sz="2800" b="1" dirty="0">
                <a:solidFill>
                  <a:srgbClr val="080808"/>
                </a:solidFill>
                <a:latin typeface="Times New Roman"/>
                <a:ea typeface="Batang"/>
                <a:cs typeface="Times New Roman"/>
              </a:rPr>
              <a:t>B01-DN</a:t>
            </a:r>
            <a:endParaRPr lang="en-US" sz="2800" b="1" dirty="0">
              <a:solidFill>
                <a:srgbClr val="080808"/>
              </a:solidFill>
              <a:latin typeface="Calibri"/>
              <a:ea typeface="Calibri"/>
              <a:cs typeface="Times New Roman"/>
            </a:endParaRPr>
          </a:p>
        </p:txBody>
      </p:sp>
      <p:sp>
        <p:nvSpPr>
          <p:cNvPr id="16" name="Text Box 108"/>
          <p:cNvSpPr txBox="1">
            <a:spLocks noChangeArrowheads="1"/>
          </p:cNvSpPr>
          <p:nvPr/>
        </p:nvSpPr>
        <p:spPr bwMode="auto">
          <a:xfrm>
            <a:off x="6324600" y="838200"/>
            <a:ext cx="2590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Báo cáo kết quả hoạt động kinh doanh. Mẫu số B02 - DN</a:t>
            </a:r>
            <a:endParaRPr lang="en-US" sz="2800" b="1" dirty="0">
              <a:solidFill>
                <a:srgbClr val="080808"/>
              </a:solidFill>
              <a:latin typeface="Calibri"/>
              <a:ea typeface="Calibri"/>
              <a:cs typeface="Times New Roman"/>
            </a:endParaRPr>
          </a:p>
        </p:txBody>
      </p:sp>
      <p:sp>
        <p:nvSpPr>
          <p:cNvPr id="17" name="Text Box 109"/>
          <p:cNvSpPr txBox="1">
            <a:spLocks noChangeArrowheads="1"/>
          </p:cNvSpPr>
          <p:nvPr/>
        </p:nvSpPr>
        <p:spPr bwMode="auto">
          <a:xfrm>
            <a:off x="152400" y="4267200"/>
            <a:ext cx="2514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nl-NL" sz="2800" b="1" dirty="0">
                <a:solidFill>
                  <a:srgbClr val="080808"/>
                </a:solidFill>
                <a:latin typeface="Times New Roman"/>
                <a:ea typeface="Batang"/>
                <a:cs typeface="Times New Roman"/>
              </a:rPr>
              <a:t>Báo cáo lưu chuyển tiền tệ. Mẫu số: B03 - DN</a:t>
            </a:r>
            <a:endParaRPr lang="en-US" sz="2800" b="1" dirty="0">
              <a:solidFill>
                <a:srgbClr val="080808"/>
              </a:solidFill>
              <a:latin typeface="Calibri"/>
              <a:ea typeface="Calibri"/>
              <a:cs typeface="Times New Roman"/>
            </a:endParaRPr>
          </a:p>
        </p:txBody>
      </p:sp>
      <p:sp>
        <p:nvSpPr>
          <p:cNvPr id="18" name="Text Box 110"/>
          <p:cNvSpPr txBox="1">
            <a:spLocks noChangeArrowheads="1"/>
          </p:cNvSpPr>
          <p:nvPr/>
        </p:nvSpPr>
        <p:spPr bwMode="auto">
          <a:xfrm>
            <a:off x="6172199" y="4356318"/>
            <a:ext cx="274320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457200" algn="ctr"/>
            <a:r>
              <a:rPr lang="en-US" sz="2800" b="1" dirty="0" err="1">
                <a:solidFill>
                  <a:srgbClr val="080808"/>
                </a:solidFill>
                <a:latin typeface="Times New Roman"/>
                <a:ea typeface="Batang"/>
                <a:cs typeface="Times New Roman"/>
              </a:rPr>
              <a:t>Bản</a:t>
            </a:r>
            <a:r>
              <a:rPr lang="en-US" sz="2800" b="1" dirty="0">
                <a:solidFill>
                  <a:srgbClr val="080808"/>
                </a:solidFill>
                <a:latin typeface="Times New Roman"/>
                <a:ea typeface="Batang"/>
                <a:cs typeface="Times New Roman"/>
              </a:rPr>
              <a:t> </a:t>
            </a:r>
            <a:r>
              <a:rPr lang="en-US" sz="2800" b="1" dirty="0" err="1">
                <a:solidFill>
                  <a:srgbClr val="080808"/>
                </a:solidFill>
                <a:latin typeface="Times New Roman"/>
                <a:ea typeface="Batang"/>
                <a:cs typeface="Times New Roman"/>
              </a:rPr>
              <a:t>thuyết</a:t>
            </a:r>
            <a:r>
              <a:rPr lang="en-US" sz="2800" b="1" dirty="0">
                <a:solidFill>
                  <a:srgbClr val="080808"/>
                </a:solidFill>
                <a:latin typeface="Times New Roman"/>
                <a:ea typeface="Batang"/>
                <a:cs typeface="Times New Roman"/>
              </a:rPr>
              <a:t> minh BCTC. </a:t>
            </a:r>
            <a:r>
              <a:rPr lang="en-US" sz="2800" b="1" dirty="0" err="1">
                <a:solidFill>
                  <a:srgbClr val="080808"/>
                </a:solidFill>
                <a:latin typeface="Times New Roman"/>
                <a:ea typeface="Batang"/>
                <a:cs typeface="Times New Roman"/>
              </a:rPr>
              <a:t>Mẫu</a:t>
            </a:r>
            <a:r>
              <a:rPr lang="en-US" sz="2800" b="1" dirty="0">
                <a:solidFill>
                  <a:srgbClr val="080808"/>
                </a:solidFill>
                <a:latin typeface="Times New Roman"/>
                <a:ea typeface="Batang"/>
                <a:cs typeface="Times New Roman"/>
              </a:rPr>
              <a:t> </a:t>
            </a:r>
            <a:r>
              <a:rPr lang="en-US" sz="2800" b="1" dirty="0" err="1">
                <a:solidFill>
                  <a:srgbClr val="080808"/>
                </a:solidFill>
                <a:latin typeface="Times New Roman"/>
                <a:ea typeface="Batang"/>
                <a:cs typeface="Times New Roman"/>
              </a:rPr>
              <a:t>số</a:t>
            </a:r>
            <a:r>
              <a:rPr lang="en-US" sz="2800" b="1" dirty="0">
                <a:solidFill>
                  <a:srgbClr val="080808"/>
                </a:solidFill>
                <a:latin typeface="Times New Roman"/>
                <a:ea typeface="Batang"/>
                <a:cs typeface="Times New Roman"/>
              </a:rPr>
              <a:t> B09 - DN</a:t>
            </a:r>
            <a:endParaRPr lang="en-US" sz="2800" b="1" dirty="0">
              <a:solidFill>
                <a:srgbClr val="080808"/>
              </a:solidFill>
              <a:latin typeface="Calibri"/>
              <a:ea typeface="Calibri"/>
              <a:cs typeface="Times New Roman"/>
            </a:endParaRPr>
          </a:p>
        </p:txBody>
      </p:sp>
      <p:sp>
        <p:nvSpPr>
          <p:cNvPr id="19" name="Text Box 111"/>
          <p:cNvSpPr txBox="1">
            <a:spLocks noChangeArrowheads="1"/>
          </p:cNvSpPr>
          <p:nvPr/>
        </p:nvSpPr>
        <p:spPr bwMode="auto">
          <a:xfrm>
            <a:off x="3647125" y="2743200"/>
            <a:ext cx="189346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nl-NL" sz="3200" b="1" dirty="0">
                <a:solidFill>
                  <a:srgbClr val="C00000"/>
                </a:solidFill>
                <a:latin typeface="Times New Roman"/>
                <a:ea typeface="Times New Roman"/>
                <a:cs typeface="Times New Roman"/>
              </a:rPr>
              <a:t>1.3 </a:t>
            </a:r>
          </a:p>
          <a:p>
            <a:pPr algn="ctr"/>
            <a:r>
              <a:rPr lang="nl-NL" sz="3200" b="1" dirty="0">
                <a:solidFill>
                  <a:srgbClr val="C00000"/>
                </a:solidFill>
                <a:latin typeface="Times New Roman"/>
                <a:ea typeface="Times New Roman"/>
                <a:cs typeface="Times New Roman"/>
              </a:rPr>
              <a:t>Hệ thống </a:t>
            </a:r>
          </a:p>
          <a:p>
            <a:pPr algn="ctr"/>
            <a:r>
              <a:rPr lang="nl-NL" sz="3200" b="1" dirty="0">
                <a:solidFill>
                  <a:srgbClr val="C00000"/>
                </a:solidFill>
                <a:latin typeface="Times New Roman"/>
                <a:ea typeface="Times New Roman"/>
                <a:cs typeface="Times New Roman"/>
              </a:rPr>
              <a:t>Báo cáo</a:t>
            </a:r>
          </a:p>
          <a:p>
            <a:pPr algn="ctr"/>
            <a:r>
              <a:rPr lang="nl-NL" sz="3200" b="1" dirty="0">
                <a:solidFill>
                  <a:srgbClr val="C00000"/>
                </a:solidFill>
                <a:latin typeface="Times New Roman"/>
                <a:ea typeface="Times New Roman"/>
                <a:cs typeface="Times New Roman"/>
              </a:rPr>
              <a:t> tàichính</a:t>
            </a:r>
            <a:endParaRPr lang="en-US" sz="3200" dirty="0">
              <a:solidFill>
                <a:srgbClr val="C00000"/>
              </a:solidFill>
              <a:latin typeface="Calibri"/>
              <a:ea typeface="Calibri"/>
              <a:cs typeface="Times New Roman"/>
            </a:endParaRPr>
          </a:p>
        </p:txBody>
      </p:sp>
      <p:sp>
        <p:nvSpPr>
          <p:cNvPr id="20" name="Title 1"/>
          <p:cNvSpPr txBox="1">
            <a:spLocks/>
          </p:cNvSpPr>
          <p:nvPr/>
        </p:nvSpPr>
        <p:spPr>
          <a:xfrm>
            <a:off x="8534400" y="6402491"/>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166</a:t>
            </a:r>
          </a:p>
        </p:txBody>
      </p:sp>
    </p:spTree>
    <p:extLst>
      <p:ext uri="{BB962C8B-B14F-4D97-AF65-F5344CB8AC3E}">
        <p14:creationId xmlns:p14="http://schemas.microsoft.com/office/powerpoint/2010/main" val="2808586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par>
                                <p:cTn id="35" presetID="16" presetClass="entr" presetSubtype="21"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par>
                                <p:cTn id="38" presetID="16" presetClass="entr" presetSubtype="21"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arn(inVertical)">
                                      <p:cBhvr>
                                        <p:cTn id="43" dur="500"/>
                                        <p:tgtEl>
                                          <p:spTgt spid="1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2" grpId="0" animBg="1"/>
      <p:bldP spid="14" grpId="0" animBg="1"/>
      <p:bldP spid="15" grpId="0"/>
      <p:bldP spid="16" grpId="0"/>
      <p:bldP spid="17" grpId="0"/>
      <p:bldP spid="18" grpId="0"/>
      <p:bldP spid="19" grpId="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555641"/>
          </a:xfrm>
          <a:prstGeom prst="rect">
            <a:avLst/>
          </a:prstGeom>
        </p:spPr>
        <p:txBody>
          <a:bodyPr wrap="square">
            <a:spAutoFit/>
          </a:bodyPr>
          <a:lstStyle/>
          <a:p>
            <a:pPr algn="just"/>
            <a:r>
              <a:rPr lang="en-US" sz="2800" b="1" dirty="0">
                <a:solidFill>
                  <a:srgbClr val="080808"/>
                </a:solidFill>
                <a:latin typeface="Times New Roman"/>
                <a:ea typeface="Calibri"/>
              </a:rPr>
              <a:t>1.4</a:t>
            </a:r>
            <a:r>
              <a:rPr lang="vi-VN" sz="2800" b="1" dirty="0">
                <a:solidFill>
                  <a:srgbClr val="080808"/>
                </a:solidFill>
                <a:latin typeface="Times New Roman"/>
                <a:ea typeface="Calibri"/>
              </a:rPr>
              <a:t>. Trách nhiệm lập báo cáo tài chính</a:t>
            </a:r>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Tất cả các doanh nghiệp thuộc mọi thành phần kinh tế đều phải lập và trình bày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năm. Quy định riêng:</a:t>
            </a:r>
            <a:endParaRPr lang="en-US" sz="2800" b="1" dirty="0">
              <a:solidFill>
                <a:srgbClr val="080808"/>
              </a:solidFill>
              <a:latin typeface="Times New Roman"/>
              <a:ea typeface="Calibri"/>
            </a:endParaRPr>
          </a:p>
          <a:p>
            <a:pPr algn="just"/>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  </a:t>
            </a:r>
            <a:r>
              <a:rPr lang="vi-VN" sz="2800" b="1" i="1" u="sng" dirty="0">
                <a:solidFill>
                  <a:srgbClr val="080808"/>
                </a:solidFill>
                <a:latin typeface="Times New Roman"/>
                <a:ea typeface="Calibri"/>
              </a:rPr>
              <a:t>Doanh nghiệp nhà nước</a:t>
            </a:r>
            <a:r>
              <a:rPr lang="en-US" sz="2800" b="1" dirty="0">
                <a:solidFill>
                  <a:srgbClr val="080808"/>
                </a:solidFill>
                <a:latin typeface="Times New Roman"/>
                <a:ea typeface="Calibri"/>
              </a:rPr>
              <a:t>: </a:t>
            </a:r>
            <a:r>
              <a:rPr lang="vi-VN" sz="2800" b="1" dirty="0">
                <a:solidFill>
                  <a:srgbClr val="080808"/>
                </a:solidFill>
                <a:latin typeface="Times New Roman"/>
                <a:ea typeface="Calibri"/>
              </a:rPr>
              <a:t> lập thêm báo cáo quý,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giữa niên độ dạng đầy đủ   </a:t>
            </a:r>
            <a:endParaRPr lang="en-US" sz="2800" b="1" dirty="0">
              <a:solidFill>
                <a:srgbClr val="080808"/>
              </a:solidFill>
              <a:latin typeface="Times New Roman"/>
              <a:ea typeface="Calibri"/>
            </a:endParaRPr>
          </a:p>
          <a:p>
            <a:pPr marL="457200" indent="-457200" algn="just">
              <a:buFontTx/>
              <a:buChar char="-"/>
            </a:pPr>
            <a:r>
              <a:rPr lang="vi-VN" sz="2800" b="1" i="1" u="sng" dirty="0">
                <a:solidFill>
                  <a:srgbClr val="080808"/>
                </a:solidFill>
                <a:latin typeface="Times New Roman"/>
                <a:ea typeface="Calibri"/>
              </a:rPr>
              <a:t>Các doanh nghiệp niêm yết trên thị trường chứng khoán</a:t>
            </a:r>
            <a:r>
              <a:rPr lang="en-US" sz="2800" b="1" dirty="0">
                <a:solidFill>
                  <a:srgbClr val="080808"/>
                </a:solidFill>
                <a:latin typeface="Times New Roman"/>
                <a:ea typeface="Calibri"/>
              </a:rPr>
              <a:t>: </a:t>
            </a:r>
            <a:r>
              <a:rPr lang="vi-VN" sz="2800" b="1" dirty="0">
                <a:solidFill>
                  <a:srgbClr val="080808"/>
                </a:solidFill>
                <a:latin typeface="Times New Roman"/>
                <a:ea typeface="Calibri"/>
              </a:rPr>
              <a:t> phải lập thêm </a:t>
            </a:r>
            <a:r>
              <a:rPr lang="en-US" sz="2800" b="1" dirty="0">
                <a:solidFill>
                  <a:srgbClr val="080808"/>
                </a:solidFill>
                <a:latin typeface="Times New Roman"/>
                <a:ea typeface="Calibri"/>
              </a:rPr>
              <a:t>BCTC</a:t>
            </a:r>
            <a:r>
              <a:rPr lang="vi-VN" sz="2800" b="1" dirty="0">
                <a:solidFill>
                  <a:srgbClr val="080808"/>
                </a:solidFill>
                <a:latin typeface="Times New Roman"/>
                <a:ea typeface="Calibri"/>
              </a:rPr>
              <a:t> giữa niên độ dạng đầy đủ  </a:t>
            </a:r>
            <a:endParaRPr lang="en-US" sz="2800" b="1" dirty="0">
              <a:solidFill>
                <a:srgbClr val="080808"/>
              </a:solidFill>
              <a:latin typeface="Times New Roman"/>
              <a:ea typeface="Calibri"/>
            </a:endParaRPr>
          </a:p>
          <a:p>
            <a:pPr algn="just"/>
            <a:endParaRPr lang="en-US" sz="2800" b="1" dirty="0">
              <a:solidFill>
                <a:srgbClr val="080808"/>
              </a:solidFill>
              <a:latin typeface="Times New Roman"/>
              <a:ea typeface="Calibri"/>
            </a:endParaRPr>
          </a:p>
          <a:p>
            <a:pPr marL="457200" indent="-457200" algn="just">
              <a:buFontTx/>
              <a:buChar char="-"/>
            </a:pPr>
            <a:r>
              <a:rPr lang="vi-VN" sz="2800" b="1" i="1" u="sng" dirty="0">
                <a:solidFill>
                  <a:srgbClr val="080808"/>
                </a:solidFill>
                <a:latin typeface="Times New Roman"/>
                <a:ea typeface="Calibri"/>
              </a:rPr>
              <a:t>Các công ty mẹ và tập đoàn</a:t>
            </a:r>
            <a:r>
              <a:rPr lang="en-US" sz="2800" b="1" i="1" u="sng" dirty="0">
                <a:solidFill>
                  <a:srgbClr val="080808"/>
                </a:solidFill>
                <a:latin typeface="Times New Roman"/>
                <a:ea typeface="Calibri"/>
              </a:rPr>
              <a:t>:</a:t>
            </a:r>
            <a:r>
              <a:rPr lang="vi-VN" sz="2800" b="1" dirty="0">
                <a:solidFill>
                  <a:srgbClr val="080808"/>
                </a:solidFill>
                <a:latin typeface="Times New Roman"/>
                <a:ea typeface="Calibri"/>
              </a:rPr>
              <a:t>phải lập </a:t>
            </a:r>
            <a:r>
              <a:rPr lang="en-US" sz="2800" b="1" dirty="0">
                <a:solidFill>
                  <a:srgbClr val="080808"/>
                </a:solidFill>
                <a:latin typeface="Times New Roman"/>
                <a:ea typeface="Calibri"/>
              </a:rPr>
              <a:t>BCTC </a:t>
            </a:r>
            <a:r>
              <a:rPr lang="vi-VN" sz="2800" b="1" dirty="0">
                <a:solidFill>
                  <a:srgbClr val="080808"/>
                </a:solidFill>
                <a:latin typeface="Times New Roman"/>
                <a:ea typeface="Calibri"/>
              </a:rPr>
              <a:t>giữa niên độ và báo cáo tài chính hợp nhất vào cuối kỳ báo cáo năm </a:t>
            </a:r>
            <a:endParaRPr lang="en-US" sz="2800" b="1" dirty="0">
              <a:solidFill>
                <a:srgbClr val="080808"/>
              </a:solidFill>
              <a:latin typeface="Times New Roman"/>
              <a:ea typeface="Calibri"/>
            </a:endParaRPr>
          </a:p>
          <a:p>
            <a:pPr marL="457200" indent="-457200" algn="just">
              <a:buFontTx/>
              <a:buChar char="-"/>
            </a:pPr>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a:t>
            </a:r>
            <a:r>
              <a:rPr lang="vi-VN" sz="2800" b="1" i="1" u="sng" dirty="0">
                <a:solidFill>
                  <a:srgbClr val="080808"/>
                </a:solidFill>
                <a:latin typeface="Times New Roman"/>
                <a:ea typeface="Calibri"/>
              </a:rPr>
              <a:t>Các công ty, tổng công ty</a:t>
            </a:r>
            <a:r>
              <a:rPr lang="en-US" sz="2800" b="1" dirty="0">
                <a:solidFill>
                  <a:srgbClr val="080808"/>
                </a:solidFill>
                <a:latin typeface="Times New Roman"/>
                <a:ea typeface="Calibri"/>
              </a:rPr>
              <a:t>: </a:t>
            </a:r>
            <a:r>
              <a:rPr lang="vi-VN" sz="2800" b="1" dirty="0">
                <a:solidFill>
                  <a:srgbClr val="080808"/>
                </a:solidFill>
                <a:latin typeface="Times New Roman"/>
                <a:ea typeface="Calibri"/>
              </a:rPr>
              <a:t>có đơn vị kế toán phụ thuộc phải lập thêm </a:t>
            </a:r>
            <a:r>
              <a:rPr lang="en-US" sz="2800" b="1" dirty="0">
                <a:solidFill>
                  <a:srgbClr val="080808"/>
                </a:solidFill>
                <a:latin typeface="Times New Roman"/>
                <a:ea typeface="Calibri"/>
              </a:rPr>
              <a:t>BCTC </a:t>
            </a:r>
            <a:r>
              <a:rPr lang="vi-VN" sz="2800" b="1" dirty="0">
                <a:solidFill>
                  <a:srgbClr val="080808"/>
                </a:solidFill>
                <a:latin typeface="Times New Roman"/>
                <a:ea typeface="Calibri"/>
              </a:rPr>
              <a:t>tổng hợp hoăc báo cáo tài chính hợp nhất vào cuối kỳ báo cáo kế toán năm</a:t>
            </a:r>
            <a:endParaRPr lang="en-US" sz="2800" b="1" dirty="0">
              <a:solidFill>
                <a:srgbClr val="080808"/>
              </a:solidFill>
              <a:latin typeface="Times New Roman"/>
              <a:ea typeface="Calibri"/>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164</a:t>
            </a:r>
          </a:p>
        </p:txBody>
      </p:sp>
    </p:spTree>
    <p:extLst>
      <p:ext uri="{BB962C8B-B14F-4D97-AF65-F5344CB8AC3E}">
        <p14:creationId xmlns:p14="http://schemas.microsoft.com/office/powerpoint/2010/main" val="1949496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304800"/>
            <a:ext cx="7620000" cy="838200"/>
          </a:xfrm>
        </p:spPr>
        <p:txBody>
          <a:bodyPr/>
          <a:lstStyle/>
          <a:p>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3.2.1. Nội dung</a:t>
            </a:r>
            <a:endParaRPr lang="en-US" sz="2800" dirty="0">
              <a:solidFill>
                <a:schemeClr val="tx1"/>
              </a:solidFill>
              <a:latin typeface="Times New Roman" pitchFamily="18" charset="0"/>
              <a:cs typeface="Times New Roman" pitchFamily="18" charset="0"/>
            </a:endParaRPr>
          </a:p>
        </p:txBody>
      </p:sp>
      <p:sp>
        <p:nvSpPr>
          <p:cNvPr id="4" name="Rectangle 2"/>
          <p:cNvSpPr txBox="1">
            <a:spLocks noChangeArrowheads="1"/>
          </p:cNvSpPr>
          <p:nvPr/>
        </p:nvSpPr>
        <p:spPr bwMode="auto">
          <a:xfrm>
            <a:off x="228600" y="838200"/>
            <a:ext cx="8763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br>
              <a:rPr lang="en-US" sz="2800" dirty="0">
                <a:latin typeface="Times New Roman" pitchFamily="18" charset="0"/>
                <a:cs typeface="Times New Roman" pitchFamily="18" charset="0"/>
              </a:rPr>
            </a:br>
            <a:r>
              <a:rPr lang="it-IT" sz="2600" b="1" i="1" u="sng" dirty="0">
                <a:solidFill>
                  <a:schemeClr val="tx1"/>
                </a:solidFill>
                <a:latin typeface="Times New Roman" pitchFamily="18" charset="0"/>
                <a:cs typeface="Times New Roman" pitchFamily="18" charset="0"/>
              </a:rPr>
              <a:t>Chiết khấu thương mại: </a:t>
            </a:r>
            <a:r>
              <a:rPr lang="it-IT" sz="2600" dirty="0">
                <a:solidFill>
                  <a:schemeClr val="tx1"/>
                </a:solidFill>
                <a:latin typeface="Times New Roman" pitchFamily="18" charset="0"/>
                <a:cs typeface="Times New Roman" pitchFamily="18" charset="0"/>
              </a:rPr>
              <a:t>là khoản tiền chênh lệch giá bán nhỏ hơn giá niêm yết doanh nghiệp đã giảm trừ cho người mua hàng do việc người mua hàng đã mua sản phẩm, hàng hóa, dịch vụ với khối lượng lớn theo thỏa thuận về chiết khấu thương mại đã ghi trên hợp đồng kinh tế mua bán hoặc các cam kết mua, bán hàng.</a:t>
            </a:r>
            <a:endParaRPr lang="en-US" sz="2600" dirty="0">
              <a:solidFill>
                <a:schemeClr val="tx1"/>
              </a:solidFill>
              <a:latin typeface="Times New Roman" pitchFamily="18" charset="0"/>
              <a:cs typeface="Times New Roman" pitchFamily="18" charset="0"/>
            </a:endParaRPr>
          </a:p>
        </p:txBody>
      </p:sp>
      <p:sp>
        <p:nvSpPr>
          <p:cNvPr id="5" name="Rectangle 2"/>
          <p:cNvSpPr txBox="1">
            <a:spLocks noChangeArrowheads="1"/>
          </p:cNvSpPr>
          <p:nvPr/>
        </p:nvSpPr>
        <p:spPr bwMode="auto">
          <a:xfrm>
            <a:off x="228600" y="3124200"/>
            <a:ext cx="8763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just"/>
            <a:br>
              <a:rPr lang="en-US" sz="2800" dirty="0">
                <a:latin typeface="Times New Roman" pitchFamily="18" charset="0"/>
                <a:cs typeface="Times New Roman" pitchFamily="18" charset="0"/>
              </a:rPr>
            </a:br>
            <a:r>
              <a:rPr lang="it-IT" sz="2600" b="1" i="1" u="sng" dirty="0">
                <a:solidFill>
                  <a:schemeClr val="tx1"/>
                </a:solidFill>
                <a:latin typeface="Times New Roman" pitchFamily="18" charset="0"/>
                <a:cs typeface="Times New Roman" pitchFamily="18" charset="0"/>
              </a:rPr>
              <a:t>Kế toán doanh thu hàng bán bị trả lại</a:t>
            </a:r>
            <a:r>
              <a:rPr lang="it-IT" sz="2600" dirty="0">
                <a:solidFill>
                  <a:schemeClr val="tx1"/>
                </a:solidFill>
                <a:latin typeface="Times New Roman" pitchFamily="18" charset="0"/>
                <a:cs typeface="Times New Roman" pitchFamily="18" charset="0"/>
              </a:rPr>
              <a:t>:  là số sản phẩm, hàng hóa doanh nghiệp đã xác định tiêu thụ, nhưng bị khách hàng trả lại do vi phạm các điều kiện đã cam kết trong hợp đồng kinh tế như: hàng kém phẩm chất, sai qui cách, chủng loại</a:t>
            </a:r>
            <a:endParaRPr lang="en-US" sz="2600" dirty="0">
              <a:solidFill>
                <a:schemeClr val="tx1"/>
              </a:solidFill>
              <a:latin typeface="Times New Roman" pitchFamily="18" charset="0"/>
              <a:cs typeface="Times New Roman" pitchFamily="18" charset="0"/>
            </a:endParaRPr>
          </a:p>
        </p:txBody>
      </p:sp>
      <p:sp>
        <p:nvSpPr>
          <p:cNvPr id="3" name="Rectangle 2"/>
          <p:cNvSpPr/>
          <p:nvPr/>
        </p:nvSpPr>
        <p:spPr>
          <a:xfrm>
            <a:off x="228600" y="4876800"/>
            <a:ext cx="8763000" cy="1692771"/>
          </a:xfrm>
          <a:prstGeom prst="rect">
            <a:avLst/>
          </a:prstGeom>
        </p:spPr>
        <p:txBody>
          <a:bodyPr wrap="square">
            <a:spAutoFit/>
          </a:bodyPr>
          <a:lstStyle/>
          <a:p>
            <a:pPr algn="just"/>
            <a:r>
              <a:rPr lang="it-IT" sz="2600" b="1" i="1" u="sng" dirty="0">
                <a:latin typeface="Times New Roman" pitchFamily="18" charset="0"/>
                <a:cs typeface="Times New Roman" pitchFamily="18" charset="0"/>
              </a:rPr>
              <a:t>Kế toán giảm giá hàng bán</a:t>
            </a:r>
            <a:r>
              <a:rPr lang="it-IT" sz="2600" dirty="0">
                <a:latin typeface="Times New Roman" pitchFamily="18" charset="0"/>
                <a:cs typeface="Times New Roman" pitchFamily="18" charset="0"/>
              </a:rPr>
              <a:t>: là khoản tiền doanh nghiệp (bên bán) giảm trừ cho bên mua hàng trong trường hợp đặc biệt vì lí do hàng bán bị kém phẩm chất, không đúng qui cách, hoặc không đúng thời hạn ... đã ghi trong hợp đồng</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855148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
                                        </p:tgtEl>
                                        <p:attrNameLst>
                                          <p:attrName>style.visibility</p:attrName>
                                        </p:attrNameLst>
                                      </p:cBhvr>
                                      <p:to>
                                        <p:strVal val="visible"/>
                                      </p:to>
                                    </p:set>
                                    <p:anim calcmode="discrete" valueType="clr">
                                      <p:cBhvr override="childStyle">
                                        <p:cTn id="21"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
                                        </p:tgtEl>
                                        <p:attrNameLst>
                                          <p:attrName>fillcolor</p:attrName>
                                        </p:attrNameLst>
                                      </p:cBhvr>
                                      <p:tavLst>
                                        <p:tav tm="0">
                                          <p:val>
                                            <p:clrVal>
                                              <a:schemeClr val="accent2"/>
                                            </p:clrVal>
                                          </p:val>
                                        </p:tav>
                                        <p:tav tm="50000">
                                          <p:val>
                                            <p:clrVal>
                                              <a:schemeClr val="hlink"/>
                                            </p:clrVal>
                                          </p:val>
                                        </p:tav>
                                      </p:tavLst>
                                    </p:anim>
                                    <p:set>
                                      <p:cBhvr>
                                        <p:cTn id="23"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P spid="5" grpId="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141" y="0"/>
            <a:ext cx="9144000" cy="6801862"/>
          </a:xfrm>
          <a:prstGeom prst="rect">
            <a:avLst/>
          </a:prstGeom>
        </p:spPr>
        <p:txBody>
          <a:bodyPr wrap="square">
            <a:spAutoFit/>
          </a:bodyPr>
          <a:lstStyle/>
          <a:p>
            <a:pPr algn="just"/>
            <a:r>
              <a:rPr lang="en-US" sz="2800" b="1" dirty="0">
                <a:solidFill>
                  <a:srgbClr val="080808"/>
                </a:solidFill>
                <a:latin typeface="Times New Roman"/>
                <a:ea typeface="Calibri"/>
              </a:rPr>
              <a:t>1.5</a:t>
            </a:r>
            <a:r>
              <a:rPr lang="vi-VN" sz="2800" b="1" dirty="0">
                <a:solidFill>
                  <a:srgbClr val="080808"/>
                </a:solidFill>
                <a:latin typeface="Times New Roman"/>
                <a:ea typeface="Calibri"/>
              </a:rPr>
              <a:t>. </a:t>
            </a:r>
            <a:r>
              <a:rPr lang="en-US" sz="2800" b="1" dirty="0" err="1">
                <a:solidFill>
                  <a:srgbClr val="080808"/>
                </a:solidFill>
                <a:latin typeface="Times New Roman"/>
                <a:ea typeface="Calibri"/>
              </a:rPr>
              <a:t>Yêu</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cầu</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lập</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và</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trình</a:t>
            </a:r>
            <a:r>
              <a:rPr lang="en-US" sz="2800" b="1" dirty="0">
                <a:solidFill>
                  <a:srgbClr val="080808"/>
                </a:solidFill>
                <a:latin typeface="Times New Roman"/>
                <a:ea typeface="Calibri"/>
              </a:rPr>
              <a:t>  </a:t>
            </a:r>
            <a:r>
              <a:rPr lang="en-US" sz="2800" b="1" dirty="0" err="1">
                <a:solidFill>
                  <a:srgbClr val="080808"/>
                </a:solidFill>
                <a:latin typeface="Times New Roman"/>
                <a:ea typeface="Calibri"/>
              </a:rPr>
              <a:t>bày</a:t>
            </a:r>
            <a:r>
              <a:rPr lang="en-US" sz="2800" b="1" dirty="0">
                <a:solidFill>
                  <a:srgbClr val="080808"/>
                </a:solidFill>
                <a:latin typeface="Times New Roman"/>
                <a:ea typeface="Calibri"/>
              </a:rPr>
              <a:t> </a:t>
            </a:r>
            <a:r>
              <a:rPr lang="vi-VN" sz="2800" b="1" dirty="0">
                <a:solidFill>
                  <a:srgbClr val="080808"/>
                </a:solidFill>
                <a:latin typeface="Times New Roman"/>
                <a:ea typeface="Calibri"/>
              </a:rPr>
              <a:t>báo cáo tài chính</a:t>
            </a:r>
            <a:endParaRPr lang="en-US" sz="2800" b="1" dirty="0">
              <a:solidFill>
                <a:srgbClr val="080808"/>
              </a:solidFill>
              <a:latin typeface="Times New Roman"/>
              <a:ea typeface="Calibri"/>
            </a:endParaRPr>
          </a:p>
          <a:p>
            <a:pPr algn="just"/>
            <a:r>
              <a:rPr lang="vi-VN" sz="2800" b="1" dirty="0">
                <a:solidFill>
                  <a:srgbClr val="080808"/>
                </a:solidFill>
                <a:latin typeface="Times New Roman"/>
                <a:ea typeface="Calibri"/>
              </a:rPr>
              <a:t>	:</a:t>
            </a:r>
            <a:endParaRPr lang="en-US" sz="3200" b="1" dirty="0">
              <a:solidFill>
                <a:srgbClr val="080808"/>
              </a:solidFill>
              <a:latin typeface="Times New Roman" pitchFamily="18" charset="0"/>
              <a:ea typeface="Calibri"/>
              <a:cs typeface="Times New Roman" pitchFamily="18" charset="0"/>
            </a:endParaRPr>
          </a:p>
          <a:p>
            <a:pPr algn="just"/>
            <a:r>
              <a:rPr lang="vi-VN" sz="3200" b="1" dirty="0">
                <a:solidFill>
                  <a:srgbClr val="080808"/>
                </a:solidFill>
                <a:latin typeface="Times New Roman" pitchFamily="18" charset="0"/>
                <a:ea typeface="Calibri"/>
                <a:cs typeface="Times New Roman" pitchFamily="18" charset="0"/>
              </a:rPr>
              <a:t> - </a:t>
            </a:r>
            <a:r>
              <a:rPr lang="vi-VN" sz="3200" dirty="0">
                <a:latin typeface="Times New Roman" pitchFamily="18" charset="0"/>
                <a:cs typeface="Times New Roman" pitchFamily="18" charset="0"/>
              </a:rPr>
              <a:t>Thông tin trình bày trên Báo cáo tài chính phải phản ánh trung thực, hợp lý tình hình tài chính, tình hình và kết quả kinh doanh của doanh nghiệ</a:t>
            </a:r>
            <a:r>
              <a:rPr lang="en-US" sz="3200" dirty="0">
                <a:latin typeface="Times New Roman" pitchFamily="18" charset="0"/>
                <a:cs typeface="Times New Roman" pitchFamily="18" charset="0"/>
              </a:rPr>
              <a:t>p.</a:t>
            </a:r>
          </a:p>
          <a:p>
            <a:pPr hangingPunct="0"/>
            <a:r>
              <a:rPr lang="vi-VN" sz="3200" dirty="0">
                <a:latin typeface="Times New Roman" pitchFamily="18" charset="0"/>
                <a:cs typeface="Times New Roman" pitchFamily="18" charset="0"/>
              </a:rPr>
              <a:t>- Thông tin tài chính phải thích hợp</a:t>
            </a:r>
            <a:r>
              <a:rPr lang="en-US" sz="3200" dirty="0">
                <a:latin typeface="Times New Roman" pitchFamily="18" charset="0"/>
                <a:cs typeface="Times New Roman" pitchFamily="18" charset="0"/>
              </a:rPr>
              <a:t>.</a:t>
            </a:r>
          </a:p>
          <a:p>
            <a:pPr hangingPunct="0"/>
            <a:r>
              <a:rPr lang="vi-VN" sz="3200" dirty="0">
                <a:latin typeface="Times New Roman" pitchFamily="18" charset="0"/>
                <a:cs typeface="Times New Roman" pitchFamily="18" charset="0"/>
              </a:rPr>
              <a:t>- Thông tin tài chính phải được trình bày đầy đủ trên mọi khía cạnh trọng yếu..</a:t>
            </a:r>
            <a:endParaRPr lang="en-US" sz="3200" dirty="0">
              <a:latin typeface="Times New Roman" pitchFamily="18" charset="0"/>
              <a:cs typeface="Times New Roman" pitchFamily="18" charset="0"/>
            </a:endParaRPr>
          </a:p>
          <a:p>
            <a:r>
              <a:rPr lang="vi-VN" sz="3200" dirty="0">
                <a:latin typeface="Times New Roman" pitchFamily="18" charset="0"/>
                <a:cs typeface="Times New Roman" pitchFamily="18" charset="0"/>
              </a:rPr>
              <a:t>- Thông tin phải đảm bảo có thể kiểm chứng, kịp thời và dễ hiểu.</a:t>
            </a:r>
            <a:endParaRPr lang="en-US" sz="3200" dirty="0">
              <a:latin typeface="Times New Roman" pitchFamily="18" charset="0"/>
              <a:cs typeface="Times New Roman" pitchFamily="18" charset="0"/>
            </a:endParaRPr>
          </a:p>
          <a:p>
            <a:pPr hangingPunct="0"/>
            <a:r>
              <a:rPr lang="vi-VN" sz="3200" dirty="0">
                <a:latin typeface="Times New Roman" pitchFamily="18" charset="0"/>
                <a:cs typeface="Times New Roman" pitchFamily="18" charset="0"/>
              </a:rPr>
              <a:t>- Thông tin tài chính phải được trình bày nhất quán và có thể so sánh giữa các kỳ kế toán; So sánh được giữa các doanh nghiệp với nhau.</a:t>
            </a:r>
            <a:endParaRPr lang="en-US" sz="3200" dirty="0">
              <a:latin typeface="Times New Roman" pitchFamily="18" charset="0"/>
              <a:cs typeface="Times New Roman" pitchFamily="18" charset="0"/>
            </a:endParaRPr>
          </a:p>
          <a:p>
            <a:pPr algn="just"/>
            <a:endParaRPr lang="en-US" sz="2800" dirty="0"/>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164</a:t>
            </a:r>
          </a:p>
        </p:txBody>
      </p:sp>
    </p:spTree>
    <p:extLst>
      <p:ext uri="{BB962C8B-B14F-4D97-AF65-F5344CB8AC3E}">
        <p14:creationId xmlns:p14="http://schemas.microsoft.com/office/powerpoint/2010/main" val="149381169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lnSpc>
                <a:spcPct val="140000"/>
              </a:lnSpc>
            </a:pPr>
            <a:r>
              <a:rPr lang="en-US" sz="2800" b="1" dirty="0">
                <a:solidFill>
                  <a:srgbClr val="080808"/>
                </a:solidFill>
                <a:latin typeface="Times New Roman"/>
                <a:ea typeface="Calibri"/>
              </a:rPr>
              <a:t>1.6.</a:t>
            </a:r>
            <a:r>
              <a:rPr lang="vi-VN" sz="2800" b="1" dirty="0">
                <a:solidFill>
                  <a:srgbClr val="080808"/>
                </a:solidFill>
                <a:latin typeface="Times New Roman"/>
                <a:ea typeface="Calibri"/>
              </a:rPr>
              <a:t> Nguyên tắc lập và trình bày báo cáo tài chính</a:t>
            </a:r>
            <a:endParaRPr lang="en-US" sz="2400" dirty="0">
              <a:solidFill>
                <a:srgbClr val="080808"/>
              </a:solidFill>
              <a:latin typeface="Times New Roman"/>
              <a:ea typeface="Calibri"/>
            </a:endParaRPr>
          </a:p>
        </p:txBody>
      </p:sp>
      <p:sp>
        <p:nvSpPr>
          <p:cNvPr id="8" name="AutoShape 76"/>
          <p:cNvSpPr>
            <a:spLocks noChangeArrowheads="1"/>
          </p:cNvSpPr>
          <p:nvPr/>
        </p:nvSpPr>
        <p:spPr bwMode="gray">
          <a:xfrm>
            <a:off x="0" y="990600"/>
            <a:ext cx="9144000" cy="10668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marL="342900" indent="-342900" algn="just">
              <a:buFont typeface="Arial" charset="0"/>
              <a:buChar char="•"/>
            </a:pPr>
            <a:r>
              <a:rPr lang="nl-NL" sz="2400" b="1" i="1" u="sng" dirty="0">
                <a:solidFill>
                  <a:srgbClr val="080808"/>
                </a:solidFill>
                <a:latin typeface="Times New Roman"/>
                <a:ea typeface="Batang"/>
                <a:cs typeface="Times New Roman"/>
              </a:rPr>
              <a:t>Hoạt động liên tục</a:t>
            </a:r>
            <a:r>
              <a:rPr lang="nl-NL" sz="2400" b="1" dirty="0">
                <a:solidFill>
                  <a:srgbClr val="080808"/>
                </a:solidFill>
                <a:latin typeface="Times New Roman"/>
                <a:ea typeface="Batang"/>
                <a:cs typeface="Times New Roman"/>
              </a:rPr>
              <a:t>: Khi lập và trình bày BCTC phải đánh giá </a:t>
            </a:r>
          </a:p>
          <a:p>
            <a:pPr algn="just"/>
            <a:r>
              <a:rPr lang="nl-NL" sz="2400" b="1" dirty="0">
                <a:solidFill>
                  <a:srgbClr val="080808"/>
                </a:solidFill>
                <a:latin typeface="Times New Roman"/>
                <a:ea typeface="Batang"/>
                <a:cs typeface="Times New Roman"/>
              </a:rPr>
              <a:t>và xác nhận việc giả định hoạt động liên tục của DN. Nếu có dấu</a:t>
            </a:r>
          </a:p>
          <a:p>
            <a:pPr algn="just"/>
            <a:r>
              <a:rPr lang="nl-NL" sz="2400" b="1" dirty="0">
                <a:solidFill>
                  <a:srgbClr val="080808"/>
                </a:solidFill>
                <a:latin typeface="Times New Roman"/>
                <a:ea typeface="Batang"/>
                <a:cs typeface="Times New Roman"/>
              </a:rPr>
              <a:t> hiệu không liên tục thì phải điều chỉnh BCTC và thuyết minh </a:t>
            </a:r>
            <a:endParaRPr lang="en-US" sz="2400" b="1" dirty="0">
              <a:solidFill>
                <a:srgbClr val="080808"/>
              </a:solidFill>
              <a:latin typeface="Calibri"/>
              <a:ea typeface="Calibri"/>
              <a:cs typeface="Times New Roman"/>
            </a:endParaRPr>
          </a:p>
        </p:txBody>
      </p:sp>
      <p:sp>
        <p:nvSpPr>
          <p:cNvPr id="9" name="AutoShape 77"/>
          <p:cNvSpPr>
            <a:spLocks noChangeArrowheads="1"/>
          </p:cNvSpPr>
          <p:nvPr/>
        </p:nvSpPr>
        <p:spPr bwMode="gray">
          <a:xfrm>
            <a:off x="-76200" y="2133600"/>
            <a:ext cx="9144000" cy="8382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Cơ sở dồn tích</a:t>
            </a:r>
            <a:r>
              <a:rPr lang="vi-VN" sz="2400" b="1" i="1" dirty="0">
                <a:solidFill>
                  <a:srgbClr val="080808"/>
                </a:solidFill>
                <a:latin typeface="Times New Roman"/>
                <a:ea typeface="Calibri"/>
              </a:rPr>
              <a:t>: </a:t>
            </a:r>
            <a:r>
              <a:rPr lang="vi-VN" sz="2400" b="1" dirty="0">
                <a:solidFill>
                  <a:srgbClr val="080808"/>
                </a:solidFill>
                <a:latin typeface="Times New Roman"/>
                <a:ea typeface="Calibri"/>
              </a:rPr>
              <a:t>Doanh nghiệp phải lập </a:t>
            </a:r>
            <a:r>
              <a:rPr lang="en-US" sz="2400" b="1" dirty="0">
                <a:solidFill>
                  <a:srgbClr val="080808"/>
                </a:solidFill>
                <a:latin typeface="Times New Roman"/>
                <a:ea typeface="Calibri"/>
              </a:rPr>
              <a:t>BCTC </a:t>
            </a:r>
            <a:r>
              <a:rPr lang="vi-VN" sz="2400" b="1" dirty="0">
                <a:solidFill>
                  <a:srgbClr val="080808"/>
                </a:solidFill>
                <a:latin typeface="Times New Roman"/>
                <a:ea typeface="Calibri"/>
              </a:rPr>
              <a:t>trên cơ sở </a:t>
            </a:r>
            <a:endParaRPr lang="en-US" sz="2400" b="1" dirty="0">
              <a:solidFill>
                <a:srgbClr val="080808"/>
              </a:solidFill>
              <a:latin typeface="Times New Roman"/>
              <a:ea typeface="Calibri"/>
            </a:endParaRPr>
          </a:p>
          <a:p>
            <a:pPr algn="just"/>
            <a:r>
              <a:rPr lang="vi-VN" sz="2400" b="1" dirty="0">
                <a:solidFill>
                  <a:srgbClr val="080808"/>
                </a:solidFill>
                <a:latin typeface="Times New Roman"/>
                <a:ea typeface="Calibri"/>
              </a:rPr>
              <a:t>kế toán dồn tích, trừ các thông tin liên quan đến các luồng tiền </a:t>
            </a:r>
            <a:endParaRPr lang="en-US" sz="2000" b="1" dirty="0">
              <a:solidFill>
                <a:srgbClr val="080808"/>
              </a:solidFill>
              <a:latin typeface="Times New Roman"/>
              <a:ea typeface="Calibri"/>
            </a:endParaRPr>
          </a:p>
        </p:txBody>
      </p:sp>
      <p:sp>
        <p:nvSpPr>
          <p:cNvPr id="5" name="AutoShape 77"/>
          <p:cNvSpPr>
            <a:spLocks noChangeArrowheads="1"/>
          </p:cNvSpPr>
          <p:nvPr/>
        </p:nvSpPr>
        <p:spPr bwMode="gray">
          <a:xfrm>
            <a:off x="0" y="3048000"/>
            <a:ext cx="9144000" cy="8382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Nhất quán:</a:t>
            </a:r>
            <a:r>
              <a:rPr lang="vi-VN" sz="2400" b="1" u="sng" dirty="0">
                <a:solidFill>
                  <a:srgbClr val="080808"/>
                </a:solidFill>
                <a:latin typeface="Times New Roman"/>
                <a:ea typeface="Calibri"/>
              </a:rPr>
              <a:t> </a:t>
            </a:r>
            <a:r>
              <a:rPr lang="vi-VN" sz="2400" b="1" dirty="0">
                <a:solidFill>
                  <a:srgbClr val="080808"/>
                </a:solidFill>
                <a:latin typeface="Times New Roman"/>
                <a:ea typeface="Calibri"/>
              </a:rPr>
              <a:t>Trình bày và phân loại các khoản mục trong </a:t>
            </a:r>
            <a:r>
              <a:rPr lang="en-US" sz="2400" b="1" dirty="0">
                <a:solidFill>
                  <a:srgbClr val="080808"/>
                </a:solidFill>
                <a:latin typeface="Times New Roman"/>
                <a:ea typeface="Calibri"/>
              </a:rPr>
              <a:t>BCTC</a:t>
            </a:r>
          </a:p>
          <a:p>
            <a:pPr algn="just"/>
            <a:r>
              <a:rPr lang="vi-VN" sz="2400" b="1" dirty="0">
                <a:solidFill>
                  <a:srgbClr val="080808"/>
                </a:solidFill>
                <a:latin typeface="Times New Roman"/>
                <a:ea typeface="Calibri"/>
              </a:rPr>
              <a:t> phải nhất quán từ niên độ này sang niên độ khác </a:t>
            </a:r>
            <a:endParaRPr lang="en-US" sz="2000" b="1" dirty="0">
              <a:solidFill>
                <a:srgbClr val="080808"/>
              </a:solidFill>
              <a:latin typeface="Times New Roman"/>
              <a:ea typeface="Calibri"/>
            </a:endParaRPr>
          </a:p>
        </p:txBody>
      </p:sp>
      <p:sp>
        <p:nvSpPr>
          <p:cNvPr id="6" name="AutoShape 77"/>
          <p:cNvSpPr>
            <a:spLocks noChangeArrowheads="1"/>
          </p:cNvSpPr>
          <p:nvPr/>
        </p:nvSpPr>
        <p:spPr bwMode="gray">
          <a:xfrm>
            <a:off x="0" y="3962400"/>
            <a:ext cx="9144000" cy="762000"/>
          </a:xfrm>
          <a:prstGeom prst="roundRect">
            <a:avLst>
              <a:gd name="adj" fmla="val 50000"/>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just"/>
            <a:r>
              <a:rPr lang="en-US" sz="2400" b="1" i="1" dirty="0">
                <a:solidFill>
                  <a:srgbClr val="080808"/>
                </a:solidFill>
                <a:latin typeface="Times New Roman"/>
                <a:ea typeface="Calibri"/>
              </a:rPr>
              <a:t>* </a:t>
            </a:r>
            <a:r>
              <a:rPr lang="vi-VN" sz="2400" b="1" i="1" u="sng" dirty="0">
                <a:solidFill>
                  <a:srgbClr val="080808"/>
                </a:solidFill>
                <a:latin typeface="Times New Roman"/>
                <a:ea typeface="Calibri"/>
              </a:rPr>
              <a:t>Trọng yếu và tập hợp</a:t>
            </a:r>
            <a:r>
              <a:rPr lang="vi-VN" sz="2400" b="1" i="1" dirty="0">
                <a:solidFill>
                  <a:srgbClr val="080808"/>
                </a:solidFill>
                <a:latin typeface="Times New Roman"/>
                <a:ea typeface="Calibri"/>
              </a:rPr>
              <a:t>:</a:t>
            </a:r>
            <a:r>
              <a:rPr lang="vi-VN" sz="2400" b="1" dirty="0">
                <a:solidFill>
                  <a:srgbClr val="080808"/>
                </a:solidFill>
                <a:latin typeface="Times New Roman"/>
                <a:ea typeface="Calibri"/>
              </a:rPr>
              <a:t> từng khoản mục trọng yếu phải được trình </a:t>
            </a:r>
            <a:endParaRPr lang="en-US" sz="2400" b="1" dirty="0">
              <a:solidFill>
                <a:srgbClr val="080808"/>
              </a:solidFill>
              <a:latin typeface="Times New Roman"/>
              <a:ea typeface="Calibri"/>
            </a:endParaRPr>
          </a:p>
          <a:p>
            <a:pPr algn="just"/>
            <a:r>
              <a:rPr lang="vi-VN" sz="2400" b="1" dirty="0">
                <a:solidFill>
                  <a:srgbClr val="080808"/>
                </a:solidFill>
                <a:latin typeface="Times New Roman"/>
                <a:ea typeface="Calibri"/>
              </a:rPr>
              <a:t>bày riêng biệt từng khoản mục trong báo cáo tài chính</a:t>
            </a:r>
            <a:endParaRPr lang="en-US" sz="2000" b="1" dirty="0">
              <a:solidFill>
                <a:srgbClr val="080808"/>
              </a:solidFill>
              <a:latin typeface="Times New Roman"/>
              <a:ea typeface="Calibri"/>
            </a:endParaRPr>
          </a:p>
        </p:txBody>
      </p:sp>
      <p:sp>
        <p:nvSpPr>
          <p:cNvPr id="10" name="AutoShape 77"/>
          <p:cNvSpPr>
            <a:spLocks noChangeArrowheads="1"/>
          </p:cNvSpPr>
          <p:nvPr/>
        </p:nvSpPr>
        <p:spPr bwMode="gray">
          <a:xfrm>
            <a:off x="0" y="4800600"/>
            <a:ext cx="9144000" cy="9144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marL="342900" indent="-342900">
              <a:buFont typeface="Arial" charset="0"/>
              <a:buChar char="•"/>
            </a:pPr>
            <a:r>
              <a:rPr lang="vi-VN" sz="2400" b="1" i="1" u="sng" dirty="0">
                <a:solidFill>
                  <a:srgbClr val="080808"/>
                </a:solidFill>
                <a:latin typeface="Times New Roman" pitchFamily="18" charset="0"/>
                <a:cs typeface="Times New Roman" pitchFamily="18" charset="0"/>
              </a:rPr>
              <a:t>Bù trừ:</a:t>
            </a:r>
            <a:r>
              <a:rPr lang="vi-VN" sz="2400" b="1" u="sng" dirty="0">
                <a:solidFill>
                  <a:srgbClr val="080808"/>
                </a:solidFill>
                <a:latin typeface="Times New Roman" pitchFamily="18" charset="0"/>
                <a:cs typeface="Times New Roman" pitchFamily="18" charset="0"/>
              </a:rPr>
              <a:t> </a:t>
            </a:r>
            <a:r>
              <a:rPr lang="vi-VN" sz="2400" b="1" dirty="0">
                <a:solidFill>
                  <a:srgbClr val="080808"/>
                </a:solidFill>
                <a:latin typeface="Times New Roman" pitchFamily="18" charset="0"/>
                <a:cs typeface="Times New Roman" pitchFamily="18" charset="0"/>
              </a:rPr>
              <a:t>Các tài sản và nợ phải trả </a:t>
            </a:r>
            <a:r>
              <a:rPr lang="en-US" sz="2400" b="1" dirty="0">
                <a:solidFill>
                  <a:srgbClr val="080808"/>
                </a:solidFill>
                <a:latin typeface="Times New Roman" pitchFamily="18" charset="0"/>
                <a:cs typeface="Times New Roman" pitchFamily="18" charset="0"/>
              </a:rPr>
              <a:t>BCTC </a:t>
            </a:r>
            <a:r>
              <a:rPr lang="vi-VN" sz="2400" b="1" dirty="0">
                <a:solidFill>
                  <a:srgbClr val="080808"/>
                </a:solidFill>
                <a:latin typeface="Times New Roman" pitchFamily="18" charset="0"/>
                <a:cs typeface="Times New Roman" pitchFamily="18" charset="0"/>
              </a:rPr>
              <a:t>không</a:t>
            </a:r>
            <a:r>
              <a:rPr lang="en-US" sz="2400" b="1" dirty="0">
                <a:solidFill>
                  <a:srgbClr val="080808"/>
                </a:solidFill>
                <a:latin typeface="Times New Roman" pitchFamily="18" charset="0"/>
                <a:cs typeface="Times New Roman" pitchFamily="18" charset="0"/>
              </a:rPr>
              <a:t> </a:t>
            </a:r>
            <a:r>
              <a:rPr lang="vi-VN" sz="2400" b="1" dirty="0">
                <a:solidFill>
                  <a:srgbClr val="080808"/>
                </a:solidFill>
                <a:latin typeface="Times New Roman" pitchFamily="18" charset="0"/>
                <a:cs typeface="Times New Roman" pitchFamily="18" charset="0"/>
              </a:rPr>
              <a:t>đượcbù trừ, </a:t>
            </a:r>
            <a:endParaRPr lang="en-US" sz="2400" b="1" dirty="0">
              <a:solidFill>
                <a:srgbClr val="080808"/>
              </a:solidFill>
              <a:latin typeface="Times New Roman" pitchFamily="18" charset="0"/>
              <a:cs typeface="Times New Roman" pitchFamily="18" charset="0"/>
            </a:endParaRPr>
          </a:p>
          <a:p>
            <a:r>
              <a:rPr lang="vi-VN" sz="2400" b="1" dirty="0">
                <a:solidFill>
                  <a:srgbClr val="080808"/>
                </a:solidFill>
                <a:latin typeface="Times New Roman" pitchFamily="18" charset="0"/>
                <a:cs typeface="Times New Roman" pitchFamily="18" charset="0"/>
              </a:rPr>
              <a:t>trừ khi có chuẩn mực kế toán khác quy định hoặc cho phép bù trừ </a:t>
            </a:r>
            <a:endParaRPr lang="en-US" sz="2400" b="1" dirty="0">
              <a:solidFill>
                <a:srgbClr val="080808"/>
              </a:solidFill>
              <a:latin typeface="Times New Roman" pitchFamily="18" charset="0"/>
              <a:cs typeface="Times New Roman" pitchFamily="18" charset="0"/>
            </a:endParaRPr>
          </a:p>
        </p:txBody>
      </p:sp>
      <p:sp>
        <p:nvSpPr>
          <p:cNvPr id="11" name="AutoShape 77"/>
          <p:cNvSpPr>
            <a:spLocks noChangeArrowheads="1"/>
          </p:cNvSpPr>
          <p:nvPr/>
        </p:nvSpPr>
        <p:spPr bwMode="gray">
          <a:xfrm>
            <a:off x="0" y="5867400"/>
            <a:ext cx="9144000" cy="9144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marL="342900" indent="-342900">
              <a:buFont typeface="Arial" charset="0"/>
              <a:buChar char="•"/>
            </a:pPr>
            <a:r>
              <a:rPr lang="vi-VN" sz="2400" b="1" i="1" u="sng" dirty="0">
                <a:solidFill>
                  <a:srgbClr val="080808"/>
                </a:solidFill>
                <a:latin typeface="Times New Roman"/>
                <a:ea typeface="Calibri"/>
              </a:rPr>
              <a:t>Có thể so sánh được</a:t>
            </a:r>
            <a:r>
              <a:rPr lang="vi-VN" sz="2400" b="1" i="1" dirty="0">
                <a:solidFill>
                  <a:srgbClr val="080808"/>
                </a:solidFill>
                <a:latin typeface="Times New Roman"/>
                <a:ea typeface="Calibri"/>
              </a:rPr>
              <a:t>:</a:t>
            </a:r>
            <a:r>
              <a:rPr lang="vi-VN" sz="2400" b="1" dirty="0">
                <a:solidFill>
                  <a:srgbClr val="080808"/>
                </a:solidFill>
                <a:latin typeface="Times New Roman"/>
                <a:ea typeface="Calibri"/>
              </a:rPr>
              <a:t> Các thông tin trình bày trên </a:t>
            </a:r>
            <a:r>
              <a:rPr lang="en-US" sz="2400" b="1" dirty="0">
                <a:solidFill>
                  <a:srgbClr val="080808"/>
                </a:solidFill>
                <a:latin typeface="Times New Roman"/>
                <a:ea typeface="Calibri"/>
              </a:rPr>
              <a:t>BCTC </a:t>
            </a:r>
            <a:r>
              <a:rPr lang="vi-VN" sz="2400" b="1" dirty="0">
                <a:solidFill>
                  <a:srgbClr val="080808"/>
                </a:solidFill>
                <a:latin typeface="Times New Roman"/>
                <a:ea typeface="Calibri"/>
              </a:rPr>
              <a:t>phải</a:t>
            </a:r>
            <a:endParaRPr lang="en-US" sz="2400" b="1" dirty="0">
              <a:solidFill>
                <a:srgbClr val="080808"/>
              </a:solidFill>
              <a:latin typeface="Times New Roman"/>
              <a:ea typeface="Calibri"/>
            </a:endParaRPr>
          </a:p>
          <a:p>
            <a:r>
              <a:rPr lang="vi-VN" sz="2400" b="1" dirty="0">
                <a:solidFill>
                  <a:srgbClr val="080808"/>
                </a:solidFill>
                <a:latin typeface="Times New Roman"/>
                <a:ea typeface="Calibri"/>
              </a:rPr>
              <a:t> đảm bảo so sánh được thông tin của kỳ này với kỳ trước </a:t>
            </a:r>
            <a:endParaRPr lang="en-US" sz="2400" b="1" dirty="0">
              <a:solidFill>
                <a:srgbClr val="080808"/>
              </a:solidFill>
              <a:latin typeface="Times New Roman" pitchFamily="18" charset="0"/>
              <a:cs typeface="Times New Roman" pitchFamily="18" charset="0"/>
            </a:endParaRPr>
          </a:p>
        </p:txBody>
      </p:sp>
      <p:sp>
        <p:nvSpPr>
          <p:cNvPr id="12"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300" b="1" i="1">
                <a:solidFill>
                  <a:schemeClr val="bg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FFFFFF"/>
                </a:solidFill>
                <a:latin typeface="Times New Roman" pitchFamily="18" charset="0"/>
                <a:cs typeface="Times New Roman" pitchFamily="18" charset="0"/>
              </a:rPr>
              <a:t>163</a:t>
            </a:r>
          </a:p>
        </p:txBody>
      </p:sp>
    </p:spTree>
    <p:extLst>
      <p:ext uri="{BB962C8B-B14F-4D97-AF65-F5344CB8AC3E}">
        <p14:creationId xmlns:p14="http://schemas.microsoft.com/office/powerpoint/2010/main" val="4106407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P spid="6" grpId="0" animBg="1"/>
      <p:bldP spid="10" grpId="0" animBg="1"/>
      <p:bldP spid="11"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9"/>
          <p:cNvSpPr>
            <a:spLocks noGrp="1" noChangeArrowheads="1"/>
          </p:cNvSpPr>
          <p:nvPr>
            <p:ph type="title"/>
          </p:nvPr>
        </p:nvSpPr>
        <p:spPr>
          <a:xfrm>
            <a:off x="152400" y="76200"/>
            <a:ext cx="8915400" cy="1096963"/>
          </a:xfrm>
        </p:spPr>
        <p:txBody>
          <a:bodyPr/>
          <a:lstStyle/>
          <a:p>
            <a:pPr eaLnBrk="1" hangingPunct="1"/>
            <a:r>
              <a:rPr lang="en-US" sz="3200" dirty="0">
                <a:latin typeface="Times New Roman" pitchFamily="18" charset="0"/>
                <a:cs typeface="Times New Roman" pitchFamily="18" charset="0"/>
              </a:rPr>
              <a:t>1.7. </a:t>
            </a:r>
            <a:r>
              <a:rPr lang="en-US" sz="3200" dirty="0" err="1">
                <a:latin typeface="Times New Roman" pitchFamily="18" charset="0"/>
                <a:cs typeface="Times New Roman" pitchFamily="18" charset="0"/>
              </a:rPr>
              <a:t>Kỳ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lập</a:t>
            </a:r>
            <a:r>
              <a:rPr lang="en-US" sz="3200" dirty="0">
                <a:latin typeface="Times New Roman" pitchFamily="18" charset="0"/>
                <a:cs typeface="Times New Roman" pitchFamily="18" charset="0"/>
              </a:rPr>
              <a:t> BCTC</a:t>
            </a:r>
          </a:p>
        </p:txBody>
      </p:sp>
      <p:sp>
        <p:nvSpPr>
          <p:cNvPr id="7188" name="AutoShape 20"/>
          <p:cNvSpPr>
            <a:spLocks noChangeArrowheads="1"/>
          </p:cNvSpPr>
          <p:nvPr/>
        </p:nvSpPr>
        <p:spPr bwMode="gray">
          <a:xfrm>
            <a:off x="280086" y="979097"/>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280086" y="1423055"/>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năm</a:t>
            </a:r>
            <a:endParaRPr lang="en-US" sz="32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2" name="Oval 34"/>
          <p:cNvSpPr>
            <a:spLocks noChangeArrowheads="1"/>
          </p:cNvSpPr>
          <p:nvPr/>
        </p:nvSpPr>
        <p:spPr bwMode="gray">
          <a:xfrm>
            <a:off x="3276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4" name="AutoShape 20"/>
          <p:cNvSpPr>
            <a:spLocks noChangeArrowheads="1"/>
          </p:cNvSpPr>
          <p:nvPr/>
        </p:nvSpPr>
        <p:spPr bwMode="gray">
          <a:xfrm>
            <a:off x="3486322" y="2676353"/>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25" name="AutoShape 20"/>
          <p:cNvSpPr>
            <a:spLocks noChangeArrowheads="1"/>
          </p:cNvSpPr>
          <p:nvPr/>
        </p:nvSpPr>
        <p:spPr bwMode="gray">
          <a:xfrm>
            <a:off x="26430" y="4790172"/>
            <a:ext cx="5486400" cy="16972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27" name="Rectangle 21"/>
          <p:cNvSpPr>
            <a:spLocks noChangeArrowheads="1"/>
          </p:cNvSpPr>
          <p:nvPr/>
        </p:nvSpPr>
        <p:spPr bwMode="auto">
          <a:xfrm>
            <a:off x="4166286" y="2986372"/>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a:t>
            </a:r>
            <a:r>
              <a:rPr lang="en-US" sz="3200" dirty="0" err="1">
                <a:latin typeface="Times New Roman" pitchFamily="18" charset="0"/>
                <a:cs typeface="Times New Roman" pitchFamily="18" charset="0"/>
              </a:rPr>
              <a:t>giữa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niên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endParaRPr lang="en-US" sz="3200" b="1" dirty="0">
              <a:solidFill>
                <a:srgbClr val="000000"/>
              </a:solidFill>
              <a:latin typeface="Times New Roman" pitchFamily="18" charset="0"/>
              <a:cs typeface="Times New Roman" pitchFamily="18" charset="0"/>
            </a:endParaRPr>
          </a:p>
        </p:txBody>
      </p:sp>
      <p:sp>
        <p:nvSpPr>
          <p:cNvPr id="28" name="Rectangle 21"/>
          <p:cNvSpPr>
            <a:spLocks noChangeArrowheads="1"/>
          </p:cNvSpPr>
          <p:nvPr/>
        </p:nvSpPr>
        <p:spPr bwMode="auto">
          <a:xfrm>
            <a:off x="585573" y="5100191"/>
            <a:ext cx="436811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t>- </a:t>
            </a:r>
            <a:r>
              <a:rPr lang="vi-VN" sz="3200" dirty="0">
                <a:latin typeface="Times New Roman" pitchFamily="18" charset="0"/>
                <a:cs typeface="Times New Roman" pitchFamily="18" charset="0"/>
              </a:rPr>
              <a:t>Kỳ lập Báo cáo tài chính </a:t>
            </a:r>
            <a:r>
              <a:rPr lang="en-US" sz="3200" dirty="0" err="1">
                <a:latin typeface="Times New Roman" pitchFamily="18" charset="0"/>
                <a:cs typeface="Times New Roman" pitchFamily="18" charset="0"/>
              </a:rPr>
              <a:t>khác</a:t>
            </a:r>
            <a:endParaRPr lang="en-US" sz="32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595029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94"/>
                                        </p:tgtEl>
                                        <p:attrNameLst>
                                          <p:attrName>style.visibility</p:attrName>
                                        </p:attrNameLst>
                                      </p:cBhvr>
                                      <p:to>
                                        <p:strVal val="visible"/>
                                      </p:to>
                                    </p:set>
                                    <p:animEffect transition="in" filter="fade">
                                      <p:cBhvr>
                                        <p:cTn id="7" dur="1000"/>
                                        <p:tgtEl>
                                          <p:spTgt spid="7194"/>
                                        </p:tgtEl>
                                      </p:cBhvr>
                                    </p:animEffect>
                                    <p:anim calcmode="lin" valueType="num">
                                      <p:cBhvr>
                                        <p:cTn id="8" dur="1000" fill="hold"/>
                                        <p:tgtEl>
                                          <p:spTgt spid="7194"/>
                                        </p:tgtEl>
                                        <p:attrNameLst>
                                          <p:attrName>ppt_x</p:attrName>
                                        </p:attrNameLst>
                                      </p:cBhvr>
                                      <p:tavLst>
                                        <p:tav tm="0">
                                          <p:val>
                                            <p:strVal val="#ppt_x"/>
                                          </p:val>
                                        </p:tav>
                                        <p:tav tm="100000">
                                          <p:val>
                                            <p:strVal val="#ppt_x"/>
                                          </p:val>
                                        </p:tav>
                                      </p:tavLst>
                                    </p:anim>
                                    <p:anim calcmode="lin" valueType="num">
                                      <p:cBhvr>
                                        <p:cTn id="9" dur="1000" fill="hold"/>
                                        <p:tgtEl>
                                          <p:spTgt spid="71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188"/>
                                        </p:tgtEl>
                                        <p:attrNameLst>
                                          <p:attrName>style.visibility</p:attrName>
                                        </p:attrNameLst>
                                      </p:cBhvr>
                                      <p:to>
                                        <p:strVal val="visible"/>
                                      </p:to>
                                    </p:set>
                                    <p:animEffect transition="in" filter="fade">
                                      <p:cBhvr>
                                        <p:cTn id="12" dur="1000"/>
                                        <p:tgtEl>
                                          <p:spTgt spid="7188"/>
                                        </p:tgtEl>
                                      </p:cBhvr>
                                    </p:animEffect>
                                    <p:anim calcmode="lin" valueType="num">
                                      <p:cBhvr>
                                        <p:cTn id="13" dur="1000" fill="hold"/>
                                        <p:tgtEl>
                                          <p:spTgt spid="7188"/>
                                        </p:tgtEl>
                                        <p:attrNameLst>
                                          <p:attrName>ppt_x</p:attrName>
                                        </p:attrNameLst>
                                      </p:cBhvr>
                                      <p:tavLst>
                                        <p:tav tm="0">
                                          <p:val>
                                            <p:strVal val="#ppt_x"/>
                                          </p:val>
                                        </p:tav>
                                        <p:tav tm="100000">
                                          <p:val>
                                            <p:strVal val="#ppt_x"/>
                                          </p:val>
                                        </p:tav>
                                      </p:tavLst>
                                    </p:anim>
                                    <p:anim calcmode="lin" valueType="num">
                                      <p:cBhvr>
                                        <p:cTn id="14" dur="1000" fill="hold"/>
                                        <p:tgtEl>
                                          <p:spTgt spid="718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189"/>
                                        </p:tgtEl>
                                        <p:attrNameLst>
                                          <p:attrName>style.visibility</p:attrName>
                                        </p:attrNameLst>
                                      </p:cBhvr>
                                      <p:to>
                                        <p:strVal val="visible"/>
                                      </p:to>
                                    </p:set>
                                    <p:animEffect transition="in" filter="fade">
                                      <p:cBhvr>
                                        <p:cTn id="17" dur="1000"/>
                                        <p:tgtEl>
                                          <p:spTgt spid="7189"/>
                                        </p:tgtEl>
                                      </p:cBhvr>
                                    </p:animEffect>
                                    <p:anim calcmode="lin" valueType="num">
                                      <p:cBhvr>
                                        <p:cTn id="18" dur="1000" fill="hold"/>
                                        <p:tgtEl>
                                          <p:spTgt spid="7189"/>
                                        </p:tgtEl>
                                        <p:attrNameLst>
                                          <p:attrName>ppt_x</p:attrName>
                                        </p:attrNameLst>
                                      </p:cBhvr>
                                      <p:tavLst>
                                        <p:tav tm="0">
                                          <p:val>
                                            <p:strVal val="#ppt_x"/>
                                          </p:val>
                                        </p:tav>
                                        <p:tav tm="100000">
                                          <p:val>
                                            <p:strVal val="#ppt_x"/>
                                          </p:val>
                                        </p:tav>
                                      </p:tavLst>
                                    </p:anim>
                                    <p:anim calcmode="lin" valueType="num">
                                      <p:cBhvr>
                                        <p:cTn id="19" dur="1000" fill="hold"/>
                                        <p:tgtEl>
                                          <p:spTgt spid="7189"/>
                                        </p:tgtEl>
                                        <p:attrNameLst>
                                          <p:attrName>ppt_y</p:attrName>
                                        </p:attrNameLst>
                                      </p:cBhvr>
                                      <p:tavLst>
                                        <p:tav tm="0">
                                          <p:val>
                                            <p:strVal val="#ppt_y+.1"/>
                                          </p:val>
                                        </p:tav>
                                        <p:tav tm="100000">
                                          <p:val>
                                            <p:strVal val="#ppt_y"/>
                                          </p:val>
                                        </p:tav>
                                      </p:tavLst>
                                    </p:anim>
                                  </p:childTnLst>
                                </p:cTn>
                              </p:par>
                              <p:par>
                                <p:cTn id="20" presetID="10" presetClass="entr" presetSubtype="0" fill="hold" grpId="0" nodeType="withEffect">
                                  <p:stCondLst>
                                    <p:cond delay="0"/>
                                  </p:stCondLst>
                                  <p:childTnLst>
                                    <p:set>
                                      <p:cBhvr>
                                        <p:cTn id="21" dur="1" fill="hold">
                                          <p:stCondLst>
                                            <p:cond delay="0"/>
                                          </p:stCondLst>
                                        </p:cTn>
                                        <p:tgtEl>
                                          <p:spTgt spid="7202"/>
                                        </p:tgtEl>
                                        <p:attrNameLst>
                                          <p:attrName>style.visibility</p:attrName>
                                        </p:attrNameLst>
                                      </p:cBhvr>
                                      <p:to>
                                        <p:strVal val="visible"/>
                                      </p:to>
                                    </p:set>
                                    <p:animEffect transition="in" filter="fade">
                                      <p:cBhvr>
                                        <p:cTn id="22" dur="2000"/>
                                        <p:tgtEl>
                                          <p:spTgt spid="720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1000"/>
                                        <p:tgtEl>
                                          <p:spTgt spid="28"/>
                                        </p:tgtEl>
                                      </p:cBhvr>
                                    </p:animEffect>
                                    <p:anim calcmode="lin" valueType="num">
                                      <p:cBhvr>
                                        <p:cTn id="41" dur="1000" fill="hold"/>
                                        <p:tgtEl>
                                          <p:spTgt spid="28"/>
                                        </p:tgtEl>
                                        <p:attrNameLst>
                                          <p:attrName>ppt_x</p:attrName>
                                        </p:attrNameLst>
                                      </p:cBhvr>
                                      <p:tavLst>
                                        <p:tav tm="0">
                                          <p:val>
                                            <p:strVal val="#ppt_x"/>
                                          </p:val>
                                        </p:tav>
                                        <p:tav tm="100000">
                                          <p:val>
                                            <p:strVal val="#ppt_x"/>
                                          </p:val>
                                        </p:tav>
                                      </p:tavLst>
                                    </p:anim>
                                    <p:anim calcmode="lin" valueType="num">
                                      <p:cBhvr>
                                        <p:cTn id="4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 grpId="0" animBg="1"/>
      <p:bldP spid="7189" grpId="0"/>
      <p:bldP spid="7194" grpId="0" animBg="1"/>
      <p:bldP spid="7202" grpId="0" animBg="1"/>
      <p:bldP spid="24" grpId="0" animBg="1"/>
      <p:bldP spid="25" grpId="0" animBg="1"/>
      <p:bldP spid="27" grpId="0"/>
      <p:bldP spid="28" grpId="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368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29235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749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749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2749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152400" y="76200"/>
            <a:ext cx="8915400" cy="1096963"/>
          </a:xfrm>
        </p:spPr>
        <p:txBody>
          <a:bodyPr/>
          <a:lstStyle/>
          <a:p>
            <a:pPr eaLnBrk="1" hangingPunct="1"/>
            <a:r>
              <a:rPr lang="en-US" sz="3200" dirty="0">
                <a:latin typeface="Times New Roman" pitchFamily="18" charset="0"/>
                <a:cs typeface="Times New Roman" pitchFamily="18" charset="0"/>
              </a:rPr>
              <a:t>1.8.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nộp</a:t>
            </a:r>
            <a:r>
              <a:rPr lang="en-US" sz="3200" dirty="0">
                <a:latin typeface="Times New Roman" pitchFamily="18" charset="0"/>
                <a:cs typeface="Times New Roman" pitchFamily="18" charset="0"/>
              </a:rPr>
              <a:t> BCTC</a:t>
            </a:r>
          </a:p>
        </p:txBody>
      </p:sp>
      <p:grpSp>
        <p:nvGrpSpPr>
          <p:cNvPr id="7178" name="Group 10"/>
          <p:cNvGrpSpPr>
            <a:grpSpLocks/>
          </p:cNvGrpSpPr>
          <p:nvPr/>
        </p:nvGrpSpPr>
        <p:grpSpPr bwMode="auto">
          <a:xfrm>
            <a:off x="3048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Quý</a:t>
              </a:r>
              <a:r>
                <a:rPr lang="en-US" sz="4000" b="1" dirty="0">
                  <a:solidFill>
                    <a:srgbClr val="470147"/>
                  </a:solidFill>
                  <a:latin typeface="Times New Roman" pitchFamily="18" charset="0"/>
                  <a:cs typeface="Times New Roman" pitchFamily="18" charset="0"/>
                </a:rPr>
                <a:t>)</a:t>
              </a:r>
            </a:p>
          </p:txBody>
        </p:sp>
      </p:grpSp>
      <p:sp>
        <p:nvSpPr>
          <p:cNvPr id="7188" name="AutoShape 20"/>
          <p:cNvSpPr>
            <a:spLocks noChangeArrowheads="1"/>
          </p:cNvSpPr>
          <p:nvPr/>
        </p:nvSpPr>
        <p:spPr bwMode="gray">
          <a:xfrm>
            <a:off x="3352800" y="914400"/>
            <a:ext cx="5791200" cy="26675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352800" y="1390531"/>
            <a:ext cx="5791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latin typeface="Times New Roman" pitchFamily="18" charset="0"/>
                <a:cs typeface="Times New Roman" pitchFamily="18" charset="0"/>
              </a:rPr>
              <a:t>Đơn vị kế toán phải nộp Báo cáo tài chính quý chậm nhất là 20 ngày, kể từ ngày kết thúc kỳ kế toán quý; Đối với công ty mẹ, Tổng công ty Nhà nước chậm nhất là 45 ngày</a:t>
            </a:r>
            <a:r>
              <a:rPr lang="en-US" sz="2800" b="1" dirty="0">
                <a:solidFill>
                  <a:srgbClr val="080808"/>
                </a:solidFill>
                <a:latin typeface="Times New Roman" pitchFamily="18" charset="0"/>
                <a:cs typeface="Times New Roman" pitchFamily="18" charset="0"/>
              </a:rPr>
              <a:t>  </a:t>
            </a:r>
            <a:endParaRPr lang="en-US" sz="28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24200" y="3962400"/>
            <a:ext cx="6019800" cy="224631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276599" y="4114800"/>
            <a:ext cx="586739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latin typeface="Times New Roman" pitchFamily="18" charset="0"/>
                <a:cs typeface="Times New Roman" pitchFamily="18" charset="0"/>
              </a:rPr>
              <a:t>Đơn vị kế toán trực thuộc doanh nghiệp, Tổng công ty Nhà nước nộp Báo cáo tài chính quý cho công ty mẹ, Tổng công ty theo thời hạn do công ty mẹ, Tổng công ty quy định.</a:t>
            </a:r>
            <a:endParaRPr lang="en-US" sz="2800" dirty="0">
              <a:latin typeface="Times New Roman" pitchFamily="18" charset="0"/>
              <a:cs typeface="Times New Roman" pitchFamily="18" charset="0"/>
            </a:endParaRPr>
          </a:p>
        </p:txBody>
      </p:sp>
      <p:sp>
        <p:nvSpPr>
          <p:cNvPr id="7202" name="Oval 34"/>
          <p:cNvSpPr>
            <a:spLocks noChangeArrowheads="1"/>
          </p:cNvSpPr>
          <p:nvPr/>
        </p:nvSpPr>
        <p:spPr bwMode="gray">
          <a:xfrm>
            <a:off x="3276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42647236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368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29235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749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749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2749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grpSp>
        <p:nvGrpSpPr>
          <p:cNvPr id="7178" name="Group 10"/>
          <p:cNvGrpSpPr>
            <a:grpSpLocks/>
          </p:cNvGrpSpPr>
          <p:nvPr/>
        </p:nvGrpSpPr>
        <p:grpSpPr bwMode="auto">
          <a:xfrm>
            <a:off x="3048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Năm</a:t>
              </a:r>
              <a:r>
                <a:rPr lang="en-US" sz="4000" b="1" dirty="0">
                  <a:solidFill>
                    <a:srgbClr val="470147"/>
                  </a:solidFill>
                  <a:latin typeface="Times New Roman" pitchFamily="18" charset="0"/>
                  <a:cs typeface="Times New Roman" pitchFamily="18" charset="0"/>
                </a:rPr>
                <a:t>)</a:t>
              </a:r>
            </a:p>
          </p:txBody>
        </p:sp>
      </p:grpSp>
      <p:sp>
        <p:nvSpPr>
          <p:cNvPr id="7188" name="AutoShape 20"/>
          <p:cNvSpPr>
            <a:spLocks noChangeArrowheads="1"/>
          </p:cNvSpPr>
          <p:nvPr/>
        </p:nvSpPr>
        <p:spPr bwMode="gray">
          <a:xfrm>
            <a:off x="3352800" y="914400"/>
            <a:ext cx="5791200" cy="2667556"/>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352800" y="1390531"/>
            <a:ext cx="5791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800" dirty="0">
                <a:latin typeface="Times New Roman" pitchFamily="18" charset="0"/>
                <a:cs typeface="Times New Roman" pitchFamily="18" charset="0"/>
              </a:rPr>
              <a:t>Đơn vị kế toán phải nộp Báo cáo tài chính năm chậm nhất là 30 ngày, kể từ ngày kết thúc kỳ kế toán năm; Đối với công ty mẹ, Tổng công ty nhà nước chậm nhất là 90 ngày;</a:t>
            </a:r>
            <a:r>
              <a:rPr lang="en-US" sz="2600" b="1" dirty="0">
                <a:solidFill>
                  <a:srgbClr val="080808"/>
                </a:solidFill>
                <a:latin typeface="Times New Roman" pitchFamily="18" charset="0"/>
                <a:cs typeface="Times New Roman" pitchFamily="18" charset="0"/>
              </a:rPr>
              <a:t> </a:t>
            </a:r>
            <a:endParaRPr lang="en-US" sz="26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24200" y="3962400"/>
            <a:ext cx="6019800" cy="224631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276599" y="4114800"/>
            <a:ext cx="586739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latin typeface="Times New Roman" pitchFamily="18" charset="0"/>
                <a:cs typeface="Times New Roman" pitchFamily="18" charset="0"/>
              </a:rPr>
              <a:t>Đơn vị kế toán trực thuộc Tổng công ty nhà nước nộp Báo cáo tài chính năm cho công ty mẹ, Tổng công ty theo thời hạn do công ty mẹ, Tổng công ty quy định.</a:t>
            </a:r>
            <a:r>
              <a:rPr lang="vi-VN" sz="2600" dirty="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7202" name="Oval 34"/>
          <p:cNvSpPr>
            <a:spLocks noChangeArrowheads="1"/>
          </p:cNvSpPr>
          <p:nvPr/>
        </p:nvSpPr>
        <p:spPr bwMode="gray">
          <a:xfrm>
            <a:off x="3276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240002286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368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29235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749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749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2749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grpSp>
        <p:nvGrpSpPr>
          <p:cNvPr id="7178" name="Group 10"/>
          <p:cNvGrpSpPr>
            <a:grpSpLocks/>
          </p:cNvGrpSpPr>
          <p:nvPr/>
        </p:nvGrpSpPr>
        <p:grpSpPr bwMode="auto">
          <a:xfrm>
            <a:off x="3048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DNNN</a:t>
              </a: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khác</a:t>
              </a: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505200" y="815418"/>
            <a:ext cx="6096000" cy="2765981"/>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429000" y="762000"/>
            <a:ext cx="57912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vi-VN" sz="2600" dirty="0">
                <a:latin typeface="Times New Roman" pitchFamily="18" charset="0"/>
                <a:cs typeface="Times New Roman" pitchFamily="18" charset="0"/>
              </a:rPr>
              <a:t>Đơn vị kế toán là doanh nghiệp tư nhân và công ty hợp danh phải nộp Báo cáo tài chính năm chậm nhất là 30 ngày, kể từ ngày kết thúc kỳ kế toán năm; đối với các đơn vị kế toán khác, thời hạn nộp Báo cáo</a:t>
            </a:r>
            <a:r>
              <a:rPr lang="vi-VN" sz="2600" dirty="0"/>
              <a:t> tài chính năm chậm nhất là 90 ngày</a:t>
            </a:r>
            <a:r>
              <a:rPr lang="vi-VN" sz="2600" dirty="0">
                <a:latin typeface="Times New Roman" pitchFamily="18" charset="0"/>
                <a:cs typeface="Times New Roman" pitchFamily="18" charset="0"/>
              </a:rPr>
              <a:t>;</a:t>
            </a:r>
            <a:r>
              <a:rPr lang="en-US" sz="2600" b="1" dirty="0">
                <a:solidFill>
                  <a:srgbClr val="080808"/>
                </a:solidFill>
                <a:latin typeface="Times New Roman" pitchFamily="18" charset="0"/>
                <a:cs typeface="Times New Roman" pitchFamily="18" charset="0"/>
              </a:rPr>
              <a:t> </a:t>
            </a:r>
            <a:endParaRPr lang="en-US" sz="26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24200" y="3962400"/>
            <a:ext cx="6019800" cy="224631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276599" y="4114800"/>
            <a:ext cx="586739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dirty="0">
                <a:latin typeface="Times New Roman" pitchFamily="18" charset="0"/>
                <a:cs typeface="Times New Roman" pitchFamily="18" charset="0"/>
              </a:rPr>
              <a:t>Đơn vị kế toán trực thuộc nộp Báo cáo tài chính năm cho đơn vị kế toán cấp trên theo thời hạn do đơn vị kế toán cấp trên quy định.</a:t>
            </a:r>
            <a:endParaRPr lang="en-US" sz="2800" dirty="0">
              <a:latin typeface="Times New Roman" pitchFamily="18" charset="0"/>
              <a:cs typeface="Times New Roman" pitchFamily="18" charset="0"/>
            </a:endParaRPr>
          </a:p>
        </p:txBody>
      </p:sp>
      <p:sp>
        <p:nvSpPr>
          <p:cNvPr id="7202" name="Oval 34"/>
          <p:cNvSpPr>
            <a:spLocks noChangeArrowheads="1"/>
          </p:cNvSpPr>
          <p:nvPr/>
        </p:nvSpPr>
        <p:spPr bwMode="gray">
          <a:xfrm>
            <a:off x="3276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79096027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01"/>
                                        </p:tgtEl>
                                        <p:attrNameLst>
                                          <p:attrName>style.visibility</p:attrName>
                                        </p:attrNameLst>
                                      </p:cBhvr>
                                      <p:to>
                                        <p:strVal val="visible"/>
                                      </p:to>
                                    </p:set>
                                    <p:animEffect transition="in" filter="fade">
                                      <p:cBhvr>
                                        <p:cTn id="45" dur="2000"/>
                                        <p:tgtEl>
                                          <p:spTgt spid="720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200"/>
                                        </p:tgtEl>
                                        <p:attrNameLst>
                                          <p:attrName>style.visibility</p:attrName>
                                        </p:attrNameLst>
                                      </p:cBhvr>
                                      <p:to>
                                        <p:strVal val="visible"/>
                                      </p:to>
                                    </p:set>
                                    <p:animEffect transition="in" filter="fade">
                                      <p:cBhvr>
                                        <p:cTn id="48" dur="2000"/>
                                        <p:tgtEl>
                                          <p:spTgt spid="720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202"/>
                                        </p:tgtEl>
                                        <p:attrNameLst>
                                          <p:attrName>style.visibility</p:attrName>
                                        </p:attrNameLst>
                                      </p:cBhvr>
                                      <p:to>
                                        <p:strVal val="visible"/>
                                      </p:to>
                                    </p:set>
                                    <p:animEffect transition="in" filter="fade">
                                      <p:cBhvr>
                                        <p:cTn id="51" dur="2000"/>
                                        <p:tgtEl>
                                          <p:spTgt spid="720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3"/>
                                        </p:tgtEl>
                                        <p:attrNameLst>
                                          <p:attrName>style.visibility</p:attrName>
                                        </p:attrNameLst>
                                      </p:cBhvr>
                                      <p:to>
                                        <p:strVal val="visible"/>
                                      </p:to>
                                    </p:set>
                                    <p:animEffect transition="in" filter="fade">
                                      <p:cBhvr>
                                        <p:cTn id="54" dur="2000"/>
                                        <p:tgtEl>
                                          <p:spTgt spid="71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1"/>
                                        </p:tgtEl>
                                        <p:attrNameLst>
                                          <p:attrName>style.visibility</p:attrName>
                                        </p:attrNameLst>
                                      </p:cBhvr>
                                      <p:to>
                                        <p:strVal val="visible"/>
                                      </p:to>
                                    </p:set>
                                    <p:animEffect transition="in" filter="fade">
                                      <p:cBhvr>
                                        <p:cTn id="5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4" grpId="0" animBg="1"/>
      <p:bldP spid="7200" grpId="0" animBg="1"/>
      <p:bldP spid="7201" grpId="0"/>
      <p:bldP spid="7202"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26987982"/>
              </p:ext>
            </p:extLst>
          </p:nvPr>
        </p:nvGraphicFramePr>
        <p:xfrm>
          <a:off x="152400" y="764730"/>
          <a:ext cx="8806355" cy="5890885"/>
        </p:xfrm>
        <a:graphic>
          <a:graphicData uri="http://schemas.openxmlformats.org/drawingml/2006/table">
            <a:tbl>
              <a:tblPr firstRow="1" firstCol="1" bandRow="1"/>
              <a:tblGrid>
                <a:gridCol w="2133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8537">
                  <a:extLst>
                    <a:ext uri="{9D8B030D-6E8A-4147-A177-3AD203B41FA5}">
                      <a16:colId xmlns:a16="http://schemas.microsoft.com/office/drawing/2014/main" val="20003"/>
                    </a:ext>
                  </a:extLst>
                </a:gridCol>
                <a:gridCol w="1287463">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110155">
                  <a:extLst>
                    <a:ext uri="{9D8B030D-6E8A-4147-A177-3AD203B41FA5}">
                      <a16:colId xmlns:a16="http://schemas.microsoft.com/office/drawing/2014/main" val="20006"/>
                    </a:ext>
                  </a:extLst>
                </a:gridCol>
              </a:tblGrid>
              <a:tr h="576609">
                <a:tc rowSpan="2">
                  <a:txBody>
                    <a:bodyPr/>
                    <a:lstStyle/>
                    <a:p>
                      <a:pPr algn="just">
                        <a:lnSpc>
                          <a:spcPct val="140000"/>
                        </a:lnSpc>
                        <a:spcAft>
                          <a:spcPts val="0"/>
                        </a:spcAft>
                      </a:pPr>
                      <a:r>
                        <a:rPr lang="vi-VN" sz="2400" b="1" dirty="0">
                          <a:effectLst/>
                          <a:latin typeface="Times New Roman"/>
                          <a:ea typeface="Calibri"/>
                        </a:rPr>
                        <a:t>Các loại</a:t>
                      </a:r>
                      <a:endParaRPr lang="en-US" sz="2400" b="1" dirty="0">
                        <a:effectLst/>
                        <a:latin typeface="Times New Roman"/>
                        <a:ea typeface="Calibri"/>
                      </a:endParaRPr>
                    </a:p>
                    <a:p>
                      <a:pPr algn="just">
                        <a:lnSpc>
                          <a:spcPct val="140000"/>
                        </a:lnSpc>
                        <a:spcAft>
                          <a:spcPts val="0"/>
                        </a:spcAft>
                      </a:pPr>
                      <a:r>
                        <a:rPr lang="vi-VN" sz="2400" b="1" dirty="0">
                          <a:effectLst/>
                          <a:latin typeface="Times New Roman"/>
                          <a:ea typeface="Calibri"/>
                        </a:rPr>
                        <a:t>doanh nghiệp</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rowSpan="2">
                  <a:txBody>
                    <a:bodyPr/>
                    <a:lstStyle/>
                    <a:p>
                      <a:pPr algn="ctr">
                        <a:lnSpc>
                          <a:spcPct val="140000"/>
                        </a:lnSpc>
                        <a:spcAft>
                          <a:spcPts val="0"/>
                        </a:spcAft>
                      </a:pPr>
                      <a:r>
                        <a:rPr lang="vi-VN" sz="2400" b="1" dirty="0">
                          <a:effectLst/>
                          <a:latin typeface="Times New Roman"/>
                          <a:ea typeface="Calibri"/>
                        </a:rPr>
                        <a:t>Kỳ lập báo cáo</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gridSpan="5">
                  <a:txBody>
                    <a:bodyPr/>
                    <a:lstStyle/>
                    <a:p>
                      <a:pPr algn="ctr">
                        <a:lnSpc>
                          <a:spcPct val="140000"/>
                        </a:lnSpc>
                        <a:spcAft>
                          <a:spcPts val="0"/>
                        </a:spcAft>
                      </a:pPr>
                      <a:r>
                        <a:rPr lang="vi-VN" sz="2400" b="1">
                          <a:effectLst/>
                          <a:latin typeface="Times New Roman"/>
                          <a:ea typeface="Calibri"/>
                        </a:rPr>
                        <a:t>Nơi nhận báo cáo</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21643">
                <a:tc vMerge="1">
                  <a:txBody>
                    <a:bodyPr/>
                    <a:lstStyle/>
                    <a:p>
                      <a:endParaRPr lang="en-US"/>
                    </a:p>
                  </a:txBody>
                  <a:tcPr/>
                </a:tc>
                <a:tc vMerge="1">
                  <a:txBody>
                    <a:bodyPr/>
                    <a:lstStyle/>
                    <a:p>
                      <a:endParaRPr lang="en-US"/>
                    </a:p>
                  </a:txBody>
                  <a:tcPr/>
                </a:tc>
                <a:tc>
                  <a:txBody>
                    <a:bodyPr/>
                    <a:lstStyle/>
                    <a:p>
                      <a:pPr algn="ctr">
                        <a:lnSpc>
                          <a:spcPct val="140000"/>
                        </a:lnSpc>
                        <a:spcAft>
                          <a:spcPts val="0"/>
                        </a:spcAft>
                      </a:pPr>
                      <a:r>
                        <a:rPr lang="vi-VN" sz="2400" b="1" dirty="0">
                          <a:effectLst/>
                          <a:latin typeface="Times New Roman"/>
                          <a:ea typeface="Calibri"/>
                        </a:rPr>
                        <a:t>C.Cơ quan tài chính</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thuế</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thống kê</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DN cấp trên</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a:t>
                      </a:r>
                      <a:endParaRPr lang="en-US" sz="2400" b="1" dirty="0">
                        <a:effectLst/>
                        <a:latin typeface="Times New Roman"/>
                        <a:ea typeface="Calibri"/>
                      </a:endParaRPr>
                    </a:p>
                    <a:p>
                      <a:pPr algn="ctr">
                        <a:lnSpc>
                          <a:spcPct val="140000"/>
                        </a:lnSpc>
                        <a:spcAft>
                          <a:spcPts val="0"/>
                        </a:spcAft>
                      </a:pPr>
                      <a:r>
                        <a:rPr lang="vi-VN" sz="2400" b="1" dirty="0">
                          <a:effectLst/>
                          <a:latin typeface="Times New Roman"/>
                          <a:ea typeface="Calibri"/>
                        </a:rPr>
                        <a:t>đăng ký KD</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1"/>
                  </a:ext>
                </a:extLst>
              </a:tr>
              <a:tr h="1010821">
                <a:tc>
                  <a:txBody>
                    <a:bodyPr/>
                    <a:lstStyle/>
                    <a:p>
                      <a:pPr algn="just">
                        <a:lnSpc>
                          <a:spcPct val="140000"/>
                        </a:lnSpc>
                        <a:spcAft>
                          <a:spcPts val="0"/>
                        </a:spcAft>
                      </a:pPr>
                      <a:r>
                        <a:rPr lang="vi-VN" sz="2400" b="1">
                          <a:effectLst/>
                          <a:latin typeface="Times New Roman"/>
                          <a:ea typeface="Calibri"/>
                        </a:rPr>
                        <a:t>DNNN</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Quý năm</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2"/>
                  </a:ext>
                </a:extLst>
              </a:tr>
              <a:tr h="1729828">
                <a:tc>
                  <a:txBody>
                    <a:bodyPr/>
                    <a:lstStyle/>
                    <a:p>
                      <a:pPr algn="just">
                        <a:lnSpc>
                          <a:spcPct val="140000"/>
                        </a:lnSpc>
                        <a:spcAft>
                          <a:spcPts val="0"/>
                        </a:spcAft>
                      </a:pPr>
                      <a:r>
                        <a:rPr lang="vi-VN" sz="2400" b="1">
                          <a:effectLst/>
                          <a:latin typeface="Times New Roman"/>
                          <a:ea typeface="Calibri"/>
                        </a:rPr>
                        <a:t>DN có vốn </a:t>
                      </a:r>
                      <a:r>
                        <a:rPr lang="en-US" sz="2400" b="1">
                          <a:effectLst/>
                          <a:latin typeface="Times New Roman"/>
                          <a:ea typeface="Calibri"/>
                        </a:rPr>
                        <a:t>ĐT</a:t>
                      </a:r>
                      <a:r>
                        <a:rPr lang="vi-VN" sz="2400" b="1">
                          <a:effectLst/>
                          <a:latin typeface="Times New Roman"/>
                          <a:ea typeface="Calibri"/>
                        </a:rPr>
                        <a:t> nước ngoài</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Năm</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3"/>
                  </a:ext>
                </a:extLst>
              </a:tr>
              <a:tr h="449568">
                <a:tc>
                  <a:txBody>
                    <a:bodyPr/>
                    <a:lstStyle/>
                    <a:p>
                      <a:pPr algn="just">
                        <a:lnSpc>
                          <a:spcPct val="140000"/>
                        </a:lnSpc>
                        <a:spcAft>
                          <a:spcPts val="0"/>
                        </a:spcAft>
                      </a:pPr>
                      <a:r>
                        <a:rPr lang="vi-VN" sz="2400" b="1">
                          <a:effectLst/>
                          <a:latin typeface="Times New Roman"/>
                          <a:ea typeface="Calibri"/>
                        </a:rPr>
                        <a:t>Các DN khác</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vi-VN" sz="2400" b="1">
                          <a:effectLst/>
                          <a:latin typeface="Times New Roman"/>
                          <a:ea typeface="Calibri"/>
                        </a:rPr>
                        <a:t>Năm</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en-US" sz="2400" b="1">
                          <a:effectLst/>
                          <a:latin typeface="Times New Roman"/>
                          <a:ea typeface="Calibri"/>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93183" y="251936"/>
            <a:ext cx="85698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2800" b="1" dirty="0">
                <a:solidFill>
                  <a:srgbClr val="080808"/>
                </a:solidFill>
                <a:latin typeface="Times New Roman" pitchFamily="18" charset="0"/>
                <a:ea typeface="Calibri" pitchFamily="34" charset="0"/>
                <a:cs typeface="Times New Roman" pitchFamily="18" charset="0"/>
              </a:rPr>
              <a:t>1.9 </a:t>
            </a:r>
            <a:r>
              <a:rPr lang="en-US" sz="2800" b="1" dirty="0" err="1">
                <a:solidFill>
                  <a:srgbClr val="080808"/>
                </a:solidFill>
                <a:latin typeface="Times New Roman" pitchFamily="18" charset="0"/>
                <a:ea typeface="Calibri" pitchFamily="34" charset="0"/>
                <a:cs typeface="Times New Roman" pitchFamily="18" charset="0"/>
              </a:rPr>
              <a:t>Nơi</a:t>
            </a:r>
            <a:r>
              <a:rPr lang="en-US" sz="2800" b="1" dirty="0">
                <a:solidFill>
                  <a:srgbClr val="080808"/>
                </a:solidFill>
                <a:latin typeface="Times New Roman" pitchFamily="18" charset="0"/>
                <a:ea typeface="Calibri" pitchFamily="34" charset="0"/>
                <a:cs typeface="Times New Roman" pitchFamily="18" charset="0"/>
              </a:rPr>
              <a:t> </a:t>
            </a:r>
            <a:r>
              <a:rPr lang="vi-VN" sz="2800" b="1" dirty="0">
                <a:solidFill>
                  <a:srgbClr val="080808"/>
                </a:solidFill>
                <a:latin typeface="Times New Roman" pitchFamily="18" charset="0"/>
                <a:ea typeface="Calibri" pitchFamily="34" charset="0"/>
                <a:cs typeface="Times New Roman" pitchFamily="18" charset="0"/>
              </a:rPr>
              <a:t>nhận </a:t>
            </a:r>
            <a:r>
              <a:rPr lang="en-US" sz="2800" b="1" dirty="0">
                <a:solidFill>
                  <a:srgbClr val="080808"/>
                </a:solidFill>
                <a:latin typeface="Times New Roman" pitchFamily="18" charset="0"/>
                <a:ea typeface="Calibri" pitchFamily="34" charset="0"/>
                <a:cs typeface="Times New Roman" pitchFamily="18" charset="0"/>
              </a:rPr>
              <a:t>BCTC</a:t>
            </a:r>
            <a:endParaRPr lang="en-US" sz="2800" dirty="0">
              <a:solidFill>
                <a:srgbClr val="080808"/>
              </a:solidFill>
              <a:cs typeface="Arial" pitchFamily="34" charset="0"/>
            </a:endParaRPr>
          </a:p>
        </p:txBody>
      </p:sp>
      <p:sp>
        <p:nvSpPr>
          <p:cNvPr id="6"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165</a:t>
            </a:r>
          </a:p>
        </p:txBody>
      </p:sp>
    </p:spTree>
    <p:extLst>
      <p:ext uri="{BB962C8B-B14F-4D97-AF65-F5344CB8AC3E}">
        <p14:creationId xmlns:p14="http://schemas.microsoft.com/office/powerpoint/2010/main" val="2434939883"/>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209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13360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514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514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685800" y="-76200"/>
            <a:ext cx="8915400" cy="838200"/>
          </a:xfrm>
        </p:spPr>
        <p:txBody>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762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Yêu</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cầu</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352800" y="1219200"/>
            <a:ext cx="5791200" cy="2879551"/>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492500" y="1573495"/>
            <a:ext cx="57912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2800" dirty="0">
                <a:latin typeface="Times New Roman" pitchFamily="18" charset="0"/>
                <a:cs typeface="Times New Roman" pitchFamily="18" charset="0"/>
              </a:rPr>
              <a:t>Tổng hợp và trình bày một cách tổng quát, toàn diện tình hình tài sản, nợ phải trả, nguồn vốn chủ sở hữu tại thời điểm kết thúc kỳ kế toán, kết quả hoạt động kinh doanh và lưu chuyển tiền tệ trong kỳ kế toán </a:t>
            </a:r>
            <a:endParaRPr lang="en-US" sz="28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16649" y="4351295"/>
            <a:ext cx="6167051" cy="2070100"/>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538151" y="4267200"/>
            <a:ext cx="586739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2800" dirty="0">
                <a:latin typeface="Times New Roman" pitchFamily="18" charset="0"/>
                <a:cs typeface="Times New Roman" pitchFamily="18" charset="0"/>
              </a:rPr>
              <a:t>Cung cấp thông tin kinh tế, tài chính cho việc đánh giá tình hình tài chính, kết quả kinh doanh và khả năng tạo tiền của tập đoàn trong kỳ kế toán đã qua và dự đoán trong tương lai, làm cơ sở cho việc ra quyết định về quản lý</a:t>
            </a:r>
            <a:endParaRPr lang="en-US" sz="2800" dirty="0">
              <a:solidFill>
                <a:srgbClr val="080808"/>
              </a:solidFill>
              <a:latin typeface="Times New Roman" pitchFamily="18" charset="0"/>
              <a:cs typeface="Times New Roman" pitchFamily="18" charset="0"/>
            </a:endParaRPr>
          </a:p>
        </p:txBody>
      </p:sp>
      <p:sp>
        <p:nvSpPr>
          <p:cNvPr id="7202" name="Oval 34"/>
          <p:cNvSpPr>
            <a:spLocks noChangeArrowheads="1"/>
          </p:cNvSpPr>
          <p:nvPr/>
        </p:nvSpPr>
        <p:spPr bwMode="gray">
          <a:xfrm>
            <a:off x="2895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0" y="53340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15712104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209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13360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514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514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685800" y="-76200"/>
            <a:ext cx="8915400" cy="838200"/>
          </a:xfrm>
        </p:spPr>
        <p:txBody>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762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Kỳ</a:t>
              </a: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lập</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BCTC</a:t>
              </a: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352800" y="1219200"/>
            <a:ext cx="5791200" cy="16002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492500" y="1573495"/>
            <a:ext cx="57912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3200" dirty="0">
                <a:latin typeface="Times New Roman" pitchFamily="18" charset="0"/>
                <a:cs typeface="Times New Roman" pitchFamily="18" charset="0"/>
              </a:rPr>
              <a:t>Báo cáo tài chính hợp nhất năm </a:t>
            </a:r>
            <a:endParaRPr lang="en-US" sz="32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16649" y="4495800"/>
            <a:ext cx="6167051" cy="1544595"/>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538151" y="4790182"/>
            <a:ext cx="58673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3200" dirty="0">
                <a:latin typeface="Times New Roman" pitchFamily="18" charset="0"/>
                <a:cs typeface="Times New Roman" pitchFamily="18" charset="0"/>
              </a:rPr>
              <a:t>Báo cáo tài chính hợp nhất giữa niên độ </a:t>
            </a:r>
            <a:endParaRPr lang="en-US" sz="3200" dirty="0">
              <a:solidFill>
                <a:srgbClr val="080808"/>
              </a:solidFill>
              <a:latin typeface="Times New Roman" pitchFamily="18" charset="0"/>
              <a:cs typeface="Times New Roman" pitchFamily="18" charset="0"/>
            </a:endParaRPr>
          </a:p>
        </p:txBody>
      </p:sp>
      <p:sp>
        <p:nvSpPr>
          <p:cNvPr id="7202" name="Oval 34"/>
          <p:cNvSpPr>
            <a:spLocks noChangeArrowheads="1"/>
          </p:cNvSpPr>
          <p:nvPr/>
        </p:nvSpPr>
        <p:spPr bwMode="gray">
          <a:xfrm>
            <a:off x="2895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0" y="53340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3234250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209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13360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514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514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685800" y="-76200"/>
            <a:ext cx="8915400" cy="838200"/>
          </a:xfrm>
        </p:spPr>
        <p:txBody>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76200" y="1573495"/>
            <a:ext cx="2673350" cy="5067141"/>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Trách</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nhiệm</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lập</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BCTC </a:t>
              </a: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HN</a:t>
              </a: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352800" y="1219200"/>
            <a:ext cx="5791200" cy="16002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492500" y="1219200"/>
            <a:ext cx="5791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3200" dirty="0">
                <a:latin typeface="Times New Roman" pitchFamily="18" charset="0"/>
                <a:cs typeface="Times New Roman" pitchFamily="18" charset="0"/>
              </a:rPr>
              <a:t>Kết thúc kỳ kế toán, công ty mẹ có trách nhiệm lập Báo cáo tài chính hợp nhất của cả tập đoàn</a:t>
            </a:r>
            <a:endParaRPr lang="en-US" sz="32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16649" y="3997172"/>
            <a:ext cx="6167051" cy="2043223"/>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538151" y="4267200"/>
            <a:ext cx="58673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3200" dirty="0">
                <a:latin typeface="Times New Roman" pitchFamily="18" charset="0"/>
                <a:cs typeface="Times New Roman" pitchFamily="18" charset="0"/>
              </a:rPr>
              <a:t>Công ty mẹ không phải lập Báo cáo tài chính hợp nhất khi thoả mãn 5 điều kiện </a:t>
            </a:r>
            <a:endParaRPr lang="en-US" sz="3200" dirty="0">
              <a:solidFill>
                <a:srgbClr val="080808"/>
              </a:solidFill>
              <a:latin typeface="Times New Roman" pitchFamily="18" charset="0"/>
              <a:cs typeface="Times New Roman" pitchFamily="18" charset="0"/>
            </a:endParaRPr>
          </a:p>
        </p:txBody>
      </p:sp>
      <p:sp>
        <p:nvSpPr>
          <p:cNvPr id="7202" name="Oval 34"/>
          <p:cNvSpPr>
            <a:spLocks noChangeArrowheads="1"/>
          </p:cNvSpPr>
          <p:nvPr/>
        </p:nvSpPr>
        <p:spPr bwMode="gray">
          <a:xfrm>
            <a:off x="2895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0" y="53340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31673396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838200"/>
            <a:ext cx="7620000" cy="1219200"/>
          </a:xfrm>
        </p:spPr>
        <p:txBody>
          <a:bodyPr/>
          <a:lstStyle/>
          <a:p>
            <a:pPr>
              <a:lnSpc>
                <a:spcPct val="150000"/>
              </a:lnSpc>
            </a:pPr>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3.2.2. Kế toán các khoản giảm trừ doanh thu</a:t>
            </a:r>
            <a:endParaRPr lang="en-US" sz="2800" dirty="0">
              <a:solidFill>
                <a:schemeClr val="tx1"/>
              </a:solidFill>
              <a:latin typeface="Times New Roman" pitchFamily="18" charset="0"/>
              <a:cs typeface="Times New Roman" pitchFamily="18" charset="0"/>
            </a:endParaRPr>
          </a:p>
        </p:txBody>
      </p:sp>
      <p:sp>
        <p:nvSpPr>
          <p:cNvPr id="4" name="Rectangle 2"/>
          <p:cNvSpPr txBox="1">
            <a:spLocks noChangeArrowheads="1"/>
          </p:cNvSpPr>
          <p:nvPr/>
        </p:nvSpPr>
        <p:spPr bwMode="auto">
          <a:xfrm>
            <a:off x="609601" y="2133600"/>
            <a:ext cx="8458199"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800" dirty="0">
                <a:latin typeface="Times New Roman" pitchFamily="18" charset="0"/>
                <a:cs typeface="Times New Roman" pitchFamily="18" charset="0"/>
              </a:rPr>
            </a:br>
            <a:r>
              <a:rPr lang="vi-VN" sz="2800" b="1" dirty="0">
                <a:solidFill>
                  <a:schemeClr val="tx1"/>
                </a:solidFill>
                <a:latin typeface="+mn-lt"/>
              </a:rPr>
              <a:t>Tài khoản 521 - Các khoản giảm trừ doanh thu không có số dư cuối kỳ.</a:t>
            </a:r>
            <a:endParaRPr lang="en-US" sz="2800" dirty="0">
              <a:solidFill>
                <a:schemeClr val="tx1"/>
              </a:solidFill>
              <a:latin typeface="+mn-lt"/>
            </a:endParaRPr>
          </a:p>
          <a:p>
            <a:pPr>
              <a:lnSpc>
                <a:spcPct val="150000"/>
              </a:lnSpc>
            </a:pPr>
            <a:r>
              <a:rPr lang="vi-VN" sz="2800" dirty="0">
                <a:solidFill>
                  <a:schemeClr val="tx1"/>
                </a:solidFill>
                <a:latin typeface="+mn-lt"/>
              </a:rPr>
              <a:t>Tài khoản 521 có 3 tài khoản cấp 2</a:t>
            </a:r>
            <a:endParaRPr lang="en-US" sz="2800" dirty="0">
              <a:solidFill>
                <a:schemeClr val="tx1"/>
              </a:solidFill>
              <a:latin typeface="+mn-lt"/>
            </a:endParaRPr>
          </a:p>
          <a:p>
            <a:pPr>
              <a:lnSpc>
                <a:spcPct val="150000"/>
              </a:lnSpc>
            </a:pPr>
            <a:r>
              <a:rPr lang="vi-VN" sz="2800" i="1" dirty="0">
                <a:solidFill>
                  <a:schemeClr val="tx1"/>
                </a:solidFill>
                <a:latin typeface="+mn-lt"/>
              </a:rPr>
              <a:t>- Tài khoản 5211 - Chiết khấu thương mại</a:t>
            </a:r>
            <a:r>
              <a:rPr lang="vi-VN" sz="2800" b="1" dirty="0">
                <a:solidFill>
                  <a:schemeClr val="tx1"/>
                </a:solidFill>
                <a:latin typeface="+mn-lt"/>
              </a:rPr>
              <a:t>	</a:t>
            </a:r>
            <a:endParaRPr lang="en-US" sz="2800" dirty="0">
              <a:solidFill>
                <a:schemeClr val="tx1"/>
              </a:solidFill>
              <a:latin typeface="+mn-lt"/>
            </a:endParaRPr>
          </a:p>
          <a:p>
            <a:pPr>
              <a:lnSpc>
                <a:spcPct val="150000"/>
              </a:lnSpc>
            </a:pPr>
            <a:r>
              <a:rPr lang="vi-VN" sz="2800" i="1" dirty="0">
                <a:solidFill>
                  <a:schemeClr val="tx1"/>
                </a:solidFill>
                <a:latin typeface="+mn-lt"/>
              </a:rPr>
              <a:t>- Tài khoản 5212 - Hàng bán bị trả lại</a:t>
            </a:r>
            <a:endParaRPr lang="en-US" sz="2800" dirty="0">
              <a:solidFill>
                <a:schemeClr val="tx1"/>
              </a:solidFill>
              <a:latin typeface="+mn-lt"/>
            </a:endParaRPr>
          </a:p>
          <a:p>
            <a:pPr>
              <a:lnSpc>
                <a:spcPct val="150000"/>
              </a:lnSpc>
            </a:pPr>
            <a:r>
              <a:rPr lang="vi-VN" sz="2800" i="1" dirty="0">
                <a:solidFill>
                  <a:schemeClr val="tx1"/>
                </a:solidFill>
                <a:latin typeface="+mn-lt"/>
              </a:rPr>
              <a:t>- Tài khoản 5213 - Giảm giá hàng bán</a:t>
            </a:r>
            <a:endParaRPr lang="en-US" sz="2800" dirty="0">
              <a:solidFill>
                <a:schemeClr val="tx1"/>
              </a:solidFill>
              <a:latin typeface="+mn-lt"/>
            </a:endParaRPr>
          </a:p>
        </p:txBody>
      </p:sp>
    </p:spTree>
    <p:extLst>
      <p:ext uri="{BB962C8B-B14F-4D97-AF65-F5344CB8AC3E}">
        <p14:creationId xmlns:p14="http://schemas.microsoft.com/office/powerpoint/2010/main" val="3696120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20980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13360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51460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51460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685800" y="-76200"/>
            <a:ext cx="8915400" cy="838200"/>
          </a:xfrm>
        </p:spPr>
        <p:txBody>
          <a:bodyPr/>
          <a:lstStyle/>
          <a:p>
            <a:pPr eaLnBrk="1" hangingPunct="1"/>
            <a:r>
              <a:rPr lang="en-US" sz="3200" dirty="0">
                <a:latin typeface="Times New Roman" pitchFamily="18" charset="0"/>
                <a:cs typeface="Times New Roman" pitchFamily="18" charset="0"/>
              </a:rPr>
              <a:t>2.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tổng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endParaRPr lang="en-US" sz="3200" dirty="0">
              <a:latin typeface="Times New Roman" pitchFamily="18" charset="0"/>
              <a:cs typeface="Times New Roman" pitchFamily="18" charset="0"/>
            </a:endParaRPr>
          </a:p>
        </p:txBody>
      </p:sp>
      <p:grpSp>
        <p:nvGrpSpPr>
          <p:cNvPr id="7178" name="Group 10"/>
          <p:cNvGrpSpPr>
            <a:grpSpLocks/>
          </p:cNvGrpSpPr>
          <p:nvPr/>
        </p:nvGrpSpPr>
        <p:grpSpPr bwMode="auto">
          <a:xfrm>
            <a:off x="76200" y="1865882"/>
            <a:ext cx="2673350" cy="3620518"/>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Thời</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a:t>
              </a:r>
              <a:r>
                <a:rPr lang="en-US" sz="4000" b="1" dirty="0" err="1">
                  <a:solidFill>
                    <a:srgbClr val="470147"/>
                  </a:solidFill>
                  <a:latin typeface="Times New Roman" pitchFamily="18" charset="0"/>
                  <a:cs typeface="Times New Roman" pitchFamily="18" charset="0"/>
                </a:rPr>
                <a:t>hạn</a:t>
              </a:r>
              <a:r>
                <a:rPr lang="en-US" sz="4000" b="1" dirty="0">
                  <a:solidFill>
                    <a:srgbClr val="470147"/>
                  </a:solidFill>
                  <a:latin typeface="Times New Roman" pitchFamily="18" charset="0"/>
                  <a:cs typeface="Times New Roman" pitchFamily="18" charset="0"/>
                </a:rPr>
                <a:t> </a:t>
              </a: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Nộp</a:t>
              </a:r>
              <a:endParaRPr lang="en-US" sz="4000" b="1" dirty="0">
                <a:solidFill>
                  <a:srgbClr val="470147"/>
                </a:solidFill>
                <a:latin typeface="Times New Roman" pitchFamily="18" charset="0"/>
                <a:cs typeface="Times New Roman" pitchFamily="18" charset="0"/>
              </a:endParaRPr>
            </a:p>
            <a:p>
              <a:pPr algn="ctr" fontAlgn="base">
                <a:spcBef>
                  <a:spcPct val="0"/>
                </a:spcBef>
                <a:spcAft>
                  <a:spcPct val="0"/>
                </a:spcAft>
              </a:pPr>
              <a:r>
                <a:rPr lang="en-US" sz="4000" b="1" dirty="0">
                  <a:solidFill>
                    <a:srgbClr val="470147"/>
                  </a:solidFill>
                  <a:latin typeface="Times New Roman" pitchFamily="18" charset="0"/>
                  <a:cs typeface="Times New Roman" pitchFamily="18" charset="0"/>
                </a:rPr>
                <a:t> BCTC</a:t>
              </a:r>
            </a:p>
            <a:p>
              <a:pPr algn="ctr" fontAlgn="base">
                <a:spcBef>
                  <a:spcPct val="0"/>
                </a:spcBef>
                <a:spcAft>
                  <a:spcPct val="0"/>
                </a:spcAft>
              </a:pP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352800" y="1219200"/>
            <a:ext cx="5791200" cy="2667000"/>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492500" y="1295400"/>
            <a:ext cx="57912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nl-NL" sz="3200" dirty="0">
                <a:latin typeface="Times New Roman" pitchFamily="18" charset="0"/>
                <a:cs typeface="Times New Roman" pitchFamily="18" charset="0"/>
              </a:rPr>
              <a:t> BCTC HN năm 90 ngày kể từ ngày kết thúc kỳ kế toán năm và được công khai trong thời hạn 120 ngày kể từ ngày kết thúc kỳ kế toán năm</a:t>
            </a:r>
            <a:endParaRPr lang="en-US" sz="3200" b="1" dirty="0">
              <a:solidFill>
                <a:srgbClr val="000000"/>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200" name="AutoShape 32"/>
          <p:cNvSpPr>
            <a:spLocks noChangeArrowheads="1"/>
          </p:cNvSpPr>
          <p:nvPr/>
        </p:nvSpPr>
        <p:spPr bwMode="gray">
          <a:xfrm>
            <a:off x="3116649" y="4128040"/>
            <a:ext cx="6167051" cy="2231802"/>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352800" y="4572000"/>
            <a:ext cx="58673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nl-NL" sz="3200" dirty="0">
                <a:latin typeface="Times New Roman" pitchFamily="18" charset="0"/>
                <a:cs typeface="Times New Roman" pitchFamily="18" charset="0"/>
              </a:rPr>
              <a:t>Báo cáo tài chính hợp nhất giữa niên độ  45 ngày kể từ ngày kết thúc kỳ kế toán. </a:t>
            </a:r>
            <a:endParaRPr lang="en-US" sz="3200" dirty="0">
              <a:solidFill>
                <a:srgbClr val="080808"/>
              </a:solidFill>
              <a:latin typeface="Times New Roman" pitchFamily="18" charset="0"/>
              <a:cs typeface="Times New Roman" pitchFamily="18" charset="0"/>
            </a:endParaRPr>
          </a:p>
        </p:txBody>
      </p:sp>
      <p:sp>
        <p:nvSpPr>
          <p:cNvPr id="7202" name="Oval 34"/>
          <p:cNvSpPr>
            <a:spLocks noChangeArrowheads="1"/>
          </p:cNvSpPr>
          <p:nvPr/>
        </p:nvSpPr>
        <p:spPr bwMode="gray">
          <a:xfrm>
            <a:off x="2895600" y="52578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
        <p:nvSpPr>
          <p:cNvPr id="27" name="Rectangle 9"/>
          <p:cNvSpPr txBox="1">
            <a:spLocks noChangeArrowheads="1"/>
          </p:cNvSpPr>
          <p:nvPr/>
        </p:nvSpPr>
        <p:spPr bwMode="auto">
          <a:xfrm>
            <a:off x="0" y="533400"/>
            <a:ext cx="5562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2.1.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chính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60756660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201"/>
                                        </p:tgtEl>
                                        <p:attrNameLst>
                                          <p:attrName>style.visibility</p:attrName>
                                        </p:attrNameLst>
                                      </p:cBhvr>
                                      <p:to>
                                        <p:strVal val="visible"/>
                                      </p:to>
                                    </p:set>
                                    <p:animEffect transition="in" filter="fade">
                                      <p:cBhvr>
                                        <p:cTn id="40" dur="2000"/>
                                        <p:tgtEl>
                                          <p:spTgt spid="720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200"/>
                                        </p:tgtEl>
                                        <p:attrNameLst>
                                          <p:attrName>style.visibility</p:attrName>
                                        </p:attrNameLst>
                                      </p:cBhvr>
                                      <p:to>
                                        <p:strVal val="visible"/>
                                      </p:to>
                                    </p:set>
                                    <p:animEffect transition="in" filter="fade">
                                      <p:cBhvr>
                                        <p:cTn id="43" dur="2000"/>
                                        <p:tgtEl>
                                          <p:spTgt spid="720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202"/>
                                        </p:tgtEl>
                                        <p:attrNameLst>
                                          <p:attrName>style.visibility</p:attrName>
                                        </p:attrNameLst>
                                      </p:cBhvr>
                                      <p:to>
                                        <p:strVal val="visible"/>
                                      </p:to>
                                    </p:set>
                                    <p:animEffect transition="in" filter="fade">
                                      <p:cBhvr>
                                        <p:cTn id="46" dur="2000"/>
                                        <p:tgtEl>
                                          <p:spTgt spid="720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fade">
                                      <p:cBhvr>
                                        <p:cTn id="49" dur="2000"/>
                                        <p:tgtEl>
                                          <p:spTgt spid="717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71"/>
                                        </p:tgtEl>
                                        <p:attrNameLst>
                                          <p:attrName>style.visibility</p:attrName>
                                        </p:attrNameLst>
                                      </p:cBhvr>
                                      <p:to>
                                        <p:strVal val="visible"/>
                                      </p:to>
                                    </p:set>
                                    <p:animEffect transition="in" filter="fade">
                                      <p:cBhvr>
                                        <p:cTn id="5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88" grpId="0" animBg="1"/>
      <p:bldP spid="7189" grpId="0"/>
      <p:bldP spid="7194" grpId="0" animBg="1"/>
      <p:bldP spid="7200" grpId="0" animBg="1"/>
      <p:bldP spid="7201" grpId="0"/>
      <p:bldP spid="7202"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58732671"/>
              </p:ext>
            </p:extLst>
          </p:nvPr>
        </p:nvGraphicFramePr>
        <p:xfrm>
          <a:off x="152400" y="764730"/>
          <a:ext cx="8806355" cy="5890885"/>
        </p:xfrm>
        <a:graphic>
          <a:graphicData uri="http://schemas.openxmlformats.org/drawingml/2006/table">
            <a:tbl>
              <a:tblPr firstRow="1" firstCol="1" bandRow="1"/>
              <a:tblGrid>
                <a:gridCol w="2133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8537">
                  <a:extLst>
                    <a:ext uri="{9D8B030D-6E8A-4147-A177-3AD203B41FA5}">
                      <a16:colId xmlns:a16="http://schemas.microsoft.com/office/drawing/2014/main" val="20003"/>
                    </a:ext>
                  </a:extLst>
                </a:gridCol>
                <a:gridCol w="1287463">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110155">
                  <a:extLst>
                    <a:ext uri="{9D8B030D-6E8A-4147-A177-3AD203B41FA5}">
                      <a16:colId xmlns:a16="http://schemas.microsoft.com/office/drawing/2014/main" val="20006"/>
                    </a:ext>
                  </a:extLst>
                </a:gridCol>
              </a:tblGrid>
              <a:tr h="576609">
                <a:tc rowSpan="2">
                  <a:txBody>
                    <a:bodyPr/>
                    <a:lstStyle/>
                    <a:p>
                      <a:pPr algn="just">
                        <a:lnSpc>
                          <a:spcPct val="140000"/>
                        </a:lnSpc>
                        <a:spcAft>
                          <a:spcPts val="0"/>
                        </a:spcAft>
                      </a:pPr>
                      <a:r>
                        <a:rPr lang="vi-VN" sz="2400" b="1" dirty="0">
                          <a:effectLst/>
                          <a:latin typeface="Times New Roman"/>
                          <a:ea typeface="Calibri"/>
                        </a:rPr>
                        <a:t>Các loại</a:t>
                      </a:r>
                      <a:endParaRPr lang="en-US" sz="2400" b="1" dirty="0">
                        <a:effectLst/>
                        <a:latin typeface="Times New Roman"/>
                        <a:ea typeface="Calibri"/>
                      </a:endParaRPr>
                    </a:p>
                    <a:p>
                      <a:pPr algn="just">
                        <a:lnSpc>
                          <a:spcPct val="140000"/>
                        </a:lnSpc>
                        <a:spcAft>
                          <a:spcPts val="0"/>
                        </a:spcAft>
                      </a:pPr>
                      <a:r>
                        <a:rPr lang="vi-VN" sz="2400" b="1" dirty="0">
                          <a:effectLst/>
                          <a:latin typeface="Times New Roman"/>
                          <a:ea typeface="Calibri"/>
                        </a:rPr>
                        <a:t>doanh nghiệp</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rowSpan="2">
                  <a:txBody>
                    <a:bodyPr/>
                    <a:lstStyle/>
                    <a:p>
                      <a:pPr algn="ctr">
                        <a:lnSpc>
                          <a:spcPct val="140000"/>
                        </a:lnSpc>
                        <a:spcAft>
                          <a:spcPts val="0"/>
                        </a:spcAft>
                      </a:pPr>
                      <a:r>
                        <a:rPr lang="vi-VN" sz="2400" b="1" dirty="0">
                          <a:effectLst/>
                          <a:latin typeface="Times New Roman"/>
                          <a:ea typeface="Calibri"/>
                        </a:rPr>
                        <a:t>Kỳ lập báo cáo</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gridSpan="5">
                  <a:txBody>
                    <a:bodyPr/>
                    <a:lstStyle/>
                    <a:p>
                      <a:pPr algn="ctr">
                        <a:lnSpc>
                          <a:spcPct val="140000"/>
                        </a:lnSpc>
                        <a:spcAft>
                          <a:spcPts val="0"/>
                        </a:spcAft>
                      </a:pPr>
                      <a:r>
                        <a:rPr lang="vi-VN" sz="2400" b="1">
                          <a:effectLst/>
                          <a:latin typeface="Times New Roman"/>
                          <a:ea typeface="Calibri"/>
                        </a:rPr>
                        <a:t>Nơi nhận báo cáo</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21643">
                <a:tc vMerge="1">
                  <a:txBody>
                    <a:bodyPr/>
                    <a:lstStyle/>
                    <a:p>
                      <a:endParaRPr lang="en-US"/>
                    </a:p>
                  </a:txBody>
                  <a:tcPr/>
                </a:tc>
                <a:tc vMerge="1">
                  <a:txBody>
                    <a:bodyPr/>
                    <a:lstStyle/>
                    <a:p>
                      <a:endParaRPr lang="en-US"/>
                    </a:p>
                  </a:txBody>
                  <a:tcPr/>
                </a:tc>
                <a:tc>
                  <a:txBody>
                    <a:bodyPr/>
                    <a:lstStyle/>
                    <a:p>
                      <a:pPr algn="ctr">
                        <a:lnSpc>
                          <a:spcPct val="140000"/>
                        </a:lnSpc>
                        <a:spcAft>
                          <a:spcPts val="0"/>
                        </a:spcAft>
                      </a:pPr>
                      <a:r>
                        <a:rPr lang="vi-VN" sz="2400" b="1" dirty="0">
                          <a:effectLst/>
                          <a:latin typeface="Times New Roman"/>
                          <a:ea typeface="Calibri"/>
                        </a:rPr>
                        <a:t>C.Cơ quan tài chính</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thuế</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 thống kê</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DN cấp trên</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Cơ quan</a:t>
                      </a:r>
                      <a:endParaRPr lang="en-US" sz="2400" b="1" dirty="0">
                        <a:effectLst/>
                        <a:latin typeface="Times New Roman"/>
                        <a:ea typeface="Calibri"/>
                      </a:endParaRPr>
                    </a:p>
                    <a:p>
                      <a:pPr algn="ctr">
                        <a:lnSpc>
                          <a:spcPct val="140000"/>
                        </a:lnSpc>
                        <a:spcAft>
                          <a:spcPts val="0"/>
                        </a:spcAft>
                      </a:pPr>
                      <a:r>
                        <a:rPr lang="vi-VN" sz="2400" b="1" dirty="0">
                          <a:effectLst/>
                          <a:latin typeface="Times New Roman"/>
                          <a:ea typeface="Calibri"/>
                        </a:rPr>
                        <a:t>đăng ký KD</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1"/>
                  </a:ext>
                </a:extLst>
              </a:tr>
              <a:tr h="1010821">
                <a:tc>
                  <a:txBody>
                    <a:bodyPr/>
                    <a:lstStyle/>
                    <a:p>
                      <a:pPr algn="just">
                        <a:lnSpc>
                          <a:spcPct val="140000"/>
                        </a:lnSpc>
                        <a:spcAft>
                          <a:spcPts val="0"/>
                        </a:spcAft>
                      </a:pPr>
                      <a:r>
                        <a:rPr lang="vi-VN" sz="2400" b="1">
                          <a:effectLst/>
                          <a:latin typeface="Times New Roman"/>
                          <a:ea typeface="Calibri"/>
                        </a:rPr>
                        <a:t>DNNN</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Quý năm</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2"/>
                  </a:ext>
                </a:extLst>
              </a:tr>
              <a:tr h="1729828">
                <a:tc>
                  <a:txBody>
                    <a:bodyPr/>
                    <a:lstStyle/>
                    <a:p>
                      <a:pPr algn="just">
                        <a:lnSpc>
                          <a:spcPct val="140000"/>
                        </a:lnSpc>
                        <a:spcAft>
                          <a:spcPts val="0"/>
                        </a:spcAft>
                      </a:pPr>
                      <a:r>
                        <a:rPr lang="vi-VN" sz="2400" b="1">
                          <a:effectLst/>
                          <a:latin typeface="Times New Roman"/>
                          <a:ea typeface="Calibri"/>
                        </a:rPr>
                        <a:t>DN có vốn </a:t>
                      </a:r>
                      <a:r>
                        <a:rPr lang="en-US" sz="2400" b="1">
                          <a:effectLst/>
                          <a:latin typeface="Times New Roman"/>
                          <a:ea typeface="Calibri"/>
                        </a:rPr>
                        <a:t>ĐT</a:t>
                      </a:r>
                      <a:r>
                        <a:rPr lang="vi-VN" sz="2400" b="1">
                          <a:effectLst/>
                          <a:latin typeface="Times New Roman"/>
                          <a:ea typeface="Calibri"/>
                        </a:rPr>
                        <a:t> nước ngoài</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Năm</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a:effectLst/>
                          <a:latin typeface="Times New Roman"/>
                          <a:ea typeface="Calibri"/>
                        </a:rPr>
                        <a:t>X</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3"/>
                  </a:ext>
                </a:extLst>
              </a:tr>
              <a:tr h="449568">
                <a:tc>
                  <a:txBody>
                    <a:bodyPr/>
                    <a:lstStyle/>
                    <a:p>
                      <a:pPr algn="just">
                        <a:lnSpc>
                          <a:spcPct val="140000"/>
                        </a:lnSpc>
                        <a:spcAft>
                          <a:spcPts val="0"/>
                        </a:spcAft>
                      </a:pPr>
                      <a:r>
                        <a:rPr lang="vi-VN" sz="2400" b="1">
                          <a:effectLst/>
                          <a:latin typeface="Times New Roman"/>
                          <a:ea typeface="Calibri"/>
                        </a:rPr>
                        <a:t>Các DN khác</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vi-VN" sz="2400" b="1">
                          <a:effectLst/>
                          <a:latin typeface="Times New Roman"/>
                          <a:ea typeface="Calibri"/>
                        </a:rPr>
                        <a:t>Năm</a:t>
                      </a:r>
                      <a:endParaRPr lang="en-US" sz="2400" b="1">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just">
                        <a:lnSpc>
                          <a:spcPct val="140000"/>
                        </a:lnSpc>
                        <a:spcAft>
                          <a:spcPts val="0"/>
                        </a:spcAft>
                      </a:pPr>
                      <a:r>
                        <a:rPr lang="en-US" sz="2400" b="1" dirty="0">
                          <a:effectLst/>
                          <a:latin typeface="Times New Roman"/>
                          <a:ea typeface="Calibri"/>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tc>
                  <a:txBody>
                    <a:bodyPr/>
                    <a:lstStyle/>
                    <a:p>
                      <a:pPr algn="ctr">
                        <a:lnSpc>
                          <a:spcPct val="140000"/>
                        </a:lnSpc>
                        <a:spcAft>
                          <a:spcPts val="0"/>
                        </a:spcAft>
                      </a:pPr>
                      <a:r>
                        <a:rPr lang="vi-VN" sz="2400" b="1" dirty="0">
                          <a:effectLst/>
                          <a:latin typeface="Times New Roman"/>
                          <a:ea typeface="Calibri"/>
                        </a:rPr>
                        <a:t>X</a:t>
                      </a:r>
                      <a:endParaRPr lang="en-US" sz="2400" b="1" dirty="0">
                        <a:effectLst/>
                        <a:latin typeface="Times New Roman"/>
                        <a:ea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8F"/>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93183" y="251936"/>
            <a:ext cx="85698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2800" b="1" dirty="0">
                <a:solidFill>
                  <a:srgbClr val="080808"/>
                </a:solidFill>
                <a:latin typeface="Times New Roman" pitchFamily="18" charset="0"/>
                <a:ea typeface="Calibri" pitchFamily="34" charset="0"/>
                <a:cs typeface="Times New Roman" pitchFamily="18" charset="0"/>
              </a:rPr>
              <a:t>* </a:t>
            </a:r>
            <a:r>
              <a:rPr lang="en-US" sz="2800" b="1" dirty="0" err="1">
                <a:solidFill>
                  <a:srgbClr val="080808"/>
                </a:solidFill>
                <a:latin typeface="Times New Roman" pitchFamily="18" charset="0"/>
                <a:ea typeface="Calibri" pitchFamily="34" charset="0"/>
                <a:cs typeface="Times New Roman" pitchFamily="18" charset="0"/>
              </a:rPr>
              <a:t>Nơi</a:t>
            </a:r>
            <a:r>
              <a:rPr lang="en-US" sz="2800" b="1" dirty="0">
                <a:solidFill>
                  <a:srgbClr val="080808"/>
                </a:solidFill>
                <a:latin typeface="Times New Roman" pitchFamily="18" charset="0"/>
                <a:ea typeface="Calibri" pitchFamily="34" charset="0"/>
                <a:cs typeface="Times New Roman" pitchFamily="18" charset="0"/>
              </a:rPr>
              <a:t> </a:t>
            </a:r>
            <a:r>
              <a:rPr lang="vi-VN" sz="2800" b="1" dirty="0">
                <a:solidFill>
                  <a:srgbClr val="080808"/>
                </a:solidFill>
                <a:latin typeface="Times New Roman" pitchFamily="18" charset="0"/>
                <a:ea typeface="Calibri" pitchFamily="34" charset="0"/>
                <a:cs typeface="Times New Roman" pitchFamily="18" charset="0"/>
              </a:rPr>
              <a:t>nhận </a:t>
            </a:r>
            <a:r>
              <a:rPr lang="en-US" sz="2800" b="1" dirty="0">
                <a:solidFill>
                  <a:srgbClr val="080808"/>
                </a:solidFill>
                <a:latin typeface="Times New Roman" pitchFamily="18" charset="0"/>
                <a:ea typeface="Calibri" pitchFamily="34" charset="0"/>
                <a:cs typeface="Times New Roman" pitchFamily="18" charset="0"/>
              </a:rPr>
              <a:t>BCTC </a:t>
            </a:r>
            <a:r>
              <a:rPr lang="en-US" sz="2800" b="1" dirty="0" err="1">
                <a:solidFill>
                  <a:srgbClr val="080808"/>
                </a:solidFill>
                <a:latin typeface="Times New Roman" pitchFamily="18" charset="0"/>
                <a:ea typeface="Calibri" pitchFamily="34" charset="0"/>
                <a:cs typeface="Times New Roman" pitchFamily="18" charset="0"/>
              </a:rPr>
              <a:t>hợp</a:t>
            </a:r>
            <a:r>
              <a:rPr lang="en-US" sz="2800" b="1" dirty="0">
                <a:solidFill>
                  <a:srgbClr val="080808"/>
                </a:solidFill>
                <a:latin typeface="Times New Roman" pitchFamily="18" charset="0"/>
                <a:ea typeface="Calibri" pitchFamily="34" charset="0"/>
                <a:cs typeface="Times New Roman" pitchFamily="18" charset="0"/>
              </a:rPr>
              <a:t> </a:t>
            </a:r>
            <a:r>
              <a:rPr lang="en-US" sz="2800" b="1" dirty="0" err="1">
                <a:solidFill>
                  <a:srgbClr val="080808"/>
                </a:solidFill>
                <a:latin typeface="Times New Roman" pitchFamily="18" charset="0"/>
                <a:ea typeface="Calibri" pitchFamily="34" charset="0"/>
                <a:cs typeface="Times New Roman" pitchFamily="18" charset="0"/>
              </a:rPr>
              <a:t>nhất</a:t>
            </a:r>
            <a:endParaRPr lang="en-US" sz="2800" dirty="0">
              <a:solidFill>
                <a:srgbClr val="080808"/>
              </a:solidFill>
              <a:cs typeface="Arial" pitchFamily="34" charset="0"/>
            </a:endParaRPr>
          </a:p>
        </p:txBody>
      </p:sp>
      <p:sp>
        <p:nvSpPr>
          <p:cNvPr id="6"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165</a:t>
            </a:r>
          </a:p>
        </p:txBody>
      </p:sp>
    </p:spTree>
    <p:extLst>
      <p:ext uri="{BB962C8B-B14F-4D97-AF65-F5344CB8AC3E}">
        <p14:creationId xmlns:p14="http://schemas.microsoft.com/office/powerpoint/2010/main" val="192999663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5989" y="1295400"/>
            <a:ext cx="8153400" cy="51054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Tx/>
              <a:buChar char="-"/>
            </a:pPr>
            <a:r>
              <a:rPr lang="en-US" sz="2800" b="1" u="sng" dirty="0" err="1">
                <a:solidFill>
                  <a:srgbClr val="080808"/>
                </a:solidFill>
                <a:latin typeface="Times New Roman" pitchFamily="18" charset="0"/>
                <a:ea typeface="Batang"/>
                <a:cs typeface="Times New Roman" pitchFamily="18" charset="0"/>
              </a:rPr>
              <a:t>Kết</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cấu</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và</a:t>
            </a:r>
            <a:r>
              <a:rPr lang="en-US" sz="2800" b="1" u="sng" dirty="0">
                <a:solidFill>
                  <a:srgbClr val="080808"/>
                </a:solidFill>
                <a:latin typeface="Times New Roman" pitchFamily="18" charset="0"/>
                <a:ea typeface="Batang"/>
                <a:cs typeface="Times New Roman" pitchFamily="18" charset="0"/>
              </a:rPr>
              <a:t> ý </a:t>
            </a:r>
            <a:r>
              <a:rPr lang="en-US" sz="2800" b="1" u="sng" dirty="0" err="1">
                <a:solidFill>
                  <a:srgbClr val="080808"/>
                </a:solidFill>
                <a:latin typeface="Times New Roman" pitchFamily="18" charset="0"/>
                <a:ea typeface="Batang"/>
                <a:cs typeface="Times New Roman" pitchFamily="18" charset="0"/>
              </a:rPr>
              <a:t>nghĩa</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của</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Bảng</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Cân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đối</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kế</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toán</a:t>
            </a:r>
            <a:r>
              <a:rPr lang="en-US" sz="2800" b="1" u="sng" dirty="0">
                <a:solidFill>
                  <a:srgbClr val="080808"/>
                </a:solidFill>
                <a:latin typeface="Times New Roman" pitchFamily="18" charset="0"/>
                <a:ea typeface="Batang"/>
                <a:cs typeface="Times New Roman" pitchFamily="18" charset="0"/>
              </a:rPr>
              <a:t>:</a:t>
            </a:r>
          </a:p>
          <a:p>
            <a:pPr algn="just"/>
            <a:endParaRPr lang="en-US" sz="2800" b="1" dirty="0">
              <a:solidFill>
                <a:srgbClr val="080808"/>
              </a:solidFill>
              <a:latin typeface="Times New Roman" pitchFamily="18" charset="0"/>
              <a:ea typeface="Batang"/>
              <a:cs typeface="Times New Roman" pitchFamily="18" charset="0"/>
            </a:endParaRPr>
          </a:p>
          <a:p>
            <a:pPr algn="just"/>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có</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cấu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dưới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dạng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dư</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khoản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sắp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xếp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trật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tự</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chỉ</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tiêu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theo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nội</a:t>
            </a:r>
            <a:r>
              <a:rPr lang="en-US" sz="2800" b="1" dirty="0">
                <a:solidFill>
                  <a:srgbClr val="080808"/>
                </a:solidFill>
                <a:latin typeface="Times New Roman" pitchFamily="18" charset="0"/>
                <a:ea typeface="Batang"/>
                <a:cs typeface="Times New Roman" pitchFamily="18" charset="0"/>
              </a:rPr>
              <a:t> dung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yêu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cầu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công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tác</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quản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lý</a:t>
            </a:r>
            <a:r>
              <a:rPr lang="en-US" sz="2800" b="1" dirty="0">
                <a:solidFill>
                  <a:srgbClr val="080808"/>
                </a:solidFill>
                <a:latin typeface="Times New Roman" pitchFamily="18" charset="0"/>
                <a:ea typeface="Batang"/>
                <a:cs typeface="Times New Roman" pitchFamily="18" charset="0"/>
              </a:rPr>
              <a:t>. </a:t>
            </a:r>
          </a:p>
          <a:p>
            <a:pPr algn="just"/>
            <a:endParaRPr lang="en-US" sz="2800" b="1" dirty="0">
              <a:solidFill>
                <a:srgbClr val="080808"/>
              </a:solidFill>
              <a:latin typeface="Times New Roman" pitchFamily="18" charset="0"/>
              <a:ea typeface="Batang"/>
              <a:cs typeface="Times New Roman" pitchFamily="18" charset="0"/>
            </a:endParaRPr>
          </a:p>
          <a:p>
            <a:pPr algn="just"/>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Bảng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đối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toán</a:t>
            </a:r>
            <a:r>
              <a:rPr lang="en-US" sz="2800" b="1" dirty="0">
                <a:solidFill>
                  <a:srgbClr val="080808"/>
                </a:solidFill>
                <a:latin typeface="Times New Roman" pitchFamily="18" charset="0"/>
                <a:ea typeface="Batang"/>
                <a:cs typeface="Times New Roman" pitchFamily="18" charset="0"/>
              </a:rPr>
              <a:t> chia </a:t>
            </a:r>
            <a:r>
              <a:rPr lang="en-US" sz="2800" b="1" dirty="0" err="1">
                <a:solidFill>
                  <a:srgbClr val="080808"/>
                </a:solidFill>
                <a:latin typeface="Times New Roman" pitchFamily="18" charset="0"/>
                <a:ea typeface="Batang"/>
                <a:cs typeface="Times New Roman" pitchFamily="18" charset="0"/>
              </a:rPr>
              <a:t>làm</a:t>
            </a:r>
            <a:r>
              <a:rPr lang="en-US" sz="2800" b="1" dirty="0">
                <a:solidFill>
                  <a:srgbClr val="080808"/>
                </a:solidFill>
                <a:latin typeface="Times New Roman" pitchFamily="18" charset="0"/>
                <a:ea typeface="Batang"/>
                <a:cs typeface="Times New Roman" pitchFamily="18" charset="0"/>
              </a:rPr>
              <a:t> 2 </a:t>
            </a:r>
            <a:r>
              <a:rPr lang="en-US" sz="2800" b="1" dirty="0" err="1">
                <a:solidFill>
                  <a:srgbClr val="080808"/>
                </a:solidFill>
                <a:latin typeface="Times New Roman" pitchFamily="18" charset="0"/>
                <a:ea typeface="Batang"/>
                <a:cs typeface="Times New Roman" pitchFamily="18" charset="0"/>
              </a:rPr>
              <a:t>phần</a:t>
            </a:r>
            <a:r>
              <a:rPr lang="en-US" sz="2800" b="1" dirty="0">
                <a:solidFill>
                  <a:srgbClr val="080808"/>
                </a:solidFill>
                <a:latin typeface="Times New Roman" pitchFamily="18" charset="0"/>
                <a:ea typeface="Batang"/>
                <a:cs typeface="Times New Roman" pitchFamily="18" charset="0"/>
              </a:rPr>
              <a:t>: </a:t>
            </a:r>
          </a:p>
          <a:p>
            <a:pPr marL="457200" indent="-457200" algn="just">
              <a:buFontTx/>
              <a:buChar char="-"/>
            </a:pPr>
            <a:r>
              <a:rPr lang="en-US" sz="2800" b="1" u="sng" dirty="0" err="1">
                <a:solidFill>
                  <a:srgbClr val="080808"/>
                </a:solidFill>
                <a:latin typeface="Times New Roman" pitchFamily="18" charset="0"/>
                <a:ea typeface="Batang"/>
                <a:cs typeface="Times New Roman" pitchFamily="18" charset="0"/>
              </a:rPr>
              <a:t>Phần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tài</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gồm</a:t>
            </a:r>
            <a:r>
              <a:rPr lang="en-US" sz="2800" b="1" dirty="0">
                <a:solidFill>
                  <a:srgbClr val="080808"/>
                </a:solidFill>
                <a:latin typeface="Times New Roman" pitchFamily="18" charset="0"/>
                <a:ea typeface="Batang"/>
                <a:cs typeface="Times New Roman" pitchFamily="18" charset="0"/>
              </a:rPr>
              <a:t> TS </a:t>
            </a:r>
            <a:r>
              <a:rPr lang="en-US" sz="2800" b="1" dirty="0" err="1">
                <a:solidFill>
                  <a:srgbClr val="080808"/>
                </a:solidFill>
                <a:latin typeface="Times New Roman" pitchFamily="18" charset="0"/>
                <a:ea typeface="Batang"/>
                <a:cs typeface="Times New Roman" pitchFamily="18" charset="0"/>
              </a:rPr>
              <a:t>ngắn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hạn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dài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hạn</a:t>
            </a:r>
            <a:endParaRPr lang="en-US" sz="2800" b="1" dirty="0">
              <a:solidFill>
                <a:srgbClr val="080808"/>
              </a:solidFill>
              <a:latin typeface="Times New Roman" pitchFamily="18" charset="0"/>
              <a:ea typeface="Batang"/>
              <a:cs typeface="Times New Roman" pitchFamily="18" charset="0"/>
            </a:endParaRPr>
          </a:p>
          <a:p>
            <a:pPr marL="457200" indent="-457200" algn="just">
              <a:buFontTx/>
              <a:buChar char="-"/>
            </a:pPr>
            <a:r>
              <a:rPr lang="en-US" sz="2800" b="1" u="sng" dirty="0" err="1">
                <a:solidFill>
                  <a:srgbClr val="080808"/>
                </a:solidFill>
                <a:latin typeface="Times New Roman" pitchFamily="18" charset="0"/>
                <a:ea typeface="Batang"/>
                <a:cs typeface="Times New Roman" pitchFamily="18" charset="0"/>
              </a:rPr>
              <a:t>Nguồn</a:t>
            </a:r>
            <a:r>
              <a:rPr lang="en-US" sz="2800" b="1" u="sng" dirty="0">
                <a:solidFill>
                  <a:srgbClr val="080808"/>
                </a:solidFill>
                <a:latin typeface="Times New Roman" pitchFamily="18" charset="0"/>
                <a:ea typeface="Batang"/>
                <a:cs typeface="Times New Roman" pitchFamily="18" charset="0"/>
              </a:rPr>
              <a:t> </a:t>
            </a:r>
            <a:r>
              <a:rPr lang="en-US" sz="2800" b="1" u="sng" dirty="0" err="1">
                <a:solidFill>
                  <a:srgbClr val="080808"/>
                </a:solidFill>
                <a:latin typeface="Times New Roman" pitchFamily="18" charset="0"/>
                <a:ea typeface="Batang"/>
                <a:cs typeface="Times New Roman" pitchFamily="18" charset="0"/>
              </a:rPr>
              <a:t>vốn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bao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gồm</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Nguồn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vốn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chủ</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sở</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hữu</a:t>
            </a:r>
            <a:endParaRPr lang="en-US" sz="2800" b="1" dirty="0">
              <a:solidFill>
                <a:srgbClr val="080808"/>
              </a:solidFill>
              <a:latin typeface="Times New Roman" pitchFamily="18" charset="0"/>
              <a:ea typeface="Batang"/>
              <a:cs typeface="Times New Roman" pitchFamily="18" charset="0"/>
            </a:endParaRPr>
          </a:p>
        </p:txBody>
      </p:sp>
      <p:sp>
        <p:nvSpPr>
          <p:cNvPr id="3" name="Title 1"/>
          <p:cNvSpPr txBox="1">
            <a:spLocks/>
          </p:cNvSpPr>
          <p:nvPr/>
        </p:nvSpPr>
        <p:spPr>
          <a:xfrm>
            <a:off x="8534400" y="6402491"/>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170</a:t>
            </a:r>
          </a:p>
        </p:txBody>
      </p:sp>
      <p:sp>
        <p:nvSpPr>
          <p:cNvPr id="4" name="Rectangle 9"/>
          <p:cNvSpPr txBox="1">
            <a:spLocks noChangeArrowheads="1"/>
          </p:cNvSpPr>
          <p:nvPr/>
        </p:nvSpPr>
        <p:spPr>
          <a:xfrm>
            <a:off x="152400" y="76200"/>
            <a:ext cx="8915400" cy="54848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3: </a:t>
            </a:r>
            <a:r>
              <a:rPr lang="en-US" sz="3200" dirty="0" err="1">
                <a:latin typeface="Times New Roman" pitchFamily="18" charset="0"/>
                <a:cs typeface="Times New Roman" pitchFamily="18" charset="0"/>
              </a:rPr>
              <a:t>Nội</a:t>
            </a:r>
            <a:r>
              <a:rPr lang="en-US" sz="3200" dirty="0">
                <a:latin typeface="Times New Roman" pitchFamily="18" charset="0"/>
                <a:cs typeface="Times New Roman" pitchFamily="18" charset="0"/>
              </a:rPr>
              <a:t> dung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pháp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lập</a:t>
            </a:r>
            <a:r>
              <a:rPr lang="en-US" sz="3200" dirty="0">
                <a:latin typeface="Times New Roman" pitchFamily="18" charset="0"/>
                <a:cs typeface="Times New Roman" pitchFamily="18" charset="0"/>
              </a:rPr>
              <a:t> BCTC</a:t>
            </a:r>
          </a:p>
        </p:txBody>
      </p:sp>
      <p:sp>
        <p:nvSpPr>
          <p:cNvPr id="5" name="Rectangle 9"/>
          <p:cNvSpPr txBox="1">
            <a:spLocks noChangeArrowheads="1"/>
          </p:cNvSpPr>
          <p:nvPr/>
        </p:nvSpPr>
        <p:spPr>
          <a:xfrm>
            <a:off x="152400" y="609600"/>
            <a:ext cx="8915400" cy="54848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pPr eaLnBrk="1" hangingPunct="1"/>
            <a:r>
              <a:rPr lang="en-US" sz="3200" dirty="0">
                <a:latin typeface="Times New Roman" pitchFamily="18" charset="0"/>
                <a:cs typeface="Times New Roman" pitchFamily="18" charset="0"/>
              </a:rPr>
              <a:t>3.1 </a:t>
            </a:r>
            <a:r>
              <a:rPr lang="en-US" sz="3200" dirty="0" err="1">
                <a:latin typeface="Times New Roman" pitchFamily="18" charset="0"/>
                <a:cs typeface="Times New Roman" pitchFamily="18" charset="0"/>
              </a:rPr>
              <a:t>Bảng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kế</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toán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15658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85767188"/>
              </p:ext>
            </p:extLst>
          </p:nvPr>
        </p:nvGraphicFramePr>
        <p:xfrm>
          <a:off x="76200" y="152400"/>
          <a:ext cx="8991600" cy="6556375"/>
        </p:xfrm>
        <a:graphic>
          <a:graphicData uri="http://schemas.openxmlformats.org/drawingml/2006/table">
            <a:tbl>
              <a:tblPr/>
              <a:tblGrid>
                <a:gridCol w="4121150">
                  <a:extLst>
                    <a:ext uri="{9D8B030D-6E8A-4147-A177-3AD203B41FA5}">
                      <a16:colId xmlns:a16="http://schemas.microsoft.com/office/drawing/2014/main" val="20000"/>
                    </a:ext>
                  </a:extLst>
                </a:gridCol>
                <a:gridCol w="749300">
                  <a:extLst>
                    <a:ext uri="{9D8B030D-6E8A-4147-A177-3AD203B41FA5}">
                      <a16:colId xmlns:a16="http://schemas.microsoft.com/office/drawing/2014/main" val="20001"/>
                    </a:ext>
                  </a:extLst>
                </a:gridCol>
                <a:gridCol w="1349375">
                  <a:extLst>
                    <a:ext uri="{9D8B030D-6E8A-4147-A177-3AD203B41FA5}">
                      <a16:colId xmlns:a16="http://schemas.microsoft.com/office/drawing/2014/main" val="20002"/>
                    </a:ext>
                  </a:extLst>
                </a:gridCol>
                <a:gridCol w="1347788">
                  <a:extLst>
                    <a:ext uri="{9D8B030D-6E8A-4147-A177-3AD203B41FA5}">
                      <a16:colId xmlns:a16="http://schemas.microsoft.com/office/drawing/2014/main" val="20003"/>
                    </a:ext>
                  </a:extLst>
                </a:gridCol>
                <a:gridCol w="1423987">
                  <a:extLst>
                    <a:ext uri="{9D8B030D-6E8A-4147-A177-3AD203B41FA5}">
                      <a16:colId xmlns:a16="http://schemas.microsoft.com/office/drawing/2014/main" val="20004"/>
                    </a:ext>
                  </a:extLst>
                </a:gridCol>
              </a:tblGrid>
              <a:tr h="1441449">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dirty="0">
                          <a:ln>
                            <a:noFill/>
                          </a:ln>
                          <a:solidFill>
                            <a:schemeClr val="tx1"/>
                          </a:solidFill>
                          <a:effectLst/>
                          <a:latin typeface="Times New Roman" pitchFamily="18" charset="0"/>
                          <a:cs typeface="Calibri" pitchFamily="34" charset="0"/>
                        </a:rPr>
                        <a:t>TÀI SẢN</a:t>
                      </a:r>
                      <a:endParaRPr kumimoji="0" lang="en-US" sz="2800" b="1" i="0" u="none" strike="noStrike" cap="none" normalizeH="0" baseline="0" dirty="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Mã số</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Thuyết minh</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Số cuối năm</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Số đầu năm</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9763">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1</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2</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3</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4</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5</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77937">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dirty="0">
                          <a:ln>
                            <a:noFill/>
                          </a:ln>
                          <a:solidFill>
                            <a:schemeClr val="tx1"/>
                          </a:solidFill>
                          <a:effectLst/>
                          <a:latin typeface="Times New Roman" pitchFamily="18" charset="0"/>
                          <a:cs typeface="Calibri" pitchFamily="34" charset="0"/>
                        </a:rPr>
                        <a:t>A.TÀI SẢN NGĂN HẠN B.TÀI SẢN DÀI HẠN ......</a:t>
                      </a:r>
                      <a:endParaRPr kumimoji="0" lang="en-US" sz="2800" b="1" i="0" u="none" strike="noStrike" cap="none" normalizeH="0" baseline="0" dirty="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Tổng cộng tài sản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NGUỒN VỐN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277937">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A.NỢ PHẢI TRẢ ........</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B.VCSH ..............</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9763">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vi-VN" sz="2800" b="1" i="0" u="none" strike="noStrike" cap="none" normalizeH="0" baseline="0">
                          <a:ln>
                            <a:noFill/>
                          </a:ln>
                          <a:solidFill>
                            <a:schemeClr val="tx1"/>
                          </a:solidFill>
                          <a:effectLst/>
                          <a:latin typeface="Times New Roman" pitchFamily="18" charset="0"/>
                          <a:cs typeface="Calibri" pitchFamily="34" charset="0"/>
                        </a:rPr>
                        <a:t>Tổng cộng nguồn vốn</a:t>
                      </a:r>
                      <a:endParaRPr kumimoji="0" lang="en-US" sz="2800" b="1" i="0" u="none" strike="noStrike" cap="none" normalizeH="0" baseline="0">
                        <a:ln>
                          <a:noFill/>
                        </a:ln>
                        <a:solidFill>
                          <a:schemeClr val="tx1"/>
                        </a:solidFill>
                        <a:effectLst/>
                        <a:latin typeface="Times New Roman" pitchFamily="18" charset="0"/>
                        <a:cs typeface="Calibri" pitchFamily="34" charset="0"/>
                      </a:endParaRP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4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Times New Roman" pitchFamily="18" charset="0"/>
                          <a:cs typeface="Calibri" pitchFamily="34" charset="0"/>
                        </a:rPr>
                        <a:t> </a:t>
                      </a:r>
                    </a:p>
                  </a:txBody>
                  <a:tcPr marL="0" marR="0" marT="0" marB="0" anchor="ctr" horzOverflow="overflow">
                    <a:lnL w="12700" cap="flat" cmpd="sng" algn="ctr">
                      <a:solidFill>
                        <a:srgbClr val="00FF00"/>
                      </a:solidFill>
                      <a:prstDash val="solid"/>
                      <a:round/>
                      <a:headEnd type="none" w="med" len="med"/>
                      <a:tailEnd type="none" w="med" len="med"/>
                    </a:lnL>
                    <a:lnR w="12700" cap="flat" cmpd="sng" algn="ctr">
                      <a:solidFill>
                        <a:srgbClr val="00FF00"/>
                      </a:solidFill>
                      <a:prstDash val="solid"/>
                      <a:round/>
                      <a:headEnd type="none" w="med" len="med"/>
                      <a:tailEnd type="none" w="med" len="med"/>
                    </a:lnR>
                    <a:lnT w="12700" cap="flat" cmpd="sng" algn="ctr">
                      <a:solidFill>
                        <a:srgbClr val="00FF00"/>
                      </a:solidFill>
                      <a:prstDash val="solid"/>
                      <a:round/>
                      <a:headEnd type="none" w="med" len="med"/>
                      <a:tailEnd type="none" w="med" len="med"/>
                    </a:lnT>
                    <a:lnB w="12700" cap="flat" cmpd="sng" algn="ctr">
                      <a:solidFill>
                        <a:srgbClr val="00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171</a:t>
            </a:r>
          </a:p>
        </p:txBody>
      </p:sp>
    </p:spTree>
    <p:extLst>
      <p:ext uri="{BB962C8B-B14F-4D97-AF65-F5344CB8AC3E}">
        <p14:creationId xmlns:p14="http://schemas.microsoft.com/office/powerpoint/2010/main" val="75439033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ChangeArrowheads="1"/>
          </p:cNvSpPr>
          <p:nvPr/>
        </p:nvSpPr>
        <p:spPr bwMode="auto">
          <a:xfrm>
            <a:off x="228600" y="381000"/>
            <a:ext cx="876300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179388" algn="just" eaLnBrk="0" fontAlgn="base" hangingPunct="0">
              <a:lnSpc>
                <a:spcPct val="150000"/>
              </a:lnSpc>
              <a:spcBef>
                <a:spcPts val="300"/>
              </a:spcBef>
              <a:spcAft>
                <a:spcPts val="300"/>
              </a:spcAft>
            </a:pP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Công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tác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chuẩn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bị</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trước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i="1"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ea typeface="Calibri" pitchFamily="34" charset="0"/>
              <a:cs typeface="Times New Roman" pitchFamily="18"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Hoàn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tất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việc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chiếu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liệu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quan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tổng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hợp</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chi </a:t>
            </a:r>
            <a:r>
              <a:rPr lang="en-US" sz="2800" dirty="0" err="1">
                <a:solidFill>
                  <a:prstClr val="black"/>
                </a:solidFill>
                <a:latin typeface="Times New Roman" pitchFamily="18" charset="0"/>
                <a:cs typeface="Times New Roman" pitchFamily="18" charset="0"/>
              </a:rPr>
              <a:t>tiết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giữa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với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liên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quan</a:t>
            </a:r>
            <a:r>
              <a:rPr lang="en-US" sz="2800"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kê</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sản</a:t>
            </a:r>
            <a:r>
              <a:rPr lang="en-US" sz="2800"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Khoá</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sổ</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tại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thời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điểm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lập</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cân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Chuẩn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bị</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mẫu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biểu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theo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quy</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định</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p:txBody>
      </p:sp>
      <p:sp>
        <p:nvSpPr>
          <p:cNvPr id="3"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172</a:t>
            </a:r>
          </a:p>
        </p:txBody>
      </p:sp>
    </p:spTree>
    <p:extLst>
      <p:ext uri="{BB962C8B-B14F-4D97-AF65-F5344CB8AC3E}">
        <p14:creationId xmlns:p14="http://schemas.microsoft.com/office/powerpoint/2010/main" val="381748247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ChangeArrowheads="1"/>
          </p:cNvSpPr>
          <p:nvPr/>
        </p:nvSpPr>
        <p:spPr bwMode="auto">
          <a:xfrm>
            <a:off x="228600" y="0"/>
            <a:ext cx="86868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Nguyên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tắc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chung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ea typeface="Calibri" pitchFamily="34" charset="0"/>
              <a:cs typeface="Times New Roman" pitchFamily="18"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Cột</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đầu</a:t>
            </a:r>
            <a:r>
              <a:rPr lang="en-US" sz="2800" i="1" dirty="0">
                <a:solidFill>
                  <a:prstClr val="black"/>
                </a:solidFill>
                <a:latin typeface="Times New Roman" pitchFamily="18" charset="0"/>
                <a:cs typeface="Times New Roman" pitchFamily="18" charset="0"/>
              </a:rPr>
              <a:t> </a:t>
            </a:r>
            <a:r>
              <a:rPr lang="en-US" sz="2800" i="1" dirty="0" err="1">
                <a:solidFill>
                  <a:prstClr val="black"/>
                </a:solidFill>
                <a:latin typeface="Times New Roman" pitchFamily="18" charset="0"/>
                <a:cs typeface="Times New Roman" pitchFamily="18" charset="0"/>
              </a:rPr>
              <a:t>năm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lấy</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liệu</a:t>
            </a:r>
            <a:r>
              <a:rPr lang="en-US" sz="2800" dirty="0">
                <a:solidFill>
                  <a:prstClr val="black"/>
                </a:solidFill>
                <a:latin typeface="Times New Roman" pitchFamily="18" charset="0"/>
                <a:cs typeface="Times New Roman" pitchFamily="18" charset="0"/>
              </a:rPr>
              <a:t> ở </a:t>
            </a:r>
            <a:r>
              <a:rPr lang="en-US" sz="2800" dirty="0" err="1">
                <a:solidFill>
                  <a:prstClr val="black"/>
                </a:solidFill>
                <a:latin typeface="Times New Roman" pitchFamily="18" charset="0"/>
                <a:cs typeface="Times New Roman" pitchFamily="18" charset="0"/>
              </a:rPr>
              <a:t>cột</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cuối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của</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Bảng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cân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đối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kế</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toán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ngày</a:t>
            </a:r>
            <a:r>
              <a:rPr lang="en-US" sz="2800" dirty="0">
                <a:solidFill>
                  <a:prstClr val="black"/>
                </a:solidFill>
                <a:latin typeface="Times New Roman" pitchFamily="18" charset="0"/>
                <a:cs typeface="Times New Roman" pitchFamily="18" charset="0"/>
              </a:rPr>
              <a:t> 31/12 </a:t>
            </a:r>
            <a:r>
              <a:rPr lang="en-US" sz="2800" dirty="0" err="1">
                <a:solidFill>
                  <a:prstClr val="black"/>
                </a:solidFill>
                <a:latin typeface="Times New Roman" pitchFamily="18" charset="0"/>
                <a:cs typeface="Times New Roman" pitchFamily="18" charset="0"/>
              </a:rPr>
              <a:t>năm</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trước</a:t>
            </a:r>
            <a:r>
              <a:rPr lang="en-US" sz="2800" dirty="0">
                <a:solidFill>
                  <a:prstClr val="black"/>
                </a:solidFill>
                <a:latin typeface="Times New Roman" pitchFamily="18" charset="0"/>
                <a:cs typeface="Times New Roman" pitchFamily="18" charset="0"/>
              </a:rPr>
              <a:t>.</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i="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Cột</a:t>
            </a:r>
            <a:r>
              <a:rPr lang="en-US" sz="2800" b="1" i="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số</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cuối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kỳ</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Căn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cứ</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số</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liệu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của</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sổ</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có</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liên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quan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sau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đã</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khoá</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sổ</a:t>
            </a:r>
            <a:r>
              <a:rPr lang="en-US" sz="2800" b="1" i="1" dirty="0">
                <a:solidFill>
                  <a:prstClr val="black"/>
                </a:solidFill>
                <a:latin typeface="Times New Roman" pitchFamily="18" charset="0"/>
                <a:cs typeface="Times New Roman" pitchFamily="18" charset="0"/>
              </a:rPr>
              <a:t> ở </a:t>
            </a:r>
            <a:r>
              <a:rPr lang="en-US" sz="2800" b="1" i="1" dirty="0" err="1">
                <a:solidFill>
                  <a:prstClr val="black"/>
                </a:solidFill>
                <a:latin typeface="Times New Roman" pitchFamily="18" charset="0"/>
                <a:cs typeface="Times New Roman" pitchFamily="18" charset="0"/>
              </a:rPr>
              <a:t>thời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điểm</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lập</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Bảng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cân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đối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kế</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toán</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để</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ghi</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vào</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các</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chỉ</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tiêu</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tương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ứng</a:t>
            </a:r>
            <a:r>
              <a:rPr lang="en-US" sz="2800" b="1" i="1" dirty="0">
                <a:solidFill>
                  <a:prstClr val="black"/>
                </a:solidFill>
                <a:latin typeface="Times New Roman" pitchFamily="18" charset="0"/>
                <a:cs typeface="Times New Roman" pitchFamily="18" charset="0"/>
              </a:rPr>
              <a:t> </a:t>
            </a:r>
            <a:r>
              <a:rPr lang="en-US" sz="2800" b="1" i="1" dirty="0" err="1">
                <a:solidFill>
                  <a:prstClr val="black"/>
                </a:solidFill>
                <a:latin typeface="Times New Roman" pitchFamily="18" charset="0"/>
                <a:cs typeface="Times New Roman" pitchFamily="18" charset="0"/>
              </a:rPr>
              <a:t>sau</a:t>
            </a:r>
            <a:r>
              <a:rPr lang="en-US" sz="2800" b="1" i="1"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dư</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Nợ</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khoản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chỉ</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tiêu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phần</a:t>
            </a:r>
            <a:r>
              <a:rPr lang="en-US" sz="2800" dirty="0">
                <a:solidFill>
                  <a:prstClr val="black"/>
                </a:solidFill>
                <a:latin typeface="Times New Roman" pitchFamily="18" charset="0"/>
                <a:cs typeface="Times New Roman" pitchFamily="18" charset="0"/>
              </a:rPr>
              <a:t>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Tài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sản</a:t>
            </a:r>
            <a:r>
              <a:rPr lang="en-US" sz="2800" b="1" dirty="0">
                <a:solidFill>
                  <a:prstClr val="black"/>
                </a:solidFill>
                <a:latin typeface="Times New Roman" pitchFamily="18" charset="0"/>
                <a:cs typeface="Times New Roman" pitchFamily="18" charset="0"/>
              </a:rPr>
              <a:t> ".</a:t>
            </a:r>
            <a:endParaRPr lang="en-US" sz="2800" dirty="0">
              <a:solidFill>
                <a:prstClr val="black"/>
              </a:solidFill>
              <a:latin typeface="Calibri" pitchFamily="34" charset="0"/>
              <a:cs typeface="Calibri" pitchFamily="34" charset="0"/>
            </a:endParaRPr>
          </a:p>
          <a:p>
            <a:pPr indent="179388" algn="just" eaLnBrk="0" fontAlgn="base" hangingPunct="0">
              <a:lnSpc>
                <a:spcPct val="150000"/>
              </a:lnSpc>
              <a:spcBef>
                <a:spcPts val="300"/>
              </a:spcBef>
              <a:spcAft>
                <a:spcPts val="300"/>
              </a:spcAft>
            </a:pP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Số</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dư</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Có</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các</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tài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khoản</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ghi</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vào</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chỉ</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tiêu</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tương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ứng</a:t>
            </a:r>
            <a:r>
              <a:rPr lang="en-US" sz="2800" dirty="0">
                <a:solidFill>
                  <a:prstClr val="black"/>
                </a:solidFill>
                <a:latin typeface="Times New Roman" pitchFamily="18" charset="0"/>
                <a:cs typeface="Times New Roman" pitchFamily="18" charset="0"/>
              </a:rPr>
              <a:t> </a:t>
            </a:r>
            <a:r>
              <a:rPr lang="en-US" sz="2800" dirty="0" err="1">
                <a:solidFill>
                  <a:prstClr val="black"/>
                </a:solidFill>
                <a:latin typeface="Times New Roman" pitchFamily="18" charset="0"/>
                <a:cs typeface="Times New Roman" pitchFamily="18" charset="0"/>
              </a:rPr>
              <a:t>phần</a:t>
            </a:r>
            <a:r>
              <a:rPr lang="en-US" sz="2800" dirty="0">
                <a:solidFill>
                  <a:prstClr val="black"/>
                </a:solidFill>
                <a:latin typeface="Times New Roman" pitchFamily="18" charset="0"/>
                <a:cs typeface="Times New Roman" pitchFamily="18" charset="0"/>
              </a:rPr>
              <a:t>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Nguồn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vốn</a:t>
            </a:r>
            <a:r>
              <a:rPr lang="en-US" sz="2800" b="1" dirty="0">
                <a:solidFill>
                  <a:prstClr val="black"/>
                </a:solidFill>
                <a:latin typeface="Times New Roman" pitchFamily="18" charset="0"/>
                <a:cs typeface="Times New Roman" pitchFamily="18" charset="0"/>
              </a:rPr>
              <a:t> ".</a:t>
            </a:r>
            <a:endParaRPr lang="en-US" sz="2800" dirty="0">
              <a:solidFill>
                <a:prstClr val="black"/>
              </a:solidFill>
              <a:latin typeface="Arial" pitchFamily="34" charset="0"/>
            </a:endParaRPr>
          </a:p>
        </p:txBody>
      </p:sp>
      <p:sp>
        <p:nvSpPr>
          <p:cNvPr id="3"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prstClr val="black"/>
                </a:solidFill>
                <a:latin typeface="Times New Roman" pitchFamily="18" charset="0"/>
                <a:cs typeface="Times New Roman" pitchFamily="18" charset="0"/>
              </a:rPr>
              <a:t>173</a:t>
            </a:r>
          </a:p>
        </p:txBody>
      </p:sp>
    </p:spTree>
    <p:extLst>
      <p:ext uri="{BB962C8B-B14F-4D97-AF65-F5344CB8AC3E}">
        <p14:creationId xmlns:p14="http://schemas.microsoft.com/office/powerpoint/2010/main" val="55573387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CÂN ĐỐI KẾ TOÁN (B01 – DN) </a:t>
            </a:r>
            <a:endParaRPr lang="en-US" sz="2800" dirty="0">
              <a:solidFill>
                <a:srgbClr val="080808"/>
              </a:solidFill>
              <a:latin typeface="Calibri"/>
              <a:ea typeface="Calibri"/>
              <a:cs typeface="Times New Roman"/>
            </a:endParaRPr>
          </a:p>
        </p:txBody>
      </p:sp>
      <p:sp>
        <p:nvSpPr>
          <p:cNvPr id="5" name="Rounded Rectangle 4"/>
          <p:cNvSpPr/>
          <p:nvPr/>
        </p:nvSpPr>
        <p:spPr>
          <a:xfrm>
            <a:off x="0" y="914400"/>
            <a:ext cx="9144001" cy="5791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lnSpc>
                <a:spcPct val="150000"/>
              </a:lnSpc>
              <a:buFont typeface="Arial" charset="0"/>
              <a:buChar char="•"/>
            </a:pPr>
            <a:r>
              <a:rPr lang="en-US" sz="2800" b="1" dirty="0" err="1">
                <a:solidFill>
                  <a:srgbClr val="080808"/>
                </a:solidFill>
                <a:latin typeface="Times New Roman" pitchFamily="18" charset="0"/>
                <a:ea typeface="Batang"/>
                <a:cs typeface="Times New Roman" pitchFamily="18" charset="0"/>
              </a:rPr>
              <a:t>Nội</a:t>
            </a:r>
            <a:r>
              <a:rPr lang="en-US" sz="2800" b="1" dirty="0">
                <a:solidFill>
                  <a:srgbClr val="080808"/>
                </a:solidFill>
                <a:latin typeface="Times New Roman" pitchFamily="18" charset="0"/>
                <a:ea typeface="Batang"/>
                <a:cs typeface="Times New Roman" pitchFamily="18" charset="0"/>
              </a:rPr>
              <a:t> dung </a:t>
            </a:r>
            <a:r>
              <a:rPr lang="en-US" sz="2800" b="1" dirty="0" err="1">
                <a:solidFill>
                  <a:srgbClr val="080808"/>
                </a:solidFill>
                <a:latin typeface="Times New Roman" pitchFamily="18" charset="0"/>
                <a:ea typeface="Batang"/>
                <a:cs typeface="Times New Roman" pitchFamily="18" charset="0"/>
              </a:rPr>
              <a:t>và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phương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pháp</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lập</a:t>
            </a:r>
            <a:r>
              <a:rPr lang="en-US" sz="2800" b="1" dirty="0">
                <a:solidFill>
                  <a:srgbClr val="080808"/>
                </a:solidFill>
                <a:latin typeface="Times New Roman" pitchFamily="18" charset="0"/>
                <a:ea typeface="Batang"/>
                <a:cs typeface="Times New Roman" pitchFamily="18" charset="0"/>
              </a:rPr>
              <a:t>: </a:t>
            </a:r>
          </a:p>
          <a:p>
            <a:pPr marL="342900" indent="-342900" algn="just">
              <a:lnSpc>
                <a:spcPct val="150000"/>
              </a:lnSpc>
              <a:buFontTx/>
              <a:buChar char="-"/>
            </a:pPr>
            <a:r>
              <a:rPr lang="en-US" sz="2800" b="1" dirty="0" err="1">
                <a:solidFill>
                  <a:srgbClr val="080808"/>
                </a:solidFill>
                <a:latin typeface="Times New Roman" pitchFamily="18" charset="0"/>
                <a:ea typeface="Batang"/>
                <a:cs typeface="Times New Roman" pitchFamily="18" charset="0"/>
              </a:rPr>
              <a:t>Một</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chỉ</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tiêu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cần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lưu</a:t>
            </a:r>
            <a:r>
              <a:rPr lang="en-US" sz="2800" b="1" dirty="0">
                <a:solidFill>
                  <a:srgbClr val="080808"/>
                </a:solidFill>
                <a:latin typeface="Times New Roman" pitchFamily="18" charset="0"/>
                <a:ea typeface="Batang"/>
                <a:cs typeface="Times New Roman" pitchFamily="18" charset="0"/>
              </a:rPr>
              <a:t> ý </a:t>
            </a:r>
            <a:r>
              <a:rPr lang="en-US" sz="2800" b="1" dirty="0" err="1">
                <a:solidFill>
                  <a:srgbClr val="080808"/>
                </a:solidFill>
                <a:latin typeface="Times New Roman" pitchFamily="18" charset="0"/>
                <a:ea typeface="Batang"/>
                <a:cs typeface="Times New Roman" pitchFamily="18" charset="0"/>
              </a:rPr>
              <a:t>khi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lập</a:t>
            </a:r>
            <a:r>
              <a:rPr lang="en-US" sz="2800" b="1" dirty="0">
                <a:solidFill>
                  <a:srgbClr val="080808"/>
                </a:solidFill>
                <a:latin typeface="Times New Roman" pitchFamily="18" charset="0"/>
                <a:ea typeface="Batang"/>
                <a:cs typeface="Times New Roman" pitchFamily="18" charset="0"/>
              </a:rPr>
              <a:t>:</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131: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khách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hàng</a:t>
            </a:r>
            <a:r>
              <a:rPr lang="en-US" sz="2800" b="1" dirty="0">
                <a:solidFill>
                  <a:srgbClr val="080808"/>
                </a:solidFill>
                <a:latin typeface="Times New Roman" pitchFamily="18" charset="0"/>
                <a:ea typeface="Batang"/>
                <a:cs typeface="Times New Roman" pitchFamily="18" charset="0"/>
              </a:rPr>
              <a:t>	</a:t>
            </a:r>
          </a:p>
          <a:p>
            <a:pPr algn="just">
              <a:lnSpc>
                <a:spcPct val="150000"/>
              </a:lnSpc>
            </a:pPr>
            <a:r>
              <a:rPr lang="en-US" sz="2800" b="1" dirty="0">
                <a:solidFill>
                  <a:srgbClr val="080808"/>
                </a:solidFill>
                <a:latin typeface="Times New Roman" pitchFamily="18" charset="0"/>
                <a:ea typeface="Batang"/>
                <a:cs typeface="Times New Roman" pitchFamily="18" charset="0"/>
              </a:rPr>
              <a:t>+</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331: </a:t>
            </a:r>
            <a:r>
              <a:rPr lang="en-US" sz="2800" b="1" dirty="0" err="1">
                <a:solidFill>
                  <a:srgbClr val="080808"/>
                </a:solidFill>
                <a:latin typeface="Times New Roman" pitchFamily="18" charset="0"/>
                <a:ea typeface="Batang"/>
                <a:cs typeface="Times New Roman" pitchFamily="18" charset="0"/>
              </a:rPr>
              <a:t>Phải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trả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nhà</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cung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cấp</a:t>
            </a:r>
            <a:r>
              <a:rPr lang="en-US" sz="2800" b="1" dirty="0">
                <a:solidFill>
                  <a:srgbClr val="080808"/>
                </a:solidFill>
                <a:latin typeface="Times New Roman" pitchFamily="18" charset="0"/>
                <a:ea typeface="Batang"/>
                <a:cs typeface="Times New Roman" pitchFamily="18" charset="0"/>
              </a:rPr>
              <a:t>	</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214: </a:t>
            </a:r>
            <a:r>
              <a:rPr lang="en-US" sz="2800" b="1" dirty="0" err="1">
                <a:solidFill>
                  <a:srgbClr val="080808"/>
                </a:solidFill>
                <a:latin typeface="Times New Roman" pitchFamily="18" charset="0"/>
                <a:ea typeface="Batang"/>
                <a:cs typeface="Times New Roman" pitchFamily="18" charset="0"/>
              </a:rPr>
              <a:t>Hao</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mòn</a:t>
            </a:r>
            <a:r>
              <a:rPr lang="en-US" sz="2800" b="1" dirty="0">
                <a:solidFill>
                  <a:srgbClr val="080808"/>
                </a:solidFill>
                <a:latin typeface="Times New Roman" pitchFamily="18" charset="0"/>
                <a:ea typeface="Batang"/>
                <a:cs typeface="Times New Roman" pitchFamily="18" charset="0"/>
              </a:rPr>
              <a:t> TSCĐ		</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229: </a:t>
            </a:r>
            <a:r>
              <a:rPr lang="en-US" sz="2800" b="1" dirty="0" err="1">
                <a:solidFill>
                  <a:srgbClr val="080808"/>
                </a:solidFill>
                <a:latin typeface="Times New Roman" pitchFamily="18" charset="0"/>
                <a:ea typeface="Batang"/>
                <a:cs typeface="Times New Roman" pitchFamily="18" charset="0"/>
              </a:rPr>
              <a:t>Dự</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phòng</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tổn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thất</a:t>
            </a:r>
            <a:r>
              <a:rPr lang="en-US" sz="2800" b="1" dirty="0">
                <a:solidFill>
                  <a:srgbClr val="080808"/>
                </a:solidFill>
                <a:latin typeface="Times New Roman" pitchFamily="18" charset="0"/>
                <a:ea typeface="Batang"/>
                <a:cs typeface="Times New Roman" pitchFamily="18" charset="0"/>
              </a:rPr>
              <a:t> TS</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412: </a:t>
            </a:r>
            <a:r>
              <a:rPr lang="en-US" sz="2800" b="1" dirty="0" err="1">
                <a:solidFill>
                  <a:srgbClr val="080808"/>
                </a:solidFill>
                <a:latin typeface="Times New Roman" pitchFamily="18" charset="0"/>
                <a:ea typeface="Batang"/>
                <a:cs typeface="Times New Roman" pitchFamily="18" charset="0"/>
              </a:rPr>
              <a:t>Chênh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lệch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đánh</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giá</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lại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tài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sản</a:t>
            </a:r>
            <a:r>
              <a:rPr lang="en-US" sz="2800" b="1" dirty="0">
                <a:solidFill>
                  <a:srgbClr val="080808"/>
                </a:solidFill>
                <a:latin typeface="Times New Roman" pitchFamily="18" charset="0"/>
                <a:ea typeface="Batang"/>
                <a:cs typeface="Times New Roman" pitchFamily="18" charset="0"/>
              </a:rPr>
              <a:t>.</a:t>
            </a: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419: </a:t>
            </a:r>
            <a:r>
              <a:rPr lang="en-US" sz="2800" b="1" dirty="0" err="1">
                <a:solidFill>
                  <a:srgbClr val="080808"/>
                </a:solidFill>
                <a:latin typeface="Times New Roman" pitchFamily="18" charset="0"/>
                <a:ea typeface="Batang"/>
                <a:cs typeface="Times New Roman" pitchFamily="18" charset="0"/>
              </a:rPr>
              <a:t>Cổ</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phiếu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Quỹ</a:t>
            </a:r>
            <a:endParaRPr lang="en-US" sz="2800" b="1" dirty="0">
              <a:solidFill>
                <a:srgbClr val="080808"/>
              </a:solidFill>
              <a:latin typeface="Times New Roman" pitchFamily="18" charset="0"/>
              <a:ea typeface="Batang"/>
              <a:cs typeface="Times New Roman" pitchFamily="18" charset="0"/>
            </a:endParaRPr>
          </a:p>
          <a:p>
            <a:pPr algn="just">
              <a:lnSpc>
                <a:spcPct val="150000"/>
              </a:lnSpc>
            </a:pP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Mã</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số</a:t>
            </a:r>
            <a:r>
              <a:rPr lang="en-US" sz="2800" b="1" dirty="0">
                <a:solidFill>
                  <a:srgbClr val="080808"/>
                </a:solidFill>
                <a:latin typeface="Times New Roman" pitchFamily="18" charset="0"/>
                <a:ea typeface="Batang"/>
                <a:cs typeface="Times New Roman" pitchFamily="18" charset="0"/>
              </a:rPr>
              <a:t> 421: </a:t>
            </a:r>
            <a:r>
              <a:rPr lang="en-US" sz="2800" b="1" dirty="0" err="1">
                <a:solidFill>
                  <a:srgbClr val="080808"/>
                </a:solidFill>
                <a:latin typeface="Times New Roman" pitchFamily="18" charset="0"/>
                <a:ea typeface="Batang"/>
                <a:cs typeface="Times New Roman" pitchFamily="18" charset="0"/>
              </a:rPr>
              <a:t>Lợi</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nhuận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sau</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thuế</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chưa</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phân</a:t>
            </a:r>
            <a:r>
              <a:rPr lang="en-US" sz="2800" b="1" dirty="0">
                <a:solidFill>
                  <a:srgbClr val="080808"/>
                </a:solidFill>
                <a:latin typeface="Times New Roman" pitchFamily="18" charset="0"/>
                <a:ea typeface="Batang"/>
                <a:cs typeface="Times New Roman" pitchFamily="18" charset="0"/>
              </a:rPr>
              <a:t> </a:t>
            </a:r>
            <a:r>
              <a:rPr lang="en-US" sz="2800" b="1" dirty="0" err="1">
                <a:solidFill>
                  <a:srgbClr val="080808"/>
                </a:solidFill>
                <a:latin typeface="Times New Roman" pitchFamily="18" charset="0"/>
                <a:ea typeface="Batang"/>
                <a:cs typeface="Times New Roman" pitchFamily="18" charset="0"/>
              </a:rPr>
              <a:t>phối</a:t>
            </a:r>
            <a:r>
              <a:rPr lang="en-US" sz="2800" b="1" dirty="0">
                <a:solidFill>
                  <a:srgbClr val="080808"/>
                </a:solidFill>
                <a:latin typeface="Times New Roman" pitchFamily="18" charset="0"/>
                <a:ea typeface="Batang"/>
                <a:cs typeface="Times New Roman" pitchFamily="18" charset="0"/>
              </a:rPr>
              <a:t>.</a:t>
            </a:r>
          </a:p>
        </p:txBody>
      </p:sp>
      <p:sp>
        <p:nvSpPr>
          <p:cNvPr id="4"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174</a:t>
            </a:r>
          </a:p>
        </p:txBody>
      </p:sp>
    </p:spTree>
    <p:extLst>
      <p:ext uri="{BB962C8B-B14F-4D97-AF65-F5344CB8AC3E}">
        <p14:creationId xmlns:p14="http://schemas.microsoft.com/office/powerpoint/2010/main" val="1425403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CÂN ĐỐI KẾ TOÁN (B01 – DN) </a:t>
            </a:r>
            <a:endParaRPr lang="en-US" sz="2800" dirty="0">
              <a:solidFill>
                <a:srgbClr val="080808"/>
              </a:solidFill>
              <a:latin typeface="Calibri"/>
              <a:ea typeface="Calibri"/>
              <a:cs typeface="Times New Roman"/>
            </a:endParaRPr>
          </a:p>
        </p:txBody>
      </p:sp>
      <p:sp>
        <p:nvSpPr>
          <p:cNvPr id="3" name="Rounded Rectangle 2"/>
          <p:cNvSpPr/>
          <p:nvPr/>
        </p:nvSpPr>
        <p:spPr>
          <a:xfrm>
            <a:off x="26831" y="838200"/>
            <a:ext cx="9144001" cy="1600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131: </a:t>
            </a:r>
            <a:r>
              <a:rPr lang="en-US" sz="2400" b="1" dirty="0" err="1">
                <a:solidFill>
                  <a:srgbClr val="080808"/>
                </a:solidFill>
                <a:latin typeface="Times New Roman" pitchFamily="18" charset="0"/>
                <a:ea typeface="Batang"/>
                <a:cs typeface="Times New Roman" pitchFamily="18" charset="0"/>
              </a:rPr>
              <a:t>Phản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ánh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tiền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còn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KH,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hồi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không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quá</a:t>
            </a:r>
            <a:r>
              <a:rPr lang="en-US" sz="2400" b="1" dirty="0">
                <a:solidFill>
                  <a:srgbClr val="080808"/>
                </a:solidFill>
                <a:latin typeface="Times New Roman" pitchFamily="18" charset="0"/>
                <a:ea typeface="Batang"/>
                <a:cs typeface="Times New Roman" pitchFamily="18" charset="0"/>
              </a:rPr>
              <a:t> 12 </a:t>
            </a:r>
            <a:r>
              <a:rPr lang="en-US" sz="2400" b="1" dirty="0" err="1">
                <a:solidFill>
                  <a:srgbClr val="080808"/>
                </a:solidFill>
                <a:latin typeface="Times New Roman" pitchFamily="18" charset="0"/>
                <a:ea typeface="Batang"/>
                <a:cs typeface="Times New Roman" pitchFamily="18" charset="0"/>
              </a:rPr>
              <a:t>tháng</a:t>
            </a:r>
            <a:r>
              <a:rPr lang="en-US" sz="2400" b="1" dirty="0">
                <a:solidFill>
                  <a:srgbClr val="080808"/>
                </a:solidFill>
                <a:latin typeface="Times New Roman" pitchFamily="18" charset="0"/>
                <a:ea typeface="Batang"/>
                <a:cs typeface="Times New Roman" pitchFamily="18" charset="0"/>
              </a:rPr>
              <a:t>.  </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số</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dư</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Nợ</a:t>
            </a:r>
            <a:r>
              <a:rPr lang="en-US" sz="2400" b="1" i="1" u="sng"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131 “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theo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endParaRPr lang="en-US" sz="2400" b="1" dirty="0">
              <a:solidFill>
                <a:srgbClr val="080808"/>
              </a:solidFill>
              <a:latin typeface="Times New Roman" pitchFamily="18" charset="0"/>
              <a:ea typeface="Batang"/>
              <a:cs typeface="Times New Roman" pitchFamily="18" charset="0"/>
            </a:endParaRPr>
          </a:p>
        </p:txBody>
      </p:sp>
      <p:sp>
        <p:nvSpPr>
          <p:cNvPr id="5" name="Rounded Rectangle 4"/>
          <p:cNvSpPr/>
          <p:nvPr/>
        </p:nvSpPr>
        <p:spPr>
          <a:xfrm>
            <a:off x="-1" y="2667000"/>
            <a:ext cx="9144001" cy="16764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331: </a:t>
            </a:r>
            <a:r>
              <a:rPr lang="en-US" sz="2400" b="1" dirty="0" err="1">
                <a:solidFill>
                  <a:srgbClr val="080808"/>
                </a:solidFill>
                <a:latin typeface="Times New Roman" pitchFamily="18" charset="0"/>
                <a:ea typeface="Batang"/>
                <a:cs typeface="Times New Roman" pitchFamily="18" charset="0"/>
              </a:rPr>
              <a:t>Phản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ánh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tiền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người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12 </a:t>
            </a:r>
            <a:r>
              <a:rPr lang="en-US" sz="2400" b="1" dirty="0" err="1">
                <a:solidFill>
                  <a:srgbClr val="080808"/>
                </a:solidFill>
                <a:latin typeface="Times New Roman" pitchFamily="18" charset="0"/>
                <a:ea typeface="Batang"/>
                <a:cs typeface="Times New Roman" pitchFamily="18" charset="0"/>
              </a:rPr>
              <a:t>tháng</a:t>
            </a:r>
            <a:r>
              <a:rPr lang="en-US" sz="2400" b="1"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331 “ </a:t>
            </a:r>
            <a:r>
              <a:rPr lang="en-US" sz="2400" b="1" dirty="0" err="1">
                <a:solidFill>
                  <a:srgbClr val="080808"/>
                </a:solidFill>
                <a:latin typeface="Times New Roman" pitchFamily="18" charset="0"/>
                <a:ea typeface="Batang"/>
                <a:cs typeface="Times New Roman" pitchFamily="18" charset="0"/>
              </a:rPr>
              <a:t>Phải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người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theo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endParaRPr lang="en-US" sz="2400" b="1" dirty="0">
              <a:solidFill>
                <a:srgbClr val="080808"/>
              </a:solidFill>
              <a:latin typeface="Times New Roman" pitchFamily="18" charset="0"/>
              <a:ea typeface="Batang"/>
              <a:cs typeface="Times New Roman" pitchFamily="18" charset="0"/>
            </a:endParaRPr>
          </a:p>
        </p:txBody>
      </p:sp>
      <p:sp>
        <p:nvSpPr>
          <p:cNvPr id="6" name="Rounded Rectangle 5"/>
          <p:cNvSpPr/>
          <p:nvPr/>
        </p:nvSpPr>
        <p:spPr>
          <a:xfrm>
            <a:off x="0" y="4572000"/>
            <a:ext cx="9144001" cy="21336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algn="just"/>
            <a:r>
              <a:rPr lang="en-US" sz="2400" b="1" dirty="0">
                <a:solidFill>
                  <a:srgbClr val="080808"/>
                </a:solidFill>
                <a:latin typeface="Times New Roman" pitchFamily="18" charset="0"/>
                <a:ea typeface="Batang"/>
                <a:cs typeface="Times New Roman" pitchFamily="18" charset="0"/>
              </a:rPr>
              <a:t>+ </a:t>
            </a:r>
            <a:r>
              <a:rPr lang="nl-NL" sz="2400" b="1" dirty="0">
                <a:solidFill>
                  <a:srgbClr val="080808"/>
                </a:solidFill>
                <a:latin typeface="Times New Roman"/>
                <a:ea typeface="Batang"/>
                <a:cs typeface="Times New Roman"/>
              </a:rPr>
              <a:t>Mã số</a:t>
            </a:r>
            <a:r>
              <a:rPr lang="nl-NL" sz="2400" b="1" dirty="0">
                <a:solidFill>
                  <a:srgbClr val="080808"/>
                </a:solidFill>
                <a:latin typeface="Times New Roman"/>
                <a:ea typeface="Times New Roman"/>
                <a:cs typeface="Times New Roman"/>
              </a:rPr>
              <a:t> 214: Phản ánh khoản phải thu nội bộ dài hạn giữa cấp trên với cấp dưới và với đơn vị trực thuộc có kỳ hạn thu hồi trên 12 tháng</a:t>
            </a:r>
          </a:p>
          <a:p>
            <a:pPr algn="just"/>
            <a:r>
              <a:rPr lang="nl-NL" sz="2400" b="1" dirty="0">
                <a:solidFill>
                  <a:srgbClr val="080808"/>
                </a:solidFill>
                <a:latin typeface="Times New Roman"/>
                <a:ea typeface="Batang"/>
                <a:cs typeface="Times New Roman"/>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số</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dư</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Nợ</a:t>
            </a:r>
            <a:r>
              <a:rPr lang="en-US" sz="2400" b="1" i="1" u="sng" dirty="0">
                <a:solidFill>
                  <a:srgbClr val="080808"/>
                </a:solidFill>
                <a:latin typeface="Times New Roman" pitchFamily="18" charset="0"/>
                <a:ea typeface="Batang"/>
                <a:cs typeface="Times New Roman" pitchFamily="18" charset="0"/>
              </a:rPr>
              <a:t> chi </a:t>
            </a:r>
            <a:r>
              <a:rPr lang="en-US" sz="2400" b="1" i="1" u="sng" dirty="0" err="1">
                <a:solidFill>
                  <a:srgbClr val="080808"/>
                </a:solidFill>
                <a:latin typeface="Times New Roman" pitchFamily="18" charset="0"/>
                <a:ea typeface="Batang"/>
                <a:cs typeface="Times New Roman" pitchFamily="18" charset="0"/>
              </a:rPr>
              <a:t>ti</a:t>
            </a:r>
            <a:r>
              <a:rPr lang="en-US" sz="2400" b="1" i="1" dirty="0" err="1">
                <a:solidFill>
                  <a:srgbClr val="080808"/>
                </a:solidFill>
                <a:latin typeface="Times New Roman" pitchFamily="18" charset="0"/>
                <a:ea typeface="Batang"/>
                <a:cs typeface="Times New Roman" pitchFamily="18" charset="0"/>
              </a:rPr>
              <a:t>ết</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TK 1362, 1363, 1368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p>
          <a:p>
            <a:pPr algn="just"/>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TK 136.</a:t>
            </a:r>
            <a:endParaRPr lang="en-US" sz="2400" dirty="0">
              <a:solidFill>
                <a:srgbClr val="080808"/>
              </a:solidFill>
              <a:latin typeface="Calibri"/>
              <a:ea typeface="Calibri"/>
              <a:cs typeface="Times New Roman"/>
            </a:endParaRPr>
          </a:p>
        </p:txBody>
      </p:sp>
      <p:sp>
        <p:nvSpPr>
          <p:cNvPr id="7"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175</a:t>
            </a:r>
          </a:p>
        </p:txBody>
      </p:sp>
    </p:spTree>
    <p:extLst>
      <p:ext uri="{BB962C8B-B14F-4D97-AF65-F5344CB8AC3E}">
        <p14:creationId xmlns:p14="http://schemas.microsoft.com/office/powerpoint/2010/main" val="3942596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1073" y="0"/>
            <a:ext cx="9144000" cy="19050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indent="457200" algn="just">
              <a:lnSpc>
                <a:spcPct val="150000"/>
              </a:lnSpc>
            </a:pPr>
            <a:r>
              <a:rPr lang="nl-NL" sz="2400" b="1" dirty="0">
                <a:solidFill>
                  <a:srgbClr val="080808"/>
                </a:solidFill>
                <a:latin typeface="Times New Roman"/>
                <a:ea typeface="Batang"/>
                <a:cs typeface="Times New Roman"/>
              </a:rPr>
              <a:t>+ Mã số 229: Giá trị hao mòn lũy kế . Chỉ tiêu này phản</a:t>
            </a:r>
          </a:p>
          <a:p>
            <a:pPr algn="just"/>
            <a:r>
              <a:rPr lang="nl-NL" sz="2400" b="1" dirty="0">
                <a:solidFill>
                  <a:srgbClr val="080808"/>
                </a:solidFill>
                <a:latin typeface="Times New Roman"/>
                <a:ea typeface="Batang"/>
                <a:cs typeface="Times New Roman"/>
              </a:rPr>
              <a:t>ánh giá trị hao mòn của các loại TSCĐ vô hình lũy kế.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2143 “ </a:t>
            </a:r>
            <a:r>
              <a:rPr lang="en-US" sz="2400" b="1" dirty="0" err="1">
                <a:solidFill>
                  <a:srgbClr val="080808"/>
                </a:solidFill>
                <a:latin typeface="Times New Roman" pitchFamily="18" charset="0"/>
                <a:ea typeface="Batang"/>
                <a:cs typeface="Times New Roman" pitchFamily="18" charset="0"/>
              </a:rPr>
              <a:t>Hao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mòn</a:t>
            </a:r>
            <a:r>
              <a:rPr lang="en-US" sz="2400" b="1" dirty="0">
                <a:solidFill>
                  <a:srgbClr val="080808"/>
                </a:solidFill>
                <a:latin typeface="Times New Roman" pitchFamily="18" charset="0"/>
                <a:ea typeface="Batang"/>
                <a:cs typeface="Times New Roman" pitchFamily="18" charset="0"/>
              </a:rPr>
              <a:t> TSCĐ”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dưới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hình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thức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trong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ngoặc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đơn</a:t>
            </a:r>
            <a:r>
              <a:rPr lang="en-US" sz="2400" b="1" dirty="0">
                <a:solidFill>
                  <a:srgbClr val="080808"/>
                </a:solidFill>
                <a:latin typeface="Times New Roman" pitchFamily="18" charset="0"/>
                <a:ea typeface="Batang"/>
                <a:cs typeface="Times New Roman" pitchFamily="18" charset="0"/>
              </a:rPr>
              <a:t> (  )</a:t>
            </a:r>
            <a:endParaRPr lang="en-US" sz="2400" b="1" dirty="0">
              <a:solidFill>
                <a:srgbClr val="080808"/>
              </a:solidFill>
              <a:latin typeface="Calibri"/>
              <a:ea typeface="Calibri"/>
              <a:cs typeface="Times New Roman"/>
            </a:endParaRPr>
          </a:p>
        </p:txBody>
      </p:sp>
      <p:sp>
        <p:nvSpPr>
          <p:cNvPr id="8" name="AutoShape 76"/>
          <p:cNvSpPr>
            <a:spLocks noChangeArrowheads="1"/>
          </p:cNvSpPr>
          <p:nvPr/>
        </p:nvSpPr>
        <p:spPr bwMode="gray">
          <a:xfrm>
            <a:off x="0" y="1981200"/>
            <a:ext cx="9144000" cy="17526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algn="just"/>
            <a:r>
              <a:rPr lang="nl-NL" sz="2400" b="1" dirty="0">
                <a:solidFill>
                  <a:srgbClr val="080808"/>
                </a:solidFill>
                <a:latin typeface="Times New Roman"/>
                <a:ea typeface="Batang"/>
                <a:cs typeface="Times New Roman"/>
              </a:rPr>
              <a:t>+ Mã số 412: Thặng dư vốn cổ phần: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p>
          <a:p>
            <a:pPr algn="just"/>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4112 “ </a:t>
            </a:r>
            <a:r>
              <a:rPr lang="en-US" sz="2400" b="1" dirty="0" err="1">
                <a:solidFill>
                  <a:srgbClr val="080808"/>
                </a:solidFill>
                <a:latin typeface="Times New Roman" pitchFamily="18" charset="0"/>
                <a:ea typeface="Batang"/>
                <a:cs typeface="Times New Roman" pitchFamily="18" charset="0"/>
              </a:rPr>
              <a:t>Thặng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vốn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phần</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Nếu</a:t>
            </a:r>
            <a:r>
              <a:rPr lang="en-US" sz="2400" b="1" dirty="0">
                <a:solidFill>
                  <a:srgbClr val="080808"/>
                </a:solidFill>
                <a:latin typeface="Times New Roman" pitchFamily="18" charset="0"/>
                <a:ea typeface="Batang"/>
                <a:cs typeface="Times New Roman" pitchFamily="18" charset="0"/>
              </a:rPr>
              <a:t> TK 4112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thì</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 ). </a:t>
            </a:r>
          </a:p>
        </p:txBody>
      </p:sp>
      <p:sp>
        <p:nvSpPr>
          <p:cNvPr id="9" name="AutoShape 77"/>
          <p:cNvSpPr>
            <a:spLocks noChangeArrowheads="1"/>
          </p:cNvSpPr>
          <p:nvPr/>
        </p:nvSpPr>
        <p:spPr bwMode="gray">
          <a:xfrm>
            <a:off x="0" y="3886200"/>
            <a:ext cx="9144000" cy="13716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just"/>
            <a:r>
              <a:rPr lang="nl-NL" sz="2400" b="1" dirty="0">
                <a:solidFill>
                  <a:srgbClr val="080808"/>
                </a:solidFill>
                <a:latin typeface="Times New Roman"/>
                <a:ea typeface="Batang"/>
                <a:cs typeface="Times New Roman"/>
              </a:rPr>
              <a:t>+ Mã số 419: Quỹ hỗ trợ sắp xếp DN .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dựa</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số</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dư</a:t>
            </a:r>
            <a:r>
              <a:rPr lang="en-US" sz="2400" b="1" i="1" dirty="0">
                <a:solidFill>
                  <a:srgbClr val="080808"/>
                </a:solidFill>
                <a:latin typeface="Times New Roman" pitchFamily="18" charset="0"/>
                <a:ea typeface="Batang"/>
                <a:cs typeface="Times New Roman" pitchFamily="18" charset="0"/>
              </a:rPr>
              <a:t> </a:t>
            </a:r>
            <a:r>
              <a:rPr lang="en-US" sz="2400" b="1" i="1" dirty="0" err="1">
                <a:solidFill>
                  <a:srgbClr val="080808"/>
                </a:solidFill>
                <a:latin typeface="Times New Roman" pitchFamily="18" charset="0"/>
                <a:ea typeface="Batang"/>
                <a:cs typeface="Times New Roman" pitchFamily="18" charset="0"/>
              </a:rPr>
              <a:t>Có</a:t>
            </a:r>
            <a:r>
              <a:rPr lang="en-US" sz="2400" b="1" i="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417 “ </a:t>
            </a:r>
            <a:r>
              <a:rPr lang="en-US" sz="2400" b="1" dirty="0" err="1">
                <a:solidFill>
                  <a:srgbClr val="080808"/>
                </a:solidFill>
                <a:latin typeface="Times New Roman" pitchFamily="18" charset="0"/>
                <a:ea typeface="Batang"/>
                <a:cs typeface="Times New Roman" pitchFamily="18" charset="0"/>
              </a:rPr>
              <a:t>Quỹ</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hỗ</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sắp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xếp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ngiệp</a:t>
            </a:r>
            <a:r>
              <a:rPr lang="en-US" sz="2400" b="1" dirty="0">
                <a:solidFill>
                  <a:srgbClr val="080808"/>
                </a:solidFill>
                <a:latin typeface="Times New Roman" pitchFamily="18" charset="0"/>
                <a:ea typeface="Batang"/>
                <a:cs typeface="Times New Roman" pitchFamily="18" charset="0"/>
              </a:rPr>
              <a:t>”</a:t>
            </a:r>
            <a:endParaRPr lang="en-US" sz="2400" b="1" dirty="0">
              <a:solidFill>
                <a:srgbClr val="080808"/>
              </a:solidFill>
              <a:latin typeface="Calibri"/>
              <a:ea typeface="Calibri"/>
              <a:cs typeface="Times New Roman"/>
            </a:endParaRPr>
          </a:p>
        </p:txBody>
      </p:sp>
      <p:sp>
        <p:nvSpPr>
          <p:cNvPr id="5" name="AutoShape 77"/>
          <p:cNvSpPr>
            <a:spLocks noChangeArrowheads="1"/>
          </p:cNvSpPr>
          <p:nvPr/>
        </p:nvSpPr>
        <p:spPr bwMode="gray">
          <a:xfrm>
            <a:off x="0" y="5334001"/>
            <a:ext cx="9144000" cy="13716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just"/>
            <a:r>
              <a:rPr lang="nl-NL" sz="2400" b="1" dirty="0">
                <a:solidFill>
                  <a:srgbClr val="080808"/>
                </a:solidFill>
                <a:latin typeface="Times New Roman"/>
                <a:ea typeface="Batang"/>
                <a:cs typeface="Times New Roman"/>
              </a:rPr>
              <a:t>+ Mã số 421: “Lợi nhuận sau thuế chưa phân phối”.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p>
          <a:p>
            <a:pPr algn="just"/>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dư</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421. </a:t>
            </a:r>
            <a:r>
              <a:rPr lang="en-US" sz="2400" b="1" dirty="0" err="1">
                <a:solidFill>
                  <a:srgbClr val="080808"/>
                </a:solidFill>
                <a:latin typeface="Times New Roman" pitchFamily="18" charset="0"/>
                <a:ea typeface="Batang"/>
                <a:cs typeface="Times New Roman" pitchFamily="18" charset="0"/>
              </a:rPr>
              <a:t>Nếu</a:t>
            </a:r>
            <a:r>
              <a:rPr lang="en-US" sz="2400" b="1" dirty="0">
                <a:solidFill>
                  <a:srgbClr val="080808"/>
                </a:solidFill>
                <a:latin typeface="Times New Roman" pitchFamily="18" charset="0"/>
                <a:ea typeface="Batang"/>
                <a:cs typeface="Times New Roman" pitchFamily="18" charset="0"/>
              </a:rPr>
              <a:t> TK 421 </a:t>
            </a:r>
            <a:r>
              <a:rPr lang="en-US" sz="2400" b="1" dirty="0" err="1">
                <a:solidFill>
                  <a:srgbClr val="080808"/>
                </a:solidFill>
                <a:latin typeface="Times New Roman" pitchFamily="18" charset="0"/>
                <a:ea typeface="Batang"/>
                <a:cs typeface="Times New Roman" pitchFamily="18" charset="0"/>
              </a:rPr>
              <a:t>dư</a:t>
            </a:r>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thì</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được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ghi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bằng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số</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âm</a:t>
            </a:r>
            <a:r>
              <a:rPr lang="en-US" sz="2400" b="1" dirty="0">
                <a:solidFill>
                  <a:srgbClr val="080808"/>
                </a:solidFill>
                <a:latin typeface="Times New Roman" pitchFamily="18" charset="0"/>
                <a:ea typeface="Batang"/>
                <a:cs typeface="Times New Roman" pitchFamily="18" charset="0"/>
              </a:rPr>
              <a:t> ( )</a:t>
            </a:r>
          </a:p>
        </p:txBody>
      </p:sp>
      <p:sp>
        <p:nvSpPr>
          <p:cNvPr id="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176</a:t>
            </a:r>
          </a:p>
        </p:txBody>
      </p:sp>
    </p:spTree>
    <p:extLst>
      <p:ext uri="{BB962C8B-B14F-4D97-AF65-F5344CB8AC3E}">
        <p14:creationId xmlns:p14="http://schemas.microsoft.com/office/powerpoint/2010/main" val="174192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177</a:t>
            </a:r>
          </a:p>
        </p:txBody>
      </p:sp>
    </p:spTree>
    <p:extLst>
      <p:ext uri="{BB962C8B-B14F-4D97-AF65-F5344CB8AC3E}">
        <p14:creationId xmlns:p14="http://schemas.microsoft.com/office/powerpoint/2010/main" val="559883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i tiết hạch toán giảm trừ doanh thu chuẩn Thông tư 200 và Thông tư 133  (kèm tình huống minh họ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219200"/>
            <a:ext cx="8305800" cy="5299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48024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3"/>
          <p:cNvSpPr>
            <a:spLocks noChangeArrowheads="1"/>
          </p:cNvSpPr>
          <p:nvPr/>
        </p:nvSpPr>
        <p:spPr bwMode="gray">
          <a:xfrm>
            <a:off x="0" y="0"/>
            <a:ext cx="9144000" cy="8763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algn="ctr">
              <a:lnSpc>
                <a:spcPct val="150000"/>
              </a:lnSpc>
            </a:pPr>
            <a:r>
              <a:rPr lang="nl-NL" sz="2800" b="1" dirty="0">
                <a:solidFill>
                  <a:srgbClr val="080808"/>
                </a:solidFill>
                <a:latin typeface="Times New Roman"/>
                <a:ea typeface="Times New Roman"/>
                <a:cs typeface="Times New Roman"/>
              </a:rPr>
              <a:t>* Tổ chức lập báo cáo tài chính</a:t>
            </a:r>
            <a:endParaRPr lang="en-US" sz="2000" dirty="0">
              <a:solidFill>
                <a:srgbClr val="080808"/>
              </a:solidFill>
              <a:latin typeface="Calibri"/>
              <a:ea typeface="Calibri"/>
              <a:cs typeface="Times New Roman"/>
            </a:endParaRPr>
          </a:p>
        </p:txBody>
      </p:sp>
      <p:sp>
        <p:nvSpPr>
          <p:cNvPr id="8" name="AutoShape 76"/>
          <p:cNvSpPr>
            <a:spLocks noChangeArrowheads="1"/>
          </p:cNvSpPr>
          <p:nvPr/>
        </p:nvSpPr>
        <p:spPr bwMode="gray">
          <a:xfrm>
            <a:off x="0" y="990600"/>
            <a:ext cx="9144000" cy="1524000"/>
          </a:xfrm>
          <a:prstGeom prst="roundRect">
            <a:avLst>
              <a:gd name="adj" fmla="val 50000"/>
            </a:avLst>
          </a:prstGeom>
          <a:gradFill rotWithShape="1">
            <a:gsLst>
              <a:gs pos="0">
                <a:srgbClr val="CBFEAE"/>
              </a:gs>
              <a:gs pos="100000">
                <a:srgbClr val="FCFFFA"/>
              </a:gs>
            </a:gsLst>
            <a:lin ang="0" scaled="1"/>
          </a:gradFill>
          <a:ln w="38100" algn="ctr">
            <a:solidFill>
              <a:srgbClr val="808080"/>
            </a:solidFill>
            <a:round/>
            <a:headEnd/>
            <a:tailEnd/>
          </a:ln>
        </p:spPr>
        <p:txBody>
          <a:bodyPr wrap="none" anchor="ctr"/>
          <a:lstStyle/>
          <a:p>
            <a:pPr indent="457200" algn="just">
              <a:lnSpc>
                <a:spcPct val="150000"/>
              </a:lnSpc>
            </a:pPr>
            <a:r>
              <a:rPr lang="nl-NL" sz="2400" b="1" dirty="0">
                <a:solidFill>
                  <a:srgbClr val="080808"/>
                </a:solidFill>
                <a:latin typeface="Times New Roman"/>
                <a:ea typeface="Batang"/>
                <a:cs typeface="Times New Roman"/>
              </a:rPr>
              <a:t>DN phải lập báo cáo tài chính vào cuối kỳ kế toán năm. Việc lập </a:t>
            </a:r>
            <a:br>
              <a:rPr lang="nl-NL" sz="2400" b="1" dirty="0">
                <a:solidFill>
                  <a:srgbClr val="080808"/>
                </a:solidFill>
                <a:latin typeface="Times New Roman"/>
                <a:ea typeface="Batang"/>
                <a:cs typeface="Times New Roman"/>
              </a:rPr>
            </a:br>
            <a:r>
              <a:rPr lang="nl-NL" sz="2400" b="1" dirty="0">
                <a:solidFill>
                  <a:srgbClr val="080808"/>
                </a:solidFill>
                <a:latin typeface="Times New Roman"/>
                <a:ea typeface="Batang"/>
                <a:cs typeface="Times New Roman"/>
              </a:rPr>
              <a:t>báo cáo tài chính phải căn cứ vào số liệu sau khi khoá sổ kế toán. </a:t>
            </a:r>
            <a:endParaRPr lang="en-US" sz="2400" b="1" dirty="0">
              <a:solidFill>
                <a:srgbClr val="080808"/>
              </a:solidFill>
              <a:latin typeface="Calibri"/>
              <a:ea typeface="Calibri"/>
              <a:cs typeface="Times New Roman"/>
            </a:endParaRPr>
          </a:p>
        </p:txBody>
      </p:sp>
      <p:sp>
        <p:nvSpPr>
          <p:cNvPr id="9" name="AutoShape 77"/>
          <p:cNvSpPr>
            <a:spLocks noChangeArrowheads="1"/>
          </p:cNvSpPr>
          <p:nvPr/>
        </p:nvSpPr>
        <p:spPr bwMode="gray">
          <a:xfrm>
            <a:off x="-76200" y="2819400"/>
            <a:ext cx="9144000" cy="1752600"/>
          </a:xfrm>
          <a:prstGeom prst="roundRect">
            <a:avLst>
              <a:gd name="adj" fmla="val 50000"/>
            </a:avLst>
          </a:prstGeom>
          <a:gradFill rotWithShape="1">
            <a:gsLst>
              <a:gs pos="0">
                <a:schemeClr val="accent1"/>
              </a:gs>
              <a:gs pos="100000">
                <a:schemeClr val="accent1">
                  <a:gamma/>
                  <a:tint val="5882"/>
                  <a:invGamma/>
                </a:schemeClr>
              </a:gs>
            </a:gsLst>
            <a:lin ang="0" scaled="1"/>
          </a:gradFill>
          <a:ln w="38100" algn="ctr">
            <a:solidFill>
              <a:srgbClr val="808080"/>
            </a:solidFill>
            <a:round/>
            <a:headEnd/>
            <a:tailEnd/>
          </a:ln>
          <a:effectLst/>
        </p:spPr>
        <p:txBody>
          <a:bodyPr wrap="none" anchor="ctr"/>
          <a:lstStyle/>
          <a:p>
            <a:pPr indent="457200" algn="just">
              <a:lnSpc>
                <a:spcPct val="150000"/>
              </a:lnSpc>
            </a:pPr>
            <a:r>
              <a:rPr lang="nl-NL" sz="2400" b="1" dirty="0">
                <a:solidFill>
                  <a:srgbClr val="080808"/>
                </a:solidFill>
                <a:latin typeface="Times New Roman"/>
                <a:ea typeface="Batang"/>
                <a:cs typeface="Times New Roman"/>
              </a:rPr>
              <a:t>BCTC phải được lập đúng nội dung, phương pháp và trình bày</a:t>
            </a:r>
          </a:p>
          <a:p>
            <a:pPr indent="457200" algn="just">
              <a:lnSpc>
                <a:spcPct val="150000"/>
              </a:lnSpc>
            </a:pPr>
            <a:r>
              <a:rPr lang="nl-NL" sz="2400" b="1" dirty="0">
                <a:solidFill>
                  <a:srgbClr val="080808"/>
                </a:solidFill>
                <a:latin typeface="Times New Roman"/>
                <a:ea typeface="Batang"/>
                <a:cs typeface="Times New Roman"/>
              </a:rPr>
              <a:t> nhất quán giữa các kỳ kế toán. Trường hợp BCTC trình bày </a:t>
            </a:r>
          </a:p>
          <a:p>
            <a:pPr indent="457200" algn="just">
              <a:lnSpc>
                <a:spcPct val="150000"/>
              </a:lnSpc>
            </a:pPr>
            <a:r>
              <a:rPr lang="nl-NL" sz="2400" b="1" dirty="0">
                <a:solidFill>
                  <a:srgbClr val="080808"/>
                </a:solidFill>
                <a:latin typeface="Times New Roman"/>
                <a:ea typeface="Batang"/>
                <a:cs typeface="Times New Roman"/>
              </a:rPr>
              <a:t>khác nhau giữa các kỳ kế toán thì phải thuyết minh rõ lý do.</a:t>
            </a:r>
            <a:endParaRPr lang="en-US" sz="2400" b="1" dirty="0">
              <a:solidFill>
                <a:srgbClr val="080808"/>
              </a:solidFill>
              <a:latin typeface="Calibri"/>
              <a:ea typeface="Calibri"/>
              <a:cs typeface="Times New Roman"/>
            </a:endParaRPr>
          </a:p>
        </p:txBody>
      </p:sp>
      <p:sp>
        <p:nvSpPr>
          <p:cNvPr id="5" name="AutoShape 77"/>
          <p:cNvSpPr>
            <a:spLocks noChangeArrowheads="1"/>
          </p:cNvSpPr>
          <p:nvPr/>
        </p:nvSpPr>
        <p:spPr bwMode="gray">
          <a:xfrm>
            <a:off x="0" y="4724400"/>
            <a:ext cx="9144000" cy="1981200"/>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indent="457200" algn="just">
              <a:lnSpc>
                <a:spcPct val="150000"/>
              </a:lnSpc>
            </a:pPr>
            <a:r>
              <a:rPr lang="nl-NL" sz="2400" b="1" dirty="0">
                <a:solidFill>
                  <a:srgbClr val="080808"/>
                </a:solidFill>
                <a:latin typeface="Times New Roman"/>
                <a:ea typeface="Batang"/>
                <a:cs typeface="Times New Roman"/>
              </a:rPr>
              <a:t>BCTC phải được người lập, kế toán trưởng và người đại diện</a:t>
            </a:r>
          </a:p>
          <a:p>
            <a:pPr indent="457200" algn="just">
              <a:lnSpc>
                <a:spcPct val="150000"/>
              </a:lnSpc>
            </a:pPr>
            <a:r>
              <a:rPr lang="nl-NL" sz="2400" b="1" dirty="0">
                <a:solidFill>
                  <a:srgbClr val="080808"/>
                </a:solidFill>
                <a:latin typeface="Times New Roman"/>
                <a:ea typeface="Batang"/>
                <a:cs typeface="Times New Roman"/>
              </a:rPr>
              <a:t> theo pháp luật của doanh nghiệp ký. Người ký BCTC phải </a:t>
            </a:r>
          </a:p>
          <a:p>
            <a:pPr indent="457200" algn="just">
              <a:lnSpc>
                <a:spcPct val="150000"/>
              </a:lnSpc>
            </a:pPr>
            <a:r>
              <a:rPr lang="nl-NL" sz="2400" b="1" dirty="0">
                <a:solidFill>
                  <a:srgbClr val="080808"/>
                </a:solidFill>
                <a:latin typeface="Times New Roman"/>
                <a:ea typeface="Batang"/>
                <a:cs typeface="Times New Roman"/>
              </a:rPr>
              <a:t>chịu trách nhiệm về nội dung của báo cáo.</a:t>
            </a:r>
            <a:endParaRPr lang="en-US" sz="2400" b="1" dirty="0">
              <a:solidFill>
                <a:srgbClr val="080808"/>
              </a:solidFill>
              <a:latin typeface="Calibri"/>
              <a:ea typeface="Calibri"/>
              <a:cs typeface="Times New Roman"/>
            </a:endParaRPr>
          </a:p>
        </p:txBody>
      </p:sp>
      <p:sp>
        <p:nvSpPr>
          <p:cNvPr id="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178</a:t>
            </a:r>
          </a:p>
        </p:txBody>
      </p:sp>
    </p:spTree>
    <p:extLst>
      <p:ext uri="{BB962C8B-B14F-4D97-AF65-F5344CB8AC3E}">
        <p14:creationId xmlns:p14="http://schemas.microsoft.com/office/powerpoint/2010/main" val="875915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5" grpId="0" animBg="1"/>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368550" y="2057400"/>
            <a:ext cx="381000" cy="381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1" name="Line 3"/>
          <p:cNvSpPr>
            <a:spLocks noChangeShapeType="1"/>
          </p:cNvSpPr>
          <p:nvPr/>
        </p:nvSpPr>
        <p:spPr bwMode="auto">
          <a:xfrm>
            <a:off x="2292350" y="4724399"/>
            <a:ext cx="393701" cy="76200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2" name="Line 4"/>
          <p:cNvSpPr>
            <a:spLocks noChangeShapeType="1"/>
          </p:cNvSpPr>
          <p:nvPr/>
        </p:nvSpPr>
        <p:spPr bwMode="auto">
          <a:xfrm>
            <a:off x="2749550" y="2057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3" name="Line 5"/>
          <p:cNvSpPr>
            <a:spLocks noChangeShapeType="1"/>
          </p:cNvSpPr>
          <p:nvPr/>
        </p:nvSpPr>
        <p:spPr bwMode="auto">
          <a:xfrm>
            <a:off x="2749550" y="5486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7175" name="Line 7"/>
          <p:cNvSpPr>
            <a:spLocks noChangeShapeType="1"/>
          </p:cNvSpPr>
          <p:nvPr/>
        </p:nvSpPr>
        <p:spPr bwMode="auto">
          <a:xfrm>
            <a:off x="2749550" y="3581400"/>
            <a:ext cx="6096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80808"/>
              </a:solidFill>
              <a:cs typeface="Arial" charset="0"/>
            </a:endParaRPr>
          </a:p>
        </p:txBody>
      </p:sp>
      <p:sp>
        <p:nvSpPr>
          <p:cNvPr id="4103" name="Rectangle 9"/>
          <p:cNvSpPr>
            <a:spLocks noGrp="1" noChangeArrowheads="1"/>
          </p:cNvSpPr>
          <p:nvPr>
            <p:ph type="title"/>
          </p:nvPr>
        </p:nvSpPr>
        <p:spPr>
          <a:xfrm>
            <a:off x="152400" y="76200"/>
            <a:ext cx="8915400" cy="1096963"/>
          </a:xfrm>
        </p:spPr>
        <p:txBody>
          <a:bodyPr/>
          <a:lstStyle/>
          <a:p>
            <a:pPr eaLnBrk="1" hangingPunct="1"/>
            <a:r>
              <a:rPr lang="en-US" sz="3200" dirty="0">
                <a:latin typeface="Times New Roman" pitchFamily="18" charset="0"/>
                <a:cs typeface="Times New Roman" pitchFamily="18" charset="0"/>
              </a:rPr>
              <a:t>3.2: </a:t>
            </a:r>
            <a:r>
              <a:rPr lang="en-US" sz="3200" dirty="0" err="1">
                <a:latin typeface="Times New Roman" pitchFamily="18" charset="0"/>
                <a:cs typeface="Times New Roman" pitchFamily="18" charset="0"/>
              </a:rPr>
              <a:t>Nội</a:t>
            </a:r>
            <a:r>
              <a:rPr lang="en-US" sz="3200" dirty="0">
                <a:latin typeface="Times New Roman" pitchFamily="18" charset="0"/>
                <a:cs typeface="Times New Roman" pitchFamily="18" charset="0"/>
              </a:rPr>
              <a:t> dung </a:t>
            </a:r>
            <a:r>
              <a:rPr lang="en-US" sz="3200" dirty="0" err="1">
                <a:latin typeface="Times New Roman" pitchFamily="18" charset="0"/>
                <a:cs typeface="Times New Roman" pitchFamily="18" charset="0"/>
              </a:rPr>
              <a:t>kết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dụng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KQHĐKD</a:t>
            </a:r>
          </a:p>
        </p:txBody>
      </p:sp>
      <p:grpSp>
        <p:nvGrpSpPr>
          <p:cNvPr id="7178" name="Group 10"/>
          <p:cNvGrpSpPr>
            <a:grpSpLocks/>
          </p:cNvGrpSpPr>
          <p:nvPr/>
        </p:nvGrpSpPr>
        <p:grpSpPr bwMode="auto">
          <a:xfrm>
            <a:off x="304800" y="2205038"/>
            <a:ext cx="2673350" cy="2671762"/>
            <a:chOff x="140" y="1419"/>
            <a:chExt cx="1684" cy="1683"/>
          </a:xfrm>
        </p:grpSpPr>
        <p:sp>
          <p:nvSpPr>
            <p:cNvPr id="7179" name="Oval 11"/>
            <p:cNvSpPr>
              <a:spLocks noChangeArrowheads="1"/>
            </p:cNvSpPr>
            <p:nvPr/>
          </p:nvSpPr>
          <p:spPr bwMode="gray">
            <a:xfrm>
              <a:off x="140" y="1419"/>
              <a:ext cx="1684" cy="168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defRPr/>
              </a:pPr>
              <a:endParaRPr lang="en-US">
                <a:solidFill>
                  <a:srgbClr val="080808"/>
                </a:solidFill>
                <a:cs typeface="Arial" charset="0"/>
              </a:endParaRPr>
            </a:p>
          </p:txBody>
        </p:sp>
        <p:sp>
          <p:nvSpPr>
            <p:cNvPr id="7180" name="Oval 12"/>
            <p:cNvSpPr>
              <a:spLocks noChangeArrowheads="1"/>
            </p:cNvSpPr>
            <p:nvPr/>
          </p:nvSpPr>
          <p:spPr bwMode="gray">
            <a:xfrm>
              <a:off x="251" y="1528"/>
              <a:ext cx="1461" cy="1463"/>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7181" name="Oval 13"/>
            <p:cNvSpPr>
              <a:spLocks noChangeArrowheads="1"/>
            </p:cNvSpPr>
            <p:nvPr/>
          </p:nvSpPr>
          <p:spPr bwMode="gray">
            <a:xfrm>
              <a:off x="258" y="1536"/>
              <a:ext cx="1461" cy="1462"/>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defRPr/>
              </a:pPr>
              <a:endParaRPr lang="en-US">
                <a:solidFill>
                  <a:srgbClr val="080808"/>
                </a:solidFill>
                <a:cs typeface="Arial" charset="0"/>
              </a:endParaRPr>
            </a:p>
          </p:txBody>
        </p:sp>
        <p:sp>
          <p:nvSpPr>
            <p:cNvPr id="4117" name="Oval 14"/>
            <p:cNvSpPr>
              <a:spLocks noChangeArrowheads="1"/>
            </p:cNvSpPr>
            <p:nvPr/>
          </p:nvSpPr>
          <p:spPr bwMode="gray">
            <a:xfrm>
              <a:off x="323" y="1602"/>
              <a:ext cx="1317" cy="1316"/>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en-US">
                <a:solidFill>
                  <a:srgbClr val="080808"/>
                </a:solidFill>
                <a:cs typeface="Arial" charset="0"/>
              </a:endParaRPr>
            </a:p>
          </p:txBody>
        </p:sp>
        <p:sp>
          <p:nvSpPr>
            <p:cNvPr id="4118" name="Oval 15"/>
            <p:cNvSpPr>
              <a:spLocks noChangeArrowheads="1"/>
            </p:cNvSpPr>
            <p:nvPr/>
          </p:nvSpPr>
          <p:spPr bwMode="gray">
            <a:xfrm>
              <a:off x="344" y="1623"/>
              <a:ext cx="1276" cy="1277"/>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19"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0" name="Oval 17"/>
            <p:cNvSpPr>
              <a:spLocks noChangeArrowheads="1"/>
            </p:cNvSpPr>
            <p:nvPr/>
          </p:nvSpPr>
          <p:spPr bwMode="gray">
            <a:xfrm>
              <a:off x="374" y="1642"/>
              <a:ext cx="1184" cy="116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en-US">
                <a:solidFill>
                  <a:srgbClr val="080808"/>
                </a:solidFill>
                <a:cs typeface="Arial" charset="0"/>
              </a:endParaRPr>
            </a:p>
          </p:txBody>
        </p:sp>
        <p:sp>
          <p:nvSpPr>
            <p:cNvPr id="4121" name="Oval 18"/>
            <p:cNvSpPr>
              <a:spLocks noChangeArrowheads="1"/>
            </p:cNvSpPr>
            <p:nvPr/>
          </p:nvSpPr>
          <p:spPr bwMode="gray">
            <a:xfrm rot="-5400000">
              <a:off x="457" y="1696"/>
              <a:ext cx="1053" cy="94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Khái</a:t>
              </a:r>
              <a:r>
                <a:rPr lang="en-US" sz="4000" b="1" dirty="0">
                  <a:solidFill>
                    <a:srgbClr val="470147"/>
                  </a:solidFill>
                  <a:latin typeface="Times New Roman" pitchFamily="18" charset="0"/>
                  <a:cs typeface="Times New Roman" pitchFamily="18" charset="0"/>
                </a:rPr>
                <a:t> </a:t>
              </a:r>
            </a:p>
            <a:p>
              <a:pPr algn="ctr" fontAlgn="base">
                <a:spcBef>
                  <a:spcPct val="0"/>
                </a:spcBef>
                <a:spcAft>
                  <a:spcPct val="0"/>
                </a:spcAft>
              </a:pPr>
              <a:r>
                <a:rPr lang="en-US" sz="4000" b="1" dirty="0" err="1">
                  <a:solidFill>
                    <a:srgbClr val="470147"/>
                  </a:solidFill>
                  <a:latin typeface="Times New Roman" pitchFamily="18" charset="0"/>
                  <a:cs typeface="Times New Roman" pitchFamily="18" charset="0"/>
                </a:rPr>
                <a:t>niệm</a:t>
              </a:r>
              <a:endParaRPr lang="en-US" sz="4000" b="1" dirty="0">
                <a:solidFill>
                  <a:srgbClr val="470147"/>
                </a:solidFill>
                <a:latin typeface="Times New Roman" pitchFamily="18" charset="0"/>
                <a:cs typeface="Times New Roman" pitchFamily="18" charset="0"/>
              </a:endParaRPr>
            </a:p>
          </p:txBody>
        </p:sp>
      </p:grpSp>
      <p:sp>
        <p:nvSpPr>
          <p:cNvPr id="7188" name="AutoShape 20"/>
          <p:cNvSpPr>
            <a:spLocks noChangeArrowheads="1"/>
          </p:cNvSpPr>
          <p:nvPr/>
        </p:nvSpPr>
        <p:spPr bwMode="gray">
          <a:xfrm>
            <a:off x="3352800" y="1371600"/>
            <a:ext cx="5791200" cy="1395413"/>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89" name="Rectangle 21"/>
          <p:cNvSpPr>
            <a:spLocks noChangeArrowheads="1"/>
          </p:cNvSpPr>
          <p:nvPr/>
        </p:nvSpPr>
        <p:spPr bwMode="auto">
          <a:xfrm>
            <a:off x="3352800" y="1466671"/>
            <a:ext cx="5791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en-US" sz="2400" b="1" dirty="0" err="1">
                <a:solidFill>
                  <a:srgbClr val="080808"/>
                </a:solidFill>
                <a:latin typeface="Times New Roman" pitchFamily="18" charset="0"/>
                <a:cs typeface="Times New Roman" pitchFamily="18" charset="0"/>
              </a:rPr>
              <a:t>Báo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cáo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kết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HĐKD </a:t>
            </a:r>
            <a:r>
              <a:rPr lang="en-US" sz="2400" b="1" dirty="0" err="1">
                <a:solidFill>
                  <a:srgbClr val="080808"/>
                </a:solidFill>
                <a:latin typeface="Times New Roman" pitchFamily="18" charset="0"/>
                <a:cs typeface="Times New Roman" pitchFamily="18" charset="0"/>
              </a:rPr>
              <a:t>là</a:t>
            </a:r>
            <a:r>
              <a:rPr lang="en-US" sz="2400" b="1" dirty="0">
                <a:solidFill>
                  <a:srgbClr val="080808"/>
                </a:solidFill>
                <a:latin typeface="Times New Roman" pitchFamily="18" charset="0"/>
                <a:cs typeface="Times New Roman" pitchFamily="18" charset="0"/>
              </a:rPr>
              <a:t> BCTC </a:t>
            </a:r>
            <a:r>
              <a:rPr lang="en-US" sz="2400" b="1" dirty="0" err="1">
                <a:solidFill>
                  <a:srgbClr val="080808"/>
                </a:solidFill>
                <a:latin typeface="Times New Roman" pitchFamily="18" charset="0"/>
                <a:cs typeface="Times New Roman" pitchFamily="18" charset="0"/>
              </a:rPr>
              <a:t>tổng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hợp</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phản</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ánh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tổng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quát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tình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hình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và</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kết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HĐKD </a:t>
            </a:r>
            <a:r>
              <a:rPr lang="en-US" sz="2400" b="1" dirty="0" err="1">
                <a:solidFill>
                  <a:srgbClr val="080808"/>
                </a:solidFill>
                <a:latin typeface="Times New Roman" pitchFamily="18" charset="0"/>
                <a:cs typeface="Times New Roman" pitchFamily="18" charset="0"/>
              </a:rPr>
              <a:t>trong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một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thời</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kỳ</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nhất</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định</a:t>
            </a:r>
            <a:r>
              <a:rPr lang="en-US" sz="2400" b="1" dirty="0">
                <a:solidFill>
                  <a:srgbClr val="080808"/>
                </a:solidFill>
                <a:latin typeface="Times New Roman" pitchFamily="18" charset="0"/>
                <a:cs typeface="Times New Roman" pitchFamily="18" charset="0"/>
              </a:rPr>
              <a:t>  </a:t>
            </a:r>
            <a:endParaRPr lang="en-US" sz="2200" b="1" dirty="0">
              <a:solidFill>
                <a:srgbClr val="000000"/>
              </a:solidFill>
              <a:latin typeface="Times New Roman" pitchFamily="18" charset="0"/>
              <a:cs typeface="Times New Roman" pitchFamily="18" charset="0"/>
            </a:endParaRPr>
          </a:p>
        </p:txBody>
      </p:sp>
      <p:sp>
        <p:nvSpPr>
          <p:cNvPr id="7192" name="AutoShape 24"/>
          <p:cNvSpPr>
            <a:spLocks noChangeArrowheads="1"/>
          </p:cNvSpPr>
          <p:nvPr/>
        </p:nvSpPr>
        <p:spPr bwMode="gray">
          <a:xfrm>
            <a:off x="3349624" y="2995612"/>
            <a:ext cx="5794375" cy="1728788"/>
          </a:xfrm>
          <a:prstGeom prst="roundRect">
            <a:avLst>
              <a:gd name="adj" fmla="val 50000"/>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193" name="Rectangle 25"/>
          <p:cNvSpPr>
            <a:spLocks noChangeArrowheads="1"/>
          </p:cNvSpPr>
          <p:nvPr/>
        </p:nvSpPr>
        <p:spPr bwMode="auto">
          <a:xfrm>
            <a:off x="3492500" y="3078540"/>
            <a:ext cx="56514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spcBef>
                <a:spcPct val="0"/>
              </a:spcBef>
              <a:spcAft>
                <a:spcPct val="0"/>
              </a:spcAft>
            </a:pPr>
            <a:r>
              <a:rPr lang="en-US" sz="2400" b="1" u="sng" dirty="0" err="1">
                <a:solidFill>
                  <a:srgbClr val="080808"/>
                </a:solidFill>
                <a:latin typeface="Times New Roman" pitchFamily="18" charset="0"/>
                <a:cs typeface="Times New Roman" pitchFamily="18" charset="0"/>
              </a:rPr>
              <a:t>Tác</a:t>
            </a:r>
            <a:r>
              <a:rPr lang="en-US" sz="2400" b="1" u="sng" dirty="0">
                <a:solidFill>
                  <a:srgbClr val="080808"/>
                </a:solidFill>
                <a:latin typeface="Times New Roman" pitchFamily="18" charset="0"/>
                <a:cs typeface="Times New Roman" pitchFamily="18" charset="0"/>
              </a:rPr>
              <a:t> </a:t>
            </a:r>
            <a:r>
              <a:rPr lang="en-US" sz="2400" b="1" u="sng" dirty="0" err="1">
                <a:solidFill>
                  <a:srgbClr val="080808"/>
                </a:solidFill>
                <a:latin typeface="Times New Roman" pitchFamily="18" charset="0"/>
                <a:cs typeface="Times New Roman" pitchFamily="18" charset="0"/>
              </a:rPr>
              <a:t>dụng</a:t>
            </a:r>
            <a:r>
              <a:rPr lang="en-US" sz="2400" b="1" u="sng" dirty="0">
                <a:solidFill>
                  <a:srgbClr val="080808"/>
                </a:solidFill>
                <a:latin typeface="Times New Roman" pitchFamily="18" charset="0"/>
                <a:cs typeface="Times New Roman" pitchFamily="18" charset="0"/>
              </a:rPr>
              <a:t>: </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Cung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cấp</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thông</a:t>
            </a:r>
            <a:r>
              <a:rPr lang="en-US" sz="2400" b="1" dirty="0">
                <a:solidFill>
                  <a:srgbClr val="080808"/>
                </a:solidFill>
                <a:latin typeface="Times New Roman" pitchFamily="18" charset="0"/>
                <a:cs typeface="Times New Roman" pitchFamily="18" charset="0"/>
              </a:rPr>
              <a:t> tin </a:t>
            </a:r>
            <a:r>
              <a:rPr lang="en-US" sz="2400" b="1" dirty="0" err="1">
                <a:solidFill>
                  <a:srgbClr val="080808"/>
                </a:solidFill>
                <a:latin typeface="Times New Roman" pitchFamily="18" charset="0"/>
                <a:cs typeface="Times New Roman" pitchFamily="18" charset="0"/>
              </a:rPr>
              <a:t>cho</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các</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đối</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tượng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quan</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tâm</a:t>
            </a:r>
            <a:endParaRPr lang="en-US" sz="2400" b="1" dirty="0">
              <a:solidFill>
                <a:srgbClr val="080808"/>
              </a:solidFill>
              <a:latin typeface="Times New Roman" pitchFamily="18" charset="0"/>
              <a:cs typeface="Times New Roman" pitchFamily="18" charset="0"/>
            </a:endParaRPr>
          </a:p>
          <a:p>
            <a:pPr marL="342900" indent="-342900" algn="just" eaLnBrk="0" fontAlgn="base" hangingPunct="0">
              <a:spcBef>
                <a:spcPct val="0"/>
              </a:spcBef>
              <a:spcAft>
                <a:spcPct val="0"/>
              </a:spcAft>
              <a:buFontTx/>
              <a:buChar char="-"/>
            </a:pPr>
            <a:r>
              <a:rPr lang="en-US" sz="2400" b="1" dirty="0" err="1">
                <a:solidFill>
                  <a:srgbClr val="080808"/>
                </a:solidFill>
                <a:latin typeface="Times New Roman" pitchFamily="18" charset="0"/>
                <a:cs typeface="Times New Roman" pitchFamily="18" charset="0"/>
              </a:rPr>
              <a:t>Đánh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giá</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hiệu</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quả</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kinh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doanh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và</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khả</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năng</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sinh</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lời</a:t>
            </a:r>
            <a:r>
              <a:rPr lang="en-US" sz="2400" b="1" dirty="0">
                <a:solidFill>
                  <a:srgbClr val="212121"/>
                </a:solidFill>
                <a:latin typeface="Times New Roman" pitchFamily="18" charset="0"/>
                <a:cs typeface="Times New Roman" pitchFamily="18" charset="0"/>
              </a:rPr>
              <a:t> </a:t>
            </a:r>
            <a:r>
              <a:rPr lang="en-US" sz="2400" b="1" dirty="0" err="1">
                <a:solidFill>
                  <a:srgbClr val="212121"/>
                </a:solidFill>
                <a:latin typeface="Times New Roman" pitchFamily="18" charset="0"/>
                <a:cs typeface="Times New Roman" pitchFamily="18" charset="0"/>
              </a:rPr>
              <a:t>của</a:t>
            </a:r>
            <a:r>
              <a:rPr lang="en-US" sz="2400" b="1" dirty="0">
                <a:solidFill>
                  <a:srgbClr val="212121"/>
                </a:solidFill>
                <a:latin typeface="Times New Roman" pitchFamily="18" charset="0"/>
                <a:cs typeface="Times New Roman" pitchFamily="18" charset="0"/>
              </a:rPr>
              <a:t> DN</a:t>
            </a:r>
            <a:endParaRPr lang="en-US" sz="2400" b="1" dirty="0">
              <a:solidFill>
                <a:srgbClr val="080808"/>
              </a:solidFill>
              <a:latin typeface="Times New Roman" pitchFamily="18" charset="0"/>
              <a:cs typeface="Times New Roman" pitchFamily="18" charset="0"/>
            </a:endParaRPr>
          </a:p>
        </p:txBody>
      </p:sp>
      <p:sp>
        <p:nvSpPr>
          <p:cNvPr id="7194" name="Oval 26"/>
          <p:cNvSpPr>
            <a:spLocks noChangeArrowheads="1"/>
          </p:cNvSpPr>
          <p:nvPr/>
        </p:nvSpPr>
        <p:spPr bwMode="gray">
          <a:xfrm>
            <a:off x="3263900" y="1946275"/>
            <a:ext cx="228600" cy="228600"/>
          </a:xfrm>
          <a:prstGeom prst="ellipse">
            <a:avLst/>
          </a:prstGeom>
          <a:gradFill rotWithShape="1">
            <a:gsLst>
              <a:gs pos="0">
                <a:srgbClr val="E96E29"/>
              </a:gs>
              <a:gs pos="100000">
                <a:srgbClr val="9B491B"/>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7196" name="Oval 28"/>
          <p:cNvSpPr>
            <a:spLocks noChangeArrowheads="1"/>
          </p:cNvSpPr>
          <p:nvPr/>
        </p:nvSpPr>
        <p:spPr bwMode="gray">
          <a:xfrm>
            <a:off x="3276600" y="3467100"/>
            <a:ext cx="228600" cy="228600"/>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defRPr/>
            </a:pPr>
            <a:endParaRPr lang="en-US">
              <a:solidFill>
                <a:srgbClr val="080808"/>
              </a:solidFill>
              <a:cs typeface="Arial" charset="0"/>
            </a:endParaRPr>
          </a:p>
        </p:txBody>
      </p:sp>
      <p:sp>
        <p:nvSpPr>
          <p:cNvPr id="7200" name="AutoShape 32"/>
          <p:cNvSpPr>
            <a:spLocks noChangeArrowheads="1"/>
          </p:cNvSpPr>
          <p:nvPr/>
        </p:nvSpPr>
        <p:spPr bwMode="gray">
          <a:xfrm>
            <a:off x="3352800" y="4953000"/>
            <a:ext cx="5791199" cy="1524000"/>
          </a:xfrm>
          <a:prstGeom prst="roundRect">
            <a:avLst>
              <a:gd name="adj" fmla="val 50000"/>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fontAlgn="base">
              <a:spcBef>
                <a:spcPct val="0"/>
              </a:spcBef>
              <a:spcAft>
                <a:spcPct val="0"/>
              </a:spcAft>
              <a:defRPr/>
            </a:pPr>
            <a:endParaRPr lang="en-US">
              <a:solidFill>
                <a:srgbClr val="080808"/>
              </a:solidFill>
            </a:endParaRPr>
          </a:p>
        </p:txBody>
      </p:sp>
      <p:sp>
        <p:nvSpPr>
          <p:cNvPr id="7201" name="Rectangle 33"/>
          <p:cNvSpPr>
            <a:spLocks noChangeArrowheads="1"/>
          </p:cNvSpPr>
          <p:nvPr/>
        </p:nvSpPr>
        <p:spPr bwMode="auto">
          <a:xfrm>
            <a:off x="3276599" y="4971871"/>
            <a:ext cx="58673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400" b="1" u="sng" dirty="0" err="1">
                <a:solidFill>
                  <a:srgbClr val="080808"/>
                </a:solidFill>
                <a:latin typeface="Times New Roman" pitchFamily="18" charset="0"/>
                <a:cs typeface="Times New Roman" pitchFamily="18" charset="0"/>
              </a:rPr>
              <a:t>Nội</a:t>
            </a:r>
            <a:r>
              <a:rPr lang="en-US" sz="2400" b="1" u="sng" dirty="0">
                <a:solidFill>
                  <a:srgbClr val="080808"/>
                </a:solidFill>
                <a:latin typeface="Times New Roman" pitchFamily="18" charset="0"/>
                <a:cs typeface="Times New Roman" pitchFamily="18" charset="0"/>
              </a:rPr>
              <a:t> dung, </a:t>
            </a:r>
            <a:r>
              <a:rPr lang="en-US" sz="2400" b="1" u="sng" dirty="0" err="1">
                <a:solidFill>
                  <a:srgbClr val="080808"/>
                </a:solidFill>
                <a:latin typeface="Times New Roman" pitchFamily="18" charset="0"/>
                <a:cs typeface="Times New Roman" pitchFamily="18" charset="0"/>
              </a:rPr>
              <a:t>kết</a:t>
            </a:r>
            <a:r>
              <a:rPr lang="en-US" sz="2400" b="1" u="sng" dirty="0">
                <a:solidFill>
                  <a:srgbClr val="080808"/>
                </a:solidFill>
                <a:latin typeface="Times New Roman" pitchFamily="18" charset="0"/>
                <a:cs typeface="Times New Roman" pitchFamily="18" charset="0"/>
              </a:rPr>
              <a:t> </a:t>
            </a:r>
            <a:r>
              <a:rPr lang="en-US" sz="2400" b="1" u="sng" dirty="0" err="1">
                <a:solidFill>
                  <a:srgbClr val="080808"/>
                </a:solidFill>
                <a:latin typeface="Times New Roman" pitchFamily="18" charset="0"/>
                <a:cs typeface="Times New Roman" pitchFamily="18" charset="0"/>
              </a:rPr>
              <a:t>cấu</a:t>
            </a:r>
            <a:r>
              <a:rPr lang="en-US" sz="2400" b="1" u="sng" dirty="0">
                <a:solidFill>
                  <a:srgbClr val="080808"/>
                </a:solidFill>
                <a:latin typeface="Times New Roman" pitchFamily="18" charset="0"/>
                <a:cs typeface="Times New Roman" pitchFamily="18" charset="0"/>
              </a:rPr>
              <a:t>: </a:t>
            </a:r>
            <a:endParaRPr lang="en-US" sz="2400" b="1" dirty="0">
              <a:solidFill>
                <a:srgbClr val="080808"/>
              </a:solidFill>
              <a:latin typeface="Times New Roman" pitchFamily="18" charset="0"/>
              <a:cs typeface="Times New Roman" pitchFamily="18" charset="0"/>
            </a:endParaRPr>
          </a:p>
          <a:p>
            <a:pPr algn="ctr" fontAlgn="base">
              <a:spcBef>
                <a:spcPct val="0"/>
              </a:spcBef>
              <a:spcAft>
                <a:spcPct val="0"/>
              </a:spcAft>
            </a:pP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Trình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bày</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nội</a:t>
            </a:r>
            <a:r>
              <a:rPr lang="en-US" sz="2400" b="1" dirty="0">
                <a:solidFill>
                  <a:srgbClr val="080808"/>
                </a:solidFill>
                <a:latin typeface="Times New Roman" pitchFamily="18" charset="0"/>
                <a:cs typeface="Times New Roman" pitchFamily="18" charset="0"/>
              </a:rPr>
              <a:t> dung </a:t>
            </a:r>
            <a:r>
              <a:rPr lang="en-US" sz="2400" b="1" dirty="0" err="1">
                <a:solidFill>
                  <a:srgbClr val="080808"/>
                </a:solidFill>
                <a:latin typeface="Times New Roman" pitchFamily="18" charset="0"/>
                <a:cs typeface="Times New Roman" pitchFamily="18" charset="0"/>
              </a:rPr>
              <a:t>cơ</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bản</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của</a:t>
            </a:r>
            <a:r>
              <a:rPr lang="en-US" sz="2400" b="1" dirty="0">
                <a:solidFill>
                  <a:srgbClr val="080808"/>
                </a:solidFill>
                <a:latin typeface="Times New Roman" pitchFamily="18" charset="0"/>
                <a:cs typeface="Times New Roman" pitchFamily="18" charset="0"/>
              </a:rPr>
              <a:t> chi </a:t>
            </a:r>
            <a:r>
              <a:rPr lang="en-US" sz="2400" b="1" dirty="0" err="1">
                <a:solidFill>
                  <a:srgbClr val="080808"/>
                </a:solidFill>
                <a:latin typeface="Times New Roman" pitchFamily="18" charset="0"/>
                <a:cs typeface="Times New Roman" pitchFamily="18" charset="0"/>
              </a:rPr>
              <a:t>phí</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doanh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thu</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thu</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nhập</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và</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khả</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năng</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sinh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lời</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của</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doanh</a:t>
            </a:r>
            <a:r>
              <a:rPr lang="en-US" sz="2400" b="1" dirty="0">
                <a:solidFill>
                  <a:srgbClr val="080808"/>
                </a:solidFill>
                <a:latin typeface="Times New Roman" pitchFamily="18" charset="0"/>
                <a:cs typeface="Times New Roman" pitchFamily="18" charset="0"/>
              </a:rPr>
              <a:t> </a:t>
            </a:r>
            <a:r>
              <a:rPr lang="en-US" sz="2400" b="1" dirty="0" err="1">
                <a:solidFill>
                  <a:srgbClr val="080808"/>
                </a:solidFill>
                <a:latin typeface="Times New Roman" pitchFamily="18" charset="0"/>
                <a:cs typeface="Times New Roman" pitchFamily="18" charset="0"/>
              </a:rPr>
              <a:t>nghiệp</a:t>
            </a:r>
            <a:r>
              <a:rPr lang="en-US" sz="2400" b="1" dirty="0">
                <a:solidFill>
                  <a:srgbClr val="080808"/>
                </a:solidFill>
                <a:latin typeface="Times New Roman" pitchFamily="18" charset="0"/>
                <a:cs typeface="Times New Roman" pitchFamily="18" charset="0"/>
              </a:rPr>
              <a:t>.</a:t>
            </a:r>
            <a:endParaRPr lang="en-US" sz="2400" dirty="0">
              <a:solidFill>
                <a:srgbClr val="080808"/>
              </a:solidFill>
              <a:latin typeface="Times New Roman" pitchFamily="18" charset="0"/>
              <a:cs typeface="Times New Roman" pitchFamily="18" charset="0"/>
            </a:endParaRPr>
          </a:p>
        </p:txBody>
      </p:sp>
      <p:sp>
        <p:nvSpPr>
          <p:cNvPr id="7202" name="Oval 34"/>
          <p:cNvSpPr>
            <a:spLocks noChangeArrowheads="1"/>
          </p:cNvSpPr>
          <p:nvPr/>
        </p:nvSpPr>
        <p:spPr bwMode="gray">
          <a:xfrm>
            <a:off x="3276600" y="5410200"/>
            <a:ext cx="228600" cy="228600"/>
          </a:xfrm>
          <a:prstGeom prst="ellipse">
            <a:avLst/>
          </a:prstGeom>
          <a:gradFill rotWithShape="1">
            <a:gsLst>
              <a:gs pos="0">
                <a:srgbClr val="DCDC48"/>
              </a:gs>
              <a:gs pos="100000">
                <a:srgbClr val="939330"/>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en-US">
              <a:solidFill>
                <a:srgbClr val="080808"/>
              </a:solidFill>
              <a:cs typeface="Arial" charset="0"/>
            </a:endParaRPr>
          </a:p>
        </p:txBody>
      </p:sp>
      <p:sp>
        <p:nvSpPr>
          <p:cNvPr id="26" name="Title 1"/>
          <p:cNvSpPr txBox="1">
            <a:spLocks/>
          </p:cNvSpPr>
          <p:nvPr/>
        </p:nvSpPr>
        <p:spPr bwMode="auto">
          <a:xfrm>
            <a:off x="8534400" y="6402491"/>
            <a:ext cx="581891" cy="4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167</a:t>
            </a:r>
          </a:p>
        </p:txBody>
      </p:sp>
    </p:spTree>
    <p:extLst>
      <p:ext uri="{BB962C8B-B14F-4D97-AF65-F5344CB8AC3E}">
        <p14:creationId xmlns:p14="http://schemas.microsoft.com/office/powerpoint/2010/main" val="197888447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8"/>
                                        </p:tgtEl>
                                        <p:attrNameLst>
                                          <p:attrName>style.visibility</p:attrName>
                                        </p:attrNameLst>
                                      </p:cBhvr>
                                      <p:to>
                                        <p:strVal val="visible"/>
                                      </p:to>
                                    </p:set>
                                    <p:anim calcmode="lin" valueType="num">
                                      <p:cBhvr additive="base">
                                        <p:cTn id="7" dur="500" fill="hold"/>
                                        <p:tgtEl>
                                          <p:spTgt spid="7178"/>
                                        </p:tgtEl>
                                        <p:attrNameLst>
                                          <p:attrName>ppt_x</p:attrName>
                                        </p:attrNameLst>
                                      </p:cBhvr>
                                      <p:tavLst>
                                        <p:tav tm="0">
                                          <p:val>
                                            <p:strVal val="#ppt_x"/>
                                          </p:val>
                                        </p:tav>
                                        <p:tav tm="100000">
                                          <p:val>
                                            <p:strVal val="#ppt_x"/>
                                          </p:val>
                                        </p:tav>
                                      </p:tavLst>
                                    </p:anim>
                                    <p:anim calcmode="lin" valueType="num">
                                      <p:cBhvr additive="base">
                                        <p:cTn id="8"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194"/>
                                        </p:tgtEl>
                                        <p:attrNameLst>
                                          <p:attrName>style.visibility</p:attrName>
                                        </p:attrNameLst>
                                      </p:cBhvr>
                                      <p:to>
                                        <p:strVal val="visible"/>
                                      </p:to>
                                    </p:set>
                                    <p:animEffect transition="in" filter="fade">
                                      <p:cBhvr>
                                        <p:cTn id="13" dur="1000"/>
                                        <p:tgtEl>
                                          <p:spTgt spid="7194"/>
                                        </p:tgtEl>
                                      </p:cBhvr>
                                    </p:animEffect>
                                    <p:anim calcmode="lin" valueType="num">
                                      <p:cBhvr>
                                        <p:cTn id="14" dur="1000" fill="hold"/>
                                        <p:tgtEl>
                                          <p:spTgt spid="7194"/>
                                        </p:tgtEl>
                                        <p:attrNameLst>
                                          <p:attrName>ppt_x</p:attrName>
                                        </p:attrNameLst>
                                      </p:cBhvr>
                                      <p:tavLst>
                                        <p:tav tm="0">
                                          <p:val>
                                            <p:strVal val="#ppt_x"/>
                                          </p:val>
                                        </p:tav>
                                        <p:tav tm="100000">
                                          <p:val>
                                            <p:strVal val="#ppt_x"/>
                                          </p:val>
                                        </p:tav>
                                      </p:tavLst>
                                    </p:anim>
                                    <p:anim calcmode="lin" valueType="num">
                                      <p:cBhvr>
                                        <p:cTn id="15" dur="1000" fill="hold"/>
                                        <p:tgtEl>
                                          <p:spTgt spid="719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188"/>
                                        </p:tgtEl>
                                        <p:attrNameLst>
                                          <p:attrName>style.visibility</p:attrName>
                                        </p:attrNameLst>
                                      </p:cBhvr>
                                      <p:to>
                                        <p:strVal val="visible"/>
                                      </p:to>
                                    </p:set>
                                    <p:animEffect transition="in" filter="fade">
                                      <p:cBhvr>
                                        <p:cTn id="18" dur="1000"/>
                                        <p:tgtEl>
                                          <p:spTgt spid="7188"/>
                                        </p:tgtEl>
                                      </p:cBhvr>
                                    </p:animEffect>
                                    <p:anim calcmode="lin" valueType="num">
                                      <p:cBhvr>
                                        <p:cTn id="19" dur="1000" fill="hold"/>
                                        <p:tgtEl>
                                          <p:spTgt spid="7188"/>
                                        </p:tgtEl>
                                        <p:attrNameLst>
                                          <p:attrName>ppt_x</p:attrName>
                                        </p:attrNameLst>
                                      </p:cBhvr>
                                      <p:tavLst>
                                        <p:tav tm="0">
                                          <p:val>
                                            <p:strVal val="#ppt_x"/>
                                          </p:val>
                                        </p:tav>
                                        <p:tav tm="100000">
                                          <p:val>
                                            <p:strVal val="#ppt_x"/>
                                          </p:val>
                                        </p:tav>
                                      </p:tavLst>
                                    </p:anim>
                                    <p:anim calcmode="lin" valueType="num">
                                      <p:cBhvr>
                                        <p:cTn id="20" dur="1000" fill="hold"/>
                                        <p:tgtEl>
                                          <p:spTgt spid="718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189"/>
                                        </p:tgtEl>
                                        <p:attrNameLst>
                                          <p:attrName>style.visibility</p:attrName>
                                        </p:attrNameLst>
                                      </p:cBhvr>
                                      <p:to>
                                        <p:strVal val="visible"/>
                                      </p:to>
                                    </p:set>
                                    <p:animEffect transition="in" filter="fade">
                                      <p:cBhvr>
                                        <p:cTn id="23" dur="1000"/>
                                        <p:tgtEl>
                                          <p:spTgt spid="7189"/>
                                        </p:tgtEl>
                                      </p:cBhvr>
                                    </p:animEffect>
                                    <p:anim calcmode="lin" valueType="num">
                                      <p:cBhvr>
                                        <p:cTn id="24" dur="1000" fill="hold"/>
                                        <p:tgtEl>
                                          <p:spTgt spid="7189"/>
                                        </p:tgtEl>
                                        <p:attrNameLst>
                                          <p:attrName>ppt_x</p:attrName>
                                        </p:attrNameLst>
                                      </p:cBhvr>
                                      <p:tavLst>
                                        <p:tav tm="0">
                                          <p:val>
                                            <p:strVal val="#ppt_x"/>
                                          </p:val>
                                        </p:tav>
                                        <p:tav tm="100000">
                                          <p:val>
                                            <p:strVal val="#ppt_x"/>
                                          </p:val>
                                        </p:tav>
                                      </p:tavLst>
                                    </p:anim>
                                    <p:anim calcmode="lin" valueType="num">
                                      <p:cBhvr>
                                        <p:cTn id="25" dur="1000" fill="hold"/>
                                        <p:tgtEl>
                                          <p:spTgt spid="718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172"/>
                                        </p:tgtEl>
                                        <p:attrNameLst>
                                          <p:attrName>style.visibility</p:attrName>
                                        </p:attrNameLst>
                                      </p:cBhvr>
                                      <p:to>
                                        <p:strVal val="visible"/>
                                      </p:to>
                                    </p:set>
                                    <p:animEffect transition="in" filter="fade">
                                      <p:cBhvr>
                                        <p:cTn id="28" dur="1000"/>
                                        <p:tgtEl>
                                          <p:spTgt spid="7172"/>
                                        </p:tgtEl>
                                      </p:cBhvr>
                                    </p:animEffect>
                                    <p:anim calcmode="lin" valueType="num">
                                      <p:cBhvr>
                                        <p:cTn id="29" dur="1000" fill="hold"/>
                                        <p:tgtEl>
                                          <p:spTgt spid="7172"/>
                                        </p:tgtEl>
                                        <p:attrNameLst>
                                          <p:attrName>ppt_x</p:attrName>
                                        </p:attrNameLst>
                                      </p:cBhvr>
                                      <p:tavLst>
                                        <p:tav tm="0">
                                          <p:val>
                                            <p:strVal val="#ppt_x"/>
                                          </p:val>
                                        </p:tav>
                                        <p:tav tm="100000">
                                          <p:val>
                                            <p:strVal val="#ppt_x"/>
                                          </p:val>
                                        </p:tav>
                                      </p:tavLst>
                                    </p:anim>
                                    <p:anim calcmode="lin" valueType="num">
                                      <p:cBhvr>
                                        <p:cTn id="30" dur="1000" fill="hold"/>
                                        <p:tgtEl>
                                          <p:spTgt spid="717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170"/>
                                        </p:tgtEl>
                                        <p:attrNameLst>
                                          <p:attrName>style.visibility</p:attrName>
                                        </p:attrNameLst>
                                      </p:cBhvr>
                                      <p:to>
                                        <p:strVal val="visible"/>
                                      </p:to>
                                    </p:set>
                                    <p:animEffect transition="in" filter="fade">
                                      <p:cBhvr>
                                        <p:cTn id="33" dur="1000"/>
                                        <p:tgtEl>
                                          <p:spTgt spid="7170"/>
                                        </p:tgtEl>
                                      </p:cBhvr>
                                    </p:animEffect>
                                    <p:anim calcmode="lin" valueType="num">
                                      <p:cBhvr>
                                        <p:cTn id="34" dur="1000" fill="hold"/>
                                        <p:tgtEl>
                                          <p:spTgt spid="7170"/>
                                        </p:tgtEl>
                                        <p:attrNameLst>
                                          <p:attrName>ppt_x</p:attrName>
                                        </p:attrNameLst>
                                      </p:cBhvr>
                                      <p:tavLst>
                                        <p:tav tm="0">
                                          <p:val>
                                            <p:strVal val="#ppt_x"/>
                                          </p:val>
                                        </p:tav>
                                        <p:tav tm="100000">
                                          <p:val>
                                            <p:strVal val="#ppt_x"/>
                                          </p:val>
                                        </p:tav>
                                      </p:tavLst>
                                    </p:anim>
                                    <p:anim calcmode="lin" valueType="num">
                                      <p:cBhvr>
                                        <p:cTn id="35"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175"/>
                                        </p:tgtEl>
                                        <p:attrNameLst>
                                          <p:attrName>style.visibility</p:attrName>
                                        </p:attrNameLst>
                                      </p:cBhvr>
                                      <p:to>
                                        <p:strVal val="visible"/>
                                      </p:to>
                                    </p:set>
                                    <p:animEffect transition="in" filter="wipe(down)">
                                      <p:cBhvr>
                                        <p:cTn id="40" dur="2000"/>
                                        <p:tgtEl>
                                          <p:spTgt spid="717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7196"/>
                                        </p:tgtEl>
                                        <p:attrNameLst>
                                          <p:attrName>style.visibility</p:attrName>
                                        </p:attrNameLst>
                                      </p:cBhvr>
                                      <p:to>
                                        <p:strVal val="visible"/>
                                      </p:to>
                                    </p:set>
                                    <p:animEffect transition="in" filter="wipe(down)">
                                      <p:cBhvr>
                                        <p:cTn id="43" dur="2000"/>
                                        <p:tgtEl>
                                          <p:spTgt spid="719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7192"/>
                                        </p:tgtEl>
                                        <p:attrNameLst>
                                          <p:attrName>style.visibility</p:attrName>
                                        </p:attrNameLst>
                                      </p:cBhvr>
                                      <p:to>
                                        <p:strVal val="visible"/>
                                      </p:to>
                                    </p:set>
                                    <p:animEffect transition="in" filter="wipe(down)">
                                      <p:cBhvr>
                                        <p:cTn id="46" dur="2000"/>
                                        <p:tgtEl>
                                          <p:spTgt spid="719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193"/>
                                        </p:tgtEl>
                                        <p:attrNameLst>
                                          <p:attrName>style.visibility</p:attrName>
                                        </p:attrNameLst>
                                      </p:cBhvr>
                                      <p:to>
                                        <p:strVal val="visible"/>
                                      </p:to>
                                    </p:set>
                                    <p:animEffect transition="in" filter="wipe(down)">
                                      <p:cBhvr>
                                        <p:cTn id="49" dur="2000"/>
                                        <p:tgtEl>
                                          <p:spTgt spid="719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201"/>
                                        </p:tgtEl>
                                        <p:attrNameLst>
                                          <p:attrName>style.visibility</p:attrName>
                                        </p:attrNameLst>
                                      </p:cBhvr>
                                      <p:to>
                                        <p:strVal val="visible"/>
                                      </p:to>
                                    </p:set>
                                    <p:animEffect transition="in" filter="fade">
                                      <p:cBhvr>
                                        <p:cTn id="54" dur="2000"/>
                                        <p:tgtEl>
                                          <p:spTgt spid="720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200"/>
                                        </p:tgtEl>
                                        <p:attrNameLst>
                                          <p:attrName>style.visibility</p:attrName>
                                        </p:attrNameLst>
                                      </p:cBhvr>
                                      <p:to>
                                        <p:strVal val="visible"/>
                                      </p:to>
                                    </p:set>
                                    <p:animEffect transition="in" filter="fade">
                                      <p:cBhvr>
                                        <p:cTn id="57" dur="2000"/>
                                        <p:tgtEl>
                                          <p:spTgt spid="720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202"/>
                                        </p:tgtEl>
                                        <p:attrNameLst>
                                          <p:attrName>style.visibility</p:attrName>
                                        </p:attrNameLst>
                                      </p:cBhvr>
                                      <p:to>
                                        <p:strVal val="visible"/>
                                      </p:to>
                                    </p:set>
                                    <p:animEffect transition="in" filter="fade">
                                      <p:cBhvr>
                                        <p:cTn id="60" dur="2000"/>
                                        <p:tgtEl>
                                          <p:spTgt spid="720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173"/>
                                        </p:tgtEl>
                                        <p:attrNameLst>
                                          <p:attrName>style.visibility</p:attrName>
                                        </p:attrNameLst>
                                      </p:cBhvr>
                                      <p:to>
                                        <p:strVal val="visible"/>
                                      </p:to>
                                    </p:set>
                                    <p:animEffect transition="in" filter="fade">
                                      <p:cBhvr>
                                        <p:cTn id="63" dur="2000"/>
                                        <p:tgtEl>
                                          <p:spTgt spid="717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171"/>
                                        </p:tgtEl>
                                        <p:attrNameLst>
                                          <p:attrName>style.visibility</p:attrName>
                                        </p:attrNameLst>
                                      </p:cBhvr>
                                      <p:to>
                                        <p:strVal val="visible"/>
                                      </p:to>
                                    </p:set>
                                    <p:animEffect transition="in" filter="fade">
                                      <p:cBhvr>
                                        <p:cTn id="66"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5" grpId="0" animBg="1"/>
      <p:bldP spid="7188" grpId="0" animBg="1"/>
      <p:bldP spid="7189" grpId="0"/>
      <p:bldP spid="7192" grpId="0" animBg="1"/>
      <p:bldP spid="7193" grpId="0"/>
      <p:bldP spid="7194" grpId="0" animBg="1"/>
      <p:bldP spid="7196" grpId="0" animBg="1"/>
      <p:bldP spid="7200" grpId="0" animBg="1"/>
      <p:bldP spid="7201" grpId="0"/>
      <p:bldP spid="7202"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0"/>
            <a:ext cx="9144000" cy="609600"/>
          </a:xfrm>
          <a:prstGeom prst="roundRect">
            <a:avLst/>
          </a:prstGeom>
          <a:noFill/>
        </p:spPr>
        <p:style>
          <a:lnRef idx="1">
            <a:schemeClr val="accent3"/>
          </a:lnRef>
          <a:fillRef idx="3">
            <a:schemeClr val="accent3"/>
          </a:fillRef>
          <a:effectRef idx="2">
            <a:schemeClr val="accent3"/>
          </a:effectRef>
          <a:fontRef idx="minor">
            <a:schemeClr val="lt1"/>
          </a:fontRef>
        </p:style>
        <p:txBody>
          <a:bodyPr anchor="ctr"/>
          <a:lstStyle/>
          <a:p>
            <a:pPr algn="ctr">
              <a:lnSpc>
                <a:spcPct val="150000"/>
              </a:lnSpc>
            </a:pPr>
            <a:r>
              <a:rPr lang="en-US" sz="2800" b="1" dirty="0">
                <a:solidFill>
                  <a:srgbClr val="080808"/>
                </a:solidFill>
                <a:latin typeface="Times New Roman"/>
                <a:ea typeface="Calibri"/>
                <a:cs typeface="Times New Roman"/>
              </a:rPr>
              <a:t>LẬP BẢNG  BÁO CÁO KẾT QUẢ HĐKD (B02 – DN) </a:t>
            </a:r>
            <a:endParaRPr lang="en-US" sz="2800" dirty="0">
              <a:solidFill>
                <a:srgbClr val="080808"/>
              </a:solidFill>
              <a:latin typeface="Calibri"/>
              <a:ea typeface="Calibri"/>
              <a:cs typeface="Times New Roman"/>
            </a:endParaRPr>
          </a:p>
        </p:txBody>
      </p:sp>
      <p:sp>
        <p:nvSpPr>
          <p:cNvPr id="3" name="Rounded Rectangle 2"/>
          <p:cNvSpPr/>
          <p:nvPr/>
        </p:nvSpPr>
        <p:spPr>
          <a:xfrm>
            <a:off x="26831" y="838200"/>
            <a:ext cx="9144001" cy="14478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 typeface="Arial" charset="0"/>
              <a:buChar char="•"/>
            </a:pPr>
            <a:r>
              <a:rPr lang="en-US" sz="2400" b="1" dirty="0" err="1">
                <a:solidFill>
                  <a:srgbClr val="080808"/>
                </a:solidFill>
                <a:latin typeface="Times New Roman" pitchFamily="18" charset="0"/>
                <a:ea typeface="Batang"/>
                <a:cs typeface="Times New Roman" pitchFamily="18" charset="0"/>
              </a:rPr>
              <a:t>Cơ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sở</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lập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a:t>
            </a:r>
            <a:r>
              <a:rPr lang="en-US" sz="2400" b="1" dirty="0">
                <a:solidFill>
                  <a:srgbClr val="080808"/>
                </a:solidFill>
                <a:latin typeface="Times New Roman" pitchFamily="18" charset="0"/>
                <a:ea typeface="Batang"/>
                <a:cs typeface="Times New Roman" pitchFamily="18" charset="0"/>
              </a:rPr>
              <a:t> HĐKD: </a:t>
            </a:r>
          </a:p>
          <a:p>
            <a:pPr algn="just"/>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Căn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cứ</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hợp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trong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kỳ</a:t>
            </a:r>
            <a:r>
              <a:rPr lang="en-US" sz="2400" b="1" dirty="0">
                <a:solidFill>
                  <a:srgbClr val="080808"/>
                </a:solidFill>
                <a:latin typeface="Times New Roman" pitchFamily="18" charset="0"/>
                <a:ea typeface="Batang"/>
                <a:cs typeface="Times New Roman" pitchFamily="18" charset="0"/>
              </a:rPr>
              <a:t> dung </a:t>
            </a:r>
            <a:r>
              <a:rPr lang="en-US" sz="2400" b="1" dirty="0" err="1">
                <a:solidFill>
                  <a:srgbClr val="080808"/>
                </a:solidFill>
                <a:latin typeface="Times New Roman" pitchFamily="18" charset="0"/>
                <a:ea typeface="Batang"/>
                <a:cs typeface="Times New Roman" pitchFamily="18" charset="0"/>
              </a:rPr>
              <a:t>liệu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KQHĐKD </a:t>
            </a:r>
            <a:r>
              <a:rPr lang="en-US" sz="2400" b="1" dirty="0" err="1">
                <a:solidFill>
                  <a:srgbClr val="080808"/>
                </a:solidFill>
                <a:latin typeface="Times New Roman" pitchFamily="18" charset="0"/>
                <a:ea typeface="Batang"/>
                <a:cs typeface="Times New Roman" pitchFamily="18" charset="0"/>
              </a:rPr>
              <a:t>cho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TK </a:t>
            </a:r>
            <a:r>
              <a:rPr lang="en-US" sz="2400" b="1" dirty="0" err="1">
                <a:solidFill>
                  <a:srgbClr val="080808"/>
                </a:solidFill>
                <a:latin typeface="Times New Roman" pitchFamily="18" charset="0"/>
                <a:ea typeface="Batang"/>
                <a:cs typeface="Times New Roman" pitchFamily="18" charset="0"/>
              </a:rPr>
              <a:t>từ</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5 </a:t>
            </a:r>
            <a:r>
              <a:rPr lang="en-US" sz="2400" b="1" dirty="0" err="1">
                <a:solidFill>
                  <a:srgbClr val="080808"/>
                </a:solidFill>
                <a:latin typeface="Times New Roman" pitchFamily="18" charset="0"/>
                <a:ea typeface="Batang"/>
                <a:cs typeface="Times New Roman" pitchFamily="18" charset="0"/>
              </a:rPr>
              <a:t>đến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9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cáo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a:t>
            </a:r>
            <a:r>
              <a:rPr lang="en-US" sz="2400" b="1" dirty="0">
                <a:solidFill>
                  <a:srgbClr val="080808"/>
                </a:solidFill>
                <a:latin typeface="Times New Roman" pitchFamily="18" charset="0"/>
                <a:ea typeface="Batang"/>
                <a:cs typeface="Times New Roman" pitchFamily="18" charset="0"/>
              </a:rPr>
              <a:t> HĐKD  </a:t>
            </a:r>
            <a:r>
              <a:rPr lang="en-US" sz="2400" b="1" dirty="0" err="1">
                <a:solidFill>
                  <a:srgbClr val="080808"/>
                </a:solidFill>
                <a:latin typeface="Times New Roman" pitchFamily="18" charset="0"/>
                <a:ea typeface="Batang"/>
                <a:cs typeface="Times New Roman" pitchFamily="18" charset="0"/>
              </a:rPr>
              <a:t>năm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trước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để</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trình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bày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cột</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đầu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năm</a:t>
            </a:r>
            <a:r>
              <a:rPr lang="en-US" sz="2400" b="1" dirty="0">
                <a:solidFill>
                  <a:srgbClr val="080808"/>
                </a:solidFill>
                <a:latin typeface="Times New Roman" pitchFamily="18" charset="0"/>
                <a:ea typeface="Batang"/>
                <a:cs typeface="Times New Roman" pitchFamily="18" charset="0"/>
              </a:rPr>
              <a:t>.</a:t>
            </a:r>
          </a:p>
        </p:txBody>
      </p:sp>
      <p:sp>
        <p:nvSpPr>
          <p:cNvPr id="5" name="Rounded Rectangle 4"/>
          <p:cNvSpPr/>
          <p:nvPr/>
        </p:nvSpPr>
        <p:spPr>
          <a:xfrm>
            <a:off x="-1" y="2438400"/>
            <a:ext cx="9144001" cy="42672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 typeface="Arial" charset="0"/>
              <a:buChar char="•"/>
            </a:pPr>
            <a:r>
              <a:rPr lang="en-US" sz="2400" b="1" dirty="0" err="1">
                <a:solidFill>
                  <a:srgbClr val="080808"/>
                </a:solidFill>
                <a:latin typeface="Times New Roman" pitchFamily="18" charset="0"/>
                <a:ea typeface="Batang"/>
                <a:cs typeface="Times New Roman" pitchFamily="18" charset="0"/>
              </a:rPr>
              <a:t>Nội</a:t>
            </a:r>
            <a:r>
              <a:rPr lang="en-US" sz="2400" b="1" dirty="0">
                <a:solidFill>
                  <a:srgbClr val="080808"/>
                </a:solidFill>
                <a:latin typeface="Times New Roman" pitchFamily="18" charset="0"/>
                <a:ea typeface="Batang"/>
                <a:cs typeface="Times New Roman" pitchFamily="18" charset="0"/>
              </a:rPr>
              <a:t> dung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phương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pháp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lập</a:t>
            </a:r>
            <a:r>
              <a:rPr lang="en-US" sz="2400" b="1" dirty="0">
                <a:solidFill>
                  <a:srgbClr val="080808"/>
                </a:solidFill>
                <a:latin typeface="Times New Roman" pitchFamily="18" charset="0"/>
                <a:ea typeface="Batang"/>
                <a:cs typeface="Times New Roman" pitchFamily="18" charset="0"/>
              </a:rPr>
              <a:t>: </a:t>
            </a:r>
          </a:p>
          <a:p>
            <a:pPr marL="342900" indent="-342900" algn="just">
              <a:buFontTx/>
              <a:buChar char="-"/>
            </a:pPr>
            <a:r>
              <a:rPr lang="en-US" sz="2400" b="1" dirty="0" err="1">
                <a:solidFill>
                  <a:srgbClr val="080808"/>
                </a:solidFill>
                <a:latin typeface="Times New Roman" pitchFamily="18" charset="0"/>
                <a:ea typeface="Batang"/>
                <a:cs typeface="Times New Roman" pitchFamily="18" charset="0"/>
              </a:rPr>
              <a:t>Gồm</a:t>
            </a:r>
            <a:r>
              <a:rPr lang="en-US" sz="2400" b="1" dirty="0">
                <a:solidFill>
                  <a:srgbClr val="080808"/>
                </a:solidFill>
                <a:latin typeface="Times New Roman" pitchFamily="18" charset="0"/>
                <a:ea typeface="Batang"/>
                <a:cs typeface="Times New Roman" pitchFamily="18" charset="0"/>
              </a:rPr>
              <a:t> 19 </a:t>
            </a:r>
            <a:r>
              <a:rPr lang="en-US" sz="2400" b="1" dirty="0" err="1">
                <a:solidFill>
                  <a:srgbClr val="080808"/>
                </a:solidFill>
                <a:latin typeface="Times New Roman" pitchFamily="18" charset="0"/>
                <a:ea typeface="Batang"/>
                <a:cs typeface="Times New Roman" pitchFamily="18" charset="0"/>
              </a:rPr>
              <a:t>chỉ</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tiêu</a:t>
            </a:r>
            <a:r>
              <a:rPr lang="en-US" sz="2400" b="1"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(1)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 01)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TK511 (2) </a:t>
            </a:r>
            <a:r>
              <a:rPr lang="en-US" sz="2400" b="1" dirty="0" err="1">
                <a:solidFill>
                  <a:srgbClr val="080808"/>
                </a:solidFill>
                <a:latin typeface="Times New Roman" pitchFamily="18" charset="0"/>
                <a:ea typeface="Batang"/>
                <a:cs typeface="Times New Roman" pitchFamily="18" charset="0"/>
              </a:rPr>
              <a:t>Các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khoản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giảm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trừ</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(MS 02)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TK521</a:t>
            </a:r>
          </a:p>
          <a:p>
            <a:pPr algn="just"/>
            <a:r>
              <a:rPr lang="en-US" sz="2400" b="1" dirty="0">
                <a:solidFill>
                  <a:srgbClr val="080808"/>
                </a:solidFill>
                <a:latin typeface="Times New Roman" pitchFamily="18" charset="0"/>
                <a:ea typeface="Batang"/>
                <a:cs typeface="Times New Roman" pitchFamily="18" charset="0"/>
              </a:rPr>
              <a:t>(3)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thuần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về</a:t>
            </a:r>
            <a:r>
              <a:rPr lang="en-US" sz="2400" b="1" dirty="0">
                <a:solidFill>
                  <a:srgbClr val="080808"/>
                </a:solidFill>
                <a:latin typeface="Times New Roman" pitchFamily="18" charset="0"/>
                <a:ea typeface="Batang"/>
                <a:cs typeface="Times New Roman" pitchFamily="18" charset="0"/>
              </a:rPr>
              <a:t> BH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(MS10) – MS 10 = 01 – 02.</a:t>
            </a:r>
          </a:p>
          <a:p>
            <a:pPr algn="just"/>
            <a:r>
              <a:rPr lang="en-US" sz="2400" b="1" dirty="0">
                <a:solidFill>
                  <a:srgbClr val="080808"/>
                </a:solidFill>
                <a:latin typeface="Times New Roman" pitchFamily="18" charset="0"/>
                <a:ea typeface="Batang"/>
                <a:cs typeface="Times New Roman" pitchFamily="18" charset="0"/>
              </a:rPr>
              <a:t>(4) </a:t>
            </a:r>
            <a:r>
              <a:rPr lang="en-US" sz="2400" b="1" dirty="0" err="1">
                <a:solidFill>
                  <a:srgbClr val="080808"/>
                </a:solidFill>
                <a:latin typeface="Times New Roman" pitchFamily="18" charset="0"/>
                <a:ea typeface="Batang"/>
                <a:cs typeface="Times New Roman" pitchFamily="18" charset="0"/>
              </a:rPr>
              <a:t>Giá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vốn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(MS11)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632</a:t>
            </a:r>
          </a:p>
          <a:p>
            <a:pPr algn="just"/>
            <a:r>
              <a:rPr lang="en-US" sz="2400" b="1" dirty="0">
                <a:solidFill>
                  <a:srgbClr val="080808"/>
                </a:solidFill>
                <a:latin typeface="Times New Roman" pitchFamily="18" charset="0"/>
                <a:ea typeface="Batang"/>
                <a:cs typeface="Times New Roman" pitchFamily="18" charset="0"/>
              </a:rPr>
              <a:t>(5)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gộp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về</a:t>
            </a:r>
            <a:r>
              <a:rPr lang="en-US" sz="2400" b="1" dirty="0">
                <a:solidFill>
                  <a:srgbClr val="080808"/>
                </a:solidFill>
                <a:latin typeface="Times New Roman" pitchFamily="18" charset="0"/>
                <a:ea typeface="Batang"/>
                <a:cs typeface="Times New Roman" pitchFamily="18" charset="0"/>
              </a:rPr>
              <a:t> BH </a:t>
            </a:r>
            <a:r>
              <a:rPr lang="en-US" sz="2400" b="1" dirty="0" err="1">
                <a:solidFill>
                  <a:srgbClr val="080808"/>
                </a:solidFill>
                <a:latin typeface="Times New Roman" pitchFamily="18" charset="0"/>
                <a:ea typeface="Batang"/>
                <a:cs typeface="Times New Roman" pitchFamily="18" charset="0"/>
              </a:rPr>
              <a:t>và</a:t>
            </a:r>
            <a:r>
              <a:rPr lang="en-US" sz="2400" b="1" dirty="0">
                <a:solidFill>
                  <a:srgbClr val="080808"/>
                </a:solidFill>
                <a:latin typeface="Times New Roman" pitchFamily="18" charset="0"/>
                <a:ea typeface="Batang"/>
                <a:cs typeface="Times New Roman" pitchFamily="18" charset="0"/>
              </a:rPr>
              <a:t> CCDV (MS 20) = MS10  – MS 11</a:t>
            </a:r>
          </a:p>
          <a:p>
            <a:pPr algn="just"/>
            <a:r>
              <a:rPr lang="en-US" sz="2400" b="1" dirty="0">
                <a:solidFill>
                  <a:srgbClr val="080808"/>
                </a:solidFill>
                <a:latin typeface="Times New Roman" pitchFamily="18" charset="0"/>
                <a:ea typeface="Batang"/>
                <a:cs typeface="Times New Roman" pitchFamily="18" charset="0"/>
              </a:rPr>
              <a:t>(6) </a:t>
            </a:r>
            <a:r>
              <a:rPr lang="en-US" sz="2400" b="1" dirty="0" err="1">
                <a:solidFill>
                  <a:srgbClr val="080808"/>
                </a:solidFill>
                <a:latin typeface="Times New Roman" pitchFamily="18" charset="0"/>
                <a:ea typeface="Batang"/>
                <a:cs typeface="Times New Roman" pitchFamily="18" charset="0"/>
              </a:rPr>
              <a:t>Doanh</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a:t>
            </a:r>
            <a:r>
              <a:rPr lang="en-US" sz="2400" b="1" dirty="0">
                <a:solidFill>
                  <a:srgbClr val="080808"/>
                </a:solidFill>
                <a:latin typeface="Times New Roman" pitchFamily="18" charset="0"/>
                <a:ea typeface="Batang"/>
                <a:cs typeface="Times New Roman" pitchFamily="18" charset="0"/>
              </a:rPr>
              <a:t> HĐTC (MS21)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515</a:t>
            </a:r>
          </a:p>
          <a:p>
            <a:pPr algn="just"/>
            <a:r>
              <a:rPr lang="en-US" sz="2400" b="1" dirty="0">
                <a:solidFill>
                  <a:srgbClr val="080808"/>
                </a:solidFill>
                <a:latin typeface="Times New Roman" pitchFamily="18" charset="0"/>
                <a:ea typeface="Batang"/>
                <a:cs typeface="Times New Roman" pitchFamily="18" charset="0"/>
              </a:rPr>
              <a:t>(7)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tài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chính</a:t>
            </a:r>
            <a:r>
              <a:rPr lang="en-US" sz="2400" b="1" dirty="0">
                <a:solidFill>
                  <a:srgbClr val="080808"/>
                </a:solidFill>
                <a:latin typeface="Times New Roman" pitchFamily="18" charset="0"/>
                <a:ea typeface="Batang"/>
                <a:cs typeface="Times New Roman" pitchFamily="18" charset="0"/>
              </a:rPr>
              <a:t> (MS22)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635</a:t>
            </a:r>
          </a:p>
          <a:p>
            <a:pPr algn="just"/>
            <a:r>
              <a:rPr lang="en-US" sz="2400" b="1" i="1" u="sng" dirty="0" err="1">
                <a:solidFill>
                  <a:srgbClr val="080808"/>
                </a:solidFill>
                <a:latin typeface="Times New Roman" pitchFamily="18" charset="0"/>
                <a:ea typeface="Batang"/>
                <a:cs typeface="Times New Roman" pitchFamily="18" charset="0"/>
              </a:rPr>
              <a:t>Trong</a:t>
            </a:r>
            <a:r>
              <a:rPr lang="en-US" sz="2400" b="1" i="1" u="sng" dirty="0">
                <a:solidFill>
                  <a:srgbClr val="080808"/>
                </a:solidFill>
                <a:latin typeface="Times New Roman" pitchFamily="18" charset="0"/>
                <a:ea typeface="Batang"/>
                <a:cs typeface="Times New Roman" pitchFamily="18" charset="0"/>
              </a:rPr>
              <a:t> </a:t>
            </a:r>
            <a:r>
              <a:rPr lang="en-US" sz="2400" b="1" i="1" u="sng" dirty="0" err="1">
                <a:solidFill>
                  <a:srgbClr val="080808"/>
                </a:solidFill>
                <a:latin typeface="Times New Roman" pitchFamily="18" charset="0"/>
                <a:ea typeface="Batang"/>
                <a:cs typeface="Times New Roman" pitchFamily="18" charset="0"/>
              </a:rPr>
              <a:t>đó</a:t>
            </a:r>
            <a:r>
              <a:rPr lang="en-US" sz="2400" b="1" u="sng" dirty="0">
                <a:solidFill>
                  <a:srgbClr val="080808"/>
                </a:solidFill>
                <a:latin typeface="Times New Roman" pitchFamily="18" charset="0"/>
                <a:ea typeface="Batang"/>
                <a:cs typeface="Times New Roman" pitchFamily="18" charset="0"/>
              </a:rPr>
              <a:t>: </a:t>
            </a:r>
            <a:r>
              <a:rPr lang="en-US" sz="2400" b="1" dirty="0">
                <a:solidFill>
                  <a:srgbClr val="080808"/>
                </a:solidFill>
                <a:latin typeface="Times New Roman" pitchFamily="18" charset="0"/>
                <a:ea typeface="Batang"/>
                <a:cs typeface="Times New Roman" pitchFamily="18" charset="0"/>
              </a:rPr>
              <a:t>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vay</a:t>
            </a:r>
            <a:r>
              <a:rPr lang="en-US" sz="2400" b="1" dirty="0">
                <a:solidFill>
                  <a:srgbClr val="080808"/>
                </a:solidFill>
                <a:latin typeface="Times New Roman" pitchFamily="18" charset="0"/>
                <a:ea typeface="Batang"/>
                <a:cs typeface="Times New Roman" pitchFamily="18" charset="0"/>
              </a:rPr>
              <a:t> (MS 23) – </a:t>
            </a:r>
            <a:r>
              <a:rPr lang="en-US" sz="2400" b="1" dirty="0" err="1">
                <a:solidFill>
                  <a:srgbClr val="080808"/>
                </a:solidFill>
                <a:latin typeface="Times New Roman" pitchFamily="18" charset="0"/>
                <a:ea typeface="Batang"/>
                <a:cs typeface="Times New Roman" pitchFamily="18" charset="0"/>
              </a:rPr>
              <a:t>Căn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cứ</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vào</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sổ</a:t>
            </a:r>
            <a:r>
              <a:rPr lang="en-US" sz="2400" b="1" dirty="0">
                <a:solidFill>
                  <a:srgbClr val="080808"/>
                </a:solidFill>
                <a:latin typeface="Times New Roman" pitchFamily="18" charset="0"/>
                <a:ea typeface="Batang"/>
                <a:cs typeface="Times New Roman" pitchFamily="18" charset="0"/>
              </a:rPr>
              <a:t> KT chi </a:t>
            </a:r>
            <a:r>
              <a:rPr lang="en-US" sz="2400" b="1" dirty="0" err="1">
                <a:solidFill>
                  <a:srgbClr val="080808"/>
                </a:solidFill>
                <a:latin typeface="Times New Roman" pitchFamily="18" charset="0"/>
                <a:ea typeface="Batang"/>
                <a:cs typeface="Times New Roman" pitchFamily="18" charset="0"/>
              </a:rPr>
              <a:t>tiết</a:t>
            </a:r>
            <a:r>
              <a:rPr lang="en-US" sz="2400" b="1" dirty="0">
                <a:solidFill>
                  <a:srgbClr val="080808"/>
                </a:solidFill>
                <a:latin typeface="Times New Roman" pitchFamily="18" charset="0"/>
                <a:ea typeface="Batang"/>
                <a:cs typeface="Times New Roman" pitchFamily="18" charset="0"/>
              </a:rPr>
              <a:t> TK635</a:t>
            </a:r>
          </a:p>
        </p:txBody>
      </p:sp>
      <p:sp>
        <p:nvSpPr>
          <p:cNvPr id="6" name="Title 1"/>
          <p:cNvSpPr txBox="1">
            <a:spLocks/>
          </p:cNvSpPr>
          <p:nvPr/>
        </p:nvSpPr>
        <p:spPr>
          <a:xfrm>
            <a:off x="8534400" y="6402491"/>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168</a:t>
            </a:r>
          </a:p>
        </p:txBody>
      </p:sp>
    </p:spTree>
    <p:extLst>
      <p:ext uri="{BB962C8B-B14F-4D97-AF65-F5344CB8AC3E}">
        <p14:creationId xmlns:p14="http://schemas.microsoft.com/office/powerpoint/2010/main" val="9152122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 y="0"/>
            <a:ext cx="9144001" cy="6705600"/>
          </a:xfrm>
          <a:prstGeom prst="roundRect">
            <a:avLst/>
          </a:prstGeom>
          <a:noFill/>
        </p:spPr>
        <p:style>
          <a:lnRef idx="2">
            <a:schemeClr val="accent1"/>
          </a:lnRef>
          <a:fillRef idx="1">
            <a:schemeClr val="lt1"/>
          </a:fillRef>
          <a:effectRef idx="0">
            <a:schemeClr val="accent1"/>
          </a:effectRef>
          <a:fontRef idx="minor">
            <a:schemeClr val="dk1"/>
          </a:fontRef>
        </p:style>
        <p:txBody>
          <a:bodyPr anchor="ctr"/>
          <a:lstStyle/>
          <a:p>
            <a:pPr marL="342900" indent="-342900" algn="just">
              <a:buFontTx/>
              <a:buChar char="-"/>
            </a:pPr>
            <a:r>
              <a:rPr lang="en-US" sz="2400" b="1" u="sng" dirty="0" err="1">
                <a:solidFill>
                  <a:srgbClr val="080808"/>
                </a:solidFill>
                <a:latin typeface="Times New Roman" pitchFamily="18" charset="0"/>
                <a:ea typeface="Batang"/>
                <a:cs typeface="Times New Roman" pitchFamily="18" charset="0"/>
              </a:rPr>
              <a:t>Gồm</a:t>
            </a:r>
            <a:r>
              <a:rPr lang="en-US" sz="2400" b="1" u="sng" dirty="0">
                <a:solidFill>
                  <a:srgbClr val="080808"/>
                </a:solidFill>
                <a:latin typeface="Times New Roman" pitchFamily="18" charset="0"/>
                <a:ea typeface="Batang"/>
                <a:cs typeface="Times New Roman" pitchFamily="18" charset="0"/>
              </a:rPr>
              <a:t> 19 </a:t>
            </a:r>
            <a:r>
              <a:rPr lang="en-US" sz="2400" b="1" u="sng" dirty="0" err="1">
                <a:solidFill>
                  <a:srgbClr val="080808"/>
                </a:solidFill>
                <a:latin typeface="Times New Roman" pitchFamily="18" charset="0"/>
                <a:ea typeface="Batang"/>
                <a:cs typeface="Times New Roman" pitchFamily="18" charset="0"/>
              </a:rPr>
              <a:t>chỉ</a:t>
            </a:r>
            <a:r>
              <a:rPr lang="en-US" sz="2400" b="1" u="sng" dirty="0">
                <a:solidFill>
                  <a:srgbClr val="080808"/>
                </a:solidFill>
                <a:latin typeface="Times New Roman" pitchFamily="18" charset="0"/>
                <a:ea typeface="Batang"/>
                <a:cs typeface="Times New Roman" pitchFamily="18" charset="0"/>
              </a:rPr>
              <a:t> </a:t>
            </a:r>
            <a:r>
              <a:rPr lang="en-US" sz="2400" b="1" u="sng" dirty="0" err="1">
                <a:solidFill>
                  <a:srgbClr val="080808"/>
                </a:solidFill>
                <a:latin typeface="Times New Roman" pitchFamily="18" charset="0"/>
                <a:ea typeface="Batang"/>
                <a:cs typeface="Times New Roman" pitchFamily="18" charset="0"/>
              </a:rPr>
              <a:t>tiêu</a:t>
            </a:r>
            <a:r>
              <a:rPr lang="en-US" sz="2400" b="1" u="sng" dirty="0">
                <a:solidFill>
                  <a:srgbClr val="080808"/>
                </a:solidFill>
                <a:latin typeface="Times New Roman" pitchFamily="18" charset="0"/>
                <a:ea typeface="Batang"/>
                <a:cs typeface="Times New Roman" pitchFamily="18" charset="0"/>
              </a:rPr>
              <a:t>:</a:t>
            </a:r>
          </a:p>
          <a:p>
            <a:pPr algn="just"/>
            <a:r>
              <a:rPr lang="en-US" sz="2400" b="1" dirty="0">
                <a:solidFill>
                  <a:srgbClr val="080808"/>
                </a:solidFill>
                <a:latin typeface="Times New Roman" pitchFamily="18" charset="0"/>
                <a:ea typeface="Batang"/>
                <a:cs typeface="Times New Roman" pitchFamily="18" charset="0"/>
              </a:rPr>
              <a:t>(8)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hàng</a:t>
            </a:r>
            <a:r>
              <a:rPr lang="en-US" sz="2400" b="1" dirty="0">
                <a:solidFill>
                  <a:srgbClr val="080808"/>
                </a:solidFill>
                <a:latin typeface="Times New Roman" pitchFamily="18" charset="0"/>
                <a:ea typeface="Batang"/>
                <a:cs typeface="Times New Roman" pitchFamily="18" charset="0"/>
              </a:rPr>
              <a:t> (MS 25) –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641</a:t>
            </a:r>
          </a:p>
          <a:p>
            <a:pPr algn="just"/>
            <a:r>
              <a:rPr lang="en-US" sz="2400" b="1" dirty="0">
                <a:solidFill>
                  <a:srgbClr val="080808"/>
                </a:solidFill>
                <a:latin typeface="Times New Roman" pitchFamily="18" charset="0"/>
                <a:ea typeface="Batang"/>
                <a:cs typeface="Times New Roman" pitchFamily="18" charset="0"/>
              </a:rPr>
              <a:t>(9)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quản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lý</a:t>
            </a:r>
            <a:r>
              <a:rPr lang="en-US" sz="2400" b="1" dirty="0">
                <a:solidFill>
                  <a:srgbClr val="080808"/>
                </a:solidFill>
                <a:latin typeface="Times New Roman" pitchFamily="18" charset="0"/>
                <a:ea typeface="Batang"/>
                <a:cs typeface="Times New Roman" pitchFamily="18" charset="0"/>
              </a:rPr>
              <a:t> DN (MS 26) –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642</a:t>
            </a:r>
          </a:p>
          <a:p>
            <a:pPr algn="just"/>
            <a:r>
              <a:rPr lang="en-US" sz="2400" b="1" dirty="0">
                <a:solidFill>
                  <a:srgbClr val="080808"/>
                </a:solidFill>
                <a:latin typeface="Times New Roman" pitchFamily="18" charset="0"/>
                <a:ea typeface="Batang"/>
                <a:cs typeface="Times New Roman" pitchFamily="18" charset="0"/>
              </a:rPr>
              <a:t>(10)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thuần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từ</a:t>
            </a:r>
            <a:r>
              <a:rPr lang="en-US" sz="2400" b="1" dirty="0">
                <a:solidFill>
                  <a:srgbClr val="080808"/>
                </a:solidFill>
                <a:latin typeface="Times New Roman" pitchFamily="18" charset="0"/>
                <a:ea typeface="Batang"/>
                <a:cs typeface="Times New Roman" pitchFamily="18" charset="0"/>
              </a:rPr>
              <a:t> HĐKD (MS30) = 20 +(21– 22)–25 – 26</a:t>
            </a:r>
          </a:p>
          <a:p>
            <a:pPr algn="just"/>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(11)  Thu </a:t>
            </a:r>
            <a:r>
              <a:rPr lang="en-US" sz="2400" b="1" dirty="0" err="1">
                <a:solidFill>
                  <a:srgbClr val="080808"/>
                </a:solidFill>
                <a:latin typeface="Times New Roman" pitchFamily="18" charset="0"/>
                <a:ea typeface="Batang"/>
                <a:cs typeface="Times New Roman" pitchFamily="18" charset="0"/>
              </a:rPr>
              <a:t>nhập</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31)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Nợ</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của</a:t>
            </a:r>
            <a:r>
              <a:rPr lang="en-US" sz="2400" b="1" dirty="0">
                <a:solidFill>
                  <a:srgbClr val="080808"/>
                </a:solidFill>
                <a:latin typeface="Times New Roman" pitchFamily="18" charset="0"/>
                <a:ea typeface="Batang"/>
                <a:cs typeface="Times New Roman" pitchFamily="18" charset="0"/>
              </a:rPr>
              <a:t> TK 711</a:t>
            </a:r>
          </a:p>
          <a:p>
            <a:pPr algn="just"/>
            <a:r>
              <a:rPr lang="en-US" sz="2400" b="1" dirty="0">
                <a:solidFill>
                  <a:srgbClr val="080808"/>
                </a:solidFill>
                <a:latin typeface="Times New Roman" pitchFamily="18" charset="0"/>
                <a:ea typeface="Batang"/>
                <a:cs typeface="Times New Roman" pitchFamily="18" charset="0"/>
              </a:rPr>
              <a:t>(12)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32)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811</a:t>
            </a:r>
          </a:p>
          <a:p>
            <a:pPr algn="just"/>
            <a:r>
              <a:rPr lang="en-US" sz="2400" b="1" dirty="0">
                <a:solidFill>
                  <a:srgbClr val="080808"/>
                </a:solidFill>
                <a:latin typeface="Times New Roman" pitchFamily="18" charset="0"/>
                <a:ea typeface="Batang"/>
                <a:cs typeface="Times New Roman" pitchFamily="18" charset="0"/>
              </a:rPr>
              <a:t>(13)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khác</a:t>
            </a:r>
            <a:r>
              <a:rPr lang="en-US" sz="2400" b="1" dirty="0">
                <a:solidFill>
                  <a:srgbClr val="080808"/>
                </a:solidFill>
                <a:latin typeface="Times New Roman" pitchFamily="18" charset="0"/>
                <a:ea typeface="Batang"/>
                <a:cs typeface="Times New Roman" pitchFamily="18" charset="0"/>
              </a:rPr>
              <a:t> (MS 40)  =  MS 31 – MS 32</a:t>
            </a:r>
          </a:p>
          <a:p>
            <a:pPr algn="just"/>
            <a:endParaRPr lang="en-US" sz="2400" b="1" dirty="0">
              <a:solidFill>
                <a:srgbClr val="080808"/>
              </a:solidFill>
              <a:latin typeface="Times New Roman" pitchFamily="18" charset="0"/>
              <a:ea typeface="Batang"/>
              <a:cs typeface="Times New Roman" pitchFamily="18" charset="0"/>
            </a:endParaRPr>
          </a:p>
          <a:p>
            <a:pPr algn="just"/>
            <a:r>
              <a:rPr lang="en-US" sz="2400" b="1" dirty="0">
                <a:solidFill>
                  <a:srgbClr val="080808"/>
                </a:solidFill>
                <a:latin typeface="Times New Roman" pitchFamily="18" charset="0"/>
                <a:ea typeface="Batang"/>
                <a:cs typeface="Times New Roman" pitchFamily="18" charset="0"/>
              </a:rPr>
              <a:t>(14) </a:t>
            </a:r>
            <a:r>
              <a:rPr lang="en-US" sz="2400" b="1" dirty="0" err="1">
                <a:solidFill>
                  <a:srgbClr val="080808"/>
                </a:solidFill>
                <a:latin typeface="Times New Roman" pitchFamily="18" charset="0"/>
                <a:ea typeface="Batang"/>
                <a:cs typeface="Times New Roman" pitchFamily="18" charset="0"/>
              </a:rPr>
              <a:t>Tổng</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kế</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toán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trước</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(MS 50) = MS30 +MS40</a:t>
            </a:r>
          </a:p>
          <a:p>
            <a:pPr algn="just"/>
            <a:r>
              <a:rPr lang="en-US" sz="2400" b="1" dirty="0">
                <a:solidFill>
                  <a:srgbClr val="080808"/>
                </a:solidFill>
                <a:latin typeface="Times New Roman" pitchFamily="18" charset="0"/>
                <a:ea typeface="Batang"/>
                <a:cs typeface="Times New Roman" pitchFamily="18" charset="0"/>
              </a:rPr>
              <a:t>(15)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a:t>
            </a:r>
            <a:r>
              <a:rPr lang="en-US" sz="2400" b="1" dirty="0" err="1">
                <a:solidFill>
                  <a:srgbClr val="080808"/>
                </a:solidFill>
                <a:latin typeface="Times New Roman" pitchFamily="18" charset="0"/>
                <a:ea typeface="Batang"/>
                <a:cs typeface="Times New Roman" pitchFamily="18" charset="0"/>
              </a:rPr>
              <a:t>hiện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hành</a:t>
            </a:r>
            <a:r>
              <a:rPr lang="en-US" sz="2400" b="1" dirty="0">
                <a:solidFill>
                  <a:srgbClr val="080808"/>
                </a:solidFill>
                <a:latin typeface="Times New Roman" pitchFamily="18" charset="0"/>
                <a:ea typeface="Batang"/>
                <a:cs typeface="Times New Roman" pitchFamily="18" charset="0"/>
              </a:rPr>
              <a:t>(MS51)– PS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8211</a:t>
            </a:r>
          </a:p>
          <a:p>
            <a:pPr algn="just"/>
            <a:r>
              <a:rPr lang="en-US" sz="2400" b="1" dirty="0">
                <a:solidFill>
                  <a:srgbClr val="080808"/>
                </a:solidFill>
                <a:latin typeface="Times New Roman" pitchFamily="18" charset="0"/>
                <a:ea typeface="Batang"/>
                <a:cs typeface="Times New Roman" pitchFamily="18" charset="0"/>
              </a:rPr>
              <a:t>(16) Chi </a:t>
            </a:r>
            <a:r>
              <a:rPr lang="en-US" sz="2400" b="1" dirty="0" err="1">
                <a:solidFill>
                  <a:srgbClr val="080808"/>
                </a:solidFill>
                <a:latin typeface="Times New Roman" pitchFamily="18" charset="0"/>
                <a:ea typeface="Batang"/>
                <a:cs typeface="Times New Roman" pitchFamily="18" charset="0"/>
              </a:rPr>
              <a:t>phí</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a:t>
            </a:r>
            <a:r>
              <a:rPr lang="en-US" sz="2400" b="1" dirty="0" err="1">
                <a:solidFill>
                  <a:srgbClr val="080808"/>
                </a:solidFill>
                <a:latin typeface="Times New Roman" pitchFamily="18" charset="0"/>
                <a:ea typeface="Batang"/>
                <a:cs typeface="Times New Roman" pitchFamily="18" charset="0"/>
              </a:rPr>
              <a:t>hoãn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lại</a:t>
            </a:r>
            <a:r>
              <a:rPr lang="en-US" sz="2400" b="1" dirty="0">
                <a:solidFill>
                  <a:srgbClr val="080808"/>
                </a:solidFill>
                <a:latin typeface="Times New Roman" pitchFamily="18" charset="0"/>
                <a:ea typeface="Batang"/>
                <a:cs typeface="Times New Roman" pitchFamily="18" charset="0"/>
              </a:rPr>
              <a:t> (MS 52) – </a:t>
            </a:r>
            <a:r>
              <a:rPr lang="en-US" sz="2400" b="1" dirty="0" err="1">
                <a:solidFill>
                  <a:srgbClr val="080808"/>
                </a:solidFill>
                <a:latin typeface="Times New Roman" pitchFamily="18" charset="0"/>
                <a:ea typeface="Batang"/>
                <a:cs typeface="Times New Roman" pitchFamily="18" charset="0"/>
              </a:rPr>
              <a:t>Bên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Có</a:t>
            </a:r>
            <a:r>
              <a:rPr lang="en-US" sz="2400" b="1" dirty="0">
                <a:solidFill>
                  <a:srgbClr val="080808"/>
                </a:solidFill>
                <a:latin typeface="Times New Roman" pitchFamily="18" charset="0"/>
                <a:ea typeface="Batang"/>
                <a:cs typeface="Times New Roman" pitchFamily="18" charset="0"/>
              </a:rPr>
              <a:t> TK 8212</a:t>
            </a:r>
          </a:p>
          <a:p>
            <a:pPr algn="just"/>
            <a:r>
              <a:rPr lang="en-US" sz="2400" b="1" dirty="0">
                <a:solidFill>
                  <a:srgbClr val="080808"/>
                </a:solidFill>
                <a:latin typeface="Times New Roman" pitchFamily="18" charset="0"/>
                <a:ea typeface="Batang"/>
                <a:cs typeface="Times New Roman" pitchFamily="18" charset="0"/>
              </a:rPr>
              <a:t>(17) </a:t>
            </a:r>
            <a:r>
              <a:rPr lang="en-US" sz="2400" b="1" dirty="0" err="1">
                <a:solidFill>
                  <a:srgbClr val="080808"/>
                </a:solidFill>
                <a:latin typeface="Times New Roman" pitchFamily="18" charset="0"/>
                <a:ea typeface="Batang"/>
                <a:cs typeface="Times New Roman" pitchFamily="18" charset="0"/>
              </a:rPr>
              <a:t>Lợi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nhuận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sau</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thuế</a:t>
            </a:r>
            <a:r>
              <a:rPr lang="en-US" sz="2400" b="1" dirty="0">
                <a:solidFill>
                  <a:srgbClr val="080808"/>
                </a:solidFill>
                <a:latin typeface="Times New Roman" pitchFamily="18" charset="0"/>
                <a:ea typeface="Batang"/>
                <a:cs typeface="Times New Roman" pitchFamily="18" charset="0"/>
              </a:rPr>
              <a:t> TNDN (MS60)  = MS50 – 51 - 52</a:t>
            </a:r>
          </a:p>
          <a:p>
            <a:pPr algn="just"/>
            <a:r>
              <a:rPr lang="en-US" sz="2400" b="1" dirty="0">
                <a:solidFill>
                  <a:srgbClr val="080808"/>
                </a:solidFill>
                <a:latin typeface="Times New Roman" pitchFamily="18" charset="0"/>
                <a:ea typeface="Batang"/>
                <a:cs typeface="Times New Roman" pitchFamily="18" charset="0"/>
              </a:rPr>
              <a:t>(18) </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cơ</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bản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phiếu</a:t>
            </a:r>
            <a:r>
              <a:rPr lang="en-US" sz="2400" b="1" dirty="0">
                <a:solidFill>
                  <a:srgbClr val="080808"/>
                </a:solidFill>
                <a:latin typeface="Times New Roman" pitchFamily="18" charset="0"/>
                <a:ea typeface="Batang"/>
                <a:cs typeface="Times New Roman" pitchFamily="18" charset="0"/>
              </a:rPr>
              <a:t> (MS 70) </a:t>
            </a:r>
          </a:p>
          <a:p>
            <a:pPr algn="just"/>
            <a:r>
              <a:rPr lang="en-US" sz="2400" b="1" dirty="0">
                <a:solidFill>
                  <a:srgbClr val="080808"/>
                </a:solidFill>
                <a:latin typeface="Times New Roman" pitchFamily="18" charset="0"/>
                <a:ea typeface="Batang"/>
                <a:cs typeface="Times New Roman" pitchFamily="18" charset="0"/>
              </a:rPr>
              <a:t>( 19)</a:t>
            </a:r>
            <a:r>
              <a:rPr lang="en-US" sz="2400" b="1" dirty="0" err="1">
                <a:solidFill>
                  <a:srgbClr val="080808"/>
                </a:solidFill>
                <a:latin typeface="Times New Roman" pitchFamily="18" charset="0"/>
                <a:ea typeface="Batang"/>
                <a:cs typeface="Times New Roman" pitchFamily="18" charset="0"/>
              </a:rPr>
              <a:t>Lãi</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suy</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giảm</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trên</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cổ</a:t>
            </a:r>
            <a:r>
              <a:rPr lang="en-US" sz="2400" b="1" dirty="0">
                <a:solidFill>
                  <a:srgbClr val="080808"/>
                </a:solidFill>
                <a:latin typeface="Times New Roman" pitchFamily="18" charset="0"/>
                <a:ea typeface="Batang"/>
                <a:cs typeface="Times New Roman" pitchFamily="18" charset="0"/>
              </a:rPr>
              <a:t> </a:t>
            </a:r>
            <a:r>
              <a:rPr lang="en-US" sz="2400" b="1" dirty="0" err="1">
                <a:solidFill>
                  <a:srgbClr val="080808"/>
                </a:solidFill>
                <a:latin typeface="Times New Roman" pitchFamily="18" charset="0"/>
                <a:ea typeface="Batang"/>
                <a:cs typeface="Times New Roman" pitchFamily="18" charset="0"/>
              </a:rPr>
              <a:t>phiếu</a:t>
            </a:r>
            <a:r>
              <a:rPr lang="en-US" sz="2400" b="1" dirty="0">
                <a:solidFill>
                  <a:srgbClr val="080808"/>
                </a:solidFill>
                <a:latin typeface="Times New Roman" pitchFamily="18" charset="0"/>
                <a:ea typeface="Batang"/>
                <a:cs typeface="Times New Roman" pitchFamily="18" charset="0"/>
              </a:rPr>
              <a:t> (MS71)</a:t>
            </a:r>
          </a:p>
          <a:p>
            <a:pPr marL="457200" indent="-457200" algn="just">
              <a:buFontTx/>
              <a:buAutoNum type="arabicParenBoth" startAt="11"/>
            </a:pPr>
            <a:endParaRPr lang="en-US" sz="2400" b="1" dirty="0">
              <a:solidFill>
                <a:srgbClr val="080808"/>
              </a:solidFill>
              <a:latin typeface="Times New Roman" pitchFamily="18" charset="0"/>
              <a:ea typeface="Batang"/>
              <a:cs typeface="Times New Roman" pitchFamily="18" charset="0"/>
            </a:endParaRPr>
          </a:p>
        </p:txBody>
      </p:sp>
      <p:sp>
        <p:nvSpPr>
          <p:cNvPr id="3" name="Title 1"/>
          <p:cNvSpPr txBox="1">
            <a:spLocks/>
          </p:cNvSpPr>
          <p:nvPr/>
        </p:nvSpPr>
        <p:spPr>
          <a:xfrm>
            <a:off x="8534400" y="6402491"/>
            <a:ext cx="581891" cy="476291"/>
          </a:xfrm>
          <a:prstGeom prst="rect">
            <a:avLst/>
          </a:prstGeom>
        </p:spPr>
        <p:txBody>
          <a:bodyPr/>
          <a:lst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a:lstStyle>
          <a:p>
            <a:r>
              <a:rPr lang="en-US" sz="1800" b="0" i="0" dirty="0">
                <a:solidFill>
                  <a:srgbClr val="080808"/>
                </a:solidFill>
                <a:latin typeface="Times New Roman" pitchFamily="18" charset="0"/>
                <a:cs typeface="Times New Roman" pitchFamily="18" charset="0"/>
              </a:rPr>
              <a:t>169</a:t>
            </a:r>
          </a:p>
        </p:txBody>
      </p:sp>
    </p:spTree>
    <p:extLst>
      <p:ext uri="{BB962C8B-B14F-4D97-AF65-F5344CB8AC3E}">
        <p14:creationId xmlns:p14="http://schemas.microsoft.com/office/powerpoint/2010/main" val="424040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81000" y="304800"/>
            <a:ext cx="8382000" cy="1219200"/>
          </a:xfrm>
        </p:spPr>
        <p:txBody>
          <a:bodyPr/>
          <a:lstStyle/>
          <a:p>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3.2.3. </a:t>
            </a:r>
            <a:r>
              <a:rPr lang="vi-VN" sz="2800" i="1" dirty="0">
                <a:solidFill>
                  <a:schemeClr val="tx1"/>
                </a:solidFill>
                <a:latin typeface="+mn-lt"/>
              </a:rPr>
              <a:t>Kế toán thuế GTGT nộp theo phương pháp trực tiếp</a:t>
            </a:r>
            <a:endParaRPr lang="en-US" sz="2800" dirty="0">
              <a:solidFill>
                <a:schemeClr val="tx1"/>
              </a:solidFill>
              <a:latin typeface="+mn-lt"/>
            </a:endParaRPr>
          </a:p>
        </p:txBody>
      </p:sp>
      <p:sp>
        <p:nvSpPr>
          <p:cNvPr id="4" name="Rectangle 2"/>
          <p:cNvSpPr txBox="1">
            <a:spLocks noChangeArrowheads="1"/>
          </p:cNvSpPr>
          <p:nvPr/>
        </p:nvSpPr>
        <p:spPr bwMode="auto">
          <a:xfrm>
            <a:off x="457200" y="1600200"/>
            <a:ext cx="8382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vi-VN" sz="2800" i="1" dirty="0"/>
              <a:t>*</a:t>
            </a:r>
            <a:endParaRPr lang="en-US" sz="2800" i="1" dirty="0"/>
          </a:p>
          <a:p>
            <a:endParaRPr lang="en-US" sz="2800" i="1" dirty="0"/>
          </a:p>
          <a:p>
            <a:pPr algn="just"/>
            <a:r>
              <a:rPr lang="vi-VN" sz="2800" i="1" dirty="0"/>
              <a:t> </a:t>
            </a:r>
            <a:r>
              <a:rPr lang="en-US" sz="2800" i="1" dirty="0"/>
              <a:t>* </a:t>
            </a:r>
            <a:r>
              <a:rPr lang="vi-VN" sz="2800" i="1" dirty="0">
                <a:solidFill>
                  <a:schemeClr val="tx1"/>
                </a:solidFill>
                <a:latin typeface="+mn-lt"/>
              </a:rPr>
              <a:t>Nội dung</a:t>
            </a:r>
            <a:r>
              <a:rPr lang="vi-VN" sz="2800" dirty="0">
                <a:solidFill>
                  <a:schemeClr val="tx1"/>
                </a:solidFill>
                <a:latin typeface="+mn-lt"/>
              </a:rPr>
              <a:t>: Thuế GTGT là một loại thuế gián thu, được tính trên khoản giá trị tăng thêm của hàng hóa, dịch vụ phát sinh trong quá trình sản xuất, lưu thông đến tiêu dùng.</a:t>
            </a:r>
            <a:endParaRPr lang="en-US" sz="2800" dirty="0">
              <a:solidFill>
                <a:schemeClr val="tx1"/>
              </a:solidFill>
              <a:latin typeface="+mn-lt"/>
            </a:endParaRPr>
          </a:p>
          <a:p>
            <a:endParaRPr lang="en-US" sz="2800" dirty="0">
              <a:solidFill>
                <a:schemeClr val="tx1"/>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3568981703"/>
              </p:ext>
            </p:extLst>
          </p:nvPr>
        </p:nvGraphicFramePr>
        <p:xfrm>
          <a:off x="990596" y="5791200"/>
          <a:ext cx="7239003" cy="914400"/>
        </p:xfrm>
        <a:graphic>
          <a:graphicData uri="http://schemas.openxmlformats.org/drawingml/2006/table">
            <a:tbl>
              <a:tblPr>
                <a:tableStyleId>{5C22544A-7EE6-4342-B048-85BDC9FD1C3A}</a:tableStyleId>
              </a:tblPr>
              <a:tblGrid>
                <a:gridCol w="2270051">
                  <a:extLst>
                    <a:ext uri="{9D8B030D-6E8A-4147-A177-3AD203B41FA5}">
                      <a16:colId xmlns:a16="http://schemas.microsoft.com/office/drawing/2014/main" val="20000"/>
                    </a:ext>
                  </a:extLst>
                </a:gridCol>
                <a:gridCol w="486031">
                  <a:extLst>
                    <a:ext uri="{9D8B030D-6E8A-4147-A177-3AD203B41FA5}">
                      <a16:colId xmlns:a16="http://schemas.microsoft.com/office/drawing/2014/main" val="20001"/>
                    </a:ext>
                  </a:extLst>
                </a:gridCol>
                <a:gridCol w="1938406">
                  <a:extLst>
                    <a:ext uri="{9D8B030D-6E8A-4147-A177-3AD203B41FA5}">
                      <a16:colId xmlns:a16="http://schemas.microsoft.com/office/drawing/2014/main" val="20002"/>
                    </a:ext>
                  </a:extLst>
                </a:gridCol>
                <a:gridCol w="486031">
                  <a:extLst>
                    <a:ext uri="{9D8B030D-6E8A-4147-A177-3AD203B41FA5}">
                      <a16:colId xmlns:a16="http://schemas.microsoft.com/office/drawing/2014/main" val="20003"/>
                    </a:ext>
                  </a:extLst>
                </a:gridCol>
                <a:gridCol w="2058484">
                  <a:extLst>
                    <a:ext uri="{9D8B030D-6E8A-4147-A177-3AD203B41FA5}">
                      <a16:colId xmlns:a16="http://schemas.microsoft.com/office/drawing/2014/main" val="20004"/>
                    </a:ext>
                  </a:extLst>
                </a:gridCol>
              </a:tblGrid>
              <a:tr h="914400">
                <a:tc>
                  <a:txBody>
                    <a:bodyPr/>
                    <a:lstStyle/>
                    <a:p>
                      <a:pPr algn="ctr">
                        <a:lnSpc>
                          <a:spcPct val="107000"/>
                        </a:lnSpc>
                        <a:spcBef>
                          <a:spcPts val="600"/>
                        </a:spcBef>
                        <a:spcAft>
                          <a:spcPts val="800"/>
                        </a:spcAft>
                      </a:pPr>
                      <a:r>
                        <a:rPr lang="vi-VN" sz="2500" dirty="0">
                          <a:effectLst/>
                        </a:rPr>
                        <a:t>Số thuế GTGT phải nộp</a:t>
                      </a:r>
                      <a:endParaRPr lang="en-US" sz="25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2500" dirty="0">
                          <a:effectLst/>
                        </a:rPr>
                        <a:t>=</a:t>
                      </a:r>
                      <a:endParaRPr lang="en-US" sz="25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2500" dirty="0" err="1">
                          <a:effectLst/>
                        </a:rPr>
                        <a:t>Thuế</a:t>
                      </a:r>
                      <a:r>
                        <a:rPr lang="en-US" sz="2500" dirty="0">
                          <a:effectLst/>
                        </a:rPr>
                        <a:t> GTGT </a:t>
                      </a:r>
                      <a:r>
                        <a:rPr lang="en-US" sz="2500" dirty="0" err="1">
                          <a:effectLst/>
                        </a:rPr>
                        <a:t>đầu</a:t>
                      </a:r>
                      <a:r>
                        <a:rPr lang="en-US" sz="2500" dirty="0">
                          <a:effectLst/>
                        </a:rPr>
                        <a:t> </a:t>
                      </a:r>
                      <a:r>
                        <a:rPr lang="en-US" sz="2500" dirty="0" err="1">
                          <a:effectLst/>
                        </a:rPr>
                        <a:t>ra</a:t>
                      </a:r>
                      <a:endParaRPr lang="en-US" sz="25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2500" dirty="0">
                          <a:effectLst/>
                        </a:rPr>
                        <a:t>-</a:t>
                      </a:r>
                      <a:endParaRPr lang="en-US" sz="2500" dirty="0">
                        <a:effectLst/>
                        <a:latin typeface="Times New Roman"/>
                        <a:ea typeface="SimSun"/>
                      </a:endParaRPr>
                    </a:p>
                  </a:txBody>
                  <a:tcPr marL="68580" marR="68580" marT="0" marB="0" anchor="ctr"/>
                </a:tc>
                <a:tc>
                  <a:txBody>
                    <a:bodyPr/>
                    <a:lstStyle/>
                    <a:p>
                      <a:pPr algn="ctr">
                        <a:lnSpc>
                          <a:spcPct val="107000"/>
                        </a:lnSpc>
                        <a:spcBef>
                          <a:spcPts val="600"/>
                        </a:spcBef>
                        <a:spcAft>
                          <a:spcPts val="800"/>
                        </a:spcAft>
                      </a:pPr>
                      <a:r>
                        <a:rPr lang="en-US" sz="2500" dirty="0" err="1">
                          <a:effectLst/>
                        </a:rPr>
                        <a:t>Thuế</a:t>
                      </a:r>
                      <a:r>
                        <a:rPr lang="en-US" sz="2500" dirty="0">
                          <a:effectLst/>
                        </a:rPr>
                        <a:t> GTGT </a:t>
                      </a:r>
                      <a:r>
                        <a:rPr lang="en-US" sz="2500" dirty="0" err="1">
                          <a:effectLst/>
                        </a:rPr>
                        <a:t>đầu</a:t>
                      </a:r>
                      <a:r>
                        <a:rPr lang="en-US" sz="2500" dirty="0">
                          <a:effectLst/>
                        </a:rPr>
                        <a:t> </a:t>
                      </a:r>
                      <a:r>
                        <a:rPr lang="en-US" sz="2500" dirty="0" err="1">
                          <a:effectLst/>
                        </a:rPr>
                        <a:t>vào</a:t>
                      </a:r>
                      <a:endParaRPr lang="en-US" sz="2500" dirty="0">
                        <a:effectLst/>
                        <a:latin typeface="Times New Roman"/>
                        <a:ea typeface="SimSun"/>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080490410"/>
              </p:ext>
            </p:extLst>
          </p:nvPr>
        </p:nvGraphicFramePr>
        <p:xfrm>
          <a:off x="685800" y="3886200"/>
          <a:ext cx="7696201" cy="1447800"/>
        </p:xfrm>
        <a:graphic>
          <a:graphicData uri="http://schemas.openxmlformats.org/drawingml/2006/table">
            <a:tbl>
              <a:tblPr>
                <a:tableStyleId>{5C22544A-7EE6-4342-B048-85BDC9FD1C3A}</a:tableStyleId>
              </a:tblPr>
              <a:tblGrid>
                <a:gridCol w="1858059">
                  <a:extLst>
                    <a:ext uri="{9D8B030D-6E8A-4147-A177-3AD203B41FA5}">
                      <a16:colId xmlns:a16="http://schemas.microsoft.com/office/drawing/2014/main" val="20000"/>
                    </a:ext>
                  </a:extLst>
                </a:gridCol>
                <a:gridCol w="397821">
                  <a:extLst>
                    <a:ext uri="{9D8B030D-6E8A-4147-A177-3AD203B41FA5}">
                      <a16:colId xmlns:a16="http://schemas.microsoft.com/office/drawing/2014/main" val="20001"/>
                    </a:ext>
                  </a:extLst>
                </a:gridCol>
                <a:gridCol w="2786620">
                  <a:extLst>
                    <a:ext uri="{9D8B030D-6E8A-4147-A177-3AD203B41FA5}">
                      <a16:colId xmlns:a16="http://schemas.microsoft.com/office/drawing/2014/main" val="20002"/>
                    </a:ext>
                  </a:extLst>
                </a:gridCol>
                <a:gridCol w="397821">
                  <a:extLst>
                    <a:ext uri="{9D8B030D-6E8A-4147-A177-3AD203B41FA5}">
                      <a16:colId xmlns:a16="http://schemas.microsoft.com/office/drawing/2014/main" val="20003"/>
                    </a:ext>
                  </a:extLst>
                </a:gridCol>
                <a:gridCol w="2255880">
                  <a:extLst>
                    <a:ext uri="{9D8B030D-6E8A-4147-A177-3AD203B41FA5}">
                      <a16:colId xmlns:a16="http://schemas.microsoft.com/office/drawing/2014/main" val="20004"/>
                    </a:ext>
                  </a:extLst>
                </a:gridCol>
              </a:tblGrid>
              <a:tr h="1447800">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a:t>
                      </a:r>
                    </a:p>
                    <a:p>
                      <a:pPr algn="ctr">
                        <a:lnSpc>
                          <a:spcPct val="107000"/>
                        </a:lnSpc>
                        <a:spcBef>
                          <a:spcPts val="600"/>
                        </a:spcBef>
                        <a:spcAft>
                          <a:spcPts val="800"/>
                        </a:spcAft>
                      </a:pPr>
                      <a:r>
                        <a:rPr lang="en-US" sz="2500" dirty="0" err="1">
                          <a:effectLst/>
                          <a:latin typeface="Times New Roman" pitchFamily="18" charset="0"/>
                          <a:cs typeface="Times New Roman" pitchFamily="18" charset="0"/>
                        </a:rPr>
                        <a:t>đầu</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ra</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tính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của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hàng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hóa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dịch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vụ</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bán</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ra</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
        <p:nvSpPr>
          <p:cNvPr id="7" name="Rectangle 1"/>
          <p:cNvSpPr>
            <a:spLocks noChangeArrowheads="1"/>
          </p:cNvSpPr>
          <p:nvPr/>
        </p:nvSpPr>
        <p:spPr bwMode="auto">
          <a:xfrm>
            <a:off x="914400" y="3272879"/>
            <a:ext cx="4493538"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vi-VN" sz="25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 Phương pháp khấu trừ thuế</a:t>
            </a:r>
            <a:r>
              <a:rPr kumimoji="0" lang="vi-VN" sz="13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a:t>
            </a:r>
            <a:endParaRPr kumimoji="0" lang="en-US" sz="800" b="0" i="0" u="none" strike="noStrike" cap="none" normalizeH="0" baseline="0" dirty="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1066800" y="5254079"/>
            <a:ext cx="1857432"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500" b="0" i="1" u="none" strike="noStrike" cap="none" normalizeH="0" baseline="0" dirty="0" err="1">
                <a:ln>
                  <a:noFill/>
                </a:ln>
                <a:solidFill>
                  <a:schemeClr val="tx1"/>
                </a:solidFill>
                <a:effectLst/>
                <a:latin typeface="Times New Roman" pitchFamily="18" charset="0"/>
                <a:ea typeface="SimSun" pitchFamily="2" charset="-122"/>
                <a:cs typeface="Times New Roman" pitchFamily="18" charset="0"/>
              </a:rPr>
              <a:t>Trong</a:t>
            </a:r>
            <a:r>
              <a:rPr kumimoji="0" lang="en-US" sz="25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 </a:t>
            </a:r>
            <a:r>
              <a:rPr kumimoji="0" lang="en-US" sz="2500" b="0" i="1" u="none" strike="noStrike" cap="none" normalizeH="0" baseline="0" dirty="0" err="1">
                <a:ln>
                  <a:noFill/>
                </a:ln>
                <a:solidFill>
                  <a:schemeClr val="tx1"/>
                </a:solidFill>
                <a:effectLst/>
                <a:latin typeface="Times New Roman" pitchFamily="18" charset="0"/>
                <a:ea typeface="SimSun" pitchFamily="2" charset="-122"/>
                <a:cs typeface="Times New Roman" pitchFamily="18" charset="0"/>
              </a:rPr>
              <a:t>đó</a:t>
            </a:r>
            <a:r>
              <a:rPr kumimoji="0" lang="en-US" sz="1300" b="0" i="1" u="none" strike="noStrike" cap="none" normalizeH="0" baseline="0" dirty="0">
                <a:ln>
                  <a:noFill/>
                </a:ln>
                <a:solidFill>
                  <a:schemeClr val="tx1"/>
                </a:solidFill>
                <a:effectLst/>
                <a:latin typeface="Times New Roman" pitchFamily="18" charset="0"/>
                <a:ea typeface="SimSun" pitchFamily="2" charset="-122"/>
                <a:cs typeface="Times New Roman" pitchFamily="18" charset="0"/>
              </a:rPr>
              <a: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542402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81000" y="838200"/>
            <a:ext cx="8382000" cy="1219200"/>
          </a:xfrm>
        </p:spPr>
        <p:txBody>
          <a:bodyPr/>
          <a:lstStyle/>
          <a:p>
            <a:pPr>
              <a:lnSpc>
                <a:spcPct val="150000"/>
              </a:lnSpc>
            </a:pPr>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3.2.3. </a:t>
            </a:r>
            <a:r>
              <a:rPr lang="vi-VN" sz="2800" i="1" dirty="0">
                <a:solidFill>
                  <a:schemeClr val="tx1"/>
                </a:solidFill>
                <a:latin typeface="+mn-lt"/>
              </a:rPr>
              <a:t>Kế toán thuế GTGT nộp theo phương pháp trực tiếp</a:t>
            </a:r>
            <a:endParaRPr lang="en-US" sz="2800" dirty="0">
              <a:solidFill>
                <a:schemeClr val="tx1"/>
              </a:solidFill>
              <a:latin typeface="+mn-lt"/>
            </a:endParaRPr>
          </a:p>
        </p:txBody>
      </p:sp>
      <p:sp>
        <p:nvSpPr>
          <p:cNvPr id="7" name="Rectangle 1"/>
          <p:cNvSpPr>
            <a:spLocks noChangeArrowheads="1"/>
          </p:cNvSpPr>
          <p:nvPr/>
        </p:nvSpPr>
        <p:spPr bwMode="auto">
          <a:xfrm>
            <a:off x="457200" y="2570946"/>
            <a:ext cx="686021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kumimoji="0" lang="vi-VN" sz="2500" b="0" u="none" strike="noStrike" cap="none" normalizeH="0" baseline="0" dirty="0">
                <a:ln>
                  <a:noFill/>
                </a:ln>
                <a:solidFill>
                  <a:schemeClr val="tx1"/>
                </a:solidFill>
                <a:effectLst/>
                <a:ea typeface="SimSun" pitchFamily="2" charset="-122"/>
                <a:cs typeface="Times New Roman" pitchFamily="18" charset="0"/>
              </a:rPr>
              <a:t>*</a:t>
            </a:r>
            <a:r>
              <a:rPr lang="en-US" sz="2500" dirty="0" err="1"/>
              <a:t>Phương</a:t>
            </a:r>
            <a:r>
              <a:rPr lang="en-US" sz="2500" dirty="0"/>
              <a:t> </a:t>
            </a:r>
            <a:r>
              <a:rPr lang="en-US" sz="2500" dirty="0" err="1"/>
              <a:t>pháp</a:t>
            </a:r>
            <a:r>
              <a:rPr lang="en-US" sz="2500" dirty="0"/>
              <a:t> </a:t>
            </a:r>
            <a:r>
              <a:rPr lang="en-US" sz="2500" dirty="0" err="1"/>
              <a:t>tính</a:t>
            </a:r>
            <a:r>
              <a:rPr lang="en-US" sz="2500" dirty="0"/>
              <a:t> </a:t>
            </a:r>
            <a:r>
              <a:rPr lang="en-US" sz="2500" dirty="0" err="1"/>
              <a:t>trực</a:t>
            </a:r>
            <a:r>
              <a:rPr lang="en-US" sz="2500" dirty="0"/>
              <a:t> </a:t>
            </a:r>
            <a:r>
              <a:rPr lang="en-US" sz="2500" dirty="0" err="1"/>
              <a:t>tiếp</a:t>
            </a:r>
            <a:r>
              <a:rPr lang="en-US" sz="2500" dirty="0"/>
              <a:t> </a:t>
            </a:r>
            <a:r>
              <a:rPr lang="en-US" sz="2500" dirty="0" err="1"/>
              <a:t>trên</a:t>
            </a:r>
            <a:r>
              <a:rPr lang="en-US" sz="2500" dirty="0"/>
              <a:t> </a:t>
            </a:r>
            <a:r>
              <a:rPr lang="en-US" sz="2500" dirty="0" err="1"/>
              <a:t>giá</a:t>
            </a:r>
            <a:r>
              <a:rPr lang="en-US" sz="2500" dirty="0"/>
              <a:t> </a:t>
            </a:r>
            <a:r>
              <a:rPr lang="en-US" sz="2500" dirty="0" err="1"/>
              <a:t>trị</a:t>
            </a:r>
            <a:r>
              <a:rPr lang="en-US" sz="2500" dirty="0"/>
              <a:t> </a:t>
            </a:r>
            <a:r>
              <a:rPr lang="en-US" sz="2500" dirty="0" err="1"/>
              <a:t>gia</a:t>
            </a:r>
            <a:r>
              <a:rPr lang="en-US" sz="2500" dirty="0"/>
              <a:t> </a:t>
            </a:r>
            <a:r>
              <a:rPr lang="en-US" sz="2500" dirty="0" err="1"/>
              <a:t>tăng</a:t>
            </a:r>
            <a:endParaRPr lang="en-US" sz="2500" dirty="0"/>
          </a:p>
        </p:txBody>
      </p:sp>
      <p:graphicFrame>
        <p:nvGraphicFramePr>
          <p:cNvPr id="2" name="Table 1"/>
          <p:cNvGraphicFramePr>
            <a:graphicFrameLocks noGrp="1"/>
          </p:cNvGraphicFramePr>
          <p:nvPr>
            <p:extLst>
              <p:ext uri="{D42A27DB-BD31-4B8C-83A1-F6EECF244321}">
                <p14:modId xmlns:p14="http://schemas.microsoft.com/office/powerpoint/2010/main" val="1138850458"/>
              </p:ext>
            </p:extLst>
          </p:nvPr>
        </p:nvGraphicFramePr>
        <p:xfrm>
          <a:off x="838198" y="3669633"/>
          <a:ext cx="7391401" cy="1588167"/>
        </p:xfrm>
        <a:graphic>
          <a:graphicData uri="http://schemas.openxmlformats.org/drawingml/2006/table">
            <a:tbl>
              <a:tblPr>
                <a:tableStyleId>{5C22544A-7EE6-4342-B048-85BDC9FD1C3A}</a:tableStyleId>
              </a:tblPr>
              <a:tblGrid>
                <a:gridCol w="1848316">
                  <a:extLst>
                    <a:ext uri="{9D8B030D-6E8A-4147-A177-3AD203B41FA5}">
                      <a16:colId xmlns:a16="http://schemas.microsoft.com/office/drawing/2014/main" val="20000"/>
                    </a:ext>
                  </a:extLst>
                </a:gridCol>
                <a:gridCol w="395735">
                  <a:extLst>
                    <a:ext uri="{9D8B030D-6E8A-4147-A177-3AD203B41FA5}">
                      <a16:colId xmlns:a16="http://schemas.microsoft.com/office/drawing/2014/main" val="20001"/>
                    </a:ext>
                  </a:extLst>
                </a:gridCol>
                <a:gridCol w="2507564">
                  <a:extLst>
                    <a:ext uri="{9D8B030D-6E8A-4147-A177-3AD203B41FA5}">
                      <a16:colId xmlns:a16="http://schemas.microsoft.com/office/drawing/2014/main" val="20002"/>
                    </a:ext>
                  </a:extLst>
                </a:gridCol>
                <a:gridCol w="395735">
                  <a:extLst>
                    <a:ext uri="{9D8B030D-6E8A-4147-A177-3AD203B41FA5}">
                      <a16:colId xmlns:a16="http://schemas.microsoft.com/office/drawing/2014/main" val="20003"/>
                    </a:ext>
                  </a:extLst>
                </a:gridCol>
                <a:gridCol w="2244051">
                  <a:extLst>
                    <a:ext uri="{9D8B030D-6E8A-4147-A177-3AD203B41FA5}">
                      <a16:colId xmlns:a16="http://schemas.microsoft.com/office/drawing/2014/main" val="20004"/>
                    </a:ext>
                  </a:extLst>
                </a:gridCol>
              </a:tblGrid>
              <a:tr h="1588167">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Số</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r>
                        <a:rPr lang="en-US" sz="2500" dirty="0" err="1">
                          <a:effectLst/>
                          <a:latin typeface="Times New Roman" pitchFamily="18" charset="0"/>
                          <a:cs typeface="Times New Roman" pitchFamily="18" charset="0"/>
                        </a:rPr>
                        <a:t>phải</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nộp</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trị</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gia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tăng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của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hàng</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hóa</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dịch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vụ</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GTGT (%)</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1966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81000" y="76200"/>
            <a:ext cx="8382000" cy="914400"/>
          </a:xfrm>
        </p:spPr>
        <p:txBody>
          <a:bodyPr/>
          <a:lstStyle/>
          <a:p>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it-IT" sz="2800" i="1" dirty="0">
                <a:solidFill>
                  <a:schemeClr val="tx1"/>
                </a:solidFill>
                <a:latin typeface="Times New Roman" pitchFamily="18" charset="0"/>
                <a:cs typeface="Times New Roman" pitchFamily="18" charset="0"/>
              </a:rPr>
              <a:t>3.2.3. </a:t>
            </a:r>
            <a:r>
              <a:rPr lang="vi-VN" sz="2800" i="1" dirty="0">
                <a:solidFill>
                  <a:schemeClr val="tx1"/>
                </a:solidFill>
                <a:latin typeface="+mn-lt"/>
              </a:rPr>
              <a:t>Kế toán thuế GTGT nộp theo phương pháp trực tiếp</a:t>
            </a:r>
            <a:endParaRPr lang="en-US" sz="2800" dirty="0">
              <a:solidFill>
                <a:schemeClr val="tx1"/>
              </a:solidFill>
              <a:latin typeface="+mn-lt"/>
            </a:endParaRPr>
          </a:p>
        </p:txBody>
      </p:sp>
      <p:sp>
        <p:nvSpPr>
          <p:cNvPr id="7" name="Rectangle 1"/>
          <p:cNvSpPr>
            <a:spLocks noChangeArrowheads="1"/>
          </p:cNvSpPr>
          <p:nvPr/>
        </p:nvSpPr>
        <p:spPr bwMode="auto">
          <a:xfrm>
            <a:off x="152400" y="990600"/>
            <a:ext cx="8839200"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Trình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tự</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hạch</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kế</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toán</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một</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số</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nghiệp</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vụ</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chủ</a:t>
            </a:r>
            <a:r>
              <a:rPr lang="en-US" sz="2500" b="1" i="1" dirty="0">
                <a:latin typeface="Times New Roman" pitchFamily="18" charset="0"/>
                <a:cs typeface="Times New Roman" pitchFamily="18" charset="0"/>
              </a:rPr>
              <a:t> </a:t>
            </a:r>
            <a:r>
              <a:rPr lang="en-US" sz="2500" b="1" i="1" dirty="0" err="1">
                <a:latin typeface="Times New Roman" pitchFamily="18" charset="0"/>
                <a:cs typeface="Times New Roman" pitchFamily="18" charset="0"/>
              </a:rPr>
              <a:t>yếu</a:t>
            </a:r>
            <a:r>
              <a:rPr lang="en-US" sz="2500" b="1" i="1" dirty="0">
                <a:latin typeface="Times New Roman" pitchFamily="18" charset="0"/>
                <a:cs typeface="Times New Roman" pitchFamily="18" charset="0"/>
              </a:rPr>
              <a:t>:</a:t>
            </a:r>
            <a:endParaRPr lang="en-US" sz="2500" dirty="0">
              <a:latin typeface="Times New Roman" pitchFamily="18" charset="0"/>
              <a:cs typeface="Times New Roman" pitchFamily="18" charset="0"/>
            </a:endParaRPr>
          </a:p>
          <a:p>
            <a:pPr algn="just"/>
            <a:r>
              <a:rPr lang="en-US" sz="2500" dirty="0" err="1">
                <a:latin typeface="Times New Roman" pitchFamily="18" charset="0"/>
                <a:cs typeface="Times New Roman" pitchFamily="18" charset="0"/>
              </a:rPr>
              <a:t>Kế</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được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lựa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chọn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một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trong</a:t>
            </a:r>
            <a:r>
              <a:rPr lang="en-US" sz="2500" dirty="0">
                <a:latin typeface="Times New Roman" pitchFamily="18" charset="0"/>
                <a:cs typeface="Times New Roman" pitchFamily="18" charset="0"/>
              </a:rPr>
              <a:t> 2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sổ</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sau</a:t>
            </a:r>
            <a:r>
              <a:rPr lang="en-US" sz="2500" dirty="0">
                <a:latin typeface="Times New Roman" pitchFamily="18" charset="0"/>
                <a:cs typeface="Times New Roman" pitchFamily="18" charset="0"/>
              </a:rPr>
              <a: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1: </a:t>
            </a:r>
            <a:r>
              <a:rPr lang="en-US" sz="2500" dirty="0" err="1">
                <a:latin typeface="Times New Roman" pitchFamily="18" charset="0"/>
                <a:cs typeface="Times New Roman" pitchFamily="18" charset="0"/>
              </a:rPr>
              <a:t>Tách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riêng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ngay</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số</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xuất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hóa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111, 112, 131 (</a:t>
            </a:r>
            <a:r>
              <a:rPr lang="en-US" sz="2500" dirty="0" err="1">
                <a:latin typeface="Times New Roman" pitchFamily="18" charset="0"/>
                <a:cs typeface="Times New Roman" pitchFamily="18" charset="0"/>
              </a:rPr>
              <a:t>tổng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giá</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511, 515, 711 (</a:t>
            </a:r>
            <a:r>
              <a:rPr lang="en-US" sz="2500" dirty="0" err="1">
                <a:latin typeface="Times New Roman" pitchFamily="18" charset="0"/>
                <a:cs typeface="Times New Roman" pitchFamily="18" charset="0"/>
              </a:rPr>
              <a:t>giá</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chưa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(33311).</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2: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nhận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doanh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bao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gồm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theo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pháp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trực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tiếp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định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xác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định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số</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kế</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toán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giảm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doanh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nhập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tương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ứng</a:t>
            </a:r>
            <a:r>
              <a:rPr lang="en-US" sz="2500" dirty="0">
                <a:latin typeface="Times New Roman" pitchFamily="18" charset="0"/>
                <a:cs typeface="Times New Roman" pitchFamily="18" charset="0"/>
              </a:rPr>
              <a:t>:</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511, 515, 711</a:t>
            </a: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(33311).</a:t>
            </a:r>
          </a:p>
          <a:p>
            <a:pPr algn="just"/>
            <a:r>
              <a:rPr lang="en-US" sz="2500" dirty="0" err="1">
                <a:latin typeface="Times New Roman" pitchFamily="18" charset="0"/>
                <a:cs typeface="Times New Roman" pitchFamily="18" charset="0"/>
              </a:rPr>
              <a:t>Khi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vào</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Ngân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sách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Nhà</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nước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ghi</a:t>
            </a:r>
            <a:r>
              <a:rPr lang="en-US" sz="2500" dirty="0">
                <a:latin typeface="Times New Roman" pitchFamily="18" charset="0"/>
                <a:cs typeface="Times New Roman" pitchFamily="18" charset="0"/>
              </a:rPr>
              <a:t>: </a:t>
            </a:r>
          </a:p>
          <a:p>
            <a:pPr algn="just"/>
            <a:r>
              <a:rPr lang="en-US" sz="2500" dirty="0" err="1">
                <a:latin typeface="Times New Roman" pitchFamily="18" charset="0"/>
                <a:cs typeface="Times New Roman" pitchFamily="18" charset="0"/>
              </a:rPr>
              <a:t>Nợ</a:t>
            </a:r>
            <a:r>
              <a:rPr lang="en-US" sz="2500" dirty="0">
                <a:latin typeface="Times New Roman" pitchFamily="18" charset="0"/>
                <a:cs typeface="Times New Roman" pitchFamily="18" charset="0"/>
              </a:rPr>
              <a:t> TK 3331 - </a:t>
            </a:r>
            <a:r>
              <a:rPr lang="en-US" sz="2500" dirty="0" err="1">
                <a:latin typeface="Times New Roman" pitchFamily="18" charset="0"/>
                <a:cs typeface="Times New Roman" pitchFamily="18" charset="0"/>
              </a:rPr>
              <a:t>Thuế</a:t>
            </a:r>
            <a:r>
              <a:rPr lang="en-US" sz="2500" dirty="0">
                <a:latin typeface="Times New Roman" pitchFamily="18" charset="0"/>
                <a:cs typeface="Times New Roman" pitchFamily="18" charset="0"/>
              </a:rPr>
              <a:t> GTGT </a:t>
            </a:r>
            <a:r>
              <a:rPr lang="en-US" sz="2500" dirty="0" err="1">
                <a:latin typeface="Times New Roman" pitchFamily="18" charset="0"/>
                <a:cs typeface="Times New Roman" pitchFamily="18" charset="0"/>
              </a:rPr>
              <a:t>phải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nộp</a:t>
            </a:r>
            <a:endParaRPr lang="en-US" sz="2500" dirty="0">
              <a:latin typeface="Times New Roman" pitchFamily="18" charset="0"/>
              <a:cs typeface="Times New Roman" pitchFamily="18" charset="0"/>
            </a:endParaRPr>
          </a:p>
          <a:p>
            <a:pPr algn="just"/>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Có</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các</a:t>
            </a:r>
            <a:r>
              <a:rPr lang="en-US" sz="2500" dirty="0">
                <a:latin typeface="Times New Roman" pitchFamily="18" charset="0"/>
                <a:cs typeface="Times New Roman" pitchFamily="18" charset="0"/>
              </a:rPr>
              <a:t> TK 111, 112.</a:t>
            </a:r>
          </a:p>
        </p:txBody>
      </p:sp>
    </p:spTree>
    <p:extLst>
      <p:ext uri="{BB962C8B-B14F-4D97-AF65-F5344CB8AC3E}">
        <p14:creationId xmlns:p14="http://schemas.microsoft.com/office/powerpoint/2010/main" val="2928935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7910" y="482300"/>
            <a:ext cx="2206336" cy="564270"/>
          </a:xfrm>
          <a:prstGeom prst="rect">
            <a:avLst/>
          </a:prstGeom>
        </p:spPr>
        <p:txBody>
          <a:bodyPr vert="horz" wrap="square" lIns="0" tIns="10173" rIns="0" bIns="0" rtlCol="0">
            <a:spAutoFit/>
          </a:bodyPr>
          <a:lstStyle/>
          <a:p>
            <a:pPr marL="10173">
              <a:spcBef>
                <a:spcPts val="80"/>
              </a:spcBef>
            </a:pPr>
            <a:r>
              <a:rPr b="1" dirty="0">
                <a:solidFill>
                  <a:srgbClr val="820C15"/>
                </a:solidFill>
                <a:latin typeface="Arial"/>
                <a:cs typeface="Arial"/>
              </a:rPr>
              <a:t>CẤU TRÚC NỘI</a:t>
            </a:r>
            <a:r>
              <a:rPr b="1" spc="-84" dirty="0">
                <a:solidFill>
                  <a:srgbClr val="820C15"/>
                </a:solidFill>
                <a:latin typeface="Arial"/>
                <a:cs typeface="Arial"/>
              </a:rPr>
              <a:t> </a:t>
            </a:r>
            <a:r>
              <a:rPr b="1" dirty="0">
                <a:solidFill>
                  <a:srgbClr val="820C15"/>
                </a:solidFill>
                <a:latin typeface="Arial"/>
                <a:cs typeface="Arial"/>
              </a:rPr>
              <a:t>DUNG</a:t>
            </a:r>
            <a:endParaRPr>
              <a:latin typeface="Arial"/>
              <a:cs typeface="Arial"/>
            </a:endParaRPr>
          </a:p>
        </p:txBody>
      </p:sp>
      <p:sp>
        <p:nvSpPr>
          <p:cNvPr id="3" name="object 3"/>
          <p:cNvSpPr/>
          <p:nvPr/>
        </p:nvSpPr>
        <p:spPr>
          <a:xfrm>
            <a:off x="1066800" y="1130823"/>
            <a:ext cx="7467600" cy="4909521"/>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905000" y="1839015"/>
            <a:ext cx="6476769" cy="3952185"/>
          </a:xfrm>
          <a:prstGeom prst="rect">
            <a:avLst/>
          </a:prstGeom>
        </p:spPr>
        <p:txBody>
          <a:bodyPr vert="horz" wrap="square" lIns="0" tIns="10173" rIns="0" bIns="0" rtlCol="0">
            <a:spAutoFit/>
          </a:bodyPr>
          <a:lstStyle/>
          <a:p>
            <a:pPr marL="9664" lvl="1">
              <a:spcBef>
                <a:spcPts val="80"/>
              </a:spcBef>
              <a:tabLst>
                <a:tab pos="366223" algn="l"/>
              </a:tabLst>
            </a:pPr>
            <a:r>
              <a:rPr lang="en-US" dirty="0">
                <a:solidFill>
                  <a:srgbClr val="FFFFFF"/>
                </a:solidFill>
                <a:latin typeface="Arial"/>
                <a:cs typeface="Arial"/>
              </a:rPr>
              <a:t>     </a:t>
            </a:r>
            <a:r>
              <a:rPr lang="en-US" b="1" dirty="0" err="1">
                <a:solidFill>
                  <a:srgbClr val="FFFFFF"/>
                </a:solidFill>
                <a:latin typeface="Times New Roman" pitchFamily="18" charset="0"/>
                <a:cs typeface="Times New Roman" pitchFamily="18" charset="0"/>
              </a:rPr>
              <a:t>Bài</a:t>
            </a:r>
            <a:r>
              <a:rPr lang="en-US" b="1" dirty="0">
                <a:solidFill>
                  <a:srgbClr val="FFFFFF"/>
                </a:solidFill>
                <a:latin typeface="Times New Roman" pitchFamily="18" charset="0"/>
                <a:cs typeface="Times New Roman" pitchFamily="18" charset="0"/>
              </a:rPr>
              <a:t> 7: </a:t>
            </a:r>
            <a:r>
              <a:rPr lang="en-US" b="1" dirty="0" err="1">
                <a:solidFill>
                  <a:srgbClr val="FFFFFF"/>
                </a:solidFill>
                <a:latin typeface="Times New Roman" pitchFamily="18" charset="0"/>
                <a:cs typeface="Times New Roman" pitchFamily="18" charset="0"/>
              </a:rPr>
              <a:t>Kế</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toán</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bán</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hàng</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và</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xác</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định</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kết</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quả</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kinh</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doanh</a:t>
            </a:r>
            <a:endParaRPr sz="1600" b="1" dirty="0">
              <a:latin typeface="Times New Roman" pitchFamily="18" charset="0"/>
              <a:cs typeface="Times New Roman" pitchFamily="18" charset="0"/>
            </a:endParaRPr>
          </a:p>
          <a:p>
            <a:pPr lvl="1">
              <a:spcBef>
                <a:spcPts val="36"/>
              </a:spcBef>
              <a:buClr>
                <a:srgbClr val="FFFFFF"/>
              </a:buClr>
              <a:buFont typeface="Arial"/>
              <a:buAutoNum type="arabicPeriod"/>
            </a:pPr>
            <a:endParaRPr sz="1600" dirty="0">
              <a:latin typeface="Arial"/>
              <a:cs typeface="Arial"/>
            </a:endParaRPr>
          </a:p>
          <a:p>
            <a:pPr marL="55442" marR="385551" lvl="1">
              <a:lnSpc>
                <a:spcPct val="115599"/>
              </a:lnSpc>
              <a:spcBef>
                <a:spcPts val="3"/>
              </a:spcBef>
              <a:tabLst>
                <a:tab pos="412001" algn="l"/>
              </a:tabLst>
            </a:pPr>
            <a:r>
              <a:rPr lang="en-US" dirty="0">
                <a:solidFill>
                  <a:srgbClr val="FFFFFF"/>
                </a:solidFill>
                <a:latin typeface="Arial"/>
                <a:cs typeface="Arial"/>
              </a:rPr>
              <a:t>    </a:t>
            </a:r>
          </a:p>
          <a:p>
            <a:pPr marL="55442" marR="385551" lvl="1">
              <a:lnSpc>
                <a:spcPct val="115599"/>
              </a:lnSpc>
              <a:spcBef>
                <a:spcPts val="3"/>
              </a:spcBef>
              <a:tabLst>
                <a:tab pos="412001" algn="l"/>
              </a:tabLst>
            </a:pPr>
            <a:r>
              <a:rPr lang="en-US" dirty="0">
                <a:solidFill>
                  <a:srgbClr val="FFFFFF"/>
                </a:solidFill>
                <a:latin typeface="Arial"/>
                <a:cs typeface="Arial"/>
              </a:rPr>
              <a:t>     </a:t>
            </a:r>
            <a:r>
              <a:rPr lang="en-US" b="1" dirty="0" err="1">
                <a:solidFill>
                  <a:srgbClr val="FFFFFF"/>
                </a:solidFill>
                <a:latin typeface="Times New Roman" pitchFamily="18" charset="0"/>
                <a:cs typeface="Times New Roman" pitchFamily="18" charset="0"/>
              </a:rPr>
              <a:t>Bài</a:t>
            </a:r>
            <a:r>
              <a:rPr lang="en-US" b="1" dirty="0">
                <a:solidFill>
                  <a:srgbClr val="FFFFFF"/>
                </a:solidFill>
                <a:latin typeface="Times New Roman" pitchFamily="18" charset="0"/>
                <a:cs typeface="Times New Roman" pitchFamily="18" charset="0"/>
              </a:rPr>
              <a:t> 8: </a:t>
            </a:r>
            <a:r>
              <a:rPr lang="en-US" b="1" dirty="0" err="1">
                <a:solidFill>
                  <a:srgbClr val="FFFFFF"/>
                </a:solidFill>
                <a:latin typeface="Times New Roman" pitchFamily="18" charset="0"/>
                <a:cs typeface="Times New Roman" pitchFamily="18" charset="0"/>
              </a:rPr>
              <a:t>Kế</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toán</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hoạt</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động</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tài</a:t>
            </a:r>
            <a:r>
              <a:rPr lang="en-US" b="1" dirty="0">
                <a:solidFill>
                  <a:srgbClr val="FFFFFF"/>
                </a:solidFill>
                <a:latin typeface="Times New Roman" pitchFamily="18" charset="0"/>
                <a:cs typeface="Times New Roman" pitchFamily="18" charset="0"/>
              </a:rPr>
              <a:t> </a:t>
            </a:r>
            <a:r>
              <a:rPr lang="en-US" b="1" dirty="0" err="1">
                <a:solidFill>
                  <a:srgbClr val="FFFFFF"/>
                </a:solidFill>
                <a:latin typeface="Times New Roman" pitchFamily="18" charset="0"/>
                <a:cs typeface="Times New Roman" pitchFamily="18" charset="0"/>
              </a:rPr>
              <a:t>chính</a:t>
            </a:r>
            <a:endParaRPr b="1" dirty="0">
              <a:latin typeface="Times New Roman" pitchFamily="18" charset="0"/>
              <a:cs typeface="Times New Roman" pitchFamily="18" charset="0"/>
            </a:endParaRPr>
          </a:p>
          <a:p>
            <a:pPr lvl="1">
              <a:spcBef>
                <a:spcPts val="44"/>
              </a:spcBef>
              <a:buClr>
                <a:srgbClr val="FFFFFF"/>
              </a:buClr>
              <a:buFont typeface="Arial"/>
              <a:buAutoNum type="arabicPeriod"/>
            </a:pPr>
            <a:endParaRPr sz="2200" dirty="0">
              <a:latin typeface="Arial"/>
              <a:cs typeface="Arial"/>
            </a:endParaRPr>
          </a:p>
          <a:p>
            <a:pPr marL="131738" marR="4070" lvl="1">
              <a:lnSpc>
                <a:spcPct val="115599"/>
              </a:lnSpc>
              <a:tabLst>
                <a:tab pos="488297" algn="l"/>
              </a:tabLst>
            </a:pPr>
            <a:r>
              <a:rPr lang="en-US" spc="-3" dirty="0">
                <a:solidFill>
                  <a:srgbClr val="FFFFFF"/>
                </a:solidFill>
                <a:latin typeface="Arial"/>
                <a:cs typeface="Arial"/>
              </a:rPr>
              <a:t>     </a:t>
            </a:r>
            <a:r>
              <a:rPr lang="en-US" b="1" spc="-3" dirty="0" err="1">
                <a:solidFill>
                  <a:srgbClr val="FFFFFF"/>
                </a:solidFill>
                <a:latin typeface="Times New Roman" pitchFamily="18" charset="0"/>
                <a:cs typeface="Times New Roman" pitchFamily="18" charset="0"/>
              </a:rPr>
              <a:t>Bài</a:t>
            </a:r>
            <a:r>
              <a:rPr lang="en-US" b="1" spc="-3" dirty="0">
                <a:solidFill>
                  <a:srgbClr val="FFFFFF"/>
                </a:solidFill>
                <a:latin typeface="Times New Roman" pitchFamily="18" charset="0"/>
                <a:cs typeface="Times New Roman" pitchFamily="18" charset="0"/>
              </a:rPr>
              <a:t> 9: </a:t>
            </a:r>
            <a:r>
              <a:rPr lang="en-US" b="1" spc="-3" dirty="0" err="1">
                <a:solidFill>
                  <a:srgbClr val="FFFFFF"/>
                </a:solidFill>
                <a:latin typeface="Times New Roman" pitchFamily="18" charset="0"/>
                <a:cs typeface="Times New Roman" pitchFamily="18" charset="0"/>
              </a:rPr>
              <a:t>Kế</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toán</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nợ</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phải</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trả</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và</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vốn</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chủ</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sở</a:t>
            </a:r>
            <a:r>
              <a:rPr lang="en-US" b="1" spc="-3" dirty="0">
                <a:solidFill>
                  <a:srgbClr val="FFFFFF"/>
                </a:solidFill>
                <a:latin typeface="Times New Roman" pitchFamily="18" charset="0"/>
                <a:cs typeface="Times New Roman" pitchFamily="18" charset="0"/>
              </a:rPr>
              <a:t> </a:t>
            </a:r>
            <a:r>
              <a:rPr lang="en-US" b="1" spc="-3" dirty="0" err="1">
                <a:solidFill>
                  <a:srgbClr val="FFFFFF"/>
                </a:solidFill>
                <a:latin typeface="Times New Roman" pitchFamily="18" charset="0"/>
                <a:cs typeface="Times New Roman" pitchFamily="18" charset="0"/>
              </a:rPr>
              <a:t>hữu</a:t>
            </a:r>
            <a:endParaRPr sz="2300" b="1" dirty="0">
              <a:latin typeface="Times New Roman" pitchFamily="18" charset="0"/>
              <a:cs typeface="Times New Roman" pitchFamily="18" charset="0"/>
            </a:endParaRPr>
          </a:p>
          <a:p>
            <a:pPr marL="437433" marR="65107" lvl="1" indent="-366223">
              <a:lnSpc>
                <a:spcPct val="115599"/>
              </a:lnSpc>
              <a:buAutoNum type="arabicPeriod"/>
              <a:tabLst>
                <a:tab pos="427260" algn="l"/>
              </a:tabLst>
            </a:pPr>
            <a:endParaRPr lang="en-US" spc="-3" dirty="0">
              <a:solidFill>
                <a:srgbClr val="FFFFFF"/>
              </a:solidFill>
              <a:latin typeface="Arial"/>
              <a:cs typeface="Arial"/>
            </a:endParaRPr>
          </a:p>
          <a:p>
            <a:pPr marL="437433" marR="65107" lvl="1" indent="-366223">
              <a:lnSpc>
                <a:spcPct val="115599"/>
              </a:lnSpc>
              <a:buAutoNum type="arabicPeriod"/>
              <a:tabLst>
                <a:tab pos="427260" algn="l"/>
              </a:tabLst>
            </a:pPr>
            <a:r>
              <a:rPr spc="-3" dirty="0" err="1">
                <a:solidFill>
                  <a:srgbClr val="FFFFFF"/>
                </a:solidFill>
                <a:latin typeface="Arial"/>
                <a:cs typeface="Arial"/>
              </a:rPr>
              <a:t>Kế</a:t>
            </a:r>
            <a:r>
              <a:rPr spc="-3" dirty="0">
                <a:solidFill>
                  <a:srgbClr val="FFFFFF"/>
                </a:solidFill>
                <a:latin typeface="Arial"/>
                <a:cs typeface="Arial"/>
              </a:rPr>
              <a:t> </a:t>
            </a:r>
            <a:r>
              <a:rPr dirty="0">
                <a:solidFill>
                  <a:srgbClr val="FFFFFF"/>
                </a:solidFill>
                <a:latin typeface="Arial"/>
                <a:cs typeface="Arial"/>
              </a:rPr>
              <a:t>toán </a:t>
            </a:r>
            <a:r>
              <a:rPr spc="-3" dirty="0">
                <a:solidFill>
                  <a:srgbClr val="FFFFFF"/>
                </a:solidFill>
                <a:latin typeface="Arial"/>
                <a:cs typeface="Arial"/>
              </a:rPr>
              <a:t>luân chuyển hàng hóa </a:t>
            </a:r>
            <a:r>
              <a:rPr dirty="0">
                <a:solidFill>
                  <a:srgbClr val="FFFFFF"/>
                </a:solidFill>
                <a:latin typeface="Arial"/>
                <a:cs typeface="Arial"/>
              </a:rPr>
              <a:t>trong </a:t>
            </a:r>
            <a:r>
              <a:rPr spc="-3" dirty="0">
                <a:solidFill>
                  <a:srgbClr val="FFFFFF"/>
                </a:solidFill>
                <a:latin typeface="Arial"/>
                <a:cs typeface="Arial"/>
              </a:rPr>
              <a:t>doanh nghiệp </a:t>
            </a:r>
            <a:r>
              <a:rPr spc="-3" dirty="0" err="1">
                <a:solidFill>
                  <a:srgbClr val="FFFFFF"/>
                </a:solidFill>
                <a:latin typeface="Arial"/>
                <a:cs typeface="Arial"/>
              </a:rPr>
              <a:t>kế</a:t>
            </a:r>
            <a:r>
              <a:rPr spc="-3" dirty="0">
                <a:solidFill>
                  <a:srgbClr val="FFFFFF"/>
                </a:solidFill>
                <a:latin typeface="Arial"/>
                <a:cs typeface="Arial"/>
              </a:rPr>
              <a:t> </a:t>
            </a:r>
            <a:r>
              <a:rPr dirty="0" err="1">
                <a:solidFill>
                  <a:srgbClr val="FFFFFF"/>
                </a:solidFill>
                <a:latin typeface="Arial"/>
                <a:cs typeface="Arial"/>
              </a:rPr>
              <a:t>toán</a:t>
            </a:r>
            <a:endParaRPr lang="en-US" dirty="0">
              <a:solidFill>
                <a:srgbClr val="FFFFFF"/>
              </a:solidFill>
              <a:latin typeface="Arial"/>
              <a:cs typeface="Arial"/>
            </a:endParaRPr>
          </a:p>
          <a:p>
            <a:pPr marL="71210" marR="65107" lvl="1">
              <a:lnSpc>
                <a:spcPct val="115599"/>
              </a:lnSpc>
              <a:tabLst>
                <a:tab pos="427260" algn="l"/>
              </a:tabLst>
            </a:pPr>
            <a:r>
              <a:rPr lang="en-US" dirty="0">
                <a:solidFill>
                  <a:srgbClr val="FFFFFF"/>
                </a:solidFill>
                <a:latin typeface="Arial"/>
                <a:cs typeface="Arial"/>
              </a:rPr>
              <a:t>     </a:t>
            </a:r>
            <a:r>
              <a:rPr lang="en-US" dirty="0" err="1">
                <a:solidFill>
                  <a:srgbClr val="FFFFFF"/>
                </a:solidFill>
                <a:latin typeface="Times New Roman" pitchFamily="18" charset="0"/>
                <a:cs typeface="Times New Roman" pitchFamily="18" charset="0"/>
              </a:rPr>
              <a:t>Bài</a:t>
            </a:r>
            <a:r>
              <a:rPr lang="en-US" dirty="0">
                <a:solidFill>
                  <a:srgbClr val="FFFFFF"/>
                </a:solidFill>
                <a:latin typeface="Times New Roman" pitchFamily="18" charset="0"/>
                <a:cs typeface="Times New Roman" pitchFamily="18" charset="0"/>
              </a:rPr>
              <a:t> 10: </a:t>
            </a:r>
            <a:r>
              <a:rPr lang="en-US" b="1" dirty="0" err="1">
                <a:solidFill>
                  <a:schemeClr val="bg1"/>
                </a:solidFill>
                <a:latin typeface="Times New Roman" pitchFamily="18" charset="0"/>
                <a:cs typeface="Times New Roman" pitchFamily="18" charset="0"/>
              </a:rPr>
              <a:t>Đặc</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điểm</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kế</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toán</a:t>
            </a:r>
            <a:r>
              <a:rPr lang="en-US" b="1" dirty="0">
                <a:solidFill>
                  <a:schemeClr val="bg1"/>
                </a:solidFill>
                <a:latin typeface="Times New Roman" pitchFamily="18" charset="0"/>
                <a:cs typeface="Times New Roman" pitchFamily="18" charset="0"/>
              </a:rPr>
              <a:t> chi </a:t>
            </a:r>
            <a:r>
              <a:rPr lang="en-US" b="1" dirty="0" err="1">
                <a:solidFill>
                  <a:schemeClr val="bg1"/>
                </a:solidFill>
                <a:latin typeface="Times New Roman" pitchFamily="18" charset="0"/>
                <a:cs typeface="Times New Roman" pitchFamily="18" charset="0"/>
              </a:rPr>
              <a:t>phí</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doanh</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thu</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và</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kết</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quả</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trong</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các</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doanh</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nghiệp</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xây</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lắp</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và</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thương</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mại</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dịch</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vụ</a:t>
            </a:r>
            <a:endParaRPr sz="1600" dirty="0">
              <a:solidFill>
                <a:schemeClr val="bg1"/>
              </a:solidFill>
              <a:latin typeface="Times New Roman" pitchFamily="18" charset="0"/>
              <a:cs typeface="Times New Roman" pitchFamily="18" charset="0"/>
            </a:endParaRPr>
          </a:p>
          <a:p>
            <a:pPr lvl="1">
              <a:spcBef>
                <a:spcPts val="16"/>
              </a:spcBef>
              <a:buClr>
                <a:srgbClr val="FFFFFF"/>
              </a:buClr>
            </a:pPr>
            <a:endParaRPr lang="en-US" dirty="0">
              <a:latin typeface="Arial"/>
              <a:cs typeface="Arial"/>
            </a:endParaRPr>
          </a:p>
          <a:p>
            <a:pPr lvl="1">
              <a:spcBef>
                <a:spcPts val="16"/>
              </a:spcBef>
              <a:buClr>
                <a:srgbClr val="FFFFFF"/>
              </a:buClr>
            </a:pPr>
            <a:endParaRPr lang="en-US" dirty="0">
              <a:latin typeface="Arial"/>
              <a:cs typeface="Arial"/>
            </a:endParaRPr>
          </a:p>
          <a:p>
            <a:pPr lvl="1">
              <a:spcBef>
                <a:spcPts val="16"/>
              </a:spcBef>
              <a:buClr>
                <a:srgbClr val="FFFFFF"/>
              </a:buClr>
            </a:pPr>
            <a:r>
              <a:rPr lang="en-US" b="1" dirty="0" err="1">
                <a:solidFill>
                  <a:schemeClr val="bg1"/>
                </a:solidFill>
                <a:latin typeface="Times New Roman" pitchFamily="18" charset="0"/>
                <a:cs typeface="Times New Roman" pitchFamily="18" charset="0"/>
              </a:rPr>
              <a:t>Bài</a:t>
            </a:r>
            <a:r>
              <a:rPr lang="en-US" b="1" dirty="0">
                <a:solidFill>
                  <a:schemeClr val="bg1"/>
                </a:solidFill>
                <a:latin typeface="Times New Roman" pitchFamily="18" charset="0"/>
                <a:cs typeface="Times New Roman" pitchFamily="18" charset="0"/>
              </a:rPr>
              <a:t> 11: </a:t>
            </a:r>
            <a:r>
              <a:rPr lang="en-US" b="1" dirty="0" err="1">
                <a:solidFill>
                  <a:schemeClr val="bg1"/>
                </a:solidFill>
                <a:latin typeface="Times New Roman" pitchFamily="18" charset="0"/>
                <a:cs typeface="Times New Roman" pitchFamily="18" charset="0"/>
              </a:rPr>
              <a:t>Báo</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cáo</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tài</a:t>
            </a:r>
            <a:r>
              <a:rPr lang="en-US" b="1" dirty="0">
                <a:solidFill>
                  <a:schemeClr val="bg1"/>
                </a:solidFill>
                <a:latin typeface="Times New Roman" pitchFamily="18" charset="0"/>
                <a:cs typeface="Times New Roman" pitchFamily="18" charset="0"/>
              </a:rPr>
              <a:t> </a:t>
            </a:r>
            <a:r>
              <a:rPr lang="en-US" b="1" dirty="0" err="1">
                <a:solidFill>
                  <a:schemeClr val="bg1"/>
                </a:solidFill>
                <a:latin typeface="Times New Roman" pitchFamily="18" charset="0"/>
                <a:cs typeface="Times New Roman" pitchFamily="18" charset="0"/>
              </a:rPr>
              <a:t>chính</a:t>
            </a:r>
            <a:endParaRPr b="1" dirty="0">
              <a:solidFill>
                <a:schemeClr val="bg1"/>
              </a:solidFill>
              <a:latin typeface="Times New Roman" pitchFamily="18" charset="0"/>
              <a:cs typeface="Times New Roman" pitchFamily="18" charset="0"/>
            </a:endParaRPr>
          </a:p>
        </p:txBody>
      </p:sp>
      <p:sp>
        <p:nvSpPr>
          <p:cNvPr id="5" name="object 5"/>
          <p:cNvSpPr txBox="1">
            <a:spLocks noGrp="1"/>
          </p:cNvSpPr>
          <p:nvPr>
            <p:ph type="sldNum" sz="quarter" idx="4294967295"/>
          </p:nvPr>
        </p:nvSpPr>
        <p:spPr>
          <a:xfrm>
            <a:off x="8366763" y="6128644"/>
            <a:ext cx="245917" cy="286756"/>
          </a:xfrm>
          <a:prstGeom prst="rect">
            <a:avLst/>
          </a:prstGeom>
        </p:spPr>
        <p:txBody>
          <a:bodyPr vert="horz" wrap="square" lIns="0" tIns="9663" rIns="0" bIns="0" rtlCol="0">
            <a:spAutoFit/>
          </a:bodyPr>
          <a:lstStyle/>
          <a:p>
            <a:pPr marL="30519">
              <a:spcBef>
                <a:spcPts val="76"/>
              </a:spcBef>
            </a:pPr>
            <a:fld id="{81D60167-4931-47E6-BA6A-407CBD079E47}" type="slidenum">
              <a:rPr spc="-3" dirty="0"/>
              <a:pPr marL="30519">
                <a:spcBef>
                  <a:spcPts val="76"/>
                </a:spcBef>
              </a:pPr>
              <a:t>3</a:t>
            </a:fld>
            <a:endParaRPr spc="-3" dirty="0"/>
          </a:p>
        </p:txBody>
      </p:sp>
    </p:spTree>
    <p:extLst>
      <p:ext uri="{BB962C8B-B14F-4D97-AF65-F5344CB8AC3E}">
        <p14:creationId xmlns:p14="http://schemas.microsoft.com/office/powerpoint/2010/main" val="253024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81000" y="381000"/>
            <a:ext cx="8382000" cy="1219200"/>
          </a:xfrm>
        </p:spPr>
        <p:txBody>
          <a:bodyPr/>
          <a:lstStyle/>
          <a:p>
            <a:br>
              <a:rPr lang="en-US" sz="2800" dirty="0">
                <a:latin typeface="Times New Roman" pitchFamily="18" charset="0"/>
                <a:cs typeface="Times New Roman" pitchFamily="18" charset="0"/>
              </a:rPr>
            </a:br>
            <a:r>
              <a:rPr lang="it-IT" sz="2800" b="1" i="1" dirty="0">
                <a:solidFill>
                  <a:schemeClr val="tx1"/>
                </a:solidFill>
                <a:latin typeface="Times New Roman" pitchFamily="18" charset="0"/>
                <a:cs typeface="Times New Roman" pitchFamily="18" charset="0"/>
              </a:rPr>
              <a:t>3.2. Kế toán các khoản giảm trừ doanh thu</a:t>
            </a:r>
            <a:br>
              <a:rPr lang="en-US" sz="2800" dirty="0">
                <a:solidFill>
                  <a:schemeClr val="tx1"/>
                </a:solidFill>
                <a:latin typeface="Times New Roman" pitchFamily="18" charset="0"/>
                <a:cs typeface="Times New Roman" pitchFamily="18" charset="0"/>
              </a:rPr>
            </a:br>
            <a:r>
              <a:rPr lang="en-US" sz="2800" i="1" dirty="0">
                <a:solidFill>
                  <a:schemeClr val="tx1"/>
                </a:solidFill>
                <a:latin typeface="Times New Roman" pitchFamily="18" charset="0"/>
                <a:cs typeface="Times New Roman" pitchFamily="18" charset="0"/>
              </a:rPr>
              <a:t>3.2.4. </a:t>
            </a:r>
            <a:r>
              <a:rPr lang="en-US" sz="2800" i="1" dirty="0" err="1">
                <a:solidFill>
                  <a:schemeClr val="tx1"/>
                </a:solidFill>
                <a:latin typeface="Times New Roman" pitchFamily="18" charset="0"/>
                <a:cs typeface="Times New Roman" pitchFamily="18" charset="0"/>
              </a:rPr>
              <a:t>Kế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toán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thuế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tiêu</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thụ</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đặc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biệt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thuế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xuất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khẩu</a:t>
            </a:r>
            <a:endParaRPr lang="en-US" sz="2800" dirty="0">
              <a:solidFill>
                <a:schemeClr val="tx1"/>
              </a:solidFill>
              <a:latin typeface="+mn-lt"/>
            </a:endParaRPr>
          </a:p>
        </p:txBody>
      </p:sp>
      <p:sp>
        <p:nvSpPr>
          <p:cNvPr id="4" name="Rectangle 2"/>
          <p:cNvSpPr txBox="1">
            <a:spLocks noChangeArrowheads="1"/>
          </p:cNvSpPr>
          <p:nvPr/>
        </p:nvSpPr>
        <p:spPr bwMode="auto">
          <a:xfrm>
            <a:off x="450273" y="1905000"/>
            <a:ext cx="8382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endParaRPr lang="en-US" sz="2800" i="1" dirty="0"/>
          </a:p>
          <a:p>
            <a:endParaRPr lang="en-US" sz="2800" i="1" dirty="0"/>
          </a:p>
          <a:p>
            <a:pPr algn="just"/>
            <a:r>
              <a:rPr lang="vi-VN" sz="2800" i="1" dirty="0"/>
              <a:t> </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Thuế</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tiêu</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thụ</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đặc</a:t>
            </a:r>
            <a:r>
              <a:rPr lang="en-US" sz="2500" i="1" dirty="0">
                <a:solidFill>
                  <a:schemeClr val="tx1"/>
                </a:solidFill>
                <a:latin typeface="Times New Roman" pitchFamily="18" charset="0"/>
                <a:cs typeface="Times New Roman" pitchFamily="18" charset="0"/>
              </a:rPr>
              <a:t> </a:t>
            </a:r>
            <a:r>
              <a:rPr lang="en-US" sz="2500" i="1" dirty="0" err="1">
                <a:solidFill>
                  <a:schemeClr val="tx1"/>
                </a:solidFill>
                <a:latin typeface="Times New Roman" pitchFamily="18" charset="0"/>
                <a:cs typeface="Times New Roman" pitchFamily="18" charset="0"/>
              </a:rPr>
              <a:t>biệt</a:t>
            </a:r>
            <a:r>
              <a:rPr lang="en-US" sz="2500" i="1"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a:p>
            <a:pPr algn="just"/>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được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đánh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vào</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doanh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của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các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doanh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nghiệp</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xuất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một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số</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mặt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mà</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nhà</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nước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không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khuyến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khích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xuất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cần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hạn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mức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vì</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không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phục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thiết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thực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cho</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cầu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đời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sống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nhân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dân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như</a:t>
            </a:r>
            <a:r>
              <a:rPr lang="en-US" sz="2500" dirty="0">
                <a:solidFill>
                  <a:schemeClr val="tx1"/>
                </a:solidFill>
                <a:latin typeface="Times New Roman" pitchFamily="18" charset="0"/>
                <a:cs typeface="Times New Roman" pitchFamily="18" charset="0"/>
              </a:rPr>
              <a:t> : </a:t>
            </a:r>
            <a:r>
              <a:rPr lang="en-US" sz="2500" dirty="0" err="1">
                <a:solidFill>
                  <a:schemeClr val="tx1"/>
                </a:solidFill>
                <a:latin typeface="Times New Roman" pitchFamily="18" charset="0"/>
                <a:cs typeface="Times New Roman" pitchFamily="18" charset="0"/>
              </a:rPr>
              <a:t>rượu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thuốc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lá</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mã</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bài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lá</a:t>
            </a:r>
            <a:r>
              <a:rPr lang="en-US" sz="2500" dirty="0">
                <a:solidFill>
                  <a:schemeClr val="tx1"/>
                </a:solidFill>
                <a:latin typeface="Times New Roman" pitchFamily="18" charset="0"/>
                <a:cs typeface="Times New Roman" pitchFamily="18" charset="0"/>
              </a:rPr>
              <a:t>...(</a:t>
            </a:r>
            <a:r>
              <a:rPr lang="en-US" sz="2500" dirty="0" err="1">
                <a:solidFill>
                  <a:schemeClr val="tx1"/>
                </a:solidFill>
                <a:latin typeface="Times New Roman" pitchFamily="18" charset="0"/>
                <a:cs typeface="Times New Roman" pitchFamily="18" charset="0"/>
              </a:rPr>
              <a:t>Ngoài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ra</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sản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phẩm-hàng</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hoá</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dịch</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vụ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chịu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tiêu</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thụ</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đặc</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biệt</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còn</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phải</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nộp</a:t>
            </a:r>
            <a:r>
              <a:rPr lang="en-US" sz="2500" dirty="0">
                <a:solidFill>
                  <a:schemeClr val="tx1"/>
                </a:solidFill>
                <a:latin typeface="Times New Roman" pitchFamily="18" charset="0"/>
                <a:cs typeface="Times New Roman" pitchFamily="18" charset="0"/>
              </a:rPr>
              <a:t> </a:t>
            </a:r>
            <a:r>
              <a:rPr lang="en-US" sz="2500" dirty="0" err="1">
                <a:solidFill>
                  <a:schemeClr val="tx1"/>
                </a:solidFill>
                <a:latin typeface="Times New Roman" pitchFamily="18" charset="0"/>
                <a:cs typeface="Times New Roman" pitchFamily="18" charset="0"/>
              </a:rPr>
              <a:t>thuế</a:t>
            </a:r>
            <a:r>
              <a:rPr lang="en-US" sz="2500" dirty="0">
                <a:solidFill>
                  <a:schemeClr val="tx1"/>
                </a:solidFill>
                <a:latin typeface="Times New Roman" pitchFamily="18" charset="0"/>
                <a:cs typeface="Times New Roman" pitchFamily="18" charset="0"/>
              </a:rPr>
              <a:t> GTGT) </a:t>
            </a:r>
          </a:p>
          <a:p>
            <a:endParaRPr lang="en-US" sz="2800" dirty="0">
              <a:solidFill>
                <a:schemeClr val="tx1"/>
              </a:solidFill>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770318781"/>
              </p:ext>
            </p:extLst>
          </p:nvPr>
        </p:nvGraphicFramePr>
        <p:xfrm>
          <a:off x="751610" y="4876800"/>
          <a:ext cx="7779326" cy="1431163"/>
        </p:xfrm>
        <a:graphic>
          <a:graphicData uri="http://schemas.openxmlformats.org/drawingml/2006/table">
            <a:tbl>
              <a:tblPr>
                <a:tableStyleId>{5C22544A-7EE6-4342-B048-85BDC9FD1C3A}</a:tableStyleId>
              </a:tblPr>
              <a:tblGrid>
                <a:gridCol w="2040461">
                  <a:extLst>
                    <a:ext uri="{9D8B030D-6E8A-4147-A177-3AD203B41FA5}">
                      <a16:colId xmlns:a16="http://schemas.microsoft.com/office/drawing/2014/main" val="20000"/>
                    </a:ext>
                  </a:extLst>
                </a:gridCol>
                <a:gridCol w="781154">
                  <a:extLst>
                    <a:ext uri="{9D8B030D-6E8A-4147-A177-3AD203B41FA5}">
                      <a16:colId xmlns:a16="http://schemas.microsoft.com/office/drawing/2014/main" val="20001"/>
                    </a:ext>
                  </a:extLst>
                </a:gridCol>
                <a:gridCol w="1902553">
                  <a:extLst>
                    <a:ext uri="{9D8B030D-6E8A-4147-A177-3AD203B41FA5}">
                      <a16:colId xmlns:a16="http://schemas.microsoft.com/office/drawing/2014/main" val="20002"/>
                    </a:ext>
                  </a:extLst>
                </a:gridCol>
                <a:gridCol w="915037">
                  <a:extLst>
                    <a:ext uri="{9D8B030D-6E8A-4147-A177-3AD203B41FA5}">
                      <a16:colId xmlns:a16="http://schemas.microsoft.com/office/drawing/2014/main" val="20003"/>
                    </a:ext>
                  </a:extLst>
                </a:gridCol>
                <a:gridCol w="2140121">
                  <a:extLst>
                    <a:ext uri="{9D8B030D-6E8A-4147-A177-3AD203B41FA5}">
                      <a16:colId xmlns:a16="http://schemas.microsoft.com/office/drawing/2014/main" val="20004"/>
                    </a:ext>
                  </a:extLst>
                </a:gridCol>
              </a:tblGrid>
              <a:tr h="1431163">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 </a:t>
                      </a:r>
                      <a:r>
                        <a:rPr lang="en-US" sz="2500" dirty="0" err="1">
                          <a:effectLst/>
                          <a:latin typeface="Times New Roman" pitchFamily="18" charset="0"/>
                          <a:cs typeface="Times New Roman" pitchFamily="18" charset="0"/>
                        </a:rPr>
                        <a:t>phải</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nộp</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a:effectLst/>
                          <a:latin typeface="Times New Roman" pitchFamily="18" charset="0"/>
                          <a:cs typeface="Times New Roman" pitchFamily="18" charset="0"/>
                        </a:rPr>
                        <a:t>=</a:t>
                      </a:r>
                      <a:endParaRPr lang="en-US" sz="250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Giá</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tính</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nSpc>
                          <a:spcPct val="107000"/>
                        </a:lnSpc>
                        <a:spcAft>
                          <a:spcPts val="600"/>
                        </a:spcAft>
                      </a:pPr>
                      <a:r>
                        <a:rPr lang="en-US" sz="2500" dirty="0">
                          <a:effectLst/>
                          <a:latin typeface="Times New Roman" pitchFamily="18" charset="0"/>
                          <a:cs typeface="Times New Roman" pitchFamily="18" charset="0"/>
                        </a:rPr>
                        <a:t>x</a:t>
                      </a:r>
                      <a:endParaRPr lang="en-US" sz="2500" dirty="0">
                        <a:effectLst/>
                        <a:latin typeface="Times New Roman" pitchFamily="18" charset="0"/>
                        <a:ea typeface="SimSun"/>
                        <a:cs typeface="Times New Roman" pitchFamily="18" charset="0"/>
                      </a:endParaRPr>
                    </a:p>
                  </a:txBody>
                  <a:tcPr marL="68580" marR="68580" marT="0" marB="0" anchor="ctr"/>
                </a:tc>
                <a:tc>
                  <a:txBody>
                    <a:bodyPr/>
                    <a:lstStyle/>
                    <a:p>
                      <a:pPr marL="228600" algn="ctr">
                        <a:lnSpc>
                          <a:spcPct val="107000"/>
                        </a:lnSpc>
                        <a:spcAft>
                          <a:spcPts val="600"/>
                        </a:spcAft>
                      </a:pP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suất</a:t>
                      </a:r>
                      <a:r>
                        <a:rPr lang="en-US" sz="2500" dirty="0">
                          <a:effectLst/>
                          <a:latin typeface="Times New Roman" pitchFamily="18" charset="0"/>
                          <a:cs typeface="Times New Roman" pitchFamily="18" charset="0"/>
                        </a:rPr>
                        <a:t> </a:t>
                      </a:r>
                      <a:r>
                        <a:rPr lang="en-US" sz="2500" dirty="0" err="1">
                          <a:effectLst/>
                          <a:latin typeface="Times New Roman" pitchFamily="18" charset="0"/>
                          <a:cs typeface="Times New Roman" pitchFamily="18" charset="0"/>
                        </a:rPr>
                        <a:t>thuế</a:t>
                      </a:r>
                      <a:r>
                        <a:rPr lang="en-US" sz="2500" dirty="0">
                          <a:effectLst/>
                          <a:latin typeface="Times New Roman" pitchFamily="18" charset="0"/>
                          <a:cs typeface="Times New Roman" pitchFamily="18" charset="0"/>
                        </a:rPr>
                        <a:t> TTĐB</a:t>
                      </a:r>
                      <a:endParaRPr lang="en-US" sz="25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0690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42899" y="0"/>
            <a:ext cx="7620000" cy="1149927"/>
          </a:xfrm>
        </p:spPr>
        <p:txBody>
          <a:bodyPr/>
          <a:lstStyle/>
          <a:p>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r>
              <a:rPr lang="it-IT" sz="3200" i="1" dirty="0">
                <a:solidFill>
                  <a:schemeClr val="tx1"/>
                </a:solidFill>
                <a:latin typeface="Times New Roman" pitchFamily="18" charset="0"/>
                <a:cs typeface="Times New Roman" pitchFamily="18" charset="0"/>
              </a:rPr>
              <a:t>3.2.4. </a:t>
            </a:r>
            <a:r>
              <a:rPr lang="pl-PL" sz="3200" i="1" dirty="0">
                <a:solidFill>
                  <a:schemeClr val="tx1"/>
                </a:solidFill>
                <a:latin typeface="Times New Roman" pitchFamily="18" charset="0"/>
                <a:cs typeface="Times New Roman" pitchFamily="18" charset="0"/>
              </a:rPr>
              <a:t>Ghi sổ kế toán</a:t>
            </a:r>
            <a:br>
              <a:rPr lang="en-US" sz="3200" dirty="0">
                <a:solidFill>
                  <a:schemeClr val="tx1"/>
                </a:solidFill>
                <a:latin typeface="Times New Roman" pitchFamily="18" charset="0"/>
                <a:cs typeface="Times New Roman" pitchFamily="18" charset="0"/>
              </a:rPr>
            </a:br>
            <a:endParaRPr lang="en-US" sz="3000" b="1" dirty="0">
              <a:solidFill>
                <a:schemeClr val="tx1"/>
              </a:solidFill>
              <a:latin typeface="Times New Roman" pitchFamily="18" charset="0"/>
              <a:cs typeface="Times New Roman" pitchFamily="18" charset="0"/>
            </a:endParaRPr>
          </a:p>
        </p:txBody>
      </p:sp>
      <p:sp>
        <p:nvSpPr>
          <p:cNvPr id="6" name="AutoShape 55"/>
          <p:cNvSpPr>
            <a:spLocks noChangeArrowheads="1"/>
          </p:cNvSpPr>
          <p:nvPr/>
        </p:nvSpPr>
        <p:spPr bwMode="auto">
          <a:xfrm>
            <a:off x="228601" y="762000"/>
            <a:ext cx="8762999" cy="60198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7" name="Rectangle 2"/>
          <p:cNvSpPr txBox="1">
            <a:spLocks noChangeArrowheads="1"/>
          </p:cNvSpPr>
          <p:nvPr/>
        </p:nvSpPr>
        <p:spPr bwMode="auto">
          <a:xfrm>
            <a:off x="685801" y="1752600"/>
            <a:ext cx="800099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500" dirty="0">
                <a:latin typeface="Times New Roman" pitchFamily="18" charset="0"/>
                <a:cs typeface="Times New Roman" pitchFamily="18" charset="0"/>
              </a:rPr>
            </a:br>
            <a:r>
              <a:rPr lang="it-IT" sz="2500" i="1" dirty="0">
                <a:solidFill>
                  <a:schemeClr val="tx1"/>
                </a:solidFill>
                <a:latin typeface="Times New Roman" pitchFamily="18" charset="0"/>
                <a:cs typeface="Times New Roman" pitchFamily="18" charset="0"/>
              </a:rPr>
              <a:t>- </a:t>
            </a:r>
            <a:r>
              <a:rPr lang="pl-PL" sz="2500" i="1" dirty="0">
                <a:solidFill>
                  <a:schemeClr val="tx1"/>
                </a:solidFill>
                <a:latin typeface="Times New Roman" pitchFamily="18" charset="0"/>
                <a:cs typeface="Times New Roman" pitchFamily="18" charset="0"/>
              </a:rPr>
              <a:t>Sổ kế toán chi tiết:</a:t>
            </a:r>
            <a:r>
              <a:rPr lang="pl-PL" sz="2500" dirty="0">
                <a:solidFill>
                  <a:schemeClr val="tx1"/>
                </a:solidFill>
                <a:latin typeface="Times New Roman" pitchFamily="18" charset="0"/>
                <a:cs typeface="Times New Roman" pitchFamily="18" charset="0"/>
              </a:rPr>
              <a:t>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Kế toán quá trình bán hàng sử dụng các sổ chi tiết sau: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thanh toán với người mua bằng VNĐ (Mẫu S31-DN)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thanh toán với người mua bằng ngoại tệ (Mẫu số S32-DN)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các tài khoản (Mẫu S38-DN) </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bán hàng (Mẫu số S35-DN)</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phí sản xuất kinh doanh để theo dõi giá vốn hàng bán.</a:t>
            </a:r>
            <a:endParaRPr lang="en-US" sz="2500" dirty="0">
              <a:solidFill>
                <a:schemeClr val="tx1"/>
              </a:solidFill>
              <a:latin typeface="Times New Roman" pitchFamily="18" charset="0"/>
              <a:cs typeface="Times New Roman" pitchFamily="18" charset="0"/>
            </a:endParaRPr>
          </a:p>
          <a:p>
            <a:r>
              <a:rPr lang="pl-PL" sz="2500" i="1" dirty="0">
                <a:solidFill>
                  <a:schemeClr val="tx1"/>
                </a:solidFill>
                <a:latin typeface="Times New Roman" pitchFamily="18" charset="0"/>
                <a:cs typeface="Times New Roman" pitchFamily="18" charset="0"/>
              </a:rPr>
              <a:t>- Sổ kế toán tổng hợp: </a:t>
            </a:r>
            <a:r>
              <a:rPr lang="pl-PL" sz="2500" dirty="0">
                <a:solidFill>
                  <a:schemeClr val="tx1"/>
                </a:solidFill>
                <a:latin typeface="Times New Roman" pitchFamily="18" charset="0"/>
                <a:cs typeface="Times New Roman" pitchFamily="18" charset="0"/>
              </a:rPr>
              <a:t>Theo hình thức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đăng ký chứng từ ghi sổ</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cái TK 511,521,632</a:t>
            </a:r>
            <a:endParaRPr lang="en-US" sz="2500" dirty="0">
              <a:solidFill>
                <a:schemeClr val="tx1"/>
              </a:solidFill>
              <a:latin typeface="Times New Roman" pitchFamily="18" charset="0"/>
              <a:cs typeface="Times New Roman" pitchFamily="18" charset="0"/>
            </a:endParaRPr>
          </a:p>
          <a:p>
            <a:r>
              <a:rPr lang="pl-PL" sz="2500" dirty="0">
                <a:solidFill>
                  <a:schemeClr val="tx1"/>
                </a:solidFill>
                <a:latin typeface="Times New Roman" pitchFamily="18" charset="0"/>
                <a:cs typeface="Times New Roman" pitchFamily="18" charset="0"/>
              </a:rPr>
              <a:t>* Sổ chi tiết bán hàng (Mẫu số S35-DN)</a:t>
            </a:r>
            <a:endParaRPr lang="en-US" sz="25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894617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42899" y="0"/>
            <a:ext cx="7620000" cy="1149927"/>
          </a:xfrm>
        </p:spPr>
        <p:txBody>
          <a:bodyPr/>
          <a:lstStyle/>
          <a:p>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r>
              <a:rPr lang="it-IT" sz="3200" i="1" dirty="0">
                <a:solidFill>
                  <a:schemeClr val="tx1"/>
                </a:solidFill>
                <a:latin typeface="Times New Roman" pitchFamily="18" charset="0"/>
                <a:cs typeface="Times New Roman" pitchFamily="18" charset="0"/>
              </a:rPr>
              <a:t>3.2.4. </a:t>
            </a:r>
            <a:r>
              <a:rPr lang="pl-PL" sz="3200" i="1" dirty="0">
                <a:solidFill>
                  <a:schemeClr val="tx1"/>
                </a:solidFill>
                <a:latin typeface="Times New Roman" pitchFamily="18" charset="0"/>
                <a:cs typeface="Times New Roman" pitchFamily="18" charset="0"/>
              </a:rPr>
              <a:t>Ghi sổ kế toán</a:t>
            </a:r>
            <a:br>
              <a:rPr lang="en-US" sz="3200" dirty="0">
                <a:solidFill>
                  <a:schemeClr val="tx1"/>
                </a:solidFill>
                <a:latin typeface="Times New Roman" pitchFamily="18" charset="0"/>
                <a:cs typeface="Times New Roman" pitchFamily="18" charset="0"/>
              </a:rPr>
            </a:br>
            <a:endParaRPr lang="en-US" sz="3000" b="1" dirty="0">
              <a:solidFill>
                <a:schemeClr val="tx1"/>
              </a:solidFill>
              <a:latin typeface="Times New Roman" pitchFamily="18" charset="0"/>
              <a:cs typeface="Times New Roman" pitchFamily="18" charset="0"/>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45" y="838200"/>
            <a:ext cx="8929255" cy="565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684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524000"/>
          </a:xfrm>
        </p:spPr>
        <p:txBody>
          <a:bodyPr/>
          <a:lstStyle/>
          <a:p>
            <a:r>
              <a:rPr lang="pl-PL" sz="2800" b="1" dirty="0">
                <a:solidFill>
                  <a:schemeClr val="tx1"/>
                </a:solidFill>
                <a:latin typeface="Times New Roman" pitchFamily="18" charset="0"/>
                <a:cs typeface="Times New Roman" pitchFamily="18" charset="0"/>
              </a:rPr>
              <a:t>4. Kế toán chi phí BH và chi phí QLDN</a:t>
            </a:r>
            <a:br>
              <a:rPr lang="en-US" sz="2800" dirty="0">
                <a:solidFill>
                  <a:schemeClr val="tx1"/>
                </a:solidFill>
                <a:latin typeface="Times New Roman" pitchFamily="18" charset="0"/>
                <a:cs typeface="Times New Roman" pitchFamily="18" charset="0"/>
              </a:rPr>
            </a:br>
            <a:r>
              <a:rPr lang="pl-PL" sz="2800" b="1" i="1" dirty="0">
                <a:solidFill>
                  <a:schemeClr val="tx1"/>
                </a:solidFill>
                <a:latin typeface="Times New Roman" pitchFamily="18" charset="0"/>
                <a:cs typeface="Times New Roman" pitchFamily="18" charset="0"/>
              </a:rPr>
              <a:t>4.1. Kế toán chi phí bán hàng</a:t>
            </a:r>
            <a:br>
              <a:rPr lang="en-US" sz="2800" dirty="0">
                <a:solidFill>
                  <a:schemeClr val="tx1"/>
                </a:solidFill>
                <a:latin typeface="Times New Roman" pitchFamily="18" charset="0"/>
                <a:cs typeface="Times New Roman" pitchFamily="18" charset="0"/>
              </a:rPr>
            </a:br>
            <a:r>
              <a:rPr lang="pl-PL" sz="2800" i="1" dirty="0">
                <a:solidFill>
                  <a:schemeClr val="tx1"/>
                </a:solidFill>
                <a:latin typeface="Times New Roman" pitchFamily="18" charset="0"/>
                <a:cs typeface="Times New Roman" pitchFamily="18" charset="0"/>
              </a:rPr>
              <a:t>4.1.1. Nội dung</a:t>
            </a:r>
            <a:br>
              <a:rPr lang="en-US" dirty="0"/>
            </a:br>
            <a:endParaRPr lang="en-US" dirty="0"/>
          </a:p>
        </p:txBody>
      </p:sp>
      <p:sp>
        <p:nvSpPr>
          <p:cNvPr id="3" name="Content Placeholder 2"/>
          <p:cNvSpPr>
            <a:spLocks noGrp="1"/>
          </p:cNvSpPr>
          <p:nvPr>
            <p:ph idx="1"/>
          </p:nvPr>
        </p:nvSpPr>
        <p:spPr>
          <a:xfrm>
            <a:off x="152400" y="1600200"/>
            <a:ext cx="8763000" cy="5181600"/>
          </a:xfrm>
        </p:spPr>
        <p:txBody>
          <a:bodyPr/>
          <a:lstStyle/>
          <a:p>
            <a:r>
              <a:rPr lang="pl-PL" dirty="0"/>
              <a:t>Chi phí bán hàng là toàn bộ các chi phí phát sinh liên quan đến quá trình bán sản phẩm, hàng hóa và cung cấp dịch vụ.</a:t>
            </a:r>
            <a:endParaRPr lang="en-US" dirty="0"/>
          </a:p>
          <a:p>
            <a:r>
              <a:rPr lang="pl-PL" dirty="0"/>
              <a:t>* Nội dung chi phí bán hàng gồm các yếu tố sau:</a:t>
            </a:r>
            <a:endParaRPr lang="en-US" dirty="0"/>
          </a:p>
          <a:p>
            <a:pPr algn="just"/>
            <a:r>
              <a:rPr lang="pl-PL" dirty="0"/>
              <a:t>(1) Chi phí nhân viên</a:t>
            </a:r>
            <a:endParaRPr lang="en-US" dirty="0"/>
          </a:p>
          <a:p>
            <a:pPr algn="just"/>
            <a:r>
              <a:rPr lang="pl-PL" dirty="0"/>
              <a:t> (2) Chi phí vật liệu, bao bì</a:t>
            </a:r>
            <a:endParaRPr lang="en-US" dirty="0"/>
          </a:p>
          <a:p>
            <a:r>
              <a:rPr lang="pl-PL" dirty="0"/>
              <a:t> (3) Chi phí dụng cụ, đồ dùng </a:t>
            </a:r>
            <a:endParaRPr lang="en-US" dirty="0"/>
          </a:p>
          <a:p>
            <a:r>
              <a:rPr lang="pl-PL" dirty="0"/>
              <a:t>(4) Chi phí khấu hao TSCĐ</a:t>
            </a:r>
            <a:endParaRPr lang="en-US" dirty="0"/>
          </a:p>
          <a:p>
            <a:r>
              <a:rPr lang="pl-PL" dirty="0"/>
              <a:t>(5) Chi phí bảo hành sản phẩm, hàng hóa </a:t>
            </a:r>
            <a:endParaRPr lang="en-US" dirty="0"/>
          </a:p>
          <a:p>
            <a:r>
              <a:rPr lang="pl-PL" dirty="0"/>
              <a:t>(6) Chi phí dịch vụ mua ngoài: </a:t>
            </a:r>
            <a:endParaRPr lang="en-US" dirty="0"/>
          </a:p>
          <a:p>
            <a:r>
              <a:rPr lang="pl-PL" dirty="0"/>
              <a:t>7) Chi phí bằng tiền khác:.</a:t>
            </a:r>
            <a:endParaRPr lang="en-US" dirty="0"/>
          </a:p>
          <a:p>
            <a:endParaRPr lang="en-US" dirty="0"/>
          </a:p>
        </p:txBody>
      </p:sp>
    </p:spTree>
    <p:extLst>
      <p:ext uri="{BB962C8B-B14F-4D97-AF65-F5344CB8AC3E}">
        <p14:creationId xmlns:p14="http://schemas.microsoft.com/office/powerpoint/2010/main" val="683391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0"/>
            <a:ext cx="8763000" cy="3581400"/>
          </a:xfrm>
        </p:spPr>
        <p:txBody>
          <a:bodyPr/>
          <a:lstStyle/>
          <a:p>
            <a:pPr marL="0" indent="0">
              <a:lnSpc>
                <a:spcPct val="150000"/>
              </a:lnSpc>
              <a:buNone/>
            </a:pPr>
            <a:r>
              <a:rPr lang="it-IT" dirty="0"/>
              <a:t>- Hóa đơn GTGT</a:t>
            </a:r>
            <a:endParaRPr lang="en-US" dirty="0"/>
          </a:p>
          <a:p>
            <a:pPr marL="0" indent="0">
              <a:lnSpc>
                <a:spcPct val="150000"/>
              </a:lnSpc>
              <a:buNone/>
            </a:pPr>
            <a:r>
              <a:rPr lang="it-IT" dirty="0"/>
              <a:t>- Phiếu chi</a:t>
            </a:r>
            <a:endParaRPr lang="en-US" dirty="0"/>
          </a:p>
          <a:p>
            <a:pPr marL="0" indent="0">
              <a:lnSpc>
                <a:spcPct val="150000"/>
              </a:lnSpc>
              <a:buNone/>
            </a:pPr>
            <a:r>
              <a:rPr lang="it-IT" dirty="0"/>
              <a:t>- Bảng phân bổ tiền lương và BHXH.</a:t>
            </a:r>
            <a:endParaRPr lang="en-US" dirty="0"/>
          </a:p>
          <a:p>
            <a:pPr marL="0" indent="0">
              <a:lnSpc>
                <a:spcPct val="150000"/>
              </a:lnSpc>
              <a:buNone/>
            </a:pPr>
            <a:r>
              <a:rPr lang="it-IT" dirty="0"/>
              <a:t>- Bảng phân bổ nguyên liệu, vật liệu, công cụ dụng cụ.</a:t>
            </a:r>
            <a:endParaRPr lang="en-US" dirty="0"/>
          </a:p>
          <a:p>
            <a:pPr marL="0" indent="0">
              <a:lnSpc>
                <a:spcPct val="150000"/>
              </a:lnSpc>
              <a:buNone/>
            </a:pPr>
            <a:r>
              <a:rPr lang="it-IT" dirty="0"/>
              <a:t>- Bảng tính và phân bổ khấu hao TSCĐ.</a:t>
            </a:r>
            <a:endParaRPr lang="en-US" dirty="0"/>
          </a:p>
          <a:p>
            <a:endParaRPr lang="en-US" dirty="0"/>
          </a:p>
        </p:txBody>
      </p:sp>
      <p:sp>
        <p:nvSpPr>
          <p:cNvPr id="4" name="Title 3"/>
          <p:cNvSpPr>
            <a:spLocks noGrp="1"/>
          </p:cNvSpPr>
          <p:nvPr>
            <p:ph type="title"/>
          </p:nvPr>
        </p:nvSpPr>
        <p:spPr>
          <a:xfrm>
            <a:off x="381000" y="1066800"/>
            <a:ext cx="8229600" cy="914400"/>
          </a:xfrm>
        </p:spPr>
        <p:txBody>
          <a:bodyPr/>
          <a:lstStyle/>
          <a:p>
            <a:r>
              <a:rPr lang="en-US" sz="2800" b="1" i="1" dirty="0">
                <a:solidFill>
                  <a:schemeClr val="tx1"/>
                </a:solidFill>
                <a:latin typeface="Times New Roman" pitchFamily="18" charset="0"/>
                <a:cs typeface="Times New Roman" pitchFamily="18" charset="0"/>
              </a:rPr>
              <a:t>4.1.2 </a:t>
            </a:r>
            <a:r>
              <a:rPr lang="en-US" sz="2800" b="1" i="1" dirty="0" err="1">
                <a:solidFill>
                  <a:schemeClr val="tx1"/>
                </a:solidFill>
                <a:latin typeface="Times New Roman" pitchFamily="18" charset="0"/>
                <a:cs typeface="Times New Roman" pitchFamily="18" charset="0"/>
              </a:rPr>
              <a:t>Chứng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từ</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kế</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toán</a:t>
            </a:r>
            <a:endParaRPr lang="en-US" sz="28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30935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0"/>
            <a:ext cx="8763000" cy="461665"/>
          </a:xfrm>
          <a:prstGeom prst="rect">
            <a:avLst/>
          </a:prstGeom>
        </p:spPr>
        <p:txBody>
          <a:bodyPr wrap="square">
            <a:spAutoFit/>
          </a:bodyPr>
          <a:lstStyle/>
          <a:p>
            <a:pPr marL="228600" algn="just"/>
            <a:r>
              <a:rPr lang="en-US" sz="2400" b="1" i="1" dirty="0">
                <a:solidFill>
                  <a:srgbClr val="080808"/>
                </a:solidFill>
                <a:latin typeface="Times New Roman"/>
                <a:ea typeface="Calibri"/>
                <a:cs typeface="Times New Roman"/>
              </a:rPr>
              <a:t>4.1.3. </a:t>
            </a:r>
            <a:r>
              <a:rPr lang="en-US" sz="2400" b="1" i="1" dirty="0" err="1">
                <a:solidFill>
                  <a:srgbClr val="080808"/>
                </a:solidFill>
                <a:latin typeface="Times New Roman"/>
                <a:ea typeface="Calibri"/>
                <a:cs typeface="Times New Roman"/>
              </a:rPr>
              <a:t>Kế</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toán</a:t>
            </a:r>
            <a:r>
              <a:rPr lang="en-US" sz="2400" b="1" i="1" dirty="0">
                <a:solidFill>
                  <a:srgbClr val="080808"/>
                </a:solidFill>
                <a:latin typeface="Times New Roman"/>
                <a:ea typeface="Calibri"/>
                <a:cs typeface="Times New Roman"/>
              </a:rPr>
              <a:t> chi </a:t>
            </a:r>
            <a:r>
              <a:rPr lang="en-US" sz="2400" b="1" i="1" dirty="0" err="1">
                <a:solidFill>
                  <a:srgbClr val="080808"/>
                </a:solidFill>
                <a:latin typeface="Times New Roman"/>
                <a:ea typeface="Calibri"/>
                <a:cs typeface="Times New Roman"/>
              </a:rPr>
              <a:t>phí</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bán</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hàng</a:t>
            </a:r>
            <a:endParaRPr lang="en-US" sz="2400" i="1" dirty="0">
              <a:solidFill>
                <a:srgbClr val="080808"/>
              </a:solidFill>
              <a:latin typeface="Calibri"/>
              <a:ea typeface="Calibri"/>
              <a:cs typeface="Times New Roman"/>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146</a:t>
            </a: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7865"/>
            <a:ext cx="8915400" cy="609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0665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524000"/>
          </a:xfrm>
        </p:spPr>
        <p:txBody>
          <a:bodyPr/>
          <a:lstStyle/>
          <a:p>
            <a:r>
              <a:rPr lang="pl-PL" sz="2800" b="1" dirty="0">
                <a:solidFill>
                  <a:schemeClr val="tx1"/>
                </a:solidFill>
                <a:latin typeface="Times New Roman" pitchFamily="18" charset="0"/>
                <a:cs typeface="Times New Roman" pitchFamily="18" charset="0"/>
              </a:rPr>
              <a:t>4. Kế toán chi phí BH và chi phí QLDN</a:t>
            </a:r>
            <a:br>
              <a:rPr lang="en-US" sz="2800" dirty="0">
                <a:solidFill>
                  <a:schemeClr val="tx1"/>
                </a:solidFill>
                <a:latin typeface="Times New Roman" pitchFamily="18" charset="0"/>
                <a:cs typeface="Times New Roman" pitchFamily="18" charset="0"/>
              </a:rPr>
            </a:br>
            <a:r>
              <a:rPr lang="pl-PL" sz="2800" b="1" i="1" dirty="0">
                <a:solidFill>
                  <a:schemeClr val="tx1"/>
                </a:solidFill>
                <a:latin typeface="Times New Roman" pitchFamily="18" charset="0"/>
                <a:cs typeface="Times New Roman" pitchFamily="18" charset="0"/>
              </a:rPr>
              <a:t>4.</a:t>
            </a:r>
            <a:r>
              <a:rPr lang="en-US" sz="2800" b="1" i="1" dirty="0">
                <a:solidFill>
                  <a:schemeClr val="tx1"/>
                </a:solidFill>
                <a:latin typeface="Times New Roman" pitchFamily="18" charset="0"/>
                <a:cs typeface="Times New Roman" pitchFamily="18" charset="0"/>
              </a:rPr>
              <a:t>2</a:t>
            </a:r>
            <a:r>
              <a:rPr lang="pl-PL" sz="2800" b="1" i="1" dirty="0">
                <a:solidFill>
                  <a:schemeClr val="tx1"/>
                </a:solidFill>
                <a:latin typeface="Times New Roman" pitchFamily="18" charset="0"/>
                <a:cs typeface="Times New Roman" pitchFamily="18" charset="0"/>
              </a:rPr>
              <a:t>. Kế toán chi phí </a:t>
            </a:r>
            <a:r>
              <a:rPr lang="en-US" sz="2800" b="1" i="1" dirty="0">
                <a:solidFill>
                  <a:schemeClr val="tx1"/>
                </a:solidFill>
                <a:latin typeface="Times New Roman" pitchFamily="18" charset="0"/>
                <a:cs typeface="Times New Roman" pitchFamily="18" charset="0"/>
              </a:rPr>
              <a:t>QLDN</a:t>
            </a:r>
            <a:br>
              <a:rPr lang="en-US" sz="2800" dirty="0">
                <a:solidFill>
                  <a:schemeClr val="tx1"/>
                </a:solidFill>
                <a:latin typeface="Times New Roman" pitchFamily="18" charset="0"/>
                <a:cs typeface="Times New Roman" pitchFamily="18" charset="0"/>
              </a:rPr>
            </a:br>
            <a:r>
              <a:rPr lang="pl-PL" sz="2800" i="1" dirty="0">
                <a:solidFill>
                  <a:schemeClr val="tx1"/>
                </a:solidFill>
                <a:latin typeface="Times New Roman" pitchFamily="18" charset="0"/>
                <a:cs typeface="Times New Roman" pitchFamily="18" charset="0"/>
              </a:rPr>
              <a:t>4.</a:t>
            </a:r>
            <a:r>
              <a:rPr lang="en-US" sz="2800" i="1" dirty="0">
                <a:solidFill>
                  <a:schemeClr val="tx1"/>
                </a:solidFill>
                <a:latin typeface="Times New Roman" pitchFamily="18" charset="0"/>
                <a:cs typeface="Times New Roman" pitchFamily="18" charset="0"/>
              </a:rPr>
              <a:t>2</a:t>
            </a:r>
            <a:r>
              <a:rPr lang="pl-PL" sz="2800" i="1" dirty="0">
                <a:solidFill>
                  <a:schemeClr val="tx1"/>
                </a:solidFill>
                <a:latin typeface="Times New Roman" pitchFamily="18" charset="0"/>
                <a:cs typeface="Times New Roman" pitchFamily="18" charset="0"/>
              </a:rPr>
              <a:t>.1. Nội dung</a:t>
            </a:r>
            <a:br>
              <a:rPr lang="en-US" dirty="0"/>
            </a:br>
            <a:endParaRPr lang="en-US" dirty="0"/>
          </a:p>
        </p:txBody>
      </p:sp>
      <p:sp>
        <p:nvSpPr>
          <p:cNvPr id="3" name="Content Placeholder 2"/>
          <p:cNvSpPr>
            <a:spLocks noGrp="1"/>
          </p:cNvSpPr>
          <p:nvPr>
            <p:ph idx="1"/>
          </p:nvPr>
        </p:nvSpPr>
        <p:spPr>
          <a:xfrm>
            <a:off x="152400" y="1600200"/>
            <a:ext cx="8763000" cy="5181600"/>
          </a:xfrm>
        </p:spPr>
        <p:txBody>
          <a:bodyPr/>
          <a:lstStyle/>
          <a:p>
            <a:r>
              <a:rPr lang="vi-VN" dirty="0"/>
              <a:t>Chi phí quản lý doanh nghiệp là toàn bộ chi phí liên quan đến hoạt động quản lý sản xuất kinh doanh, quản lý hành chính và một số khoản khác có tính chất chung toàn doanh nghiệp.</a:t>
            </a:r>
            <a:endParaRPr lang="en-US" dirty="0"/>
          </a:p>
          <a:p>
            <a:r>
              <a:rPr lang="vi-VN" i="1" dirty="0"/>
              <a:t>- Chi phí nhân viên quản lý</a:t>
            </a:r>
            <a:r>
              <a:rPr lang="vi-VN" dirty="0"/>
              <a:t>.</a:t>
            </a:r>
            <a:endParaRPr lang="en-US" dirty="0"/>
          </a:p>
          <a:p>
            <a:r>
              <a:rPr lang="vi-VN" i="1" dirty="0"/>
              <a:t>- Chi phí vật liệu quản lý</a:t>
            </a:r>
            <a:endParaRPr lang="en-US" dirty="0"/>
          </a:p>
          <a:p>
            <a:r>
              <a:rPr lang="vi-VN" i="1" dirty="0"/>
              <a:t>- Chi phí đồ dùng văn phòng</a:t>
            </a:r>
            <a:endParaRPr lang="en-US" i="1" dirty="0"/>
          </a:p>
          <a:p>
            <a:r>
              <a:rPr lang="vi-VN" i="1" dirty="0"/>
              <a:t>- Chi phí khấu hao TSCĐ</a:t>
            </a:r>
            <a:endParaRPr lang="en-US" i="1" dirty="0"/>
          </a:p>
          <a:p>
            <a:r>
              <a:rPr lang="vi-VN" i="1" dirty="0"/>
              <a:t>- Thuế, phí và lệ phí</a:t>
            </a:r>
            <a:endParaRPr lang="en-US" i="1" dirty="0"/>
          </a:p>
          <a:p>
            <a:r>
              <a:rPr lang="vi-VN" i="1" dirty="0"/>
              <a:t>- Chi phí dự phòng</a:t>
            </a:r>
            <a:endParaRPr lang="en-US" i="1" dirty="0"/>
          </a:p>
          <a:p>
            <a:r>
              <a:rPr lang="vi-VN" i="1" dirty="0"/>
              <a:t>- Chi phí dịch vụ mua ngoài</a:t>
            </a:r>
            <a:endParaRPr lang="en-US" i="1" dirty="0"/>
          </a:p>
          <a:p>
            <a:r>
              <a:rPr lang="vi-VN" i="1" dirty="0"/>
              <a:t>- Chi phí bằng tiền khác</a:t>
            </a:r>
            <a:endParaRPr lang="en-US" dirty="0"/>
          </a:p>
          <a:p>
            <a:endParaRPr lang="en-US" dirty="0"/>
          </a:p>
        </p:txBody>
      </p:sp>
    </p:spTree>
    <p:extLst>
      <p:ext uri="{BB962C8B-B14F-4D97-AF65-F5344CB8AC3E}">
        <p14:creationId xmlns:p14="http://schemas.microsoft.com/office/powerpoint/2010/main" val="657729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0"/>
            <a:ext cx="8763000" cy="3581400"/>
          </a:xfrm>
        </p:spPr>
        <p:txBody>
          <a:bodyPr/>
          <a:lstStyle/>
          <a:p>
            <a:pPr marL="0" indent="0">
              <a:lnSpc>
                <a:spcPct val="150000"/>
              </a:lnSpc>
              <a:buNone/>
            </a:pPr>
            <a:r>
              <a:rPr lang="it-IT" dirty="0"/>
              <a:t>- Hóa đơn GTGT</a:t>
            </a:r>
            <a:endParaRPr lang="en-US" dirty="0"/>
          </a:p>
          <a:p>
            <a:pPr marL="0" indent="0">
              <a:lnSpc>
                <a:spcPct val="150000"/>
              </a:lnSpc>
              <a:buNone/>
            </a:pPr>
            <a:r>
              <a:rPr lang="it-IT" dirty="0"/>
              <a:t>- Phiếu chi</a:t>
            </a:r>
            <a:endParaRPr lang="en-US" dirty="0"/>
          </a:p>
          <a:p>
            <a:pPr marL="0" indent="0">
              <a:lnSpc>
                <a:spcPct val="150000"/>
              </a:lnSpc>
              <a:buNone/>
            </a:pPr>
            <a:r>
              <a:rPr lang="it-IT" dirty="0"/>
              <a:t>- Bảng phân bổ tiền lương và BHXH.</a:t>
            </a:r>
            <a:endParaRPr lang="en-US" dirty="0"/>
          </a:p>
          <a:p>
            <a:pPr marL="0" indent="0">
              <a:lnSpc>
                <a:spcPct val="150000"/>
              </a:lnSpc>
              <a:buNone/>
            </a:pPr>
            <a:r>
              <a:rPr lang="it-IT" dirty="0"/>
              <a:t>- Bảng phân bổ nguyên liệu, vật liệu, công cụ dụng cụ.</a:t>
            </a:r>
            <a:endParaRPr lang="en-US" dirty="0"/>
          </a:p>
          <a:p>
            <a:pPr marL="0" indent="0">
              <a:lnSpc>
                <a:spcPct val="150000"/>
              </a:lnSpc>
              <a:buNone/>
            </a:pPr>
            <a:r>
              <a:rPr lang="it-IT" b="1" dirty="0"/>
              <a:t>-</a:t>
            </a:r>
            <a:r>
              <a:rPr lang="it-IT" dirty="0"/>
              <a:t> Bảng tính và phân bổ khấu hao TSCĐ.</a:t>
            </a:r>
            <a:endParaRPr lang="en-US" dirty="0"/>
          </a:p>
          <a:p>
            <a:pPr marL="0" indent="0">
              <a:buNone/>
            </a:pPr>
            <a:endParaRPr lang="en-US" dirty="0"/>
          </a:p>
        </p:txBody>
      </p:sp>
      <p:sp>
        <p:nvSpPr>
          <p:cNvPr id="4" name="Title 3"/>
          <p:cNvSpPr>
            <a:spLocks noGrp="1"/>
          </p:cNvSpPr>
          <p:nvPr>
            <p:ph type="title"/>
          </p:nvPr>
        </p:nvSpPr>
        <p:spPr>
          <a:xfrm>
            <a:off x="381000" y="1066800"/>
            <a:ext cx="8229600" cy="914400"/>
          </a:xfrm>
        </p:spPr>
        <p:txBody>
          <a:bodyPr/>
          <a:lstStyle/>
          <a:p>
            <a:r>
              <a:rPr lang="en-US" sz="2800" b="1" i="1" dirty="0">
                <a:solidFill>
                  <a:schemeClr val="tx1"/>
                </a:solidFill>
                <a:latin typeface="Times New Roman" pitchFamily="18" charset="0"/>
                <a:cs typeface="Times New Roman" pitchFamily="18" charset="0"/>
              </a:rPr>
              <a:t>4.2.2 </a:t>
            </a:r>
            <a:r>
              <a:rPr lang="en-US" sz="2800" b="1" i="1" dirty="0" err="1">
                <a:solidFill>
                  <a:schemeClr val="tx1"/>
                </a:solidFill>
                <a:latin typeface="Times New Roman" pitchFamily="18" charset="0"/>
                <a:cs typeface="Times New Roman" pitchFamily="18" charset="0"/>
              </a:rPr>
              <a:t>Chứng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từ</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kế</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toán</a:t>
            </a:r>
            <a:endParaRPr lang="en-US" sz="2800" b="1"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637473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0"/>
            <a:ext cx="8763000" cy="461665"/>
          </a:xfrm>
          <a:prstGeom prst="rect">
            <a:avLst/>
          </a:prstGeom>
        </p:spPr>
        <p:txBody>
          <a:bodyPr wrap="square">
            <a:spAutoFit/>
          </a:bodyPr>
          <a:lstStyle/>
          <a:p>
            <a:pPr marL="228600" algn="just"/>
            <a:r>
              <a:rPr lang="en-US" sz="2400" b="1" i="1" dirty="0">
                <a:solidFill>
                  <a:srgbClr val="080808"/>
                </a:solidFill>
                <a:latin typeface="Times New Roman"/>
                <a:ea typeface="Calibri"/>
                <a:cs typeface="Times New Roman"/>
              </a:rPr>
              <a:t>4.2.3. </a:t>
            </a:r>
            <a:r>
              <a:rPr lang="en-US" sz="2400" b="1" i="1" dirty="0" err="1">
                <a:solidFill>
                  <a:srgbClr val="080808"/>
                </a:solidFill>
                <a:latin typeface="Times New Roman"/>
                <a:ea typeface="Calibri"/>
                <a:cs typeface="Times New Roman"/>
              </a:rPr>
              <a:t>Kế</a:t>
            </a:r>
            <a:r>
              <a:rPr lang="en-US" sz="2400" b="1" i="1" dirty="0">
                <a:solidFill>
                  <a:srgbClr val="080808"/>
                </a:solidFill>
                <a:latin typeface="Times New Roman"/>
                <a:ea typeface="Calibri"/>
                <a:cs typeface="Times New Roman"/>
              </a:rPr>
              <a:t> </a:t>
            </a:r>
            <a:r>
              <a:rPr lang="en-US" sz="2400" b="1" i="1" dirty="0" err="1">
                <a:solidFill>
                  <a:srgbClr val="080808"/>
                </a:solidFill>
                <a:latin typeface="Times New Roman"/>
                <a:ea typeface="Calibri"/>
                <a:cs typeface="Times New Roman"/>
              </a:rPr>
              <a:t>toán</a:t>
            </a:r>
            <a:r>
              <a:rPr lang="en-US" sz="2400" b="1" i="1" dirty="0">
                <a:solidFill>
                  <a:srgbClr val="080808"/>
                </a:solidFill>
                <a:latin typeface="Times New Roman"/>
                <a:ea typeface="Calibri"/>
                <a:cs typeface="Times New Roman"/>
              </a:rPr>
              <a:t> chi </a:t>
            </a:r>
            <a:r>
              <a:rPr lang="en-US" sz="2400" b="1" i="1" dirty="0" err="1">
                <a:solidFill>
                  <a:srgbClr val="080808"/>
                </a:solidFill>
                <a:latin typeface="Times New Roman"/>
                <a:ea typeface="Calibri"/>
                <a:cs typeface="Times New Roman"/>
              </a:rPr>
              <a:t>phí</a:t>
            </a:r>
            <a:r>
              <a:rPr lang="en-US" sz="2400" b="1" i="1" dirty="0">
                <a:solidFill>
                  <a:srgbClr val="080808"/>
                </a:solidFill>
                <a:latin typeface="Times New Roman"/>
                <a:ea typeface="Calibri"/>
                <a:cs typeface="Times New Roman"/>
              </a:rPr>
              <a:t> QLDN</a:t>
            </a:r>
            <a:endParaRPr lang="en-US" sz="2400" i="1" dirty="0">
              <a:solidFill>
                <a:srgbClr val="080808"/>
              </a:solidFill>
              <a:latin typeface="Calibri"/>
              <a:ea typeface="Calibri"/>
              <a:cs typeface="Times New Roman"/>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146</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7865"/>
            <a:ext cx="8610600" cy="602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0719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533400"/>
            <a:ext cx="8915400" cy="5532284"/>
          </a:xfrm>
          <a:prstGeom prst="rect">
            <a:avLst/>
          </a:prstGeom>
        </p:spPr>
        <p:txBody>
          <a:bodyPr wrap="square">
            <a:spAutoFit/>
          </a:bodyPr>
          <a:lstStyle/>
          <a:p>
            <a:pPr algn="just">
              <a:lnSpc>
                <a:spcPct val="140000"/>
              </a:lnSpc>
              <a:spcBef>
                <a:spcPts val="300"/>
              </a:spcBef>
            </a:pPr>
            <a:r>
              <a:rPr lang="en-US" sz="2400" u="sng" dirty="0" err="1">
                <a:solidFill>
                  <a:srgbClr val="000000"/>
                </a:solidFill>
                <a:latin typeface="Times New Roman"/>
                <a:ea typeface="Calibri"/>
                <a:cs typeface="Times New Roman"/>
              </a:rPr>
              <a:t>Ví</a:t>
            </a:r>
            <a:r>
              <a:rPr lang="en-US" sz="2400" u="sng" dirty="0">
                <a:solidFill>
                  <a:srgbClr val="000000"/>
                </a:solidFill>
                <a:latin typeface="Times New Roman"/>
                <a:ea typeface="Calibri"/>
                <a:cs typeface="Times New Roman"/>
              </a:rPr>
              <a:t> </a:t>
            </a:r>
            <a:r>
              <a:rPr lang="en-US" sz="2400" u="sng" dirty="0" err="1">
                <a:solidFill>
                  <a:srgbClr val="000000"/>
                </a:solidFill>
                <a:latin typeface="Times New Roman"/>
                <a:ea typeface="Calibri"/>
                <a:cs typeface="Times New Roman"/>
              </a:rPr>
              <a:t>dụ</a:t>
            </a:r>
            <a:r>
              <a:rPr lang="en-US" sz="2400" dirty="0">
                <a:solidFill>
                  <a:srgbClr val="000000"/>
                </a:solidFill>
                <a:latin typeface="Times New Roman"/>
                <a:ea typeface="Calibri"/>
                <a:cs typeface="Times New Roman"/>
              </a:rPr>
              <a:t>:</a:t>
            </a:r>
          </a:p>
          <a:p>
            <a:pPr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ty</a:t>
            </a:r>
            <a:r>
              <a:rPr lang="en-US" sz="2400" dirty="0">
                <a:solidFill>
                  <a:srgbClr val="000000"/>
                </a:solidFill>
                <a:latin typeface="Times New Roman"/>
                <a:ea typeface="Calibri"/>
                <a:cs typeface="Times New Roman"/>
              </a:rPr>
              <a:t> X </a:t>
            </a:r>
            <a:r>
              <a:rPr lang="en-US" sz="2400" dirty="0" err="1">
                <a:solidFill>
                  <a:srgbClr val="000000"/>
                </a:solidFill>
                <a:latin typeface="Times New Roman"/>
                <a:ea typeface="Calibri"/>
                <a:cs typeface="Times New Roman"/>
              </a:rPr>
              <a:t>đã</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trích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trước</a:t>
            </a: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lớn</a:t>
            </a:r>
            <a:r>
              <a:rPr lang="en-US" sz="2400" dirty="0">
                <a:solidFill>
                  <a:srgbClr val="000000"/>
                </a:solidFill>
                <a:latin typeface="Times New Roman"/>
                <a:ea typeface="Calibri"/>
                <a:cs typeface="Times New Roman"/>
              </a:rPr>
              <a:t> TSCĐ </a:t>
            </a:r>
            <a:r>
              <a:rPr lang="en-US" sz="2400" dirty="0" err="1">
                <a:solidFill>
                  <a:srgbClr val="000000"/>
                </a:solidFill>
                <a:latin typeface="Times New Roman"/>
                <a:ea typeface="Calibri"/>
                <a:cs typeface="Times New Roman"/>
              </a:rPr>
              <a:t>hữu</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hình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được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dùng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để</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phục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vụ</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bán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hàng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số</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tiền</a:t>
            </a:r>
            <a:r>
              <a:rPr lang="en-US" sz="2400" dirty="0">
                <a:solidFill>
                  <a:srgbClr val="000000"/>
                </a:solidFill>
                <a:latin typeface="Times New Roman"/>
                <a:ea typeface="Calibri"/>
                <a:cs typeface="Times New Roman"/>
              </a:rPr>
              <a:t> 25.000 ( </a:t>
            </a:r>
            <a:r>
              <a:rPr lang="en-US" sz="2400" dirty="0" err="1">
                <a:solidFill>
                  <a:srgbClr val="000000"/>
                </a:solidFill>
                <a:latin typeface="Times New Roman"/>
                <a:ea typeface="Calibri"/>
                <a:cs typeface="Times New Roman"/>
              </a:rPr>
              <a:t>đvt</a:t>
            </a:r>
            <a:r>
              <a:rPr lang="en-US" sz="2400" dirty="0">
                <a:solidFill>
                  <a:srgbClr val="000000"/>
                </a:solidFill>
                <a:latin typeface="Times New Roman"/>
                <a:ea typeface="Calibri"/>
                <a:cs typeface="Times New Roman"/>
              </a:rPr>
              <a:t>: 1.000đ)</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Trong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kỳ</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ty</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tiến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hành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như</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sau</a:t>
            </a:r>
            <a:r>
              <a:rPr lang="en-US" sz="2400" dirty="0">
                <a:solidFill>
                  <a:srgbClr val="000000"/>
                </a:solidFill>
                <a:latin typeface="Times New Roman"/>
                <a:ea typeface="Calibri"/>
                <a:cs typeface="Times New Roman"/>
              </a:rPr>
              <a:t>:</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nguyên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vật</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liệu</a:t>
            </a:r>
            <a:r>
              <a:rPr lang="en-US" sz="2400" dirty="0">
                <a:solidFill>
                  <a:srgbClr val="000000"/>
                </a:solidFill>
                <a:latin typeface="Times New Roman"/>
                <a:ea typeface="Calibri"/>
                <a:cs typeface="Times New Roman"/>
              </a:rPr>
              <a:t>: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CC, DC: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nhân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15.000;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Chi </a:t>
            </a:r>
            <a:r>
              <a:rPr lang="en-US" sz="2400" dirty="0" err="1">
                <a:solidFill>
                  <a:srgbClr val="000000"/>
                </a:solidFill>
                <a:latin typeface="Times New Roman"/>
                <a:ea typeface="Calibri"/>
                <a:cs typeface="Times New Roman"/>
              </a:rPr>
              <a:t>phí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bằng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tiền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khác</a:t>
            </a:r>
            <a:r>
              <a:rPr lang="en-US" sz="2400" dirty="0">
                <a:solidFill>
                  <a:srgbClr val="000000"/>
                </a:solidFill>
                <a:latin typeface="Times New Roman"/>
                <a:ea typeface="Calibri"/>
                <a:cs typeface="Times New Roman"/>
              </a:rPr>
              <a:t>: 5.000;</a:t>
            </a:r>
            <a:endParaRPr lang="en-US" sz="2400" dirty="0">
              <a:solidFill>
                <a:srgbClr val="080808"/>
              </a:solidFill>
              <a:latin typeface="Calibri"/>
              <a:ea typeface="Calibri"/>
              <a:cs typeface="Times New Roman"/>
            </a:endParaRPr>
          </a:p>
          <a:p>
            <a:pPr indent="457200" algn="just">
              <a:lnSpc>
                <a:spcPct val="140000"/>
              </a:lnSpc>
              <a:spcBef>
                <a:spcPts val="300"/>
              </a:spcBef>
            </a:pP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Công</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việc</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chữa</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đã</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hoàn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thành</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và</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bàn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giao</a:t>
            </a:r>
            <a:r>
              <a:rPr lang="en-US" sz="2400" dirty="0">
                <a:solidFill>
                  <a:srgbClr val="000000"/>
                </a:solidFill>
                <a:latin typeface="Times New Roman"/>
                <a:ea typeface="Calibri"/>
                <a:cs typeface="Times New Roman"/>
              </a:rPr>
              <a:t> TSCĐ </a:t>
            </a:r>
            <a:r>
              <a:rPr lang="en-US" sz="2400" dirty="0" err="1">
                <a:solidFill>
                  <a:srgbClr val="000000"/>
                </a:solidFill>
                <a:latin typeface="Times New Roman"/>
                <a:ea typeface="Calibri"/>
                <a:cs typeface="Times New Roman"/>
              </a:rPr>
              <a:t>cho</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bộ</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phận</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sử</a:t>
            </a:r>
            <a:r>
              <a:rPr lang="en-US" sz="2400" dirty="0">
                <a:solidFill>
                  <a:srgbClr val="000000"/>
                </a:solidFill>
                <a:latin typeface="Times New Roman"/>
                <a:ea typeface="Calibri"/>
                <a:cs typeface="Times New Roman"/>
              </a:rPr>
              <a:t> </a:t>
            </a:r>
            <a:r>
              <a:rPr lang="en-US" sz="2400" dirty="0" err="1">
                <a:solidFill>
                  <a:srgbClr val="000000"/>
                </a:solidFill>
                <a:latin typeface="Times New Roman"/>
                <a:ea typeface="Calibri"/>
                <a:cs typeface="Times New Roman"/>
              </a:rPr>
              <a:t>dụng</a:t>
            </a:r>
            <a:r>
              <a:rPr lang="en-US" sz="2400" dirty="0">
                <a:solidFill>
                  <a:srgbClr val="000000"/>
                </a:solidFill>
                <a:latin typeface="Times New Roman"/>
                <a:ea typeface="Calibri"/>
                <a:cs typeface="Times New Roman"/>
              </a:rPr>
              <a:t>. </a:t>
            </a:r>
            <a:endParaRPr lang="en-US" sz="2400" dirty="0">
              <a:solidFill>
                <a:srgbClr val="080808"/>
              </a:solidFill>
              <a:latin typeface="Calibri"/>
              <a:ea typeface="Calibri"/>
              <a:cs typeface="Times New Roman"/>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149</a:t>
            </a:r>
          </a:p>
        </p:txBody>
      </p:sp>
    </p:spTree>
    <p:extLst>
      <p:ext uri="{BB962C8B-B14F-4D97-AF65-F5344CB8AC3E}">
        <p14:creationId xmlns:p14="http://schemas.microsoft.com/office/powerpoint/2010/main" val="3406962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31539953"/>
              </p:ext>
            </p:extLst>
          </p:nvPr>
        </p:nvGraphicFramePr>
        <p:xfrm>
          <a:off x="0" y="0"/>
          <a:ext cx="8991600" cy="656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6044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5</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doanh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hoạt</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động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tài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chính</a:t>
            </a:r>
            <a:br>
              <a:rPr lang="en-US" sz="2800"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5.1.Nội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doanh</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hoạt</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động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tài</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chính</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524000"/>
            <a:ext cx="8763000" cy="5181600"/>
          </a:xfrm>
        </p:spPr>
        <p:txBody>
          <a:bodyPr/>
          <a:lstStyle/>
          <a:p>
            <a:r>
              <a:rPr lang="pl-PL" i="1" dirty="0"/>
              <a:t>*Chi phí tài chính: </a:t>
            </a:r>
            <a:r>
              <a:rPr lang="en-US" dirty="0" err="1"/>
              <a:t>Là</a:t>
            </a:r>
            <a:r>
              <a:rPr lang="en-US" dirty="0"/>
              <a:t> </a:t>
            </a:r>
            <a:r>
              <a:rPr lang="en-US" dirty="0" err="1"/>
              <a:t>những</a:t>
            </a:r>
            <a:r>
              <a:rPr lang="en-US" dirty="0"/>
              <a:t> chi </a:t>
            </a:r>
            <a:r>
              <a:rPr lang="en-US" dirty="0" err="1"/>
              <a:t>phí</a:t>
            </a:r>
            <a:r>
              <a:rPr lang="en-US" dirty="0"/>
              <a:t> </a:t>
            </a:r>
            <a:r>
              <a:rPr lang="en-US" dirty="0" err="1"/>
              <a:t>liên</a:t>
            </a:r>
            <a:r>
              <a:rPr lang="en-US" dirty="0"/>
              <a:t> </a:t>
            </a:r>
            <a:r>
              <a:rPr lang="en-US" dirty="0" err="1"/>
              <a:t>quan</a:t>
            </a:r>
            <a:r>
              <a:rPr lang="en-US" dirty="0"/>
              <a:t> </a:t>
            </a:r>
            <a:r>
              <a:rPr lang="en-US" dirty="0" err="1"/>
              <a:t>đến</a:t>
            </a:r>
            <a:r>
              <a:rPr lang="en-US" dirty="0"/>
              <a:t> </a:t>
            </a:r>
            <a:r>
              <a:rPr lang="en-US" dirty="0" err="1"/>
              <a:t>hoạt</a:t>
            </a:r>
            <a:r>
              <a:rPr lang="en-US" dirty="0"/>
              <a:t> </a:t>
            </a:r>
            <a:r>
              <a:rPr lang="en-US" dirty="0" err="1"/>
              <a:t>động</a:t>
            </a:r>
            <a:r>
              <a:rPr lang="en-US" dirty="0"/>
              <a:t> </a:t>
            </a:r>
            <a:r>
              <a:rPr lang="en-US" dirty="0" err="1"/>
              <a:t>về</a:t>
            </a:r>
            <a:r>
              <a:rPr lang="en-US" dirty="0"/>
              <a:t> </a:t>
            </a:r>
            <a:r>
              <a:rPr lang="en-US" dirty="0" err="1"/>
              <a:t>vốn</a:t>
            </a:r>
            <a:r>
              <a:rPr lang="en-US" dirty="0"/>
              <a:t>, </a:t>
            </a:r>
            <a:r>
              <a:rPr lang="en-US" dirty="0" err="1"/>
              <a:t>các</a:t>
            </a:r>
            <a:r>
              <a:rPr lang="en-US" dirty="0"/>
              <a:t> </a:t>
            </a:r>
            <a:r>
              <a:rPr lang="en-US" dirty="0" err="1"/>
              <a:t>hoạt</a:t>
            </a:r>
            <a:r>
              <a:rPr lang="en-US" dirty="0"/>
              <a:t> </a:t>
            </a:r>
            <a:r>
              <a:rPr lang="en-US" dirty="0" err="1"/>
              <a:t>động</a:t>
            </a:r>
            <a:r>
              <a:rPr lang="en-US" dirty="0"/>
              <a:t> </a:t>
            </a:r>
            <a:r>
              <a:rPr lang="en-US" dirty="0" err="1"/>
              <a:t>đầu</a:t>
            </a:r>
            <a:r>
              <a:rPr lang="en-US" dirty="0"/>
              <a:t> </a:t>
            </a:r>
            <a:r>
              <a:rPr lang="en-US" dirty="0" err="1"/>
              <a:t>tư</a:t>
            </a:r>
            <a:r>
              <a:rPr lang="en-US" dirty="0"/>
              <a:t> </a:t>
            </a:r>
            <a:r>
              <a:rPr lang="en-US" dirty="0" err="1"/>
              <a:t>tài</a:t>
            </a:r>
            <a:r>
              <a:rPr lang="en-US" dirty="0"/>
              <a:t> </a:t>
            </a:r>
            <a:r>
              <a:rPr lang="en-US" dirty="0" err="1"/>
              <a:t>chính</a:t>
            </a:r>
            <a:r>
              <a:rPr lang="en-US" dirty="0"/>
              <a:t> </a:t>
            </a:r>
            <a:r>
              <a:rPr lang="en-US" dirty="0" err="1"/>
              <a:t>và</a:t>
            </a:r>
            <a:r>
              <a:rPr lang="en-US" dirty="0"/>
              <a:t> </a:t>
            </a:r>
            <a:r>
              <a:rPr lang="en-US" dirty="0" err="1"/>
              <a:t>các</a:t>
            </a:r>
            <a:r>
              <a:rPr lang="en-US" dirty="0"/>
              <a:t> </a:t>
            </a:r>
            <a:r>
              <a:rPr lang="en-US" dirty="0" err="1"/>
              <a:t>nghiệp</a:t>
            </a:r>
            <a:r>
              <a:rPr lang="en-US" dirty="0"/>
              <a:t> </a:t>
            </a:r>
            <a:r>
              <a:rPr lang="en-US" dirty="0" err="1"/>
              <a:t>vụ</a:t>
            </a:r>
            <a:r>
              <a:rPr lang="en-US" dirty="0"/>
              <a:t> </a:t>
            </a:r>
            <a:r>
              <a:rPr lang="en-US" dirty="0" err="1"/>
              <a:t>mang</a:t>
            </a:r>
            <a:r>
              <a:rPr lang="en-US" dirty="0"/>
              <a:t> </a:t>
            </a:r>
            <a:r>
              <a:rPr lang="en-US" dirty="0" err="1"/>
              <a:t>tính</a:t>
            </a:r>
            <a:r>
              <a:rPr lang="en-US" dirty="0"/>
              <a:t> </a:t>
            </a:r>
            <a:r>
              <a:rPr lang="en-US" dirty="0" err="1"/>
              <a:t>chất</a:t>
            </a:r>
            <a:r>
              <a:rPr lang="en-US" dirty="0"/>
              <a:t> </a:t>
            </a:r>
            <a:r>
              <a:rPr lang="en-US" dirty="0" err="1"/>
              <a:t>tài</a:t>
            </a:r>
            <a:r>
              <a:rPr lang="en-US" dirty="0"/>
              <a:t> </a:t>
            </a:r>
            <a:r>
              <a:rPr lang="en-US" dirty="0" err="1"/>
              <a:t>chính</a:t>
            </a:r>
            <a:r>
              <a:rPr lang="en-US" dirty="0"/>
              <a:t> </a:t>
            </a:r>
            <a:r>
              <a:rPr lang="en-US" dirty="0" err="1"/>
              <a:t>của</a:t>
            </a:r>
            <a:r>
              <a:rPr lang="en-US" dirty="0"/>
              <a:t> </a:t>
            </a:r>
            <a:r>
              <a:rPr lang="en-US" dirty="0" err="1"/>
              <a:t>doanh</a:t>
            </a:r>
            <a:r>
              <a:rPr lang="en-US" dirty="0"/>
              <a:t> </a:t>
            </a:r>
            <a:r>
              <a:rPr lang="en-US" dirty="0" err="1"/>
              <a:t>nghiệp</a:t>
            </a:r>
            <a:r>
              <a:rPr lang="en-US" dirty="0"/>
              <a:t>, </a:t>
            </a:r>
            <a:r>
              <a:rPr lang="en-US" dirty="0" err="1"/>
              <a:t>gồm</a:t>
            </a:r>
            <a:r>
              <a:rPr lang="en-US" dirty="0"/>
              <a:t>:</a:t>
            </a:r>
          </a:p>
          <a:p>
            <a:r>
              <a:rPr lang="pl-PL" dirty="0"/>
              <a:t>Các khoản chi phí hoặc các khoản lỗ liên quan đến các hoạt động đầu tư tài chính</a:t>
            </a:r>
            <a:endParaRPr lang="en-US" dirty="0"/>
          </a:p>
          <a:p>
            <a:r>
              <a:rPr lang="pl-PL" dirty="0"/>
              <a:t> </a:t>
            </a:r>
            <a:r>
              <a:rPr lang="en-US" dirty="0"/>
              <a:t>C</a:t>
            </a:r>
            <a:r>
              <a:rPr lang="pl-PL" dirty="0"/>
              <a:t>hi phí cho vay và đi vay vốn, chi phí góp vốn liên doanh, liên kết</a:t>
            </a:r>
            <a:r>
              <a:rPr lang="en-US" dirty="0"/>
              <a:t>.</a:t>
            </a:r>
          </a:p>
          <a:p>
            <a:r>
              <a:rPr lang="en-US" dirty="0"/>
              <a:t>L</a:t>
            </a:r>
            <a:r>
              <a:rPr lang="pl-PL" dirty="0"/>
              <a:t>ỗ chuyển nhượng chứng khoán ngắn hạn, chi phí giao dịch bán chứng khoán</a:t>
            </a:r>
            <a:r>
              <a:rPr lang="en-US" dirty="0"/>
              <a:t>.</a:t>
            </a:r>
          </a:p>
          <a:p>
            <a:r>
              <a:rPr lang="pl-PL" dirty="0"/>
              <a:t>Dự phòng giảm giá chứng khoán kinh doanh, dự phòng tổn thất đầu tư vào đơn vị khác, khoản lỗ phát sinh khi bán ngoại tệ, lỗ tỷ giá hối đoái..</a:t>
            </a:r>
            <a:endParaRPr lang="en-US" dirty="0"/>
          </a:p>
          <a:p>
            <a:endParaRPr lang="en-US" dirty="0"/>
          </a:p>
        </p:txBody>
      </p:sp>
    </p:spTree>
    <p:extLst>
      <p:ext uri="{BB962C8B-B14F-4D97-AF65-F5344CB8AC3E}">
        <p14:creationId xmlns:p14="http://schemas.microsoft.com/office/powerpoint/2010/main" val="2747108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5</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doanh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hoạt</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động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tài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chính</a:t>
            </a:r>
            <a:br>
              <a:rPr lang="en-US" sz="2800"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5.1.Nội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doanh</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hoạt</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động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tài</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chính</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524000"/>
            <a:ext cx="8763000" cy="5181600"/>
          </a:xfrm>
        </p:spPr>
        <p:txBody>
          <a:bodyPr/>
          <a:lstStyle/>
          <a:p>
            <a:r>
              <a:rPr lang="pl-PL" i="1" dirty="0"/>
              <a:t>** Doanh thu hoạt động tài chính: </a:t>
            </a:r>
            <a:r>
              <a:rPr lang="pl-PL" dirty="0"/>
              <a:t>Là những khoản thu do hoạt động đầu tư tài chính và kinh doanh về vốn mang lại, gồm:</a:t>
            </a:r>
            <a:endParaRPr lang="en-US" dirty="0"/>
          </a:p>
          <a:p>
            <a:r>
              <a:rPr lang="fr-FR" dirty="0"/>
              <a:t>- </a:t>
            </a:r>
            <a:r>
              <a:rPr lang="it-IT" dirty="0"/>
              <a:t>Tiền lãi</a:t>
            </a:r>
            <a:endParaRPr lang="en-US" dirty="0"/>
          </a:p>
          <a:p>
            <a:r>
              <a:rPr lang="it-IT" dirty="0"/>
              <a:t>- Cổ tức,</a:t>
            </a:r>
            <a:endParaRPr lang="en-US" i="1" dirty="0"/>
          </a:p>
          <a:p>
            <a:r>
              <a:rPr lang="en-US" i="1" dirty="0"/>
              <a:t> - </a:t>
            </a:r>
            <a:r>
              <a:rPr lang="it-IT" dirty="0"/>
              <a:t>Lợi nhuận được chia cho giai đoạn sau ngày đầu tư</a:t>
            </a:r>
            <a:endParaRPr lang="en-US" dirty="0"/>
          </a:p>
          <a:p>
            <a:r>
              <a:rPr lang="it-IT" dirty="0"/>
              <a:t>- Thu nhập về hoạt động đầu tư mua, bán chứng khoán ngắn hạn, dài hạn.	</a:t>
            </a:r>
            <a:endParaRPr lang="en-US" dirty="0"/>
          </a:p>
          <a:p>
            <a:r>
              <a:rPr lang="it-IT" dirty="0"/>
              <a:t>- Thu nhập về các hoạt động đầu tư khác</a:t>
            </a:r>
            <a:endParaRPr lang="en-US" dirty="0"/>
          </a:p>
          <a:p>
            <a:r>
              <a:rPr lang="it-IT" dirty="0"/>
              <a:t>- Lãi tỷ giá hối đoái, gồm cả lãi do bán ngoại tệ</a:t>
            </a:r>
            <a:endParaRPr lang="en-US" dirty="0"/>
          </a:p>
          <a:p>
            <a:r>
              <a:rPr lang="it-IT" dirty="0"/>
              <a:t>- Các khoản doanh thu hoạt động tài chính khác</a:t>
            </a:r>
            <a:endParaRPr lang="en-US" dirty="0"/>
          </a:p>
        </p:txBody>
      </p:sp>
    </p:spTree>
    <p:extLst>
      <p:ext uri="{BB962C8B-B14F-4D97-AF65-F5344CB8AC3E}">
        <p14:creationId xmlns:p14="http://schemas.microsoft.com/office/powerpoint/2010/main" val="18039688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5</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doanh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hoạt</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động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tài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chính</a:t>
            </a:r>
            <a:br>
              <a:rPr lang="en-US" sz="2800"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5.2. </a:t>
            </a:r>
            <a:r>
              <a:rPr lang="en-US" sz="2800" b="1" i="1" dirty="0" err="1">
                <a:solidFill>
                  <a:schemeClr val="tx1"/>
                </a:solidFill>
                <a:latin typeface="Times New Roman" pitchFamily="18" charset="0"/>
                <a:cs typeface="Times New Roman" pitchFamily="18" charset="0"/>
              </a:rPr>
              <a:t>Phương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pháp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kế</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toán</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533400" y="1828800"/>
            <a:ext cx="8763000" cy="4495800"/>
          </a:xfrm>
        </p:spPr>
        <p:txBody>
          <a:bodyPr/>
          <a:lstStyle/>
          <a:p>
            <a:pPr marL="0" indent="0">
              <a:buNone/>
            </a:pPr>
            <a:r>
              <a:rPr lang="it-IT" sz="2800" i="1" dirty="0">
                <a:latin typeface="Times New Roman" pitchFamily="18" charset="0"/>
                <a:cs typeface="Times New Roman" pitchFamily="18" charset="0"/>
              </a:rPr>
              <a:t>5.2.1. Chứng từ kế toán: </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Phiếu thu, phiếu chi.</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Giấy báo Nợ, Báo Có của Ngân hàng.</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Hóa đơn GTGT.</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Các chứng từ khác có liên quan…</a:t>
            </a:r>
            <a:endParaRPr lang="en-US" sz="2800" dirty="0">
              <a:latin typeface="Times New Roman" pitchFamily="18" charset="0"/>
              <a:cs typeface="Times New Roman" pitchFamily="18" charset="0"/>
            </a:endParaRPr>
          </a:p>
          <a:p>
            <a:pPr marL="0" indent="0">
              <a:buNone/>
            </a:pPr>
            <a:r>
              <a:rPr lang="it-IT" sz="2800" i="1" dirty="0">
                <a:latin typeface="Times New Roman" pitchFamily="18" charset="0"/>
                <a:cs typeface="Times New Roman" pitchFamily="18" charset="0"/>
              </a:rPr>
              <a:t>5.2.2. Tài khoản sử dụng: </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TK 515 “ Doanh thu hoạt động tài chính”. </a:t>
            </a:r>
            <a:endParaRPr lang="en-US" sz="2800" dirty="0">
              <a:latin typeface="Times New Roman" pitchFamily="18" charset="0"/>
              <a:cs typeface="Times New Roman" pitchFamily="18" charset="0"/>
            </a:endParaRPr>
          </a:p>
          <a:p>
            <a:pPr marL="0" indent="0">
              <a:buNone/>
            </a:pPr>
            <a:r>
              <a:rPr lang="it-IT" sz="2800" dirty="0">
                <a:latin typeface="Times New Roman" pitchFamily="18" charset="0"/>
                <a:cs typeface="Times New Roman" pitchFamily="18" charset="0"/>
              </a:rPr>
              <a:t>- TK 635 “ Chi phí tài chính”</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619359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ạch toán tài khoản 515, Tài khoản doanh thu hoạt động tài chính như thế nà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ạch toán tài khoản 515, Tài khoản doanh thu hoạt động tài chính như thế nà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ạch toán tài khoản 515, Tài khoản doanh thu hoạt động tài chính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685799"/>
            <a:ext cx="7769225"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918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ơ đồ TK 635 – Chi phí tài chính theo Thông tư 200/2014/TT-BTC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153400"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597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42899" y="0"/>
            <a:ext cx="7620000" cy="1149927"/>
          </a:xfrm>
        </p:spPr>
        <p:txBody>
          <a:bodyPr/>
          <a:lstStyle/>
          <a:p>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br>
              <a:rPr lang="en-US" sz="2800" dirty="0">
                <a:latin typeface="Times New Roman" pitchFamily="18" charset="0"/>
                <a:cs typeface="Times New Roman" pitchFamily="18" charset="0"/>
              </a:rPr>
            </a:br>
            <a:r>
              <a:rPr lang="it-IT" sz="3200" i="1" dirty="0">
                <a:solidFill>
                  <a:schemeClr val="tx1"/>
                </a:solidFill>
                <a:latin typeface="Times New Roman" pitchFamily="18" charset="0"/>
                <a:cs typeface="Times New Roman" pitchFamily="18" charset="0"/>
              </a:rPr>
              <a:t>5.2.3. </a:t>
            </a:r>
            <a:r>
              <a:rPr lang="pl-PL" sz="3200" i="1" dirty="0">
                <a:solidFill>
                  <a:schemeClr val="tx1"/>
                </a:solidFill>
                <a:latin typeface="Times New Roman" pitchFamily="18" charset="0"/>
                <a:cs typeface="Times New Roman" pitchFamily="18" charset="0"/>
              </a:rPr>
              <a:t>Ghi sổ kế toán</a:t>
            </a:r>
            <a:br>
              <a:rPr lang="en-US" sz="3200" dirty="0">
                <a:solidFill>
                  <a:schemeClr val="tx1"/>
                </a:solidFill>
                <a:latin typeface="Times New Roman" pitchFamily="18" charset="0"/>
                <a:cs typeface="Times New Roman" pitchFamily="18" charset="0"/>
              </a:rPr>
            </a:br>
            <a:endParaRPr lang="en-US" sz="3000" b="1" dirty="0">
              <a:solidFill>
                <a:schemeClr val="tx1"/>
              </a:solidFill>
              <a:latin typeface="Times New Roman" pitchFamily="18" charset="0"/>
              <a:cs typeface="Times New Roman" pitchFamily="18" charset="0"/>
            </a:endParaRPr>
          </a:p>
        </p:txBody>
      </p:sp>
      <p:sp>
        <p:nvSpPr>
          <p:cNvPr id="6" name="AutoShape 55"/>
          <p:cNvSpPr>
            <a:spLocks noChangeArrowheads="1"/>
          </p:cNvSpPr>
          <p:nvPr/>
        </p:nvSpPr>
        <p:spPr bwMode="auto">
          <a:xfrm>
            <a:off x="228601" y="762000"/>
            <a:ext cx="8762999" cy="4800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7" name="Rectangle 2"/>
          <p:cNvSpPr txBox="1">
            <a:spLocks noChangeArrowheads="1"/>
          </p:cNvSpPr>
          <p:nvPr/>
        </p:nvSpPr>
        <p:spPr bwMode="auto">
          <a:xfrm>
            <a:off x="685801" y="0"/>
            <a:ext cx="800099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nSpc>
                <a:spcPct val="150000"/>
              </a:lnSpc>
            </a:pPr>
            <a:br>
              <a:rPr lang="en-US" sz="2500" dirty="0">
                <a:latin typeface="Times New Roman" pitchFamily="18" charset="0"/>
                <a:cs typeface="Times New Roman" pitchFamily="18" charset="0"/>
              </a:rPr>
            </a:b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Sổ</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toán</a:t>
            </a:r>
            <a:r>
              <a:rPr lang="en-US" sz="2800" i="1" dirty="0">
                <a:solidFill>
                  <a:schemeClr val="tx1"/>
                </a:solidFill>
                <a:latin typeface="Times New Roman" pitchFamily="18" charset="0"/>
                <a:cs typeface="Times New Roman" pitchFamily="18" charset="0"/>
              </a:rPr>
              <a:t> chi </a:t>
            </a:r>
            <a:r>
              <a:rPr lang="en-US" sz="2800" i="1" dirty="0" err="1">
                <a:solidFill>
                  <a:schemeClr val="tx1"/>
                </a:solidFill>
                <a:latin typeface="Times New Roman" pitchFamily="18" charset="0"/>
                <a:cs typeface="Times New Roman" pitchFamily="18" charset="0"/>
              </a:rPr>
              <a:t>tiết</a:t>
            </a:r>
            <a:r>
              <a:rPr lang="en-US" sz="2800" i="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a:p>
            <a:pPr>
              <a:lnSpc>
                <a:spcPct val="150000"/>
              </a:lnSpc>
            </a:pP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tiết</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phí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doanh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hoạt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chính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dụng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tiết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Mẫu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r>
              <a:rPr lang="en-US" sz="2800" dirty="0">
                <a:solidFill>
                  <a:schemeClr val="tx1"/>
                </a:solidFill>
                <a:latin typeface="Times New Roman" pitchFamily="18" charset="0"/>
                <a:cs typeface="Times New Roman" pitchFamily="18" charset="0"/>
              </a:rPr>
              <a:t> S38 - DN).</a:t>
            </a:r>
          </a:p>
          <a:p>
            <a:pPr>
              <a:lnSpc>
                <a:spcPct val="150000"/>
              </a:lnSpc>
            </a:pP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Sổ</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toán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tổng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hợp</a:t>
            </a:r>
            <a:r>
              <a:rPr lang="en-US" sz="2800" i="1" dirty="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Theo </a:t>
            </a:r>
            <a:r>
              <a:rPr lang="en-US" sz="2800" dirty="0" err="1">
                <a:solidFill>
                  <a:schemeClr val="tx1"/>
                </a:solidFill>
                <a:latin typeface="Times New Roman" pitchFamily="18" charset="0"/>
                <a:cs typeface="Times New Roman" pitchFamily="18" charset="0"/>
              </a:rPr>
              <a:t>hình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p>
          <a:p>
            <a:pPr>
              <a:lnSpc>
                <a:spcPct val="150000"/>
              </a:lnSpc>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Kế</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lập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p>
          <a:p>
            <a:pPr>
              <a:lnSpc>
                <a:spcPct val="150000"/>
              </a:lnSpc>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Đăng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ký</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chứng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sổ</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0852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
                                        </p:tgtEl>
                                        <p:attrNameLst>
                                          <p:attrName>style.visibility</p:attrName>
                                        </p:attrNameLst>
                                      </p:cBhvr>
                                      <p:to>
                                        <p:strVal val="visible"/>
                                      </p:to>
                                    </p:set>
                                    <p:anim calcmode="discrete" valueType="clr">
                                      <p:cBhvr override="childStyle">
                                        <p:cTn id="1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
                                        </p:tgtEl>
                                        <p:attrNameLst>
                                          <p:attrName>fillcolor</p:attrName>
                                        </p:attrNameLst>
                                      </p:cBhvr>
                                      <p:tavLst>
                                        <p:tav tm="0">
                                          <p:val>
                                            <p:clrVal>
                                              <a:schemeClr val="accent2"/>
                                            </p:clrVal>
                                          </p:val>
                                        </p:tav>
                                        <p:tav tm="50000">
                                          <p:val>
                                            <p:clrVal>
                                              <a:schemeClr val="hlink"/>
                                            </p:clrVal>
                                          </p:val>
                                        </p:tav>
                                      </p:tavLst>
                                    </p:anim>
                                    <p:set>
                                      <p:cBhvr>
                                        <p:cTn id="1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6" grpId="0" animBg="1"/>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6</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khác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nhập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khác</a:t>
            </a:r>
            <a:br>
              <a:rPr lang="en-US" sz="2800" b="1"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6.1.Nội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nhập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524000"/>
            <a:ext cx="8763000" cy="5181600"/>
          </a:xfrm>
        </p:spPr>
        <p:txBody>
          <a:bodyPr/>
          <a:lstStyle/>
          <a:p>
            <a:pPr algn="just"/>
            <a:r>
              <a:rPr lang="vi-VN" i="1" dirty="0"/>
              <a:t> Thu nhập khác:</a:t>
            </a:r>
            <a:r>
              <a:rPr lang="vi-VN" dirty="0"/>
              <a:t> Là những khoản thu mà đơn vị không dự tính trước hoặc có dự tính đến nhưng ít có khả năng xẩy ra, hoặc những khoản thu không mang tính chất thường xuyên ngoài hoạt động SXKD của doanh nghiệp, gồm:</a:t>
            </a:r>
            <a:endParaRPr lang="en-US" dirty="0"/>
          </a:p>
          <a:p>
            <a:pPr algn="just"/>
            <a:r>
              <a:rPr lang="vi-VN" dirty="0"/>
              <a:t>- Thu nhập từ nhượng bán, thanh lý TSCĐ;</a:t>
            </a:r>
            <a:endParaRPr lang="en-US" dirty="0"/>
          </a:p>
          <a:p>
            <a:pPr algn="just"/>
            <a:r>
              <a:rPr lang="vi-VN" dirty="0"/>
              <a:t>- Chênh lệch giữa giá trị hợp lý tài sản được chia từ BCC cao hơn chi phí đầu tư xây dựng tài sản đồng kiểm soát;</a:t>
            </a:r>
            <a:endParaRPr lang="en-US" dirty="0"/>
          </a:p>
          <a:p>
            <a:pPr algn="just"/>
            <a:r>
              <a:rPr lang="vi-VN" dirty="0"/>
              <a:t>- Chênh lệch lãi do đánh giá lại vật tư, hàng hoá, tài sản cố định đưa đi góp vốn liên doanh, đầu tư vào công ty liên kết, đầu tư dài hạn khác;</a:t>
            </a:r>
            <a:endParaRPr lang="en-US" dirty="0"/>
          </a:p>
          <a:p>
            <a:pPr algn="just"/>
            <a:r>
              <a:rPr lang="vi-VN" dirty="0"/>
              <a:t>- Thu nhập từ nghiệp vụ bán và thuê lại tài sản;</a:t>
            </a:r>
            <a:endParaRPr lang="en-US" dirty="0"/>
          </a:p>
          <a:p>
            <a:pPr marL="0" indent="0" algn="just">
              <a:buNone/>
            </a:pPr>
            <a:endParaRPr lang="en-US" dirty="0"/>
          </a:p>
        </p:txBody>
      </p:sp>
    </p:spTree>
    <p:extLst>
      <p:ext uri="{BB962C8B-B14F-4D97-AF65-F5344CB8AC3E}">
        <p14:creationId xmlns:p14="http://schemas.microsoft.com/office/powerpoint/2010/main" val="4475388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6</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khác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nhập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khác</a:t>
            </a:r>
            <a:br>
              <a:rPr lang="en-US" sz="2800" b="1"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6.1.Nội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nhập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524000"/>
            <a:ext cx="8763000" cy="5181600"/>
          </a:xfrm>
        </p:spPr>
        <p:txBody>
          <a:bodyPr/>
          <a:lstStyle/>
          <a:p>
            <a:pPr algn="just"/>
            <a:r>
              <a:rPr lang="vi-VN" dirty="0"/>
              <a:t>- Các khoản thuế phải nộp khi bán hàng hóa, cung cấp dịch vụ nhưng sau đó được giảm, được hoàn</a:t>
            </a:r>
            <a:r>
              <a:rPr lang="en-US" dirty="0"/>
              <a:t>, </a:t>
            </a:r>
            <a:r>
              <a:rPr lang="vi-VN" dirty="0"/>
              <a:t>được phạt do khách hàng vi phạm hợp đồng;</a:t>
            </a:r>
            <a:endParaRPr lang="en-US" dirty="0"/>
          </a:p>
          <a:p>
            <a:pPr algn="just"/>
            <a:r>
              <a:rPr lang="vi-VN" dirty="0"/>
              <a:t>- Thu tiền bồi thường của bên thứ ba</a:t>
            </a:r>
            <a:endParaRPr lang="en-US" dirty="0"/>
          </a:p>
          <a:p>
            <a:pPr algn="just"/>
            <a:r>
              <a:rPr lang="vi-VN" dirty="0"/>
              <a:t>- Thu các khoản nợ khó đòi đã xử lý xóa sổ;</a:t>
            </a:r>
            <a:endParaRPr lang="en-US" dirty="0"/>
          </a:p>
          <a:p>
            <a:pPr algn="just"/>
            <a:r>
              <a:rPr lang="vi-VN" dirty="0"/>
              <a:t>- Thu các khoản nợ phải trả không xác định được chủ;</a:t>
            </a:r>
            <a:endParaRPr lang="en-US" dirty="0"/>
          </a:p>
          <a:p>
            <a:pPr algn="just"/>
            <a:r>
              <a:rPr lang="vi-VN" dirty="0"/>
              <a:t>- Các khoản tiền thưởng của khách hàng liên quan đến tiêu thụ - Thu nhập quà biếu, quà tặng bằng tiền, hiện vật của các tổ chức, cá nhân tặng cho doanh nghiệp;</a:t>
            </a:r>
            <a:endParaRPr lang="en-US" dirty="0"/>
          </a:p>
          <a:p>
            <a:pPr algn="just"/>
            <a:r>
              <a:rPr lang="vi-VN" dirty="0"/>
              <a:t>- Giá trị số hàng khuyến mại không phải trả lại;</a:t>
            </a:r>
            <a:endParaRPr lang="en-US" dirty="0"/>
          </a:p>
          <a:p>
            <a:pPr algn="just"/>
            <a:r>
              <a:rPr lang="vi-VN" dirty="0"/>
              <a:t>- Các khoản thu nhập khác ngoài các khoản nêu trên.</a:t>
            </a:r>
            <a:endParaRPr lang="en-US" dirty="0"/>
          </a:p>
          <a:p>
            <a:endParaRPr lang="en-US" dirty="0"/>
          </a:p>
        </p:txBody>
      </p:sp>
    </p:spTree>
    <p:extLst>
      <p:ext uri="{BB962C8B-B14F-4D97-AF65-F5344CB8AC3E}">
        <p14:creationId xmlns:p14="http://schemas.microsoft.com/office/powerpoint/2010/main" val="26994537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6</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khác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nhập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khác</a:t>
            </a:r>
            <a:br>
              <a:rPr lang="en-US" sz="2800" b="1"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6.1.Nội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nhập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752600"/>
            <a:ext cx="8763000" cy="5181600"/>
          </a:xfrm>
        </p:spPr>
        <p:txBody>
          <a:bodyPr/>
          <a:lstStyle/>
          <a:p>
            <a:r>
              <a:rPr lang="vi-VN" i="1" dirty="0"/>
              <a:t>* Chi phí khác: </a:t>
            </a:r>
            <a:r>
              <a:rPr lang="vi-VN" dirty="0"/>
              <a:t>Là những khoản chi phí và những khoản lỗ do các nghiệp vụ riêng biệt với hoạt động thông thường của đơn vị gây ra, gồm:</a:t>
            </a:r>
            <a:endParaRPr lang="en-US" dirty="0"/>
          </a:p>
          <a:p>
            <a:r>
              <a:rPr lang="vi-VN" dirty="0"/>
              <a:t>- Chi phí thanh lý, nhượng bán TSCĐ (gồm cả chi phí đấu thầu hoạt động thanh lý). Số tiền thu từ bán hồ sơ thầu hoạt động thanh lý, nhượng bán TSCĐ được ghi giảm chi phí thanh lý, nhượng bán TSCĐ;</a:t>
            </a:r>
            <a:endParaRPr lang="en-US" dirty="0"/>
          </a:p>
          <a:p>
            <a:r>
              <a:rPr lang="vi-VN" dirty="0"/>
              <a:t>- Chênh lệch giữa giá trị hợp lý tài sản được chia từ BCC nhỏ hơn chi phí đầu tư xây dựng tài sản đồng kiểm soát;</a:t>
            </a:r>
            <a:endParaRPr lang="en-US" dirty="0"/>
          </a:p>
          <a:p>
            <a:r>
              <a:rPr lang="vi-VN" dirty="0"/>
              <a:t>- Giá trị còn lại của TSCĐ bị phá dỡ;</a:t>
            </a:r>
            <a:endParaRPr lang="en-US" dirty="0"/>
          </a:p>
        </p:txBody>
      </p:sp>
    </p:spTree>
    <p:extLst>
      <p:ext uri="{BB962C8B-B14F-4D97-AF65-F5344CB8AC3E}">
        <p14:creationId xmlns:p14="http://schemas.microsoft.com/office/powerpoint/2010/main" val="795367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8229600" cy="1219200"/>
          </a:xfrm>
        </p:spPr>
        <p:txBody>
          <a:bodyPr/>
          <a:lstStyle/>
          <a:p>
            <a:r>
              <a:rPr lang="en-US" sz="2800" b="1" dirty="0">
                <a:solidFill>
                  <a:schemeClr val="tx1"/>
                </a:solidFill>
                <a:latin typeface="Times New Roman" pitchFamily="18" charset="0"/>
                <a:cs typeface="Times New Roman" pitchFamily="18" charset="0"/>
              </a:rPr>
              <a:t>6</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khác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nhập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khác</a:t>
            </a:r>
            <a:br>
              <a:rPr lang="en-US" sz="2800" b="1"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6.1.Nội dung chi </a:t>
            </a:r>
            <a:r>
              <a:rPr lang="en-US" sz="2800" b="1" i="1" dirty="0" err="1">
                <a:solidFill>
                  <a:schemeClr val="tx1"/>
                </a:solidFill>
                <a:latin typeface="Times New Roman" pitchFamily="18" charset="0"/>
                <a:cs typeface="Times New Roman" pitchFamily="18" charset="0"/>
              </a:rPr>
              <a:t>phí</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và</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thu</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nhập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khác</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394855" y="1828800"/>
            <a:ext cx="8763000" cy="4038600"/>
          </a:xfrm>
        </p:spPr>
        <p:txBody>
          <a:bodyPr/>
          <a:lstStyle/>
          <a:p>
            <a:r>
              <a:rPr lang="vi-VN" dirty="0"/>
              <a:t>- Giá trị còn lại của TSCĐ thanh lý, nhượng bán TSCĐ (nếu có); </a:t>
            </a:r>
            <a:endParaRPr lang="en-US" dirty="0"/>
          </a:p>
          <a:p>
            <a:r>
              <a:rPr lang="vi-VN" dirty="0"/>
              <a:t>- Chênh lệch lỗ do đánh giá lại vật tư, hàng hoá, TSCĐ đưa đi góp vốn vào công ty con, công ty liên doanh, đầu tư vào công ty liên kết, đầu tư dài hạn khác; </a:t>
            </a:r>
            <a:endParaRPr lang="en-US" dirty="0"/>
          </a:p>
          <a:p>
            <a:r>
              <a:rPr lang="vi-VN" dirty="0"/>
              <a:t>- Tiền phạt phải trả do vi phạm hợp đồng kinh tế, phạt hành chính; </a:t>
            </a:r>
            <a:endParaRPr lang="en-US" dirty="0"/>
          </a:p>
          <a:p>
            <a:r>
              <a:rPr lang="vi-VN" dirty="0"/>
              <a:t>- Các khoản chi phí khác.</a:t>
            </a:r>
            <a:endParaRPr lang="en-US" dirty="0"/>
          </a:p>
          <a:p>
            <a:pPr marL="0" indent="0" algn="just">
              <a:buNone/>
            </a:pPr>
            <a:endParaRPr lang="en-US" dirty="0"/>
          </a:p>
        </p:txBody>
      </p:sp>
    </p:spTree>
    <p:extLst>
      <p:ext uri="{BB962C8B-B14F-4D97-AF65-F5344CB8AC3E}">
        <p14:creationId xmlns:p14="http://schemas.microsoft.com/office/powerpoint/2010/main" val="1196320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76200" y="0"/>
            <a:ext cx="9144000" cy="12192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endParaRPr lang="it-IT" sz="2800" b="1" dirty="0">
              <a:latin typeface="Times New Roman" pitchFamily="18" charset="0"/>
              <a:cs typeface="Times New Roman" pitchFamily="18" charset="0"/>
            </a:endParaRPr>
          </a:p>
          <a:p>
            <a:pPr marL="514350" indent="-514350" algn="ctr">
              <a:buAutoNum type="arabicPeriod"/>
            </a:pPr>
            <a:r>
              <a:rPr lang="it-IT" sz="2800" b="1" dirty="0">
                <a:latin typeface="Times New Roman" pitchFamily="18" charset="0"/>
                <a:cs typeface="Times New Roman" pitchFamily="18" charset="0"/>
              </a:rPr>
              <a:t>Nhiệm vụ kế toán bán hàng và</a:t>
            </a:r>
          </a:p>
          <a:p>
            <a:pPr algn="ctr"/>
            <a:r>
              <a:rPr lang="it-IT" sz="2800" b="1" dirty="0">
                <a:latin typeface="Times New Roman" pitchFamily="18" charset="0"/>
                <a:cs typeface="Times New Roman" pitchFamily="18" charset="0"/>
              </a:rPr>
              <a:t> xác định kết quả kinh doanh</a:t>
            </a:r>
            <a:endParaRPr lang="en-US" sz="2800" dirty="0">
              <a:latin typeface="Times New Roman" pitchFamily="18" charset="0"/>
              <a:cs typeface="Times New Roman" pitchFamily="18" charset="0"/>
            </a:endParaRPr>
          </a:p>
        </p:txBody>
      </p:sp>
      <p:sp>
        <p:nvSpPr>
          <p:cNvPr id="11" name="Title 1"/>
          <p:cNvSpPr txBox="1">
            <a:spLocks/>
          </p:cNvSpPr>
          <p:nvPr/>
        </p:nvSpPr>
        <p:spPr bwMode="auto">
          <a:xfrm>
            <a:off x="-18535" y="28956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ghi chép đầy đủ, kịp thời và chính xác các khoản doanh thu ,các khoản giảm trừ doanh thu và chi phí</a:t>
            </a:r>
            <a:endParaRPr lang="it-IT" sz="2800" b="1" dirty="0">
              <a:latin typeface="Times New Roman" pitchFamily="18" charset="0"/>
              <a:cs typeface="Times New Roman" pitchFamily="18" charset="0"/>
            </a:endParaRPr>
          </a:p>
        </p:txBody>
      </p:sp>
      <p:sp>
        <p:nvSpPr>
          <p:cNvPr id="12" name="Title 1"/>
          <p:cNvSpPr txBox="1">
            <a:spLocks/>
          </p:cNvSpPr>
          <p:nvPr/>
        </p:nvSpPr>
        <p:spPr bwMode="auto">
          <a:xfrm>
            <a:off x="-18535" y="43434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tính toán chính xác kết quả của từng hoạt động, giám sát tình hình thực hiện nghĩa vụ với Nhà nước </a:t>
            </a:r>
            <a:endParaRPr lang="it-IT" sz="2800" b="1" dirty="0">
              <a:latin typeface="Times New Roman" pitchFamily="18" charset="0"/>
              <a:cs typeface="Times New Roman" pitchFamily="18" charset="0"/>
            </a:endParaRPr>
          </a:p>
        </p:txBody>
      </p:sp>
      <p:sp>
        <p:nvSpPr>
          <p:cNvPr id="17" name="Title 1"/>
          <p:cNvSpPr txBox="1">
            <a:spLocks/>
          </p:cNvSpPr>
          <p:nvPr/>
        </p:nvSpPr>
        <p:spPr bwMode="auto">
          <a:xfrm>
            <a:off x="0" y="1371600"/>
            <a:ext cx="9144000" cy="1447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Phản ánh và ghi chép đầy đủ, kịp thời, chính xác tình hình hiện có và sự biến động của từng loại thành phẩm, hàng hóa </a:t>
            </a:r>
            <a:endParaRPr lang="it-IT" sz="2800" b="1" dirty="0">
              <a:latin typeface="Times New Roman" pitchFamily="18" charset="0"/>
              <a:cs typeface="Times New Roman" pitchFamily="18" charset="0"/>
            </a:endParaRPr>
          </a:p>
        </p:txBody>
      </p:sp>
      <p:sp>
        <p:nvSpPr>
          <p:cNvPr id="18" name="Title 1"/>
          <p:cNvSpPr txBox="1">
            <a:spLocks/>
          </p:cNvSpPr>
          <p:nvPr/>
        </p:nvSpPr>
        <p:spPr bwMode="auto">
          <a:xfrm>
            <a:off x="0" y="5791200"/>
            <a:ext cx="9144000" cy="1066800"/>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r>
              <a:rPr lang="it-IT" sz="2800" dirty="0">
                <a:latin typeface="Times New Roman" pitchFamily="18" charset="0"/>
                <a:cs typeface="Times New Roman" pitchFamily="18" charset="0"/>
              </a:rPr>
              <a:t>Cung cấp các thông tin kế toán phục vụ cho việc lập Báo cáo tài chính </a:t>
            </a:r>
            <a:endParaRPr lang="it-IT"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70887928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2" grpId="0" animBg="1"/>
      <p:bldP spid="17" grpId="0" animBg="1"/>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28800"/>
            <a:ext cx="8610600" cy="1219200"/>
          </a:xfrm>
        </p:spPr>
        <p:txBody>
          <a:bodyPr/>
          <a:lstStyle/>
          <a:p>
            <a:r>
              <a:rPr lang="en-US" sz="2800" b="1" dirty="0">
                <a:solidFill>
                  <a:schemeClr val="tx1"/>
                </a:solidFill>
                <a:latin typeface="Times New Roman" pitchFamily="18" charset="0"/>
                <a:cs typeface="Times New Roman" pitchFamily="18" charset="0"/>
              </a:rPr>
              <a:t>6</a:t>
            </a:r>
            <a:r>
              <a:rPr lang="pl-PL" sz="2800" b="1" dirty="0">
                <a:solidFill>
                  <a:schemeClr val="tx1"/>
                </a:solidFill>
                <a:latin typeface="Times New Roman" pitchFamily="18" charset="0"/>
                <a:cs typeface="Times New Roman" pitchFamily="18" charset="0"/>
              </a:rPr>
              <a:t>. Kế toán chi phí </a:t>
            </a:r>
            <a:r>
              <a:rPr lang="en-US" sz="2800" b="1" dirty="0" err="1">
                <a:solidFill>
                  <a:schemeClr val="tx1"/>
                </a:solidFill>
                <a:latin typeface="Times New Roman" pitchFamily="18" charset="0"/>
                <a:cs typeface="Times New Roman" pitchFamily="18" charset="0"/>
              </a:rPr>
              <a:t>và</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nhập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khác</a:t>
            </a:r>
            <a:br>
              <a:rPr lang="en-US" sz="2800" dirty="0">
                <a:solidFill>
                  <a:schemeClr val="tx1"/>
                </a:solidFill>
                <a:latin typeface="Times New Roman" pitchFamily="18" charset="0"/>
                <a:cs typeface="Times New Roman" pitchFamily="18" charset="0"/>
              </a:rPr>
            </a:br>
            <a:r>
              <a:rPr lang="en-US" sz="2800" b="1" i="1" dirty="0">
                <a:solidFill>
                  <a:schemeClr val="tx1"/>
                </a:solidFill>
                <a:latin typeface="Times New Roman" pitchFamily="18" charset="0"/>
                <a:cs typeface="Times New Roman" pitchFamily="18" charset="0"/>
              </a:rPr>
              <a:t>6.2. </a:t>
            </a:r>
            <a:r>
              <a:rPr lang="en-US" sz="2800" b="1" i="1" dirty="0" err="1">
                <a:solidFill>
                  <a:schemeClr val="tx1"/>
                </a:solidFill>
                <a:latin typeface="Times New Roman" pitchFamily="18" charset="0"/>
                <a:cs typeface="Times New Roman" pitchFamily="18" charset="0"/>
              </a:rPr>
              <a:t>Phương</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pháp</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kế</a:t>
            </a:r>
            <a:r>
              <a:rPr lang="en-US" sz="2800" b="1" i="1" dirty="0">
                <a:solidFill>
                  <a:schemeClr val="tx1"/>
                </a:solidFill>
                <a:latin typeface="Times New Roman" pitchFamily="18" charset="0"/>
                <a:cs typeface="Times New Roman" pitchFamily="18" charset="0"/>
              </a:rPr>
              <a:t> </a:t>
            </a:r>
            <a:r>
              <a:rPr lang="en-US" sz="2800" b="1" i="1" dirty="0" err="1">
                <a:solidFill>
                  <a:schemeClr val="tx1"/>
                </a:solidFill>
                <a:latin typeface="Times New Roman" pitchFamily="18" charset="0"/>
                <a:cs typeface="Times New Roman" pitchFamily="18" charset="0"/>
              </a:rPr>
              <a:t>toán</a:t>
            </a:r>
            <a:br>
              <a:rPr lang="en-US" sz="2800" dirty="0">
                <a:solidFill>
                  <a:schemeClr val="tx1"/>
                </a:solidFill>
                <a:latin typeface="Times New Roman" pitchFamily="18" charset="0"/>
                <a:cs typeface="Times New Roman" pitchFamily="18" charset="0"/>
              </a:rPr>
            </a:br>
            <a:br>
              <a:rPr lang="en-US" dirty="0"/>
            </a:br>
            <a:endParaRPr lang="en-US" dirty="0"/>
          </a:p>
        </p:txBody>
      </p:sp>
      <p:sp>
        <p:nvSpPr>
          <p:cNvPr id="3" name="Content Placeholder 2"/>
          <p:cNvSpPr>
            <a:spLocks noGrp="1"/>
          </p:cNvSpPr>
          <p:nvPr>
            <p:ph idx="1"/>
          </p:nvPr>
        </p:nvSpPr>
        <p:spPr>
          <a:xfrm>
            <a:off x="533400" y="1828800"/>
            <a:ext cx="8763000" cy="4495800"/>
          </a:xfrm>
        </p:spPr>
        <p:txBody>
          <a:bodyPr/>
          <a:lstStyle/>
          <a:p>
            <a:pPr marL="0" indent="0">
              <a:buNone/>
            </a:pPr>
            <a:r>
              <a:rPr lang="vi-VN" sz="2800" i="1" dirty="0"/>
              <a:t>6.2.1. Chứng từ kế toán</a:t>
            </a:r>
            <a:endParaRPr lang="en-US" sz="2800" dirty="0"/>
          </a:p>
          <a:p>
            <a:pPr marL="0" indent="0">
              <a:buNone/>
            </a:pPr>
            <a:r>
              <a:rPr lang="vi-VN" sz="2800" dirty="0"/>
              <a:t>- Phiếu thu, Phiếu chi.</a:t>
            </a:r>
            <a:endParaRPr lang="en-US" sz="2800" dirty="0"/>
          </a:p>
          <a:p>
            <a:pPr marL="0" indent="0">
              <a:buNone/>
            </a:pPr>
            <a:r>
              <a:rPr lang="vi-VN" sz="2800" dirty="0"/>
              <a:t>- Giấy báo Nợ, Báo Có của Ngân hàng.</a:t>
            </a:r>
            <a:endParaRPr lang="en-US" sz="2800" dirty="0"/>
          </a:p>
          <a:p>
            <a:pPr marL="0" indent="0">
              <a:buNone/>
            </a:pPr>
            <a:r>
              <a:rPr lang="vi-VN" sz="2800" dirty="0"/>
              <a:t>-  Hóa đơn GTGT.</a:t>
            </a:r>
            <a:endParaRPr lang="en-US" sz="2800" dirty="0"/>
          </a:p>
          <a:p>
            <a:pPr marL="0" indent="0">
              <a:buNone/>
            </a:pPr>
            <a:r>
              <a:rPr lang="vi-VN" sz="2800" dirty="0"/>
              <a:t>- các chứng từ khác có liên quan….</a:t>
            </a:r>
            <a:endParaRPr lang="en-US" sz="2800" dirty="0"/>
          </a:p>
          <a:p>
            <a:pPr marL="0" indent="0">
              <a:buNone/>
            </a:pPr>
            <a:r>
              <a:rPr lang="vi-VN" sz="2800" i="1" dirty="0"/>
              <a:t>6.2.2. Tài khoản sử dụng:</a:t>
            </a:r>
            <a:endParaRPr lang="en-US" sz="2800" dirty="0"/>
          </a:p>
          <a:p>
            <a:pPr marL="0" indent="0">
              <a:buNone/>
            </a:pPr>
            <a:r>
              <a:rPr lang="vi-VN" sz="2800" i="1" dirty="0"/>
              <a:t>-  Tài khoản 711 “Thu nhập khác”</a:t>
            </a:r>
            <a:endParaRPr lang="en-US" sz="2800" dirty="0"/>
          </a:p>
          <a:p>
            <a:pPr marL="0" indent="0">
              <a:buNone/>
            </a:pPr>
            <a:r>
              <a:rPr lang="vi-VN" sz="2800" i="1" dirty="0"/>
              <a:t>- Tài khoản 811 “Chi phí khác”</a:t>
            </a:r>
            <a:endParaRPr lang="en-US" sz="2800" dirty="0"/>
          </a:p>
        </p:txBody>
      </p:sp>
    </p:spTree>
    <p:extLst>
      <p:ext uri="{BB962C8B-B14F-4D97-AF65-F5344CB8AC3E}">
        <p14:creationId xmlns:p14="http://schemas.microsoft.com/office/powerpoint/2010/main" val="9852744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8761"/>
            <a:ext cx="8915399" cy="6130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8101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ạch toán chuyên sâu tài khoản 711 – Thu nhập khác - MISA S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ạch toán chuyên sâu tài khoản 711 – Thu nhập khác - MISA SM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7" descr="Hạch toán chuyên sâu tài khoản 711 – Thu nhập khác - MISA SM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9" descr="C:\Users\DELL\OneDrive\Desktop\tk-711-2-e1747735860172.webp"/>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7" name="Picture 11" descr="Cách đánh toán tài khoản 711 - Thu nhập khác theo Thông tin 1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312738"/>
            <a:ext cx="8836024" cy="608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3590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0"/>
            <a:ext cx="8610600" cy="6814173"/>
          </a:xfrm>
          <a:prstGeom prst="rect">
            <a:avLst/>
          </a:prstGeom>
        </p:spPr>
        <p:txBody>
          <a:bodyPr wrap="square">
            <a:spAutoFit/>
          </a:bodyPr>
          <a:lstStyle/>
          <a:p>
            <a:pPr marL="342900" indent="-342900" algn="just">
              <a:lnSpc>
                <a:spcPct val="140000"/>
              </a:lnSpc>
              <a:buFont typeface="Arial" pitchFamily="34" charset="0"/>
              <a:buChar char="•"/>
            </a:pPr>
            <a:r>
              <a:rPr lang="en-US" sz="2400" i="1" u="sng" dirty="0" err="1">
                <a:solidFill>
                  <a:srgbClr val="080808"/>
                </a:solidFill>
                <a:latin typeface="Times New Roman"/>
                <a:ea typeface="Calibri"/>
                <a:cs typeface="Times New Roman"/>
              </a:rPr>
              <a:t>Ví</a:t>
            </a:r>
            <a:r>
              <a:rPr lang="en-US" sz="2400" i="1" u="sng" dirty="0">
                <a:solidFill>
                  <a:srgbClr val="080808"/>
                </a:solidFill>
                <a:latin typeface="Times New Roman"/>
                <a:ea typeface="Calibri"/>
                <a:cs typeface="Times New Roman"/>
              </a:rPr>
              <a:t> </a:t>
            </a:r>
            <a:r>
              <a:rPr lang="en-US" sz="2400" i="1" u="sng" dirty="0" err="1">
                <a:solidFill>
                  <a:srgbClr val="080808"/>
                </a:solidFill>
                <a:latin typeface="Times New Roman"/>
                <a:ea typeface="Calibri"/>
                <a:cs typeface="Times New Roman"/>
              </a:rPr>
              <a:t>dụ</a:t>
            </a:r>
            <a:r>
              <a:rPr lang="en-US" sz="2400" dirty="0">
                <a:solidFill>
                  <a:srgbClr val="080808"/>
                </a:solidFill>
                <a:latin typeface="Times New Roman"/>
                <a:ea typeface="Calibri"/>
                <a:cs typeface="Times New Roman"/>
              </a:rPr>
              <a:t>: </a:t>
            </a:r>
          </a:p>
          <a:p>
            <a:pPr algn="just">
              <a:lnSpc>
                <a:spcPct val="140000"/>
              </a:lnSpc>
            </a:pP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Công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ty</a:t>
            </a:r>
            <a:r>
              <a:rPr lang="en-US" sz="2400" dirty="0">
                <a:solidFill>
                  <a:srgbClr val="080808"/>
                </a:solidFill>
                <a:latin typeface="Times New Roman"/>
                <a:ea typeface="Calibri"/>
                <a:cs typeface="Times New Roman"/>
              </a:rPr>
              <a:t> X </a:t>
            </a:r>
            <a:r>
              <a:rPr lang="en-US" sz="2400" dirty="0" err="1">
                <a:solidFill>
                  <a:srgbClr val="080808"/>
                </a:solidFill>
                <a:latin typeface="Times New Roman"/>
                <a:ea typeface="Calibri"/>
                <a:cs typeface="Times New Roman"/>
              </a:rPr>
              <a:t>kế</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toán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hàng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tồn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theo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phương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pháp</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kê</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khai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thường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xuyên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tính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thuế</a:t>
            </a:r>
            <a:r>
              <a:rPr lang="en-US" sz="2400" dirty="0">
                <a:solidFill>
                  <a:srgbClr val="080808"/>
                </a:solidFill>
                <a:latin typeface="Times New Roman"/>
                <a:ea typeface="Calibri"/>
                <a:cs typeface="Times New Roman"/>
              </a:rPr>
              <a:t> GTGT </a:t>
            </a:r>
            <a:r>
              <a:rPr lang="en-US" sz="2400" dirty="0" err="1">
                <a:solidFill>
                  <a:srgbClr val="080808"/>
                </a:solidFill>
                <a:latin typeface="Times New Roman"/>
                <a:ea typeface="Calibri"/>
                <a:cs typeface="Times New Roman"/>
              </a:rPr>
              <a:t>theo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phương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pháp</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khấu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trừ</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trong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kỳ</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có</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số</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tài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sau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đây</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đvt</a:t>
            </a:r>
            <a:r>
              <a:rPr lang="en-US" sz="2400" dirty="0">
                <a:solidFill>
                  <a:srgbClr val="080808"/>
                </a:solidFill>
                <a:latin typeface="Times New Roman"/>
                <a:ea typeface="Calibri"/>
                <a:cs typeface="Times New Roman"/>
              </a:rPr>
              <a:t>: 1.000đ)  </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1.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5/4/N, </a:t>
            </a:r>
            <a:r>
              <a:rPr lang="en-US" sz="2400" dirty="0" err="1">
                <a:solidFill>
                  <a:srgbClr val="080808"/>
                </a:solidFill>
                <a:latin typeface="Times New Roman"/>
                <a:ea typeface="Calibri"/>
                <a:cs typeface="Times New Roman"/>
              </a:rPr>
              <a:t>Công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ty</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10.000 USD </a:t>
            </a:r>
            <a:r>
              <a:rPr lang="en-US" sz="2400" dirty="0" err="1">
                <a:solidFill>
                  <a:srgbClr val="080808"/>
                </a:solidFill>
                <a:latin typeface="Times New Roman"/>
                <a:ea typeface="Calibri"/>
                <a:cs typeface="Times New Roman"/>
              </a:rPr>
              <a:t>thu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giao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dịch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21.500 VND/1USD.</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2.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7/4,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ngoại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tệ</a:t>
            </a:r>
            <a:r>
              <a:rPr lang="en-US" sz="2400" dirty="0">
                <a:solidFill>
                  <a:srgbClr val="080808"/>
                </a:solidFill>
                <a:latin typeface="Times New Roman"/>
                <a:ea typeface="Calibri"/>
                <a:cs typeface="Times New Roman"/>
              </a:rPr>
              <a:t> 10.000USD </a:t>
            </a:r>
            <a:r>
              <a:rPr lang="en-US" sz="2400" dirty="0" err="1">
                <a:solidFill>
                  <a:srgbClr val="080808"/>
                </a:solidFill>
                <a:latin typeface="Times New Roman"/>
                <a:ea typeface="Calibri"/>
                <a:cs typeface="Times New Roman"/>
              </a:rPr>
              <a:t>để</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mua</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nguyên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vật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liệu</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giao</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dịch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bình</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quân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liên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ngân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hàng</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21.000 VND/1USD.</a:t>
            </a:r>
            <a:endParaRPr lang="en-US" sz="2400" dirty="0">
              <a:solidFill>
                <a:srgbClr val="080808"/>
              </a:solidFill>
              <a:latin typeface="Calibri"/>
              <a:ea typeface="Calibri"/>
              <a:cs typeface="Times New Roman"/>
            </a:endParaRPr>
          </a:p>
          <a:p>
            <a:pPr indent="457200" algn="just">
              <a:lnSpc>
                <a:spcPct val="140000"/>
              </a:lnSpc>
            </a:pPr>
            <a:r>
              <a:rPr lang="en-US" sz="2400" dirty="0">
                <a:solidFill>
                  <a:srgbClr val="080808"/>
                </a:solidFill>
                <a:latin typeface="Times New Roman"/>
                <a:ea typeface="Calibri"/>
                <a:cs typeface="Times New Roman"/>
              </a:rPr>
              <a:t>3. </a:t>
            </a:r>
            <a:r>
              <a:rPr lang="en-US" sz="2400" dirty="0" err="1">
                <a:solidFill>
                  <a:srgbClr val="080808"/>
                </a:solidFill>
                <a:latin typeface="Times New Roman"/>
                <a:ea typeface="Calibri"/>
                <a:cs typeface="Times New Roman"/>
              </a:rPr>
              <a:t>Ngày</a:t>
            </a:r>
            <a:r>
              <a:rPr lang="en-US" sz="2400" dirty="0">
                <a:solidFill>
                  <a:srgbClr val="080808"/>
                </a:solidFill>
                <a:latin typeface="Times New Roman"/>
                <a:ea typeface="Calibri"/>
                <a:cs typeface="Times New Roman"/>
              </a:rPr>
              <a:t> 10/4, </a:t>
            </a:r>
            <a:r>
              <a:rPr lang="en-US" sz="2400" dirty="0" err="1">
                <a:solidFill>
                  <a:srgbClr val="080808"/>
                </a:solidFill>
                <a:latin typeface="Times New Roman"/>
                <a:ea typeface="Calibri"/>
                <a:cs typeface="Times New Roman"/>
              </a:rPr>
              <a:t>xuất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tiền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mặt</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ngoại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tệ</a:t>
            </a:r>
            <a:r>
              <a:rPr lang="en-US" sz="2400" dirty="0">
                <a:solidFill>
                  <a:srgbClr val="080808"/>
                </a:solidFill>
                <a:latin typeface="Times New Roman"/>
                <a:ea typeface="Calibri"/>
                <a:cs typeface="Times New Roman"/>
              </a:rPr>
              <a:t> 10.000 USD </a:t>
            </a:r>
            <a:r>
              <a:rPr lang="en-US" sz="2400" dirty="0" err="1">
                <a:solidFill>
                  <a:srgbClr val="080808"/>
                </a:solidFill>
                <a:latin typeface="Times New Roman"/>
                <a:ea typeface="Calibri"/>
                <a:cs typeface="Times New Roman"/>
              </a:rPr>
              <a:t>để</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người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bán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sổ</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trên</a:t>
            </a:r>
            <a:r>
              <a:rPr lang="en-US" sz="2400" dirty="0">
                <a:solidFill>
                  <a:srgbClr val="080808"/>
                </a:solidFill>
                <a:latin typeface="Times New Roman"/>
                <a:ea typeface="Calibri"/>
                <a:cs typeface="Times New Roman"/>
              </a:rPr>
              <a:t> TK111(2)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22.000 VND/1USD;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ghi</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trên</a:t>
            </a:r>
            <a:r>
              <a:rPr lang="en-US" sz="2400" dirty="0">
                <a:solidFill>
                  <a:srgbClr val="080808"/>
                </a:solidFill>
                <a:latin typeface="Times New Roman"/>
                <a:ea typeface="Calibri"/>
                <a:cs typeface="Times New Roman"/>
              </a:rPr>
              <a:t> TK 331 (</a:t>
            </a:r>
            <a:r>
              <a:rPr lang="en-US" sz="2400" dirty="0" err="1">
                <a:solidFill>
                  <a:srgbClr val="080808"/>
                </a:solidFill>
                <a:latin typeface="Times New Roman"/>
                <a:ea typeface="Calibri"/>
                <a:cs typeface="Times New Roman"/>
              </a:rPr>
              <a:t>tỷ</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giá</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nhận</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nợ</a:t>
            </a:r>
            <a:r>
              <a:rPr lang="en-US" sz="2400" dirty="0">
                <a:solidFill>
                  <a:srgbClr val="080808"/>
                </a:solidFill>
                <a:latin typeface="Times New Roman"/>
                <a:ea typeface="Calibri"/>
                <a:cs typeface="Times New Roman"/>
              </a:rPr>
              <a:t>) </a:t>
            </a:r>
            <a:r>
              <a:rPr lang="en-US" sz="2400" dirty="0" err="1">
                <a:solidFill>
                  <a:srgbClr val="080808"/>
                </a:solidFill>
                <a:latin typeface="Times New Roman"/>
                <a:ea typeface="Calibri"/>
                <a:cs typeface="Times New Roman"/>
              </a:rPr>
              <a:t>là</a:t>
            </a:r>
            <a:r>
              <a:rPr lang="en-US" sz="2400" dirty="0">
                <a:solidFill>
                  <a:srgbClr val="080808"/>
                </a:solidFill>
                <a:latin typeface="Times New Roman"/>
                <a:ea typeface="Calibri"/>
                <a:cs typeface="Times New Roman"/>
              </a:rPr>
              <a:t> 21.800 VND/1USD.</a:t>
            </a:r>
            <a:endParaRPr lang="en-US" sz="2400" dirty="0">
              <a:solidFill>
                <a:srgbClr val="080808"/>
              </a:solidFill>
              <a:latin typeface="Calibri"/>
              <a:ea typeface="Calibri"/>
              <a:cs typeface="Times New Roman"/>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145</a:t>
            </a:r>
          </a:p>
        </p:txBody>
      </p:sp>
    </p:spTree>
    <p:extLst>
      <p:ext uri="{BB962C8B-B14F-4D97-AF65-F5344CB8AC3E}">
        <p14:creationId xmlns:p14="http://schemas.microsoft.com/office/powerpoint/2010/main" val="2941083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64457494"/>
              </p:ext>
            </p:extLst>
          </p:nvPr>
        </p:nvGraphicFramePr>
        <p:xfrm>
          <a:off x="761999" y="883920"/>
          <a:ext cx="7619999" cy="1463040"/>
        </p:xfrm>
        <a:graphic>
          <a:graphicData uri="http://schemas.openxmlformats.org/drawingml/2006/table">
            <a:tbl>
              <a:tblPr firstRow="1" firstCol="1" lastRow="1" lastCol="1" bandRow="1" bandCol="1"/>
              <a:tblGrid>
                <a:gridCol w="1186056">
                  <a:extLst>
                    <a:ext uri="{9D8B030D-6E8A-4147-A177-3AD203B41FA5}">
                      <a16:colId xmlns:a16="http://schemas.microsoft.com/office/drawing/2014/main" val="20000"/>
                    </a:ext>
                  </a:extLst>
                </a:gridCol>
                <a:gridCol w="324946">
                  <a:extLst>
                    <a:ext uri="{9D8B030D-6E8A-4147-A177-3AD203B41FA5}">
                      <a16:colId xmlns:a16="http://schemas.microsoft.com/office/drawing/2014/main" val="20001"/>
                    </a:ext>
                  </a:extLst>
                </a:gridCol>
                <a:gridCol w="1299787">
                  <a:extLst>
                    <a:ext uri="{9D8B030D-6E8A-4147-A177-3AD203B41FA5}">
                      <a16:colId xmlns:a16="http://schemas.microsoft.com/office/drawing/2014/main" val="20002"/>
                    </a:ext>
                  </a:extLst>
                </a:gridCol>
                <a:gridCol w="389936">
                  <a:extLst>
                    <a:ext uri="{9D8B030D-6E8A-4147-A177-3AD203B41FA5}">
                      <a16:colId xmlns:a16="http://schemas.microsoft.com/office/drawing/2014/main" val="20003"/>
                    </a:ext>
                  </a:extLst>
                </a:gridCol>
                <a:gridCol w="1169808">
                  <a:extLst>
                    <a:ext uri="{9D8B030D-6E8A-4147-A177-3AD203B41FA5}">
                      <a16:colId xmlns:a16="http://schemas.microsoft.com/office/drawing/2014/main" val="20004"/>
                    </a:ext>
                  </a:extLst>
                </a:gridCol>
                <a:gridCol w="324946">
                  <a:extLst>
                    <a:ext uri="{9D8B030D-6E8A-4147-A177-3AD203B41FA5}">
                      <a16:colId xmlns:a16="http://schemas.microsoft.com/office/drawing/2014/main" val="20005"/>
                    </a:ext>
                  </a:extLst>
                </a:gridCol>
                <a:gridCol w="1039830">
                  <a:extLst>
                    <a:ext uri="{9D8B030D-6E8A-4147-A177-3AD203B41FA5}">
                      <a16:colId xmlns:a16="http://schemas.microsoft.com/office/drawing/2014/main" val="20006"/>
                    </a:ext>
                  </a:extLst>
                </a:gridCol>
                <a:gridCol w="259957">
                  <a:extLst>
                    <a:ext uri="{9D8B030D-6E8A-4147-A177-3AD203B41FA5}">
                      <a16:colId xmlns:a16="http://schemas.microsoft.com/office/drawing/2014/main" val="20007"/>
                    </a:ext>
                  </a:extLst>
                </a:gridCol>
                <a:gridCol w="1624733">
                  <a:extLst>
                    <a:ext uri="{9D8B030D-6E8A-4147-A177-3AD203B41FA5}">
                      <a16:colId xmlns:a16="http://schemas.microsoft.com/office/drawing/2014/main" val="20008"/>
                    </a:ext>
                  </a:extLst>
                </a:gridCol>
              </a:tblGrid>
              <a:tr h="0">
                <a:tc>
                  <a:txBody>
                    <a:bodyPr/>
                    <a:lstStyle/>
                    <a:p>
                      <a:pPr marL="0" marR="0" algn="ctr">
                        <a:lnSpc>
                          <a:spcPct val="100000"/>
                        </a:lnSpc>
                        <a:spcBef>
                          <a:spcPts val="0"/>
                        </a:spcBef>
                        <a:spcAft>
                          <a:spcPts val="0"/>
                        </a:spcAft>
                      </a:pPr>
                      <a:r>
                        <a:rPr lang="en-US" sz="2400" b="1" dirty="0" err="1">
                          <a:effectLst/>
                          <a:latin typeface="Times New Roman"/>
                          <a:ea typeface="Calibri"/>
                        </a:rPr>
                        <a:t>Kết</a:t>
                      </a:r>
                      <a:r>
                        <a:rPr lang="en-US" sz="2400" b="1" dirty="0">
                          <a:effectLst/>
                          <a:latin typeface="Times New Roman"/>
                          <a:ea typeface="Calibri"/>
                        </a:rPr>
                        <a:t> </a:t>
                      </a:r>
                      <a:r>
                        <a:rPr lang="en-US" sz="2400" b="1" dirty="0" err="1">
                          <a:effectLst/>
                          <a:latin typeface="Times New Roman"/>
                          <a:ea typeface="Calibri"/>
                        </a:rPr>
                        <a:t>quả</a:t>
                      </a:r>
                      <a:r>
                        <a:rPr lang="en-US" sz="2400" b="1" dirty="0">
                          <a:effectLst/>
                          <a:latin typeface="Times New Roman"/>
                          <a:ea typeface="Calibri"/>
                        </a:rPr>
                        <a:t> </a:t>
                      </a:r>
                      <a:r>
                        <a:rPr lang="en-US" sz="2400" b="1" dirty="0" err="1">
                          <a:effectLst/>
                          <a:latin typeface="Times New Roman"/>
                          <a:ea typeface="Calibri"/>
                        </a:rPr>
                        <a:t>bán</a:t>
                      </a:r>
                      <a:r>
                        <a:rPr lang="en-US" sz="2400" b="1" dirty="0">
                          <a:effectLst/>
                          <a:latin typeface="Times New Roman"/>
                          <a:ea typeface="Calibri"/>
                        </a:rPr>
                        <a:t> </a:t>
                      </a:r>
                      <a:r>
                        <a:rPr lang="en-US" sz="2400" b="1" dirty="0" err="1">
                          <a:effectLst/>
                          <a:latin typeface="Times New Roman"/>
                          <a:ea typeface="Calibri"/>
                        </a:rPr>
                        <a:t>hàng</a:t>
                      </a:r>
                      <a:endParaRPr lang="en-US" sz="2400" dirty="0">
                        <a:effectLst/>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err="1">
                          <a:effectLst/>
                          <a:latin typeface="Times New Roman"/>
                          <a:ea typeface="Calibri"/>
                        </a:rPr>
                        <a:t>Doanh</a:t>
                      </a:r>
                      <a:r>
                        <a:rPr lang="en-US" sz="2400" b="1" dirty="0">
                          <a:effectLst/>
                          <a:latin typeface="Times New Roman"/>
                          <a:ea typeface="Calibri"/>
                        </a:rPr>
                        <a:t> </a:t>
                      </a:r>
                      <a:r>
                        <a:rPr lang="en-US" sz="2400" b="1" dirty="0" err="1">
                          <a:effectLst/>
                          <a:latin typeface="Times New Roman"/>
                          <a:ea typeface="Calibri"/>
                        </a:rPr>
                        <a:t>thu</a:t>
                      </a:r>
                      <a:r>
                        <a:rPr lang="en-US" sz="2400" b="1" dirty="0">
                          <a:effectLst/>
                          <a:latin typeface="Times New Roman"/>
                          <a:ea typeface="Calibri"/>
                        </a:rPr>
                        <a:t> </a:t>
                      </a:r>
                      <a:r>
                        <a:rPr lang="en-US" sz="2400" b="1" dirty="0" err="1">
                          <a:effectLst/>
                          <a:latin typeface="Times New Roman"/>
                          <a:ea typeface="Calibri"/>
                        </a:rPr>
                        <a:t>thuần</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a:effectLst/>
                          <a:latin typeface="Times New Roman"/>
                          <a:ea typeface="Calibri"/>
                        </a:rPr>
                        <a:t>-</a:t>
                      </a:r>
                      <a:endParaRPr lang="en-US" sz="240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err="1">
                          <a:effectLst/>
                          <a:latin typeface="Times New Roman"/>
                          <a:ea typeface="Calibri"/>
                        </a:rPr>
                        <a:t>Giá</a:t>
                      </a:r>
                      <a:r>
                        <a:rPr lang="en-US" sz="2400" b="1" dirty="0">
                          <a:effectLst/>
                          <a:latin typeface="Times New Roman"/>
                          <a:ea typeface="Calibri"/>
                        </a:rPr>
                        <a:t> </a:t>
                      </a:r>
                      <a:r>
                        <a:rPr lang="en-US" sz="2400" b="1" dirty="0" err="1">
                          <a:effectLst/>
                          <a:latin typeface="Times New Roman"/>
                          <a:ea typeface="Calibri"/>
                        </a:rPr>
                        <a:t>vốn</a:t>
                      </a:r>
                      <a:r>
                        <a:rPr lang="en-US" sz="2400" b="1" dirty="0">
                          <a:effectLst/>
                          <a:latin typeface="Times New Roman"/>
                          <a:ea typeface="Calibri"/>
                        </a:rPr>
                        <a:t> </a:t>
                      </a:r>
                      <a:r>
                        <a:rPr lang="en-US" sz="2400" b="1" dirty="0" err="1">
                          <a:effectLst/>
                          <a:latin typeface="Times New Roman"/>
                          <a:ea typeface="Calibri"/>
                        </a:rPr>
                        <a:t>hàng</a:t>
                      </a:r>
                      <a:r>
                        <a:rPr lang="en-US" sz="2400" b="1" dirty="0">
                          <a:effectLst/>
                          <a:latin typeface="Times New Roman"/>
                          <a:ea typeface="Calibri"/>
                        </a:rPr>
                        <a:t> </a:t>
                      </a:r>
                      <a:r>
                        <a:rPr lang="en-US" sz="2400" b="1" dirty="0" err="1">
                          <a:effectLst/>
                          <a:latin typeface="Times New Roman"/>
                          <a:ea typeface="Calibri"/>
                        </a:rPr>
                        <a:t>bán</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Chi </a:t>
                      </a:r>
                      <a:r>
                        <a:rPr lang="en-US" sz="2400" b="1" dirty="0" err="1">
                          <a:effectLst/>
                          <a:latin typeface="Times New Roman"/>
                          <a:ea typeface="Calibri"/>
                        </a:rPr>
                        <a:t>phí</a:t>
                      </a:r>
                      <a:r>
                        <a:rPr lang="en-US" sz="2400" b="1" dirty="0">
                          <a:effectLst/>
                          <a:latin typeface="Times New Roman"/>
                          <a:ea typeface="Calibri"/>
                        </a:rPr>
                        <a:t> </a:t>
                      </a:r>
                      <a:r>
                        <a:rPr lang="en-US" sz="2400" b="1" dirty="0" err="1">
                          <a:effectLst/>
                          <a:latin typeface="Times New Roman"/>
                          <a:ea typeface="Calibri"/>
                        </a:rPr>
                        <a:t>bán</a:t>
                      </a:r>
                      <a:r>
                        <a:rPr lang="en-US" sz="2400" b="1" dirty="0">
                          <a:effectLst/>
                          <a:latin typeface="Times New Roman"/>
                          <a:ea typeface="Calibri"/>
                        </a:rPr>
                        <a:t> </a:t>
                      </a:r>
                      <a:r>
                        <a:rPr lang="en-US" sz="2400" b="1" dirty="0" err="1">
                          <a:effectLst/>
                          <a:latin typeface="Times New Roman"/>
                          <a:ea typeface="Calibri"/>
                        </a:rPr>
                        <a:t>hàng</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a:t>
                      </a:r>
                      <a:endParaRPr lang="en-US" sz="2400" dirty="0">
                        <a:effectLst/>
                        <a:latin typeface="Times New Roman"/>
                        <a:ea typeface="Calibri"/>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b="1" dirty="0">
                          <a:effectLst/>
                          <a:latin typeface="Times New Roman"/>
                          <a:ea typeface="Calibri"/>
                        </a:rPr>
                        <a:t>Chi </a:t>
                      </a:r>
                      <a:r>
                        <a:rPr lang="en-US" sz="2400" b="1" dirty="0" err="1">
                          <a:effectLst/>
                          <a:latin typeface="Times New Roman"/>
                          <a:ea typeface="Calibri"/>
                        </a:rPr>
                        <a:t>phí</a:t>
                      </a:r>
                      <a:r>
                        <a:rPr lang="en-US" sz="2400" b="1" dirty="0">
                          <a:effectLst/>
                          <a:latin typeface="Times New Roman"/>
                          <a:ea typeface="Calibri"/>
                        </a:rPr>
                        <a:t> </a:t>
                      </a:r>
                      <a:r>
                        <a:rPr lang="en-US" sz="2400" b="1" dirty="0" err="1">
                          <a:effectLst/>
                          <a:latin typeface="Times New Roman"/>
                          <a:ea typeface="Calibri"/>
                        </a:rPr>
                        <a:t>quản</a:t>
                      </a:r>
                      <a:r>
                        <a:rPr lang="en-US" sz="2400" b="1" dirty="0">
                          <a:effectLst/>
                          <a:latin typeface="Times New Roman"/>
                          <a:ea typeface="Calibri"/>
                        </a:rPr>
                        <a:t> </a:t>
                      </a:r>
                      <a:r>
                        <a:rPr lang="en-US" sz="2400" b="1" dirty="0" err="1">
                          <a:effectLst/>
                          <a:latin typeface="Times New Roman"/>
                          <a:ea typeface="Calibri"/>
                        </a:rPr>
                        <a:t>lý</a:t>
                      </a:r>
                      <a:r>
                        <a:rPr lang="en-US" sz="2400" b="1" dirty="0">
                          <a:effectLst/>
                          <a:latin typeface="Times New Roman"/>
                          <a:ea typeface="Calibri"/>
                        </a:rPr>
                        <a:t> </a:t>
                      </a:r>
                      <a:r>
                        <a:rPr lang="en-US" sz="2400" b="1" dirty="0" err="1">
                          <a:effectLst/>
                          <a:latin typeface="Times New Roman"/>
                          <a:ea typeface="Calibri"/>
                        </a:rPr>
                        <a:t>doanh</a:t>
                      </a:r>
                      <a:r>
                        <a:rPr lang="en-US" sz="2400" b="1" dirty="0">
                          <a:effectLst/>
                          <a:latin typeface="Times New Roman"/>
                          <a:ea typeface="Calibri"/>
                        </a:rPr>
                        <a:t> </a:t>
                      </a:r>
                      <a:r>
                        <a:rPr lang="en-US" sz="2400" b="1" dirty="0" err="1">
                          <a:effectLst/>
                          <a:latin typeface="Times New Roman"/>
                          <a:ea typeface="Calibri"/>
                        </a:rPr>
                        <a:t>nghiệp</a:t>
                      </a:r>
                      <a:endParaRPr lang="en-US" sz="2400" dirty="0">
                        <a:effectLst/>
                        <a:latin typeface="Times New Roman"/>
                        <a:ea typeface="Calibri"/>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69273" y="0"/>
            <a:ext cx="89985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400" b="1" dirty="0">
                <a:solidFill>
                  <a:srgbClr val="080808"/>
                </a:solidFill>
                <a:latin typeface="Times New Roman" pitchFamily="18" charset="0"/>
                <a:ea typeface="Calibri" pitchFamily="34" charset="0"/>
                <a:cs typeface="Times New Roman" pitchFamily="18" charset="0"/>
              </a:rPr>
              <a:t>7  </a:t>
            </a:r>
            <a:r>
              <a:rPr lang="en-US" sz="2400" b="1" dirty="0" err="1">
                <a:solidFill>
                  <a:srgbClr val="080808"/>
                </a:solidFill>
                <a:latin typeface="Times New Roman" pitchFamily="18" charset="0"/>
                <a:ea typeface="Calibri" pitchFamily="34" charset="0"/>
                <a:cs typeface="Times New Roman" pitchFamily="18" charset="0"/>
              </a:rPr>
              <a:t>Kế</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toán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xác</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định</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và</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phân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phối</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hoạt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động</a:t>
            </a:r>
            <a:r>
              <a:rPr lang="en-US" sz="2400" b="1" dirty="0">
                <a:solidFill>
                  <a:srgbClr val="080808"/>
                </a:solidFill>
                <a:latin typeface="Times New Roman" pitchFamily="18" charset="0"/>
                <a:ea typeface="Calibri" pitchFamily="34" charset="0"/>
                <a:cs typeface="Times New Roman" pitchFamily="18" charset="0"/>
              </a:rPr>
              <a:t> KD</a:t>
            </a:r>
            <a:endParaRPr lang="en-US" sz="2400" dirty="0">
              <a:solidFill>
                <a:srgbClr val="080808"/>
              </a:solidFill>
              <a:cs typeface="Arial" pitchFamily="34" charset="0"/>
            </a:endParaRPr>
          </a:p>
          <a:p>
            <a:pPr eaLnBrk="0" fontAlgn="base" hangingPunct="0">
              <a:spcBef>
                <a:spcPct val="0"/>
              </a:spcBef>
              <a:spcAft>
                <a:spcPct val="0"/>
              </a:spcAft>
              <a:tabLst>
                <a:tab pos="3752850" algn="l"/>
              </a:tabLst>
            </a:pP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Quy</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định</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về</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phân</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phối</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kết</a:t>
            </a:r>
            <a:r>
              <a:rPr lang="en-US" sz="2400" b="1" dirty="0">
                <a:solidFill>
                  <a:srgbClr val="080808"/>
                </a:solidFill>
                <a:latin typeface="Times New Roman" pitchFamily="18" charset="0"/>
                <a:ea typeface="Calibri" pitchFamily="34" charset="0"/>
                <a:cs typeface="Times New Roman" pitchFamily="18" charset="0"/>
              </a:rPr>
              <a:t> </a:t>
            </a:r>
            <a:r>
              <a:rPr lang="en-US" sz="2400" b="1" dirty="0" err="1">
                <a:solidFill>
                  <a:srgbClr val="080808"/>
                </a:solidFill>
                <a:latin typeface="Times New Roman" pitchFamily="18" charset="0"/>
                <a:ea typeface="Calibri" pitchFamily="34" charset="0"/>
                <a:cs typeface="Times New Roman" pitchFamily="18" charset="0"/>
              </a:rPr>
              <a:t>quả</a:t>
            </a:r>
            <a:endParaRPr lang="en-US" sz="2400" dirty="0">
              <a:solidFill>
                <a:srgbClr val="080808"/>
              </a:solidFill>
              <a:cs typeface="Arial" pitchFamily="34" charset="0"/>
            </a:endParaRPr>
          </a:p>
        </p:txBody>
      </p:sp>
      <p:sp>
        <p:nvSpPr>
          <p:cNvPr id="6"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156</a:t>
            </a:r>
          </a:p>
        </p:txBody>
      </p:sp>
      <p:grpSp>
        <p:nvGrpSpPr>
          <p:cNvPr id="8" name="Group 7"/>
          <p:cNvGrpSpPr>
            <a:grpSpLocks/>
          </p:cNvGrpSpPr>
          <p:nvPr/>
        </p:nvGrpSpPr>
        <p:grpSpPr bwMode="auto">
          <a:xfrm>
            <a:off x="838176" y="2895600"/>
            <a:ext cx="7696223" cy="1130427"/>
            <a:chOff x="1209" y="8236"/>
            <a:chExt cx="9454" cy="900"/>
          </a:xfrm>
        </p:grpSpPr>
        <p:sp>
          <p:nvSpPr>
            <p:cNvPr id="9" name="Text Box 641"/>
            <p:cNvSpPr txBox="1">
              <a:spLocks noChangeArrowheads="1"/>
            </p:cNvSpPr>
            <p:nvPr/>
          </p:nvSpPr>
          <p:spPr bwMode="auto">
            <a:xfrm>
              <a:off x="4918" y="8386"/>
              <a:ext cx="57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300">
                  <a:effectLst/>
                  <a:latin typeface="Arial"/>
                  <a:ea typeface="SimSun"/>
                </a:rPr>
                <a:t> </a:t>
              </a:r>
              <a:r>
                <a:rPr lang="en-US" sz="1300">
                  <a:effectLst/>
                  <a:latin typeface="Times New Roman"/>
                  <a:ea typeface="SimSun"/>
                </a:rPr>
                <a:t>=</a:t>
              </a:r>
              <a:endParaRPr lang="en-US" sz="1100">
                <a:effectLst/>
                <a:latin typeface="Times New Roman"/>
                <a:ea typeface="SimSun"/>
              </a:endParaRPr>
            </a:p>
          </p:txBody>
        </p:sp>
        <p:sp>
          <p:nvSpPr>
            <p:cNvPr id="10" name="Text Box 642"/>
            <p:cNvSpPr txBox="1">
              <a:spLocks noChangeArrowheads="1"/>
            </p:cNvSpPr>
            <p:nvPr/>
          </p:nvSpPr>
          <p:spPr bwMode="auto">
            <a:xfrm>
              <a:off x="8008" y="8281"/>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300">
                  <a:effectLst/>
                  <a:latin typeface="Arial"/>
                  <a:ea typeface="SimSun"/>
                </a:rPr>
                <a:t>­   _</a:t>
              </a:r>
              <a:endParaRPr lang="en-US" sz="1100">
                <a:effectLst/>
                <a:latin typeface="Times New Roman"/>
                <a:ea typeface="SimSun"/>
              </a:endParaRPr>
            </a:p>
          </p:txBody>
        </p:sp>
        <p:sp>
          <p:nvSpPr>
            <p:cNvPr id="11" name="Text Box 643"/>
            <p:cNvSpPr txBox="1">
              <a:spLocks noChangeArrowheads="1"/>
            </p:cNvSpPr>
            <p:nvPr/>
          </p:nvSpPr>
          <p:spPr bwMode="auto">
            <a:xfrm>
              <a:off x="1209" y="8236"/>
              <a:ext cx="3598"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effectLst/>
                  <a:latin typeface="Times New Roman"/>
                  <a:ea typeface="SimSun"/>
                </a:rPr>
                <a:t>Kết</a:t>
              </a:r>
              <a:r>
                <a:rPr lang="en-US" sz="2400" b="1" dirty="0">
                  <a:effectLst/>
                  <a:latin typeface="Times New Roman"/>
                  <a:ea typeface="SimSun"/>
                </a:rPr>
                <a:t> </a:t>
              </a:r>
              <a:r>
                <a:rPr lang="en-US" sz="2400" b="1" dirty="0" err="1">
                  <a:effectLst/>
                  <a:latin typeface="Times New Roman"/>
                  <a:ea typeface="SimSun"/>
                </a:rPr>
                <a:t>quả</a:t>
              </a:r>
              <a:r>
                <a:rPr lang="en-US" sz="2400" b="1" dirty="0">
                  <a:effectLst/>
                  <a:latin typeface="Times New Roman"/>
                  <a:ea typeface="SimSun"/>
                </a:rPr>
                <a:t> </a:t>
              </a:r>
              <a:r>
                <a:rPr lang="en-US" sz="2400" b="1" dirty="0" err="1">
                  <a:effectLst/>
                  <a:latin typeface="Times New Roman"/>
                  <a:ea typeface="SimSun"/>
                </a:rPr>
                <a:t>hoạt</a:t>
              </a:r>
              <a:r>
                <a:rPr lang="en-US" sz="2400" b="1" dirty="0">
                  <a:effectLst/>
                  <a:latin typeface="Times New Roman"/>
                  <a:ea typeface="SimSun"/>
                </a:rPr>
                <a:t> </a:t>
              </a:r>
              <a:r>
                <a:rPr lang="en-US" sz="2400" b="1" dirty="0" err="1">
                  <a:effectLst/>
                  <a:latin typeface="Times New Roman"/>
                  <a:ea typeface="SimSun"/>
                </a:rPr>
                <a:t>động</a:t>
              </a:r>
              <a:r>
                <a:rPr lang="en-US" sz="2400" b="1" dirty="0">
                  <a:effectLst/>
                  <a:latin typeface="Times New Roman"/>
                  <a:ea typeface="SimSun"/>
                </a:rPr>
                <a:t> </a:t>
              </a:r>
            </a:p>
            <a:p>
              <a:pPr algn="ctr">
                <a:lnSpc>
                  <a:spcPct val="107000"/>
                </a:lnSpc>
                <a:spcAft>
                  <a:spcPts val="800"/>
                </a:spcAft>
              </a:pPr>
              <a:r>
                <a:rPr lang="en-US" sz="2400" b="1" dirty="0" err="1">
                  <a:effectLst/>
                  <a:latin typeface="Times New Roman"/>
                  <a:ea typeface="SimSun"/>
                </a:rPr>
                <a:t>tài</a:t>
              </a:r>
              <a:r>
                <a:rPr lang="en-US" sz="2400" b="1" dirty="0">
                  <a:effectLst/>
                  <a:latin typeface="Times New Roman"/>
                  <a:ea typeface="SimSun"/>
                </a:rPr>
                <a:t> </a:t>
              </a:r>
              <a:r>
                <a:rPr lang="en-US" sz="2400" b="1" dirty="0" err="1">
                  <a:effectLst/>
                  <a:latin typeface="Times New Roman"/>
                  <a:ea typeface="SimSun"/>
                </a:rPr>
                <a:t>chính</a:t>
              </a:r>
              <a:r>
                <a:rPr lang="en-US" sz="2400" b="1" dirty="0">
                  <a:effectLst/>
                  <a:latin typeface="Times New Roman"/>
                  <a:ea typeface="SimSun"/>
                </a:rPr>
                <a:t> (</a:t>
              </a:r>
              <a:r>
                <a:rPr lang="en-US" sz="2400" b="1" dirty="0" err="1">
                  <a:effectLst/>
                  <a:latin typeface="Times New Roman"/>
                  <a:ea typeface="SimSun"/>
                </a:rPr>
                <a:t>lãi</a:t>
              </a:r>
              <a:r>
                <a:rPr lang="en-US" sz="2400" b="1" dirty="0">
                  <a:effectLst/>
                  <a:latin typeface="Times New Roman"/>
                  <a:ea typeface="SimSun"/>
                </a:rPr>
                <a:t> </a:t>
              </a:r>
              <a:r>
                <a:rPr lang="en-US" sz="2400" b="1" dirty="0" err="1">
                  <a:effectLst/>
                  <a:latin typeface="Times New Roman"/>
                  <a:ea typeface="SimSun"/>
                </a:rPr>
                <a:t>hoặc</a:t>
              </a:r>
              <a:r>
                <a:rPr lang="en-US" sz="2400" b="1" dirty="0">
                  <a:effectLst/>
                  <a:latin typeface="Times New Roman"/>
                  <a:ea typeface="SimSun"/>
                </a:rPr>
                <a:t> </a:t>
              </a:r>
              <a:r>
                <a:rPr lang="en-US" sz="2400" b="1" dirty="0" err="1">
                  <a:effectLst/>
                  <a:latin typeface="Times New Roman"/>
                  <a:ea typeface="SimSun"/>
                </a:rPr>
                <a:t>lỗ</a:t>
              </a:r>
              <a:r>
                <a:rPr lang="en-US" sz="2400" b="1" dirty="0">
                  <a:effectLst/>
                  <a:latin typeface="Times New Roman"/>
                  <a:ea typeface="SimSun"/>
                </a:rPr>
                <a:t>)</a:t>
              </a:r>
            </a:p>
          </p:txBody>
        </p:sp>
        <p:sp>
          <p:nvSpPr>
            <p:cNvPr id="12" name="Text Box 644"/>
            <p:cNvSpPr txBox="1">
              <a:spLocks noChangeArrowheads="1"/>
            </p:cNvSpPr>
            <p:nvPr/>
          </p:nvSpPr>
          <p:spPr bwMode="auto">
            <a:xfrm>
              <a:off x="5419" y="8236"/>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effectLst/>
                  <a:latin typeface="Times New Roman"/>
                  <a:ea typeface="SimSun"/>
                </a:rPr>
                <a:t>Doanh</a:t>
              </a:r>
              <a:r>
                <a:rPr lang="en-US" sz="2400" b="1" dirty="0">
                  <a:effectLst/>
                  <a:latin typeface="Times New Roman"/>
                  <a:ea typeface="SimSun"/>
                </a:rPr>
                <a:t> </a:t>
              </a:r>
              <a:r>
                <a:rPr lang="en-US" sz="2400" b="1" dirty="0" err="1">
                  <a:effectLst/>
                  <a:latin typeface="Times New Roman"/>
                  <a:ea typeface="SimSun"/>
                </a:rPr>
                <a:t>thu</a:t>
              </a:r>
              <a:r>
                <a:rPr lang="en-US" sz="2400" b="1" dirty="0">
                  <a:effectLst/>
                  <a:latin typeface="Times New Roman"/>
                  <a:ea typeface="SimSun"/>
                </a:rPr>
                <a:t> </a:t>
              </a:r>
              <a:r>
                <a:rPr lang="en-US" sz="2400" b="1" dirty="0" err="1">
                  <a:effectLst/>
                  <a:latin typeface="Times New Roman"/>
                  <a:ea typeface="SimSun"/>
                </a:rPr>
                <a:t>hoạt</a:t>
              </a:r>
              <a:r>
                <a:rPr lang="en-US" sz="2400" b="1" dirty="0">
                  <a:effectLst/>
                  <a:latin typeface="Times New Roman"/>
                  <a:ea typeface="SimSun"/>
                </a:rPr>
                <a:t> </a:t>
              </a:r>
            </a:p>
            <a:p>
              <a:pPr algn="ctr">
                <a:lnSpc>
                  <a:spcPct val="107000"/>
                </a:lnSpc>
                <a:spcAft>
                  <a:spcPts val="800"/>
                </a:spcAft>
              </a:pPr>
              <a:r>
                <a:rPr lang="en-US" sz="2400" b="1" dirty="0" err="1">
                  <a:effectLst/>
                  <a:latin typeface="Times New Roman"/>
                  <a:ea typeface="SimSun"/>
                </a:rPr>
                <a:t>động</a:t>
              </a:r>
              <a:r>
                <a:rPr lang="en-US" sz="2400" b="1" dirty="0">
                  <a:effectLst/>
                  <a:latin typeface="Times New Roman"/>
                  <a:ea typeface="SimSun"/>
                </a:rPr>
                <a:t> </a:t>
              </a:r>
              <a:r>
                <a:rPr lang="en-US" sz="2400" b="1" dirty="0" err="1">
                  <a:effectLst/>
                  <a:latin typeface="Times New Roman"/>
                  <a:ea typeface="SimSun"/>
                </a:rPr>
                <a:t>tài</a:t>
              </a:r>
              <a:r>
                <a:rPr lang="en-US" sz="2400" b="1" dirty="0">
                  <a:effectLst/>
                  <a:latin typeface="Times New Roman"/>
                  <a:ea typeface="SimSun"/>
                </a:rPr>
                <a:t> </a:t>
              </a:r>
              <a:r>
                <a:rPr lang="en-US" sz="2400" b="1" dirty="0" err="1">
                  <a:effectLst/>
                  <a:latin typeface="Times New Roman"/>
                  <a:ea typeface="SimSun"/>
                </a:rPr>
                <a:t>chính</a:t>
              </a:r>
              <a:endParaRPr lang="en-US" sz="2400" b="1" dirty="0">
                <a:effectLst/>
                <a:latin typeface="Times New Roman"/>
                <a:ea typeface="SimSun"/>
              </a:endParaRPr>
            </a:p>
          </p:txBody>
        </p:sp>
        <p:sp>
          <p:nvSpPr>
            <p:cNvPr id="13" name="Text Box 645"/>
            <p:cNvSpPr txBox="1">
              <a:spLocks noChangeArrowheads="1"/>
            </p:cNvSpPr>
            <p:nvPr/>
          </p:nvSpPr>
          <p:spPr bwMode="auto">
            <a:xfrm>
              <a:off x="8494" y="8236"/>
              <a:ext cx="2169"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effectLst/>
                  <a:latin typeface="Times New Roman"/>
                  <a:ea typeface="SimSun"/>
                </a:rPr>
                <a:t>Chi </a:t>
              </a:r>
              <a:r>
                <a:rPr lang="en-US" sz="2400" b="1" dirty="0" err="1">
                  <a:effectLst/>
                  <a:latin typeface="Times New Roman"/>
                  <a:ea typeface="SimSun"/>
                </a:rPr>
                <a:t>phí</a:t>
              </a:r>
              <a:endParaRPr lang="en-US" sz="2400" b="1" dirty="0">
                <a:effectLst/>
                <a:latin typeface="Times New Roman"/>
                <a:ea typeface="SimSun"/>
              </a:endParaRPr>
            </a:p>
            <a:p>
              <a:pPr algn="ctr">
                <a:lnSpc>
                  <a:spcPct val="107000"/>
                </a:lnSpc>
                <a:spcAft>
                  <a:spcPts val="800"/>
                </a:spcAft>
              </a:pPr>
              <a:r>
                <a:rPr lang="en-US" sz="2400" b="1" dirty="0">
                  <a:effectLst/>
                  <a:latin typeface="Times New Roman"/>
                  <a:ea typeface="SimSun"/>
                </a:rPr>
                <a:t> </a:t>
              </a:r>
              <a:r>
                <a:rPr lang="en-US" sz="2400" b="1" dirty="0" err="1">
                  <a:effectLst/>
                  <a:latin typeface="Times New Roman"/>
                  <a:ea typeface="SimSun"/>
                </a:rPr>
                <a:t>tài</a:t>
              </a:r>
              <a:r>
                <a:rPr lang="en-US" sz="2400" b="1" dirty="0">
                  <a:effectLst/>
                  <a:latin typeface="Times New Roman"/>
                  <a:ea typeface="SimSun"/>
                </a:rPr>
                <a:t> </a:t>
              </a:r>
              <a:r>
                <a:rPr lang="en-US" sz="2400" b="1" dirty="0" err="1">
                  <a:effectLst/>
                  <a:latin typeface="Times New Roman"/>
                  <a:ea typeface="SimSun"/>
                </a:rPr>
                <a:t>chính</a:t>
              </a:r>
              <a:endParaRPr lang="en-US" sz="2400" b="1" dirty="0">
                <a:effectLst/>
                <a:latin typeface="Times New Roman"/>
                <a:ea typeface="SimSun"/>
              </a:endParaRPr>
            </a:p>
          </p:txBody>
        </p:sp>
      </p:grpSp>
      <p:grpSp>
        <p:nvGrpSpPr>
          <p:cNvPr id="15" name="Group 14"/>
          <p:cNvGrpSpPr>
            <a:grpSpLocks/>
          </p:cNvGrpSpPr>
          <p:nvPr/>
        </p:nvGrpSpPr>
        <p:grpSpPr bwMode="auto">
          <a:xfrm>
            <a:off x="914400" y="4748134"/>
            <a:ext cx="7361754" cy="1447800"/>
            <a:chOff x="1915" y="10186"/>
            <a:chExt cx="9741" cy="915"/>
          </a:xfrm>
        </p:grpSpPr>
        <p:sp>
          <p:nvSpPr>
            <p:cNvPr id="16" name="Text Box 647"/>
            <p:cNvSpPr txBox="1">
              <a:spLocks noChangeArrowheads="1"/>
            </p:cNvSpPr>
            <p:nvPr/>
          </p:nvSpPr>
          <p:spPr bwMode="auto">
            <a:xfrm>
              <a:off x="4603" y="10366"/>
              <a:ext cx="57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600">
                  <a:effectLst/>
                  <a:latin typeface="Arial"/>
                  <a:ea typeface="SimSun"/>
                </a:rPr>
                <a:t> </a:t>
              </a:r>
              <a:r>
                <a:rPr lang="en-US" sz="1600">
                  <a:effectLst/>
                  <a:latin typeface="Times New Roman"/>
                  <a:ea typeface="SimSun"/>
                </a:rPr>
                <a:t>=</a:t>
              </a:r>
              <a:endParaRPr lang="en-US" sz="1100">
                <a:effectLst/>
                <a:latin typeface="Times New Roman"/>
                <a:ea typeface="SimSun"/>
              </a:endParaRPr>
            </a:p>
          </p:txBody>
        </p:sp>
        <p:sp>
          <p:nvSpPr>
            <p:cNvPr id="17" name="Text Box 648"/>
            <p:cNvSpPr txBox="1">
              <a:spLocks noChangeArrowheads="1"/>
            </p:cNvSpPr>
            <p:nvPr/>
          </p:nvSpPr>
          <p:spPr bwMode="auto">
            <a:xfrm>
              <a:off x="6649" y="1027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r>
                <a:rPr lang="en-US" sz="1100">
                  <a:effectLst/>
                  <a:latin typeface="Arial"/>
                  <a:ea typeface="SimSun"/>
                </a:rPr>
                <a:t>­   _</a:t>
              </a:r>
              <a:endParaRPr lang="en-US" sz="1100">
                <a:effectLst/>
                <a:latin typeface="Times New Roman"/>
                <a:ea typeface="SimSun"/>
              </a:endParaRPr>
            </a:p>
          </p:txBody>
        </p:sp>
        <p:sp>
          <p:nvSpPr>
            <p:cNvPr id="18" name="Text Box 649"/>
            <p:cNvSpPr txBox="1">
              <a:spLocks noChangeArrowheads="1"/>
            </p:cNvSpPr>
            <p:nvPr/>
          </p:nvSpPr>
          <p:spPr bwMode="auto">
            <a:xfrm>
              <a:off x="1915" y="10201"/>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err="1">
                  <a:effectLst/>
                  <a:latin typeface="Times New Roman"/>
                  <a:ea typeface="SimSun"/>
                </a:rPr>
                <a:t>Kết</a:t>
              </a:r>
              <a:r>
                <a:rPr lang="en-US" sz="2400" b="1" dirty="0">
                  <a:effectLst/>
                  <a:latin typeface="Times New Roman"/>
                  <a:ea typeface="SimSun"/>
                </a:rPr>
                <a:t> </a:t>
              </a:r>
              <a:r>
                <a:rPr lang="en-US" sz="2400" b="1" dirty="0" err="1">
                  <a:effectLst/>
                  <a:latin typeface="Times New Roman"/>
                  <a:ea typeface="SimSun"/>
                </a:rPr>
                <a:t>quả</a:t>
              </a:r>
              <a:r>
                <a:rPr lang="en-US" sz="2400" b="1" dirty="0">
                  <a:effectLst/>
                  <a:latin typeface="Times New Roman"/>
                  <a:ea typeface="SimSun"/>
                </a:rPr>
                <a:t> </a:t>
              </a:r>
              <a:r>
                <a:rPr lang="en-US" sz="2400" b="1" dirty="0" err="1">
                  <a:effectLst/>
                  <a:latin typeface="Times New Roman"/>
                  <a:ea typeface="SimSun"/>
                </a:rPr>
                <a:t>hoạt</a:t>
              </a:r>
              <a:r>
                <a:rPr lang="en-US" sz="2400" b="1" dirty="0">
                  <a:effectLst/>
                  <a:latin typeface="Times New Roman"/>
                  <a:ea typeface="SimSun"/>
                </a:rPr>
                <a:t> </a:t>
              </a:r>
              <a:r>
                <a:rPr lang="en-US" sz="2400" b="1" dirty="0" err="1">
                  <a:effectLst/>
                  <a:latin typeface="Times New Roman"/>
                  <a:ea typeface="SimSun"/>
                </a:rPr>
                <a:t>động</a:t>
              </a:r>
              <a:endParaRPr lang="en-US" sz="2400" b="1" dirty="0">
                <a:effectLst/>
                <a:latin typeface="Times New Roman"/>
                <a:ea typeface="SimSun"/>
              </a:endParaRPr>
            </a:p>
            <a:p>
              <a:pPr algn="ctr">
                <a:lnSpc>
                  <a:spcPct val="107000"/>
                </a:lnSpc>
                <a:spcAft>
                  <a:spcPts val="800"/>
                </a:spcAft>
              </a:pPr>
              <a:r>
                <a:rPr lang="en-US" sz="2400" b="1" dirty="0" err="1">
                  <a:effectLst/>
                  <a:latin typeface="Times New Roman"/>
                  <a:ea typeface="SimSun"/>
                </a:rPr>
                <a:t>khác</a:t>
              </a:r>
              <a:r>
                <a:rPr lang="en-US" sz="2400" b="1" dirty="0">
                  <a:effectLst/>
                  <a:latin typeface="Times New Roman"/>
                  <a:ea typeface="SimSun"/>
                </a:rPr>
                <a:t> (</a:t>
              </a:r>
              <a:r>
                <a:rPr lang="en-US" sz="2400" b="1" dirty="0" err="1">
                  <a:effectLst/>
                  <a:latin typeface="Times New Roman"/>
                  <a:ea typeface="SimSun"/>
                </a:rPr>
                <a:t>lãi</a:t>
              </a:r>
              <a:r>
                <a:rPr lang="en-US" sz="2400" b="1" dirty="0">
                  <a:effectLst/>
                  <a:latin typeface="Times New Roman"/>
                  <a:ea typeface="SimSun"/>
                </a:rPr>
                <a:t> </a:t>
              </a:r>
              <a:r>
                <a:rPr lang="en-US" sz="2400" b="1" dirty="0" err="1">
                  <a:effectLst/>
                  <a:latin typeface="Times New Roman"/>
                  <a:ea typeface="SimSun"/>
                </a:rPr>
                <a:t>hoặc</a:t>
              </a:r>
              <a:r>
                <a:rPr lang="en-US" sz="2400" b="1" dirty="0">
                  <a:effectLst/>
                  <a:latin typeface="Times New Roman"/>
                  <a:ea typeface="SimSun"/>
                </a:rPr>
                <a:t> </a:t>
              </a:r>
              <a:r>
                <a:rPr lang="en-US" sz="2400" b="1" dirty="0" err="1">
                  <a:effectLst/>
                  <a:latin typeface="Times New Roman"/>
                  <a:ea typeface="SimSun"/>
                </a:rPr>
                <a:t>lỗ</a:t>
              </a:r>
              <a:r>
                <a:rPr lang="en-US" sz="2400" b="1" dirty="0">
                  <a:effectLst/>
                  <a:latin typeface="Times New Roman"/>
                  <a:ea typeface="SimSun"/>
                </a:rPr>
                <a:t>)</a:t>
              </a:r>
            </a:p>
          </p:txBody>
        </p:sp>
        <p:sp>
          <p:nvSpPr>
            <p:cNvPr id="19" name="Text Box 650"/>
            <p:cNvSpPr txBox="1">
              <a:spLocks noChangeArrowheads="1"/>
            </p:cNvSpPr>
            <p:nvPr/>
          </p:nvSpPr>
          <p:spPr bwMode="auto">
            <a:xfrm>
              <a:off x="4579" y="10201"/>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effectLst/>
                  <a:latin typeface="Times New Roman"/>
                  <a:ea typeface="SimSun"/>
                </a:rPr>
                <a:t>Thu </a:t>
              </a:r>
              <a:r>
                <a:rPr lang="en-US" sz="2400" b="1" dirty="0" err="1">
                  <a:effectLst/>
                  <a:latin typeface="Times New Roman"/>
                  <a:ea typeface="SimSun"/>
                </a:rPr>
                <a:t>nhập</a:t>
              </a:r>
              <a:endParaRPr lang="en-US" sz="2400" b="1" dirty="0">
                <a:effectLst/>
                <a:latin typeface="Times New Roman"/>
                <a:ea typeface="SimSun"/>
              </a:endParaRPr>
            </a:p>
            <a:p>
              <a:pPr algn="ctr">
                <a:lnSpc>
                  <a:spcPct val="107000"/>
                </a:lnSpc>
                <a:spcAft>
                  <a:spcPts val="800"/>
                </a:spcAft>
              </a:pPr>
              <a:r>
                <a:rPr lang="en-US" sz="2400" b="1" dirty="0" err="1">
                  <a:effectLst/>
                  <a:latin typeface="Times New Roman"/>
                  <a:ea typeface="SimSun"/>
                </a:rPr>
                <a:t>khác</a:t>
              </a:r>
              <a:endParaRPr lang="en-US" sz="2400" b="1" dirty="0">
                <a:effectLst/>
                <a:latin typeface="Times New Roman"/>
                <a:ea typeface="SimSun"/>
              </a:endParaRPr>
            </a:p>
          </p:txBody>
        </p:sp>
        <p:sp>
          <p:nvSpPr>
            <p:cNvPr id="20" name="Text Box 651"/>
            <p:cNvSpPr txBox="1">
              <a:spLocks noChangeArrowheads="1"/>
            </p:cNvSpPr>
            <p:nvPr/>
          </p:nvSpPr>
          <p:spPr bwMode="auto">
            <a:xfrm>
              <a:off x="6979" y="10186"/>
              <a:ext cx="2169"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effectLst/>
                  <a:latin typeface="Times New Roman"/>
                  <a:ea typeface="SimSun"/>
                </a:rPr>
                <a:t>Chi phi</a:t>
              </a:r>
            </a:p>
            <a:p>
              <a:pPr algn="ctr">
                <a:lnSpc>
                  <a:spcPct val="107000"/>
                </a:lnSpc>
                <a:spcAft>
                  <a:spcPts val="800"/>
                </a:spcAft>
              </a:pPr>
              <a:r>
                <a:rPr lang="en-US" sz="2400" b="1" dirty="0" err="1">
                  <a:effectLst/>
                  <a:latin typeface="Times New Roman"/>
                  <a:ea typeface="SimSun"/>
                </a:rPr>
                <a:t>khác</a:t>
              </a:r>
              <a:endParaRPr lang="en-US" sz="2400" b="1" dirty="0">
                <a:effectLst/>
                <a:latin typeface="Times New Roman"/>
                <a:ea typeface="SimSun"/>
              </a:endParaRPr>
            </a:p>
          </p:txBody>
        </p:sp>
        <p:sp>
          <p:nvSpPr>
            <p:cNvPr id="21" name="Text Box 652"/>
            <p:cNvSpPr txBox="1">
              <a:spLocks noChangeArrowheads="1"/>
            </p:cNvSpPr>
            <p:nvPr/>
          </p:nvSpPr>
          <p:spPr bwMode="auto">
            <a:xfrm>
              <a:off x="8605" y="10276"/>
              <a:ext cx="864"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1100">
                  <a:effectLst/>
                  <a:latin typeface="Times New Roman"/>
                  <a:ea typeface="SimSun"/>
                </a:rPr>
                <a:t>_</a:t>
              </a:r>
            </a:p>
          </p:txBody>
        </p:sp>
        <p:sp>
          <p:nvSpPr>
            <p:cNvPr id="22" name="Text Box 653"/>
            <p:cNvSpPr txBox="1">
              <a:spLocks noChangeArrowheads="1"/>
            </p:cNvSpPr>
            <p:nvPr/>
          </p:nvSpPr>
          <p:spPr bwMode="auto">
            <a:xfrm>
              <a:off x="8944" y="10186"/>
              <a:ext cx="271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2400" b="1" dirty="0">
                  <a:effectLst/>
                  <a:latin typeface="Times New Roman"/>
                  <a:ea typeface="SimSun"/>
                </a:rPr>
                <a:t>Chi </a:t>
              </a:r>
              <a:r>
                <a:rPr lang="en-US" sz="2400" b="1" dirty="0" err="1">
                  <a:effectLst/>
                  <a:latin typeface="Times New Roman"/>
                  <a:ea typeface="SimSun"/>
                </a:rPr>
                <a:t>phí</a:t>
              </a:r>
              <a:r>
                <a:rPr lang="en-US" sz="2400" b="1" dirty="0">
                  <a:effectLst/>
                  <a:latin typeface="Times New Roman"/>
                  <a:ea typeface="SimSun"/>
                </a:rPr>
                <a:t> </a:t>
              </a:r>
              <a:r>
                <a:rPr lang="en-US" sz="2400" b="1" dirty="0" err="1">
                  <a:effectLst/>
                  <a:latin typeface="Times New Roman"/>
                  <a:ea typeface="SimSun"/>
                </a:rPr>
                <a:t>thuế</a:t>
              </a:r>
              <a:endParaRPr lang="en-US" sz="2400" b="1" dirty="0">
                <a:effectLst/>
                <a:latin typeface="Times New Roman"/>
                <a:ea typeface="SimSun"/>
              </a:endParaRPr>
            </a:p>
            <a:p>
              <a:pPr algn="ctr">
                <a:lnSpc>
                  <a:spcPct val="107000"/>
                </a:lnSpc>
                <a:spcAft>
                  <a:spcPts val="800"/>
                </a:spcAft>
              </a:pPr>
              <a:r>
                <a:rPr lang="en-US" sz="2400" b="1" dirty="0" err="1">
                  <a:effectLst/>
                  <a:latin typeface="Times New Roman"/>
                  <a:ea typeface="SimSun"/>
                </a:rPr>
                <a:t>thu</a:t>
              </a:r>
              <a:r>
                <a:rPr lang="en-US" sz="2400" b="1" dirty="0">
                  <a:effectLst/>
                  <a:latin typeface="Times New Roman"/>
                  <a:ea typeface="SimSun"/>
                </a:rPr>
                <a:t> </a:t>
              </a:r>
              <a:r>
                <a:rPr lang="en-US" sz="2400" b="1" dirty="0" err="1">
                  <a:effectLst/>
                  <a:latin typeface="Times New Roman"/>
                  <a:ea typeface="SimSun"/>
                </a:rPr>
                <a:t>nhập</a:t>
              </a:r>
              <a:r>
                <a:rPr lang="en-US" sz="2400" b="1" dirty="0">
                  <a:effectLst/>
                  <a:latin typeface="Times New Roman"/>
                  <a:ea typeface="SimSun"/>
                </a:rPr>
                <a:t> DN</a:t>
              </a:r>
            </a:p>
          </p:txBody>
        </p:sp>
      </p:grpSp>
    </p:spTree>
    <p:extLst>
      <p:ext uri="{BB962C8B-B14F-4D97-AF65-F5344CB8AC3E}">
        <p14:creationId xmlns:p14="http://schemas.microsoft.com/office/powerpoint/2010/main" val="3682285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69273" y="228600"/>
            <a:ext cx="907472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600" b="1" dirty="0">
                <a:solidFill>
                  <a:srgbClr val="080808"/>
                </a:solidFill>
                <a:latin typeface="Times New Roman" pitchFamily="18" charset="0"/>
                <a:ea typeface="Calibri" pitchFamily="34" charset="0"/>
                <a:cs typeface="Times New Roman" pitchFamily="18" charset="0"/>
              </a:rPr>
              <a:t>7  </a:t>
            </a:r>
            <a:r>
              <a:rPr lang="en-US" sz="2600" b="1" dirty="0" err="1">
                <a:solidFill>
                  <a:srgbClr val="080808"/>
                </a:solidFill>
                <a:latin typeface="Times New Roman" pitchFamily="18" charset="0"/>
                <a:ea typeface="Calibri" pitchFamily="34" charset="0"/>
                <a:cs typeface="Times New Roman" pitchFamily="18" charset="0"/>
              </a:rPr>
              <a:t>Kế</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toán</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xác</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định</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kết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quả</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và</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phân</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phối</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kết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quả</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hoạt</a:t>
            </a:r>
            <a:r>
              <a:rPr lang="en-US" sz="2600" b="1" dirty="0">
                <a:solidFill>
                  <a:srgbClr val="080808"/>
                </a:solidFill>
                <a:latin typeface="Times New Roman" pitchFamily="18" charset="0"/>
                <a:ea typeface="Calibri" pitchFamily="34" charset="0"/>
                <a:cs typeface="Times New Roman" pitchFamily="18" charset="0"/>
              </a:rPr>
              <a:t> </a:t>
            </a:r>
            <a:r>
              <a:rPr lang="en-US" sz="2600" b="1" dirty="0" err="1">
                <a:solidFill>
                  <a:srgbClr val="080808"/>
                </a:solidFill>
                <a:latin typeface="Times New Roman" pitchFamily="18" charset="0"/>
                <a:ea typeface="Calibri" pitchFamily="34" charset="0"/>
                <a:cs typeface="Times New Roman" pitchFamily="18" charset="0"/>
              </a:rPr>
              <a:t>động</a:t>
            </a:r>
            <a:r>
              <a:rPr lang="en-US" sz="2600" b="1" dirty="0">
                <a:solidFill>
                  <a:srgbClr val="080808"/>
                </a:solidFill>
                <a:latin typeface="Times New Roman" pitchFamily="18" charset="0"/>
                <a:ea typeface="Calibri" pitchFamily="34" charset="0"/>
                <a:cs typeface="Times New Roman" pitchFamily="18" charset="0"/>
              </a:rPr>
              <a:t> KD</a:t>
            </a:r>
            <a:endParaRPr lang="en-US" sz="2600" dirty="0">
              <a:solidFill>
                <a:srgbClr val="080808"/>
              </a:solidFill>
              <a:cs typeface="Arial" pitchFamily="34" charset="0"/>
            </a:endParaRPr>
          </a:p>
        </p:txBody>
      </p:sp>
      <p:sp>
        <p:nvSpPr>
          <p:cNvPr id="7" name="Rectangle 6"/>
          <p:cNvSpPr/>
          <p:nvPr/>
        </p:nvSpPr>
        <p:spPr>
          <a:xfrm>
            <a:off x="242455" y="1570835"/>
            <a:ext cx="8610600" cy="4462760"/>
          </a:xfrm>
          <a:prstGeom prst="rect">
            <a:avLst/>
          </a:prstGeom>
        </p:spPr>
        <p:txBody>
          <a:bodyPr wrap="square">
            <a:spAutoFit/>
          </a:bodyPr>
          <a:lstStyle/>
          <a:p>
            <a:r>
              <a:rPr lang="vi-VN" sz="2600" i="1" dirty="0">
                <a:latin typeface="Times New Roman" pitchFamily="18" charset="0"/>
                <a:cs typeface="Times New Roman" pitchFamily="18" charset="0"/>
              </a:rPr>
              <a:t>7.2.1. Chứng từ kế toán:</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Bảng tính kết quả hoạt động kinh doanh, kết quả hoạt động khác.</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Các chứng từ gốc phản ánh các khoản doanh thu, chi phí tài chính và hoạt động khác.</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Điều lệ công ty.</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Biên bản họp hội đồng quản trị, đại hội cổ đông.</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Quyết toán năm.</a:t>
            </a:r>
            <a:endParaRPr lang="en-US" sz="2600" dirty="0">
              <a:latin typeface="Times New Roman" pitchFamily="18" charset="0"/>
              <a:cs typeface="Times New Roman" pitchFamily="18" charset="0"/>
            </a:endParaRPr>
          </a:p>
          <a:p>
            <a:r>
              <a:rPr lang="vi-VN" sz="2600" dirty="0">
                <a:latin typeface="Times New Roman" pitchFamily="18" charset="0"/>
                <a:cs typeface="Times New Roman" pitchFamily="18" charset="0"/>
              </a:rPr>
              <a:t>- Chứng từ khác có liên quan…</a:t>
            </a:r>
            <a:endParaRPr lang="en-US" sz="2600" dirty="0">
              <a:latin typeface="Times New Roman" pitchFamily="18" charset="0"/>
              <a:cs typeface="Times New Roman" pitchFamily="18" charset="0"/>
            </a:endParaRPr>
          </a:p>
          <a:p>
            <a:r>
              <a:rPr lang="vi-VN" sz="2600" i="1" dirty="0">
                <a:latin typeface="Times New Roman" pitchFamily="18" charset="0"/>
                <a:cs typeface="Times New Roman" pitchFamily="18" charset="0"/>
              </a:rPr>
              <a:t>7.2.2. Tài khoản sử dụng:</a:t>
            </a:r>
            <a:endParaRPr lang="en-US" sz="2600" dirty="0">
              <a:latin typeface="Times New Roman" pitchFamily="18" charset="0"/>
              <a:cs typeface="Times New Roman" pitchFamily="18" charset="0"/>
            </a:endParaRPr>
          </a:p>
          <a:p>
            <a:pPr algn="just"/>
            <a:r>
              <a:rPr lang="en-US" sz="2400" dirty="0">
                <a:solidFill>
                  <a:srgbClr val="080808"/>
                </a:solidFill>
                <a:latin typeface="Times New Roman"/>
                <a:ea typeface="Calibri"/>
              </a:rPr>
              <a:t>	TK 911, 421,… </a:t>
            </a:r>
          </a:p>
        </p:txBody>
      </p:sp>
      <p:sp>
        <p:nvSpPr>
          <p:cNvPr id="6"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156</a:t>
            </a:r>
          </a:p>
        </p:txBody>
      </p:sp>
      <p:sp>
        <p:nvSpPr>
          <p:cNvPr id="8" name="Rectangle 1"/>
          <p:cNvSpPr>
            <a:spLocks noChangeArrowheads="1"/>
          </p:cNvSpPr>
          <p:nvPr/>
        </p:nvSpPr>
        <p:spPr bwMode="auto">
          <a:xfrm>
            <a:off x="228600" y="990600"/>
            <a:ext cx="57219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752850" algn="l"/>
              </a:tabLst>
            </a:pPr>
            <a:r>
              <a:rPr lang="en-US" sz="2800" b="1" i="1" dirty="0">
                <a:solidFill>
                  <a:srgbClr val="080808"/>
                </a:solidFill>
                <a:latin typeface="Times New Roman" pitchFamily="18" charset="0"/>
                <a:ea typeface="Calibri" pitchFamily="34" charset="0"/>
                <a:cs typeface="Times New Roman" pitchFamily="18" charset="0"/>
              </a:rPr>
              <a:t>7.2.1.  </a:t>
            </a:r>
            <a:r>
              <a:rPr lang="en-US" sz="2800" b="1" i="1" dirty="0" err="1">
                <a:solidFill>
                  <a:srgbClr val="080808"/>
                </a:solidFill>
                <a:latin typeface="Times New Roman" pitchFamily="18" charset="0"/>
                <a:ea typeface="Calibri" pitchFamily="34" charset="0"/>
                <a:cs typeface="Times New Roman" pitchFamily="18" charset="0"/>
              </a:rPr>
              <a:t>Phương</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pháp</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kế</a:t>
            </a:r>
            <a:r>
              <a:rPr lang="en-US" sz="2800" b="1" i="1" dirty="0">
                <a:solidFill>
                  <a:srgbClr val="080808"/>
                </a:solidFill>
                <a:latin typeface="Times New Roman" pitchFamily="18" charset="0"/>
                <a:ea typeface="Calibri" pitchFamily="34" charset="0"/>
                <a:cs typeface="Times New Roman" pitchFamily="18" charset="0"/>
              </a:rPr>
              <a:t> </a:t>
            </a:r>
            <a:r>
              <a:rPr lang="en-US" sz="2800" b="1" i="1" dirty="0" err="1">
                <a:solidFill>
                  <a:srgbClr val="080808"/>
                </a:solidFill>
                <a:latin typeface="Times New Roman" pitchFamily="18" charset="0"/>
                <a:ea typeface="Calibri" pitchFamily="34" charset="0"/>
                <a:cs typeface="Times New Roman" pitchFamily="18" charset="0"/>
              </a:rPr>
              <a:t>toán</a:t>
            </a:r>
            <a:r>
              <a:rPr lang="en-US" sz="2800" b="1" i="1" dirty="0">
                <a:solidFill>
                  <a:srgbClr val="080808"/>
                </a:solidFill>
                <a:latin typeface="Times New Roman" pitchFamily="18" charset="0"/>
                <a:ea typeface="Calibri" pitchFamily="34" charset="0"/>
                <a:cs typeface="Times New Roman" pitchFamily="18" charset="0"/>
              </a:rPr>
              <a:t>.</a:t>
            </a:r>
            <a:endParaRPr lang="en-US" sz="2800" i="1" dirty="0">
              <a:solidFill>
                <a:srgbClr val="080808"/>
              </a:solidFill>
              <a:cs typeface="Arial" pitchFamily="34" charset="0"/>
            </a:endParaRPr>
          </a:p>
        </p:txBody>
      </p:sp>
    </p:spTree>
    <p:extLst>
      <p:ext uri="{BB962C8B-B14F-4D97-AF65-F5344CB8AC3E}">
        <p14:creationId xmlns:p14="http://schemas.microsoft.com/office/powerpoint/2010/main" val="41494807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ơ đồ TK 911 kế toán xác định kết quả kinh doanh theo Thông tư 200 – KẾ TOÁN  HÀ NỘI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81534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9483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818376"/>
            <a:ext cx="8839200" cy="5201424"/>
          </a:xfrm>
          <a:prstGeom prst="rect">
            <a:avLst/>
          </a:prstGeom>
        </p:spPr>
        <p:txBody>
          <a:bodyPr wrap="square">
            <a:spAutoFit/>
          </a:bodyPr>
          <a:lstStyle/>
          <a:p>
            <a:pPr algn="just">
              <a:spcBef>
                <a:spcPts val="300"/>
              </a:spcBef>
            </a:pPr>
            <a:r>
              <a:rPr lang="en-US" sz="2400" b="1" i="1" u="sng" dirty="0" err="1">
                <a:solidFill>
                  <a:srgbClr val="000000"/>
                </a:solidFill>
                <a:latin typeface="Times New Roman"/>
                <a:ea typeface="Calibri"/>
              </a:rPr>
              <a:t>Ví</a:t>
            </a:r>
            <a:r>
              <a:rPr lang="en-US" sz="2400" b="1" i="1" u="sng" dirty="0">
                <a:solidFill>
                  <a:srgbClr val="000000"/>
                </a:solidFill>
                <a:latin typeface="Times New Roman"/>
                <a:ea typeface="Calibri"/>
              </a:rPr>
              <a:t> </a:t>
            </a:r>
            <a:r>
              <a:rPr lang="en-US" sz="2400" b="1" i="1" u="sng" dirty="0" err="1">
                <a:solidFill>
                  <a:srgbClr val="000000"/>
                </a:solidFill>
                <a:latin typeface="Times New Roman"/>
                <a:ea typeface="Calibri"/>
              </a:rPr>
              <a:t>dụ</a:t>
            </a:r>
            <a:r>
              <a:rPr lang="en-US" sz="2400" b="1" i="1" u="sng" dirty="0">
                <a:solidFill>
                  <a:srgbClr val="000000"/>
                </a:solidFill>
                <a:latin typeface="Times New Roman"/>
                <a:ea typeface="Calibri"/>
              </a:rPr>
              <a:t>:</a:t>
            </a:r>
            <a:r>
              <a:rPr lang="en-US" sz="2400" dirty="0">
                <a:solidFill>
                  <a:srgbClr val="000000"/>
                </a:solidFill>
                <a:latin typeface="Times New Roman"/>
                <a:ea typeface="Calibri"/>
              </a:rPr>
              <a:t> </a:t>
            </a: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Tại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một</a:t>
            </a:r>
            <a:r>
              <a:rPr lang="en-US" sz="2400" dirty="0">
                <a:solidFill>
                  <a:srgbClr val="000000"/>
                </a:solidFill>
                <a:latin typeface="Times New Roman"/>
                <a:ea typeface="Calibri"/>
              </a:rPr>
              <a:t> </a:t>
            </a:r>
            <a:r>
              <a:rPr lang="en-US" sz="2400" dirty="0" err="1">
                <a:solidFill>
                  <a:srgbClr val="000000"/>
                </a:solidFill>
                <a:latin typeface="Times New Roman"/>
                <a:ea typeface="Calibri"/>
              </a:rPr>
              <a:t>doanh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phương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pháp</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khấu</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trừ</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tài</a:t>
            </a:r>
            <a:r>
              <a:rPr lang="en-US" sz="2400" dirty="0">
                <a:solidFill>
                  <a:srgbClr val="000000"/>
                </a:solidFill>
                <a:latin typeface="Times New Roman"/>
                <a:ea typeface="Calibri"/>
              </a:rPr>
              <a:t> </a:t>
            </a:r>
            <a:r>
              <a:rPr lang="en-US" sz="2400" dirty="0" err="1">
                <a:solidFill>
                  <a:srgbClr val="000000"/>
                </a:solidFill>
                <a:latin typeface="Times New Roman"/>
                <a:ea typeface="Calibri"/>
              </a:rPr>
              <a:t>liệu</a:t>
            </a:r>
            <a:r>
              <a:rPr lang="en-US" sz="2400" dirty="0">
                <a:solidFill>
                  <a:srgbClr val="000000"/>
                </a:solidFill>
                <a:latin typeface="Times New Roman"/>
                <a:ea typeface="Calibri"/>
              </a:rPr>
              <a:t> </a:t>
            </a:r>
            <a:r>
              <a:rPr lang="en-US" sz="2400" dirty="0" err="1">
                <a:solidFill>
                  <a:srgbClr val="000000"/>
                </a:solidFill>
                <a:latin typeface="Times New Roman"/>
                <a:ea typeface="Calibri"/>
              </a:rPr>
              <a:t>sau</a:t>
            </a:r>
            <a:r>
              <a:rPr lang="en-US" sz="2400" dirty="0">
                <a:solidFill>
                  <a:srgbClr val="000000"/>
                </a:solidFill>
                <a:latin typeface="Times New Roman"/>
                <a:ea typeface="Calibri"/>
              </a:rPr>
              <a:t>: ( </a:t>
            </a:r>
            <a:r>
              <a:rPr lang="en-US" sz="2400" dirty="0" err="1">
                <a:solidFill>
                  <a:srgbClr val="000000"/>
                </a:solidFill>
                <a:latin typeface="Times New Roman"/>
                <a:ea typeface="Calibri"/>
              </a:rPr>
              <a:t>đvt</a:t>
            </a:r>
            <a:r>
              <a:rPr lang="en-US" sz="2400" dirty="0">
                <a:solidFill>
                  <a:srgbClr val="000000"/>
                </a:solidFill>
                <a:latin typeface="Times New Roman"/>
                <a:ea typeface="Calibri"/>
              </a:rPr>
              <a:t>: 1.000đ)</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b="1" dirty="0" err="1">
                <a:solidFill>
                  <a:srgbClr val="000000"/>
                </a:solidFill>
                <a:latin typeface="Times New Roman"/>
                <a:ea typeface="Calibri"/>
              </a:rPr>
              <a:t>Tình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hình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tồn</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kho</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đầu</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tháng</a:t>
            </a:r>
            <a:r>
              <a:rPr lang="en-US" sz="2400" b="1" dirty="0">
                <a:solidFill>
                  <a:srgbClr val="000000"/>
                </a:solidFill>
                <a:latin typeface="Times New Roman"/>
                <a:ea typeface="Calibri"/>
              </a:rPr>
              <a:t> 5/N</a:t>
            </a:r>
            <a:endParaRPr lang="en-US" sz="2400" b="1"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Tồn</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SP A : 4.400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 55/</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SP B : 11.000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33/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algn="just">
              <a:spcBef>
                <a:spcPts val="300"/>
              </a:spcBef>
            </a:pPr>
            <a:r>
              <a:rPr lang="en-US" sz="2400" dirty="0">
                <a:solidFill>
                  <a:srgbClr val="000000"/>
                </a:solidFill>
                <a:latin typeface="Times New Roman"/>
                <a:ea typeface="Calibri"/>
              </a:rPr>
              <a:t>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11.000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chờ</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X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66/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buFont typeface="Arial" pitchFamily="34" charset="0"/>
              <a:buChar char="•"/>
            </a:pPr>
            <a:r>
              <a:rPr lang="en-US" sz="2400" b="1" dirty="0" err="1">
                <a:solidFill>
                  <a:srgbClr val="000000"/>
                </a:solidFill>
                <a:latin typeface="Times New Roman"/>
                <a:ea typeface="Calibri"/>
              </a:rPr>
              <a:t>Các</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nghiệp</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vụ</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phát</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sinh</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trong</a:t>
            </a:r>
            <a:r>
              <a:rPr lang="en-US" sz="2400" b="1" dirty="0">
                <a:solidFill>
                  <a:srgbClr val="000000"/>
                </a:solidFill>
                <a:latin typeface="Times New Roman"/>
                <a:ea typeface="Calibri"/>
              </a:rPr>
              <a:t> </a:t>
            </a:r>
            <a:r>
              <a:rPr lang="en-US" sz="2400" b="1" dirty="0" err="1">
                <a:solidFill>
                  <a:srgbClr val="000000"/>
                </a:solidFill>
                <a:latin typeface="Times New Roman"/>
                <a:ea typeface="Calibri"/>
              </a:rPr>
              <a:t>tháng</a:t>
            </a:r>
            <a:r>
              <a:rPr lang="en-US" sz="2400" b="1" dirty="0">
                <a:solidFill>
                  <a:srgbClr val="000000"/>
                </a:solidFill>
                <a:latin typeface="Times New Roman"/>
                <a:ea typeface="Calibri"/>
              </a:rPr>
              <a:t> 5/N</a:t>
            </a:r>
          </a:p>
          <a:p>
            <a:pPr marL="342900" indent="-342900" algn="just">
              <a:spcBef>
                <a:spcPts val="300"/>
              </a:spcBef>
              <a:spcAft>
                <a:spcPts val="1000"/>
              </a:spcAft>
              <a:buFont typeface="+mj-lt"/>
              <a:buAutoNum type="arabicPeriod"/>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8/5: </a:t>
            </a:r>
            <a:r>
              <a:rPr lang="en-US" sz="2400" dirty="0" err="1">
                <a:solidFill>
                  <a:srgbClr val="000000"/>
                </a:solidFill>
                <a:latin typeface="Times New Roman"/>
                <a:ea typeface="Calibri"/>
              </a:rPr>
              <a:t>Nhập</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từ</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bộ</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xuất</a:t>
            </a:r>
            <a:r>
              <a:rPr lang="en-US" sz="2400" dirty="0">
                <a:solidFill>
                  <a:srgbClr val="000000"/>
                </a:solidFill>
                <a:latin typeface="Times New Roman"/>
                <a:ea typeface="Calibri"/>
              </a:rPr>
              <a:t> 17.600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57,2/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33.000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B </a:t>
            </a:r>
            <a:r>
              <a:rPr lang="en-US" sz="2400" dirty="0" err="1">
                <a:solidFill>
                  <a:srgbClr val="000000"/>
                </a:solidFill>
                <a:latin typeface="Times New Roman"/>
                <a:ea typeface="Calibri"/>
              </a:rPr>
              <a:t>theo</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thành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vị</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31,9/ </a:t>
            </a:r>
            <a:r>
              <a:rPr lang="en-US" sz="2400" dirty="0" err="1">
                <a:solidFill>
                  <a:srgbClr val="000000"/>
                </a:solidFill>
                <a:latin typeface="Times New Roman"/>
                <a:ea typeface="Calibri"/>
              </a:rPr>
              <a:t>chiếc</a:t>
            </a:r>
            <a:endParaRPr lang="en-US" sz="2000" dirty="0">
              <a:solidFill>
                <a:srgbClr val="080808"/>
              </a:solidFill>
              <a:latin typeface="Times New Roman"/>
              <a:ea typeface="Calibri"/>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159</a:t>
            </a:r>
          </a:p>
        </p:txBody>
      </p:sp>
    </p:spTree>
    <p:extLst>
      <p:ext uri="{BB962C8B-B14F-4D97-AF65-F5344CB8AC3E}">
        <p14:creationId xmlns:p14="http://schemas.microsoft.com/office/powerpoint/2010/main" val="7963340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838200"/>
            <a:ext cx="8991600" cy="5191165"/>
          </a:xfrm>
          <a:prstGeom prst="rect">
            <a:avLst/>
          </a:prstGeom>
        </p:spPr>
        <p:txBody>
          <a:bodyPr wrap="square">
            <a:spAutoFit/>
          </a:bodyPr>
          <a:lstStyle/>
          <a:p>
            <a:pPr algn="just">
              <a:spcBef>
                <a:spcPts val="300"/>
              </a:spcBef>
              <a:spcAft>
                <a:spcPts val="1000"/>
              </a:spcAft>
            </a:pPr>
            <a:r>
              <a:rPr lang="en-US" sz="2400" dirty="0">
                <a:solidFill>
                  <a:srgbClr val="000000"/>
                </a:solidFill>
                <a:latin typeface="Times New Roman"/>
                <a:ea typeface="Calibri"/>
              </a:rPr>
              <a:t>2. </a:t>
            </a: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10/5 </a:t>
            </a:r>
            <a:r>
              <a:rPr lang="en-US" sz="2400" dirty="0" err="1">
                <a:solidFill>
                  <a:srgbClr val="000000"/>
                </a:solidFill>
                <a:latin typeface="Times New Roman"/>
                <a:ea typeface="Calibri"/>
              </a:rPr>
              <a:t>xuất</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tiếp</a:t>
            </a:r>
            <a:r>
              <a:rPr lang="en-US" sz="2400" dirty="0">
                <a:solidFill>
                  <a:srgbClr val="000000"/>
                </a:solidFill>
                <a:latin typeface="Times New Roman"/>
                <a:ea typeface="Calibri"/>
              </a:rPr>
              <a:t> 15.400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B </a:t>
            </a:r>
            <a:r>
              <a:rPr lang="en-US" sz="2400" dirty="0" err="1">
                <a:solidFill>
                  <a:srgbClr val="000000"/>
                </a:solidFill>
                <a:latin typeface="Times New Roman"/>
                <a:ea typeface="Calibri"/>
              </a:rPr>
              <a:t>cho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M </a:t>
            </a:r>
            <a:r>
              <a:rPr lang="en-US" sz="2400" dirty="0" err="1">
                <a:solidFill>
                  <a:srgbClr val="000000"/>
                </a:solidFill>
                <a:latin typeface="Times New Roman"/>
                <a:ea typeface="Calibri"/>
              </a:rPr>
              <a:t>với</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 </a:t>
            </a:r>
            <a:r>
              <a:rPr lang="en-US" sz="2400" dirty="0" err="1">
                <a:solidFill>
                  <a:srgbClr val="000000"/>
                </a:solidFill>
                <a:latin typeface="Times New Roman"/>
                <a:ea typeface="Calibri"/>
              </a:rPr>
              <a:t>là</a:t>
            </a:r>
            <a:r>
              <a:rPr lang="en-US" sz="2400" dirty="0">
                <a:solidFill>
                  <a:srgbClr val="000000"/>
                </a:solidFill>
                <a:latin typeface="Times New Roman"/>
                <a:ea typeface="Calibri"/>
              </a:rPr>
              <a:t> 39,6/ </a:t>
            </a:r>
            <a:r>
              <a:rPr lang="en-US" sz="2400" dirty="0" err="1">
                <a:solidFill>
                  <a:srgbClr val="000000"/>
                </a:solidFill>
                <a:latin typeface="Times New Roman"/>
                <a:ea typeface="Calibri"/>
              </a:rPr>
              <a:t>chiếc</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đã</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80%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mặt</a:t>
            </a:r>
            <a:r>
              <a:rPr lang="en-US" sz="2400" dirty="0">
                <a:solidFill>
                  <a:srgbClr val="000000"/>
                </a:solidFill>
                <a:latin typeface="Times New Roman"/>
                <a:ea typeface="Calibri"/>
              </a:rPr>
              <a:t> ,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còn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nợ</a:t>
            </a:r>
            <a:endParaRPr lang="en-US" sz="2400" dirty="0">
              <a:solidFill>
                <a:srgbClr val="000000"/>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12/5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X </a:t>
            </a:r>
            <a:r>
              <a:rPr lang="en-US" sz="2400" dirty="0" err="1">
                <a:solidFill>
                  <a:srgbClr val="000000"/>
                </a:solidFill>
                <a:latin typeface="Times New Roman"/>
                <a:ea typeface="Calibri"/>
              </a:rPr>
              <a:t>đã</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sẽ</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lô</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trước</a:t>
            </a:r>
            <a:r>
              <a:rPr lang="en-US" sz="2400" dirty="0">
                <a:solidFill>
                  <a:srgbClr val="000000"/>
                </a:solidFill>
                <a:latin typeface="Times New Roman"/>
                <a:ea typeface="Calibri"/>
              </a:rPr>
              <a:t> (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17/5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L </a:t>
            </a:r>
            <a:r>
              <a:rPr lang="en-US" sz="2400" dirty="0" err="1">
                <a:solidFill>
                  <a:srgbClr val="000000"/>
                </a:solidFill>
                <a:latin typeface="Times New Roman"/>
                <a:ea typeface="Calibri"/>
              </a:rPr>
              <a:t>mua</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trực</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tiếp</a:t>
            </a:r>
            <a:r>
              <a:rPr lang="en-US" sz="2400" dirty="0">
                <a:solidFill>
                  <a:srgbClr val="000000"/>
                </a:solidFill>
                <a:latin typeface="Times New Roman"/>
                <a:ea typeface="Calibri"/>
              </a:rPr>
              <a:t> 6.600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TGNH </a:t>
            </a:r>
            <a:r>
              <a:rPr lang="en-US" sz="2400" dirty="0" err="1">
                <a:solidFill>
                  <a:srgbClr val="000000"/>
                </a:solidFill>
                <a:latin typeface="Times New Roman"/>
                <a:ea typeface="Calibri"/>
              </a:rPr>
              <a:t>sau</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khi</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trừ</a:t>
            </a:r>
            <a:r>
              <a:rPr lang="en-US" sz="2400" dirty="0">
                <a:solidFill>
                  <a:srgbClr val="000000"/>
                </a:solidFill>
                <a:latin typeface="Times New Roman"/>
                <a:ea typeface="Calibri"/>
              </a:rPr>
              <a:t> 2% </a:t>
            </a:r>
            <a:r>
              <a:rPr lang="en-US" sz="2400" dirty="0" err="1">
                <a:solidFill>
                  <a:srgbClr val="000000"/>
                </a:solidFill>
                <a:latin typeface="Times New Roman"/>
                <a:ea typeface="Calibri"/>
              </a:rPr>
              <a:t>chiết</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khấu</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được</a:t>
            </a:r>
            <a:r>
              <a:rPr lang="en-US" sz="2400" dirty="0">
                <a:solidFill>
                  <a:srgbClr val="000000"/>
                </a:solidFill>
                <a:latin typeface="Times New Roman"/>
                <a:ea typeface="Calibri"/>
              </a:rPr>
              <a:t> </a:t>
            </a:r>
            <a:r>
              <a:rPr lang="en-US" sz="2400" dirty="0" err="1">
                <a:solidFill>
                  <a:srgbClr val="000000"/>
                </a:solidFill>
                <a:latin typeface="Times New Roman"/>
                <a:ea typeface="Calibri"/>
              </a:rPr>
              <a:t>hưởng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trên</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tổng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Biết</a:t>
            </a:r>
            <a:r>
              <a:rPr lang="en-US" sz="2400" dirty="0">
                <a:solidFill>
                  <a:srgbClr val="000000"/>
                </a:solidFill>
                <a:latin typeface="Times New Roman"/>
                <a:ea typeface="Calibri"/>
              </a:rPr>
              <a:t> </a:t>
            </a:r>
            <a:r>
              <a:rPr lang="en-US" sz="2400" dirty="0" err="1">
                <a:solidFill>
                  <a:srgbClr val="000000"/>
                </a:solidFill>
                <a:latin typeface="Times New Roman"/>
                <a:ea typeface="Calibri"/>
              </a:rPr>
              <a:t>rằng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 66/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Ngày</a:t>
            </a:r>
            <a:r>
              <a:rPr lang="en-US" sz="2400" dirty="0">
                <a:solidFill>
                  <a:srgbClr val="000000"/>
                </a:solidFill>
                <a:latin typeface="Times New Roman"/>
                <a:ea typeface="Calibri"/>
              </a:rPr>
              <a:t> 20/5: </a:t>
            </a:r>
            <a:r>
              <a:rPr lang="en-US" sz="2400" dirty="0" err="1">
                <a:solidFill>
                  <a:srgbClr val="000000"/>
                </a:solidFill>
                <a:latin typeface="Times New Roman"/>
                <a:ea typeface="Calibri"/>
              </a:rPr>
              <a:t>Gửi</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cho</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K 7.700 </a:t>
            </a:r>
            <a:r>
              <a:rPr lang="en-US" sz="2400" dirty="0" err="1">
                <a:solidFill>
                  <a:srgbClr val="000000"/>
                </a:solidFill>
                <a:latin typeface="Times New Roman"/>
                <a:ea typeface="Calibri"/>
              </a:rPr>
              <a:t>sản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phẩm</a:t>
            </a:r>
            <a:r>
              <a:rPr lang="en-US" sz="2400" dirty="0">
                <a:solidFill>
                  <a:srgbClr val="000000"/>
                </a:solidFill>
                <a:latin typeface="Times New Roman"/>
                <a:ea typeface="Calibri"/>
              </a:rPr>
              <a:t> A, </a:t>
            </a:r>
            <a:r>
              <a:rPr lang="en-US" sz="2400" dirty="0" err="1">
                <a:solidFill>
                  <a:srgbClr val="000000"/>
                </a:solidFill>
                <a:latin typeface="Times New Roman"/>
                <a:ea typeface="Calibri"/>
              </a:rPr>
              <a:t>giá</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 </a:t>
            </a:r>
            <a:r>
              <a:rPr lang="en-US" sz="2400" dirty="0" err="1">
                <a:solidFill>
                  <a:srgbClr val="000000"/>
                </a:solidFill>
                <a:latin typeface="Times New Roman"/>
                <a:ea typeface="Calibri"/>
              </a:rPr>
              <a:t>chưa</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có</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GTGT 10%): 72,4/ </a:t>
            </a:r>
            <a:r>
              <a:rPr lang="en-US" sz="2400" dirty="0" err="1">
                <a:solidFill>
                  <a:srgbClr val="000000"/>
                </a:solidFill>
                <a:latin typeface="Times New Roman"/>
                <a:ea typeface="Calibri"/>
              </a:rPr>
              <a:t>chiếc</a:t>
            </a:r>
            <a:endParaRPr lang="en-US" sz="2400" dirty="0">
              <a:solidFill>
                <a:srgbClr val="080808"/>
              </a:solidFill>
              <a:latin typeface="Times New Roman"/>
              <a:ea typeface="Calibri"/>
            </a:endParaRPr>
          </a:p>
          <a:p>
            <a:pPr marL="342900" indent="-342900" algn="just">
              <a:spcBef>
                <a:spcPts val="300"/>
              </a:spcBef>
              <a:spcAft>
                <a:spcPts val="1000"/>
              </a:spcAft>
              <a:buFont typeface="+mj-lt"/>
              <a:buAutoNum type="arabicPeriod" startAt="3"/>
            </a:pPr>
            <a:r>
              <a:rPr lang="en-US" sz="2400" dirty="0" err="1">
                <a:solidFill>
                  <a:srgbClr val="000000"/>
                </a:solidFill>
                <a:latin typeface="Times New Roman"/>
                <a:ea typeface="Calibri"/>
              </a:rPr>
              <a:t>Công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ty</a:t>
            </a:r>
            <a:r>
              <a:rPr lang="en-US" sz="2400" dirty="0">
                <a:solidFill>
                  <a:srgbClr val="000000"/>
                </a:solidFill>
                <a:latin typeface="Times New Roman"/>
                <a:ea typeface="Calibri"/>
              </a:rPr>
              <a:t> K </a:t>
            </a:r>
            <a:r>
              <a:rPr lang="en-US" sz="2400" dirty="0" err="1">
                <a:solidFill>
                  <a:srgbClr val="000000"/>
                </a:solidFill>
                <a:latin typeface="Times New Roman"/>
                <a:ea typeface="Calibri"/>
              </a:rPr>
              <a:t>thanh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½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bằng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tiền</a:t>
            </a:r>
            <a:r>
              <a:rPr lang="en-US" sz="2400" dirty="0">
                <a:solidFill>
                  <a:srgbClr val="000000"/>
                </a:solidFill>
                <a:latin typeface="Times New Roman"/>
                <a:ea typeface="Calibri"/>
              </a:rPr>
              <a:t> </a:t>
            </a:r>
            <a:r>
              <a:rPr lang="en-US" sz="2400" dirty="0" err="1">
                <a:solidFill>
                  <a:srgbClr val="000000"/>
                </a:solidFill>
                <a:latin typeface="Times New Roman"/>
                <a:ea typeface="Calibri"/>
              </a:rPr>
              <a:t>mặt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số</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còn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lại</a:t>
            </a:r>
            <a:r>
              <a:rPr lang="en-US" sz="2400" dirty="0">
                <a:solidFill>
                  <a:srgbClr val="000000"/>
                </a:solidFill>
                <a:latin typeface="Times New Roman"/>
                <a:ea typeface="Calibri"/>
              </a:rPr>
              <a:t> </a:t>
            </a:r>
            <a:r>
              <a:rPr lang="en-US" sz="2400" dirty="0" err="1">
                <a:solidFill>
                  <a:srgbClr val="000000"/>
                </a:solidFill>
                <a:latin typeface="Times New Roman"/>
                <a:ea typeface="Calibri"/>
              </a:rPr>
              <a:t>chấp</a:t>
            </a:r>
            <a:r>
              <a:rPr lang="en-US" sz="2400" dirty="0">
                <a:solidFill>
                  <a:srgbClr val="000000"/>
                </a:solidFill>
                <a:latin typeface="Times New Roman"/>
                <a:ea typeface="Calibri"/>
              </a:rPr>
              <a:t> </a:t>
            </a:r>
            <a:r>
              <a:rPr lang="en-US" sz="2400" dirty="0" err="1">
                <a:solidFill>
                  <a:srgbClr val="000000"/>
                </a:solidFill>
                <a:latin typeface="Times New Roman"/>
                <a:ea typeface="Calibri"/>
              </a:rPr>
              <a:t>nhận</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nợ</a:t>
            </a:r>
            <a:endParaRPr lang="en-US" sz="2400" dirty="0">
              <a:solidFill>
                <a:srgbClr val="080808"/>
              </a:solidFill>
              <a:latin typeface="Times New Roman"/>
              <a:ea typeface="Calibri"/>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160</a:t>
            </a:r>
          </a:p>
        </p:txBody>
      </p:sp>
    </p:spTree>
    <p:extLst>
      <p:ext uri="{BB962C8B-B14F-4D97-AF65-F5344CB8AC3E}">
        <p14:creationId xmlns:p14="http://schemas.microsoft.com/office/powerpoint/2010/main" val="33631519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838200"/>
            <a:ext cx="8534400" cy="5119350"/>
          </a:xfrm>
          <a:prstGeom prst="rect">
            <a:avLst/>
          </a:prstGeom>
        </p:spPr>
        <p:txBody>
          <a:bodyPr wrap="square">
            <a:spAutoFit/>
          </a:bodyPr>
          <a:lstStyle/>
          <a:p>
            <a:pPr algn="just">
              <a:spcBef>
                <a:spcPts val="300"/>
              </a:spcBef>
              <a:spcAft>
                <a:spcPts val="1000"/>
              </a:spcAft>
            </a:pPr>
            <a:r>
              <a:rPr lang="en-US" sz="2400" dirty="0">
                <a:solidFill>
                  <a:srgbClr val="000000"/>
                </a:solidFill>
                <a:latin typeface="Times New Roman"/>
                <a:ea typeface="Calibri"/>
              </a:rPr>
              <a:t>7. Chi </a:t>
            </a:r>
            <a:r>
              <a:rPr lang="en-US" sz="2400" dirty="0" err="1">
                <a:solidFill>
                  <a:srgbClr val="000000"/>
                </a:solidFill>
                <a:latin typeface="Times New Roman"/>
                <a:ea typeface="Calibri"/>
              </a:rPr>
              <a:t>phí</a:t>
            </a:r>
            <a:r>
              <a:rPr lang="en-US" sz="2400" dirty="0">
                <a:solidFill>
                  <a:srgbClr val="000000"/>
                </a:solidFill>
                <a:latin typeface="Times New Roman"/>
                <a:ea typeface="Calibri"/>
              </a:rPr>
              <a:t> </a:t>
            </a:r>
            <a:r>
              <a:rPr lang="en-US" sz="2400" dirty="0" err="1">
                <a:solidFill>
                  <a:srgbClr val="000000"/>
                </a:solidFill>
                <a:latin typeface="Times New Roman"/>
                <a:ea typeface="Calibri"/>
              </a:rPr>
              <a:t>bán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hàng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trong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gồm</a:t>
            </a:r>
            <a:r>
              <a:rPr lang="en-US" sz="2400" dirty="0">
                <a:solidFill>
                  <a:srgbClr val="000000"/>
                </a:solidFill>
                <a:latin typeface="Times New Roman"/>
                <a:ea typeface="Calibri"/>
              </a:rPr>
              <a:t>:</a:t>
            </a:r>
            <a:endParaRPr lang="en-US" sz="2400" dirty="0">
              <a:solidFill>
                <a:srgbClr val="080808"/>
              </a:solidFill>
              <a:latin typeface="Times New Roman"/>
              <a:ea typeface="Calibri"/>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lương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nhân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viên</a:t>
            </a:r>
            <a:r>
              <a:rPr lang="en-US" sz="2400" dirty="0">
                <a:solidFill>
                  <a:srgbClr val="000000"/>
                </a:solidFill>
                <a:latin typeface="Times New Roman"/>
                <a:ea typeface="Times New Roman"/>
              </a:rPr>
              <a:t> : 12.000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Khấu</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hao</a:t>
            </a:r>
            <a:r>
              <a:rPr lang="en-US" sz="2400" dirty="0">
                <a:solidFill>
                  <a:srgbClr val="000000"/>
                </a:solidFill>
                <a:latin typeface="Times New Roman"/>
                <a:ea typeface="Times New Roman"/>
              </a:rPr>
              <a:t> TSCĐ: 26.000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a:solidFill>
                  <a:srgbClr val="000000"/>
                </a:solidFill>
                <a:latin typeface="Times New Roman"/>
                <a:ea typeface="Times New Roman"/>
              </a:rPr>
              <a:t>Chi </a:t>
            </a:r>
            <a:r>
              <a:rPr lang="en-US" sz="2400" dirty="0" err="1">
                <a:solidFill>
                  <a:srgbClr val="000000"/>
                </a:solidFill>
                <a:latin typeface="Times New Roman"/>
                <a:ea typeface="Times New Roman"/>
              </a:rPr>
              <a:t>phí</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khác</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bằng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mặt</a:t>
            </a:r>
            <a:r>
              <a:rPr lang="en-US" sz="2400" dirty="0">
                <a:solidFill>
                  <a:srgbClr val="000000"/>
                </a:solidFill>
                <a:latin typeface="Times New Roman"/>
                <a:ea typeface="Times New Roman"/>
              </a:rPr>
              <a:t>: 7.000</a:t>
            </a:r>
            <a:endParaRPr lang="en-US" sz="2400" dirty="0">
              <a:solidFill>
                <a:srgbClr val="080808"/>
              </a:solidFill>
              <a:latin typeface="Times New Roman"/>
              <a:ea typeface="Times New Roman"/>
            </a:endParaRPr>
          </a:p>
          <a:p>
            <a:pPr algn="just">
              <a:spcBef>
                <a:spcPts val="300"/>
              </a:spcBef>
              <a:spcAft>
                <a:spcPts val="1000"/>
              </a:spcAft>
            </a:pPr>
            <a:r>
              <a:rPr lang="en-US" sz="2400" dirty="0">
                <a:solidFill>
                  <a:srgbClr val="000000"/>
                </a:solidFill>
                <a:latin typeface="Times New Roman"/>
                <a:ea typeface="Calibri"/>
              </a:rPr>
              <a:t>8. </a:t>
            </a:r>
            <a:r>
              <a:rPr lang="en-US" sz="2400" dirty="0" err="1">
                <a:solidFill>
                  <a:srgbClr val="000000"/>
                </a:solidFill>
                <a:latin typeface="Times New Roman"/>
                <a:ea typeface="Calibri"/>
              </a:rPr>
              <a:t>Tổng</a:t>
            </a:r>
            <a:r>
              <a:rPr lang="en-US" sz="2400" dirty="0">
                <a:solidFill>
                  <a:srgbClr val="000000"/>
                </a:solidFill>
                <a:latin typeface="Times New Roman"/>
                <a:ea typeface="Calibri"/>
              </a:rPr>
              <a:t> chi </a:t>
            </a:r>
            <a:r>
              <a:rPr lang="en-US" sz="2400" dirty="0" err="1">
                <a:solidFill>
                  <a:srgbClr val="000000"/>
                </a:solidFill>
                <a:latin typeface="Times New Roman"/>
                <a:ea typeface="Calibri"/>
              </a:rPr>
              <a:t>phí</a:t>
            </a:r>
            <a:r>
              <a:rPr lang="en-US" sz="2400" dirty="0">
                <a:solidFill>
                  <a:srgbClr val="000000"/>
                </a:solidFill>
                <a:latin typeface="Times New Roman"/>
                <a:ea typeface="Calibri"/>
              </a:rPr>
              <a:t> </a:t>
            </a:r>
            <a:r>
              <a:rPr lang="en-US" sz="2400" dirty="0" err="1">
                <a:solidFill>
                  <a:srgbClr val="000000"/>
                </a:solidFill>
                <a:latin typeface="Times New Roman"/>
                <a:ea typeface="Calibri"/>
              </a:rPr>
              <a:t>quản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lý</a:t>
            </a:r>
            <a:r>
              <a:rPr lang="en-US" sz="2400" dirty="0">
                <a:solidFill>
                  <a:srgbClr val="000000"/>
                </a:solidFill>
                <a:latin typeface="Times New Roman"/>
                <a:ea typeface="Calibri"/>
              </a:rPr>
              <a:t> </a:t>
            </a:r>
            <a:r>
              <a:rPr lang="en-US" sz="2400" dirty="0" err="1">
                <a:solidFill>
                  <a:srgbClr val="000000"/>
                </a:solidFill>
                <a:latin typeface="Times New Roman"/>
                <a:ea typeface="Calibri"/>
              </a:rPr>
              <a:t>doanh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phát</a:t>
            </a:r>
            <a:r>
              <a:rPr lang="en-US" sz="2400" dirty="0">
                <a:solidFill>
                  <a:srgbClr val="000000"/>
                </a:solidFill>
                <a:latin typeface="Times New Roman"/>
                <a:ea typeface="Calibri"/>
              </a:rPr>
              <a:t> </a:t>
            </a:r>
            <a:r>
              <a:rPr lang="en-US" sz="2400" dirty="0" err="1">
                <a:solidFill>
                  <a:srgbClr val="000000"/>
                </a:solidFill>
                <a:latin typeface="Times New Roman"/>
                <a:ea typeface="Calibri"/>
              </a:rPr>
              <a:t>sinh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trong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tháng</a:t>
            </a:r>
            <a:r>
              <a:rPr lang="en-US" sz="2400" dirty="0">
                <a:solidFill>
                  <a:srgbClr val="000000"/>
                </a:solidFill>
                <a:latin typeface="Times New Roman"/>
                <a:ea typeface="Calibri"/>
              </a:rPr>
              <a:t> </a:t>
            </a:r>
            <a:r>
              <a:rPr lang="en-US" sz="2400" dirty="0" err="1">
                <a:solidFill>
                  <a:srgbClr val="000000"/>
                </a:solidFill>
                <a:latin typeface="Times New Roman"/>
                <a:ea typeface="Calibri"/>
              </a:rPr>
              <a:t>gồm</a:t>
            </a:r>
            <a:r>
              <a:rPr lang="en-US" sz="2400" dirty="0">
                <a:solidFill>
                  <a:srgbClr val="000000"/>
                </a:solidFill>
                <a:latin typeface="Times New Roman"/>
                <a:ea typeface="Calibri"/>
              </a:rPr>
              <a:t>:</a:t>
            </a:r>
            <a:endParaRPr lang="en-US" sz="2400" dirty="0">
              <a:solidFill>
                <a:srgbClr val="080808"/>
              </a:solidFill>
              <a:latin typeface="Times New Roman"/>
              <a:ea typeface="Calibri"/>
            </a:endParaRPr>
          </a:p>
          <a:p>
            <a:pPr marL="342900" indent="-342900" algn="just">
              <a:spcBef>
                <a:spcPts val="300"/>
              </a:spcBef>
              <a:spcAft>
                <a:spcPts val="1000"/>
              </a:spcAft>
              <a:buFont typeface="Times New Roman"/>
              <a:buChar char="-"/>
              <a:tabLst>
                <a:tab pos="685800" algn="l"/>
              </a:tabLst>
            </a:pP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lương</a:t>
            </a:r>
            <a:r>
              <a:rPr lang="en-US" sz="2400" dirty="0">
                <a:solidFill>
                  <a:srgbClr val="000000"/>
                </a:solidFill>
                <a:latin typeface="Times New Roman"/>
                <a:ea typeface="Times New Roman"/>
              </a:rPr>
              <a:t> : 34.000</a:t>
            </a:r>
            <a:endParaRPr lang="en-US" sz="2400" dirty="0">
              <a:solidFill>
                <a:srgbClr val="080808"/>
              </a:solidFill>
              <a:latin typeface="Times New Roman"/>
              <a:ea typeface="Times New Roman"/>
            </a:endParaRPr>
          </a:p>
          <a:p>
            <a:pPr marL="342900" indent="-342900" algn="just">
              <a:spcBef>
                <a:spcPts val="300"/>
              </a:spcBef>
              <a:spcAft>
                <a:spcPts val="1000"/>
              </a:spcAft>
              <a:buFont typeface="Times New Roman"/>
              <a:buChar char="-"/>
              <a:tabLst>
                <a:tab pos="685800" algn="l"/>
              </a:tabLst>
            </a:pPr>
            <a:r>
              <a:rPr lang="en-US" sz="2400" dirty="0">
                <a:solidFill>
                  <a:srgbClr val="000000"/>
                </a:solidFill>
                <a:latin typeface="Times New Roman"/>
                <a:ea typeface="Times New Roman"/>
              </a:rPr>
              <a:t>Chi </a:t>
            </a:r>
            <a:r>
              <a:rPr lang="en-US" sz="2400" dirty="0" err="1">
                <a:solidFill>
                  <a:srgbClr val="000000"/>
                </a:solidFill>
                <a:latin typeface="Times New Roman"/>
                <a:ea typeface="Times New Roman"/>
              </a:rPr>
              <a:t>phí</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dịch</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vụ</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mua</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ngoài</a:t>
            </a:r>
            <a:r>
              <a:rPr lang="en-US" sz="2400" dirty="0">
                <a:solidFill>
                  <a:srgbClr val="000000"/>
                </a:solidFill>
                <a:latin typeface="Times New Roman"/>
                <a:ea typeface="Times New Roman"/>
              </a:rPr>
              <a:t> ( </a:t>
            </a:r>
            <a:r>
              <a:rPr lang="en-US" sz="2400" dirty="0" err="1">
                <a:solidFill>
                  <a:srgbClr val="000000"/>
                </a:solidFill>
                <a:latin typeface="Times New Roman"/>
                <a:ea typeface="Times New Roman"/>
              </a:rPr>
              <a:t>cả</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thuế</a:t>
            </a:r>
            <a:r>
              <a:rPr lang="en-US" sz="2400" dirty="0">
                <a:solidFill>
                  <a:srgbClr val="000000"/>
                </a:solidFill>
                <a:latin typeface="Times New Roman"/>
                <a:ea typeface="Times New Roman"/>
              </a:rPr>
              <a:t> 10%) chi </a:t>
            </a:r>
            <a:r>
              <a:rPr lang="en-US" sz="2400" dirty="0" err="1">
                <a:solidFill>
                  <a:srgbClr val="000000"/>
                </a:solidFill>
                <a:latin typeface="Times New Roman"/>
                <a:ea typeface="Times New Roman"/>
              </a:rPr>
              <a:t>bằng</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tiền</a:t>
            </a:r>
            <a:r>
              <a:rPr lang="en-US" sz="2400" dirty="0">
                <a:solidFill>
                  <a:srgbClr val="000000"/>
                </a:solidFill>
                <a:latin typeface="Times New Roman"/>
                <a:ea typeface="Times New Roman"/>
              </a:rPr>
              <a:t> </a:t>
            </a:r>
            <a:r>
              <a:rPr lang="en-US" sz="2400" dirty="0" err="1">
                <a:solidFill>
                  <a:srgbClr val="000000"/>
                </a:solidFill>
                <a:latin typeface="Times New Roman"/>
                <a:ea typeface="Times New Roman"/>
              </a:rPr>
              <a:t>mặt</a:t>
            </a:r>
            <a:r>
              <a:rPr lang="en-US" sz="2400" dirty="0">
                <a:solidFill>
                  <a:srgbClr val="000000"/>
                </a:solidFill>
                <a:latin typeface="Times New Roman"/>
                <a:ea typeface="Times New Roman"/>
              </a:rPr>
              <a:t>: 8.800</a:t>
            </a:r>
            <a:endParaRPr lang="en-US" sz="2400" dirty="0">
              <a:solidFill>
                <a:srgbClr val="080808"/>
              </a:solidFill>
              <a:latin typeface="Times New Roman"/>
              <a:ea typeface="Times New Roman"/>
            </a:endParaRPr>
          </a:p>
          <a:p>
            <a:pPr algn="just">
              <a:spcBef>
                <a:spcPts val="300"/>
              </a:spcBef>
              <a:spcAft>
                <a:spcPts val="1000"/>
              </a:spcAft>
            </a:pPr>
            <a:r>
              <a:rPr lang="en-US" sz="2400" dirty="0">
                <a:solidFill>
                  <a:srgbClr val="000000"/>
                </a:solidFill>
                <a:latin typeface="Times New Roman"/>
                <a:ea typeface="Calibri"/>
              </a:rPr>
              <a:t>9.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thuế</a:t>
            </a:r>
            <a:r>
              <a:rPr lang="en-US" sz="2400" dirty="0">
                <a:solidFill>
                  <a:srgbClr val="000000"/>
                </a:solidFill>
                <a:latin typeface="Times New Roman"/>
                <a:ea typeface="Calibri"/>
              </a:rPr>
              <a:t> TNDN </a:t>
            </a:r>
            <a:r>
              <a:rPr lang="en-US" sz="2400" dirty="0" err="1">
                <a:solidFill>
                  <a:srgbClr val="000000"/>
                </a:solidFill>
                <a:latin typeface="Times New Roman"/>
                <a:ea typeface="Calibri"/>
              </a:rPr>
              <a:t>phải</a:t>
            </a:r>
            <a:r>
              <a:rPr lang="en-US" sz="2400" dirty="0">
                <a:solidFill>
                  <a:srgbClr val="000000"/>
                </a:solidFill>
                <a:latin typeface="Times New Roman"/>
                <a:ea typeface="Calibri"/>
              </a:rPr>
              <a:t> </a:t>
            </a:r>
            <a:r>
              <a:rPr lang="en-US" sz="2400" dirty="0" err="1">
                <a:solidFill>
                  <a:srgbClr val="000000"/>
                </a:solidFill>
                <a:latin typeface="Times New Roman"/>
                <a:ea typeface="Calibri"/>
              </a:rPr>
              <a:t>nộp</a:t>
            </a:r>
            <a:endParaRPr lang="en-US" sz="2400" dirty="0">
              <a:solidFill>
                <a:srgbClr val="080808"/>
              </a:solidFill>
              <a:latin typeface="Times New Roman"/>
              <a:ea typeface="Calibri"/>
            </a:endParaRPr>
          </a:p>
          <a:p>
            <a:pPr marL="228600" algn="just">
              <a:spcBef>
                <a:spcPts val="300"/>
              </a:spcBef>
            </a:pPr>
            <a:r>
              <a:rPr lang="en-US" sz="2400" b="1" i="1" u="sng" dirty="0" err="1">
                <a:solidFill>
                  <a:srgbClr val="000000"/>
                </a:solidFill>
                <a:latin typeface="Times New Roman"/>
                <a:ea typeface="Calibri"/>
              </a:rPr>
              <a:t>Yêu</a:t>
            </a:r>
            <a:r>
              <a:rPr lang="en-US" sz="2400" b="1" i="1" u="sng" dirty="0">
                <a:solidFill>
                  <a:srgbClr val="000000"/>
                </a:solidFill>
                <a:latin typeface="Times New Roman"/>
                <a:ea typeface="Calibri"/>
              </a:rPr>
              <a:t> </a:t>
            </a:r>
            <a:r>
              <a:rPr lang="en-US" sz="2400" b="1" i="1" u="sng" dirty="0" err="1">
                <a:solidFill>
                  <a:srgbClr val="000000"/>
                </a:solidFill>
                <a:latin typeface="Times New Roman"/>
                <a:ea typeface="Calibri"/>
              </a:rPr>
              <a:t>cầu</a:t>
            </a:r>
            <a:r>
              <a:rPr lang="en-US" sz="2400" dirty="0">
                <a:solidFill>
                  <a:srgbClr val="000000"/>
                </a:solidFill>
                <a:latin typeface="Times New Roman"/>
                <a:ea typeface="Calibri"/>
              </a:rPr>
              <a:t>: </a:t>
            </a:r>
            <a:r>
              <a:rPr lang="en-US" sz="2400" dirty="0" err="1">
                <a:solidFill>
                  <a:srgbClr val="000000"/>
                </a:solidFill>
                <a:latin typeface="Times New Roman"/>
                <a:ea typeface="Calibri"/>
              </a:rPr>
              <a:t>Tính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toán</a:t>
            </a:r>
            <a:r>
              <a:rPr lang="en-US" sz="2400" dirty="0">
                <a:solidFill>
                  <a:srgbClr val="000000"/>
                </a:solidFill>
                <a:latin typeface="Times New Roman"/>
                <a:ea typeface="Calibri"/>
              </a:rPr>
              <a:t> </a:t>
            </a:r>
            <a:r>
              <a:rPr lang="en-US" sz="2400" dirty="0" err="1">
                <a:solidFill>
                  <a:srgbClr val="000000"/>
                </a:solidFill>
                <a:latin typeface="Times New Roman"/>
                <a:ea typeface="Calibri"/>
              </a:rPr>
              <a:t>định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khoản</a:t>
            </a:r>
            <a:r>
              <a:rPr lang="en-US" sz="2400" dirty="0">
                <a:solidFill>
                  <a:srgbClr val="000000"/>
                </a:solidFill>
                <a:latin typeface="Times New Roman"/>
                <a:ea typeface="Calibri"/>
              </a:rPr>
              <a:t> </a:t>
            </a:r>
            <a:r>
              <a:rPr lang="en-US" sz="2400" dirty="0" err="1">
                <a:solidFill>
                  <a:srgbClr val="000000"/>
                </a:solidFill>
                <a:latin typeface="Times New Roman"/>
                <a:ea typeface="Calibri"/>
              </a:rPr>
              <a:t>các</a:t>
            </a:r>
            <a:r>
              <a:rPr lang="en-US" sz="2400" dirty="0">
                <a:solidFill>
                  <a:srgbClr val="000000"/>
                </a:solidFill>
                <a:latin typeface="Times New Roman"/>
                <a:ea typeface="Calibri"/>
              </a:rPr>
              <a:t> </a:t>
            </a:r>
            <a:r>
              <a:rPr lang="en-US" sz="2400" dirty="0" err="1">
                <a:solidFill>
                  <a:srgbClr val="000000"/>
                </a:solidFill>
                <a:latin typeface="Times New Roman"/>
                <a:ea typeface="Calibri"/>
              </a:rPr>
              <a:t>nghiệp</a:t>
            </a:r>
            <a:r>
              <a:rPr lang="en-US" sz="2400" dirty="0">
                <a:solidFill>
                  <a:srgbClr val="000000"/>
                </a:solidFill>
                <a:latin typeface="Times New Roman"/>
                <a:ea typeface="Calibri"/>
              </a:rPr>
              <a:t> </a:t>
            </a:r>
            <a:r>
              <a:rPr lang="en-US" sz="2400" dirty="0" err="1">
                <a:solidFill>
                  <a:srgbClr val="000000"/>
                </a:solidFill>
                <a:latin typeface="Times New Roman"/>
                <a:ea typeface="Calibri"/>
              </a:rPr>
              <a:t>vụ</a:t>
            </a:r>
            <a:r>
              <a:rPr lang="en-US" sz="2400" dirty="0">
                <a:solidFill>
                  <a:srgbClr val="000000"/>
                </a:solidFill>
                <a:latin typeface="Times New Roman"/>
                <a:ea typeface="Calibri"/>
              </a:rPr>
              <a:t> </a:t>
            </a:r>
            <a:r>
              <a:rPr lang="en-US" sz="2400" dirty="0" err="1">
                <a:solidFill>
                  <a:srgbClr val="000000"/>
                </a:solidFill>
                <a:latin typeface="Times New Roman"/>
                <a:ea typeface="Calibri"/>
              </a:rPr>
              <a:t>kinh</a:t>
            </a:r>
            <a:r>
              <a:rPr lang="en-US" sz="2400" dirty="0">
                <a:solidFill>
                  <a:srgbClr val="000000"/>
                </a:solidFill>
                <a:latin typeface="Times New Roman"/>
                <a:ea typeface="Calibri"/>
              </a:rPr>
              <a:t> </a:t>
            </a:r>
            <a:r>
              <a:rPr lang="en-US" sz="2400" dirty="0" err="1">
                <a:solidFill>
                  <a:srgbClr val="000000"/>
                </a:solidFill>
                <a:latin typeface="Times New Roman"/>
                <a:ea typeface="Calibri"/>
              </a:rPr>
              <a:t>tế</a:t>
            </a:r>
            <a:r>
              <a:rPr lang="en-US" sz="2400" dirty="0">
                <a:solidFill>
                  <a:srgbClr val="000000"/>
                </a:solidFill>
                <a:latin typeface="Times New Roman"/>
                <a:ea typeface="Calibri"/>
              </a:rPr>
              <a:t> </a:t>
            </a:r>
            <a:r>
              <a:rPr lang="en-US" sz="2400" dirty="0" err="1">
                <a:solidFill>
                  <a:srgbClr val="000000"/>
                </a:solidFill>
                <a:latin typeface="Times New Roman"/>
                <a:ea typeface="Calibri"/>
              </a:rPr>
              <a:t>trên</a:t>
            </a:r>
            <a:endParaRPr lang="en-US" sz="2400" dirty="0">
              <a:solidFill>
                <a:srgbClr val="080808"/>
              </a:solidFill>
              <a:latin typeface="Times New Roman"/>
              <a:ea typeface="Calibri"/>
            </a:endParaRPr>
          </a:p>
        </p:txBody>
      </p:sp>
      <p:sp>
        <p:nvSpPr>
          <p:cNvPr id="3" name="Title 1"/>
          <p:cNvSpPr>
            <a:spLocks noGrp="1"/>
          </p:cNvSpPr>
          <p:nvPr>
            <p:ph type="title"/>
          </p:nvPr>
        </p:nvSpPr>
        <p:spPr>
          <a:xfrm>
            <a:off x="8534400" y="6402491"/>
            <a:ext cx="581891" cy="476291"/>
          </a:xfrm>
        </p:spPr>
        <p:txBody>
          <a:bodyPr/>
          <a:lstStyle/>
          <a:p>
            <a:r>
              <a:rPr lang="en-US" sz="1800" b="0" i="0" dirty="0">
                <a:latin typeface="Times New Roman" pitchFamily="18" charset="0"/>
                <a:cs typeface="Times New Roman" pitchFamily="18" charset="0"/>
              </a:rPr>
              <a:t>161</a:t>
            </a:r>
          </a:p>
        </p:txBody>
      </p:sp>
    </p:spTree>
    <p:extLst>
      <p:ext uri="{BB962C8B-B14F-4D97-AF65-F5344CB8AC3E}">
        <p14:creationId xmlns:p14="http://schemas.microsoft.com/office/powerpoint/2010/main" val="1732146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bwMode="auto">
          <a:xfrm>
            <a:off x="0" y="381000"/>
            <a:ext cx="9144000" cy="11637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en-US" sz="3000" b="1" dirty="0">
                <a:latin typeface="Times New Roman" pitchFamily="18" charset="0"/>
                <a:cs typeface="Times New Roman" pitchFamily="18" charset="0"/>
              </a:rPr>
              <a:t>2. </a:t>
            </a:r>
            <a:r>
              <a:rPr lang="en-US" sz="3000" b="1" dirty="0" err="1">
                <a:latin typeface="Times New Roman" pitchFamily="18" charset="0"/>
                <a:cs typeface="Times New Roman" pitchFamily="18" charset="0"/>
              </a:rPr>
              <a:t>Kế</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toán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a:p>
            <a:r>
              <a:rPr lang="en-US" sz="3000" b="1" dirty="0">
                <a:latin typeface="Times New Roman" pitchFamily="18" charset="0"/>
                <a:cs typeface="Times New Roman" pitchFamily="18" charset="0"/>
              </a:rPr>
              <a:t>2.1. </a:t>
            </a:r>
            <a:r>
              <a:rPr lang="en-US" sz="3000" b="1" dirty="0" err="1">
                <a:latin typeface="Times New Roman" pitchFamily="18" charset="0"/>
                <a:cs typeface="Times New Roman" pitchFamily="18" charset="0"/>
              </a:rPr>
              <a:t>Khái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niệm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3" name="Title 1"/>
          <p:cNvSpPr txBox="1">
            <a:spLocks/>
          </p:cNvSpPr>
          <p:nvPr/>
        </p:nvSpPr>
        <p:spPr bwMode="auto">
          <a:xfrm>
            <a:off x="34636" y="1752600"/>
            <a:ext cx="9144000" cy="20781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2800" b="1" dirty="0">
              <a:latin typeface="Times New Roman" pitchFamily="18" charset="0"/>
              <a:cs typeface="Times New Roman" pitchFamily="18" charset="0"/>
            </a:endParaRPr>
          </a:p>
          <a:p>
            <a:r>
              <a:rPr lang="it-IT" sz="2800" b="1" dirty="0">
                <a:latin typeface="Times New Roman" pitchFamily="18" charset="0"/>
                <a:cs typeface="Times New Roman" pitchFamily="18" charset="0"/>
              </a:rPr>
              <a:t> </a:t>
            </a:r>
          </a:p>
          <a:p>
            <a:endParaRPr lang="it-IT" sz="2800" b="1" dirty="0">
              <a:latin typeface="Times New Roman" pitchFamily="18" charset="0"/>
              <a:cs typeface="Times New Roman" pitchFamily="18" charset="0"/>
            </a:endParaRPr>
          </a:p>
          <a:p>
            <a:r>
              <a:rPr lang="it-IT" sz="3200" dirty="0"/>
              <a:t>- </a:t>
            </a:r>
            <a:r>
              <a:rPr lang="it-IT" sz="3000" dirty="0">
                <a:latin typeface="Times New Roman" pitchFamily="18" charset="0"/>
                <a:cs typeface="Times New Roman" pitchFamily="18" charset="0"/>
              </a:rPr>
              <a:t>Thành phẩm là những sản phẩm đã kết thúc giai đoạn cuối cùng của quy trình công nghệ sản xuất ra sản phẩm đó, đã qua kiểm tra đạt tiêu chuẩn kỹ thuật quy định, được nhập kho hoặc giao trực tiếp cho khách hàng.</a:t>
            </a:r>
            <a:endParaRPr lang="en-US" sz="3000" dirty="0">
              <a:latin typeface="Times New Roman" pitchFamily="18" charset="0"/>
              <a:cs typeface="Times New Roman" pitchFamily="18" charset="0"/>
            </a:endParaRPr>
          </a:p>
        </p:txBody>
      </p:sp>
      <p:sp>
        <p:nvSpPr>
          <p:cNvPr id="4" name="Title 1"/>
          <p:cNvSpPr txBox="1">
            <a:spLocks/>
          </p:cNvSpPr>
          <p:nvPr/>
        </p:nvSpPr>
        <p:spPr bwMode="auto">
          <a:xfrm>
            <a:off x="41564" y="4267200"/>
            <a:ext cx="9144000" cy="2001982"/>
          </a:xfrm>
          <a:prstGeom prst="roundRect">
            <a:avLst>
              <a:gd name="adj" fmla="val 21667"/>
            </a:avLst>
          </a:prstGeom>
          <a:noFill/>
          <a:ln>
            <a:headEnd/>
            <a:tailEnd/>
          </a:ln>
        </p:spPr>
        <p:style>
          <a:lnRef idx="1">
            <a:schemeClr val="accent6"/>
          </a:lnRef>
          <a:fillRef idx="2">
            <a:schemeClr val="accent6"/>
          </a:fillRef>
          <a:effectRef idx="1">
            <a:schemeClr val="accent6"/>
          </a:effectRef>
          <a:fontRef idx="minor">
            <a:schemeClr val="dk1"/>
          </a:fontRef>
        </p:style>
        <p:txBody>
          <a:bodyPr anchor="b"/>
          <a:lstStyle/>
          <a:p>
            <a:endParaRPr lang="it-IT" sz="3200" b="1" dirty="0">
              <a:latin typeface="Times New Roman" pitchFamily="18" charset="0"/>
              <a:cs typeface="Times New Roman" pitchFamily="18" charset="0"/>
            </a:endParaRPr>
          </a:p>
          <a:p>
            <a:r>
              <a:rPr lang="it-IT" sz="3200" b="1" dirty="0">
                <a:latin typeface="Times New Roman" pitchFamily="18" charset="0"/>
                <a:cs typeface="Times New Roman" pitchFamily="18" charset="0"/>
              </a:rPr>
              <a:t> </a:t>
            </a:r>
          </a:p>
          <a:p>
            <a:endParaRPr lang="it-IT" sz="3200" b="1" dirty="0">
              <a:latin typeface="Times New Roman" pitchFamily="18" charset="0"/>
              <a:cs typeface="Times New Roman" pitchFamily="18" charset="0"/>
            </a:endParaRPr>
          </a:p>
          <a:p>
            <a:r>
              <a:rPr lang="it-IT" sz="3000" b="1" i="1" dirty="0">
                <a:latin typeface="Times New Roman" pitchFamily="18" charset="0"/>
                <a:cs typeface="Times New Roman" pitchFamily="18" charset="0"/>
              </a:rPr>
              <a:t>- </a:t>
            </a:r>
            <a:r>
              <a:rPr lang="it-IT" sz="3000" dirty="0">
                <a:latin typeface="Times New Roman" pitchFamily="18" charset="0"/>
                <a:cs typeface="Times New Roman" pitchFamily="18" charset="0"/>
              </a:rPr>
              <a:t>Hàng hoá là những vật phẩm các doanh nghiệp mua về để bán phục vụ cho nhu cầu sản xuất và tiêu dùng của xã hội.</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26085364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609600" y="1352680"/>
            <a:ext cx="7772400" cy="1682366"/>
          </a:xfrm>
          <a:prstGeom prst="rect">
            <a:avLst/>
          </a:prstGeom>
        </p:spPr>
        <p:txBody>
          <a:bodyPr vert="horz" wrap="square" lIns="0" tIns="7984" rIns="0" bIns="0" rtlCol="0">
            <a:spAutoFit/>
          </a:bodyPr>
          <a:lstStyle/>
          <a:p>
            <a:pPr marL="420" algn="ctr">
              <a:spcBef>
                <a:spcPts val="63"/>
              </a:spcBef>
            </a:pPr>
            <a:r>
              <a:rPr b="1" spc="-3" dirty="0"/>
              <a:t>BÀI </a:t>
            </a:r>
            <a:r>
              <a:rPr lang="en-US" b="1" spc="-3" dirty="0"/>
              <a:t>8</a:t>
            </a:r>
            <a:endParaRPr b="1" spc="-3" dirty="0"/>
          </a:p>
          <a:p>
            <a:pPr marL="0" marR="3362" indent="0" algn="ctr">
              <a:buNone/>
            </a:pPr>
            <a:r>
              <a:rPr lang="it-IT" b="1" dirty="0"/>
              <a:t>KẾ TOÁN HOẠT ĐỘNG ĐẦU TƯ</a:t>
            </a:r>
          </a:p>
          <a:p>
            <a:pPr marL="0" marR="3362" indent="0" algn="ctr">
              <a:buNone/>
            </a:pPr>
            <a:r>
              <a:rPr lang="it-IT" b="1" dirty="0"/>
              <a:t> TÀI CHÍNH</a:t>
            </a: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60</a:t>
            </a:fld>
            <a:endParaRPr sz="927">
              <a:solidFill>
                <a:prstClr val="black"/>
              </a:solidFill>
              <a:latin typeface="Tahoma"/>
              <a:cs typeface="Tahoma"/>
            </a:endParaRPr>
          </a:p>
        </p:txBody>
      </p:sp>
    </p:spTree>
    <p:extLst>
      <p:ext uri="{BB962C8B-B14F-4D97-AF65-F5344CB8AC3E}">
        <p14:creationId xmlns:p14="http://schemas.microsoft.com/office/powerpoint/2010/main" val="22708443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820414"/>
            <a:ext cx="5348371" cy="2848110"/>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Times New Roman" pitchFamily="18" charset="0"/>
                <a:cs typeface="Times New Roman" pitchFamily="18" charset="0"/>
              </a:rPr>
              <a:t>CÁC KIẾN THỨC CẦN</a:t>
            </a:r>
            <a:r>
              <a:rPr sz="2400" b="1" spc="-20" dirty="0">
                <a:solidFill>
                  <a:srgbClr val="820C15"/>
                </a:solidFill>
                <a:latin typeface="Times New Roman" pitchFamily="18" charset="0"/>
                <a:cs typeface="Times New Roman" pitchFamily="18" charset="0"/>
              </a:rPr>
              <a:t> </a:t>
            </a:r>
            <a:r>
              <a:rPr sz="2400" b="1" dirty="0">
                <a:solidFill>
                  <a:srgbClr val="820C15"/>
                </a:solidFill>
                <a:latin typeface="Times New Roman" pitchFamily="18" charset="0"/>
                <a:cs typeface="Times New Roman" pitchFamily="18" charset="0"/>
              </a:rPr>
              <a:t>CÓ</a:t>
            </a:r>
            <a:endParaRPr sz="2400" dirty="0">
              <a:solidFill>
                <a:prstClr val="black"/>
              </a:solidFill>
              <a:latin typeface="Times New Roman" pitchFamily="18" charset="0"/>
              <a:cs typeface="Times New Roman" pitchFamily="18" charset="0"/>
            </a:endParaRPr>
          </a:p>
          <a:p>
            <a:pPr defTabSz="605150"/>
            <a:endParaRPr sz="2400" dirty="0">
              <a:solidFill>
                <a:prstClr val="black"/>
              </a:solidFill>
              <a:latin typeface="Times New Roman" pitchFamily="18" charset="0"/>
              <a:cs typeface="Times New Roman" pitchFamily="18" charset="0"/>
            </a:endParaRPr>
          </a:p>
          <a:p>
            <a:pPr defTabSz="605150">
              <a:spcBef>
                <a:spcPts val="23"/>
              </a:spcBef>
            </a:pPr>
            <a:endParaRPr sz="2400" dirty="0">
              <a:solidFill>
                <a:prstClr val="black"/>
              </a:solidFill>
              <a:latin typeface="Times New Roman" pitchFamily="18" charset="0"/>
              <a:cs typeface="Times New Roman" pitchFamily="18" charset="0"/>
            </a:endParaRPr>
          </a:p>
          <a:p>
            <a:pPr marL="8405" marR="3362" defTabSz="605150">
              <a:lnSpc>
                <a:spcPct val="115599"/>
              </a:lnSpc>
            </a:pPr>
            <a:r>
              <a:rPr sz="2400" spc="-3" dirty="0">
                <a:solidFill>
                  <a:prstClr val="black"/>
                </a:solidFill>
                <a:latin typeface="Times New Roman" pitchFamily="18" charset="0"/>
                <a:cs typeface="Times New Roman" pitchFamily="18" charset="0"/>
              </a:rPr>
              <a:t>Để hiểu </a:t>
            </a:r>
            <a:r>
              <a:rPr sz="2400" dirty="0">
                <a:solidFill>
                  <a:prstClr val="black"/>
                </a:solidFill>
                <a:latin typeface="Times New Roman" pitchFamily="18" charset="0"/>
                <a:cs typeface="Times New Roman" pitchFamily="18" charset="0"/>
              </a:rPr>
              <a:t>rõ </a:t>
            </a:r>
            <a:r>
              <a:rPr sz="2400" spc="-3" dirty="0">
                <a:solidFill>
                  <a:prstClr val="black"/>
                </a:solidFill>
                <a:latin typeface="Times New Roman" pitchFamily="18" charset="0"/>
                <a:cs typeface="Times New Roman" pitchFamily="18" charset="0"/>
              </a:rPr>
              <a:t>bài </a:t>
            </a:r>
            <a:r>
              <a:rPr sz="2400" spc="-26" dirty="0">
                <a:solidFill>
                  <a:prstClr val="black"/>
                </a:solidFill>
                <a:latin typeface="Times New Roman" pitchFamily="18" charset="0"/>
                <a:cs typeface="Times New Roman" pitchFamily="18" charset="0"/>
              </a:rPr>
              <a:t>này, </a:t>
            </a:r>
            <a:r>
              <a:rPr sz="2400" spc="-3" dirty="0">
                <a:solidFill>
                  <a:prstClr val="black"/>
                </a:solidFill>
                <a:latin typeface="Times New Roman" pitchFamily="18" charset="0"/>
                <a:cs typeface="Times New Roman" pitchFamily="18" charset="0"/>
              </a:rPr>
              <a:t>yêu </a:t>
            </a:r>
            <a:r>
              <a:rPr sz="2400" dirty="0">
                <a:solidFill>
                  <a:prstClr val="black"/>
                </a:solidFill>
                <a:latin typeface="Times New Roman" pitchFamily="18" charset="0"/>
                <a:cs typeface="Times New Roman" pitchFamily="18" charset="0"/>
              </a:rPr>
              <a:t>cầu </a:t>
            </a:r>
            <a:r>
              <a:rPr sz="2400" spc="-3" dirty="0">
                <a:solidFill>
                  <a:prstClr val="black"/>
                </a:solidFill>
                <a:latin typeface="Times New Roman" pitchFamily="18" charset="0"/>
                <a:cs typeface="Times New Roman" pitchFamily="18" charset="0"/>
              </a:rPr>
              <a:t>người học </a:t>
            </a:r>
            <a:r>
              <a:rPr sz="2400" dirty="0">
                <a:solidFill>
                  <a:prstClr val="black"/>
                </a:solidFill>
                <a:latin typeface="Times New Roman" pitchFamily="18" charset="0"/>
                <a:cs typeface="Times New Roman" pitchFamily="18" charset="0"/>
              </a:rPr>
              <a:t>cần có </a:t>
            </a:r>
            <a:r>
              <a:rPr sz="2400" spc="-3" dirty="0">
                <a:solidFill>
                  <a:prstClr val="black"/>
                </a:solidFill>
                <a:latin typeface="Times New Roman" pitchFamily="18" charset="0"/>
                <a:cs typeface="Times New Roman" pitchFamily="18" charset="0"/>
              </a:rPr>
              <a:t>các </a:t>
            </a:r>
            <a:r>
              <a:rPr sz="2400" dirty="0">
                <a:solidFill>
                  <a:prstClr val="black"/>
                </a:solidFill>
                <a:latin typeface="Times New Roman" pitchFamily="18" charset="0"/>
                <a:cs typeface="Times New Roman" pitchFamily="18" charset="0"/>
              </a:rPr>
              <a:t>kiến thức  cơ bản liên quan đến các môn học</a:t>
            </a:r>
            <a:r>
              <a:rPr sz="2400" spc="-56" dirty="0">
                <a:solidFill>
                  <a:prstClr val="black"/>
                </a:solidFill>
                <a:latin typeface="Times New Roman" pitchFamily="18" charset="0"/>
                <a:cs typeface="Times New Roman" pitchFamily="18" charset="0"/>
              </a:rPr>
              <a:t> </a:t>
            </a:r>
            <a:r>
              <a:rPr sz="2400" dirty="0">
                <a:solidFill>
                  <a:prstClr val="black"/>
                </a:solidFill>
                <a:latin typeface="Times New Roman" pitchFamily="18" charset="0"/>
                <a:cs typeface="Times New Roman" pitchFamily="18" charset="0"/>
              </a:rPr>
              <a:t>sau:</a:t>
            </a:r>
          </a:p>
          <a:p>
            <a:pPr marL="234075" indent="-224830" defTabSz="605150">
              <a:spcBef>
                <a:spcPts val="559"/>
              </a:spcBef>
              <a:buFontTx/>
              <a:buChar char="•"/>
              <a:tabLst>
                <a:tab pos="234075" algn="l"/>
                <a:tab pos="234496" algn="l"/>
              </a:tabLst>
            </a:pPr>
            <a:r>
              <a:rPr lang="en-US" sz="2400" spc="-3" dirty="0" err="1">
                <a:solidFill>
                  <a:prstClr val="black"/>
                </a:solidFill>
                <a:latin typeface="Times New Roman" pitchFamily="18" charset="0"/>
                <a:cs typeface="Times New Roman" pitchFamily="18" charset="0"/>
              </a:rPr>
              <a:t>Nguyên</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lý</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kế</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toán</a:t>
            </a:r>
            <a:endParaRPr sz="1191" dirty="0">
              <a:solidFill>
                <a:prstClr val="black"/>
              </a:solidFill>
              <a:latin typeface="Arial"/>
              <a:cs typeface="Arial"/>
            </a:endParaRPr>
          </a:p>
        </p:txBody>
      </p:sp>
      <p:sp>
        <p:nvSpPr>
          <p:cNvPr id="3" name="object 3"/>
          <p:cNvSpPr/>
          <p:nvPr/>
        </p:nvSpPr>
        <p:spPr>
          <a:xfrm>
            <a:off x="6032351" y="1118123"/>
            <a:ext cx="1265704" cy="164390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61</a:t>
            </a:fld>
            <a:endParaRPr sz="927">
              <a:solidFill>
                <a:prstClr val="black"/>
              </a:solidFill>
              <a:latin typeface="Tahoma"/>
              <a:cs typeface="Tahoma"/>
            </a:endParaRPr>
          </a:p>
        </p:txBody>
      </p:sp>
    </p:spTree>
    <p:extLst>
      <p:ext uri="{BB962C8B-B14F-4D97-AF65-F5344CB8AC3E}">
        <p14:creationId xmlns:p14="http://schemas.microsoft.com/office/powerpoint/2010/main" val="1434542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7000" y="870981"/>
            <a:ext cx="3886200" cy="553998"/>
          </a:xfrm>
          <a:prstGeom prst="rect">
            <a:avLst/>
          </a:prstGeom>
        </p:spPr>
        <p:txBody>
          <a:bodyPr wrap="square">
            <a:spAutoFit/>
          </a:bodyPr>
          <a:lstStyle/>
          <a:p>
            <a:r>
              <a:rPr lang="en-US" sz="3000" b="1" dirty="0">
                <a:solidFill>
                  <a:prstClr val="black"/>
                </a:solidFill>
                <a:latin typeface="Times New Roman"/>
                <a:ea typeface="Calibri"/>
                <a:cs typeface="Times New Roman"/>
              </a:rPr>
              <a:t>   NỘI DUNG BÀI 8</a:t>
            </a:r>
            <a:endParaRPr lang="en-US" sz="3000" b="1" dirty="0"/>
          </a:p>
        </p:txBody>
      </p:sp>
      <p:graphicFrame>
        <p:nvGraphicFramePr>
          <p:cNvPr id="5" name="Diagram 4"/>
          <p:cNvGraphicFramePr/>
          <p:nvPr>
            <p:extLst>
              <p:ext uri="{D42A27DB-BD31-4B8C-83A1-F6EECF244321}">
                <p14:modId xmlns:p14="http://schemas.microsoft.com/office/powerpoint/2010/main" val="617962345"/>
              </p:ext>
            </p:extLst>
          </p:nvPr>
        </p:nvGraphicFramePr>
        <p:xfrm>
          <a:off x="838200" y="2286000"/>
          <a:ext cx="7467600"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94477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501369"/>
            <a:ext cx="7848599" cy="377818"/>
          </a:xfrm>
          <a:prstGeom prst="rect">
            <a:avLst/>
          </a:prstGeom>
        </p:spPr>
        <p:txBody>
          <a:bodyPr vert="horz" wrap="square" lIns="0" tIns="8404" rIns="0" bIns="0" rtlCol="0">
            <a:spAutoFit/>
          </a:bodyPr>
          <a:lstStyle/>
          <a:p>
            <a:r>
              <a:rPr lang="pl-PL" sz="2400" b="1" dirty="0"/>
              <a:t>1. Nội dung hoạt động đầu tư tài chính</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63</a:t>
            </a:fld>
            <a:endParaRPr sz="927">
              <a:solidFill>
                <a:prstClr val="black"/>
              </a:solidFill>
              <a:latin typeface="Tahoma"/>
              <a:cs typeface="Tahoma"/>
            </a:endParaRPr>
          </a:p>
        </p:txBody>
      </p:sp>
      <p:sp>
        <p:nvSpPr>
          <p:cNvPr id="4" name="object 2"/>
          <p:cNvSpPr txBox="1"/>
          <p:nvPr/>
        </p:nvSpPr>
        <p:spPr>
          <a:xfrm>
            <a:off x="609599" y="1295400"/>
            <a:ext cx="7848599" cy="3886471"/>
          </a:xfrm>
          <a:prstGeom prst="rect">
            <a:avLst/>
          </a:prstGeom>
        </p:spPr>
        <p:txBody>
          <a:bodyPr vert="horz" wrap="square" lIns="0" tIns="8404" rIns="0" bIns="0" rtlCol="0">
            <a:spAutoFit/>
          </a:bodyPr>
          <a:lstStyle/>
          <a:p>
            <a:pPr algn="just">
              <a:lnSpc>
                <a:spcPct val="150000"/>
              </a:lnSpc>
            </a:pPr>
            <a:r>
              <a:rPr lang="en-US" sz="2400" dirty="0">
                <a:latin typeface="Times New Roman" pitchFamily="18" charset="0"/>
                <a:cs typeface="Times New Roman" pitchFamily="18" charset="0"/>
              </a:rPr>
              <a:t>	</a:t>
            </a:r>
            <a:r>
              <a:rPr lang="pl-PL" sz="2400" dirty="0">
                <a:latin typeface="Times New Roman" pitchFamily="18" charset="0"/>
                <a:cs typeface="Times New Roman" pitchFamily="18" charset="0"/>
              </a:rPr>
              <a:t>Đầu tư tài chính là hoạt động đầu tư ra ngoài doanh nghiệp nhằm mục đích sử dụng hợp lý các nguồn vốn để tăng thu nhập và nâng cao hiệu quả hoạt động của doanh nghiệp như: Mua bán chứng khoán; góp vốn liên doanh; cho vay lấy lãi; kinh doanh bất động sản; cho thuê tài sản....</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pl-PL" sz="2400" dirty="0">
                <a:latin typeface="Times New Roman" pitchFamily="18" charset="0"/>
                <a:cs typeface="Times New Roman" pitchFamily="18" charset="0"/>
              </a:rPr>
              <a:t>Đầu tư  tài chính ngắn hạn </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Đ</a:t>
            </a:r>
            <a:r>
              <a:rPr lang="pl-PL" sz="2400" dirty="0">
                <a:latin typeface="Times New Roman" pitchFamily="18" charset="0"/>
                <a:cs typeface="Times New Roman" pitchFamily="18" charset="0"/>
              </a:rPr>
              <a:t>ầu tư tài chính  dài hạn.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4902938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79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64</a:t>
            </a:fld>
            <a:endParaRPr sz="927">
              <a:solidFill>
                <a:prstClr val="black"/>
              </a:solidFill>
              <a:latin typeface="Tahoma"/>
              <a:cs typeface="Tahoma"/>
            </a:endParaRPr>
          </a:p>
        </p:txBody>
      </p:sp>
      <p:sp>
        <p:nvSpPr>
          <p:cNvPr id="4" name="object 2"/>
          <p:cNvSpPr txBox="1"/>
          <p:nvPr/>
        </p:nvSpPr>
        <p:spPr>
          <a:xfrm>
            <a:off x="152401" y="685800"/>
            <a:ext cx="8763000" cy="5966848"/>
          </a:xfrm>
          <a:prstGeom prst="rect">
            <a:avLst/>
          </a:prstGeom>
        </p:spPr>
        <p:txBody>
          <a:bodyPr vert="horz" wrap="square" lIns="0" tIns="8404" rIns="0" bIns="0" rtlCol="0">
            <a:spAutoFit/>
          </a:bodyPr>
          <a:lstStyle/>
          <a:p>
            <a:pPr algn="just">
              <a:lnSpc>
                <a:spcPts val="3600"/>
              </a:lnSpc>
            </a:pPr>
            <a:r>
              <a:rPr lang="pl-PL" sz="2400" b="1" i="1" dirty="0">
                <a:latin typeface="Times New Roman" pitchFamily="18" charset="0"/>
                <a:cs typeface="Times New Roman" pitchFamily="18" charset="0"/>
              </a:rPr>
              <a:t>2.1. Kế toán đầu tư chứng khoán kinh doanh</a:t>
            </a:r>
            <a:endParaRPr lang="en-US" sz="2400" dirty="0">
              <a:latin typeface="Times New Roman" pitchFamily="18" charset="0"/>
              <a:cs typeface="Times New Roman" pitchFamily="18" charset="0"/>
            </a:endParaRPr>
          </a:p>
          <a:p>
            <a:pPr algn="just">
              <a:lnSpc>
                <a:spcPts val="3600"/>
              </a:lnSpc>
            </a:pPr>
            <a:r>
              <a:rPr lang="pl-PL" sz="2400" i="1" dirty="0">
                <a:latin typeface="Times New Roman" pitchFamily="18" charset="0"/>
                <a:cs typeface="Times New Roman" pitchFamily="18" charset="0"/>
              </a:rPr>
              <a:t>2.1.1. Nội dung đầu tư chứng khoán</a:t>
            </a:r>
            <a:endParaRPr lang="en-US" sz="2400" dirty="0">
              <a:latin typeface="Times New Roman" pitchFamily="18" charset="0"/>
              <a:cs typeface="Times New Roman" pitchFamily="18" charset="0"/>
            </a:endParaRPr>
          </a:p>
          <a:p>
            <a:pPr marL="342900" indent="-342900" algn="just">
              <a:lnSpc>
                <a:spcPts val="3600"/>
              </a:lnSpc>
              <a:buFontTx/>
              <a:buChar char="-"/>
            </a:pPr>
            <a:r>
              <a:rPr lang="pl-PL" sz="2400" dirty="0">
                <a:latin typeface="Times New Roman" pitchFamily="18" charset="0"/>
                <a:cs typeface="Times New Roman" pitchFamily="18" charset="0"/>
              </a:rPr>
              <a:t>Cổ phiếu là phiếu xác nhận vốn góp của chủ sở hữu vào doanh nghiệp đang hoạt động hoặc mới thành lập.</a:t>
            </a:r>
            <a:endParaRPr lang="en-US" sz="2400" dirty="0">
              <a:latin typeface="Times New Roman" pitchFamily="18" charset="0"/>
              <a:cs typeface="Times New Roman" pitchFamily="18" charset="0"/>
            </a:endParaRPr>
          </a:p>
          <a:p>
            <a:pPr marL="342900" indent="-342900" algn="just">
              <a:lnSpc>
                <a:spcPts val="3600"/>
              </a:lnSpc>
              <a:buFontTx/>
              <a:buChar char="-"/>
            </a:pPr>
            <a:r>
              <a:rPr lang="pl-PL" sz="2400" dirty="0">
                <a:latin typeface="Times New Roman" pitchFamily="18" charset="0"/>
                <a:cs typeface="Times New Roman" pitchFamily="18" charset="0"/>
              </a:rPr>
              <a:t>Cổ phiếu gồm có:</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pl-PL" sz="2400" dirty="0">
                <a:latin typeface="Times New Roman" pitchFamily="18" charset="0"/>
                <a:cs typeface="Times New Roman" pitchFamily="18" charset="0"/>
              </a:rPr>
              <a:t>Cổ phiếu </a:t>
            </a:r>
            <a:r>
              <a:rPr lang="en-US" sz="2400" dirty="0" err="1">
                <a:latin typeface="Times New Roman" pitchFamily="18" charset="0"/>
                <a:cs typeface="Times New Roman" pitchFamily="18" charset="0"/>
              </a:rPr>
              <a:t>thường</a:t>
            </a:r>
            <a:r>
              <a:rPr lang="pl-PL"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C</a:t>
            </a:r>
            <a:r>
              <a:rPr lang="pl-PL" sz="2400" dirty="0">
                <a:latin typeface="Times New Roman" pitchFamily="18" charset="0"/>
                <a:cs typeface="Times New Roman" pitchFamily="18" charset="0"/>
              </a:rPr>
              <a:t>ổ phiếu ưu đãi.</a:t>
            </a:r>
            <a:endParaRPr lang="en-US" sz="2400" dirty="0">
              <a:latin typeface="Times New Roman" pitchFamily="18" charset="0"/>
              <a:cs typeface="Times New Roman" pitchFamily="18" charset="0"/>
            </a:endParaRPr>
          </a:p>
          <a:p>
            <a:pPr algn="just">
              <a:lnSpc>
                <a:spcPts val="3600"/>
              </a:lnSpc>
            </a:pPr>
            <a:r>
              <a:rPr lang="pl-PL" sz="2400" dirty="0">
                <a:latin typeface="Times New Roman" pitchFamily="18" charset="0"/>
                <a:cs typeface="Times New Roman" pitchFamily="18" charset="0"/>
              </a:rPr>
              <a:t>- Trái phiếu là những chứng chỉ vay nợ có kỳ hạn do Nhà nước hoặc doanh nghiệp phát hành nhằm huy động vốn cho đầu tư phát triển, bao gồm:</a:t>
            </a:r>
            <a:endParaRPr lang="en-US" sz="2400" dirty="0">
              <a:latin typeface="Times New Roman" pitchFamily="18" charset="0"/>
              <a:cs typeface="Times New Roman" pitchFamily="18" charset="0"/>
            </a:endParaRPr>
          </a:p>
          <a:p>
            <a:pPr algn="just">
              <a:lnSpc>
                <a:spcPts val="3600"/>
              </a:lnSpc>
            </a:pPr>
            <a:r>
              <a:rPr lang="pl-PL" sz="2400" dirty="0">
                <a:latin typeface="Times New Roman" pitchFamily="18" charset="0"/>
                <a:cs typeface="Times New Roman" pitchFamily="18" charset="0"/>
              </a:rPr>
              <a:t>+ Trái phiếu chính phủ</a:t>
            </a:r>
            <a:endParaRPr lang="en-US" sz="2400" dirty="0">
              <a:latin typeface="Times New Roman" pitchFamily="18" charset="0"/>
              <a:cs typeface="Times New Roman" pitchFamily="18" charset="0"/>
            </a:endParaRPr>
          </a:p>
          <a:p>
            <a:pPr algn="just">
              <a:lnSpc>
                <a:spcPts val="3600"/>
              </a:lnSpc>
            </a:pPr>
            <a:r>
              <a:rPr lang="pl-PL" sz="2400" dirty="0">
                <a:latin typeface="Times New Roman" pitchFamily="18" charset="0"/>
                <a:cs typeface="Times New Roman" pitchFamily="18" charset="0"/>
              </a:rPr>
              <a:t>+ Trái  phiếu địa phương</a:t>
            </a:r>
            <a:endParaRPr lang="en-US" sz="2400" dirty="0">
              <a:latin typeface="Times New Roman" pitchFamily="18" charset="0"/>
              <a:cs typeface="Times New Roman" pitchFamily="18" charset="0"/>
            </a:endParaRPr>
          </a:p>
          <a:p>
            <a:pPr algn="just">
              <a:lnSpc>
                <a:spcPts val="3600"/>
              </a:lnSpc>
            </a:pPr>
            <a:r>
              <a:rPr lang="pl-PL" sz="2400" dirty="0">
                <a:latin typeface="Times New Roman" pitchFamily="18" charset="0"/>
                <a:cs typeface="Times New Roman" pitchFamily="18" charset="0"/>
              </a:rPr>
              <a:t>+ Trái phiếu công ty</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2992848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79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65</a:t>
            </a:fld>
            <a:endParaRPr sz="927">
              <a:solidFill>
                <a:prstClr val="black"/>
              </a:solidFill>
              <a:latin typeface="Tahoma"/>
              <a:cs typeface="Tahoma"/>
            </a:endParaRPr>
          </a:p>
        </p:txBody>
      </p:sp>
      <p:sp>
        <p:nvSpPr>
          <p:cNvPr id="4" name="object 2"/>
          <p:cNvSpPr txBox="1"/>
          <p:nvPr/>
        </p:nvSpPr>
        <p:spPr>
          <a:xfrm>
            <a:off x="152401" y="685800"/>
            <a:ext cx="8763000" cy="5640797"/>
          </a:xfrm>
          <a:prstGeom prst="rect">
            <a:avLst/>
          </a:prstGeom>
        </p:spPr>
        <p:txBody>
          <a:bodyPr vert="horz" wrap="square" lIns="0" tIns="8404" rIns="0" bIns="0" rtlCol="0">
            <a:spAutoFit/>
          </a:bodyPr>
          <a:lstStyle/>
          <a:p>
            <a:pPr algn="just">
              <a:lnSpc>
                <a:spcPts val="3600"/>
              </a:lnSpc>
            </a:pPr>
            <a:r>
              <a:rPr lang="pl-PL" sz="2400" b="1" i="1" dirty="0">
                <a:latin typeface="Times New Roman" pitchFamily="18" charset="0"/>
                <a:cs typeface="Times New Roman" pitchFamily="18" charset="0"/>
              </a:rPr>
              <a:t>2.1. Kế toán đầu tư chứng khoán kinh doanh</a:t>
            </a:r>
            <a:endParaRPr lang="en-US" sz="2400" dirty="0">
              <a:latin typeface="Times New Roman" pitchFamily="18" charset="0"/>
              <a:cs typeface="Times New Roman" pitchFamily="18" charset="0"/>
            </a:endParaRPr>
          </a:p>
          <a:p>
            <a:pPr algn="just"/>
            <a:r>
              <a:rPr lang="pl-PL" sz="2400" i="1" dirty="0">
                <a:latin typeface="Times New Roman" pitchFamily="18" charset="0"/>
                <a:cs typeface="Times New Roman" pitchFamily="18" charset="0"/>
              </a:rPr>
              <a:t>2.1.2. Một số quy định</a:t>
            </a:r>
            <a:endParaRPr lang="en-US" sz="2400" dirty="0">
              <a:latin typeface="Times New Roman" pitchFamily="18" charset="0"/>
              <a:cs typeface="Times New Roman" pitchFamily="18" charset="0"/>
            </a:endParaRPr>
          </a:p>
          <a:p>
            <a:pPr algn="just"/>
            <a:r>
              <a:rPr lang="pl-PL" sz="2400" dirty="0">
                <a:latin typeface="Times New Roman" pitchFamily="18" charset="0"/>
                <a:cs typeface="Times New Roman" pitchFamily="18" charset="0"/>
              </a:rPr>
              <a:t>- Giá trị các loại chứng khoán phải được ghi sổ theo giá gốc bao gồm giá mua, chi phí môi giới, thuế, lệ phí và phí ngân hàng.</a:t>
            </a:r>
            <a:endParaRPr lang="en-US" sz="2400" dirty="0">
              <a:latin typeface="Times New Roman" pitchFamily="18" charset="0"/>
              <a:cs typeface="Times New Roman" pitchFamily="18" charset="0"/>
            </a:endParaRPr>
          </a:p>
          <a:p>
            <a:pPr algn="just"/>
            <a:r>
              <a:rPr lang="pl-PL" sz="2400" dirty="0">
                <a:latin typeface="Times New Roman" pitchFamily="18" charset="0"/>
                <a:cs typeface="Times New Roman" pitchFamily="18" charset="0"/>
              </a:rPr>
              <a:t>- Kế toán phải mở sổ chi tiết theo dõi từng loại chứng khoán theo mục đích đầu tư, theo từng đối tác đầu tư, theo mệnh giá và giá mua thực tế</a:t>
            </a:r>
            <a:endParaRPr lang="en-US" sz="2400" dirty="0">
              <a:latin typeface="Times New Roman" pitchFamily="18" charset="0"/>
              <a:cs typeface="Times New Roman" pitchFamily="18" charset="0"/>
            </a:endParaRPr>
          </a:p>
          <a:p>
            <a:pPr algn="just"/>
            <a:r>
              <a:rPr lang="pl-PL" sz="2400" dirty="0">
                <a:latin typeface="Times New Roman" pitchFamily="18" charset="0"/>
                <a:cs typeface="Times New Roman" pitchFamily="18" charset="0"/>
              </a:rPr>
              <a:t>- Đối với chứng khoán đầu tư ngắn hạn ngắn hạn bao gồm cả những chứng khoán dài hạn mua vào để bán có thời hạn thu hồi vốn không quá 1 năm.</a:t>
            </a:r>
            <a:endParaRPr lang="en-US" sz="2400" dirty="0">
              <a:latin typeface="Times New Roman" pitchFamily="18" charset="0"/>
              <a:cs typeface="Times New Roman" pitchFamily="18" charset="0"/>
            </a:endParaRPr>
          </a:p>
          <a:p>
            <a:pPr algn="just"/>
            <a:r>
              <a:rPr lang="pl-PL" sz="2400" dirty="0">
                <a:latin typeface="Times New Roman" pitchFamily="18" charset="0"/>
                <a:cs typeface="Times New Roman" pitchFamily="18" charset="0"/>
              </a:rPr>
              <a:t>- Cuối niên độ kế toán, nếu giá thị trường của chứng khoán bị giảm xuống thấp hơn giá gốc thì phải lập dự phòng giảm giá đầu tư chứng khoán.</a:t>
            </a:r>
            <a:endParaRPr lang="en-US" sz="2400" dirty="0">
              <a:latin typeface="Times New Roman" pitchFamily="18" charset="0"/>
              <a:cs typeface="Times New Roman" pitchFamily="18" charset="0"/>
            </a:endParaRPr>
          </a:p>
          <a:p>
            <a:pPr algn="just"/>
            <a:r>
              <a:rPr lang="pl-PL" sz="2400" dirty="0">
                <a:latin typeface="Times New Roman" pitchFamily="18" charset="0"/>
                <a:cs typeface="Times New Roman" pitchFamily="18" charset="0"/>
              </a:rPr>
              <a:t>- Lãi định kỳ của cổ phiếu, trái phiếu và lãi thu được do việc bán chuyển nhượng chứng khoán được hạch toán vào thu nhập hoạt động tài chính</a:t>
            </a:r>
            <a:r>
              <a:rPr lang="pl-PL" sz="2400" dirty="0"/>
              <a:t>.</a:t>
            </a:r>
            <a:endParaRPr lang="en-US" sz="2400" dirty="0"/>
          </a:p>
        </p:txBody>
      </p:sp>
    </p:spTree>
    <p:extLst>
      <p:ext uri="{BB962C8B-B14F-4D97-AF65-F5344CB8AC3E}">
        <p14:creationId xmlns:p14="http://schemas.microsoft.com/office/powerpoint/2010/main" val="37928104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6858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66</a:t>
            </a:fld>
            <a:endParaRPr sz="927">
              <a:solidFill>
                <a:prstClr val="black"/>
              </a:solidFill>
              <a:latin typeface="Tahoma"/>
              <a:cs typeface="Tahoma"/>
            </a:endParaRPr>
          </a:p>
        </p:txBody>
      </p:sp>
      <p:sp>
        <p:nvSpPr>
          <p:cNvPr id="4" name="object 2"/>
          <p:cNvSpPr txBox="1"/>
          <p:nvPr/>
        </p:nvSpPr>
        <p:spPr>
          <a:xfrm>
            <a:off x="152401" y="1295400"/>
            <a:ext cx="8763000" cy="3266109"/>
          </a:xfrm>
          <a:prstGeom prst="rect">
            <a:avLst/>
          </a:prstGeom>
        </p:spPr>
        <p:txBody>
          <a:bodyPr vert="horz" wrap="square" lIns="0" tIns="8404" rIns="0" bIns="0" rtlCol="0">
            <a:spAutoFit/>
          </a:bodyPr>
          <a:lstStyle/>
          <a:p>
            <a:pPr algn="just">
              <a:lnSpc>
                <a:spcPct val="150000"/>
              </a:lnSpc>
            </a:pPr>
            <a:r>
              <a:rPr lang="pl-PL" sz="2400" b="1" i="1" dirty="0">
                <a:latin typeface="Times New Roman" pitchFamily="18" charset="0"/>
                <a:cs typeface="Times New Roman" pitchFamily="18" charset="0"/>
              </a:rPr>
              <a:t>2.1. Kế toán đầu tư chứng khoán kinh doanh</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2.1.3. Chứng từ kế toán</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Các chứng từ sử dụng trong kế toán đầu tư chứng khoán ngắn hạn:</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Phiếu thu, Phiếu chi </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Giấy báo nợ, có của ngân hàng, ...</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2.1.4.  Tài khoản sử dụng:</a:t>
            </a:r>
            <a:r>
              <a:rPr lang="pl-PL" sz="2400" dirty="0">
                <a:latin typeface="Times New Roman" pitchFamily="18" charset="0"/>
                <a:cs typeface="Times New Roman" pitchFamily="18" charset="0"/>
              </a:rPr>
              <a:t> Tài khoản 121  “Chứng khoán kinh doanh”</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5865396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ÀI KHOẢN 121 - CHỨNG KHOÁN KINH DOANH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8124825" cy="6218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5691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48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68</a:t>
            </a:fld>
            <a:endParaRPr sz="927">
              <a:solidFill>
                <a:prstClr val="black"/>
              </a:solidFill>
              <a:latin typeface="Tahoma"/>
              <a:cs typeface="Tahoma"/>
            </a:endParaRPr>
          </a:p>
        </p:txBody>
      </p:sp>
      <p:sp>
        <p:nvSpPr>
          <p:cNvPr id="4" name="object 2"/>
          <p:cNvSpPr txBox="1"/>
          <p:nvPr/>
        </p:nvSpPr>
        <p:spPr>
          <a:xfrm>
            <a:off x="152401" y="762000"/>
            <a:ext cx="8763000" cy="496120"/>
          </a:xfrm>
          <a:prstGeom prst="rect">
            <a:avLst/>
          </a:prstGeom>
        </p:spPr>
        <p:txBody>
          <a:bodyPr vert="horz" wrap="square" lIns="0" tIns="8404" rIns="0" bIns="0" rtlCol="0">
            <a:spAutoFit/>
          </a:bodyPr>
          <a:lstStyle/>
          <a:p>
            <a:pPr>
              <a:lnSpc>
                <a:spcPct val="150000"/>
              </a:lnSpc>
            </a:pPr>
            <a:r>
              <a:rPr lang="pl-PL" sz="2400" i="1" dirty="0">
                <a:latin typeface="Times New Roman" pitchFamily="18" charset="0"/>
                <a:cs typeface="Times New Roman" pitchFamily="18" charset="0"/>
              </a:rPr>
              <a:t>2.1.</a:t>
            </a:r>
            <a:r>
              <a:rPr lang="en-US" sz="2400" i="1" dirty="0">
                <a:latin typeface="Times New Roman" pitchFamily="18" charset="0"/>
                <a:cs typeface="Times New Roman" pitchFamily="18" charset="0"/>
              </a:rPr>
              <a:t>5</a:t>
            </a:r>
            <a:r>
              <a:rPr lang="pl-PL"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Sổ</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endParaRPr lang="en-US" sz="2400" dirty="0">
              <a:latin typeface="Times New Roman" pitchFamily="18" charset="0"/>
              <a:cs typeface="Times New Roman" pitchFamily="18" charset="0"/>
            </a:endParaRPr>
          </a:p>
        </p:txBody>
      </p:sp>
      <p:pic>
        <p:nvPicPr>
          <p:cNvPr id="7172" name="Picture 4" descr="Mẫu sổ chi tiết chứng khoán đầu tư và cách cài đặt theo Thông tin 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1600200"/>
            <a:ext cx="8534401" cy="4679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8979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69</a:t>
            </a:fld>
            <a:endParaRPr sz="927">
              <a:solidFill>
                <a:prstClr val="black"/>
              </a:solidFill>
              <a:latin typeface="Tahoma"/>
              <a:cs typeface="Tahoma"/>
            </a:endParaRPr>
          </a:p>
        </p:txBody>
      </p:sp>
      <p:sp>
        <p:nvSpPr>
          <p:cNvPr id="4" name="object 2"/>
          <p:cNvSpPr txBox="1"/>
          <p:nvPr/>
        </p:nvSpPr>
        <p:spPr>
          <a:xfrm>
            <a:off x="152401" y="1295400"/>
            <a:ext cx="8763000" cy="3820107"/>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2.2. Kế toán đầu tư nắm giữ đến ngày đáo hạn</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2.2.1. Chứng từ kế toán</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Các chứng từ sử dụng trong kế toán đầu tư ngắn hạn khác:</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Phiếu thu, Phiếu chi </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Giấy báo nợ, có của ngân hàng, ...</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2.2.2  Tài khoản sử dụng: </a:t>
            </a:r>
            <a:r>
              <a:rPr lang="pl-PL" sz="2400" dirty="0">
                <a:latin typeface="Times New Roman" pitchFamily="18" charset="0"/>
                <a:cs typeface="Times New Roman" pitchFamily="18" charset="0"/>
              </a:rPr>
              <a:t>Tài khoản 128  “Đầu tư nắm giữ đến ngày đáo hạn”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134577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2.2. </a:t>
            </a:r>
            <a:r>
              <a:rPr lang="en-US" sz="3000" b="1" dirty="0" err="1">
                <a:latin typeface="Times New Roman" pitchFamily="18" charset="0"/>
                <a:cs typeface="Times New Roman" pitchFamily="18" charset="0"/>
              </a:rPr>
              <a:t>Đánh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giá</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742083"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1281113"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2.2.1.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thực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p>
        </p:txBody>
      </p:sp>
      <p:sp>
        <p:nvSpPr>
          <p:cNvPr id="6" name="Oval 5"/>
          <p:cNvSpPr/>
          <p:nvPr/>
        </p:nvSpPr>
        <p:spPr>
          <a:xfrm>
            <a:off x="381000" y="2209800"/>
            <a:ext cx="251460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Thành phẩm do DNSX hoàn thành nhập kho được phản ánh theo giá thành sản xuất thực tế (Zsxtt) của thành phẩm hoàn thành trong kì,</a:t>
            </a:r>
            <a:endParaRPr lang="en-US" b="1" dirty="0">
              <a:solidFill>
                <a:schemeClr val="tx1"/>
              </a:solidFill>
            </a:endParaRPr>
          </a:p>
        </p:txBody>
      </p:sp>
      <p:sp>
        <p:nvSpPr>
          <p:cNvPr id="39" name="Oval 38"/>
          <p:cNvSpPr/>
          <p:nvPr/>
        </p:nvSpPr>
        <p:spPr>
          <a:xfrm>
            <a:off x="3231356" y="2286000"/>
            <a:ext cx="2712244"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Thành phẩm do thuê ngoài gia công chế biến hoàn thành nhập kho: Được tính theo giá thực tế gia công, bao gồm</a:t>
            </a:r>
            <a:endParaRPr lang="en-US" b="1" dirty="0"/>
          </a:p>
        </p:txBody>
      </p:sp>
      <p:sp>
        <p:nvSpPr>
          <p:cNvPr id="40" name="Oval 39"/>
          <p:cNvSpPr/>
          <p:nvPr/>
        </p:nvSpPr>
        <p:spPr>
          <a:xfrm>
            <a:off x="6241473" y="2209800"/>
            <a:ext cx="272646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it-IT" b="1" dirty="0">
                <a:solidFill>
                  <a:schemeClr val="tx1"/>
                </a:solidFill>
              </a:rPr>
              <a:t>Thành phẩm đã bán bị trả lại nhập kho: Đánh giá bằng giá thực tế tại thời điểm xuất trước đây.</a:t>
            </a:r>
            <a:endParaRPr lang="en-US" b="1" dirty="0">
              <a:solidFill>
                <a:schemeClr val="tx1"/>
              </a:solidFill>
            </a:endParaRPr>
          </a:p>
        </p:txBody>
      </p:sp>
      <p:sp>
        <p:nvSpPr>
          <p:cNvPr id="41" name="AutoShape 55"/>
          <p:cNvSpPr>
            <a:spLocks noChangeArrowheads="1"/>
          </p:cNvSpPr>
          <p:nvPr/>
        </p:nvSpPr>
        <p:spPr bwMode="auto">
          <a:xfrm>
            <a:off x="2895600" y="1641764"/>
            <a:ext cx="3657600"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42" name="Rectangle 2"/>
          <p:cNvSpPr txBox="1">
            <a:spLocks noChangeArrowheads="1"/>
          </p:cNvSpPr>
          <p:nvPr/>
        </p:nvSpPr>
        <p:spPr bwMode="auto">
          <a:xfrm>
            <a:off x="3238284" y="1447800"/>
            <a:ext cx="300319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nhập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kho</a:t>
            </a:r>
            <a:r>
              <a:rPr lang="en-US" sz="2800" b="1" i="1" dirty="0">
                <a:latin typeface="Times New Roman" pitchFamily="18" charset="0"/>
                <a:cs typeface="Times New Roman" pitchFamily="18" charset="0"/>
              </a:rPr>
              <a:t> TP</a:t>
            </a:r>
          </a:p>
        </p:txBody>
      </p:sp>
    </p:spTree>
    <p:extLst>
      <p:ext uri="{BB962C8B-B14F-4D97-AF65-F5344CB8AC3E}">
        <p14:creationId xmlns:p14="http://schemas.microsoft.com/office/powerpoint/2010/main" val="3559640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ÀI KHOẢN 128 - START TƯNẮM GIỮ ĐẾN NGÀY ĐÁO HẠN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304800"/>
            <a:ext cx="8683626" cy="5913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8856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71</a:t>
            </a:fld>
            <a:endParaRPr sz="927">
              <a:solidFill>
                <a:prstClr val="black"/>
              </a:solidFill>
              <a:latin typeface="Tahoma"/>
              <a:cs typeface="Tahoma"/>
            </a:endParaRPr>
          </a:p>
        </p:txBody>
      </p:sp>
      <p:sp>
        <p:nvSpPr>
          <p:cNvPr id="4" name="object 2"/>
          <p:cNvSpPr txBox="1"/>
          <p:nvPr/>
        </p:nvSpPr>
        <p:spPr>
          <a:xfrm>
            <a:off x="152401" y="533400"/>
            <a:ext cx="8763000" cy="1050118"/>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2.3.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2.3.1. Nội dung bất động sản đầu tư­ </a:t>
            </a:r>
            <a:endParaRPr lang="en-US" sz="2400" dirty="0">
              <a:latin typeface="Times New Roman" pitchFamily="18" charset="0"/>
              <a:cs typeface="Times New Roman" pitchFamily="18" charset="0"/>
            </a:endParaRPr>
          </a:p>
        </p:txBody>
      </p:sp>
      <p:sp>
        <p:nvSpPr>
          <p:cNvPr id="5" name="object 2"/>
          <p:cNvSpPr txBox="1"/>
          <p:nvPr/>
        </p:nvSpPr>
        <p:spPr>
          <a:xfrm>
            <a:off x="304800" y="1676400"/>
            <a:ext cx="8001000" cy="4994466"/>
          </a:xfrm>
          <a:prstGeom prst="rect">
            <a:avLst/>
          </a:prstGeom>
        </p:spPr>
        <p:txBody>
          <a:bodyPr vert="horz" wrap="square" lIns="0" tIns="8404" rIns="0" bIns="0" rtlCol="0">
            <a:spAutoFit/>
          </a:bodyPr>
          <a:lstStyle/>
          <a:p>
            <a:pPr algn="just">
              <a:lnSpc>
                <a:spcPct val="150000"/>
              </a:lnSpc>
            </a:pPr>
            <a:r>
              <a:rPr lang="pl-PL" sz="2400" dirty="0">
                <a:latin typeface="Times New Roman" pitchFamily="18" charset="0"/>
                <a:cs typeface="Times New Roman" pitchFamily="18" charset="0"/>
              </a:rPr>
              <a:t>Bất động sản đầu tư­ (BĐSĐT) là bất động sản gồm: </a:t>
            </a:r>
            <a:endParaRPr lang="en-US" sz="2400" dirty="0">
              <a:latin typeface="Times New Roman" pitchFamily="18" charset="0"/>
              <a:cs typeface="Times New Roman" pitchFamily="18" charset="0"/>
            </a:endParaRPr>
          </a:p>
          <a:p>
            <a:pPr algn="just">
              <a:lnSpc>
                <a:spcPct val="150000"/>
              </a:lnSpc>
            </a:pPr>
            <a:r>
              <a:rPr lang="pl-PL" sz="2400" dirty="0">
                <a:latin typeface="Times New Roman" pitchFamily="18" charset="0"/>
                <a:cs typeface="Times New Roman" pitchFamily="18" charset="0"/>
              </a:rPr>
              <a:t>Quyền sử dụng đất</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N</a:t>
            </a:r>
            <a:r>
              <a:rPr lang="pl-PL" sz="2400" dirty="0">
                <a:latin typeface="Times New Roman" pitchFamily="18" charset="0"/>
                <a:cs typeface="Times New Roman" pitchFamily="18" charset="0"/>
              </a:rPr>
              <a:t>hà, hoặc một phần của nhà, hoặc cả nhà và đất</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C</a:t>
            </a:r>
            <a:r>
              <a:rPr lang="pl-PL" sz="2400" dirty="0">
                <a:latin typeface="Times New Roman" pitchFamily="18" charset="0"/>
                <a:cs typeface="Times New Roman" pitchFamily="18" charset="0"/>
              </a:rPr>
              <a:t>ơ sở hạ tầng do ngư­ời chủ sở hữu hoặc ngư­ời đi thuê tài sản theo hợp đồng thuê tài chính nắm giữ nhằm mục đích thu lợi từ việc cho thuê theo ph­ương thức cho thuê hoạt động hoặc chờ tăng giá mà không phải để sử dụng cho sản xuất, cung cấp hàng hoá ,dịch vụ hay cho mục đích quản lý hoặc bán trong kỳ hoạt động kinh doanh thông thư­ờng.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3511691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72</a:t>
            </a:fld>
            <a:endParaRPr sz="927">
              <a:solidFill>
                <a:prstClr val="black"/>
              </a:solidFill>
              <a:latin typeface="Tahoma"/>
              <a:cs typeface="Tahoma"/>
            </a:endParaRPr>
          </a:p>
        </p:txBody>
      </p:sp>
      <p:sp>
        <p:nvSpPr>
          <p:cNvPr id="4" name="object 2"/>
          <p:cNvSpPr txBox="1"/>
          <p:nvPr/>
        </p:nvSpPr>
        <p:spPr>
          <a:xfrm>
            <a:off x="152401" y="533400"/>
            <a:ext cx="8763000" cy="1670480"/>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2.3.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2.3.2. Một số qui định trong kế toán BĐSĐT</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object 2"/>
          <p:cNvSpPr txBox="1"/>
          <p:nvPr/>
        </p:nvSpPr>
        <p:spPr>
          <a:xfrm>
            <a:off x="304800" y="1676400"/>
            <a:ext cx="8001000" cy="4809800"/>
          </a:xfrm>
          <a:prstGeom prst="rect">
            <a:avLst/>
          </a:prstGeom>
        </p:spPr>
        <p:txBody>
          <a:bodyPr vert="horz" wrap="square" lIns="0" tIns="8404" rIns="0" bIns="0" rtlCol="0">
            <a:spAutoFit/>
          </a:bodyPr>
          <a:lstStyle/>
          <a:p>
            <a:pPr algn="just">
              <a:lnSpc>
                <a:spcPct val="150000"/>
              </a:lnSpc>
            </a:pPr>
            <a:r>
              <a:rPr lang="pl-PL" sz="2400" dirty="0"/>
              <a:t>1. Một BĐSĐT đư­ợc ghi nhận là tài sản  phải thoả mãn đồng thời hai điều kiện sau:</a:t>
            </a:r>
            <a:endParaRPr lang="en-US" sz="2400" dirty="0"/>
          </a:p>
          <a:p>
            <a:pPr algn="just">
              <a:lnSpc>
                <a:spcPct val="150000"/>
              </a:lnSpc>
            </a:pPr>
            <a:r>
              <a:rPr lang="pl-PL" sz="2400" dirty="0"/>
              <a:t>a/ Chắc chắn thu đư­ợc lợi ích kinh tế trong t­ương lai</a:t>
            </a:r>
            <a:endParaRPr lang="en-US" sz="2400" dirty="0"/>
          </a:p>
          <a:p>
            <a:pPr algn="just">
              <a:lnSpc>
                <a:spcPct val="150000"/>
              </a:lnSpc>
            </a:pPr>
            <a:r>
              <a:rPr lang="pl-PL" sz="2400" dirty="0"/>
              <a:t>b/ Nguyên giá của BĐSĐT phải đư­ợc xác định một cách đáng tin cậy </a:t>
            </a:r>
            <a:endParaRPr lang="en-US" sz="2400" dirty="0"/>
          </a:p>
          <a:p>
            <a:pPr algn="just">
              <a:lnSpc>
                <a:spcPct val="150000"/>
              </a:lnSpc>
            </a:pPr>
            <a:r>
              <a:rPr lang="pl-PL" sz="2400" dirty="0"/>
              <a:t>2. BĐSĐT phải đư­ợc xác định giá trị ban đầu theo nguyên giá. Nguyên giá bất động sản đầu t­ư bao gồm cả các chi phí giao dịch liên quan trực tiếp ban đầu</a:t>
            </a:r>
            <a:endParaRPr lang="en-US" sz="2400" dirty="0"/>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2288412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73</a:t>
            </a:fld>
            <a:endParaRPr sz="927">
              <a:solidFill>
                <a:prstClr val="black"/>
              </a:solidFill>
              <a:latin typeface="Tahoma"/>
              <a:cs typeface="Tahoma"/>
            </a:endParaRPr>
          </a:p>
        </p:txBody>
      </p:sp>
      <p:sp>
        <p:nvSpPr>
          <p:cNvPr id="4" name="object 2"/>
          <p:cNvSpPr txBox="1"/>
          <p:nvPr/>
        </p:nvSpPr>
        <p:spPr>
          <a:xfrm>
            <a:off x="152401" y="533400"/>
            <a:ext cx="8763000" cy="1670480"/>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2.3.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2.3.2. Một số qui định trong kế toán BĐSĐT</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object 2"/>
          <p:cNvSpPr txBox="1"/>
          <p:nvPr/>
        </p:nvSpPr>
        <p:spPr>
          <a:xfrm>
            <a:off x="304800" y="1676400"/>
            <a:ext cx="8001000" cy="4489969"/>
          </a:xfrm>
          <a:prstGeom prst="rect">
            <a:avLst/>
          </a:prstGeom>
        </p:spPr>
        <p:txBody>
          <a:bodyPr vert="horz" wrap="square" lIns="0" tIns="8404" rIns="0" bIns="0" rtlCol="0">
            <a:spAutoFit/>
          </a:bodyPr>
          <a:lstStyle/>
          <a:p>
            <a:pPr algn="just">
              <a:lnSpc>
                <a:spcPts val="3200"/>
              </a:lnSpc>
            </a:pPr>
            <a:r>
              <a:rPr lang="pl-PL" sz="2400" dirty="0"/>
              <a:t>3. Sau ghi nhận ban đầu, trong thời gian nắm giữ, cho thuê hoạt động bất động sản đầu tư được xác định theo nguyên giá, số khấu hao luỹ kế và giá trị còn lại.</a:t>
            </a:r>
            <a:endParaRPr lang="en-US" sz="2400" dirty="0"/>
          </a:p>
          <a:p>
            <a:pPr algn="just">
              <a:lnSpc>
                <a:spcPts val="3200"/>
              </a:lnSpc>
            </a:pPr>
            <a:r>
              <a:rPr lang="pl-PL" sz="2400" dirty="0"/>
              <a:t>4- Ghi giảm bất động sản đầu tư trong các trường hợp:</a:t>
            </a:r>
            <a:endParaRPr lang="en-US" sz="2400" dirty="0"/>
          </a:p>
          <a:p>
            <a:pPr algn="just">
              <a:lnSpc>
                <a:spcPts val="3200"/>
              </a:lnSpc>
            </a:pPr>
            <a:r>
              <a:rPr lang="pl-PL" sz="2400" dirty="0"/>
              <a:t>- Chuyển đổi mục đích sử dụng từ bất động sản đầu tư sang hàng tồn kho hoặc bất động sản chủ sở hữu sử dụng;</a:t>
            </a:r>
            <a:endParaRPr lang="en-US" sz="2400" dirty="0"/>
          </a:p>
          <a:p>
            <a:pPr algn="just">
              <a:lnSpc>
                <a:spcPts val="3200"/>
              </a:lnSpc>
            </a:pPr>
            <a:r>
              <a:rPr lang="pl-PL" sz="2400" dirty="0"/>
              <a:t>- Bán bất động sản đầu tư ;</a:t>
            </a:r>
            <a:endParaRPr lang="en-US" sz="2400" dirty="0"/>
          </a:p>
          <a:p>
            <a:pPr algn="just">
              <a:lnSpc>
                <a:spcPts val="3200"/>
              </a:lnSpc>
            </a:pPr>
            <a:r>
              <a:rPr lang="pl-PL" sz="2400" dirty="0"/>
              <a:t>- Thanh lý bất động sản đầu tư ;</a:t>
            </a:r>
            <a:endParaRPr lang="en-US" sz="2400" dirty="0"/>
          </a:p>
          <a:p>
            <a:pPr algn="just">
              <a:lnSpc>
                <a:spcPts val="3200"/>
              </a:lnSpc>
            </a:pPr>
            <a:r>
              <a:rPr lang="pl-PL" sz="2400" dirty="0"/>
              <a:t>- Hết thời hạn thuê tài chính trả lại BĐS đầu tư cho người cho thuê.</a:t>
            </a:r>
            <a:endParaRPr lang="en-US" sz="2400" dirty="0"/>
          </a:p>
        </p:txBody>
      </p:sp>
    </p:spTree>
    <p:extLst>
      <p:ext uri="{BB962C8B-B14F-4D97-AF65-F5344CB8AC3E}">
        <p14:creationId xmlns:p14="http://schemas.microsoft.com/office/powerpoint/2010/main" val="16659569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74</a:t>
            </a:fld>
            <a:endParaRPr sz="927">
              <a:solidFill>
                <a:prstClr val="black"/>
              </a:solidFill>
              <a:latin typeface="Tahoma"/>
              <a:cs typeface="Tahoma"/>
            </a:endParaRPr>
          </a:p>
        </p:txBody>
      </p:sp>
      <p:sp>
        <p:nvSpPr>
          <p:cNvPr id="4" name="object 2"/>
          <p:cNvSpPr txBox="1"/>
          <p:nvPr/>
        </p:nvSpPr>
        <p:spPr>
          <a:xfrm>
            <a:off x="152401" y="533400"/>
            <a:ext cx="8763000" cy="1670480"/>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2.3.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2.3.2. Một số qui định trong kế toán BĐSĐT</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object 2"/>
          <p:cNvSpPr txBox="1"/>
          <p:nvPr/>
        </p:nvSpPr>
        <p:spPr>
          <a:xfrm>
            <a:off x="304800" y="1676400"/>
            <a:ext cx="8001000" cy="4928103"/>
          </a:xfrm>
          <a:prstGeom prst="rect">
            <a:avLst/>
          </a:prstGeom>
        </p:spPr>
        <p:txBody>
          <a:bodyPr vert="horz" wrap="square" lIns="0" tIns="8404" rIns="0" bIns="0" rtlCol="0">
            <a:spAutoFit/>
          </a:bodyPr>
          <a:lstStyle/>
          <a:p>
            <a:pPr algn="just">
              <a:lnSpc>
                <a:spcPct val="150000"/>
              </a:lnSpc>
            </a:pPr>
            <a:r>
              <a:rPr lang="pl-PL" sz="2400" dirty="0">
                <a:latin typeface="Times New Roman" pitchFamily="18" charset="0"/>
                <a:cs typeface="Times New Roman" pitchFamily="18" charset="0"/>
              </a:rPr>
              <a:t>6- Khi một doanh nghiệp quyết định bán một bất động sản đầu tư mà không có giai đoạn sữa chữa, cải tạo nâng cấp thì doanh nghiệp vẫn tiếp tục ghi nhận là bất động sản đầu tư cho đến khi bất động sản đầu tư đã được bán mà không chuyển thành hàng tồn kho.</a:t>
            </a:r>
            <a:endParaRPr lang="en-US" sz="2400" dirty="0">
              <a:latin typeface="Times New Roman" pitchFamily="18" charset="0"/>
              <a:cs typeface="Times New Roman" pitchFamily="18" charset="0"/>
            </a:endParaRPr>
          </a:p>
          <a:p>
            <a:pPr algn="just">
              <a:lnSpc>
                <a:spcPct val="150000"/>
              </a:lnSpc>
            </a:pPr>
            <a:r>
              <a:rPr lang="pl-PL" sz="2400" dirty="0">
                <a:latin typeface="Times New Roman" pitchFamily="18" charset="0"/>
                <a:cs typeface="Times New Roman" pitchFamily="18" charset="0"/>
              </a:rPr>
              <a:t>7- Doanh thu từ việc bán bất động sản đầu tư được ghi nhận là toàn bộ giá bán (giá bán chưa có thuế GTGT đối với trường hợp doanh nghiệp áp dụng phương pháp tính thuế GTGT theo phương pháp khấu trừ thuế).</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8989535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4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75</a:t>
            </a:fld>
            <a:endParaRPr sz="927">
              <a:solidFill>
                <a:prstClr val="black"/>
              </a:solidFill>
              <a:latin typeface="Tahoma"/>
              <a:cs typeface="Tahoma"/>
            </a:endParaRPr>
          </a:p>
        </p:txBody>
      </p:sp>
      <p:sp>
        <p:nvSpPr>
          <p:cNvPr id="4" name="object 2"/>
          <p:cNvSpPr txBox="1"/>
          <p:nvPr/>
        </p:nvSpPr>
        <p:spPr>
          <a:xfrm>
            <a:off x="152401" y="533400"/>
            <a:ext cx="8763000" cy="1670480"/>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2.3.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2.3.2. Một số qui định trong kế toán BĐSĐT</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object 2"/>
          <p:cNvSpPr txBox="1"/>
          <p:nvPr/>
        </p:nvSpPr>
        <p:spPr>
          <a:xfrm>
            <a:off x="304800" y="1676400"/>
            <a:ext cx="8001000" cy="4928103"/>
          </a:xfrm>
          <a:prstGeom prst="rect">
            <a:avLst/>
          </a:prstGeom>
        </p:spPr>
        <p:txBody>
          <a:bodyPr vert="horz" wrap="square" lIns="0" tIns="8404" rIns="0" bIns="0" rtlCol="0">
            <a:spAutoFit/>
          </a:bodyPr>
          <a:lstStyle/>
          <a:p>
            <a:pPr algn="just">
              <a:lnSpc>
                <a:spcPct val="150000"/>
              </a:lnSpc>
            </a:pPr>
            <a:r>
              <a:rPr lang="pl-PL" sz="2400" dirty="0">
                <a:latin typeface="Times New Roman" pitchFamily="18" charset="0"/>
                <a:cs typeface="Times New Roman" pitchFamily="18" charset="0"/>
              </a:rPr>
              <a:t>8- Đối với các đơn vị chuyên kinh doanh bất động sản thì được kế toán theo các trường hợp sau:</a:t>
            </a:r>
            <a:endParaRPr lang="en-US" sz="2400" dirty="0">
              <a:latin typeface="Times New Roman" pitchFamily="18" charset="0"/>
              <a:cs typeface="Times New Roman" pitchFamily="18" charset="0"/>
            </a:endParaRPr>
          </a:p>
          <a:p>
            <a:pPr algn="just">
              <a:lnSpc>
                <a:spcPct val="150000"/>
              </a:lnSpc>
            </a:pPr>
            <a:r>
              <a:rPr lang="pl-PL" sz="2400" dirty="0">
                <a:latin typeface="Times New Roman" pitchFamily="18" charset="0"/>
                <a:cs typeface="Times New Roman" pitchFamily="18" charset="0"/>
              </a:rPr>
              <a:t>- Đối với các bất động sản khi mua về đã xác định rõ mục đích để bán trong kỳ được kế toán tuân theo Chuẩn mực kế toán số 02 “Hàng tồn kho” </a:t>
            </a:r>
            <a:endParaRPr lang="en-US" sz="2400" dirty="0">
              <a:latin typeface="Times New Roman" pitchFamily="18" charset="0"/>
              <a:cs typeface="Times New Roman" pitchFamily="18" charset="0"/>
            </a:endParaRPr>
          </a:p>
          <a:p>
            <a:pPr algn="just">
              <a:lnSpc>
                <a:spcPct val="150000"/>
              </a:lnSpc>
            </a:pPr>
            <a:r>
              <a:rPr lang="pl-PL" sz="2400" dirty="0">
                <a:latin typeface="Times New Roman" pitchFamily="18" charset="0"/>
                <a:cs typeface="Times New Roman" pitchFamily="18" charset="0"/>
              </a:rPr>
              <a:t>- Đối với bất động sản khi mua về chưa xác định rõ được mục đích sử dụng trong tương lai hoặc mua về để chuyên cho thuê hoạt động (thoả mãn điều kiện ghi nhận BĐS đầu tư) thì được kế toán tuân theo Chuẩn mực kế toán số 05 “Bất động sản đầu tư”.</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4446767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76</a:t>
            </a:fld>
            <a:endParaRPr sz="927">
              <a:solidFill>
                <a:prstClr val="black"/>
              </a:solidFill>
              <a:latin typeface="Tahoma"/>
              <a:cs typeface="Tahoma"/>
            </a:endParaRPr>
          </a:p>
        </p:txBody>
      </p:sp>
      <p:sp>
        <p:nvSpPr>
          <p:cNvPr id="4" name="object 2"/>
          <p:cNvSpPr txBox="1"/>
          <p:nvPr/>
        </p:nvSpPr>
        <p:spPr>
          <a:xfrm>
            <a:off x="152401" y="1295400"/>
            <a:ext cx="8763000" cy="4928103"/>
          </a:xfrm>
          <a:prstGeom prst="rect">
            <a:avLst/>
          </a:prstGeom>
        </p:spPr>
        <p:txBody>
          <a:bodyPr vert="horz" wrap="square" lIns="0" tIns="8404" rIns="0" bIns="0" rtlCol="0">
            <a:spAutoFit/>
          </a:bodyPr>
          <a:lstStyle/>
          <a:p>
            <a:pPr>
              <a:lnSpc>
                <a:spcPct val="150000"/>
              </a:lnSpc>
            </a:pPr>
            <a:r>
              <a:rPr lang="pl-PL" sz="2400" b="1" i="1" dirty="0">
                <a:latin typeface="Times New Roman" pitchFamily="18" charset="0"/>
                <a:cs typeface="Times New Roman" pitchFamily="18" charset="0"/>
              </a:rPr>
              <a:t>2.</a:t>
            </a:r>
            <a:r>
              <a:rPr lang="en-US" sz="2400" b="1" i="1" dirty="0">
                <a:latin typeface="Times New Roman" pitchFamily="18" charset="0"/>
                <a:cs typeface="Times New Roman" pitchFamily="18" charset="0"/>
              </a:rPr>
              <a:t>3</a:t>
            </a:r>
            <a:r>
              <a:rPr lang="pl-PL" sz="2400" b="1" i="1" dirty="0">
                <a:latin typeface="Times New Roman" pitchFamily="18" charset="0"/>
                <a:cs typeface="Times New Roman" pitchFamily="18" charset="0"/>
              </a:rPr>
              <a:t>. Kế toán bất động sản đầu tư</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2.3.3. Chứng từ kế toán </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Giấy chứng nhận quyền sử dụng đất</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Phiếu thu, phiếu chi</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 Giấy báo của ngân hàng</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r>
              <a:rPr lang="pl-PL" sz="2400" i="1" dirty="0">
                <a:latin typeface="Times New Roman" pitchFamily="18" charset="0"/>
                <a:cs typeface="Times New Roman" pitchFamily="18" charset="0"/>
              </a:rPr>
              <a:t>2.3.4. Tài khoản sử dụng:</a:t>
            </a:r>
            <a:endParaRPr lang="en-US" sz="2400" dirty="0">
              <a:latin typeface="Times New Roman" pitchFamily="18" charset="0"/>
              <a:cs typeface="Times New Roman" pitchFamily="18" charset="0"/>
            </a:endParaRPr>
          </a:p>
          <a:p>
            <a:pPr>
              <a:lnSpc>
                <a:spcPct val="150000"/>
              </a:lnSpc>
            </a:pPr>
            <a:r>
              <a:rPr lang="pl-PL" sz="2400" dirty="0">
                <a:latin typeface="Times New Roman" pitchFamily="18" charset="0"/>
                <a:cs typeface="Times New Roman" pitchFamily="18" charset="0"/>
              </a:rPr>
              <a:t>Kế toán bất động sản đầu tư sử dụng các TK sau:</a:t>
            </a:r>
            <a:endParaRPr lang="en-US" sz="2400" dirty="0">
              <a:latin typeface="Times New Roman" pitchFamily="18" charset="0"/>
              <a:cs typeface="Times New Roman" pitchFamily="18" charset="0"/>
            </a:endParaRPr>
          </a:p>
          <a:p>
            <a:pPr>
              <a:lnSpc>
                <a:spcPct val="150000"/>
              </a:lnSpc>
            </a:pPr>
            <a:r>
              <a:rPr lang="pl-PL" sz="2400" b="1" i="1" dirty="0">
                <a:latin typeface="Times New Roman" pitchFamily="18" charset="0"/>
                <a:cs typeface="Times New Roman" pitchFamily="18" charset="0"/>
              </a:rPr>
              <a:t>* Tài khoản 217 - Bất động sản đầu tư</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1625136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ẫu sơ đồ kế toán bất động sản đầu tư theo Thông tư 200/2014/TT-BTC - MISA  S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610600" cy="669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9513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78</a:t>
            </a:fld>
            <a:endParaRPr sz="927">
              <a:solidFill>
                <a:prstClr val="black"/>
              </a:solidFill>
              <a:latin typeface="Tahoma"/>
              <a:cs typeface="Tahoma"/>
            </a:endParaRPr>
          </a:p>
        </p:txBody>
      </p:sp>
      <p:sp>
        <p:nvSpPr>
          <p:cNvPr id="4" name="object 2"/>
          <p:cNvSpPr txBox="1"/>
          <p:nvPr/>
        </p:nvSpPr>
        <p:spPr>
          <a:xfrm>
            <a:off x="152401" y="1295400"/>
            <a:ext cx="8763000" cy="5363798"/>
          </a:xfrm>
          <a:prstGeom prst="rect">
            <a:avLst/>
          </a:prstGeom>
        </p:spPr>
        <p:txBody>
          <a:bodyPr vert="horz" wrap="square" lIns="0" tIns="8404" rIns="0" bIns="0" rtlCol="0">
            <a:spAutoFit/>
          </a:bodyPr>
          <a:lstStyle/>
          <a:p>
            <a:pPr algn="just">
              <a:lnSpc>
                <a:spcPct val="150000"/>
              </a:lnSpc>
            </a:pPr>
            <a:r>
              <a:rPr lang="it-IT" sz="2400" b="1" i="1" dirty="0">
                <a:latin typeface="Times New Roman" pitchFamily="18" charset="0"/>
                <a:cs typeface="Times New Roman" pitchFamily="18" charset="0"/>
              </a:rPr>
              <a:t>2.4 Kế toán khoản đầu tư vào công ty con</a:t>
            </a:r>
            <a:endParaRPr lang="en-US" sz="2400" dirty="0">
              <a:latin typeface="Times New Roman" pitchFamily="18" charset="0"/>
              <a:cs typeface="Times New Roman" pitchFamily="18" charset="0"/>
            </a:endParaRPr>
          </a:p>
          <a:p>
            <a:pPr algn="just">
              <a:lnSpc>
                <a:spcPct val="150000"/>
              </a:lnSpc>
            </a:pPr>
            <a:r>
              <a:rPr lang="fr-FR" sz="2400" i="1" dirty="0">
                <a:latin typeface="Times New Roman" pitchFamily="18" charset="0"/>
                <a:cs typeface="Times New Roman" pitchFamily="18" charset="0"/>
              </a:rPr>
              <a:t>2.4.1. </a:t>
            </a:r>
            <a:r>
              <a:rPr lang="fr-FR" sz="2400" i="1" dirty="0" err="1">
                <a:latin typeface="Times New Roman" pitchFamily="18" charset="0"/>
                <a:cs typeface="Times New Roman" pitchFamily="18" charset="0"/>
              </a:rPr>
              <a:t>Nội</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dung</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khoản</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đầu</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tư</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vào</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công</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ty</a:t>
            </a:r>
            <a:r>
              <a:rPr lang="fr-FR" sz="2400" i="1" dirty="0">
                <a:latin typeface="Times New Roman" pitchFamily="18" charset="0"/>
                <a:cs typeface="Times New Roman" pitchFamily="18" charset="0"/>
              </a:rPr>
              <a:t> con</a:t>
            </a:r>
            <a:endParaRPr lang="en-US" sz="2400" dirty="0">
              <a:latin typeface="Times New Roman" pitchFamily="18" charset="0"/>
              <a:cs typeface="Times New Roman" pitchFamily="18" charset="0"/>
            </a:endParaRPr>
          </a:p>
          <a:p>
            <a:pPr algn="just">
              <a:lnSpc>
                <a:spcPct val="150000"/>
              </a:lnSpc>
            </a:pPr>
            <a:r>
              <a:rPr lang="fr-FR" sz="2400" dirty="0" err="1">
                <a:latin typeface="Times New Roman" pitchFamily="18" charset="0"/>
                <a:cs typeface="Times New Roman" pitchFamily="18" charset="0"/>
              </a:rPr>
              <a:t>Khoản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đầu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tư</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con </a:t>
            </a:r>
            <a:r>
              <a:rPr lang="fr-FR" sz="2400" dirty="0" err="1">
                <a:latin typeface="Times New Roman" pitchFamily="18" charset="0"/>
                <a:cs typeface="Times New Roman" pitchFamily="18" charset="0"/>
              </a:rPr>
              <a:t>bao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gồm</a:t>
            </a:r>
            <a:r>
              <a:rPr lang="fr-FR" sz="2400" dirty="0">
                <a:latin typeface="Times New Roman" pitchFamily="18" charset="0"/>
                <a:cs typeface="Times New Roman" pitchFamily="18" charset="0"/>
              </a:rPr>
              <a:t>:</a:t>
            </a:r>
          </a:p>
          <a:p>
            <a:pPr algn="just">
              <a:lnSpc>
                <a:spcPct val="150000"/>
              </a:lnSpc>
            </a:pP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phiếu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doanh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nghiệp</a:t>
            </a:r>
            <a:r>
              <a:rPr lang="fr-FR" sz="2400" dirty="0">
                <a:latin typeface="Times New Roman" pitchFamily="18" charset="0"/>
                <a:cs typeface="Times New Roman" pitchFamily="18" charset="0"/>
              </a:rPr>
              <a:t> là </a:t>
            </a:r>
            <a:r>
              <a:rPr lang="fr-FR" sz="2400" dirty="0" err="1">
                <a:latin typeface="Times New Roman" pitchFamily="18" charset="0"/>
                <a:cs typeface="Times New Roman" pitchFamily="18" charset="0"/>
              </a:rPr>
              <a:t>chứng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chỉ</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xác</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nhận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vốn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góp</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của</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mẹ</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con </a:t>
            </a:r>
            <a:r>
              <a:rPr lang="fr-FR" sz="2400" dirty="0" err="1">
                <a:latin typeface="Times New Roman" pitchFamily="18" charset="0"/>
                <a:cs typeface="Times New Roman" pitchFamily="18" charset="0"/>
              </a:rPr>
              <a:t>hoạt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động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theo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loại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hình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phần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phiếu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có</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thể</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gồm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phiếu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thường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phiếu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ưu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đãi</a:t>
            </a:r>
            <a:r>
              <a:rPr lang="fr-FR"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ct val="150000"/>
              </a:lnSpc>
            </a:pP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Khoản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đầu</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tư</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vốn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con </a:t>
            </a:r>
            <a:r>
              <a:rPr lang="fr-FR" sz="2400" dirty="0" err="1">
                <a:latin typeface="Times New Roman" pitchFamily="18" charset="0"/>
                <a:cs typeface="Times New Roman" pitchFamily="18" charset="0"/>
              </a:rPr>
              <a:t>hoạt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động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theo</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loại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hình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Nhà</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nước</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TNHH </a:t>
            </a:r>
            <a:r>
              <a:rPr lang="fr-FR" sz="2400" dirty="0" err="1">
                <a:latin typeface="Times New Roman" pitchFamily="18" charset="0"/>
                <a:cs typeface="Times New Roman" pitchFamily="18" charset="0"/>
              </a:rPr>
              <a:t>một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thành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viên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công</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cổ</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phần</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Nhà</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nước</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các</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loại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hình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doanh</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nghiệp</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khác</a:t>
            </a:r>
            <a:r>
              <a:rPr lang="fr-FR"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sz="2400" dirty="0"/>
          </a:p>
        </p:txBody>
      </p:sp>
    </p:spTree>
    <p:extLst>
      <p:ext uri="{BB962C8B-B14F-4D97-AF65-F5344CB8AC3E}">
        <p14:creationId xmlns:p14="http://schemas.microsoft.com/office/powerpoint/2010/main" val="33972661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79</a:t>
            </a:fld>
            <a:endParaRPr sz="927">
              <a:solidFill>
                <a:prstClr val="black"/>
              </a:solidFill>
              <a:latin typeface="Tahoma"/>
              <a:cs typeface="Tahoma"/>
            </a:endParaRPr>
          </a:p>
        </p:txBody>
      </p:sp>
      <p:sp>
        <p:nvSpPr>
          <p:cNvPr id="4" name="object 2"/>
          <p:cNvSpPr txBox="1"/>
          <p:nvPr/>
        </p:nvSpPr>
        <p:spPr>
          <a:xfrm>
            <a:off x="152401" y="1295400"/>
            <a:ext cx="8763000" cy="3147807"/>
          </a:xfrm>
          <a:prstGeom prst="rect">
            <a:avLst/>
          </a:prstGeom>
        </p:spPr>
        <p:txBody>
          <a:bodyPr vert="horz" wrap="square" lIns="0" tIns="8404" rIns="0" bIns="0" rtlCol="0">
            <a:spAutoFit/>
          </a:bodyPr>
          <a:lstStyle/>
          <a:p>
            <a:pPr algn="just">
              <a:lnSpc>
                <a:spcPct val="150000"/>
              </a:lnSpc>
            </a:pPr>
            <a:r>
              <a:rPr lang="it-IT" sz="2400" b="1" i="1" dirty="0">
                <a:latin typeface="Times New Roman" pitchFamily="18" charset="0"/>
                <a:cs typeface="Times New Roman" pitchFamily="18" charset="0"/>
              </a:rPr>
              <a:t>2.4 Kế toán khoản đầu tư vào công ty con</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2.4.3.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nSpc>
                <a:spcPct val="150000"/>
              </a:lnSpc>
            </a:pP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endParaRPr lang="en-US" sz="2400" dirty="0">
              <a:latin typeface="Times New Roman" pitchFamily="18" charset="0"/>
              <a:cs typeface="Times New Roman" pitchFamily="18" charset="0"/>
            </a:endParaRPr>
          </a:p>
          <a:p>
            <a:pPr>
              <a:lnSpc>
                <a:spcPct val="150000"/>
              </a:lnSpc>
            </a:pP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2.4.4.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221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con”</a:t>
            </a:r>
          </a:p>
          <a:p>
            <a:endParaRPr lang="en-US" sz="2400" dirty="0"/>
          </a:p>
        </p:txBody>
      </p:sp>
    </p:spTree>
    <p:extLst>
      <p:ext uri="{BB962C8B-B14F-4D97-AF65-F5344CB8AC3E}">
        <p14:creationId xmlns:p14="http://schemas.microsoft.com/office/powerpoint/2010/main" val="3853893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2.2. </a:t>
            </a:r>
            <a:r>
              <a:rPr lang="en-US" sz="3000" b="1" dirty="0" err="1">
                <a:latin typeface="Times New Roman" pitchFamily="18" charset="0"/>
                <a:cs typeface="Times New Roman" pitchFamily="18" charset="0"/>
              </a:rPr>
              <a:t>Đánh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giá</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742083"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1281113"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2.2.1.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thực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p>
        </p:txBody>
      </p:sp>
      <p:sp>
        <p:nvSpPr>
          <p:cNvPr id="6" name="Oval 5"/>
          <p:cNvSpPr/>
          <p:nvPr/>
        </p:nvSpPr>
        <p:spPr>
          <a:xfrm>
            <a:off x="381000" y="2209800"/>
            <a:ext cx="251460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t-IT" sz="3000" dirty="0">
                <a:solidFill>
                  <a:schemeClr val="tx1"/>
                </a:solidFill>
                <a:latin typeface="Times New Roman" pitchFamily="18" charset="0"/>
                <a:cs typeface="Times New Roman" pitchFamily="18" charset="0"/>
              </a:rPr>
              <a:t>Phương pháp giá thực tế đích danh</a:t>
            </a:r>
            <a:endParaRPr lang="en-US" sz="3000" b="1" dirty="0">
              <a:solidFill>
                <a:schemeClr val="tx1"/>
              </a:solidFill>
              <a:latin typeface="Times New Roman" pitchFamily="18" charset="0"/>
              <a:cs typeface="Times New Roman" pitchFamily="18" charset="0"/>
            </a:endParaRPr>
          </a:p>
        </p:txBody>
      </p:sp>
      <p:sp>
        <p:nvSpPr>
          <p:cNvPr id="39" name="Oval 38"/>
          <p:cNvSpPr/>
          <p:nvPr/>
        </p:nvSpPr>
        <p:spPr>
          <a:xfrm>
            <a:off x="3231356" y="2286000"/>
            <a:ext cx="2712244"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t-IT" sz="3000" dirty="0">
                <a:solidFill>
                  <a:schemeClr val="tx1"/>
                </a:solidFill>
                <a:latin typeface="Times New Roman" pitchFamily="18" charset="0"/>
                <a:cs typeface="Times New Roman" pitchFamily="18" charset="0"/>
              </a:rPr>
              <a:t>Phương pháp bình quân giá quyền</a:t>
            </a:r>
            <a:endParaRPr lang="en-US" sz="3000" b="1" dirty="0">
              <a:solidFill>
                <a:schemeClr val="tx1"/>
              </a:solidFill>
              <a:latin typeface="Times New Roman" pitchFamily="18" charset="0"/>
              <a:cs typeface="Times New Roman" pitchFamily="18" charset="0"/>
            </a:endParaRPr>
          </a:p>
        </p:txBody>
      </p:sp>
      <p:sp>
        <p:nvSpPr>
          <p:cNvPr id="40" name="Oval 39"/>
          <p:cNvSpPr/>
          <p:nvPr/>
        </p:nvSpPr>
        <p:spPr>
          <a:xfrm>
            <a:off x="6241473" y="2209800"/>
            <a:ext cx="2726460" cy="449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Bef>
                <a:spcPts val="600"/>
              </a:spcBef>
            </a:pPr>
            <a:r>
              <a:rPr lang="it-IT" sz="3000" dirty="0">
                <a:solidFill>
                  <a:schemeClr val="tx1"/>
                </a:solidFill>
                <a:latin typeface="Times New Roman" pitchFamily="18" charset="0"/>
                <a:cs typeface="Times New Roman" pitchFamily="18" charset="0"/>
              </a:rPr>
              <a:t>Phương pháp nhập trước, xuất trước</a:t>
            </a:r>
            <a:endParaRPr lang="en-US" sz="3000" b="1" dirty="0">
              <a:solidFill>
                <a:schemeClr val="tx1"/>
              </a:solidFill>
              <a:latin typeface="Times New Roman" pitchFamily="18" charset="0"/>
              <a:cs typeface="Times New Roman" pitchFamily="18" charset="0"/>
            </a:endParaRPr>
          </a:p>
        </p:txBody>
      </p:sp>
      <p:sp>
        <p:nvSpPr>
          <p:cNvPr id="41" name="AutoShape 55"/>
          <p:cNvSpPr>
            <a:spLocks noChangeArrowheads="1"/>
          </p:cNvSpPr>
          <p:nvPr/>
        </p:nvSpPr>
        <p:spPr bwMode="auto">
          <a:xfrm>
            <a:off x="2895600" y="1641764"/>
            <a:ext cx="3657600"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42" name="Rectangle 2"/>
          <p:cNvSpPr txBox="1">
            <a:spLocks noChangeArrowheads="1"/>
          </p:cNvSpPr>
          <p:nvPr/>
        </p:nvSpPr>
        <p:spPr bwMode="auto">
          <a:xfrm>
            <a:off x="3238284" y="1447800"/>
            <a:ext cx="300319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xuất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kho</a:t>
            </a:r>
            <a:r>
              <a:rPr lang="en-US" sz="2800" b="1" i="1" dirty="0">
                <a:latin typeface="Times New Roman" pitchFamily="18" charset="0"/>
                <a:cs typeface="Times New Roman" pitchFamily="18" charset="0"/>
              </a:rPr>
              <a:t> TP</a:t>
            </a:r>
          </a:p>
        </p:txBody>
      </p:sp>
    </p:spTree>
    <p:extLst>
      <p:ext uri="{BB962C8B-B14F-4D97-AF65-F5344CB8AC3E}">
        <p14:creationId xmlns:p14="http://schemas.microsoft.com/office/powerpoint/2010/main" val="1060093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par>
                                <p:cTn id="20" presetID="2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edge">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2"/>
                                        </p:tgtEl>
                                        <p:attrNameLst>
                                          <p:attrName>style.visibility</p:attrName>
                                        </p:attrNameLst>
                                      </p:cBhvr>
                                      <p:to>
                                        <p:strVal val="visible"/>
                                      </p:to>
                                    </p:set>
                                    <p:anim calcmode="discrete" valueType="clr">
                                      <p:cBhvr override="childStyle">
                                        <p:cTn id="2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2"/>
                                        </p:tgtEl>
                                        <p:attrNameLst>
                                          <p:attrName>fillcolor</p:attrName>
                                        </p:attrNameLst>
                                      </p:cBhvr>
                                      <p:tavLst>
                                        <p:tav tm="0">
                                          <p:val>
                                            <p:clrVal>
                                              <a:schemeClr val="accent2"/>
                                            </p:clrVal>
                                          </p:val>
                                        </p:tav>
                                        <p:tav tm="50000">
                                          <p:val>
                                            <p:clrVal>
                                              <a:schemeClr val="hlink"/>
                                            </p:clrVal>
                                          </p:val>
                                        </p:tav>
                                      </p:tavLst>
                                    </p:anim>
                                    <p:set>
                                      <p:cBhvr>
                                        <p:cTn id="29"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P spid="41" grpId="0" animBg="1"/>
      <p:bldP spid="4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ÀI KHOẢN 221 - ĐẦU TƯ VÀO CÔNG TY CON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229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8972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2286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81</a:t>
            </a:fld>
            <a:endParaRPr sz="927">
              <a:solidFill>
                <a:prstClr val="black"/>
              </a:solidFill>
              <a:latin typeface="Tahoma"/>
              <a:cs typeface="Tahoma"/>
            </a:endParaRPr>
          </a:p>
        </p:txBody>
      </p:sp>
      <p:sp>
        <p:nvSpPr>
          <p:cNvPr id="4" name="object 2"/>
          <p:cNvSpPr txBox="1"/>
          <p:nvPr/>
        </p:nvSpPr>
        <p:spPr>
          <a:xfrm>
            <a:off x="152401" y="762000"/>
            <a:ext cx="8763000" cy="6841126"/>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2.5.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công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kết</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2.5</a:t>
            </a:r>
            <a:r>
              <a:rPr lang="vi-VN" sz="2400" i="1" dirty="0">
                <a:latin typeface="Times New Roman" pitchFamily="18" charset="0"/>
                <a:cs typeface="Times New Roman" pitchFamily="18" charset="0"/>
              </a:rPr>
              <a:t>.</a:t>
            </a:r>
            <a:r>
              <a:rPr lang="en-US" sz="2400" i="1" dirty="0">
                <a:latin typeface="Times New Roman" pitchFamily="18" charset="0"/>
                <a:cs typeface="Times New Roman" pitchFamily="18" charset="0"/>
              </a:rPr>
              <a:t>1.</a:t>
            </a:r>
            <a:r>
              <a:rPr lang="vi-VN" sz="2400" i="1" dirty="0">
                <a:latin typeface="Times New Roman" pitchFamily="18" charset="0"/>
                <a:cs typeface="Times New Roman" pitchFamily="18" charset="0"/>
              </a:rPr>
              <a:t> Kế toán góp vốn liên doanh dưới hình thức thành lập cơ sở kinh doanh đồng kiểm soát</a:t>
            </a:r>
            <a:endParaRPr lang="en-US" sz="2400" i="1"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Theo VAS 08 (Thông tin tài chính về những khoản vốn góp liên doanh), các hình thức liên doanh gồm: </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Hợp đồng hợp tác kinh doanh dưới hình thức liên doanh hoạt động kinh doanh đư­ợc đồng kiểm soát.</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Hợp đồng hợp tác kinh doanh dư­ới hình thức liên doanh tài sản đ­ược đồng kiểm soát.</a:t>
            </a:r>
            <a:endParaRPr lang="en-US" sz="2400" dirty="0">
              <a:latin typeface="Times New Roman" pitchFamily="18" charset="0"/>
              <a:cs typeface="Times New Roman" pitchFamily="18" charset="0"/>
            </a:endParaRPr>
          </a:p>
          <a:p>
            <a:pPr algn="just">
              <a:lnSpc>
                <a:spcPct val="150000"/>
              </a:lnSpc>
            </a:pPr>
            <a:r>
              <a:rPr lang="vi-VN" sz="2400" dirty="0">
                <a:latin typeface="Times New Roman" pitchFamily="18" charset="0"/>
                <a:cs typeface="Times New Roman" pitchFamily="18" charset="0"/>
              </a:rPr>
              <a:t>- Hợp đồng liên doanh dư­ới hình thức thành lập cơ sở kinh doanh đ­ược đồng kiểm soát.</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p>
        </p:txBody>
      </p:sp>
    </p:spTree>
    <p:extLst>
      <p:ext uri="{BB962C8B-B14F-4D97-AF65-F5344CB8AC3E}">
        <p14:creationId xmlns:p14="http://schemas.microsoft.com/office/powerpoint/2010/main" val="25089722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82</a:t>
            </a:fld>
            <a:endParaRPr sz="927">
              <a:solidFill>
                <a:prstClr val="black"/>
              </a:solidFill>
              <a:latin typeface="Tahoma"/>
              <a:cs typeface="Tahoma"/>
            </a:endParaRPr>
          </a:p>
        </p:txBody>
      </p:sp>
      <p:sp>
        <p:nvSpPr>
          <p:cNvPr id="4" name="object 2"/>
          <p:cNvSpPr txBox="1"/>
          <p:nvPr/>
        </p:nvSpPr>
        <p:spPr>
          <a:xfrm>
            <a:off x="152401" y="1295400"/>
            <a:ext cx="8763000" cy="5363798"/>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2.5.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công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kết</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2.5.1.</a:t>
            </a:r>
            <a:r>
              <a:rPr lang="vi-VN" sz="2400" i="1" dirty="0">
                <a:latin typeface="Times New Roman" pitchFamily="18" charset="0"/>
                <a:cs typeface="Times New Roman" pitchFamily="18" charset="0"/>
              </a:rPr>
              <a:t>2. Chứng từ kế toán </a:t>
            </a:r>
            <a:endParaRPr lang="en-US" sz="2400" dirty="0">
              <a:latin typeface="Times New Roman" pitchFamily="18" charset="0"/>
              <a:cs typeface="Times New Roman" pitchFamily="18" charset="0"/>
            </a:endParaRPr>
          </a:p>
          <a:p>
            <a:pPr>
              <a:lnSpc>
                <a:spcPct val="150000"/>
              </a:lnSpc>
            </a:pPr>
            <a:r>
              <a:rPr lang="vi-VN" sz="2400" dirty="0">
                <a:latin typeface="Times New Roman" pitchFamily="18" charset="0"/>
                <a:cs typeface="Times New Roman" pitchFamily="18" charset="0"/>
              </a:rPr>
              <a:t>Kế toán đầu tư góp vốn liên doanh sử dụng các chứng từ chủ yếu sau:</a:t>
            </a:r>
            <a:endParaRPr lang="en-US" sz="2400" dirty="0">
              <a:latin typeface="Times New Roman" pitchFamily="18" charset="0"/>
              <a:cs typeface="Times New Roman" pitchFamily="18" charset="0"/>
            </a:endParaRPr>
          </a:p>
          <a:p>
            <a:pPr lvl="0">
              <a:lnSpc>
                <a:spcPct val="150000"/>
              </a:lnSpc>
            </a:pP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endParaRPr lang="en-US" sz="2400" dirty="0">
              <a:latin typeface="Times New Roman" pitchFamily="18" charset="0"/>
              <a:cs typeface="Times New Roman" pitchFamily="18" charset="0"/>
            </a:endParaRPr>
          </a:p>
          <a:p>
            <a:pPr lvl="0">
              <a:lnSpc>
                <a:spcPct val="150000"/>
              </a:lnSpc>
            </a:pPr>
            <a:r>
              <a:rPr lang="en-US" sz="2400" dirty="0" err="1">
                <a:latin typeface="Times New Roman" pitchFamily="18" charset="0"/>
                <a:cs typeface="Times New Roman" pitchFamily="18" charset="0"/>
              </a:rPr>
              <a:t>Biên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góp</a:t>
            </a:r>
            <a:endParaRPr lang="en-US" sz="2400" dirty="0">
              <a:latin typeface="Times New Roman" pitchFamily="18" charset="0"/>
              <a:cs typeface="Times New Roman" pitchFamily="18" charset="0"/>
            </a:endParaRPr>
          </a:p>
          <a:p>
            <a:pPr>
              <a:lnSpc>
                <a:spcPct val="150000"/>
              </a:lnSpc>
            </a:pP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p>
          <a:p>
            <a:pPr>
              <a:lnSpc>
                <a:spcPct val="150000"/>
              </a:lnSpc>
            </a:pPr>
            <a:r>
              <a:rPr lang="en-US" sz="2400" i="1" dirty="0">
                <a:latin typeface="Times New Roman" pitchFamily="18" charset="0"/>
                <a:cs typeface="Times New Roman" pitchFamily="18" charset="0"/>
              </a:rPr>
              <a:t>2.5.1.3.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s</a:t>
            </a:r>
            <a:r>
              <a:rPr lang="vi-VN" sz="2400" i="1" dirty="0">
                <a:latin typeface="Times New Roman" pitchFamily="18" charset="0"/>
                <a:cs typeface="Times New Roman" pitchFamily="18" charset="0"/>
              </a:rPr>
              <a:t>ử dụng</a:t>
            </a:r>
            <a:r>
              <a:rPr lang="en-US" sz="2400"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222 “</a:t>
            </a:r>
            <a:r>
              <a:rPr lang="vi-VN" sz="2400" dirty="0">
                <a:latin typeface="Times New Roman" pitchFamily="18" charset="0"/>
                <a:cs typeface="Times New Roman" pitchFamily="18" charset="0"/>
              </a:rPr>
              <a:t>Đầu tư vào công ty liên doanh, liên kết</a:t>
            </a:r>
            <a:r>
              <a:rPr lang="en-US" sz="2400" dirty="0"/>
              <a:t>” </a:t>
            </a:r>
          </a:p>
          <a:p>
            <a:endParaRPr lang="en-US" sz="2400" dirty="0"/>
          </a:p>
        </p:txBody>
      </p:sp>
    </p:spTree>
    <p:extLst>
      <p:ext uri="{BB962C8B-B14F-4D97-AF65-F5344CB8AC3E}">
        <p14:creationId xmlns:p14="http://schemas.microsoft.com/office/powerpoint/2010/main" val="34551700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ÀI KHOẢN 222 - ĐẦU TƯ VÀO CÔNG TY LIÊN DOANH, LIÊN KẾT (Thông tư 200 /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09600"/>
            <a:ext cx="75438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6706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048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84</a:t>
            </a:fld>
            <a:endParaRPr sz="927">
              <a:solidFill>
                <a:prstClr val="black"/>
              </a:solidFill>
              <a:latin typeface="Tahoma"/>
              <a:cs typeface="Tahoma"/>
            </a:endParaRPr>
          </a:p>
        </p:txBody>
      </p:sp>
      <p:sp>
        <p:nvSpPr>
          <p:cNvPr id="4" name="object 2"/>
          <p:cNvSpPr txBox="1"/>
          <p:nvPr/>
        </p:nvSpPr>
        <p:spPr>
          <a:xfrm>
            <a:off x="152401" y="685800"/>
            <a:ext cx="8763000" cy="5475945"/>
          </a:xfrm>
          <a:prstGeom prst="rect">
            <a:avLst/>
          </a:prstGeom>
        </p:spPr>
        <p:txBody>
          <a:bodyPr vert="horz" wrap="square" lIns="0" tIns="8404" rIns="0" bIns="0" rtlCol="0">
            <a:spAutoFit/>
          </a:bodyPr>
          <a:lstStyle/>
          <a:p>
            <a:pPr algn="just">
              <a:lnSpc>
                <a:spcPts val="3300"/>
              </a:lnSpc>
            </a:pPr>
            <a:r>
              <a:rPr lang="en-US" sz="2400" b="1" i="1" dirty="0">
                <a:latin typeface="Times New Roman" pitchFamily="18" charset="0"/>
                <a:cs typeface="Times New Roman" pitchFamily="18" charset="0"/>
              </a:rPr>
              <a:t>2.5.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công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kết</a:t>
            </a:r>
            <a:endParaRPr lang="en-US" sz="2400" dirty="0">
              <a:latin typeface="Times New Roman" pitchFamily="18" charset="0"/>
              <a:cs typeface="Times New Roman" pitchFamily="18" charset="0"/>
            </a:endParaRPr>
          </a:p>
          <a:p>
            <a:pPr>
              <a:lnSpc>
                <a:spcPts val="3300"/>
              </a:lnSpc>
            </a:pPr>
            <a:r>
              <a:rPr lang="en-US" sz="2400" i="1" dirty="0">
                <a:latin typeface="Times New Roman" pitchFamily="18" charset="0"/>
                <a:cs typeface="Times New Roman" pitchFamily="18" charset="0"/>
              </a:rPr>
              <a:t>2.5.2</a:t>
            </a:r>
            <a:r>
              <a:rPr lang="vi-VN" sz="2400" i="1" dirty="0">
                <a:latin typeface="Times New Roman" pitchFamily="18" charset="0"/>
                <a:cs typeface="Times New Roman" pitchFamily="18" charset="0"/>
              </a:rPr>
              <a:t>. Kế toán khoản đầu tư vào công ty liên kết</a:t>
            </a:r>
            <a:endParaRPr lang="en-US" sz="2400" dirty="0">
              <a:latin typeface="Times New Roman" pitchFamily="18" charset="0"/>
              <a:cs typeface="Times New Roman" pitchFamily="18" charset="0"/>
            </a:endParaRPr>
          </a:p>
          <a:p>
            <a:pPr>
              <a:lnSpc>
                <a:spcPts val="3300"/>
              </a:lnSpc>
            </a:pPr>
            <a:r>
              <a:rPr lang="en-US" sz="2400" i="1" dirty="0">
                <a:latin typeface="Times New Roman" pitchFamily="18" charset="0"/>
                <a:cs typeface="Times New Roman" pitchFamily="18" charset="0"/>
              </a:rPr>
              <a:t>2.5.2</a:t>
            </a:r>
            <a:r>
              <a:rPr lang="vi-VN" sz="2400" i="1" dirty="0">
                <a:latin typeface="Times New Roman" pitchFamily="18" charset="0"/>
                <a:cs typeface="Times New Roman" pitchFamily="18" charset="0"/>
              </a:rPr>
              <a:t>.1. Một số quy định khi hạch toán khoản đầu tư vào công ty liên kết:</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Việc kế toán khoản đầu tư vào công ty liên kết để lập và trình bày báo cáo tài chính riêng của nhà đầu tư được thực hiện theo phương pháp giá gốc.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Giá gốc của khoản đầu tư vào công ty liên kết bao gồm phần vốn góp hoặc giá thực tế mua khoản đầu tư cộng (+) các chi phí mua (nếu có), như chi phí môi giới, giao dịch, thuế, phí, lệ phí... </a:t>
            </a:r>
            <a:endParaRPr lang="en-US" sz="2400" dirty="0">
              <a:latin typeface="Times New Roman" pitchFamily="18" charset="0"/>
              <a:cs typeface="Times New Roman" pitchFamily="18" charset="0"/>
            </a:endParaRPr>
          </a:p>
          <a:p>
            <a:pPr>
              <a:lnSpc>
                <a:spcPts val="3300"/>
              </a:lnSpc>
            </a:pPr>
            <a:r>
              <a:rPr lang="vi-VN" sz="2400" dirty="0">
                <a:latin typeface="Times New Roman" pitchFamily="18" charset="0"/>
                <a:cs typeface="Times New Roman" pitchFamily="18" charset="0"/>
              </a:rPr>
              <a:t>- Trường hợp góp vốn vào công ty liên kết bằng TSCĐ, vật tư, hàng hoá thì giá gốc khoản đầu tư được ghi nhận theo giá trị được các bên góp vốn thống nhất định giá</a:t>
            </a:r>
            <a:r>
              <a:rPr lang="vi-VN" sz="2400" dirty="0"/>
              <a:t>. </a:t>
            </a:r>
            <a:endParaRPr lang="en-US" sz="2400" dirty="0"/>
          </a:p>
        </p:txBody>
      </p:sp>
    </p:spTree>
    <p:extLst>
      <p:ext uri="{BB962C8B-B14F-4D97-AF65-F5344CB8AC3E}">
        <p14:creationId xmlns:p14="http://schemas.microsoft.com/office/powerpoint/2010/main" val="9872419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85</a:t>
            </a:fld>
            <a:endParaRPr sz="927">
              <a:solidFill>
                <a:prstClr val="black"/>
              </a:solidFill>
              <a:latin typeface="Tahoma"/>
              <a:cs typeface="Tahoma"/>
            </a:endParaRPr>
          </a:p>
        </p:txBody>
      </p:sp>
      <p:sp>
        <p:nvSpPr>
          <p:cNvPr id="4" name="object 2"/>
          <p:cNvSpPr txBox="1"/>
          <p:nvPr/>
        </p:nvSpPr>
        <p:spPr>
          <a:xfrm>
            <a:off x="152401" y="1295400"/>
            <a:ext cx="8763000" cy="5363798"/>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2.5.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vào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công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liên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kết</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2.5.1.3.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endParaRPr lang="en-US" sz="2400" dirty="0">
              <a:latin typeface="Times New Roman" pitchFamily="18" charset="0"/>
              <a:cs typeface="Times New Roman" pitchFamily="18" charset="0"/>
            </a:endParaRPr>
          </a:p>
          <a:p>
            <a:pPr algn="just">
              <a:lnSpc>
                <a:spcPct val="150000"/>
              </a:lnSpc>
            </a:pP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2.5.1.4.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ct val="150000"/>
              </a:lnSpc>
            </a:pP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222 “</a:t>
            </a:r>
            <a:r>
              <a:rPr lang="vi-VN" sz="2400" dirty="0">
                <a:latin typeface="Times New Roman" pitchFamily="18" charset="0"/>
                <a:cs typeface="Times New Roman" pitchFamily="18" charset="0"/>
              </a:rPr>
              <a:t>Đầu tư vào công ty liên doanh, liên kết</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bày</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a:t>
            </a:r>
          </a:p>
          <a:p>
            <a:endParaRPr lang="en-US" sz="2400" dirty="0"/>
          </a:p>
        </p:txBody>
      </p:sp>
    </p:spTree>
    <p:extLst>
      <p:ext uri="{BB962C8B-B14F-4D97-AF65-F5344CB8AC3E}">
        <p14:creationId xmlns:p14="http://schemas.microsoft.com/office/powerpoint/2010/main" val="41154809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8413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86</a:t>
            </a:fld>
            <a:endParaRPr sz="927">
              <a:solidFill>
                <a:prstClr val="black"/>
              </a:solidFill>
              <a:latin typeface="Tahoma"/>
              <a:cs typeface="Tahoma"/>
            </a:endParaRPr>
          </a:p>
        </p:txBody>
      </p:sp>
      <p:sp>
        <p:nvSpPr>
          <p:cNvPr id="4" name="object 2"/>
          <p:cNvSpPr txBox="1"/>
          <p:nvPr/>
        </p:nvSpPr>
        <p:spPr>
          <a:xfrm>
            <a:off x="152401" y="1295400"/>
            <a:ext cx="8763000" cy="4809800"/>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2.6.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2.6.1.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đầu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20%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chia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endParaRPr lang="en-US" sz="2400" dirty="0"/>
          </a:p>
        </p:txBody>
      </p:sp>
    </p:spTree>
    <p:extLst>
      <p:ext uri="{BB962C8B-B14F-4D97-AF65-F5344CB8AC3E}">
        <p14:creationId xmlns:p14="http://schemas.microsoft.com/office/powerpoint/2010/main" val="2317464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810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87</a:t>
            </a:fld>
            <a:endParaRPr sz="927">
              <a:solidFill>
                <a:prstClr val="black"/>
              </a:solidFill>
              <a:latin typeface="Tahoma"/>
              <a:cs typeface="Tahoma"/>
            </a:endParaRPr>
          </a:p>
        </p:txBody>
      </p:sp>
      <p:sp>
        <p:nvSpPr>
          <p:cNvPr id="4" name="object 2"/>
          <p:cNvSpPr txBox="1"/>
          <p:nvPr/>
        </p:nvSpPr>
        <p:spPr>
          <a:xfrm>
            <a:off x="152401" y="762000"/>
            <a:ext cx="8763000" cy="4994466"/>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2.6.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2.6.2. </a:t>
            </a:r>
            <a:r>
              <a:rPr lang="en-US" sz="2400" i="1" dirty="0" err="1">
                <a:latin typeface="Times New Roman" pitchFamily="18" charset="0"/>
                <a:cs typeface="Times New Roman" pitchFamily="18" charset="0"/>
              </a:rPr>
              <a:t>Một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số</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định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hạch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đầu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cộng</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a:t>
            </a:r>
          </a:p>
          <a:p>
            <a:pPr>
              <a:lnSpc>
                <a:spcPct val="150000"/>
              </a:lnSpc>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Cuối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1318136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810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88</a:t>
            </a:fld>
            <a:endParaRPr sz="927">
              <a:solidFill>
                <a:prstClr val="black"/>
              </a:solidFill>
              <a:latin typeface="Tahoma"/>
              <a:cs typeface="Tahoma"/>
            </a:endParaRPr>
          </a:p>
        </p:txBody>
      </p:sp>
      <p:sp>
        <p:nvSpPr>
          <p:cNvPr id="4" name="object 2"/>
          <p:cNvSpPr txBox="1"/>
          <p:nvPr/>
        </p:nvSpPr>
        <p:spPr>
          <a:xfrm>
            <a:off x="152401" y="762000"/>
            <a:ext cx="8763000" cy="6102462"/>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2.6.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nSpc>
                <a:spcPct val="150000"/>
              </a:lnSpc>
            </a:pPr>
            <a:r>
              <a:rPr lang="en-US" sz="2400" i="1" dirty="0">
                <a:latin typeface="Times New Roman" pitchFamily="18" charset="0"/>
                <a:cs typeface="Times New Roman" pitchFamily="18" charset="0"/>
              </a:rPr>
              <a:t>2.6.2. </a:t>
            </a:r>
            <a:r>
              <a:rPr lang="en-US" sz="2400" i="1" dirty="0" err="1">
                <a:latin typeface="Times New Roman" pitchFamily="18" charset="0"/>
                <a:cs typeface="Times New Roman" pitchFamily="18" charset="0"/>
              </a:rPr>
              <a:t>Một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số</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quy</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định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hạch</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đầu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hạn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3.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sổ</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tiết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dõi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tin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4.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kịp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5.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vốn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dõi</a:t>
            </a:r>
            <a:r>
              <a:rPr lang="en-US" sz="2400" dirty="0">
                <a:latin typeface="Times New Roman" pitchFamily="18" charset="0"/>
                <a:cs typeface="Times New Roman" pitchFamily="18" charset="0"/>
              </a:rPr>
              <a:t> chi </a:t>
            </a:r>
            <a:r>
              <a:rPr lang="en-US" sz="2400" dirty="0" err="1">
                <a:latin typeface="Times New Roman" pitchFamily="18" charset="0"/>
                <a:cs typeface="Times New Roman" pitchFamily="18" charset="0"/>
              </a:rPr>
              <a:t>tiết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vay</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7542833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810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89</a:t>
            </a:fld>
            <a:endParaRPr sz="927">
              <a:solidFill>
                <a:prstClr val="black"/>
              </a:solidFill>
              <a:latin typeface="Tahoma"/>
              <a:cs typeface="Tahoma"/>
            </a:endParaRPr>
          </a:p>
        </p:txBody>
      </p:sp>
      <p:sp>
        <p:nvSpPr>
          <p:cNvPr id="4" name="object 2"/>
          <p:cNvSpPr txBox="1"/>
          <p:nvPr/>
        </p:nvSpPr>
        <p:spPr>
          <a:xfrm>
            <a:off x="152401" y="762000"/>
            <a:ext cx="8763000" cy="4440469"/>
          </a:xfrm>
          <a:prstGeom prst="rect">
            <a:avLst/>
          </a:prstGeom>
        </p:spPr>
        <p:txBody>
          <a:bodyPr vert="horz" wrap="square" lIns="0" tIns="8404" rIns="0" bIns="0" rtlCol="0">
            <a:spAutoFit/>
          </a:bodyPr>
          <a:lstStyle/>
          <a:p>
            <a:pPr algn="just">
              <a:lnSpc>
                <a:spcPct val="150000"/>
              </a:lnSpc>
            </a:pPr>
            <a:r>
              <a:rPr lang="en-US" sz="2400" b="1" i="1" dirty="0">
                <a:latin typeface="Times New Roman" pitchFamily="18" charset="0"/>
                <a:cs typeface="Times New Roman" pitchFamily="18" charset="0"/>
              </a:rPr>
              <a:t>2.6.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đầu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tư</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khác</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2.6.3. </a:t>
            </a:r>
            <a:r>
              <a:rPr lang="en-US" sz="2400" i="1" dirty="0" err="1">
                <a:latin typeface="Times New Roman" pitchFamily="18" charset="0"/>
                <a:cs typeface="Times New Roman" pitchFamily="18" charset="0"/>
              </a:rPr>
              <a:t>Chứng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từ</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toán</a:t>
            </a:r>
            <a:r>
              <a:rPr lang="en-US" sz="2400" i="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lnSpc>
                <a:spcPct val="150000"/>
              </a:lnSpc>
            </a:pP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chủ</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p>
          <a:p>
            <a:pPr algn="just">
              <a:lnSpc>
                <a:spcPct val="150000"/>
              </a:lnSpc>
            </a:pPr>
            <a:r>
              <a:rPr lang="en-US" sz="2400" i="1"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phiếu</a:t>
            </a:r>
            <a:r>
              <a:rPr lang="en-US" sz="2400" dirty="0">
                <a:latin typeface="Times New Roman" pitchFamily="18" charset="0"/>
                <a:cs typeface="Times New Roman" pitchFamily="18" charset="0"/>
              </a:rPr>
              <a:t> chi</a:t>
            </a:r>
          </a:p>
          <a:p>
            <a:pPr algn="just">
              <a:lnSpc>
                <a:spcPct val="150000"/>
              </a:lnSpc>
            </a:pPr>
            <a:r>
              <a:rPr lang="en-US" sz="2400" i="1" dirty="0">
                <a:latin typeface="Times New Roman" pitchFamily="18" charset="0"/>
                <a:cs typeface="Times New Roman" pitchFamily="18" charset="0"/>
              </a:rPr>
              <a:t>-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Nợ</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2.6.4.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sử</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dụng</a:t>
            </a:r>
            <a:r>
              <a:rPr lang="en-US" sz="2400" i="1"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228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t>”</a:t>
            </a:r>
          </a:p>
        </p:txBody>
      </p:sp>
    </p:spTree>
    <p:extLst>
      <p:ext uri="{BB962C8B-B14F-4D97-AF65-F5344CB8AC3E}">
        <p14:creationId xmlns:p14="http://schemas.microsoft.com/office/powerpoint/2010/main" val="1564032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33400" y="0"/>
            <a:ext cx="7620000" cy="685800"/>
          </a:xfrm>
        </p:spPr>
        <p:txBody>
          <a:bodyPr/>
          <a:lstStyle/>
          <a:p>
            <a:br>
              <a:rPr lang="en-US" sz="2800" dirty="0">
                <a:latin typeface="Times New Roman" pitchFamily="18" charset="0"/>
                <a:cs typeface="Times New Roman" pitchFamily="18" charset="0"/>
              </a:rPr>
            </a:br>
            <a:r>
              <a:rPr lang="en-US" sz="3000" b="1" dirty="0">
                <a:latin typeface="Times New Roman" pitchFamily="18" charset="0"/>
                <a:cs typeface="Times New Roman" pitchFamily="18" charset="0"/>
              </a:rPr>
              <a:t>2.2. </a:t>
            </a:r>
            <a:r>
              <a:rPr lang="en-US" sz="3000" b="1" dirty="0" err="1">
                <a:latin typeface="Times New Roman" pitchFamily="18" charset="0"/>
                <a:cs typeface="Times New Roman" pitchFamily="18" charset="0"/>
              </a:rPr>
              <a:t>Đánh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giá</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thành</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phẩm</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hóa</a:t>
            </a:r>
            <a:endParaRPr lang="en-US" sz="3000" b="1" dirty="0">
              <a:latin typeface="Times New Roman" pitchFamily="18" charset="0"/>
              <a:cs typeface="Times New Roman" pitchFamily="18" charset="0"/>
            </a:endParaRPr>
          </a:p>
        </p:txBody>
      </p:sp>
      <p:sp>
        <p:nvSpPr>
          <p:cNvPr id="98359" name="AutoShape 55"/>
          <p:cNvSpPr>
            <a:spLocks noChangeArrowheads="1"/>
          </p:cNvSpPr>
          <p:nvPr/>
        </p:nvSpPr>
        <p:spPr bwMode="auto">
          <a:xfrm>
            <a:off x="742083" y="762000"/>
            <a:ext cx="7504257" cy="609600"/>
          </a:xfrm>
          <a:prstGeom prst="roundRect">
            <a:avLst>
              <a:gd name="adj" fmla="val 16667"/>
            </a:avLst>
          </a:prstGeom>
          <a:noFill/>
          <a:ln w="381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vi-VN" altLang="en-US" sz="1800" dirty="0">
              <a:latin typeface="Verdana" pitchFamily="34" charset="0"/>
            </a:endParaRPr>
          </a:p>
        </p:txBody>
      </p:sp>
      <p:sp>
        <p:nvSpPr>
          <p:cNvPr id="35" name="Rectangle 2"/>
          <p:cNvSpPr txBox="1">
            <a:spLocks noChangeArrowheads="1"/>
          </p:cNvSpPr>
          <p:nvPr/>
        </p:nvSpPr>
        <p:spPr bwMode="auto">
          <a:xfrm>
            <a:off x="1281113" y="762000"/>
            <a:ext cx="69484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br>
              <a:rPr lang="en-US" sz="2800" dirty="0">
                <a:latin typeface="Times New Roman" pitchFamily="18" charset="0"/>
                <a:cs typeface="Times New Roman" pitchFamily="18" charset="0"/>
              </a:rPr>
            </a:br>
            <a:r>
              <a:rPr lang="en-US" sz="2800" b="1" i="1" dirty="0">
                <a:latin typeface="Times New Roman" pitchFamily="18" charset="0"/>
                <a:cs typeface="Times New Roman" pitchFamily="18" charset="0"/>
              </a:rPr>
              <a:t>2.2.2. </a:t>
            </a:r>
            <a:r>
              <a:rPr lang="en-US" sz="2800" b="1" i="1" dirty="0" err="1">
                <a:latin typeface="Times New Roman" pitchFamily="18" charset="0"/>
                <a:cs typeface="Times New Roman" pitchFamily="18" charset="0"/>
              </a:rPr>
              <a:t>Đánh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giá</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hàng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hóa</a:t>
            </a:r>
            <a:endParaRPr lang="en-US" sz="2800" b="1" i="1" dirty="0">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26744917"/>
              </p:ext>
            </p:extLst>
          </p:nvPr>
        </p:nvGraphicFramePr>
        <p:xfrm>
          <a:off x="533400" y="4315692"/>
          <a:ext cx="7924800" cy="2018633"/>
        </p:xfrm>
        <a:graphic>
          <a:graphicData uri="http://schemas.openxmlformats.org/drawingml/2006/table">
            <a:tbl>
              <a:tblPr>
                <a:tableStyleId>{5C22544A-7EE6-4342-B048-85BDC9FD1C3A}</a:tableStyleId>
              </a:tblPr>
              <a:tblGrid>
                <a:gridCol w="1500172">
                  <a:extLst>
                    <a:ext uri="{9D8B030D-6E8A-4147-A177-3AD203B41FA5}">
                      <a16:colId xmlns:a16="http://schemas.microsoft.com/office/drawing/2014/main" val="20000"/>
                    </a:ext>
                  </a:extLst>
                </a:gridCol>
                <a:gridCol w="306230">
                  <a:extLst>
                    <a:ext uri="{9D8B030D-6E8A-4147-A177-3AD203B41FA5}">
                      <a16:colId xmlns:a16="http://schemas.microsoft.com/office/drawing/2014/main" val="20001"/>
                    </a:ext>
                  </a:extLst>
                </a:gridCol>
                <a:gridCol w="2277250">
                  <a:extLst>
                    <a:ext uri="{9D8B030D-6E8A-4147-A177-3AD203B41FA5}">
                      <a16:colId xmlns:a16="http://schemas.microsoft.com/office/drawing/2014/main" val="20002"/>
                    </a:ext>
                  </a:extLst>
                </a:gridCol>
                <a:gridCol w="247816">
                  <a:extLst>
                    <a:ext uri="{9D8B030D-6E8A-4147-A177-3AD203B41FA5}">
                      <a16:colId xmlns:a16="http://schemas.microsoft.com/office/drawing/2014/main" val="20003"/>
                    </a:ext>
                  </a:extLst>
                </a:gridCol>
                <a:gridCol w="1858620">
                  <a:extLst>
                    <a:ext uri="{9D8B030D-6E8A-4147-A177-3AD203B41FA5}">
                      <a16:colId xmlns:a16="http://schemas.microsoft.com/office/drawing/2014/main" val="20004"/>
                    </a:ext>
                  </a:extLst>
                </a:gridCol>
                <a:gridCol w="371724">
                  <a:extLst>
                    <a:ext uri="{9D8B030D-6E8A-4147-A177-3AD203B41FA5}">
                      <a16:colId xmlns:a16="http://schemas.microsoft.com/office/drawing/2014/main" val="20005"/>
                    </a:ext>
                  </a:extLst>
                </a:gridCol>
                <a:gridCol w="1362988">
                  <a:extLst>
                    <a:ext uri="{9D8B030D-6E8A-4147-A177-3AD203B41FA5}">
                      <a16:colId xmlns:a16="http://schemas.microsoft.com/office/drawing/2014/main" val="20006"/>
                    </a:ext>
                  </a:extLst>
                </a:gridCol>
              </a:tblGrid>
              <a:tr h="1203118">
                <a:tc rowSpan="2">
                  <a:txBody>
                    <a:bodyPr/>
                    <a:lstStyle/>
                    <a:p>
                      <a:pPr algn="ctr">
                        <a:lnSpc>
                          <a:spcPct val="107000"/>
                        </a:lnSpc>
                        <a:spcBef>
                          <a:spcPts val="600"/>
                        </a:spcBef>
                        <a:spcAft>
                          <a:spcPts val="800"/>
                        </a:spcAft>
                      </a:pPr>
                      <a:r>
                        <a:rPr lang="it-IT" sz="1800" dirty="0">
                          <a:effectLst/>
                          <a:latin typeface="Times New Roman" pitchFamily="18" charset="0"/>
                          <a:cs typeface="Times New Roman" pitchFamily="18" charset="0"/>
                        </a:rPr>
                        <a:t>Chi phí mua hàng phân bổ cho HH đã bán trong kì</a:t>
                      </a:r>
                      <a:endParaRPr lang="en-US" sz="1800" dirty="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Chi </a:t>
                      </a:r>
                      <a:r>
                        <a:rPr lang="en-US" sz="1800" dirty="0" err="1">
                          <a:effectLst/>
                          <a:latin typeface="Times New Roman" pitchFamily="18" charset="0"/>
                          <a:cs typeface="Times New Roman" pitchFamily="18" charset="0"/>
                        </a:rPr>
                        <a:t>phí</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mua</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hàng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của</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tồn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kho</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đầu</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a:t>
                      </a:r>
                      <a:endParaRPr lang="en-US" sz="1800" dirty="0">
                        <a:effectLst/>
                        <a:latin typeface="Times New Roman" pitchFamily="18" charset="0"/>
                        <a:ea typeface="SimSun"/>
                        <a:cs typeface="Times New Roman" pitchFamily="18" charset="0"/>
                      </a:endParaRPr>
                    </a:p>
                  </a:txBody>
                  <a:tcPr marL="68580" marR="68580" marT="0" marB="0" anchor="ctr"/>
                </a:tc>
                <a:tc>
                  <a:txBody>
                    <a:bodyPr/>
                    <a:lstStyle/>
                    <a:p>
                      <a:pPr algn="ctr">
                        <a:lnSpc>
                          <a:spcPct val="107000"/>
                        </a:lnSpc>
                        <a:spcBef>
                          <a:spcPts val="600"/>
                        </a:spcBef>
                        <a:spcAft>
                          <a:spcPts val="800"/>
                        </a:spcAft>
                      </a:pPr>
                      <a:r>
                        <a:rPr lang="en-US" sz="1800">
                          <a:effectLst/>
                          <a:latin typeface="Times New Roman" pitchFamily="18" charset="0"/>
                          <a:cs typeface="Times New Roman" pitchFamily="18" charset="0"/>
                        </a:rPr>
                        <a:t>Chi phí mua hàng phát sinh trong kì</a:t>
                      </a:r>
                      <a:endParaRPr lang="en-US" sz="180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a:effectLst/>
                          <a:latin typeface="Times New Roman" pitchFamily="18" charset="0"/>
                          <a:cs typeface="Times New Roman" pitchFamily="18" charset="0"/>
                        </a:rPr>
                        <a:t>x</a:t>
                      </a:r>
                      <a:endParaRPr lang="en-US" sz="1800">
                        <a:effectLst/>
                        <a:latin typeface="Times New Roman" pitchFamily="18" charset="0"/>
                        <a:ea typeface="SimSun"/>
                        <a:cs typeface="Times New Roman" pitchFamily="18" charset="0"/>
                      </a:endParaRPr>
                    </a:p>
                  </a:txBody>
                  <a:tcPr marL="68580" marR="68580" marT="0" marB="0" anchor="ctr"/>
                </a:tc>
                <a:tc rowSpan="2">
                  <a:txBody>
                    <a:bodyPr/>
                    <a:lstStyle/>
                    <a:p>
                      <a:pPr algn="ctr">
                        <a:lnSpc>
                          <a:spcPct val="107000"/>
                        </a:lnSpc>
                        <a:spcBef>
                          <a:spcPts val="600"/>
                        </a:spcBef>
                        <a:spcAft>
                          <a:spcPts val="800"/>
                        </a:spcAft>
                      </a:pPr>
                      <a:r>
                        <a:rPr lang="en-US" sz="1800" dirty="0" err="1">
                          <a:effectLst/>
                          <a:latin typeface="Times New Roman" pitchFamily="18" charset="0"/>
                          <a:cs typeface="Times New Roman" pitchFamily="18" charset="0"/>
                        </a:rPr>
                        <a:t>Tiêu</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chuẩn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phân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bổ</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của</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đã</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xuất</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bán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trong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extLst>
                  <a:ext uri="{0D108BD9-81ED-4DB2-BD59-A6C34878D82A}">
                    <a16:rowId xmlns:a16="http://schemas.microsoft.com/office/drawing/2014/main" val="10000"/>
                  </a:ext>
                </a:extLst>
              </a:tr>
              <a:tr h="815515">
                <a:tc vMerge="1">
                  <a:txBody>
                    <a:bodyPr/>
                    <a:lstStyle/>
                    <a:p>
                      <a:endParaRPr lang="en-US"/>
                    </a:p>
                  </a:txBody>
                  <a:tcPr/>
                </a:tc>
                <a:tc vMerge="1">
                  <a:txBody>
                    <a:bodyPr/>
                    <a:lstStyle/>
                    <a:p>
                      <a:endParaRPr lang="en-US"/>
                    </a:p>
                  </a:txBody>
                  <a:tcPr/>
                </a:tc>
                <a:tc gridSpan="3">
                  <a:txBody>
                    <a:bodyPr/>
                    <a:lstStyle/>
                    <a:p>
                      <a:pPr algn="ctr">
                        <a:lnSpc>
                          <a:spcPct val="107000"/>
                        </a:lnSpc>
                        <a:spcBef>
                          <a:spcPts val="600"/>
                        </a:spcBef>
                        <a:spcAft>
                          <a:spcPts val="800"/>
                        </a:spcAft>
                      </a:pPr>
                      <a:r>
                        <a:rPr lang="en-US" sz="1800" dirty="0">
                          <a:effectLst/>
                          <a:latin typeface="Times New Roman" pitchFamily="18" charset="0"/>
                          <a:cs typeface="Times New Roman" pitchFamily="18" charset="0"/>
                        </a:rPr>
                        <a:t>HH </a:t>
                      </a:r>
                      <a:r>
                        <a:rPr lang="en-US" sz="1800" dirty="0" err="1">
                          <a:effectLst/>
                          <a:latin typeface="Times New Roman" pitchFamily="18" charset="0"/>
                          <a:cs typeface="Times New Roman" pitchFamily="18" charset="0"/>
                        </a:rPr>
                        <a:t>tồn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cuối</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và</a:t>
                      </a:r>
                      <a:r>
                        <a:rPr lang="en-US" sz="1800" dirty="0">
                          <a:effectLst/>
                          <a:latin typeface="Times New Roman" pitchFamily="18" charset="0"/>
                          <a:cs typeface="Times New Roman" pitchFamily="18" charset="0"/>
                        </a:rPr>
                        <a:t>  HH </a:t>
                      </a:r>
                      <a:r>
                        <a:rPr lang="en-US" sz="1800" dirty="0" err="1">
                          <a:effectLst/>
                          <a:latin typeface="Times New Roman" pitchFamily="18" charset="0"/>
                          <a:cs typeface="Times New Roman" pitchFamily="18" charset="0"/>
                        </a:rPr>
                        <a:t>đã</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xuất</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bán</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trong</a:t>
                      </a:r>
                      <a:r>
                        <a:rPr lang="en-US" sz="1800" dirty="0">
                          <a:effectLst/>
                          <a:latin typeface="Times New Roman" pitchFamily="18" charset="0"/>
                          <a:cs typeface="Times New Roman" pitchFamily="18" charset="0"/>
                        </a:rPr>
                        <a:t> </a:t>
                      </a:r>
                      <a:r>
                        <a:rPr lang="en-US" sz="1800" dirty="0" err="1">
                          <a:effectLst/>
                          <a:latin typeface="Times New Roman" pitchFamily="18" charset="0"/>
                          <a:cs typeface="Times New Roman" pitchFamily="18" charset="0"/>
                        </a:rPr>
                        <a:t>kì</a:t>
                      </a:r>
                      <a:endParaRPr lang="en-US" sz="1800" dirty="0">
                        <a:effectLst/>
                        <a:latin typeface="Times New Roman" pitchFamily="18" charset="0"/>
                        <a:ea typeface="SimSun"/>
                        <a:cs typeface="Times New Roman" pitchFamily="18" charset="0"/>
                      </a:endParaRPr>
                    </a:p>
                  </a:txBody>
                  <a:tcPr marL="68580" marR="68580" marT="0" marB="0" anchor="ctr"/>
                </a:tc>
                <a:tc hMerge="1">
                  <a:txBody>
                    <a:bodyPr/>
                    <a:lstStyle/>
                    <a:p>
                      <a:endParaRPr lang="en-US"/>
                    </a:p>
                  </a:txBody>
                  <a:tcPr/>
                </a:tc>
                <a:tc h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bl>
          </a:graphicData>
        </a:graphic>
      </p:graphicFrame>
      <p:sp>
        <p:nvSpPr>
          <p:cNvPr id="3" name="Rectangle 2"/>
          <p:cNvSpPr/>
          <p:nvPr/>
        </p:nvSpPr>
        <p:spPr>
          <a:xfrm>
            <a:off x="609601" y="1652154"/>
            <a:ext cx="2057399"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dirty="0">
                <a:solidFill>
                  <a:schemeClr val="tx1"/>
                </a:solidFill>
                <a:latin typeface="Times New Roman" pitchFamily="18" charset="0"/>
                <a:cs typeface="Times New Roman" pitchFamily="18" charset="0"/>
              </a:rPr>
              <a:t>Trị giá vốn thực tế của hàng hoá xuất kho</a:t>
            </a:r>
            <a:endParaRPr lang="en-US" sz="2800" dirty="0">
              <a:solidFill>
                <a:schemeClr val="tx1"/>
              </a:solidFill>
              <a:latin typeface="Times New Roman" pitchFamily="18" charset="0"/>
              <a:cs typeface="Times New Roman" pitchFamily="18" charset="0"/>
            </a:endParaRPr>
          </a:p>
        </p:txBody>
      </p:sp>
      <p:sp>
        <p:nvSpPr>
          <p:cNvPr id="12" name="Rectangle 11"/>
          <p:cNvSpPr/>
          <p:nvPr/>
        </p:nvSpPr>
        <p:spPr>
          <a:xfrm>
            <a:off x="3840956" y="1678130"/>
            <a:ext cx="1828800"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latin typeface="Times New Roman" pitchFamily="18" charset="0"/>
                <a:cs typeface="Times New Roman" pitchFamily="18" charset="0"/>
              </a:rPr>
              <a:t>Trị giá mua  </a:t>
            </a:r>
          </a:p>
          <a:p>
            <a:pPr algn="ctr"/>
            <a:r>
              <a:rPr lang="it-IT" sz="2800" dirty="0">
                <a:solidFill>
                  <a:schemeClr val="tx1"/>
                </a:solidFill>
                <a:latin typeface="Times New Roman" pitchFamily="18" charset="0"/>
                <a:cs typeface="Times New Roman" pitchFamily="18" charset="0"/>
              </a:rPr>
              <a:t>hàng </a:t>
            </a:r>
          </a:p>
          <a:p>
            <a:pPr algn="ctr"/>
            <a:r>
              <a:rPr lang="it-IT" sz="2800" dirty="0">
                <a:solidFill>
                  <a:schemeClr val="tx1"/>
                </a:solidFill>
                <a:latin typeface="Times New Roman" pitchFamily="18" charset="0"/>
                <a:cs typeface="Times New Roman" pitchFamily="18" charset="0"/>
              </a:rPr>
              <a:t>hoá</a:t>
            </a:r>
            <a:endParaRPr lang="en-US" sz="2800" dirty="0">
              <a:solidFill>
                <a:schemeClr val="tx1"/>
              </a:solidFill>
              <a:latin typeface="Times New Roman" pitchFamily="18" charset="0"/>
              <a:cs typeface="Times New Roman" pitchFamily="18" charset="0"/>
            </a:endParaRPr>
          </a:p>
        </p:txBody>
      </p:sp>
      <p:sp>
        <p:nvSpPr>
          <p:cNvPr id="13" name="Rectangle 12"/>
          <p:cNvSpPr/>
          <p:nvPr/>
        </p:nvSpPr>
        <p:spPr>
          <a:xfrm>
            <a:off x="6629400" y="1652154"/>
            <a:ext cx="2362200" cy="22340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latin typeface="Times New Roman" pitchFamily="18" charset="0"/>
                <a:cs typeface="Times New Roman" pitchFamily="18" charset="0"/>
              </a:rPr>
              <a:t>Chi phí mua phân bổ cho hàng hoá xuất kho</a:t>
            </a:r>
            <a:endParaRPr lang="en-US" sz="2800" dirty="0">
              <a:solidFill>
                <a:schemeClr val="tx1"/>
              </a:solidFill>
              <a:latin typeface="Times New Roman" pitchFamily="18" charset="0"/>
              <a:cs typeface="Times New Roman" pitchFamily="18" charset="0"/>
            </a:endParaRPr>
          </a:p>
        </p:txBody>
      </p:sp>
      <p:sp>
        <p:nvSpPr>
          <p:cNvPr id="4" name="Rectangle 3"/>
          <p:cNvSpPr/>
          <p:nvPr/>
        </p:nvSpPr>
        <p:spPr>
          <a:xfrm>
            <a:off x="5791200" y="2311976"/>
            <a:ext cx="7929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latin typeface="Times New Roman" pitchFamily="18" charset="0"/>
                <a:cs typeface="Times New Roman" pitchFamily="18" charset="0"/>
              </a:rPr>
              <a:t>+</a:t>
            </a:r>
            <a:endParaRPr lang="en-US" dirty="0"/>
          </a:p>
        </p:txBody>
      </p:sp>
      <p:sp>
        <p:nvSpPr>
          <p:cNvPr id="15" name="Rectangle 14"/>
          <p:cNvSpPr/>
          <p:nvPr/>
        </p:nvSpPr>
        <p:spPr>
          <a:xfrm>
            <a:off x="2819400" y="231197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latin typeface="Times New Roman" pitchFamily="18" charset="0"/>
                <a:cs typeface="Times New Roman" pitchFamily="18" charset="0"/>
              </a:rPr>
              <a:t>=</a:t>
            </a:r>
            <a:r>
              <a:rPr lang="en-US" dirty="0"/>
              <a:t> </a:t>
            </a:r>
          </a:p>
        </p:txBody>
      </p:sp>
    </p:spTree>
    <p:extLst>
      <p:ext uri="{BB962C8B-B14F-4D97-AF65-F5344CB8AC3E}">
        <p14:creationId xmlns:p14="http://schemas.microsoft.com/office/powerpoint/2010/main" val="1562151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6"/>
                                        </p:tgtEl>
                                        <p:attrNameLst>
                                          <p:attrName>style.visibility</p:attrName>
                                        </p:attrNameLst>
                                      </p:cBhvr>
                                      <p:to>
                                        <p:strVal val="visible"/>
                                      </p:to>
                                    </p:set>
                                    <p:anim calcmode="discrete" valueType="clr">
                                      <p:cBhvr override="childStyle">
                                        <p:cTn id="7" dur="80"/>
                                        <p:tgtEl>
                                          <p:spTgt spid="9830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6"/>
                                        </p:tgtEl>
                                        <p:attrNameLst>
                                          <p:attrName>fillcolor</p:attrName>
                                        </p:attrNameLst>
                                      </p:cBhvr>
                                      <p:tavLst>
                                        <p:tav tm="0">
                                          <p:val>
                                            <p:clrVal>
                                              <a:schemeClr val="accent2"/>
                                            </p:clrVal>
                                          </p:val>
                                        </p:tav>
                                        <p:tav tm="50000">
                                          <p:val>
                                            <p:clrVal>
                                              <a:schemeClr val="hlink"/>
                                            </p:clrVal>
                                          </p:val>
                                        </p:tav>
                                      </p:tavLst>
                                    </p:anim>
                                    <p:set>
                                      <p:cBhvr>
                                        <p:cTn id="9" dur="80"/>
                                        <p:tgtEl>
                                          <p:spTgt spid="98306"/>
                                        </p:tgtEl>
                                        <p:attrNameLst>
                                          <p:attrName>fill.type</p:attrName>
                                        </p:attrNameLst>
                                      </p:cBhvr>
                                      <p:to>
                                        <p:strVal val="solid"/>
                                      </p:to>
                                    </p:set>
                                  </p:childTnLst>
                                </p:cTn>
                              </p:par>
                              <p:par>
                                <p:cTn id="10" presetID="20" presetClass="entr" presetSubtype="0" fill="hold" grpId="0" nodeType="withEffect">
                                  <p:stCondLst>
                                    <p:cond delay="0"/>
                                  </p:stCondLst>
                                  <p:childTnLst>
                                    <p:set>
                                      <p:cBhvr>
                                        <p:cTn id="11" dur="1" fill="hold">
                                          <p:stCondLst>
                                            <p:cond delay="0"/>
                                          </p:stCondLst>
                                        </p:cTn>
                                        <p:tgtEl>
                                          <p:spTgt spid="98359"/>
                                        </p:tgtEl>
                                        <p:attrNameLst>
                                          <p:attrName>style.visibility</p:attrName>
                                        </p:attrNameLst>
                                      </p:cBhvr>
                                      <p:to>
                                        <p:strVal val="visible"/>
                                      </p:to>
                                    </p:set>
                                    <p:animEffect transition="in" filter="wedge">
                                      <p:cBhvr>
                                        <p:cTn id="12" dur="2000"/>
                                        <p:tgtEl>
                                          <p:spTgt spid="9835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5"/>
                                        </p:tgtEl>
                                        <p:attrNameLst>
                                          <p:attrName>style.visibility</p:attrName>
                                        </p:attrNameLst>
                                      </p:cBhvr>
                                      <p:to>
                                        <p:strVal val="visible"/>
                                      </p:to>
                                    </p:set>
                                    <p:anim calcmode="discrete" valueType="clr">
                                      <p:cBhvr override="childStyle">
                                        <p:cTn id="17"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5"/>
                                        </p:tgtEl>
                                        <p:attrNameLst>
                                          <p:attrName>fillcolor</p:attrName>
                                        </p:attrNameLst>
                                      </p:cBhvr>
                                      <p:tavLst>
                                        <p:tav tm="0">
                                          <p:val>
                                            <p:clrVal>
                                              <a:schemeClr val="accent2"/>
                                            </p:clrVal>
                                          </p:val>
                                        </p:tav>
                                        <p:tav tm="50000">
                                          <p:val>
                                            <p:clrVal>
                                              <a:schemeClr val="hlink"/>
                                            </p:clrVal>
                                          </p:val>
                                        </p:tav>
                                      </p:tavLst>
                                    </p:anim>
                                    <p:set>
                                      <p:cBhvr>
                                        <p:cTn id="19" dur="80"/>
                                        <p:tgtEl>
                                          <p:spTgt spid="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59" grpId="0" animBg="1"/>
      <p:bldP spid="3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ÀI KHOẢN 228 - Thúc TƯ KHÁC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686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8999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81000"/>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91</a:t>
            </a:fld>
            <a:endParaRPr sz="927">
              <a:solidFill>
                <a:prstClr val="black"/>
              </a:solidFill>
              <a:latin typeface="Tahoma"/>
              <a:cs typeface="Tahoma"/>
            </a:endParaRPr>
          </a:p>
        </p:txBody>
      </p:sp>
      <p:sp>
        <p:nvSpPr>
          <p:cNvPr id="4" name="object 2"/>
          <p:cNvSpPr txBox="1"/>
          <p:nvPr/>
        </p:nvSpPr>
        <p:spPr>
          <a:xfrm>
            <a:off x="152401" y="762000"/>
            <a:ext cx="8763000" cy="5548464"/>
          </a:xfrm>
          <a:prstGeom prst="rect">
            <a:avLst/>
          </a:prstGeom>
        </p:spPr>
        <p:txBody>
          <a:bodyPr vert="horz" wrap="square" lIns="0" tIns="8404" rIns="0" bIns="0" rtlCol="0">
            <a:spAutoFit/>
          </a:bodyPr>
          <a:lstStyle/>
          <a:p>
            <a:pPr algn="just">
              <a:lnSpc>
                <a:spcPct val="150000"/>
              </a:lnSpc>
            </a:pPr>
            <a:r>
              <a:rPr lang="pl-PL" sz="2400" b="1" i="1" dirty="0">
                <a:latin typeface="Times New Roman" pitchFamily="18" charset="0"/>
                <a:cs typeface="Times New Roman" pitchFamily="18" charset="0"/>
              </a:rPr>
              <a:t>2.7.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dự</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phòng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tổn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thất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endParaRPr lang="en-US" sz="2400" dirty="0">
              <a:latin typeface="Times New Roman" pitchFamily="18" charset="0"/>
              <a:cs typeface="Times New Roman" pitchFamily="18" charset="0"/>
            </a:endParaRPr>
          </a:p>
          <a:p>
            <a:pPr algn="just">
              <a:lnSpc>
                <a:spcPct val="150000"/>
              </a:lnSpc>
            </a:pPr>
            <a:r>
              <a:rPr lang="en-US" sz="2400" i="1" dirty="0">
                <a:latin typeface="Times New Roman" pitchFamily="18" charset="0"/>
                <a:cs typeface="Times New Roman" pitchFamily="18" charset="0"/>
              </a:rPr>
              <a:t>2.7.1. </a:t>
            </a:r>
            <a:r>
              <a:rPr lang="en-US" sz="2400" i="1" dirty="0" err="1">
                <a:latin typeface="Times New Roman" pitchFamily="18" charset="0"/>
                <a:cs typeface="Times New Roman" pitchFamily="18" charset="0"/>
              </a:rPr>
              <a:t>Nội</a:t>
            </a:r>
            <a:r>
              <a:rPr lang="en-US" sz="2400" i="1" dirty="0">
                <a:latin typeface="Times New Roman" pitchFamily="18" charset="0"/>
                <a:cs typeface="Times New Roman" pitchFamily="18" charset="0"/>
              </a:rPr>
              <a:t> dung </a:t>
            </a:r>
            <a:r>
              <a:rPr lang="en-US" sz="2400" i="1" dirty="0" err="1">
                <a:latin typeface="Times New Roman" pitchFamily="18" charset="0"/>
                <a:cs typeface="Times New Roman" pitchFamily="18" charset="0"/>
              </a:rPr>
              <a:t>dự</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phòng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tổn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thất</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tài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sản</a:t>
            </a:r>
            <a:endParaRPr lang="en-US" sz="2400" dirty="0">
              <a:latin typeface="Times New Roman" pitchFamily="18" charset="0"/>
              <a:cs typeface="Times New Roman" pitchFamily="18" charset="0"/>
            </a:endParaRPr>
          </a:p>
          <a:p>
            <a:pPr algn="just">
              <a:lnSpc>
                <a:spcPct val="150000"/>
              </a:lnSpc>
            </a:pP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a:t>
            </a:r>
          </a:p>
          <a:p>
            <a:pPr algn="just">
              <a:lnSpc>
                <a:spcPct val="150000"/>
              </a:lnSpc>
            </a:pP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Mục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đích</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ổn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2308538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5365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92</a:t>
            </a:fld>
            <a:endParaRPr sz="927">
              <a:solidFill>
                <a:prstClr val="black"/>
              </a:solidFill>
              <a:latin typeface="Tahoma"/>
              <a:cs typeface="Tahoma"/>
            </a:endParaRPr>
          </a:p>
        </p:txBody>
      </p:sp>
      <p:sp>
        <p:nvSpPr>
          <p:cNvPr id="4" name="object 2"/>
          <p:cNvSpPr txBox="1"/>
          <p:nvPr/>
        </p:nvSpPr>
        <p:spPr>
          <a:xfrm>
            <a:off x="152401" y="895616"/>
            <a:ext cx="8763000" cy="5505184"/>
          </a:xfrm>
          <a:prstGeom prst="rect">
            <a:avLst/>
          </a:prstGeom>
        </p:spPr>
        <p:txBody>
          <a:bodyPr vert="horz" wrap="square" lIns="0" tIns="8404" rIns="0" bIns="0" rtlCol="0">
            <a:spAutoFit/>
          </a:bodyPr>
          <a:lstStyle/>
          <a:p>
            <a:pPr algn="just">
              <a:lnSpc>
                <a:spcPts val="3600"/>
              </a:lnSpc>
            </a:pPr>
            <a:r>
              <a:rPr lang="pl-PL" sz="2400" b="1" i="1" dirty="0">
                <a:latin typeface="Times New Roman" pitchFamily="18" charset="0"/>
                <a:cs typeface="Times New Roman" pitchFamily="18" charset="0"/>
              </a:rPr>
              <a:t>2.7.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dự</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phòng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tổn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thất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endParaRPr lang="en-US" sz="2400" dirty="0">
              <a:latin typeface="Times New Roman" pitchFamily="18" charset="0"/>
              <a:cs typeface="Times New Roman" pitchFamily="18" charset="0"/>
            </a:endParaRPr>
          </a:p>
          <a:p>
            <a:pPr algn="just">
              <a:lnSpc>
                <a:spcPts val="3600"/>
              </a:lnSpc>
            </a:pPr>
            <a:r>
              <a:rPr lang="en-US" sz="2400" i="1" dirty="0" err="1">
                <a:latin typeface="Times New Roman" pitchFamily="18" charset="0"/>
                <a:cs typeface="Times New Roman" pitchFamily="18" charset="0"/>
              </a:rPr>
              <a:t>Mục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đích</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chịu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nguồn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endParaRPr lang="en-US" sz="2400" dirty="0">
              <a:latin typeface="Times New Roman" pitchFamily="18" charset="0"/>
              <a:cs typeface="Times New Roman" pitchFamily="18" charset="0"/>
            </a:endParaRPr>
          </a:p>
          <a:p>
            <a:pPr algn="just">
              <a:lnSpc>
                <a:spcPts val="3600"/>
              </a:lnSpc>
            </a:pP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Việc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lập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dự</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phòng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tổn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thất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tái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thường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được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thực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hiện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theo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bước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sau</a:t>
            </a:r>
            <a:r>
              <a:rPr lang="en-US" sz="2400" b="1"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rủi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a:t>
            </a:r>
            <a:endParaRPr lang="en-US" sz="2400" dirty="0">
              <a:latin typeface="Times New Roman" pitchFamily="18" charset="0"/>
              <a:cs typeface="Times New Roman" pitchFamily="18" charset="0"/>
            </a:endParaRPr>
          </a:p>
          <a:p>
            <a:pPr algn="just">
              <a:lnSpc>
                <a:spcPts val="3600"/>
              </a:lnSpc>
            </a:pPr>
            <a:r>
              <a:rPr lang="en-US" sz="2400" dirty="0">
                <a:latin typeface="Times New Roman" pitchFamily="18" charset="0"/>
                <a:cs typeface="Times New Roman" pitchFamily="18" charset="0"/>
              </a:rPr>
              <a:t>- Theo </a:t>
            </a:r>
            <a:r>
              <a:rPr lang="en-US" sz="2400" dirty="0" err="1">
                <a:latin typeface="Times New Roman" pitchFamily="18" charset="0"/>
                <a:cs typeface="Times New Roman" pitchFamily="18" charset="0"/>
              </a:rPr>
              <a:t>dõi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0579423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27182"/>
            <a:ext cx="7848599" cy="377818"/>
          </a:xfrm>
          <a:prstGeom prst="rect">
            <a:avLst/>
          </a:prstGeom>
        </p:spPr>
        <p:txBody>
          <a:bodyPr vert="horz" wrap="square" lIns="0" tIns="8404" rIns="0" bIns="0" rtlCol="0">
            <a:spAutoFit/>
          </a:bodyPr>
          <a:lstStyle/>
          <a:p>
            <a:r>
              <a:rPr lang="pl-PL" sz="2400" b="1" dirty="0"/>
              <a:t>2. Kế toán đầu tư tài chính </a:t>
            </a:r>
            <a:endParaRPr lang="en-US" sz="2400" dirty="0"/>
          </a:p>
        </p:txBody>
      </p:sp>
      <p:sp>
        <p:nvSpPr>
          <p:cNvPr id="3" name="object 3"/>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93</a:t>
            </a:fld>
            <a:endParaRPr sz="927">
              <a:solidFill>
                <a:prstClr val="black"/>
              </a:solidFill>
              <a:latin typeface="Tahoma"/>
              <a:cs typeface="Tahoma"/>
            </a:endParaRPr>
          </a:p>
        </p:txBody>
      </p:sp>
      <p:sp>
        <p:nvSpPr>
          <p:cNvPr id="4" name="object 2"/>
          <p:cNvSpPr txBox="1"/>
          <p:nvPr/>
        </p:nvSpPr>
        <p:spPr>
          <a:xfrm>
            <a:off x="152401" y="2067891"/>
            <a:ext cx="8763000" cy="3266109"/>
          </a:xfrm>
          <a:prstGeom prst="rect">
            <a:avLst/>
          </a:prstGeom>
        </p:spPr>
        <p:txBody>
          <a:bodyPr vert="horz" wrap="square" lIns="0" tIns="8404" rIns="0" bIns="0" rtlCol="0">
            <a:spAutoFit/>
          </a:bodyPr>
          <a:lstStyle/>
          <a:p>
            <a:pPr algn="just">
              <a:lnSpc>
                <a:spcPct val="150000"/>
              </a:lnSpc>
            </a:pPr>
            <a:r>
              <a:rPr lang="pl-PL" sz="2400" b="1" i="1" dirty="0">
                <a:latin typeface="Times New Roman" pitchFamily="18" charset="0"/>
                <a:cs typeface="Times New Roman" pitchFamily="18" charset="0"/>
              </a:rPr>
              <a:t>2.7. </a:t>
            </a:r>
            <a:r>
              <a:rPr lang="en-US" sz="2400" b="1" i="1" dirty="0" err="1">
                <a:latin typeface="Times New Roman" pitchFamily="18" charset="0"/>
                <a:cs typeface="Times New Roman" pitchFamily="18" charset="0"/>
              </a:rPr>
              <a:t>Kế</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toán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dự</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phòng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tổn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thất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sản</a:t>
            </a:r>
            <a:endParaRPr lang="en-US" sz="2400" dirty="0">
              <a:latin typeface="Times New Roman" pitchFamily="18" charset="0"/>
              <a:cs typeface="Times New Roman" pitchFamily="18" charset="0"/>
            </a:endParaRPr>
          </a:p>
          <a:p>
            <a:pPr>
              <a:lnSpc>
                <a:spcPct val="150000"/>
              </a:lnSpc>
            </a:pPr>
            <a:r>
              <a:rPr lang="pt-PT" sz="2400" i="1" dirty="0">
                <a:latin typeface="Times New Roman" pitchFamily="18" charset="0"/>
                <a:cs typeface="Times New Roman" pitchFamily="18" charset="0"/>
              </a:rPr>
              <a:t>2.7.2. Chứng từ kế toán</a:t>
            </a:r>
            <a:endParaRPr lang="en-US" sz="2400" dirty="0">
              <a:latin typeface="Times New Roman" pitchFamily="18" charset="0"/>
              <a:cs typeface="Times New Roman" pitchFamily="18" charset="0"/>
            </a:endParaRPr>
          </a:p>
          <a:p>
            <a:pPr>
              <a:lnSpc>
                <a:spcPct val="150000"/>
              </a:lnSpc>
            </a:pPr>
            <a:r>
              <a:rPr lang="pt-PT" sz="2400" dirty="0">
                <a:latin typeface="Times New Roman" pitchFamily="18" charset="0"/>
                <a:cs typeface="Times New Roman" pitchFamily="18" charset="0"/>
              </a:rPr>
              <a:t>Các chứng từ sử dụng trong kế toán dự phòng giảm giá đầu tư:</a:t>
            </a:r>
            <a:endParaRPr lang="en-US" sz="2400" dirty="0">
              <a:latin typeface="Times New Roman" pitchFamily="18" charset="0"/>
              <a:cs typeface="Times New Roman" pitchFamily="18" charset="0"/>
            </a:endParaRPr>
          </a:p>
          <a:p>
            <a:pPr>
              <a:lnSpc>
                <a:spcPct val="150000"/>
              </a:lnSpc>
            </a:pPr>
            <a:r>
              <a:rPr lang="pt-PT" sz="2400" dirty="0">
                <a:latin typeface="Times New Roman" pitchFamily="18" charset="0"/>
                <a:cs typeface="Times New Roman" pitchFamily="18" charset="0"/>
              </a:rPr>
              <a:t>- Phiếu thu, Phiếu chi </a:t>
            </a:r>
            <a:endParaRPr lang="en-US" sz="2400" dirty="0">
              <a:latin typeface="Times New Roman" pitchFamily="18" charset="0"/>
              <a:cs typeface="Times New Roman" pitchFamily="18" charset="0"/>
            </a:endParaRPr>
          </a:p>
          <a:p>
            <a:pPr>
              <a:lnSpc>
                <a:spcPct val="150000"/>
              </a:lnSpc>
            </a:pPr>
            <a:r>
              <a:rPr lang="pt-PT" sz="2400" dirty="0">
                <a:latin typeface="Times New Roman" pitchFamily="18" charset="0"/>
                <a:cs typeface="Times New Roman" pitchFamily="18" charset="0"/>
              </a:rPr>
              <a:t>- Giấy báo nợ, có của ngân hàng, ...</a:t>
            </a:r>
            <a:endParaRPr lang="en-US" sz="2400" dirty="0">
              <a:latin typeface="Times New Roman" pitchFamily="18" charset="0"/>
              <a:cs typeface="Times New Roman" pitchFamily="18" charset="0"/>
            </a:endParaRPr>
          </a:p>
          <a:p>
            <a:pPr>
              <a:lnSpc>
                <a:spcPct val="150000"/>
              </a:lnSpc>
            </a:pPr>
            <a:r>
              <a:rPr lang="pt-PT" sz="2400" i="1" dirty="0">
                <a:latin typeface="Times New Roman" pitchFamily="18" charset="0"/>
                <a:cs typeface="Times New Roman" pitchFamily="18" charset="0"/>
              </a:rPr>
              <a:t>2.7.3.  Tài khoản sử dụng: Tài khoản </a:t>
            </a:r>
            <a:r>
              <a:rPr lang="vi-VN" sz="2400" i="1" dirty="0">
                <a:latin typeface="Times New Roman" pitchFamily="18" charset="0"/>
                <a:cs typeface="Times New Roman" pitchFamily="18" charset="0"/>
              </a:rPr>
              <a:t>229 - Dự phòng tổn thất tài sản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3529350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ÀI KHOẢN 229 - DỰ PHÒNG TỔN THẤT TÀI SẢN (Thông tư 200/2014/TT-B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8600"/>
            <a:ext cx="7991475" cy="586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524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229600" cy="6500306"/>
          </a:xfrm>
          <a:prstGeom prst="rect">
            <a:avLst/>
          </a:prstGeom>
        </p:spPr>
        <p:txBody>
          <a:bodyPr wrap="square">
            <a:spAutoFit/>
          </a:bodyPr>
          <a:lstStyle/>
          <a:p>
            <a:pPr algn="just">
              <a:lnSpc>
                <a:spcPct val="150000"/>
              </a:lnSpc>
            </a:pPr>
            <a:r>
              <a:rPr lang="it-IT" sz="2000" b="1" u="sng" dirty="0">
                <a:latin typeface="Times New Roman" pitchFamily="18" charset="0"/>
                <a:cs typeface="Times New Roman" pitchFamily="18" charset="0"/>
              </a:rPr>
              <a:t>BÀI TẬP THỰC HÀNH</a:t>
            </a:r>
            <a:endParaRPr lang="en-US" sz="2000" dirty="0">
              <a:latin typeface="Times New Roman" pitchFamily="18" charset="0"/>
              <a:cs typeface="Times New Roman" pitchFamily="18" charset="0"/>
            </a:endParaRPr>
          </a:p>
          <a:p>
            <a:pPr algn="just">
              <a:lnSpc>
                <a:spcPct val="150000"/>
              </a:lnSpc>
            </a:pPr>
            <a:r>
              <a:rPr lang="it-IT" sz="2000" b="1" i="1" u="sng" dirty="0">
                <a:latin typeface="Times New Roman" pitchFamily="18" charset="0"/>
                <a:cs typeface="Times New Roman" pitchFamily="18" charset="0"/>
              </a:rPr>
              <a:t>Ví dụ 1</a:t>
            </a:r>
            <a:r>
              <a:rPr lang="it-IT" sz="2000" b="1" u="sng" dirty="0">
                <a:latin typeface="Times New Roman" pitchFamily="18" charset="0"/>
                <a:cs typeface="Times New Roman" pitchFamily="18" charset="0"/>
              </a:rPr>
              <a:t>:</a:t>
            </a:r>
            <a:r>
              <a:rPr lang="it-IT" sz="2000" b="1" dirty="0">
                <a:latin typeface="Times New Roman" pitchFamily="18" charset="0"/>
                <a:cs typeface="Times New Roman" pitchFamily="18" charset="0"/>
              </a:rPr>
              <a:t> Kế toán bất động sản đầu tư</a:t>
            </a:r>
            <a:endParaRPr lang="en-US" sz="2000" dirty="0">
              <a:latin typeface="Times New Roman" pitchFamily="18" charset="0"/>
              <a:cs typeface="Times New Roman" pitchFamily="18" charset="0"/>
            </a:endParaRPr>
          </a:p>
          <a:p>
            <a:pPr algn="just">
              <a:lnSpc>
                <a:spcPct val="150000"/>
              </a:lnSpc>
            </a:pPr>
            <a:r>
              <a:rPr lang="it-IT" sz="2000" dirty="0">
                <a:latin typeface="Times New Roman" pitchFamily="18" charset="0"/>
                <a:cs typeface="Times New Roman" pitchFamily="18" charset="0"/>
              </a:rPr>
              <a:t>1. DN mua một quyền sử dụng đất (nắm giữu chờ tăng giá) giá mua: 825.000.000 đ, đã thanh toán bằng tiền gửi ngân hàng (NH đã báo) chi phí hoàn thành các thủ tục mua: 22.500.000 đ, đã chi bằng tiền mặt</a:t>
            </a:r>
            <a:endParaRPr lang="en-US" sz="2000" dirty="0">
              <a:latin typeface="Times New Roman" pitchFamily="18" charset="0"/>
              <a:cs typeface="Times New Roman" pitchFamily="18" charset="0"/>
            </a:endParaRPr>
          </a:p>
          <a:p>
            <a:pPr algn="just">
              <a:lnSpc>
                <a:spcPct val="150000"/>
              </a:lnSpc>
            </a:pPr>
            <a:r>
              <a:rPr lang="it-IT" sz="2000" dirty="0">
                <a:latin typeface="Times New Roman" pitchFamily="18" charset="0"/>
                <a:cs typeface="Times New Roman" pitchFamily="18" charset="0"/>
              </a:rPr>
              <a:t>2. DN thuê tài chính một lô nhà (để cho thuê hoạt động) giá trị hợp đồng (bao gồm cả thuế GTGT 10%) 2.200.000.000đ, nợ gốc phải trả kỳ này: 550.000.000đ</a:t>
            </a:r>
            <a:endParaRPr lang="en-US" sz="2000" dirty="0">
              <a:latin typeface="Times New Roman" pitchFamily="18" charset="0"/>
              <a:cs typeface="Times New Roman" pitchFamily="18" charset="0"/>
            </a:endParaRPr>
          </a:p>
          <a:p>
            <a:pPr algn="just">
              <a:lnSpc>
                <a:spcPct val="150000"/>
              </a:lnSpc>
            </a:pPr>
            <a:r>
              <a:rPr lang="it-IT" sz="2000" dirty="0">
                <a:latin typeface="Times New Roman" pitchFamily="18" charset="0"/>
                <a:cs typeface="Times New Roman" pitchFamily="18" charset="0"/>
              </a:rPr>
              <a:t>3. DN bán 1 BĐS đầu tư (quyền sử dụng đất); Nguyên giá 1.750.000.000đ, giá trị hao mòn lũy kế: 250.000.000đ, giá bán: 2.100.000.000đ, người mua đã thanh toán cho DN bằng chuyển khoản qua ngân hàng (ngân hàng đã báo)</a:t>
            </a:r>
            <a:endParaRPr lang="en-US" sz="2000" dirty="0">
              <a:latin typeface="Times New Roman" pitchFamily="18" charset="0"/>
              <a:cs typeface="Times New Roman" pitchFamily="18" charset="0"/>
            </a:endParaRPr>
          </a:p>
          <a:p>
            <a:pPr algn="just">
              <a:lnSpc>
                <a:spcPct val="150000"/>
              </a:lnSpc>
            </a:pPr>
            <a:r>
              <a:rPr lang="it-IT" sz="2000" dirty="0">
                <a:latin typeface="Times New Roman" pitchFamily="18" charset="0"/>
                <a:cs typeface="Times New Roman" pitchFamily="18" charset="0"/>
              </a:rPr>
              <a:t>4. DN quyết định sửa chữa, cải tạo 1 TSCĐ đầu tư để bán trong kỳ tời, Nguyên giá BĐS đầu tư: 1.250.000.000 đ, giá trị hao mòn lũy kế: 250.00.000đ</a:t>
            </a:r>
            <a:endParaRPr lang="en-US" sz="2000" dirty="0">
              <a:latin typeface="Times New Roman" pitchFamily="18" charset="0"/>
              <a:cs typeface="Times New Roman" pitchFamily="18" charset="0"/>
            </a:endParaRPr>
          </a:p>
          <a:p>
            <a:pPr algn="just">
              <a:lnSpc>
                <a:spcPct val="150000"/>
              </a:lnSpc>
            </a:pPr>
            <a:r>
              <a:rPr lang="it-IT" sz="2000" b="1" i="1" u="sng" dirty="0">
                <a:latin typeface="Times New Roman" pitchFamily="18" charset="0"/>
                <a:cs typeface="Times New Roman" pitchFamily="18" charset="0"/>
              </a:rPr>
              <a:t>Yêu cầu:</a:t>
            </a:r>
            <a:r>
              <a:rPr lang="it-IT" sz="2000" dirty="0">
                <a:latin typeface="Times New Roman" pitchFamily="18" charset="0"/>
                <a:cs typeface="Times New Roman" pitchFamily="18" charset="0"/>
              </a:rPr>
              <a:t> </a:t>
            </a:r>
            <a:r>
              <a:rPr lang="en-US" sz="2000" dirty="0">
                <a:latin typeface="Times New Roman" pitchFamily="18" charset="0"/>
                <a:cs typeface="Times New Roman" pitchFamily="18" charset="0"/>
              </a:rPr>
              <a:t>Đ</a:t>
            </a:r>
            <a:r>
              <a:rPr lang="it-IT" sz="2000" dirty="0">
                <a:latin typeface="Times New Roman" pitchFamily="18" charset="0"/>
                <a:cs typeface="Times New Roman" pitchFamily="18" charset="0"/>
              </a:rPr>
              <a:t>ịnh khoản các nghiệp vụ kinh tế trên</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7023880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6526" y="152400"/>
            <a:ext cx="8222673" cy="6740307"/>
          </a:xfrm>
          <a:prstGeom prst="rect">
            <a:avLst/>
          </a:prstGeom>
        </p:spPr>
        <p:txBody>
          <a:bodyPr wrap="square">
            <a:spAutoFit/>
          </a:bodyPr>
          <a:lstStyle/>
          <a:p>
            <a:pPr algn="just">
              <a:lnSpc>
                <a:spcPct val="150000"/>
              </a:lnSpc>
            </a:pPr>
            <a:r>
              <a:rPr lang="it-IT" sz="2400" b="1" i="1" u="sng" dirty="0">
                <a:latin typeface="Times New Roman" pitchFamily="18" charset="0"/>
                <a:cs typeface="Times New Roman" pitchFamily="18" charset="0"/>
              </a:rPr>
              <a:t>Ví dụ 2</a:t>
            </a:r>
            <a:r>
              <a:rPr lang="it-IT" sz="2400" b="1" u="sng" dirty="0">
                <a:latin typeface="Times New Roman" pitchFamily="18" charset="0"/>
                <a:cs typeface="Times New Roman" pitchFamily="18" charset="0"/>
              </a:rPr>
              <a:t>:</a:t>
            </a:r>
            <a:r>
              <a:rPr lang="it-IT" sz="2400" b="1" dirty="0">
                <a:latin typeface="Times New Roman" pitchFamily="18" charset="0"/>
                <a:cs typeface="Times New Roman" pitchFamily="18" charset="0"/>
              </a:rPr>
              <a:t> Kế toán đầu tư vào công ty con</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1. DN trích tiền gửi ngân hàng mua một số cổ phiếu của công ty A để trở thành công ty mẹ: 1.500.000.000đ (ngân hàng đã báo)</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2. DN mang tài sản cố định (phương tiện vận tải) đầu tư cho công ty con, nguyên giá: 300.000.000đ, hao mòn lũy kế: 50.000.000đ, giá do hội đồng thống nhất đánh giá lại: 265.000.000đ</a:t>
            </a:r>
            <a:endParaRPr lang="en-US" sz="2400" dirty="0">
              <a:latin typeface="Times New Roman" pitchFamily="18" charset="0"/>
              <a:cs typeface="Times New Roman" pitchFamily="18" charset="0"/>
            </a:endParaRPr>
          </a:p>
          <a:p>
            <a:pPr algn="just">
              <a:lnSpc>
                <a:spcPct val="150000"/>
              </a:lnSpc>
            </a:pPr>
            <a:r>
              <a:rPr lang="it-IT" sz="2400" dirty="0">
                <a:latin typeface="Times New Roman" pitchFamily="18" charset="0"/>
                <a:cs typeface="Times New Roman" pitchFamily="18" charset="0"/>
              </a:rPr>
              <a:t>3. DN nhận được thông báo của công ty con về số lợi nhuận được chia kỳ này: 25.000.000đ, thời gian sau DN nhận được bằng chuyển khoản qua ngân hàng (ngân hàng đã báo)</a:t>
            </a:r>
          </a:p>
          <a:p>
            <a:pPr algn="just">
              <a:lnSpc>
                <a:spcPct val="150000"/>
              </a:lnSpc>
            </a:pPr>
            <a:r>
              <a:rPr lang="it-IT" sz="2400" b="1" i="1" u="sng" dirty="0"/>
              <a:t>Yêu cầu:</a:t>
            </a:r>
            <a:r>
              <a:rPr lang="it-IT" sz="2400" dirty="0"/>
              <a:t> </a:t>
            </a:r>
            <a:r>
              <a:rPr lang="en-US" sz="2400" dirty="0"/>
              <a:t>Đ</a:t>
            </a:r>
            <a:r>
              <a:rPr lang="it-IT" sz="2400" dirty="0"/>
              <a:t>ịnh khoản các nghiệp vụ kinh tế trên</a:t>
            </a:r>
            <a:endParaRPr lang="en-US" sz="2400" dirty="0"/>
          </a:p>
          <a:p>
            <a:pPr algn="just">
              <a:lnSpc>
                <a:spcPct val="150000"/>
              </a:lnSpc>
            </a:pPr>
            <a:endParaRPr lang="it-IT" sz="2400" dirty="0">
              <a:latin typeface="Times New Roman" pitchFamily="18" charset="0"/>
              <a:cs typeface="Times New Roman" pitchFamily="18" charset="0"/>
            </a:endParaRPr>
          </a:p>
          <a:p>
            <a:pPr algn="just">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053007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609600" y="1352680"/>
            <a:ext cx="7772400" cy="1583878"/>
          </a:xfrm>
          <a:prstGeom prst="rect">
            <a:avLst/>
          </a:prstGeom>
        </p:spPr>
        <p:txBody>
          <a:bodyPr vert="horz" wrap="square" lIns="0" tIns="7984" rIns="0" bIns="0" rtlCol="0">
            <a:spAutoFit/>
          </a:bodyPr>
          <a:lstStyle/>
          <a:p>
            <a:pPr marL="420" algn="ctr">
              <a:spcBef>
                <a:spcPts val="63"/>
              </a:spcBef>
            </a:pPr>
            <a:r>
              <a:rPr spc="-3" dirty="0"/>
              <a:t>BÀI </a:t>
            </a:r>
            <a:r>
              <a:rPr lang="en-US" spc="-3" dirty="0"/>
              <a:t>9</a:t>
            </a:r>
            <a:endParaRPr spc="-3" dirty="0"/>
          </a:p>
          <a:p>
            <a:pPr marL="0" marR="3362" indent="0" algn="ctr">
              <a:buNone/>
            </a:pPr>
            <a:r>
              <a:rPr lang="it-IT" b="1" dirty="0"/>
              <a:t>KẾ TOÁN NỢ PHẢI TRẢ VÀ NGUỒN VỐN CHỦ SỞ HỮU</a:t>
            </a:r>
            <a:endParaRPr spc="-3" dirty="0"/>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97</a:t>
            </a:fld>
            <a:endParaRPr sz="927">
              <a:solidFill>
                <a:prstClr val="black"/>
              </a:solidFill>
              <a:latin typeface="Tahoma"/>
              <a:cs typeface="Tahoma"/>
            </a:endParaRPr>
          </a:p>
        </p:txBody>
      </p:sp>
    </p:spTree>
    <p:extLst>
      <p:ext uri="{BB962C8B-B14F-4D97-AF65-F5344CB8AC3E}">
        <p14:creationId xmlns:p14="http://schemas.microsoft.com/office/powerpoint/2010/main" val="36341599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820414"/>
            <a:ext cx="5348371" cy="2848110"/>
          </a:xfrm>
          <a:prstGeom prst="rect">
            <a:avLst/>
          </a:prstGeom>
        </p:spPr>
        <p:txBody>
          <a:bodyPr vert="horz" wrap="square" lIns="0" tIns="8404" rIns="0" bIns="0" rtlCol="0">
            <a:spAutoFit/>
          </a:bodyPr>
          <a:lstStyle/>
          <a:p>
            <a:pPr marL="8405" defTabSz="605150">
              <a:spcBef>
                <a:spcPts val="66"/>
              </a:spcBef>
            </a:pPr>
            <a:r>
              <a:rPr sz="2400" b="1" dirty="0">
                <a:solidFill>
                  <a:srgbClr val="820C15"/>
                </a:solidFill>
                <a:latin typeface="Times New Roman" pitchFamily="18" charset="0"/>
                <a:cs typeface="Times New Roman" pitchFamily="18" charset="0"/>
              </a:rPr>
              <a:t>CÁC KIẾN THỨC CẦN</a:t>
            </a:r>
            <a:r>
              <a:rPr sz="2400" b="1" spc="-20" dirty="0">
                <a:solidFill>
                  <a:srgbClr val="820C15"/>
                </a:solidFill>
                <a:latin typeface="Times New Roman" pitchFamily="18" charset="0"/>
                <a:cs typeface="Times New Roman" pitchFamily="18" charset="0"/>
              </a:rPr>
              <a:t> </a:t>
            </a:r>
            <a:r>
              <a:rPr sz="2400" b="1" dirty="0">
                <a:solidFill>
                  <a:srgbClr val="820C15"/>
                </a:solidFill>
                <a:latin typeface="Times New Roman" pitchFamily="18" charset="0"/>
                <a:cs typeface="Times New Roman" pitchFamily="18" charset="0"/>
              </a:rPr>
              <a:t>CÓ</a:t>
            </a:r>
            <a:endParaRPr sz="2400" dirty="0">
              <a:solidFill>
                <a:prstClr val="black"/>
              </a:solidFill>
              <a:latin typeface="Times New Roman" pitchFamily="18" charset="0"/>
              <a:cs typeface="Times New Roman" pitchFamily="18" charset="0"/>
            </a:endParaRPr>
          </a:p>
          <a:p>
            <a:pPr defTabSz="605150"/>
            <a:endParaRPr sz="2400" dirty="0">
              <a:solidFill>
                <a:prstClr val="black"/>
              </a:solidFill>
              <a:latin typeface="Times New Roman" pitchFamily="18" charset="0"/>
              <a:cs typeface="Times New Roman" pitchFamily="18" charset="0"/>
            </a:endParaRPr>
          </a:p>
          <a:p>
            <a:pPr defTabSz="605150">
              <a:spcBef>
                <a:spcPts val="23"/>
              </a:spcBef>
            </a:pPr>
            <a:endParaRPr sz="2400" dirty="0">
              <a:solidFill>
                <a:prstClr val="black"/>
              </a:solidFill>
              <a:latin typeface="Times New Roman" pitchFamily="18" charset="0"/>
              <a:cs typeface="Times New Roman" pitchFamily="18" charset="0"/>
            </a:endParaRPr>
          </a:p>
          <a:p>
            <a:pPr marL="8405" marR="3362" defTabSz="605150">
              <a:lnSpc>
                <a:spcPct val="115599"/>
              </a:lnSpc>
            </a:pPr>
            <a:r>
              <a:rPr sz="2400" spc="-3" dirty="0">
                <a:solidFill>
                  <a:prstClr val="black"/>
                </a:solidFill>
                <a:latin typeface="Times New Roman" pitchFamily="18" charset="0"/>
                <a:cs typeface="Times New Roman" pitchFamily="18" charset="0"/>
              </a:rPr>
              <a:t>Để hiểu </a:t>
            </a:r>
            <a:r>
              <a:rPr sz="2400" dirty="0">
                <a:solidFill>
                  <a:prstClr val="black"/>
                </a:solidFill>
                <a:latin typeface="Times New Roman" pitchFamily="18" charset="0"/>
                <a:cs typeface="Times New Roman" pitchFamily="18" charset="0"/>
              </a:rPr>
              <a:t>rõ </a:t>
            </a:r>
            <a:r>
              <a:rPr sz="2400" spc="-3" dirty="0">
                <a:solidFill>
                  <a:prstClr val="black"/>
                </a:solidFill>
                <a:latin typeface="Times New Roman" pitchFamily="18" charset="0"/>
                <a:cs typeface="Times New Roman" pitchFamily="18" charset="0"/>
              </a:rPr>
              <a:t>bài </a:t>
            </a:r>
            <a:r>
              <a:rPr sz="2400" spc="-26" dirty="0">
                <a:solidFill>
                  <a:prstClr val="black"/>
                </a:solidFill>
                <a:latin typeface="Times New Roman" pitchFamily="18" charset="0"/>
                <a:cs typeface="Times New Roman" pitchFamily="18" charset="0"/>
              </a:rPr>
              <a:t>này, </a:t>
            </a:r>
            <a:r>
              <a:rPr sz="2400" spc="-3" dirty="0">
                <a:solidFill>
                  <a:prstClr val="black"/>
                </a:solidFill>
                <a:latin typeface="Times New Roman" pitchFamily="18" charset="0"/>
                <a:cs typeface="Times New Roman" pitchFamily="18" charset="0"/>
              </a:rPr>
              <a:t>yêu </a:t>
            </a:r>
            <a:r>
              <a:rPr sz="2400" dirty="0">
                <a:solidFill>
                  <a:prstClr val="black"/>
                </a:solidFill>
                <a:latin typeface="Times New Roman" pitchFamily="18" charset="0"/>
                <a:cs typeface="Times New Roman" pitchFamily="18" charset="0"/>
              </a:rPr>
              <a:t>cầu </a:t>
            </a:r>
            <a:r>
              <a:rPr sz="2400" spc="-3" dirty="0">
                <a:solidFill>
                  <a:prstClr val="black"/>
                </a:solidFill>
                <a:latin typeface="Times New Roman" pitchFamily="18" charset="0"/>
                <a:cs typeface="Times New Roman" pitchFamily="18" charset="0"/>
              </a:rPr>
              <a:t>người học </a:t>
            </a:r>
            <a:r>
              <a:rPr sz="2400" dirty="0">
                <a:solidFill>
                  <a:prstClr val="black"/>
                </a:solidFill>
                <a:latin typeface="Times New Roman" pitchFamily="18" charset="0"/>
                <a:cs typeface="Times New Roman" pitchFamily="18" charset="0"/>
              </a:rPr>
              <a:t>cần có </a:t>
            </a:r>
            <a:r>
              <a:rPr sz="2400" spc="-3" dirty="0">
                <a:solidFill>
                  <a:prstClr val="black"/>
                </a:solidFill>
                <a:latin typeface="Times New Roman" pitchFamily="18" charset="0"/>
                <a:cs typeface="Times New Roman" pitchFamily="18" charset="0"/>
              </a:rPr>
              <a:t>các </a:t>
            </a:r>
            <a:r>
              <a:rPr sz="2400" dirty="0">
                <a:solidFill>
                  <a:prstClr val="black"/>
                </a:solidFill>
                <a:latin typeface="Times New Roman" pitchFamily="18" charset="0"/>
                <a:cs typeface="Times New Roman" pitchFamily="18" charset="0"/>
              </a:rPr>
              <a:t>kiến thức  cơ bản liên quan đến các môn học</a:t>
            </a:r>
            <a:r>
              <a:rPr sz="2400" spc="-56" dirty="0">
                <a:solidFill>
                  <a:prstClr val="black"/>
                </a:solidFill>
                <a:latin typeface="Times New Roman" pitchFamily="18" charset="0"/>
                <a:cs typeface="Times New Roman" pitchFamily="18" charset="0"/>
              </a:rPr>
              <a:t> </a:t>
            </a:r>
            <a:r>
              <a:rPr sz="2400" dirty="0">
                <a:solidFill>
                  <a:prstClr val="black"/>
                </a:solidFill>
                <a:latin typeface="Times New Roman" pitchFamily="18" charset="0"/>
                <a:cs typeface="Times New Roman" pitchFamily="18" charset="0"/>
              </a:rPr>
              <a:t>sau:</a:t>
            </a:r>
          </a:p>
          <a:p>
            <a:pPr marL="234075" indent="-224830" defTabSz="605150">
              <a:spcBef>
                <a:spcPts val="559"/>
              </a:spcBef>
              <a:buFontTx/>
              <a:buChar char="•"/>
              <a:tabLst>
                <a:tab pos="234075" algn="l"/>
                <a:tab pos="234496" algn="l"/>
              </a:tabLst>
            </a:pPr>
            <a:r>
              <a:rPr lang="en-US" sz="2400" spc="-3" dirty="0" err="1">
                <a:solidFill>
                  <a:prstClr val="black"/>
                </a:solidFill>
                <a:latin typeface="Times New Roman" pitchFamily="18" charset="0"/>
                <a:cs typeface="Times New Roman" pitchFamily="18" charset="0"/>
              </a:rPr>
              <a:t>Nguyên</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lý</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kế</a:t>
            </a:r>
            <a:r>
              <a:rPr lang="en-US" sz="2400" spc="-3" dirty="0">
                <a:solidFill>
                  <a:prstClr val="black"/>
                </a:solidFill>
                <a:latin typeface="Times New Roman" pitchFamily="18" charset="0"/>
                <a:cs typeface="Times New Roman" pitchFamily="18" charset="0"/>
              </a:rPr>
              <a:t> </a:t>
            </a:r>
            <a:r>
              <a:rPr lang="en-US" sz="2400" spc="-3" dirty="0" err="1">
                <a:solidFill>
                  <a:prstClr val="black"/>
                </a:solidFill>
                <a:latin typeface="Times New Roman" pitchFamily="18" charset="0"/>
                <a:cs typeface="Times New Roman" pitchFamily="18" charset="0"/>
              </a:rPr>
              <a:t>toán</a:t>
            </a:r>
            <a:endParaRPr sz="1191" dirty="0">
              <a:solidFill>
                <a:prstClr val="black"/>
              </a:solidFill>
              <a:latin typeface="Arial"/>
              <a:cs typeface="Arial"/>
            </a:endParaRPr>
          </a:p>
        </p:txBody>
      </p:sp>
      <p:sp>
        <p:nvSpPr>
          <p:cNvPr id="3" name="object 3"/>
          <p:cNvSpPr/>
          <p:nvPr/>
        </p:nvSpPr>
        <p:spPr>
          <a:xfrm>
            <a:off x="6032351" y="1118123"/>
            <a:ext cx="1265704" cy="1643903"/>
          </a:xfrm>
          <a:prstGeom prst="rect">
            <a:avLst/>
          </a:prstGeom>
          <a:blipFill>
            <a:blip r:embed="rId2" cstate="print"/>
            <a:stretch>
              <a:fillRect/>
            </a:stretch>
          </a:blipFill>
        </p:spPr>
        <p:txBody>
          <a:bodyPr wrap="square" lIns="0" tIns="0" rIns="0" bIns="0" rtlCol="0"/>
          <a:lstStyle/>
          <a:p>
            <a:pPr defTabSz="605150"/>
            <a:endParaRPr sz="1191">
              <a:solidFill>
                <a:prstClr val="black"/>
              </a:solidFill>
              <a:latin typeface="Calibri"/>
            </a:endParaRPr>
          </a:p>
        </p:txBody>
      </p:sp>
      <p:sp>
        <p:nvSpPr>
          <p:cNvPr id="4" name="object 4"/>
          <p:cNvSpPr txBox="1"/>
          <p:nvPr/>
        </p:nvSpPr>
        <p:spPr>
          <a:xfrm>
            <a:off x="7398403" y="6128644"/>
            <a:ext cx="114720" cy="150730"/>
          </a:xfrm>
          <a:prstGeom prst="rect">
            <a:avLst/>
          </a:prstGeom>
        </p:spPr>
        <p:txBody>
          <a:bodyPr vert="horz" wrap="square" lIns="0" tIns="7984" rIns="0" bIns="0" rtlCol="0">
            <a:spAutoFit/>
          </a:bodyPr>
          <a:lstStyle/>
          <a:p>
            <a:pPr marL="25215" defTabSz="605150">
              <a:spcBef>
                <a:spcPts val="63"/>
              </a:spcBef>
            </a:pPr>
            <a:fld id="{81D60167-4931-47E6-BA6A-407CBD079E47}" type="slidenum">
              <a:rPr sz="927" spc="-3" dirty="0">
                <a:solidFill>
                  <a:srgbClr val="820C15"/>
                </a:solidFill>
                <a:latin typeface="Tahoma"/>
                <a:cs typeface="Tahoma"/>
              </a:rPr>
              <a:pPr marL="25215" defTabSz="605150">
                <a:spcBef>
                  <a:spcPts val="63"/>
                </a:spcBef>
              </a:pPr>
              <a:t>98</a:t>
            </a:fld>
            <a:endParaRPr sz="927">
              <a:solidFill>
                <a:prstClr val="black"/>
              </a:solidFill>
              <a:latin typeface="Tahoma"/>
              <a:cs typeface="Tahoma"/>
            </a:endParaRPr>
          </a:p>
        </p:txBody>
      </p:sp>
    </p:spTree>
    <p:extLst>
      <p:ext uri="{BB962C8B-B14F-4D97-AF65-F5344CB8AC3E}">
        <p14:creationId xmlns:p14="http://schemas.microsoft.com/office/powerpoint/2010/main" val="26478904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9150" y="1447800"/>
            <a:ext cx="3390900" cy="477054"/>
          </a:xfrm>
          <a:prstGeom prst="rect">
            <a:avLst/>
          </a:prstGeom>
        </p:spPr>
        <p:txBody>
          <a:bodyPr wrap="square">
            <a:spAutoFit/>
          </a:bodyPr>
          <a:lstStyle/>
          <a:p>
            <a:r>
              <a:rPr lang="en-US" sz="2500" b="1" dirty="0">
                <a:solidFill>
                  <a:prstClr val="black"/>
                </a:solidFill>
                <a:latin typeface="Times New Roman"/>
                <a:ea typeface="Calibri"/>
                <a:cs typeface="Times New Roman"/>
              </a:rPr>
              <a:t>   NỘI DUNG BÀI 9</a:t>
            </a:r>
            <a:endParaRPr lang="en-US" sz="2500" b="1" dirty="0"/>
          </a:p>
        </p:txBody>
      </p:sp>
      <p:graphicFrame>
        <p:nvGraphicFramePr>
          <p:cNvPr id="8" name="Diagram 7"/>
          <p:cNvGraphicFramePr/>
          <p:nvPr>
            <p:extLst>
              <p:ext uri="{D42A27DB-BD31-4B8C-83A1-F6EECF244321}">
                <p14:modId xmlns:p14="http://schemas.microsoft.com/office/powerpoint/2010/main" val="2995690525"/>
              </p:ext>
            </p:extLst>
          </p:nvPr>
        </p:nvGraphicFramePr>
        <p:xfrm>
          <a:off x="457200" y="609600"/>
          <a:ext cx="8001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9344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400TGp_globalcity_light_ani">
  <a:themeElements>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Default Design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2830</TotalTime>
  <Words>26362</Words>
  <Application>Microsoft Office PowerPoint</Application>
  <PresentationFormat>On-screen Show (4:3)</PresentationFormat>
  <Paragraphs>2246</Paragraphs>
  <Slides>263</Slides>
  <Notes>11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263</vt:i4>
      </vt:variant>
    </vt:vector>
  </HeadingPairs>
  <TitlesOfParts>
    <vt:vector size="275" baseType="lpstr">
      <vt:lpstr>SimSun</vt:lpstr>
      <vt:lpstr>.VnTime</vt:lpstr>
      <vt:lpstr>Arial</vt:lpstr>
      <vt:lpstr>Calibri</vt:lpstr>
      <vt:lpstr>Constantia</vt:lpstr>
      <vt:lpstr>Tahoma</vt:lpstr>
      <vt:lpstr>Times New Roman</vt:lpstr>
      <vt:lpstr>Verdana</vt:lpstr>
      <vt:lpstr>Wingdings</vt:lpstr>
      <vt:lpstr>Wingdings 2</vt:lpstr>
      <vt:lpstr>Flow</vt:lpstr>
      <vt:lpstr>400TGp_globalcity_light_ani</vt:lpstr>
      <vt:lpstr>PowerPoint Presentation</vt:lpstr>
      <vt:lpstr>PowerPoint Presentation</vt:lpstr>
      <vt:lpstr>PowerPoint Presentation</vt:lpstr>
      <vt:lpstr>PowerPoint Presentation</vt:lpstr>
      <vt:lpstr>PowerPoint Presentation</vt:lpstr>
      <vt:lpstr>PowerPoint Presentation</vt:lpstr>
      <vt:lpstr> 2.2. Đánh giá thành phẩm, hàng hóa</vt:lpstr>
      <vt:lpstr> 2.2. Đánh giá thành phẩm, hàng hóa</vt:lpstr>
      <vt:lpstr> 2.2. Đánh giá thành phẩm, hàng hóa</vt:lpstr>
      <vt:lpstr> 2.3. Kế toán thành phẩm, hàng hóa</vt:lpstr>
      <vt:lpstr> 2.3. Kế toán thành phẩm, hàng hóa</vt:lpstr>
      <vt:lpstr>PowerPoint Presentation</vt:lpstr>
      <vt:lpstr> 2.3. Kế toán thành phẩm, hàng hóa</vt:lpstr>
      <vt:lpstr> 2.3. Kế toán thành phẩm, hàng hóa</vt:lpstr>
      <vt:lpstr>PowerPoint Presentation</vt:lpstr>
      <vt:lpstr> 2.3. Kế toán thành phẩm, hàng hóa</vt:lpstr>
      <vt:lpstr>PowerPoint Presentation</vt:lpstr>
      <vt:lpstr>    2.3.4. Ghi sổ kế toán </vt:lpstr>
      <vt:lpstr>PowerPoint Presentation</vt:lpstr>
      <vt:lpstr>PowerPoint Presentation</vt:lpstr>
      <vt:lpstr>PowerPoint Presentation</vt:lpstr>
      <vt:lpstr>PowerPoint Presentation</vt:lpstr>
      <vt:lpstr> 3.2. Kế toán các khoản giảm trừ doanh thu 3.2.1. Nội dung</vt:lpstr>
      <vt:lpstr> 3.2. Kế toán các khoản giảm trừ doanh thu 3.2.1. Nội dung</vt:lpstr>
      <vt:lpstr> 3.2. Kế toán các khoản giảm trừ doanh thu 3.2.2. Kế toán các khoản giảm trừ doanh thu</vt:lpstr>
      <vt:lpstr>PowerPoint Presentation</vt:lpstr>
      <vt:lpstr> 3.2. Kế toán các khoản giảm trừ doanh thu 3.2.3. Kế toán thuế GTGT nộp theo phương pháp trực tiếp</vt:lpstr>
      <vt:lpstr> 3.2. Kế toán các khoản giảm trừ doanh thu 3.2.3. Kế toán thuế GTGT nộp theo phương pháp trực tiếp</vt:lpstr>
      <vt:lpstr> 3.2. Kế toán các khoản giảm trừ doanh thu 3.2.3. Kế toán thuế GTGT nộp theo phương pháp trực tiếp</vt:lpstr>
      <vt:lpstr> 3.2. Kế toán các khoản giảm trừ doanh thu 3.2.4. Kế toán thuế tiêu thụ đặc biệt, thuế xuất khẩu</vt:lpstr>
      <vt:lpstr>    3.2.4. Ghi sổ kế toán </vt:lpstr>
      <vt:lpstr>    3.2.4. Ghi sổ kế toán </vt:lpstr>
      <vt:lpstr>4. Kế toán chi phí BH và chi phí QLDN 4.1. Kế toán chi phí bán hàng 4.1.1. Nội dung </vt:lpstr>
      <vt:lpstr>4.1.2 Chứng từ kế toán</vt:lpstr>
      <vt:lpstr>146</vt:lpstr>
      <vt:lpstr>4. Kế toán chi phí BH và chi phí QLDN 4.2. Kế toán chi phí QLDN 4.2.1. Nội dung </vt:lpstr>
      <vt:lpstr>4.2.2 Chứng từ kế toán</vt:lpstr>
      <vt:lpstr>146</vt:lpstr>
      <vt:lpstr>149</vt:lpstr>
      <vt:lpstr>5. Kế toán chi phí và doanh thu hoạt động tài chính 5.1.Nội dung chi phí  và doanh thu hoạt động tài chính  </vt:lpstr>
      <vt:lpstr>5. Kế toán chi phí và doanh thu hoạt động tài chính 5.1.Nội dung chi phí  và doanh thu hoạt động tài chính  </vt:lpstr>
      <vt:lpstr>5. Kế toán chi phí và doanh thu hoạt động tài chính 5.2. Phương pháp kế toán  </vt:lpstr>
      <vt:lpstr>PowerPoint Presentation</vt:lpstr>
      <vt:lpstr>PowerPoint Presentation</vt:lpstr>
      <vt:lpstr>    5.2.3. Ghi sổ kế toán </vt:lpstr>
      <vt:lpstr>6. Kế toán chi phí khác và thu nhập khác 6.1.Nội dung chi phí khác và thu  nhập khác  </vt:lpstr>
      <vt:lpstr>6. Kế toán chi phí khác và thu nhập khác 6.1.Nội dung chi phí khác và thu  nhập khác  </vt:lpstr>
      <vt:lpstr>6. Kế toán chi phí khác và thu nhập khác 6.1.Nội dung chi phí khác và thu  nhập khác  </vt:lpstr>
      <vt:lpstr>6. Kế toán chi phí khác và thu nhập khác 6.1.Nội dung chi phí khác và thu  nhập khác  </vt:lpstr>
      <vt:lpstr>6. Kế toán chi phí và thu nhập khác 6.2. Phương pháp kế toán  </vt:lpstr>
      <vt:lpstr>PowerPoint Presentation</vt:lpstr>
      <vt:lpstr>PowerPoint Presentation</vt:lpstr>
      <vt:lpstr>145</vt:lpstr>
      <vt:lpstr>156</vt:lpstr>
      <vt:lpstr>156</vt:lpstr>
      <vt:lpstr>PowerPoint Presentation</vt:lpstr>
      <vt:lpstr>159</vt:lpstr>
      <vt:lpstr>160</vt:lpstr>
      <vt:lpstr>161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164</vt:lpstr>
      <vt:lpstr>164</vt:lpstr>
      <vt:lpstr>PowerPoint Presentation</vt:lpstr>
      <vt:lpstr>1.7. Kỳ lập BCTC</vt:lpstr>
      <vt:lpstr>1.8. Thời hạn nộp BCTC</vt:lpstr>
      <vt:lpstr>PowerPoint Presentation</vt:lpstr>
      <vt:lpstr>PowerPoint Presentation</vt:lpstr>
      <vt:lpstr>165</vt:lpstr>
      <vt:lpstr>2. Báo cáo tài chính hợp nhất và tổng hợp</vt:lpstr>
      <vt:lpstr>2. Báo cáo tài chính hợp nhất và tổng hợp</vt:lpstr>
      <vt:lpstr>2. Báo cáo tài chính hợp nhất và tổng hợp</vt:lpstr>
      <vt:lpstr>2. Báo cáo tài chính hợp nhất và tổng hợp</vt:lpstr>
      <vt:lpstr>165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3.2: Nội dung kết cấu, tác dụng của Báo cáo KQHĐKD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Trang Nhung</cp:lastModifiedBy>
  <cp:revision>139</cp:revision>
  <dcterms:created xsi:type="dcterms:W3CDTF">2017-04-03T04:33:00Z</dcterms:created>
  <dcterms:modified xsi:type="dcterms:W3CDTF">2026-07-26T15:53:28Z</dcterms:modified>
</cp:coreProperties>
</file>