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9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75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7655A5-A097-41DC-B5D6-9C95E2963AC7}" type="datetimeFigureOut">
              <a:rPr lang="en-US" smtClean="0"/>
              <a:t>7/26/2026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5821CB-C73A-42A1-B2B9-268915859FF2}" type="slidenum">
              <a:rPr lang="en-US" smtClean="0"/>
              <a:t>‹#›</a:t>
            </a:fld>
            <a:endParaRPr lang="en-US"/>
          </a:p>
        </p:txBody>
      </p:sp>
    </p:spTree>
    <p:extLst>
      <p:ext uri="{BB962C8B-B14F-4D97-AF65-F5344CB8AC3E}">
        <p14:creationId xmlns:p14="http://schemas.microsoft.com/office/powerpoint/2010/main" val="1152735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1533647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2938464"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1500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4257996"/>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1514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t>
            </a:r>
            <a:r>
              <a:rPr lang="vi-VN"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MÔN THIẾT BỊ ĐIỆN GIA DUNG</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581960" y="4143629"/>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90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83299" y="4385260"/>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935430" y="1217351"/>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2414786" y="4081663"/>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5745163" y="1633589"/>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4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3193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Chu Trình Làm Lạnh Cơ Bản</a:t>
            </a:r>
          </a:p>
        </p:txBody>
      </p:sp>
      <p:sp>
        <p:nvSpPr>
          <p:cNvPr id="3" name="TextBox 2"/>
          <p:cNvSpPr txBox="1"/>
          <p:nvPr/>
        </p:nvSpPr>
        <p:spPr>
          <a:xfrm>
            <a:off x="1666875" y="2605385"/>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Máy nén (Block):</a:t>
            </a:r>
            <a:r>
              <a:rPr sz="2100" b="0" i="0" u="none">
                <a:solidFill>
                  <a:srgbClr val="E2E8F0"/>
                </a:solidFill>
                <a:latin typeface="Times New Roman"/>
              </a:rPr>
              <a:t> Hút và nén hơi môi chất lạnh áp suất thấp thành áp suất cao, nhiệt độ cao.</a:t>
            </a:r>
          </a:p>
        </p:txBody>
      </p:sp>
      <p:sp>
        <p:nvSpPr>
          <p:cNvPr id="4" name="TextBox 3"/>
          <p:cNvSpPr txBox="1"/>
          <p:nvPr/>
        </p:nvSpPr>
        <p:spPr>
          <a:xfrm>
            <a:off x="1666875" y="3523357"/>
            <a:ext cx="9191625" cy="373260"/>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Dàn ngưng tụ (Dàn nóng):</a:t>
            </a:r>
            <a:r>
              <a:rPr sz="2100" b="0" i="0" u="none">
                <a:solidFill>
                  <a:srgbClr val="E2E8F0"/>
                </a:solidFill>
                <a:latin typeface="Times New Roman"/>
              </a:rPr>
              <a:t> Môi chất tỏa nhiệt ngưng tụ thành dạng lỏng cao áp.</a:t>
            </a:r>
          </a:p>
        </p:txBody>
      </p:sp>
      <p:sp>
        <p:nvSpPr>
          <p:cNvPr id="5" name="TextBox 4"/>
          <p:cNvSpPr txBox="1"/>
          <p:nvPr/>
        </p:nvSpPr>
        <p:spPr>
          <a:xfrm>
            <a:off x="1666875" y="4068067"/>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Ống mao (Tiết lưu):</a:t>
            </a:r>
            <a:r>
              <a:rPr sz="2100" b="0" i="0" u="none">
                <a:solidFill>
                  <a:srgbClr val="E2E8F0"/>
                </a:solidFill>
                <a:latin typeface="Times New Roman"/>
              </a:rPr>
              <a:t> Giảm áp suất đột ngột, hạ nhiệt độ sâu trước khi vào dàn bay hơi.</a:t>
            </a:r>
          </a:p>
        </p:txBody>
      </p:sp>
      <p:pic>
        <p:nvPicPr>
          <p:cNvPr id="6" name="Picture 5" descr="image.png"/>
          <p:cNvPicPr>
            <a:picLocks noChangeAspect="1"/>
          </p:cNvPicPr>
          <p:nvPr/>
        </p:nvPicPr>
        <p:blipFill>
          <a:blip r:embed="rId2"/>
          <a:stretch>
            <a:fillRect/>
          </a:stretch>
        </p:blipFill>
        <p:spPr>
          <a:xfrm>
            <a:off x="1333500" y="2638722"/>
            <a:ext cx="209550" cy="219075"/>
          </a:xfrm>
          <a:prstGeom prst="rect">
            <a:avLst/>
          </a:prstGeom>
        </p:spPr>
      </p:pic>
      <p:pic>
        <p:nvPicPr>
          <p:cNvPr id="7" name="Picture 6" descr="image.png"/>
          <p:cNvPicPr>
            <a:picLocks noChangeAspect="1"/>
          </p:cNvPicPr>
          <p:nvPr/>
        </p:nvPicPr>
        <p:blipFill>
          <a:blip r:embed="rId3"/>
          <a:stretch>
            <a:fillRect/>
          </a:stretch>
        </p:blipFill>
        <p:spPr>
          <a:xfrm>
            <a:off x="1333500" y="3556694"/>
            <a:ext cx="209550" cy="219075"/>
          </a:xfrm>
          <a:prstGeom prst="rect">
            <a:avLst/>
          </a:prstGeom>
        </p:spPr>
      </p:pic>
      <p:pic>
        <p:nvPicPr>
          <p:cNvPr id="8" name="Picture 7" descr="image.png"/>
          <p:cNvPicPr>
            <a:picLocks noChangeAspect="1"/>
          </p:cNvPicPr>
          <p:nvPr/>
        </p:nvPicPr>
        <p:blipFill>
          <a:blip r:embed="rId4"/>
          <a:stretch>
            <a:fillRect/>
          </a:stretch>
        </p:blipFill>
        <p:spPr>
          <a:xfrm>
            <a:off x="1333500" y="4101405"/>
            <a:ext cx="238125" cy="2190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2128837"/>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Dàn Bay Hơi (Dàn Lạnh) &amp; Tủ Lạnh</a:t>
            </a:r>
          </a:p>
        </p:txBody>
      </p:sp>
      <p:sp>
        <p:nvSpPr>
          <p:cNvPr id="4" name="TextBox 3"/>
          <p:cNvSpPr txBox="1"/>
          <p:nvPr/>
        </p:nvSpPr>
        <p:spPr>
          <a:xfrm>
            <a:off x="476250" y="2395537"/>
            <a:ext cx="5429250" cy="1119782"/>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Trong dàn bay hơi, môi chất lỏng sôi ở áp suất thấp và nhiệt độ thấp (từ -29°C đến -13°C), thu nhiệt của không gian cần làm lạnh qua vách dàn.</a:t>
            </a:r>
          </a:p>
        </p:txBody>
      </p:sp>
      <p:sp>
        <p:nvSpPr>
          <p:cNvPr id="5" name="TextBox 4"/>
          <p:cNvSpPr txBox="1"/>
          <p:nvPr/>
        </p:nvSpPr>
        <p:spPr>
          <a:xfrm>
            <a:off x="476250" y="3782020"/>
            <a:ext cx="5429250"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Hơi môi chất sau khi bay hơi lại được máy nén hút về để duy trì chu trình tuần hoàn kín liên tục.</a:t>
            </a:r>
          </a:p>
        </p:txBody>
      </p:sp>
      <p:pic>
        <p:nvPicPr>
          <p:cNvPr id="6" name="Picture 5" descr="image.png"/>
          <p:cNvPicPr>
            <a:picLocks noChangeAspect="1"/>
          </p:cNvPicPr>
          <p:nvPr/>
        </p:nvPicPr>
        <p:blipFill>
          <a:blip r:embed="rId3"/>
          <a:stretch>
            <a:fillRect/>
          </a:stretch>
        </p:blipFill>
        <p:spPr>
          <a:xfrm>
            <a:off x="6305550" y="2147887"/>
            <a:ext cx="5391150" cy="32956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890837"/>
            <a:ext cx="3555950" cy="1809750"/>
          </a:xfrm>
          <a:prstGeom prst="rect">
            <a:avLst/>
          </a:prstGeom>
        </p:spPr>
      </p:pic>
      <p:pic>
        <p:nvPicPr>
          <p:cNvPr id="3" name="Picture 2" descr="image.png"/>
          <p:cNvPicPr>
            <a:picLocks noChangeAspect="1"/>
          </p:cNvPicPr>
          <p:nvPr/>
        </p:nvPicPr>
        <p:blipFill>
          <a:blip r:embed="rId3"/>
          <a:stretch>
            <a:fillRect/>
          </a:stretch>
        </p:blipFill>
        <p:spPr>
          <a:xfrm>
            <a:off x="4317950" y="2890837"/>
            <a:ext cx="3555950" cy="1809750"/>
          </a:xfrm>
          <a:prstGeom prst="rect">
            <a:avLst/>
          </a:prstGeom>
        </p:spPr>
      </p:pic>
      <p:pic>
        <p:nvPicPr>
          <p:cNvPr id="4" name="Picture 3" descr="image.png"/>
          <p:cNvPicPr>
            <a:picLocks noChangeAspect="1"/>
          </p:cNvPicPr>
          <p:nvPr/>
        </p:nvPicPr>
        <p:blipFill>
          <a:blip r:embed="rId4"/>
          <a:stretch>
            <a:fillRect/>
          </a:stretch>
        </p:blipFill>
        <p:spPr>
          <a:xfrm>
            <a:off x="8159650" y="2890837"/>
            <a:ext cx="3555950" cy="18097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4: Hệ Thống Máy Nén &amp; Môi Chất</a:t>
            </a:r>
          </a:p>
        </p:txBody>
      </p:sp>
      <p:sp>
        <p:nvSpPr>
          <p:cNvPr id="6" name="TextBox 5"/>
          <p:cNvSpPr txBox="1"/>
          <p:nvPr/>
        </p:nvSpPr>
        <p:spPr>
          <a:xfrm>
            <a:off x="7239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Máy Nén Piston</a:t>
            </a:r>
          </a:p>
        </p:txBody>
      </p:sp>
      <p:sp>
        <p:nvSpPr>
          <p:cNvPr id="7" name="TextBox 6"/>
          <p:cNvSpPr txBox="1"/>
          <p:nvPr/>
        </p:nvSpPr>
        <p:spPr>
          <a:xfrm>
            <a:off x="7239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Dùng cơ cấu cơ khí chuyển động tịnh tiến để nén khí ga lạnh truyền thống.</a:t>
            </a:r>
          </a:p>
        </p:txBody>
      </p:sp>
      <p:sp>
        <p:nvSpPr>
          <p:cNvPr id="8" name="TextBox 7"/>
          <p:cNvSpPr txBox="1"/>
          <p:nvPr/>
        </p:nvSpPr>
        <p:spPr>
          <a:xfrm>
            <a:off x="45656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Máy Nén Rotary</a:t>
            </a:r>
          </a:p>
        </p:txBody>
      </p:sp>
      <p:sp>
        <p:nvSpPr>
          <p:cNvPr id="9" name="TextBox 8"/>
          <p:cNvSpPr txBox="1"/>
          <p:nvPr/>
        </p:nvSpPr>
        <p:spPr>
          <a:xfrm>
            <a:off x="45656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Dạng trục quay rôtor, hiệu suất cao, vận hành êm ái hơn ở tủ lạnh hiện đại.</a:t>
            </a:r>
          </a:p>
        </p:txBody>
      </p:sp>
      <p:sp>
        <p:nvSpPr>
          <p:cNvPr id="10" name="TextBox 9"/>
          <p:cNvSpPr txBox="1"/>
          <p:nvPr/>
        </p:nvSpPr>
        <p:spPr>
          <a:xfrm>
            <a:off x="84073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Môi Chất Lạnh (Ga)</a:t>
            </a:r>
          </a:p>
        </p:txBody>
      </p:sp>
      <p:sp>
        <p:nvSpPr>
          <p:cNvPr id="11" name="TextBox 10"/>
          <p:cNvSpPr txBox="1"/>
          <p:nvPr/>
        </p:nvSpPr>
        <p:spPr>
          <a:xfrm>
            <a:off x="84073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Các loại ga phổ biến: R134a, R600a thân thiện môi trường.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Linh Kiện Phụ Trợ Trong Tủ Lạnh</a:t>
            </a:r>
          </a:p>
        </p:txBody>
      </p:sp>
      <p:graphicFrame>
        <p:nvGraphicFramePr>
          <p:cNvPr id="3" name="Table 2"/>
          <p:cNvGraphicFramePr>
            <a:graphicFrameLocks noGrp="1"/>
          </p:cNvGraphicFramePr>
          <p:nvPr/>
        </p:nvGraphicFramePr>
        <p:xfrm>
          <a:off x="476250" y="2528887"/>
          <a:ext cx="11229974" cy="2533650"/>
        </p:xfrm>
        <a:graphic>
          <a:graphicData uri="http://schemas.openxmlformats.org/drawingml/2006/table">
            <a:tbl>
              <a:tblPr firstRow="1" bandRow="1">
                <a:tableStyleId>{5C22544A-7EE6-4342-B048-85BDC9FD1C3A}</a:tableStyleId>
              </a:tblPr>
              <a:tblGrid>
                <a:gridCol w="962471">
                  <a:extLst>
                    <a:ext uri="{9D8B030D-6E8A-4147-A177-3AD203B41FA5}">
                      <a16:colId xmlns:a16="http://schemas.microsoft.com/office/drawing/2014/main" val="20000"/>
                    </a:ext>
                  </a:extLst>
                </a:gridCol>
                <a:gridCol w="3230612">
                  <a:extLst>
                    <a:ext uri="{9D8B030D-6E8A-4147-A177-3AD203B41FA5}">
                      <a16:colId xmlns:a16="http://schemas.microsoft.com/office/drawing/2014/main" val="20001"/>
                    </a:ext>
                  </a:extLst>
                </a:gridCol>
                <a:gridCol w="7036891">
                  <a:extLst>
                    <a:ext uri="{9D8B030D-6E8A-4147-A177-3AD203B41FA5}">
                      <a16:colId xmlns:a16="http://schemas.microsoft.com/office/drawing/2014/main" val="20002"/>
                    </a:ext>
                  </a:extLst>
                </a:gridCol>
              </a:tblGrid>
              <a:tr h="506730">
                <a:tc>
                  <a:txBody>
                    <a:bodyPr/>
                    <a:lstStyle/>
                    <a:p>
                      <a:pPr algn="l"/>
                      <a:r>
                        <a:rPr sz="1500" b="1" i="0" u="none">
                          <a:solidFill>
                            <a:srgbClr val="FFFFFF"/>
                          </a:solidFill>
                          <a:latin typeface="Times New Roman"/>
                        </a:rPr>
                        <a:t>STT</a:t>
                      </a:r>
                    </a:p>
                  </a:txBody>
                  <a:tcPr marL="63500" marR="63500" marT="25400" marB="25400" anchor="ctr">
                    <a:lnL>
                      <a:noFill/>
                    </a:lnL>
                    <a:lnR>
                      <a:noFill/>
                    </a:lnR>
                    <a:lnT>
                      <a:noFill/>
                    </a:lnT>
                    <a:lnB>
                      <a:noFill/>
                    </a:lnB>
                    <a:solidFill>
                      <a:srgbClr val="134074"/>
                    </a:solidFill>
                  </a:tcPr>
                </a:tc>
                <a:tc>
                  <a:txBody>
                    <a:bodyPr/>
                    <a:lstStyle/>
                    <a:p>
                      <a:pPr algn="l"/>
                      <a:r>
                        <a:rPr sz="1500" b="1" i="0" u="none">
                          <a:solidFill>
                            <a:srgbClr val="FFFFFF"/>
                          </a:solidFill>
                          <a:latin typeface="Times New Roman"/>
                        </a:rPr>
                        <a:t>Tên linh kiện</a:t>
                      </a:r>
                    </a:p>
                  </a:txBody>
                  <a:tcPr marL="63500" marR="63500" marT="25400" marB="25400" anchor="ctr">
                    <a:lnL>
                      <a:noFill/>
                    </a:lnL>
                    <a:lnR>
                      <a:noFill/>
                    </a:lnR>
                    <a:lnT>
                      <a:noFill/>
                    </a:lnT>
                    <a:lnB>
                      <a:noFill/>
                    </a:lnB>
                    <a:solidFill>
                      <a:srgbClr val="134074"/>
                    </a:solidFill>
                  </a:tcPr>
                </a:tc>
                <a:tc>
                  <a:txBody>
                    <a:bodyPr/>
                    <a:lstStyle/>
                    <a:p>
                      <a:pPr algn="l"/>
                      <a:r>
                        <a:rPr sz="1500" b="1" i="0" u="none">
                          <a:solidFill>
                            <a:srgbClr val="FFFFFF"/>
                          </a:solidFill>
                          <a:latin typeface="Times New Roman"/>
                        </a:rPr>
                        <a:t>Chức năng chính</a:t>
                      </a:r>
                    </a:p>
                  </a:txBody>
                  <a:tcPr marL="63500" marR="63500" marT="25400" marB="25400" anchor="ctr">
                    <a:lnL>
                      <a:noFill/>
                    </a:lnL>
                    <a:lnR>
                      <a:noFill/>
                    </a:lnR>
                    <a:lnT>
                      <a:noFill/>
                    </a:lnT>
                    <a:lnB>
                      <a:noFill/>
                    </a:lnB>
                    <a:solidFill>
                      <a:srgbClr val="134074"/>
                    </a:solidFill>
                  </a:tcPr>
                </a:tc>
                <a:extLst>
                  <a:ext uri="{0D108BD9-81ED-4DB2-BD59-A6C34878D82A}">
                    <a16:rowId xmlns:a16="http://schemas.microsoft.com/office/drawing/2014/main" val="10000"/>
                  </a:ext>
                </a:extLst>
              </a:tr>
              <a:tr h="506730">
                <a:tc>
                  <a:txBody>
                    <a:bodyPr/>
                    <a:lstStyle/>
                    <a:p>
                      <a:pPr algn="l"/>
                      <a:r>
                        <a:rPr sz="1500" b="0" i="0" u="none">
                          <a:solidFill>
                            <a:srgbClr val="E2E8F0"/>
                          </a:solidFill>
                          <a:latin typeface="Times New Roman"/>
                        </a:rPr>
                        <a:t>1</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Phin sấy lọc</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Giữ ẩm, lọc cặn bẩn trong đường ống tuần hoàn ga lạnh.</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506730">
                <a:tc>
                  <a:txBody>
                    <a:bodyPr/>
                    <a:lstStyle/>
                    <a:p>
                      <a:pPr algn="l"/>
                      <a:r>
                        <a:rPr sz="1500" b="0" i="0" u="none">
                          <a:solidFill>
                            <a:srgbClr val="E2E8F0"/>
                          </a:solidFill>
                          <a:latin typeface="Times New Roman"/>
                        </a:rPr>
                        <a:t>2</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Tecmô-tắt (Rơ-le nhiệt độ)</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Điều khiển đóng ngắt mạch điện máy nén theo nhiệt độ ngăn.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506730">
                <a:tc>
                  <a:txBody>
                    <a:bodyPr/>
                    <a:lstStyle/>
                    <a:p>
                      <a:pPr algn="l"/>
                      <a:r>
                        <a:rPr sz="1500" b="0" i="0" u="none">
                          <a:solidFill>
                            <a:srgbClr val="E2E8F0"/>
                          </a:solidFill>
                          <a:latin typeface="Times New Roman"/>
                        </a:rPr>
                        <a:t>3</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Rơ-le khởi động</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Đóng điện cuộn đề máy nén lúc khởi động động cơ điện.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506730">
                <a:tc>
                  <a:txBody>
                    <a:bodyPr/>
                    <a:lstStyle/>
                    <a:p>
                      <a:pPr algn="l"/>
                      <a:r>
                        <a:rPr sz="1500" b="0" i="0" u="none">
                          <a:solidFill>
                            <a:srgbClr val="E2E8F0"/>
                          </a:solidFill>
                          <a:latin typeface="Times New Roman"/>
                        </a:rPr>
                        <a:t>4</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Điện trở xả đá</a:t>
                      </a:r>
                    </a:p>
                  </a:txBody>
                  <a:tcPr marL="63500" marR="63500" marT="25400" marB="25400" anchor="ctr">
                    <a:lnL>
                      <a:noFill/>
                    </a:lnL>
                    <a:lnR>
                      <a:noFill/>
                    </a:lnR>
                    <a:lnT>
                      <a:noFill/>
                    </a:lnT>
                    <a:lnB>
                      <a:noFill/>
                    </a:lnB>
                    <a:noFill/>
                  </a:tcPr>
                </a:tc>
                <a:tc>
                  <a:txBody>
                    <a:bodyPr/>
                    <a:lstStyle/>
                    <a:p>
                      <a:pPr algn="l"/>
                      <a:r>
                        <a:rPr sz="1500" b="0" i="0" u="none">
                          <a:solidFill>
                            <a:srgbClr val="E2E8F0"/>
                          </a:solidFill>
                          <a:latin typeface="Times New Roman"/>
                        </a:rPr>
                        <a:t>Đốt nóng phá băng tuyết bám ở dàn lạnh (tủ không đóng tuyết).</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864518"/>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5: Máy Lọc Nước &amp; Xử Lý Nước</a:t>
            </a:r>
          </a:p>
        </p:txBody>
      </p:sp>
      <p:sp>
        <p:nvSpPr>
          <p:cNvPr id="4" name="TextBox 3"/>
          <p:cNvSpPr txBox="1"/>
          <p:nvPr/>
        </p:nvSpPr>
        <p:spPr>
          <a:xfrm>
            <a:off x="476250" y="2131218"/>
            <a:ext cx="5429250"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Máy lọc nước gia đình (ví dụ công nghệ RO - Reverse Osmosis):</a:t>
            </a:r>
          </a:p>
        </p:txBody>
      </p:sp>
      <p:sp>
        <p:nvSpPr>
          <p:cNvPr id="5" name="TextBox 4"/>
          <p:cNvSpPr txBox="1"/>
          <p:nvPr/>
        </p:nvSpPr>
        <p:spPr>
          <a:xfrm>
            <a:off x="619125" y="3145393"/>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3144440"/>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Loại bỏ cặn bẩn, tạp chất lơ lửng bằng các lõi lọc thô 1, 2, 3.</a:t>
            </a:r>
          </a:p>
        </p:txBody>
      </p:sp>
      <p:sp>
        <p:nvSpPr>
          <p:cNvPr id="7" name="TextBox 6"/>
          <p:cNvSpPr txBox="1"/>
          <p:nvPr/>
        </p:nvSpPr>
        <p:spPr>
          <a:xfrm>
            <a:off x="619125" y="4006215"/>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4005262"/>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Màng lọc RO kích thước siêu nhỏ (0.0001 micron) loại bỏ kim loại nặng, vi khuẩn.</a:t>
            </a:r>
          </a:p>
        </p:txBody>
      </p:sp>
      <p:sp>
        <p:nvSpPr>
          <p:cNvPr id="9" name="TextBox 8"/>
          <p:cNvSpPr txBox="1"/>
          <p:nvPr/>
        </p:nvSpPr>
        <p:spPr>
          <a:xfrm>
            <a:off x="619125" y="4867036"/>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866084"/>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Lõi bù khoáng, tạo vị ngọt và cân bằng pH cho nước uống trực tiếp.</a:t>
            </a:r>
          </a:p>
        </p:txBody>
      </p:sp>
      <p:pic>
        <p:nvPicPr>
          <p:cNvPr id="11" name="Picture 10" descr="image.png"/>
          <p:cNvPicPr>
            <a:picLocks noChangeAspect="1"/>
          </p:cNvPicPr>
          <p:nvPr/>
        </p:nvPicPr>
        <p:blipFill>
          <a:blip r:embed="rId3"/>
          <a:stretch>
            <a:fillRect/>
          </a:stretch>
        </p:blipFill>
        <p:spPr>
          <a:xfrm>
            <a:off x="6305550" y="1883568"/>
            <a:ext cx="5391150" cy="3295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Nguyên Lý Hoạt Động Hệ Thống Lọc RO</a:t>
            </a:r>
          </a:p>
        </p:txBody>
      </p:sp>
      <p:sp>
        <p:nvSpPr>
          <p:cNvPr id="3" name="TextBox 2"/>
          <p:cNvSpPr txBox="1"/>
          <p:nvPr/>
        </p:nvSpPr>
        <p:spPr>
          <a:xfrm>
            <a:off x="1666875" y="2605385"/>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Bơm áp lực:</a:t>
            </a:r>
            <a:r>
              <a:rPr sz="2100" b="0" i="0" u="none">
                <a:solidFill>
                  <a:srgbClr val="E2E8F0"/>
                </a:solidFill>
                <a:latin typeface="Times New Roman"/>
              </a:rPr>
              <a:t> Tạo áp suất cao đẩy dòng nước vượt qua sức cản của màng lọc RO bán thấm.</a:t>
            </a:r>
          </a:p>
        </p:txBody>
      </p:sp>
      <p:sp>
        <p:nvSpPr>
          <p:cNvPr id="4" name="TextBox 3"/>
          <p:cNvSpPr txBox="1"/>
          <p:nvPr/>
        </p:nvSpPr>
        <p:spPr>
          <a:xfrm>
            <a:off x="1666875" y="3523357"/>
            <a:ext cx="9191625"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Tách dòng nước thành hai phần: Nước tinh khiết đi vào bình áp và nước thải chứa tạp chất xả ra ngoài.</a:t>
            </a:r>
          </a:p>
        </p:txBody>
      </p:sp>
      <p:sp>
        <p:nvSpPr>
          <p:cNvPr id="5" name="TextBox 4"/>
          <p:cNvSpPr txBox="1"/>
          <p:nvPr/>
        </p:nvSpPr>
        <p:spPr>
          <a:xfrm>
            <a:off x="1666875" y="4441328"/>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Van áp thấp, van áp cao tự động ngắt khi đầy bình hoặc mất nguồn nước cấp.</a:t>
            </a:r>
          </a:p>
        </p:txBody>
      </p:sp>
      <p:pic>
        <p:nvPicPr>
          <p:cNvPr id="6" name="Picture 5" descr="image.png"/>
          <p:cNvPicPr>
            <a:picLocks noChangeAspect="1"/>
          </p:cNvPicPr>
          <p:nvPr/>
        </p:nvPicPr>
        <p:blipFill>
          <a:blip r:embed="rId2"/>
          <a:stretch>
            <a:fillRect/>
          </a:stretch>
        </p:blipFill>
        <p:spPr>
          <a:xfrm>
            <a:off x="1333500" y="2638722"/>
            <a:ext cx="209550" cy="219075"/>
          </a:xfrm>
          <a:prstGeom prst="rect">
            <a:avLst/>
          </a:prstGeom>
        </p:spPr>
      </p:pic>
      <p:pic>
        <p:nvPicPr>
          <p:cNvPr id="7" name="Picture 6" descr="image.png"/>
          <p:cNvPicPr>
            <a:picLocks noChangeAspect="1"/>
          </p:cNvPicPr>
          <p:nvPr/>
        </p:nvPicPr>
        <p:blipFill>
          <a:blip r:embed="rId3"/>
          <a:stretch>
            <a:fillRect/>
          </a:stretch>
        </p:blipFill>
        <p:spPr>
          <a:xfrm>
            <a:off x="1333500" y="3556694"/>
            <a:ext cx="209550" cy="219075"/>
          </a:xfrm>
          <a:prstGeom prst="rect">
            <a:avLst/>
          </a:prstGeom>
        </p:spPr>
      </p:pic>
      <p:pic>
        <p:nvPicPr>
          <p:cNvPr id="8" name="Picture 7" descr="image.png"/>
          <p:cNvPicPr>
            <a:picLocks noChangeAspect="1"/>
          </p:cNvPicPr>
          <p:nvPr/>
        </p:nvPicPr>
        <p:blipFill>
          <a:blip r:embed="rId4"/>
          <a:stretch>
            <a:fillRect/>
          </a:stretch>
        </p:blipFill>
        <p:spPr>
          <a:xfrm>
            <a:off x="1333500" y="4474666"/>
            <a:ext cx="209550" cy="2190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757487"/>
            <a:ext cx="3555950" cy="2076450"/>
          </a:xfrm>
          <a:prstGeom prst="rect">
            <a:avLst/>
          </a:prstGeom>
        </p:spPr>
      </p:pic>
      <p:pic>
        <p:nvPicPr>
          <p:cNvPr id="3" name="Picture 2" descr="image.png"/>
          <p:cNvPicPr>
            <a:picLocks noChangeAspect="1"/>
          </p:cNvPicPr>
          <p:nvPr/>
        </p:nvPicPr>
        <p:blipFill>
          <a:blip r:embed="rId3"/>
          <a:stretch>
            <a:fillRect/>
          </a:stretch>
        </p:blipFill>
        <p:spPr>
          <a:xfrm>
            <a:off x="4317950" y="2757487"/>
            <a:ext cx="3555950" cy="2076450"/>
          </a:xfrm>
          <a:prstGeom prst="rect">
            <a:avLst/>
          </a:prstGeom>
        </p:spPr>
      </p:pic>
      <p:pic>
        <p:nvPicPr>
          <p:cNvPr id="4" name="Picture 3" descr="image.png"/>
          <p:cNvPicPr>
            <a:picLocks noChangeAspect="1"/>
          </p:cNvPicPr>
          <p:nvPr/>
        </p:nvPicPr>
        <p:blipFill>
          <a:blip r:embed="rId4"/>
          <a:stretch>
            <a:fillRect/>
          </a:stretch>
        </p:blipFill>
        <p:spPr>
          <a:xfrm>
            <a:off x="8159650" y="2757487"/>
            <a:ext cx="3555950" cy="20764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6: Thiết Bị Cơ Điện Gia Dụng (Quạt Điện)</a:t>
            </a:r>
          </a:p>
        </p:txBody>
      </p:sp>
      <p:sp>
        <p:nvSpPr>
          <p:cNvPr id="6" name="TextBox 5"/>
          <p:cNvSpPr txBox="1"/>
          <p:nvPr/>
        </p:nvSpPr>
        <p:spPr>
          <a:xfrm>
            <a:off x="7239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Động Cơ Điện Xoay Chiều</a:t>
            </a:r>
          </a:p>
        </p:txBody>
      </p:sp>
      <p:sp>
        <p:nvSpPr>
          <p:cNvPr id="7" name="TextBox 6"/>
          <p:cNvSpPr txBox="1"/>
          <p:nvPr/>
        </p:nvSpPr>
        <p:spPr>
          <a:xfrm>
            <a:off x="723900" y="3595687"/>
            <a:ext cx="3060650" cy="8001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Động cơ không đồng bộ một pha chạy tụ điện (vòng ngắn mạch hoặc tụ ngậm).</a:t>
            </a:r>
          </a:p>
        </p:txBody>
      </p:sp>
      <p:sp>
        <p:nvSpPr>
          <p:cNvPr id="8" name="TextBox 7"/>
          <p:cNvSpPr txBox="1"/>
          <p:nvPr/>
        </p:nvSpPr>
        <p:spPr>
          <a:xfrm>
            <a:off x="45656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Hệ Thống Cánh &amp; Lồng</a:t>
            </a:r>
          </a:p>
        </p:txBody>
      </p:sp>
      <p:sp>
        <p:nvSpPr>
          <p:cNvPr id="9" name="TextBox 8"/>
          <p:cNvSpPr txBox="1"/>
          <p:nvPr/>
        </p:nvSpPr>
        <p:spPr>
          <a:xfrm>
            <a:off x="4565600" y="359568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Tạo lưu lượng gió làm mát không gian phòng khách, phòng ngủ.</a:t>
            </a:r>
          </a:p>
        </p:txBody>
      </p:sp>
      <p:sp>
        <p:nvSpPr>
          <p:cNvPr id="10" name="TextBox 9"/>
          <p:cNvSpPr txBox="1"/>
          <p:nvPr/>
        </p:nvSpPr>
        <p:spPr>
          <a:xfrm>
            <a:off x="84073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Hộp Số &amp; Đảo Gió</a:t>
            </a:r>
          </a:p>
        </p:txBody>
      </p:sp>
      <p:sp>
        <p:nvSpPr>
          <p:cNvPr id="11" name="TextBox 10"/>
          <p:cNvSpPr txBox="1"/>
          <p:nvPr/>
        </p:nvSpPr>
        <p:spPr>
          <a:xfrm>
            <a:off x="8407300" y="359568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Thay đổi tốc độ quay cuộn dây stator và tuabin cơ học đảo hướng gió.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965424"/>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Cấu Tạo &amp; Hoạt Động Máy Giặt Gia Dụng</a:t>
            </a:r>
          </a:p>
        </p:txBody>
      </p:sp>
      <p:sp>
        <p:nvSpPr>
          <p:cNvPr id="4" name="TextBox 3"/>
          <p:cNvSpPr txBox="1"/>
          <p:nvPr/>
        </p:nvSpPr>
        <p:spPr>
          <a:xfrm>
            <a:off x="476250" y="2232124"/>
            <a:ext cx="5429250"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Máy giặt tự động lồng đứng hoặc lồng ngang:</a:t>
            </a:r>
          </a:p>
        </p:txBody>
      </p:sp>
      <p:sp>
        <p:nvSpPr>
          <p:cNvPr id="5" name="TextBox 4"/>
          <p:cNvSpPr txBox="1"/>
          <p:nvPr/>
        </p:nvSpPr>
        <p:spPr>
          <a:xfrm>
            <a:off x="619125" y="2873037"/>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872085"/>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Van cấp nước điện từ:</a:t>
            </a:r>
            <a:r>
              <a:rPr sz="2100" b="0" i="0" u="none">
                <a:solidFill>
                  <a:srgbClr val="E2E8F0"/>
                </a:solidFill>
                <a:latin typeface="Times New Roman"/>
              </a:rPr>
              <a:t> Tự động đóng mở nước vào lồng.</a:t>
            </a:r>
          </a:p>
        </p:txBody>
      </p:sp>
      <p:sp>
        <p:nvSpPr>
          <p:cNvPr id="7" name="TextBox 6"/>
          <p:cNvSpPr txBox="1"/>
          <p:nvPr/>
        </p:nvSpPr>
        <p:spPr>
          <a:xfrm>
            <a:off x="619125" y="3733859"/>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732907"/>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Động cơ &amp; Hộp số truyền động:</a:t>
            </a:r>
            <a:r>
              <a:rPr sz="2100" b="0" i="0" u="none">
                <a:solidFill>
                  <a:srgbClr val="E2E8F0"/>
                </a:solidFill>
                <a:latin typeface="Times New Roman"/>
              </a:rPr>
              <a:t> Đảo chiều giặt và quay vắt ly tâm tốc độ cao.</a:t>
            </a:r>
          </a:p>
        </p:txBody>
      </p:sp>
      <p:sp>
        <p:nvSpPr>
          <p:cNvPr id="9" name="TextBox 8"/>
          <p:cNvSpPr txBox="1"/>
          <p:nvPr/>
        </p:nvSpPr>
        <p:spPr>
          <a:xfrm>
            <a:off x="619125" y="4594681"/>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593728"/>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Bơm xả &amp; Cảm biến mức nước:</a:t>
            </a:r>
            <a:r>
              <a:rPr sz="2100" b="0" i="0" u="none">
                <a:solidFill>
                  <a:srgbClr val="E2E8F0"/>
                </a:solidFill>
                <a:latin typeface="Times New Roman"/>
              </a:rPr>
              <a:t> Xả nước thải và kiểm soát lượng nước cấp chuẩn xác.</a:t>
            </a:r>
          </a:p>
        </p:txBody>
      </p:sp>
      <p:pic>
        <p:nvPicPr>
          <p:cNvPr id="11" name="Picture 10" descr="image.png"/>
          <p:cNvPicPr>
            <a:picLocks noChangeAspect="1"/>
          </p:cNvPicPr>
          <p:nvPr/>
        </p:nvPicPr>
        <p:blipFill>
          <a:blip r:embed="rId3"/>
          <a:stretch>
            <a:fillRect/>
          </a:stretch>
        </p:blipFill>
        <p:spPr>
          <a:xfrm>
            <a:off x="6305550" y="1984474"/>
            <a:ext cx="5391150" cy="32956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7: An Toàn Điện &amp; Bảo Dưỡng Thiết Bị</a:t>
            </a:r>
          </a:p>
        </p:txBody>
      </p:sp>
      <p:sp>
        <p:nvSpPr>
          <p:cNvPr id="3" name="TextBox 2"/>
          <p:cNvSpPr txBox="1"/>
          <p:nvPr/>
        </p:nvSpPr>
        <p:spPr>
          <a:xfrm>
            <a:off x="1666875" y="2605385"/>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Nguy cơ tai nạn điện:</a:t>
            </a:r>
            <a:r>
              <a:rPr sz="2100" b="0" i="0" u="none">
                <a:solidFill>
                  <a:srgbClr val="E2E8F0"/>
                </a:solidFill>
                <a:latin typeface="Times New Roman"/>
              </a:rPr>
              <a:t> Hở điện vỏ máy, chạm chập do ẩm ướt, quá tải đường dây cấp nguồn.</a:t>
            </a:r>
          </a:p>
        </p:txBody>
      </p:sp>
      <p:sp>
        <p:nvSpPr>
          <p:cNvPr id="4" name="TextBox 3"/>
          <p:cNvSpPr txBox="1"/>
          <p:nvPr/>
        </p:nvSpPr>
        <p:spPr>
          <a:xfrm>
            <a:off x="1666875" y="3523357"/>
            <a:ext cx="9191625"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Bắt buộc nối đất an toàn (dây tiếp địa) cho các thiết bị vỏ kim loại lớn (tủ lạnh, máy giặt, bình nóng lạnh).</a:t>
            </a:r>
          </a:p>
        </p:txBody>
      </p:sp>
      <p:sp>
        <p:nvSpPr>
          <p:cNvPr id="5" name="TextBox 4"/>
          <p:cNvSpPr txBox="1"/>
          <p:nvPr/>
        </p:nvSpPr>
        <p:spPr>
          <a:xfrm>
            <a:off x="1666875" y="4441328"/>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Lắp đặt thiết bị chống dòng rò (ELCB / RCCB) phòng chống giật điện hiệu quả.</a:t>
            </a:r>
          </a:p>
        </p:txBody>
      </p:sp>
      <p:pic>
        <p:nvPicPr>
          <p:cNvPr id="6" name="Picture 5" descr="image.png"/>
          <p:cNvPicPr>
            <a:picLocks noChangeAspect="1"/>
          </p:cNvPicPr>
          <p:nvPr/>
        </p:nvPicPr>
        <p:blipFill>
          <a:blip r:embed="rId2"/>
          <a:stretch>
            <a:fillRect/>
          </a:stretch>
        </p:blipFill>
        <p:spPr>
          <a:xfrm>
            <a:off x="1333500" y="2638722"/>
            <a:ext cx="209550" cy="219075"/>
          </a:xfrm>
          <a:prstGeom prst="rect">
            <a:avLst/>
          </a:prstGeom>
        </p:spPr>
      </p:pic>
      <p:pic>
        <p:nvPicPr>
          <p:cNvPr id="7" name="Picture 6" descr="image.png"/>
          <p:cNvPicPr>
            <a:picLocks noChangeAspect="1"/>
          </p:cNvPicPr>
          <p:nvPr/>
        </p:nvPicPr>
        <p:blipFill>
          <a:blip r:embed="rId3"/>
          <a:stretch>
            <a:fillRect/>
          </a:stretch>
        </p:blipFill>
        <p:spPr>
          <a:xfrm>
            <a:off x="1333500" y="3556694"/>
            <a:ext cx="161925" cy="219075"/>
          </a:xfrm>
          <a:prstGeom prst="rect">
            <a:avLst/>
          </a:prstGeom>
        </p:spPr>
      </p:pic>
      <p:pic>
        <p:nvPicPr>
          <p:cNvPr id="8" name="Picture 7" descr="image.png"/>
          <p:cNvPicPr>
            <a:picLocks noChangeAspect="1"/>
          </p:cNvPicPr>
          <p:nvPr/>
        </p:nvPicPr>
        <p:blipFill>
          <a:blip r:embed="rId4"/>
          <a:stretch>
            <a:fillRect/>
          </a:stretch>
        </p:blipFill>
        <p:spPr>
          <a:xfrm>
            <a:off x="1333500" y="4474666"/>
            <a:ext cx="209550" cy="2190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671762"/>
            <a:ext cx="3555950" cy="2076450"/>
          </a:xfrm>
          <a:prstGeom prst="rect">
            <a:avLst/>
          </a:prstGeom>
        </p:spPr>
      </p:pic>
      <p:pic>
        <p:nvPicPr>
          <p:cNvPr id="3" name="Picture 2" descr="image.png"/>
          <p:cNvPicPr>
            <a:picLocks noChangeAspect="1"/>
          </p:cNvPicPr>
          <p:nvPr/>
        </p:nvPicPr>
        <p:blipFill>
          <a:blip r:embed="rId3"/>
          <a:stretch>
            <a:fillRect/>
          </a:stretch>
        </p:blipFill>
        <p:spPr>
          <a:xfrm>
            <a:off x="4317950" y="2671762"/>
            <a:ext cx="3555950" cy="2076450"/>
          </a:xfrm>
          <a:prstGeom prst="rect">
            <a:avLst/>
          </a:prstGeom>
        </p:spPr>
      </p:pic>
      <p:pic>
        <p:nvPicPr>
          <p:cNvPr id="4" name="Picture 3" descr="image.png"/>
          <p:cNvPicPr>
            <a:picLocks noChangeAspect="1"/>
          </p:cNvPicPr>
          <p:nvPr/>
        </p:nvPicPr>
        <p:blipFill>
          <a:blip r:embed="rId4"/>
          <a:stretch>
            <a:fillRect/>
          </a:stretch>
        </p:blipFill>
        <p:spPr>
          <a:xfrm>
            <a:off x="8159650" y="2671762"/>
            <a:ext cx="3555950" cy="20764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Quy Trình Bảo Dưỡng Thiết Bị Đun Nóng</a:t>
            </a:r>
          </a:p>
        </p:txBody>
      </p:sp>
      <p:sp>
        <p:nvSpPr>
          <p:cNvPr id="6" name="TextBox 5"/>
          <p:cNvSpPr txBox="1"/>
          <p:nvPr/>
        </p:nvSpPr>
        <p:spPr>
          <a:xfrm>
            <a:off x="7239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Vệ Sinh Cáu Cặn</a:t>
            </a:r>
          </a:p>
        </p:txBody>
      </p:sp>
      <p:sp>
        <p:nvSpPr>
          <p:cNvPr id="7" name="TextBox 6"/>
          <p:cNvSpPr txBox="1"/>
          <p:nvPr/>
        </p:nvSpPr>
        <p:spPr>
          <a:xfrm>
            <a:off x="723900" y="3509962"/>
            <a:ext cx="3060650" cy="8001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Làm sạch cặn bám trên thanh đốt bình nóng lạnh và ấm siêu tốc định kỳ 6 tháng.</a:t>
            </a:r>
          </a:p>
        </p:txBody>
      </p:sp>
      <p:sp>
        <p:nvSpPr>
          <p:cNvPr id="8" name="TextBox 7"/>
          <p:cNvSpPr txBox="1"/>
          <p:nvPr/>
        </p:nvSpPr>
        <p:spPr>
          <a:xfrm>
            <a:off x="45656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Kiểm Tra Thanh Magie</a:t>
            </a:r>
          </a:p>
        </p:txBody>
      </p:sp>
      <p:sp>
        <p:nvSpPr>
          <p:cNvPr id="9" name="TextBox 8"/>
          <p:cNvSpPr txBox="1"/>
          <p:nvPr/>
        </p:nvSpPr>
        <p:spPr>
          <a:xfrm>
            <a:off x="4565600" y="3509962"/>
            <a:ext cx="3060650" cy="8001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Thay thế thanh Magie khi bị mòn quá 50% để bảo vệ ruột bình không bị thủng.</a:t>
            </a:r>
          </a:p>
        </p:txBody>
      </p:sp>
      <p:sp>
        <p:nvSpPr>
          <p:cNvPr id="10" name="TextBox 9"/>
          <p:cNvSpPr txBox="1"/>
          <p:nvPr/>
        </p:nvSpPr>
        <p:spPr>
          <a:xfrm>
            <a:off x="84073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Kiểm Tra Rơ-le</a:t>
            </a:r>
          </a:p>
        </p:txBody>
      </p:sp>
      <p:sp>
        <p:nvSpPr>
          <p:cNvPr id="11" name="TextBox 10"/>
          <p:cNvSpPr txBox="1"/>
          <p:nvPr/>
        </p:nvSpPr>
        <p:spPr>
          <a:xfrm>
            <a:off x="8407300" y="3509962"/>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Đảm bảo rơ-le ngắt nhiệt hoạt động nhạy bén, tránh cháy nổ do quá nhiệt.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270569" y="2708969"/>
            <a:ext cx="11650860" cy="609600"/>
          </a:xfrm>
          <a:prstGeom prst="rect">
            <a:avLst/>
          </a:prstGeom>
          <a:noFill/>
        </p:spPr>
        <p:txBody>
          <a:bodyPr wrap="square" lIns="0" tIns="0" rIns="0" bIns="0" anchor="t">
            <a:spAutoFit/>
          </a:bodyPr>
          <a:lstStyle/>
          <a:p>
            <a:pPr algn="ctr"/>
            <a:r>
              <a:rPr sz="4200" b="1" i="0" u="none">
                <a:solidFill>
                  <a:srgbClr val="FFFFFF"/>
                </a:solidFill>
                <a:latin typeface="Times New Roman"/>
              </a:rPr>
              <a:t>BÀI GIẢNG MÔN THIẾT BỊ ĐIỆN GIA DỤNG</a:t>
            </a:r>
          </a:p>
        </p:txBody>
      </p:sp>
      <p:sp>
        <p:nvSpPr>
          <p:cNvPr id="3" name="TextBox 2"/>
          <p:cNvSpPr txBox="1"/>
          <p:nvPr/>
        </p:nvSpPr>
        <p:spPr>
          <a:xfrm>
            <a:off x="3234183" y="3509069"/>
            <a:ext cx="5723632" cy="1457707"/>
          </a:xfrm>
          <a:prstGeom prst="rect">
            <a:avLst/>
          </a:prstGeom>
          <a:noFill/>
        </p:spPr>
        <p:txBody>
          <a:bodyPr wrap="square" lIns="0" tIns="0" rIns="0" bIns="0" anchor="t">
            <a:spAutoFit/>
          </a:bodyPr>
          <a:lstStyle/>
          <a:p>
            <a:pPr algn="ctr">
              <a:lnSpc>
                <a:spcPts val="2940"/>
              </a:lnSpc>
            </a:pPr>
            <a:r>
              <a:rPr lang="vi-VN" sz="2100" b="0" i="0" u="none" dirty="0">
                <a:solidFill>
                  <a:srgbClr val="93C5FD"/>
                </a:solidFill>
                <a:latin typeface="Times New Roman"/>
              </a:rPr>
              <a:t>NGÀNH : ĐIỆN CÔNG NGHIỆP</a:t>
            </a:r>
          </a:p>
          <a:p>
            <a:pPr algn="ctr">
              <a:lnSpc>
                <a:spcPts val="2940"/>
              </a:lnSpc>
            </a:pPr>
            <a:r>
              <a:rPr lang="vi-VN" sz="2100" b="0" i="0" u="none" dirty="0">
                <a:solidFill>
                  <a:srgbClr val="93C5FD"/>
                </a:solidFill>
                <a:latin typeface="Times New Roman"/>
              </a:rPr>
              <a:t>HỆ TRUNG CẤP</a:t>
            </a:r>
          </a:p>
          <a:p>
            <a:pPr algn="ctr">
              <a:lnSpc>
                <a:spcPts val="2940"/>
              </a:lnSpc>
            </a:pPr>
            <a:r>
              <a:rPr lang="vi-VN" sz="2100">
                <a:solidFill>
                  <a:srgbClr val="93C5FD"/>
                </a:solidFill>
                <a:latin typeface="Times New Roman"/>
              </a:rPr>
              <a:t>TRƯỜNG CAO ĐẲNG KINH TẾ KỸ THUẬT CÔNG THƯƠNG</a:t>
            </a:r>
            <a:endParaRPr sz="2100" b="0" i="0" u="none" dirty="0">
              <a:solidFill>
                <a:srgbClr val="93C5FD"/>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965424"/>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Bảo Dưỡng Thiết Bị Lạnh (Tủ Lạnh, Tủ Đông)</a:t>
            </a:r>
          </a:p>
        </p:txBody>
      </p:sp>
      <p:sp>
        <p:nvSpPr>
          <p:cNvPr id="4" name="TextBox 3"/>
          <p:cNvSpPr txBox="1"/>
          <p:nvPr/>
        </p:nvSpPr>
        <p:spPr>
          <a:xfrm>
            <a:off x="476250" y="2232124"/>
            <a:ext cx="5429250"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Các bước bảo dưỡng định kỳ:</a:t>
            </a:r>
          </a:p>
        </p:txBody>
      </p:sp>
      <p:sp>
        <p:nvSpPr>
          <p:cNvPr id="5" name="TextBox 4"/>
          <p:cNvSpPr txBox="1"/>
          <p:nvPr/>
        </p:nvSpPr>
        <p:spPr>
          <a:xfrm>
            <a:off x="619125" y="2873037"/>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872085"/>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Vệ sinh dàn nóng, dàn lạnh sạch sẽ để tăng hiệu suất trao đổi nhiệt.</a:t>
            </a:r>
          </a:p>
        </p:txBody>
      </p:sp>
      <p:sp>
        <p:nvSpPr>
          <p:cNvPr id="7" name="TextBox 6"/>
          <p:cNvSpPr txBox="1"/>
          <p:nvPr/>
        </p:nvSpPr>
        <p:spPr>
          <a:xfrm>
            <a:off x="619125" y="3733859"/>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732907"/>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Kiểm tra độ kín của gioăng cửa tủ lạnh, tránh thất thoát hơi lạnh gây tốn điện.</a:t>
            </a:r>
          </a:p>
        </p:txBody>
      </p:sp>
      <p:sp>
        <p:nvSpPr>
          <p:cNvPr id="9" name="TextBox 8"/>
          <p:cNvSpPr txBox="1"/>
          <p:nvPr/>
        </p:nvSpPr>
        <p:spPr>
          <a:xfrm>
            <a:off x="619125" y="4594681"/>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593728"/>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Kiểm tra áp suất ga, bổ sung môi chất lạnh nếu đường ống bị rò rỉ mọt dàn.</a:t>
            </a:r>
          </a:p>
        </p:txBody>
      </p:sp>
      <p:pic>
        <p:nvPicPr>
          <p:cNvPr id="11" name="Picture 10" descr="image.png"/>
          <p:cNvPicPr>
            <a:picLocks noChangeAspect="1"/>
          </p:cNvPicPr>
          <p:nvPr/>
        </p:nvPicPr>
        <p:blipFill>
          <a:blip r:embed="rId3"/>
          <a:stretch>
            <a:fillRect/>
          </a:stretch>
        </p:blipFill>
        <p:spPr>
          <a:xfrm>
            <a:off x="6305550" y="1984474"/>
            <a:ext cx="5391150" cy="32956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Xử Lý Sự Cố Thường Gặp Ở Thiết Bị Điện</a:t>
            </a:r>
          </a:p>
        </p:txBody>
      </p:sp>
      <p:sp>
        <p:nvSpPr>
          <p:cNvPr id="3" name="TextBox 2"/>
          <p:cNvSpPr txBox="1"/>
          <p:nvPr/>
        </p:nvSpPr>
        <p:spPr>
          <a:xfrm>
            <a:off x="1666875" y="2605385"/>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Thiết bị không nóng:</a:t>
            </a:r>
            <a:r>
              <a:rPr sz="2100" b="0" i="0" u="none">
                <a:solidFill>
                  <a:srgbClr val="E2E8F0"/>
                </a:solidFill>
                <a:latin typeface="Times New Roman"/>
              </a:rPr>
              <a:t> Kiểm tra đứt dây đốt nóng, hỏng rơ-le nhiệt hoặc lỏng tiếp điểm nguồn.</a:t>
            </a:r>
          </a:p>
        </p:txBody>
      </p:sp>
      <p:sp>
        <p:nvSpPr>
          <p:cNvPr id="4" name="TextBox 3"/>
          <p:cNvSpPr txBox="1"/>
          <p:nvPr/>
        </p:nvSpPr>
        <p:spPr>
          <a:xfrm>
            <a:off x="1666875" y="3523357"/>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Tủ lạnh không lạnh sâu:</a:t>
            </a:r>
            <a:r>
              <a:rPr sz="2100" b="0" i="0" u="none">
                <a:solidFill>
                  <a:srgbClr val="E2E8F0"/>
                </a:solidFill>
                <a:latin typeface="Times New Roman"/>
              </a:rPr>
              <a:t> Kiểm tra máy nén không chạy, tắc ẩm phin lọc hoặc rò rỉ ga lạnh.</a:t>
            </a:r>
          </a:p>
        </p:txBody>
      </p:sp>
      <p:sp>
        <p:nvSpPr>
          <p:cNvPr id="5" name="TextBox 4"/>
          <p:cNvSpPr txBox="1"/>
          <p:nvPr/>
        </p:nvSpPr>
        <p:spPr>
          <a:xfrm>
            <a:off x="1666875" y="4441328"/>
            <a:ext cx="9191625" cy="373260"/>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Quạt điện kêu to, ì máy:</a:t>
            </a:r>
            <a:r>
              <a:rPr sz="2100" b="0" i="0" u="none">
                <a:solidFill>
                  <a:srgbClr val="E2E8F0"/>
                </a:solidFill>
                <a:latin typeface="Times New Roman"/>
              </a:rPr>
              <a:t> Kiểm tra khô dầu ổ bạc, hỏng tụ đề khởi động quạt.</a:t>
            </a:r>
          </a:p>
        </p:txBody>
      </p:sp>
      <p:pic>
        <p:nvPicPr>
          <p:cNvPr id="6" name="Picture 5" descr="image.png"/>
          <p:cNvPicPr>
            <a:picLocks noChangeAspect="1"/>
          </p:cNvPicPr>
          <p:nvPr/>
        </p:nvPicPr>
        <p:blipFill>
          <a:blip r:embed="rId2"/>
          <a:stretch>
            <a:fillRect/>
          </a:stretch>
        </p:blipFill>
        <p:spPr>
          <a:xfrm>
            <a:off x="1333500" y="2638722"/>
            <a:ext cx="209550" cy="219075"/>
          </a:xfrm>
          <a:prstGeom prst="rect">
            <a:avLst/>
          </a:prstGeom>
        </p:spPr>
      </p:pic>
      <p:pic>
        <p:nvPicPr>
          <p:cNvPr id="7" name="Picture 6" descr="image.png"/>
          <p:cNvPicPr>
            <a:picLocks noChangeAspect="1"/>
          </p:cNvPicPr>
          <p:nvPr/>
        </p:nvPicPr>
        <p:blipFill>
          <a:blip r:embed="rId2"/>
          <a:stretch>
            <a:fillRect/>
          </a:stretch>
        </p:blipFill>
        <p:spPr>
          <a:xfrm>
            <a:off x="1333500" y="3556694"/>
            <a:ext cx="209550" cy="219075"/>
          </a:xfrm>
          <a:prstGeom prst="rect">
            <a:avLst/>
          </a:prstGeom>
        </p:spPr>
      </p:pic>
      <p:pic>
        <p:nvPicPr>
          <p:cNvPr id="8" name="Picture 7" descr="image.png"/>
          <p:cNvPicPr>
            <a:picLocks noChangeAspect="1"/>
          </p:cNvPicPr>
          <p:nvPr/>
        </p:nvPicPr>
        <p:blipFill>
          <a:blip r:embed="rId2"/>
          <a:stretch>
            <a:fillRect/>
          </a:stretch>
        </p:blipFill>
        <p:spPr>
          <a:xfrm>
            <a:off x="1333500" y="4474666"/>
            <a:ext cx="209550" cy="21907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Video Mô Phỏng: Tổng Quan Thiết Bị Điện Gia Dụng</a:t>
            </a:r>
          </a:p>
        </p:txBody>
      </p:sp>
      <p:sp>
        <p:nvSpPr>
          <p:cNvPr id="3" name="TextBox 2"/>
          <p:cNvSpPr txBox="1"/>
          <p:nvPr/>
        </p:nvSpPr>
        <p:spPr>
          <a:xfrm>
            <a:off x="1666875" y="2877740"/>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Mô phỏng 3D dòng năng lượng điện biến đổi nhiệt và cơ năng trong thiết bị gia đình:</a:t>
            </a:r>
            <a:r>
              <a:rPr sz="2100" b="0" i="0" u="none">
                <a:solidFill>
                  <a:srgbClr val="E2E8F0"/>
                </a:solidFill>
                <a:latin typeface="Times New Roman"/>
              </a:rPr>
              <a:t> Giúp học viên hình dung rõ cấu trúc bên trong.</a:t>
            </a:r>
          </a:p>
        </p:txBody>
      </p:sp>
      <p:sp>
        <p:nvSpPr>
          <p:cNvPr id="4" name="TextBox 3"/>
          <p:cNvSpPr txBox="1"/>
          <p:nvPr/>
        </p:nvSpPr>
        <p:spPr>
          <a:xfrm>
            <a:off x="1666875" y="3795712"/>
            <a:ext cx="9191625"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Trực quan hóa các tiêu chuẩn kỹ thuật an toàn điện trong không gian bếp và phòng tắm hiện đại.</a:t>
            </a:r>
          </a:p>
        </p:txBody>
      </p:sp>
      <p:pic>
        <p:nvPicPr>
          <p:cNvPr id="5" name="Picture 4" descr="image.png"/>
          <p:cNvPicPr>
            <a:picLocks noChangeAspect="1"/>
          </p:cNvPicPr>
          <p:nvPr/>
        </p:nvPicPr>
        <p:blipFill>
          <a:blip r:embed="rId2"/>
          <a:stretch>
            <a:fillRect/>
          </a:stretch>
        </p:blipFill>
        <p:spPr>
          <a:xfrm>
            <a:off x="1333500" y="2911078"/>
            <a:ext cx="238125" cy="219075"/>
          </a:xfrm>
          <a:prstGeom prst="rect">
            <a:avLst/>
          </a:prstGeom>
        </p:spPr>
      </p:pic>
      <p:pic>
        <p:nvPicPr>
          <p:cNvPr id="6" name="Picture 5" descr="image.png"/>
          <p:cNvPicPr>
            <a:picLocks noChangeAspect="1"/>
          </p:cNvPicPr>
          <p:nvPr/>
        </p:nvPicPr>
        <p:blipFill>
          <a:blip r:embed="rId3"/>
          <a:stretch>
            <a:fillRect/>
          </a:stretch>
        </p:blipFill>
        <p:spPr>
          <a:xfrm>
            <a:off x="1333500" y="3829050"/>
            <a:ext cx="161925" cy="2190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757487"/>
            <a:ext cx="3555950" cy="2076450"/>
          </a:xfrm>
          <a:prstGeom prst="rect">
            <a:avLst/>
          </a:prstGeom>
        </p:spPr>
      </p:pic>
      <p:pic>
        <p:nvPicPr>
          <p:cNvPr id="3" name="Picture 2" descr="image.png"/>
          <p:cNvPicPr>
            <a:picLocks noChangeAspect="1"/>
          </p:cNvPicPr>
          <p:nvPr/>
        </p:nvPicPr>
        <p:blipFill>
          <a:blip r:embed="rId3"/>
          <a:stretch>
            <a:fillRect/>
          </a:stretch>
        </p:blipFill>
        <p:spPr>
          <a:xfrm>
            <a:off x="4317950" y="2757487"/>
            <a:ext cx="3555950" cy="2076450"/>
          </a:xfrm>
          <a:prstGeom prst="rect">
            <a:avLst/>
          </a:prstGeom>
        </p:spPr>
      </p:pic>
      <p:pic>
        <p:nvPicPr>
          <p:cNvPr id="4" name="Picture 3" descr="image.png"/>
          <p:cNvPicPr>
            <a:picLocks noChangeAspect="1"/>
          </p:cNvPicPr>
          <p:nvPr/>
        </p:nvPicPr>
        <p:blipFill>
          <a:blip r:embed="rId4"/>
          <a:stretch>
            <a:fillRect/>
          </a:stretch>
        </p:blipFill>
        <p:spPr>
          <a:xfrm>
            <a:off x="8159650" y="2757487"/>
            <a:ext cx="3555950" cy="20764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Video Mô Phỏng: Chu Trình Làm Lạnh Tủ Lạnh</a:t>
            </a:r>
          </a:p>
        </p:txBody>
      </p:sp>
      <p:sp>
        <p:nvSpPr>
          <p:cNvPr id="6" name="TextBox 5"/>
          <p:cNvSpPr txBox="1"/>
          <p:nvPr/>
        </p:nvSpPr>
        <p:spPr>
          <a:xfrm>
            <a:off x="7239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Bước 1: Nén Khí Ga</a:t>
            </a:r>
          </a:p>
        </p:txBody>
      </p:sp>
      <p:sp>
        <p:nvSpPr>
          <p:cNvPr id="7" name="TextBox 6"/>
          <p:cNvSpPr txBox="1"/>
          <p:nvPr/>
        </p:nvSpPr>
        <p:spPr>
          <a:xfrm>
            <a:off x="723900" y="359568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Xem video mô phỏng pít-tông máy nén đẩy ga áp suất cao vào dàn nóng.</a:t>
            </a:r>
          </a:p>
        </p:txBody>
      </p:sp>
      <p:sp>
        <p:nvSpPr>
          <p:cNvPr id="8" name="TextBox 7"/>
          <p:cNvSpPr txBox="1"/>
          <p:nvPr/>
        </p:nvSpPr>
        <p:spPr>
          <a:xfrm>
            <a:off x="45656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Bước 2: Tiết Lưu</a:t>
            </a:r>
          </a:p>
        </p:txBody>
      </p:sp>
      <p:sp>
        <p:nvSpPr>
          <p:cNvPr id="9" name="TextBox 8"/>
          <p:cNvSpPr txBox="1"/>
          <p:nvPr/>
        </p:nvSpPr>
        <p:spPr>
          <a:xfrm>
            <a:off x="4565600" y="3595687"/>
            <a:ext cx="3060650" cy="8001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Quan sát quá trình giảm áp qua ống mao và hiện tượng sôi bay hơi thu nhiệt.</a:t>
            </a:r>
          </a:p>
        </p:txBody>
      </p:sp>
      <p:sp>
        <p:nvSpPr>
          <p:cNvPr id="10" name="TextBox 9"/>
          <p:cNvSpPr txBox="1"/>
          <p:nvPr/>
        </p:nvSpPr>
        <p:spPr>
          <a:xfrm>
            <a:off x="8407300" y="300513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Bước 3: Trao Đổi Nhiệt</a:t>
            </a:r>
          </a:p>
        </p:txBody>
      </p:sp>
      <p:sp>
        <p:nvSpPr>
          <p:cNvPr id="11" name="TextBox 10"/>
          <p:cNvSpPr txBox="1"/>
          <p:nvPr/>
        </p:nvSpPr>
        <p:spPr>
          <a:xfrm>
            <a:off x="8407300" y="359568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Mô phỏng quạt gió thổi hơi lạnh phân phối đều các ngăn tủ lạnh.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965424"/>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Video Mô Phỏng: Hoạt Động Máy Lọc Nước RO</a:t>
            </a:r>
          </a:p>
        </p:txBody>
      </p:sp>
      <p:sp>
        <p:nvSpPr>
          <p:cNvPr id="4" name="TextBox 3"/>
          <p:cNvSpPr txBox="1"/>
          <p:nvPr/>
        </p:nvSpPr>
        <p:spPr>
          <a:xfrm>
            <a:off x="476250" y="2232124"/>
            <a:ext cx="5429250"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Nội dung video mô phỏng chi tiết:</a:t>
            </a:r>
          </a:p>
        </p:txBody>
      </p:sp>
      <p:sp>
        <p:nvSpPr>
          <p:cNvPr id="5" name="TextBox 4"/>
          <p:cNvSpPr txBox="1"/>
          <p:nvPr/>
        </p:nvSpPr>
        <p:spPr>
          <a:xfrm>
            <a:off x="619125" y="2873037"/>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872085"/>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Quá trình dòng nước đi qua 3 lõi lọc thô giữ lại bùn đất, tạp chất thô.</a:t>
            </a:r>
          </a:p>
        </p:txBody>
      </p:sp>
      <p:sp>
        <p:nvSpPr>
          <p:cNvPr id="7" name="TextBox 6"/>
          <p:cNvSpPr txBox="1"/>
          <p:nvPr/>
        </p:nvSpPr>
        <p:spPr>
          <a:xfrm>
            <a:off x="619125" y="3733859"/>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732907"/>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Nguyên lý thẩm thấu ngược qua màng RO dưới áp lực cao của bơm điện.</a:t>
            </a:r>
          </a:p>
        </p:txBody>
      </p:sp>
      <p:sp>
        <p:nvSpPr>
          <p:cNvPr id="9" name="TextBox 8"/>
          <p:cNvSpPr txBox="1"/>
          <p:nvPr/>
        </p:nvSpPr>
        <p:spPr>
          <a:xfrm>
            <a:off x="619125" y="4594681"/>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593728"/>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Cơ chế hoạt động tự động của van áp cao và bình áp chứa nước tinh khiết.</a:t>
            </a:r>
          </a:p>
        </p:txBody>
      </p:sp>
      <p:pic>
        <p:nvPicPr>
          <p:cNvPr id="11" name="Picture 10" descr="image.png"/>
          <p:cNvPicPr>
            <a:picLocks noChangeAspect="1"/>
          </p:cNvPicPr>
          <p:nvPr/>
        </p:nvPicPr>
        <p:blipFill>
          <a:blip r:embed="rId3"/>
          <a:stretch>
            <a:fillRect/>
          </a:stretch>
        </p:blipFill>
        <p:spPr>
          <a:xfrm>
            <a:off x="6305550" y="1984474"/>
            <a:ext cx="5391150" cy="32956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Sử Dụng Đồng Hồ Vạn Năng Đo Kiểm Linh Kiện</a:t>
            </a:r>
          </a:p>
        </p:txBody>
      </p:sp>
      <p:sp>
        <p:nvSpPr>
          <p:cNvPr id="3" name="TextBox 2"/>
          <p:cNvSpPr txBox="1"/>
          <p:nvPr/>
        </p:nvSpPr>
        <p:spPr>
          <a:xfrm>
            <a:off x="1666875" y="2418754"/>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Đo điện trở (Ôm kế):</a:t>
            </a:r>
            <a:r>
              <a:rPr sz="2100" b="0" i="0" u="none">
                <a:solidFill>
                  <a:srgbClr val="E2E8F0"/>
                </a:solidFill>
                <a:latin typeface="Times New Roman"/>
              </a:rPr>
              <a:t> Kiểm tra tình trạng đứt hoặc thông mạch của dây đốt nóng, cuộn dây máy nén.</a:t>
            </a:r>
          </a:p>
        </p:txBody>
      </p:sp>
      <p:sp>
        <p:nvSpPr>
          <p:cNvPr id="4" name="TextBox 3"/>
          <p:cNvSpPr txBox="1"/>
          <p:nvPr/>
        </p:nvSpPr>
        <p:spPr>
          <a:xfrm>
            <a:off x="1666875" y="3336726"/>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Đo điện áp AC/DC:</a:t>
            </a:r>
            <a:r>
              <a:rPr sz="2100" b="0" i="0" u="none">
                <a:solidFill>
                  <a:srgbClr val="E2E8F0"/>
                </a:solidFill>
                <a:latin typeface="Times New Roman"/>
              </a:rPr>
              <a:t> Kiểm tra nguồn cấp điện đầu vào cho bảng mạch điều khiển tủ lạnh, máy giặt.</a:t>
            </a:r>
          </a:p>
        </p:txBody>
      </p:sp>
      <p:sp>
        <p:nvSpPr>
          <p:cNvPr id="5" name="TextBox 4"/>
          <p:cNvSpPr txBox="1"/>
          <p:nvPr/>
        </p:nvSpPr>
        <p:spPr>
          <a:xfrm>
            <a:off x="1666875" y="4254698"/>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Đo cách điện:</a:t>
            </a:r>
            <a:r>
              <a:rPr sz="2100" b="0" i="0" u="none">
                <a:solidFill>
                  <a:srgbClr val="E2E8F0"/>
                </a:solidFill>
                <a:latin typeface="Times New Roman"/>
              </a:rPr>
              <a:t> Kiểm tra rò điện vỏ thiết bị đảm bảo an toàn tuyệt đối cho người sử dụng.</a:t>
            </a:r>
          </a:p>
        </p:txBody>
      </p:sp>
      <p:pic>
        <p:nvPicPr>
          <p:cNvPr id="6" name="Picture 5" descr="image.png"/>
          <p:cNvPicPr>
            <a:picLocks noChangeAspect="1"/>
          </p:cNvPicPr>
          <p:nvPr/>
        </p:nvPicPr>
        <p:blipFill>
          <a:blip r:embed="rId2"/>
          <a:stretch>
            <a:fillRect/>
          </a:stretch>
        </p:blipFill>
        <p:spPr>
          <a:xfrm>
            <a:off x="1333500" y="2452092"/>
            <a:ext cx="209550" cy="219075"/>
          </a:xfrm>
          <a:prstGeom prst="rect">
            <a:avLst/>
          </a:prstGeom>
        </p:spPr>
      </p:pic>
      <p:pic>
        <p:nvPicPr>
          <p:cNvPr id="7" name="Picture 6" descr="image.png"/>
          <p:cNvPicPr>
            <a:picLocks noChangeAspect="1"/>
          </p:cNvPicPr>
          <p:nvPr/>
        </p:nvPicPr>
        <p:blipFill>
          <a:blip r:embed="rId3"/>
          <a:stretch>
            <a:fillRect/>
          </a:stretch>
        </p:blipFill>
        <p:spPr>
          <a:xfrm>
            <a:off x="1333500" y="3370064"/>
            <a:ext cx="180975" cy="219075"/>
          </a:xfrm>
          <a:prstGeom prst="rect">
            <a:avLst/>
          </a:prstGeom>
        </p:spPr>
      </p:pic>
      <p:pic>
        <p:nvPicPr>
          <p:cNvPr id="8" name="Picture 7" descr="image.png"/>
          <p:cNvPicPr>
            <a:picLocks noChangeAspect="1"/>
          </p:cNvPicPr>
          <p:nvPr/>
        </p:nvPicPr>
        <p:blipFill>
          <a:blip r:embed="rId4"/>
          <a:stretch>
            <a:fillRect/>
          </a:stretch>
        </p:blipFill>
        <p:spPr>
          <a:xfrm>
            <a:off x="1333500" y="4288035"/>
            <a:ext cx="209550" cy="21907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671762"/>
            <a:ext cx="3555950" cy="2076450"/>
          </a:xfrm>
          <a:prstGeom prst="rect">
            <a:avLst/>
          </a:prstGeom>
        </p:spPr>
      </p:pic>
      <p:pic>
        <p:nvPicPr>
          <p:cNvPr id="3" name="Picture 2" descr="image.png"/>
          <p:cNvPicPr>
            <a:picLocks noChangeAspect="1"/>
          </p:cNvPicPr>
          <p:nvPr/>
        </p:nvPicPr>
        <p:blipFill>
          <a:blip r:embed="rId3"/>
          <a:stretch>
            <a:fillRect/>
          </a:stretch>
        </p:blipFill>
        <p:spPr>
          <a:xfrm>
            <a:off x="4317950" y="2671762"/>
            <a:ext cx="3555950" cy="2076450"/>
          </a:xfrm>
          <a:prstGeom prst="rect">
            <a:avLst/>
          </a:prstGeom>
        </p:spPr>
      </p:pic>
      <p:pic>
        <p:nvPicPr>
          <p:cNvPr id="4" name="Picture 3" descr="image.png"/>
          <p:cNvPicPr>
            <a:picLocks noChangeAspect="1"/>
          </p:cNvPicPr>
          <p:nvPr/>
        </p:nvPicPr>
        <p:blipFill>
          <a:blip r:embed="rId4"/>
          <a:stretch>
            <a:fillRect/>
          </a:stretch>
        </p:blipFill>
        <p:spPr>
          <a:xfrm>
            <a:off x="8159650" y="2671762"/>
            <a:ext cx="3555950" cy="20764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Giải Pháp Tiết Kiệm Năng Lượng Thiết Bị Điện</a:t>
            </a:r>
          </a:p>
        </p:txBody>
      </p:sp>
      <p:sp>
        <p:nvSpPr>
          <p:cNvPr id="6" name="TextBox 5"/>
          <p:cNvSpPr txBox="1"/>
          <p:nvPr/>
        </p:nvSpPr>
        <p:spPr>
          <a:xfrm>
            <a:off x="7239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Công Nghệ Inverter</a:t>
            </a:r>
          </a:p>
        </p:txBody>
      </p:sp>
      <p:sp>
        <p:nvSpPr>
          <p:cNvPr id="7" name="TextBox 6"/>
          <p:cNvSpPr txBox="1"/>
          <p:nvPr/>
        </p:nvSpPr>
        <p:spPr>
          <a:xfrm>
            <a:off x="723900" y="3509962"/>
            <a:ext cx="3060650" cy="8001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Điều Chỉnh tần số dòng điện máy nén và động cơ giúp tiết kiệm 30-50% điện năng.</a:t>
            </a:r>
          </a:p>
        </p:txBody>
      </p:sp>
      <p:sp>
        <p:nvSpPr>
          <p:cNvPr id="8" name="TextBox 7"/>
          <p:cNvSpPr txBox="1"/>
          <p:nvPr/>
        </p:nvSpPr>
        <p:spPr>
          <a:xfrm>
            <a:off x="45656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Sử Dụng Hợp Lý</a:t>
            </a:r>
          </a:p>
        </p:txBody>
      </p:sp>
      <p:sp>
        <p:nvSpPr>
          <p:cNvPr id="9" name="TextBox 8"/>
          <p:cNvSpPr txBox="1"/>
          <p:nvPr/>
        </p:nvSpPr>
        <p:spPr>
          <a:xfrm>
            <a:off x="4565600" y="3509962"/>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Không mở cửa tủ lạnh quá lâu, điều chỉnh nhiệt độ bình nóng lạnh vừa phải.</a:t>
            </a:r>
          </a:p>
        </p:txBody>
      </p:sp>
      <p:sp>
        <p:nvSpPr>
          <p:cNvPr id="10" name="TextBox 9"/>
          <p:cNvSpPr txBox="1"/>
          <p:nvPr/>
        </p:nvSpPr>
        <p:spPr>
          <a:xfrm>
            <a:off x="8407300" y="2919412"/>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Nhãn Năng Lượng</a:t>
            </a:r>
          </a:p>
        </p:txBody>
      </p:sp>
      <p:sp>
        <p:nvSpPr>
          <p:cNvPr id="11" name="TextBox 10"/>
          <p:cNvSpPr txBox="1"/>
          <p:nvPr/>
        </p:nvSpPr>
        <p:spPr>
          <a:xfrm>
            <a:off x="8407300" y="3509962"/>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Lựa chọn thiết bị đạt chuẩn 4-5 sao tiết kiệm năng lượng của Bộ Công Thương.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965424"/>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Tập Thực Hành Sửa Chữa Thiết Bị Điện</a:t>
            </a:r>
          </a:p>
        </p:txBody>
      </p:sp>
      <p:sp>
        <p:nvSpPr>
          <p:cNvPr id="4" name="TextBox 3"/>
          <p:cNvSpPr txBox="1"/>
          <p:nvPr/>
        </p:nvSpPr>
        <p:spPr>
          <a:xfrm>
            <a:off x="476250" y="2232124"/>
            <a:ext cx="5429250"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Nội dung thực hành tại xưởng thực hành:</a:t>
            </a:r>
          </a:p>
        </p:txBody>
      </p:sp>
      <p:sp>
        <p:nvSpPr>
          <p:cNvPr id="5" name="TextBox 4"/>
          <p:cNvSpPr txBox="1"/>
          <p:nvPr/>
        </p:nvSpPr>
        <p:spPr>
          <a:xfrm>
            <a:off x="619125" y="2873037"/>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872085"/>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Tháo lắp và kiểm tra thay thế thanh đốt bình nước nóng gián tiếp.</a:t>
            </a:r>
          </a:p>
        </p:txBody>
      </p:sp>
      <p:sp>
        <p:nvSpPr>
          <p:cNvPr id="7" name="TextBox 6"/>
          <p:cNvSpPr txBox="1"/>
          <p:nvPr/>
        </p:nvSpPr>
        <p:spPr>
          <a:xfrm>
            <a:off x="619125" y="3733859"/>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732907"/>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Kiểm tra nạp ga bổ sung cho tủ lạnh gia đình đúng kỹ thuật an toàn.</a:t>
            </a:r>
          </a:p>
        </p:txBody>
      </p:sp>
      <p:sp>
        <p:nvSpPr>
          <p:cNvPr id="9" name="TextBox 8"/>
          <p:cNvSpPr txBox="1"/>
          <p:nvPr/>
        </p:nvSpPr>
        <p:spPr>
          <a:xfrm>
            <a:off x="619125" y="4594681"/>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593728"/>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Vệ sinh thay thế lõi lọc định kỳ cho máy lọc nước RO gia đình.</a:t>
            </a:r>
          </a:p>
        </p:txBody>
      </p:sp>
      <p:pic>
        <p:nvPicPr>
          <p:cNvPr id="11" name="Picture 10" descr="image.png"/>
          <p:cNvPicPr>
            <a:picLocks noChangeAspect="1"/>
          </p:cNvPicPr>
          <p:nvPr/>
        </p:nvPicPr>
        <p:blipFill>
          <a:blip r:embed="rId3"/>
          <a:stretch>
            <a:fillRect/>
          </a:stretch>
        </p:blipFill>
        <p:spPr>
          <a:xfrm>
            <a:off x="6305550" y="1984474"/>
            <a:ext cx="5391150" cy="32956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890837"/>
            <a:ext cx="3555950" cy="1809750"/>
          </a:xfrm>
          <a:prstGeom prst="rect">
            <a:avLst/>
          </a:prstGeom>
        </p:spPr>
      </p:pic>
      <p:pic>
        <p:nvPicPr>
          <p:cNvPr id="3" name="Picture 2" descr="image.png"/>
          <p:cNvPicPr>
            <a:picLocks noChangeAspect="1"/>
          </p:cNvPicPr>
          <p:nvPr/>
        </p:nvPicPr>
        <p:blipFill>
          <a:blip r:embed="rId3"/>
          <a:stretch>
            <a:fillRect/>
          </a:stretch>
        </p:blipFill>
        <p:spPr>
          <a:xfrm>
            <a:off x="4317950" y="2890837"/>
            <a:ext cx="3555950" cy="1809750"/>
          </a:xfrm>
          <a:prstGeom prst="rect">
            <a:avLst/>
          </a:prstGeom>
        </p:spPr>
      </p:pic>
      <p:pic>
        <p:nvPicPr>
          <p:cNvPr id="4" name="Picture 3" descr="image.png"/>
          <p:cNvPicPr>
            <a:picLocks noChangeAspect="1"/>
          </p:cNvPicPr>
          <p:nvPr/>
        </p:nvPicPr>
        <p:blipFill>
          <a:blip r:embed="rId4"/>
          <a:stretch>
            <a:fillRect/>
          </a:stretch>
        </p:blipFill>
        <p:spPr>
          <a:xfrm>
            <a:off x="8159650" y="2890837"/>
            <a:ext cx="3555950" cy="18097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Kiểm Tra &amp; Đánh Giá Kết Quả Học Tập</a:t>
            </a:r>
          </a:p>
        </p:txBody>
      </p:sp>
      <p:sp>
        <p:nvSpPr>
          <p:cNvPr id="6" name="TextBox 5"/>
          <p:cNvSpPr txBox="1"/>
          <p:nvPr/>
        </p:nvSpPr>
        <p:spPr>
          <a:xfrm>
            <a:off x="7239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Chuyên Cần</a:t>
            </a:r>
          </a:p>
        </p:txBody>
      </p:sp>
      <p:sp>
        <p:nvSpPr>
          <p:cNvPr id="7" name="TextBox 6"/>
          <p:cNvSpPr txBox="1"/>
          <p:nvPr/>
        </p:nvSpPr>
        <p:spPr>
          <a:xfrm>
            <a:off x="7239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Đánh giá sự tham gia lớp học lý thuyết và xem video mô phỏng (10%).</a:t>
            </a:r>
          </a:p>
        </p:txBody>
      </p:sp>
      <p:sp>
        <p:nvSpPr>
          <p:cNvPr id="8" name="TextBox 7"/>
          <p:cNvSpPr txBox="1"/>
          <p:nvPr/>
        </p:nvSpPr>
        <p:spPr>
          <a:xfrm>
            <a:off x="45656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Thực Hành Xưởng</a:t>
            </a:r>
          </a:p>
        </p:txBody>
      </p:sp>
      <p:sp>
        <p:nvSpPr>
          <p:cNvPr id="9" name="TextBox 8"/>
          <p:cNvSpPr txBox="1"/>
          <p:nvPr/>
        </p:nvSpPr>
        <p:spPr>
          <a:xfrm>
            <a:off x="45656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Đánh giá kỹ năng đo kiểm linh kiện và xử lý sự cố thiết bị (40%).</a:t>
            </a:r>
          </a:p>
        </p:txBody>
      </p:sp>
      <p:sp>
        <p:nvSpPr>
          <p:cNvPr id="10" name="TextBox 9"/>
          <p:cNvSpPr txBox="1"/>
          <p:nvPr/>
        </p:nvSpPr>
        <p:spPr>
          <a:xfrm>
            <a:off x="84073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Thi Kết Thúc Môn</a:t>
            </a:r>
          </a:p>
        </p:txBody>
      </p:sp>
      <p:sp>
        <p:nvSpPr>
          <p:cNvPr id="11" name="TextBox 10"/>
          <p:cNvSpPr txBox="1"/>
          <p:nvPr/>
        </p:nvSpPr>
        <p:spPr>
          <a:xfrm>
            <a:off x="84073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Bài thi lý thuyết tổng hợp và vấn đáp thực hành thiết bị điện gia dụng (50%).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Tài Liệu Tham Khảo Chính</a:t>
            </a:r>
          </a:p>
        </p:txBody>
      </p:sp>
      <p:sp>
        <p:nvSpPr>
          <p:cNvPr id="3" name="TextBox 2"/>
          <p:cNvSpPr txBox="1"/>
          <p:nvPr/>
        </p:nvSpPr>
        <p:spPr>
          <a:xfrm>
            <a:off x="1666875" y="2978646"/>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Giáo trình Thiết bị điện gia dụng - Khoa Điện &amp; Điện tử, Trường CĐ Kỹ thuật.</a:t>
            </a:r>
          </a:p>
        </p:txBody>
      </p:sp>
      <p:sp>
        <p:nvSpPr>
          <p:cNvPr id="4" name="TextBox 3"/>
          <p:cNvSpPr txBox="1"/>
          <p:nvPr/>
        </p:nvSpPr>
        <p:spPr>
          <a:xfrm>
            <a:off x="1666875" y="3523357"/>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Kỹ thuật sửa chữa tủ lạnh, máy giặt và lò vi sóng hiện đại.</a:t>
            </a:r>
          </a:p>
        </p:txBody>
      </p:sp>
      <p:sp>
        <p:nvSpPr>
          <p:cNvPr id="5" name="TextBox 4"/>
          <p:cNvSpPr txBox="1"/>
          <p:nvPr/>
        </p:nvSpPr>
        <p:spPr>
          <a:xfrm>
            <a:off x="1666875" y="4068067"/>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Tài liệu hướng dẫn an toàn điện và tiêu chuẩn kỹ thuật điện gia dụng TCVN.</a:t>
            </a:r>
          </a:p>
        </p:txBody>
      </p:sp>
      <p:pic>
        <p:nvPicPr>
          <p:cNvPr id="6" name="Picture 5" descr="image.png"/>
          <p:cNvPicPr>
            <a:picLocks noChangeAspect="1"/>
          </p:cNvPicPr>
          <p:nvPr/>
        </p:nvPicPr>
        <p:blipFill>
          <a:blip r:embed="rId2"/>
          <a:stretch>
            <a:fillRect/>
          </a:stretch>
        </p:blipFill>
        <p:spPr>
          <a:xfrm>
            <a:off x="1333500" y="3011983"/>
            <a:ext cx="180975" cy="219075"/>
          </a:xfrm>
          <a:prstGeom prst="rect">
            <a:avLst/>
          </a:prstGeom>
        </p:spPr>
      </p:pic>
      <p:pic>
        <p:nvPicPr>
          <p:cNvPr id="7" name="Picture 6" descr="image.png"/>
          <p:cNvPicPr>
            <a:picLocks noChangeAspect="1"/>
          </p:cNvPicPr>
          <p:nvPr/>
        </p:nvPicPr>
        <p:blipFill>
          <a:blip r:embed="rId2"/>
          <a:stretch>
            <a:fillRect/>
          </a:stretch>
        </p:blipFill>
        <p:spPr>
          <a:xfrm>
            <a:off x="1333500" y="3556694"/>
            <a:ext cx="180975" cy="219075"/>
          </a:xfrm>
          <a:prstGeom prst="rect">
            <a:avLst/>
          </a:prstGeom>
        </p:spPr>
      </p:pic>
      <p:pic>
        <p:nvPicPr>
          <p:cNvPr id="8" name="Picture 7" descr="image.png"/>
          <p:cNvPicPr>
            <a:picLocks noChangeAspect="1"/>
          </p:cNvPicPr>
          <p:nvPr/>
        </p:nvPicPr>
        <p:blipFill>
          <a:blip r:embed="rId2"/>
          <a:stretch>
            <a:fillRect/>
          </a:stretch>
        </p:blipFill>
        <p:spPr>
          <a:xfrm>
            <a:off x="1333500" y="4101405"/>
            <a:ext cx="180975" cy="2190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Mục Lục Chương Trình Học</a:t>
            </a:r>
          </a:p>
        </p:txBody>
      </p:sp>
      <p:sp>
        <p:nvSpPr>
          <p:cNvPr id="3" name="TextBox 2"/>
          <p:cNvSpPr txBox="1"/>
          <p:nvPr/>
        </p:nvSpPr>
        <p:spPr>
          <a:xfrm>
            <a:off x="619125" y="2448282"/>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4" name="TextBox 3"/>
          <p:cNvSpPr txBox="1"/>
          <p:nvPr/>
        </p:nvSpPr>
        <p:spPr>
          <a:xfrm>
            <a:off x="714375" y="2447329"/>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1: Khái quát chung về thiết bị điện gia dụng</a:t>
            </a:r>
          </a:p>
        </p:txBody>
      </p:sp>
      <p:sp>
        <p:nvSpPr>
          <p:cNvPr id="5" name="TextBox 4"/>
          <p:cNvSpPr txBox="1"/>
          <p:nvPr/>
        </p:nvSpPr>
        <p:spPr>
          <a:xfrm>
            <a:off x="619125" y="2935843"/>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934890"/>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2: Thiết bị đun nóng chạy bằng điện</a:t>
            </a:r>
          </a:p>
        </p:txBody>
      </p:sp>
      <p:sp>
        <p:nvSpPr>
          <p:cNvPr id="7" name="TextBox 6"/>
          <p:cNvSpPr txBox="1"/>
          <p:nvPr/>
        </p:nvSpPr>
        <p:spPr>
          <a:xfrm>
            <a:off x="619125" y="3423404"/>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422451"/>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3: Thiết bị lạnh gia dụng (Tủ lạnh, Tủ đông)</a:t>
            </a:r>
          </a:p>
        </p:txBody>
      </p:sp>
      <p:sp>
        <p:nvSpPr>
          <p:cNvPr id="9" name="TextBox 8"/>
          <p:cNvSpPr txBox="1"/>
          <p:nvPr/>
        </p:nvSpPr>
        <p:spPr>
          <a:xfrm>
            <a:off x="619125" y="3910965"/>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3910012"/>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4: Hệ thống máy nén và môi chất lạnh</a:t>
            </a:r>
          </a:p>
        </p:txBody>
      </p:sp>
      <p:sp>
        <p:nvSpPr>
          <p:cNvPr id="11" name="TextBox 10"/>
          <p:cNvSpPr txBox="1"/>
          <p:nvPr/>
        </p:nvSpPr>
        <p:spPr>
          <a:xfrm>
            <a:off x="6429375" y="2448282"/>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2" name="TextBox 11"/>
          <p:cNvSpPr txBox="1"/>
          <p:nvPr/>
        </p:nvSpPr>
        <p:spPr>
          <a:xfrm>
            <a:off x="6524625" y="2447329"/>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5: Máy lọc nước và thiết bị xử lý nước gia đình</a:t>
            </a:r>
          </a:p>
        </p:txBody>
      </p:sp>
      <p:sp>
        <p:nvSpPr>
          <p:cNvPr id="13" name="TextBox 12"/>
          <p:cNvSpPr txBox="1"/>
          <p:nvPr/>
        </p:nvSpPr>
        <p:spPr>
          <a:xfrm>
            <a:off x="6429375" y="3309104"/>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4" name="TextBox 13"/>
          <p:cNvSpPr txBox="1"/>
          <p:nvPr/>
        </p:nvSpPr>
        <p:spPr>
          <a:xfrm>
            <a:off x="6524625" y="3308151"/>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6: Thiết bị cơ điện gia dụng (Quạt, Máy giặt)</a:t>
            </a:r>
          </a:p>
        </p:txBody>
      </p:sp>
      <p:sp>
        <p:nvSpPr>
          <p:cNvPr id="15" name="TextBox 14"/>
          <p:cNvSpPr txBox="1"/>
          <p:nvPr/>
        </p:nvSpPr>
        <p:spPr>
          <a:xfrm>
            <a:off x="6429375" y="4169925"/>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6" name="TextBox 15"/>
          <p:cNvSpPr txBox="1"/>
          <p:nvPr/>
        </p:nvSpPr>
        <p:spPr>
          <a:xfrm>
            <a:off x="6524625" y="4168973"/>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Bài 7: An toàn điện và bảo dưỡng thiết bị</a:t>
            </a:r>
          </a:p>
        </p:txBody>
      </p:sp>
      <p:sp>
        <p:nvSpPr>
          <p:cNvPr id="17" name="TextBox 16"/>
          <p:cNvSpPr txBox="1"/>
          <p:nvPr/>
        </p:nvSpPr>
        <p:spPr>
          <a:xfrm>
            <a:off x="6429375" y="4657486"/>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8" name="TextBox 17"/>
          <p:cNvSpPr txBox="1"/>
          <p:nvPr/>
        </p:nvSpPr>
        <p:spPr>
          <a:xfrm>
            <a:off x="6524625" y="4656534"/>
            <a:ext cx="5191125" cy="373260"/>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Tổng kết môn học và Kiểm tra cuối khóa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1778793"/>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Tổng Kết Môn Học</a:t>
            </a:r>
          </a:p>
        </p:txBody>
      </p:sp>
      <p:sp>
        <p:nvSpPr>
          <p:cNvPr id="4" name="TextBox 3"/>
          <p:cNvSpPr txBox="1"/>
          <p:nvPr/>
        </p:nvSpPr>
        <p:spPr>
          <a:xfrm>
            <a:off x="476250" y="2045493"/>
            <a:ext cx="5429250"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Sau khi hoàn thành môn học, học viên đã nắm vững:</a:t>
            </a:r>
          </a:p>
        </p:txBody>
      </p:sp>
      <p:sp>
        <p:nvSpPr>
          <p:cNvPr id="5" name="TextBox 4"/>
          <p:cNvSpPr txBox="1"/>
          <p:nvPr/>
        </p:nvSpPr>
        <p:spPr>
          <a:xfrm>
            <a:off x="619125" y="3059668"/>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3058715"/>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Cấu tạo và nguyên lý hoạt động của các thiết bị đun nóng, làm lạnh và cơ điện.</a:t>
            </a:r>
          </a:p>
        </p:txBody>
      </p:sp>
      <p:sp>
        <p:nvSpPr>
          <p:cNvPr id="7" name="TextBox 6"/>
          <p:cNvSpPr txBox="1"/>
          <p:nvPr/>
        </p:nvSpPr>
        <p:spPr>
          <a:xfrm>
            <a:off x="619125" y="3920490"/>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919537"/>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Kỹ năng đo kiểm, bảo dưỡng và khắc phục các sự cố thông thường.</a:t>
            </a:r>
          </a:p>
        </p:txBody>
      </p:sp>
      <p:sp>
        <p:nvSpPr>
          <p:cNvPr id="9" name="TextBox 8"/>
          <p:cNvSpPr txBox="1"/>
          <p:nvPr/>
        </p:nvSpPr>
        <p:spPr>
          <a:xfrm>
            <a:off x="619125" y="4781311"/>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10" name="TextBox 9"/>
          <p:cNvSpPr txBox="1"/>
          <p:nvPr/>
        </p:nvSpPr>
        <p:spPr>
          <a:xfrm>
            <a:off x="714375" y="4780359"/>
            <a:ext cx="5191125" cy="746521"/>
          </a:xfrm>
          <a:prstGeom prst="rect">
            <a:avLst/>
          </a:prstGeom>
          <a:noFill/>
        </p:spPr>
        <p:txBody>
          <a:bodyPr wrap="square" lIns="95250" tIns="0" rIns="0" bIns="0" anchor="t">
            <a:spAutoFit/>
          </a:bodyPr>
          <a:lstStyle/>
          <a:p>
            <a:pPr algn="l">
              <a:lnSpc>
                <a:spcPts val="2940"/>
              </a:lnSpc>
            </a:pPr>
            <a:r>
              <a:rPr sz="2100" b="0" i="0" u="none">
                <a:solidFill>
                  <a:srgbClr val="E2E8F0"/>
                </a:solidFill>
                <a:latin typeface="Times New Roman"/>
              </a:rPr>
              <a:t>Nền tảng vững chắc để làm việc trong lĩnh vực dịch vụ kỹ thuật điện gia dụng.</a:t>
            </a:r>
          </a:p>
        </p:txBody>
      </p:sp>
      <p:pic>
        <p:nvPicPr>
          <p:cNvPr id="11" name="Picture 10" descr="image.png"/>
          <p:cNvPicPr>
            <a:picLocks noChangeAspect="1"/>
          </p:cNvPicPr>
          <p:nvPr/>
        </p:nvPicPr>
        <p:blipFill>
          <a:blip r:embed="rId3"/>
          <a:stretch>
            <a:fillRect/>
          </a:stretch>
        </p:blipFill>
        <p:spPr>
          <a:xfrm>
            <a:off x="6305550" y="1797843"/>
            <a:ext cx="5391150" cy="32956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462205" y="2127944"/>
            <a:ext cx="3267439" cy="762000"/>
          </a:xfrm>
          <a:prstGeom prst="rect">
            <a:avLst/>
          </a:prstGeom>
          <a:noFill/>
        </p:spPr>
        <p:txBody>
          <a:bodyPr wrap="square" lIns="0" tIns="0" rIns="0" bIns="0" anchor="t">
            <a:spAutoFit/>
          </a:bodyPr>
          <a:lstStyle/>
          <a:p>
            <a:pPr algn="ctr"/>
            <a:r>
              <a:rPr sz="5250" b="1" i="0" u="none">
                <a:solidFill>
                  <a:srgbClr val="FFFFFF"/>
                </a:solidFill>
                <a:latin typeface="Times New Roman"/>
              </a:rPr>
              <a:t>Hỏi &amp; Đáp</a:t>
            </a:r>
          </a:p>
        </p:txBody>
      </p:sp>
      <p:sp>
        <p:nvSpPr>
          <p:cNvPr id="3" name="TextBox 2"/>
          <p:cNvSpPr txBox="1"/>
          <p:nvPr/>
        </p:nvSpPr>
        <p:spPr>
          <a:xfrm>
            <a:off x="3625899" y="3347144"/>
            <a:ext cx="4940051" cy="373260"/>
          </a:xfrm>
          <a:prstGeom prst="rect">
            <a:avLst/>
          </a:prstGeom>
          <a:noFill/>
        </p:spPr>
        <p:txBody>
          <a:bodyPr wrap="square" lIns="0" tIns="0" rIns="0" bIns="0" anchor="t">
            <a:spAutoFit/>
          </a:bodyPr>
          <a:lstStyle/>
          <a:p>
            <a:pPr algn="ctr">
              <a:lnSpc>
                <a:spcPts val="2940"/>
              </a:lnSpc>
            </a:pPr>
            <a:r>
              <a:rPr sz="2100" b="0" i="0" u="none">
                <a:solidFill>
                  <a:srgbClr val="E2E8F0"/>
                </a:solidFill>
                <a:latin typeface="Times New Roman"/>
              </a:rPr>
              <a:t>Cảm ơn các bạn đã chú ý lắng nghe bài giảng!</a:t>
            </a:r>
          </a:p>
        </p:txBody>
      </p:sp>
      <p:sp>
        <p:nvSpPr>
          <p:cNvPr id="4" name="TextBox 3"/>
          <p:cNvSpPr txBox="1"/>
          <p:nvPr/>
        </p:nvSpPr>
        <p:spPr>
          <a:xfrm>
            <a:off x="4421832" y="4272855"/>
            <a:ext cx="3348335" cy="266700"/>
          </a:xfrm>
          <a:prstGeom prst="rect">
            <a:avLst/>
          </a:prstGeom>
          <a:noFill/>
        </p:spPr>
        <p:txBody>
          <a:bodyPr wrap="square" lIns="0" tIns="0" rIns="0" bIns="0" anchor="t">
            <a:spAutoFit/>
          </a:bodyPr>
          <a:lstStyle/>
          <a:p>
            <a:pPr algn="ctr">
              <a:lnSpc>
                <a:spcPts val="2100"/>
              </a:lnSpc>
            </a:pPr>
            <a:r>
              <a:rPr sz="1500" b="0" i="0" u="none">
                <a:solidFill>
                  <a:srgbClr val="93C5FD"/>
                </a:solidFill>
                <a:latin typeface="Times New Roman"/>
              </a:rPr>
              <a:t>Chúc các bạn học tập tốt và đạt kết quả cao.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2128837"/>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1: Khái Quát Về Thiết Bị Điện Gia Dụng</a:t>
            </a:r>
          </a:p>
        </p:txBody>
      </p:sp>
      <p:sp>
        <p:nvSpPr>
          <p:cNvPr id="4" name="TextBox 3"/>
          <p:cNvSpPr txBox="1"/>
          <p:nvPr/>
        </p:nvSpPr>
        <p:spPr>
          <a:xfrm>
            <a:off x="476250" y="2395537"/>
            <a:ext cx="5429250" cy="1493043"/>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Thiết bị điện gia dụng đóng vai trò thiết yếu trong việc nâng cao chất lượng cuộc sống, giảm nhẹ sức lao động chân tay cho con người trong gia đình hiện đại.</a:t>
            </a:r>
          </a:p>
        </p:txBody>
      </p:sp>
      <p:sp>
        <p:nvSpPr>
          <p:cNvPr id="5" name="TextBox 4"/>
          <p:cNvSpPr txBox="1"/>
          <p:nvPr/>
        </p:nvSpPr>
        <p:spPr>
          <a:xfrm>
            <a:off x="476250" y="4155281"/>
            <a:ext cx="5429250"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Yêu cầu chung: An toàn điện, tiết kiệm năng lượng, độ bền cao và thân thiện với môi trường.</a:t>
            </a:r>
          </a:p>
        </p:txBody>
      </p:sp>
      <p:pic>
        <p:nvPicPr>
          <p:cNvPr id="6" name="Picture 5" descr="image.png"/>
          <p:cNvPicPr>
            <a:picLocks noChangeAspect="1"/>
          </p:cNvPicPr>
          <p:nvPr/>
        </p:nvPicPr>
        <p:blipFill>
          <a:blip r:embed="rId3"/>
          <a:stretch>
            <a:fillRect/>
          </a:stretch>
        </p:blipFill>
        <p:spPr>
          <a:xfrm>
            <a:off x="6305550" y="2147887"/>
            <a:ext cx="5391150" cy="32956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890837"/>
            <a:ext cx="3555950" cy="1809750"/>
          </a:xfrm>
          <a:prstGeom prst="rect">
            <a:avLst/>
          </a:prstGeom>
        </p:spPr>
      </p:pic>
      <p:pic>
        <p:nvPicPr>
          <p:cNvPr id="3" name="Picture 2" descr="image.png"/>
          <p:cNvPicPr>
            <a:picLocks noChangeAspect="1"/>
          </p:cNvPicPr>
          <p:nvPr/>
        </p:nvPicPr>
        <p:blipFill>
          <a:blip r:embed="rId3"/>
          <a:stretch>
            <a:fillRect/>
          </a:stretch>
        </p:blipFill>
        <p:spPr>
          <a:xfrm>
            <a:off x="4317950" y="2890837"/>
            <a:ext cx="3555950" cy="1809750"/>
          </a:xfrm>
          <a:prstGeom prst="rect">
            <a:avLst/>
          </a:prstGeom>
        </p:spPr>
      </p:pic>
      <p:pic>
        <p:nvPicPr>
          <p:cNvPr id="4" name="Picture 3" descr="image.png"/>
          <p:cNvPicPr>
            <a:picLocks noChangeAspect="1"/>
          </p:cNvPicPr>
          <p:nvPr/>
        </p:nvPicPr>
        <p:blipFill>
          <a:blip r:embed="rId4"/>
          <a:stretch>
            <a:fillRect/>
          </a:stretch>
        </p:blipFill>
        <p:spPr>
          <a:xfrm>
            <a:off x="8159650" y="2890837"/>
            <a:ext cx="3555950" cy="18097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Phân Loại Thiết Bị Điện Gia Dụng</a:t>
            </a:r>
          </a:p>
        </p:txBody>
      </p:sp>
      <p:sp>
        <p:nvSpPr>
          <p:cNvPr id="6" name="TextBox 5"/>
          <p:cNvSpPr txBox="1"/>
          <p:nvPr/>
        </p:nvSpPr>
        <p:spPr>
          <a:xfrm>
            <a:off x="7239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Thiết Bị Đun Nóng</a:t>
            </a:r>
          </a:p>
        </p:txBody>
      </p:sp>
      <p:sp>
        <p:nvSpPr>
          <p:cNvPr id="7" name="TextBox 6"/>
          <p:cNvSpPr txBox="1"/>
          <p:nvPr/>
        </p:nvSpPr>
        <p:spPr>
          <a:xfrm>
            <a:off x="7239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Nồi cơm điện, ấm siêu tốc, bình nước nóng, bàn là điện.</a:t>
            </a:r>
          </a:p>
        </p:txBody>
      </p:sp>
      <p:sp>
        <p:nvSpPr>
          <p:cNvPr id="8" name="TextBox 7"/>
          <p:cNvSpPr txBox="1"/>
          <p:nvPr/>
        </p:nvSpPr>
        <p:spPr>
          <a:xfrm>
            <a:off x="45656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Thiết Bị Làm Lạnh</a:t>
            </a:r>
          </a:p>
        </p:txBody>
      </p:sp>
      <p:sp>
        <p:nvSpPr>
          <p:cNvPr id="9" name="TextBox 8"/>
          <p:cNvSpPr txBox="1"/>
          <p:nvPr/>
        </p:nvSpPr>
        <p:spPr>
          <a:xfrm>
            <a:off x="45656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Tủ lạnh, tủ đông, máy điều hòa không khí dân dụng.</a:t>
            </a:r>
          </a:p>
        </p:txBody>
      </p:sp>
      <p:sp>
        <p:nvSpPr>
          <p:cNvPr id="10" name="TextBox 9"/>
          <p:cNvSpPr txBox="1"/>
          <p:nvPr/>
        </p:nvSpPr>
        <p:spPr>
          <a:xfrm>
            <a:off x="84073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Thiết Bị Cơ Điện</a:t>
            </a:r>
          </a:p>
        </p:txBody>
      </p:sp>
      <p:sp>
        <p:nvSpPr>
          <p:cNvPr id="11" name="TextBox 10"/>
          <p:cNvSpPr txBox="1"/>
          <p:nvPr/>
        </p:nvSpPr>
        <p:spPr>
          <a:xfrm>
            <a:off x="84073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Quạt điện, máy giặt, máy bơm nước, máy hút bụi.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sp>
        <p:nvSpPr>
          <p:cNvPr id="2" name="TextBox 1"/>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2: Thiết Bị Đun Nóng Chạy Bằng Điện</a:t>
            </a:r>
          </a:p>
        </p:txBody>
      </p:sp>
      <p:sp>
        <p:nvSpPr>
          <p:cNvPr id="3" name="TextBox 2"/>
          <p:cNvSpPr txBox="1"/>
          <p:nvPr/>
        </p:nvSpPr>
        <p:spPr>
          <a:xfrm>
            <a:off x="1666875" y="2792015"/>
            <a:ext cx="9191625" cy="746521"/>
          </a:xfrm>
          <a:prstGeom prst="rect">
            <a:avLst/>
          </a:prstGeom>
          <a:noFill/>
        </p:spPr>
        <p:txBody>
          <a:bodyPr wrap="square" lIns="0" tIns="0" rIns="0" bIns="0" anchor="t">
            <a:spAutoFit/>
          </a:bodyPr>
          <a:lstStyle/>
          <a:p>
            <a:pPr algn="l">
              <a:lnSpc>
                <a:spcPts val="2940"/>
              </a:lnSpc>
            </a:pPr>
            <a:r>
              <a:rPr sz="2100" b="1" i="0" u="none">
                <a:solidFill>
                  <a:srgbClr val="E2E8F0"/>
                </a:solidFill>
                <a:latin typeface="Times New Roman"/>
              </a:rPr>
              <a:t>Nguyên lý hoạt động:</a:t>
            </a:r>
            <a:r>
              <a:rPr sz="2100" b="0" i="0" u="none">
                <a:solidFill>
                  <a:srgbClr val="E2E8F0"/>
                </a:solidFill>
                <a:latin typeface="Times New Roman"/>
              </a:rPr>
              <a:t> Biến đổi điện năng thành nhiệt năng dựa trên hiệu ứng Joule - Lenz ($Q = I^2Rt$).</a:t>
            </a:r>
          </a:p>
        </p:txBody>
      </p:sp>
      <p:sp>
        <p:nvSpPr>
          <p:cNvPr id="4" name="TextBox 3"/>
          <p:cNvSpPr txBox="1"/>
          <p:nvPr/>
        </p:nvSpPr>
        <p:spPr>
          <a:xfrm>
            <a:off x="1666875" y="3709987"/>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Sử dụng dây điện trở có hệ số nhiệt điện trở nhỏ, chịu nhiệt độ cao (Nichrome).</a:t>
            </a:r>
          </a:p>
        </p:txBody>
      </p:sp>
      <p:sp>
        <p:nvSpPr>
          <p:cNvPr id="5" name="TextBox 4"/>
          <p:cNvSpPr txBox="1"/>
          <p:nvPr/>
        </p:nvSpPr>
        <p:spPr>
          <a:xfrm>
            <a:off x="1666875" y="4254698"/>
            <a:ext cx="9191625"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Luôn trang bị rơ-le nhiệt bảo vệ quá nhiệt để đảm bảo an toàn cháy nổ.</a:t>
            </a:r>
          </a:p>
        </p:txBody>
      </p:sp>
      <p:pic>
        <p:nvPicPr>
          <p:cNvPr id="6" name="Picture 5" descr="image.png"/>
          <p:cNvPicPr>
            <a:picLocks noChangeAspect="1"/>
          </p:cNvPicPr>
          <p:nvPr/>
        </p:nvPicPr>
        <p:blipFill>
          <a:blip r:embed="rId2"/>
          <a:stretch>
            <a:fillRect/>
          </a:stretch>
        </p:blipFill>
        <p:spPr>
          <a:xfrm>
            <a:off x="1333500" y="2825353"/>
            <a:ext cx="180975" cy="219075"/>
          </a:xfrm>
          <a:prstGeom prst="rect">
            <a:avLst/>
          </a:prstGeom>
        </p:spPr>
      </p:pic>
      <p:pic>
        <p:nvPicPr>
          <p:cNvPr id="7" name="Picture 6" descr="image.png"/>
          <p:cNvPicPr>
            <a:picLocks noChangeAspect="1"/>
          </p:cNvPicPr>
          <p:nvPr/>
        </p:nvPicPr>
        <p:blipFill>
          <a:blip r:embed="rId3"/>
          <a:stretch>
            <a:fillRect/>
          </a:stretch>
        </p:blipFill>
        <p:spPr>
          <a:xfrm>
            <a:off x="1333500" y="3743325"/>
            <a:ext cx="180975" cy="219075"/>
          </a:xfrm>
          <a:prstGeom prst="rect">
            <a:avLst/>
          </a:prstGeom>
        </p:spPr>
      </p:pic>
      <p:pic>
        <p:nvPicPr>
          <p:cNvPr id="8" name="Picture 7" descr="image.png"/>
          <p:cNvPicPr>
            <a:picLocks noChangeAspect="1"/>
          </p:cNvPicPr>
          <p:nvPr/>
        </p:nvPicPr>
        <p:blipFill>
          <a:blip r:embed="rId4"/>
          <a:stretch>
            <a:fillRect/>
          </a:stretch>
        </p:blipFill>
        <p:spPr>
          <a:xfrm>
            <a:off x="1333500" y="4288035"/>
            <a:ext cx="209550" cy="2190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2108299"/>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Cấu Tạo Và Phân Loại Dây Đốt Nóng</a:t>
            </a:r>
          </a:p>
        </p:txBody>
      </p:sp>
      <p:sp>
        <p:nvSpPr>
          <p:cNvPr id="4" name="TextBox 3"/>
          <p:cNvSpPr txBox="1"/>
          <p:nvPr/>
        </p:nvSpPr>
        <p:spPr>
          <a:xfrm>
            <a:off x="476250" y="2374999"/>
            <a:ext cx="5429250" cy="746521"/>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Dây đốt nóng là linh kiện cốt lõi của các thiết bị đun:</a:t>
            </a:r>
          </a:p>
        </p:txBody>
      </p:sp>
      <p:sp>
        <p:nvSpPr>
          <p:cNvPr id="5" name="TextBox 4"/>
          <p:cNvSpPr txBox="1"/>
          <p:nvPr/>
        </p:nvSpPr>
        <p:spPr>
          <a:xfrm>
            <a:off x="619125" y="3389173"/>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3388221"/>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Loại hở:</a:t>
            </a:r>
            <a:r>
              <a:rPr sz="2100" b="0" i="0" u="none">
                <a:solidFill>
                  <a:srgbClr val="E2E8F0"/>
                </a:solidFill>
                <a:latin typeface="Times New Roman"/>
              </a:rPr>
              <a:t> Dây điện trở quấn trên trụ sứ hoặc rãnh gạch chịu lửa (bếp điện cũ).</a:t>
            </a:r>
          </a:p>
        </p:txBody>
      </p:sp>
      <p:sp>
        <p:nvSpPr>
          <p:cNvPr id="7" name="TextBox 6"/>
          <p:cNvSpPr txBox="1"/>
          <p:nvPr/>
        </p:nvSpPr>
        <p:spPr>
          <a:xfrm>
            <a:off x="619125" y="4249995"/>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4249042"/>
            <a:ext cx="5191125" cy="1119782"/>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Loại kín (Ống):</a:t>
            </a:r>
            <a:r>
              <a:rPr sz="2100" b="0" i="0" u="none">
                <a:solidFill>
                  <a:srgbClr val="E2E8F0"/>
                </a:solidFill>
                <a:latin typeface="Times New Roman"/>
              </a:rPr>
              <a:t> Dây điện trở nằm trong ống kim loại, cách điện bằng bột Magie oxit MgO (bình nóng lạnh, ấm siêu tốc).</a:t>
            </a:r>
          </a:p>
        </p:txBody>
      </p:sp>
      <p:pic>
        <p:nvPicPr>
          <p:cNvPr id="9" name="Picture 8" descr="image.png"/>
          <p:cNvPicPr>
            <a:picLocks noChangeAspect="1"/>
          </p:cNvPicPr>
          <p:nvPr/>
        </p:nvPicPr>
        <p:blipFill>
          <a:blip r:embed="rId3"/>
          <a:stretch>
            <a:fillRect/>
          </a:stretch>
        </p:blipFill>
        <p:spPr>
          <a:xfrm>
            <a:off x="6305550" y="2127349"/>
            <a:ext cx="5391150" cy="32956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476250" y="2890837"/>
            <a:ext cx="3555950" cy="1809750"/>
          </a:xfrm>
          <a:prstGeom prst="rect">
            <a:avLst/>
          </a:prstGeom>
        </p:spPr>
      </p:pic>
      <p:pic>
        <p:nvPicPr>
          <p:cNvPr id="3" name="Picture 2" descr="image.png"/>
          <p:cNvPicPr>
            <a:picLocks noChangeAspect="1"/>
          </p:cNvPicPr>
          <p:nvPr/>
        </p:nvPicPr>
        <p:blipFill>
          <a:blip r:embed="rId3"/>
          <a:stretch>
            <a:fillRect/>
          </a:stretch>
        </p:blipFill>
        <p:spPr>
          <a:xfrm>
            <a:off x="4317950" y="2890837"/>
            <a:ext cx="3555950" cy="1809750"/>
          </a:xfrm>
          <a:prstGeom prst="rect">
            <a:avLst/>
          </a:prstGeom>
        </p:spPr>
      </p:pic>
      <p:pic>
        <p:nvPicPr>
          <p:cNvPr id="4" name="Picture 3" descr="image.png"/>
          <p:cNvPicPr>
            <a:picLocks noChangeAspect="1"/>
          </p:cNvPicPr>
          <p:nvPr/>
        </p:nvPicPr>
        <p:blipFill>
          <a:blip r:embed="rId4"/>
          <a:stretch>
            <a:fillRect/>
          </a:stretch>
        </p:blipFill>
        <p:spPr>
          <a:xfrm>
            <a:off x="8159650" y="2890837"/>
            <a:ext cx="3555950" cy="1809750"/>
          </a:xfrm>
          <a:prstGeom prst="rect">
            <a:avLst/>
          </a:prstGeom>
        </p:spPr>
      </p:pic>
      <p:sp>
        <p:nvSpPr>
          <p:cNvPr id="5" name="TextBox 4"/>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Bình Nước Nóng Gián Tiếp</a:t>
            </a:r>
          </a:p>
        </p:txBody>
      </p:sp>
      <p:sp>
        <p:nvSpPr>
          <p:cNvPr id="6" name="TextBox 5"/>
          <p:cNvSpPr txBox="1"/>
          <p:nvPr/>
        </p:nvSpPr>
        <p:spPr>
          <a:xfrm>
            <a:off x="7239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Ruột Bình</a:t>
            </a:r>
          </a:p>
        </p:txBody>
      </p:sp>
      <p:sp>
        <p:nvSpPr>
          <p:cNvPr id="7" name="TextBox 6"/>
          <p:cNvSpPr txBox="1"/>
          <p:nvPr/>
        </p:nvSpPr>
        <p:spPr>
          <a:xfrm>
            <a:off x="7239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Chứa nước dung tích từ 15 đến 100 lít, tráng men titan chống rỉ sét.</a:t>
            </a:r>
          </a:p>
        </p:txBody>
      </p:sp>
      <p:sp>
        <p:nvSpPr>
          <p:cNvPr id="8" name="TextBox 7"/>
          <p:cNvSpPr txBox="1"/>
          <p:nvPr/>
        </p:nvSpPr>
        <p:spPr>
          <a:xfrm>
            <a:off x="45656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Thanh Đốt &amp; Magie</a:t>
            </a:r>
          </a:p>
        </p:txBody>
      </p:sp>
      <p:sp>
        <p:nvSpPr>
          <p:cNvPr id="9" name="TextBox 8"/>
          <p:cNvSpPr txBox="1"/>
          <p:nvPr/>
        </p:nvSpPr>
        <p:spPr>
          <a:xfrm>
            <a:off x="45656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Thanh nhiệt gia nhiệt nước kết hợp thanh Magie chống ăn mòn điện hóa.</a:t>
            </a:r>
          </a:p>
        </p:txBody>
      </p:sp>
      <p:sp>
        <p:nvSpPr>
          <p:cNvPr id="10" name="TextBox 9"/>
          <p:cNvSpPr txBox="1"/>
          <p:nvPr/>
        </p:nvSpPr>
        <p:spPr>
          <a:xfrm>
            <a:off x="8407300" y="3138487"/>
            <a:ext cx="3213682" cy="257175"/>
          </a:xfrm>
          <a:prstGeom prst="rect">
            <a:avLst/>
          </a:prstGeom>
          <a:noFill/>
        </p:spPr>
        <p:txBody>
          <a:bodyPr wrap="square" lIns="0" tIns="0" rIns="0" bIns="0" anchor="t">
            <a:spAutoFit/>
          </a:bodyPr>
          <a:lstStyle/>
          <a:p>
            <a:pPr algn="l"/>
            <a:r>
              <a:rPr sz="1800" b="1" i="0" u="none">
                <a:solidFill>
                  <a:srgbClr val="93C5FD"/>
                </a:solidFill>
                <a:latin typeface="Times New Roman"/>
              </a:rPr>
              <a:t>Rơ-le Nhiệt</a:t>
            </a:r>
          </a:p>
        </p:txBody>
      </p:sp>
      <p:sp>
        <p:nvSpPr>
          <p:cNvPr id="11" name="TextBox 10"/>
          <p:cNvSpPr txBox="1"/>
          <p:nvPr/>
        </p:nvSpPr>
        <p:spPr>
          <a:xfrm>
            <a:off x="8407300" y="3729037"/>
            <a:ext cx="3060650" cy="533400"/>
          </a:xfrm>
          <a:prstGeom prst="rect">
            <a:avLst/>
          </a:prstGeom>
          <a:noFill/>
        </p:spPr>
        <p:txBody>
          <a:bodyPr wrap="square" lIns="0" tIns="0" rIns="0" bIns="0" anchor="t">
            <a:spAutoFit/>
          </a:bodyPr>
          <a:lstStyle/>
          <a:p>
            <a:pPr algn="l">
              <a:lnSpc>
                <a:spcPts val="2100"/>
              </a:lnSpc>
            </a:pPr>
            <a:r>
              <a:rPr sz="1500" b="0" i="0" u="none">
                <a:solidFill>
                  <a:srgbClr val="E2E8F0"/>
                </a:solidFill>
                <a:latin typeface="Times New Roman"/>
              </a:rPr>
              <a:t>Tự động ngắt nguồn khi nhiệt độ đạt mức cài đặt (75-80°C).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B2545"/>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6286500" y="2043112"/>
            <a:ext cx="5429250" cy="3333750"/>
          </a:xfrm>
          <a:prstGeom prst="rect">
            <a:avLst/>
          </a:prstGeom>
        </p:spPr>
      </p:pic>
      <p:sp>
        <p:nvSpPr>
          <p:cNvPr id="3" name="TextBox 2"/>
          <p:cNvSpPr txBox="1"/>
          <p:nvPr/>
        </p:nvSpPr>
        <p:spPr>
          <a:xfrm>
            <a:off x="476250" y="476250"/>
            <a:ext cx="11715750" cy="447675"/>
          </a:xfrm>
          <a:prstGeom prst="rect">
            <a:avLst/>
          </a:prstGeom>
          <a:noFill/>
        </p:spPr>
        <p:txBody>
          <a:bodyPr wrap="square" lIns="0" tIns="0" rIns="0" bIns="0" anchor="t">
            <a:spAutoFit/>
          </a:bodyPr>
          <a:lstStyle/>
          <a:p>
            <a:pPr algn="l"/>
            <a:r>
              <a:rPr sz="3000" b="1" i="0" u="none">
                <a:solidFill>
                  <a:srgbClr val="93C5FD"/>
                </a:solidFill>
                <a:latin typeface="Times New Roman"/>
              </a:rPr>
              <a:t>Bài 3: Thiết Bị Lạnh Gia Dụng (Tủ Lạnh)</a:t>
            </a:r>
          </a:p>
        </p:txBody>
      </p:sp>
      <p:sp>
        <p:nvSpPr>
          <p:cNvPr id="4" name="TextBox 3"/>
          <p:cNvSpPr txBox="1"/>
          <p:nvPr/>
        </p:nvSpPr>
        <p:spPr>
          <a:xfrm>
            <a:off x="476250" y="2309812"/>
            <a:ext cx="5429250" cy="373260"/>
          </a:xfrm>
          <a:prstGeom prst="rect">
            <a:avLst/>
          </a:prstGeom>
          <a:noFill/>
        </p:spPr>
        <p:txBody>
          <a:bodyPr wrap="square" lIns="0" tIns="0" rIns="0" bIns="0" anchor="t">
            <a:spAutoFit/>
          </a:bodyPr>
          <a:lstStyle/>
          <a:p>
            <a:pPr algn="l">
              <a:lnSpc>
                <a:spcPts val="2940"/>
              </a:lnSpc>
            </a:pPr>
            <a:r>
              <a:rPr sz="2100" b="0" i="0" u="none">
                <a:solidFill>
                  <a:srgbClr val="E2E8F0"/>
                </a:solidFill>
                <a:latin typeface="Times New Roman"/>
              </a:rPr>
              <a:t>Tủ lạnh gia đình thường có 2 đến 3 ngăn:</a:t>
            </a:r>
          </a:p>
        </p:txBody>
      </p:sp>
      <p:sp>
        <p:nvSpPr>
          <p:cNvPr id="5" name="TextBox 4"/>
          <p:cNvSpPr txBox="1"/>
          <p:nvPr/>
        </p:nvSpPr>
        <p:spPr>
          <a:xfrm>
            <a:off x="619125" y="2950725"/>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6" name="TextBox 5"/>
          <p:cNvSpPr txBox="1"/>
          <p:nvPr/>
        </p:nvSpPr>
        <p:spPr>
          <a:xfrm>
            <a:off x="714375" y="2949773"/>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Ngăn đông:</a:t>
            </a:r>
            <a:r>
              <a:rPr sz="2100" b="0" i="0" u="none">
                <a:solidFill>
                  <a:srgbClr val="E2E8F0"/>
                </a:solidFill>
                <a:latin typeface="Times New Roman"/>
              </a:rPr>
              <a:t> Nhiệt độ từ -18°C đến -5°C, dùng cấp đông thực phẩm dài hạn.</a:t>
            </a:r>
          </a:p>
        </p:txBody>
      </p:sp>
      <p:sp>
        <p:nvSpPr>
          <p:cNvPr id="7" name="TextBox 6"/>
          <p:cNvSpPr txBox="1"/>
          <p:nvPr/>
        </p:nvSpPr>
        <p:spPr>
          <a:xfrm>
            <a:off x="619125" y="3811547"/>
            <a:ext cx="95250" cy="371475"/>
          </a:xfrm>
          <a:prstGeom prst="rect">
            <a:avLst/>
          </a:prstGeom>
          <a:noFill/>
        </p:spPr>
        <p:txBody>
          <a:bodyPr wrap="square" lIns="0" tIns="0" rIns="0" bIns="0" anchor="t">
            <a:spAutoFit/>
          </a:bodyPr>
          <a:lstStyle/>
          <a:p>
            <a:pPr algn="l"/>
            <a:r>
              <a:rPr sz="2100" b="0" i="0" u="none">
                <a:solidFill>
                  <a:srgbClr val="E2E8F0"/>
                </a:solidFill>
                <a:latin typeface="Times New Roman"/>
              </a:rPr>
              <a:t>•</a:t>
            </a:r>
          </a:p>
        </p:txBody>
      </p:sp>
      <p:sp>
        <p:nvSpPr>
          <p:cNvPr id="8" name="TextBox 7"/>
          <p:cNvSpPr txBox="1"/>
          <p:nvPr/>
        </p:nvSpPr>
        <p:spPr>
          <a:xfrm>
            <a:off x="714375" y="3810595"/>
            <a:ext cx="5191125" cy="746521"/>
          </a:xfrm>
          <a:prstGeom prst="rect">
            <a:avLst/>
          </a:prstGeom>
          <a:noFill/>
        </p:spPr>
        <p:txBody>
          <a:bodyPr wrap="square" lIns="95250" tIns="0" rIns="0" bIns="0" anchor="t">
            <a:spAutoFit/>
          </a:bodyPr>
          <a:lstStyle/>
          <a:p>
            <a:pPr algn="l">
              <a:lnSpc>
                <a:spcPts val="2940"/>
              </a:lnSpc>
            </a:pPr>
            <a:r>
              <a:rPr sz="2100" b="1" i="0" u="none">
                <a:solidFill>
                  <a:srgbClr val="E2E8F0"/>
                </a:solidFill>
                <a:latin typeface="Times New Roman"/>
              </a:rPr>
              <a:t>Ngăn mát:</a:t>
            </a:r>
            <a:r>
              <a:rPr sz="2100" b="0" i="0" u="none">
                <a:solidFill>
                  <a:srgbClr val="E2E8F0"/>
                </a:solidFill>
                <a:latin typeface="Times New Roman"/>
              </a:rPr>
              <a:t> Nhiệt độ từ 0°C đến 10°C, bảo quản rau quả, thức ăn chín ngắn hạn.</a:t>
            </a:r>
          </a:p>
        </p:txBody>
      </p:sp>
      <p:pic>
        <p:nvPicPr>
          <p:cNvPr id="9" name="Picture 8" descr="image.png"/>
          <p:cNvPicPr>
            <a:picLocks noChangeAspect="1"/>
          </p:cNvPicPr>
          <p:nvPr/>
        </p:nvPicPr>
        <p:blipFill>
          <a:blip r:embed="rId3"/>
          <a:stretch>
            <a:fillRect/>
          </a:stretch>
        </p:blipFill>
        <p:spPr>
          <a:xfrm>
            <a:off x="6305550" y="2062162"/>
            <a:ext cx="5391150" cy="32956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2178</Words>
  <Application>Microsoft Office PowerPoint</Application>
  <PresentationFormat>Màn hình rộng</PresentationFormat>
  <Paragraphs>216</Paragraphs>
  <Slides>31</Slides>
  <Notes>1</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31</vt:i4>
      </vt:variant>
    </vt:vector>
  </HeadingPairs>
  <TitlesOfParts>
    <vt:vector size="35" baseType="lpstr">
      <vt:lpstr>Arial</vt:lpstr>
      <vt:lpstr>Calibri</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subject/>
  <dc:creator/>
  <cp:keywords/>
  <dc:description>generated using python-pptx</dc:description>
  <cp:lastModifiedBy>Administrator</cp:lastModifiedBy>
  <cp:revision>3</cp:revision>
  <dcterms:created xsi:type="dcterms:W3CDTF">2013-01-27T09:14:16Z</dcterms:created>
  <dcterms:modified xsi:type="dcterms:W3CDTF">2026-07-26T02:33:45Z</dcterms:modified>
  <cp:category/>
</cp:coreProperties>
</file>