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9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75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21172F-8774-434F-B724-1B8ECC2AF0BE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412DB6-5DE1-405C-B068-EEB5F743B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97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    </a:t>
            </a:r>
          </a:p>
        </p:txBody>
      </p:sp>
      <p:sp>
        <p:nvSpPr>
          <p:cNvPr id="55300" name="Slide Number Placeholder 3"/>
          <p:cNvSpPr txBox="1">
            <a:spLocks noGrp="1"/>
          </p:cNvSpPr>
          <p:nvPr/>
        </p:nvSpPr>
        <p:spPr bwMode="auto">
          <a:xfrm>
            <a:off x="3885010" y="8684684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338073AE-AE51-4810-A4A0-3F5AF9F09F83}" type="slidenum">
              <a:rPr lang="en-US" altLang="en-US" sz="1200">
                <a:latin typeface="Calibri" pitchFamily="34" charset="0"/>
              </a:rPr>
              <a:pPr algn="r" eaLnBrk="1" hangingPunct="1"/>
              <a:t>1</a:t>
            </a:fld>
            <a:endParaRPr lang="en-US" alt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647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/>
          <p:cNvSpPr>
            <a:spLocks noChangeArrowheads="1"/>
          </p:cNvSpPr>
          <p:nvPr/>
        </p:nvSpPr>
        <p:spPr bwMode="auto">
          <a:xfrm>
            <a:off x="2938464" y="766762"/>
            <a:ext cx="8048625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950" tIns="49475" rIns="98950" bIns="49475" anchor="ctr"/>
          <a:lstStyle/>
          <a:p>
            <a:pPr algn="ctr" eaLnBrk="1" hangingPunct="1"/>
            <a:r>
              <a:rPr lang="en-US" altLang="en-US" sz="26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2438" dirty="0">
                <a:solidFill>
                  <a:srgbClr val="0000CC"/>
                </a:solidFill>
                <a:latin typeface="Times New Roman" pitchFamily="18" charset="0"/>
              </a:rPr>
              <a:t>BỘ CÔNG THƯƠNG</a:t>
            </a:r>
            <a:br>
              <a:rPr lang="en-US" altLang="en-US" sz="2438" dirty="0">
                <a:solidFill>
                  <a:srgbClr val="0000CC"/>
                </a:solidFill>
                <a:latin typeface="Times New Roman" pitchFamily="18" charset="0"/>
              </a:rPr>
            </a:br>
            <a:r>
              <a:rPr lang="en-US" altLang="en-US" sz="2438" b="1" dirty="0">
                <a:solidFill>
                  <a:srgbClr val="0000CC"/>
                </a:solidFill>
                <a:latin typeface="Times New Roman" pitchFamily="18" charset="0"/>
              </a:rPr>
              <a:t>TRƯỜNG CĐ KINH TẾ – KỸ THUẬT CÔNG THƯƠNG</a:t>
            </a:r>
          </a:p>
        </p:txBody>
      </p:sp>
      <p:sp>
        <p:nvSpPr>
          <p:cNvPr id="3075" name="Rectangle 11"/>
          <p:cNvSpPr>
            <a:spLocks noChangeArrowheads="1"/>
          </p:cNvSpPr>
          <p:nvPr/>
        </p:nvSpPr>
        <p:spPr bwMode="auto">
          <a:xfrm>
            <a:off x="1500717" y="4409337"/>
            <a:ext cx="8915400" cy="870214"/>
          </a:xfrm>
          <a:prstGeom prst="rect">
            <a:avLst/>
          </a:prstGeom>
          <a:noFill/>
          <a:ln>
            <a:noFill/>
          </a:ln>
        </p:spPr>
        <p:txBody>
          <a:bodyPr lIns="98950" tIns="49475" rIns="98950" bIns="49475"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vi-VN" sz="2600" b="1" i="1" dirty="0">
                <a:solidFill>
                  <a:srgbClr val="0000CC"/>
                </a:solidFill>
                <a:latin typeface="Times New Roman" pitchFamily="18" charset="0"/>
              </a:rPr>
              <a:t>Thanh Hóa</a:t>
            </a:r>
            <a:r>
              <a:rPr lang="en-US" sz="2600" b="1" i="1" dirty="0">
                <a:solidFill>
                  <a:srgbClr val="0000CC"/>
                </a:solidFill>
                <a:latin typeface="Times New Roman" pitchFamily="18" charset="0"/>
              </a:rPr>
              <a:t>, 09/20</a:t>
            </a:r>
            <a:r>
              <a:rPr lang="vi-VN" sz="2600" b="1" i="1" dirty="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en-US" sz="2600" b="1" i="1" dirty="0">
                <a:solidFill>
                  <a:srgbClr val="0000CC"/>
                </a:solidFill>
                <a:latin typeface="Times New Roman" pitchFamily="18" charset="0"/>
              </a:rPr>
              <a:t>4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406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1219" b="1" i="1" dirty="0">
                <a:solidFill>
                  <a:srgbClr val="660066"/>
                </a:solidFill>
                <a:latin typeface="Times New Roman" pitchFamily="18" charset="0"/>
              </a:rPr>
              <a:t> </a:t>
            </a:r>
            <a:endParaRPr lang="en-US" sz="100" b="1" i="1" dirty="0">
              <a:solidFill>
                <a:srgbClr val="660066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600" b="1" i="1" dirty="0">
                <a:solidFill>
                  <a:srgbClr val="660066"/>
                </a:solidFill>
                <a:latin typeface="Times New Roman" pitchFamily="18" charset="0"/>
              </a:rPr>
              <a:t>   </a:t>
            </a:r>
            <a:endParaRPr lang="en-US" sz="2600" i="1" dirty="0">
              <a:solidFill>
                <a:srgbClr val="0000CC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</p:txBody>
      </p:sp>
      <p:pic>
        <p:nvPicPr>
          <p:cNvPr id="16388" name="Picture 5" descr="BOOK3D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4257996"/>
            <a:ext cx="2228850" cy="90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WordArt 13"/>
          <p:cNvSpPr>
            <a:spLocks noChangeArrowheads="1" noChangeShapeType="1" noTextEdit="1"/>
          </p:cNvSpPr>
          <p:nvPr/>
        </p:nvSpPr>
        <p:spPr bwMode="auto">
          <a:xfrm>
            <a:off x="1514476" y="2543363"/>
            <a:ext cx="9188844" cy="1645840"/>
          </a:xfrm>
          <a:prstGeom prst="rect">
            <a:avLst/>
          </a:prstGeom>
        </p:spPr>
        <p:txBody>
          <a:bodyPr wrap="none" lIns="98950" tIns="49475" rIns="98950" bIns="49475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9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BÀI GIẢNG </a:t>
            </a:r>
            <a:r>
              <a:rPr lang="vi-VN" sz="39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MÔN VẼ ĐIỆN</a:t>
            </a:r>
            <a:endParaRPr lang="en-US" sz="39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002060"/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6391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8581960" y="4143629"/>
            <a:ext cx="1332838" cy="1571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48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3" y="1630141"/>
            <a:ext cx="1664758" cy="1105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49" descr="blumen-pflanzen051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299" y="4385260"/>
            <a:ext cx="1891771" cy="581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8935430" y="1217351"/>
            <a:ext cx="1346598" cy="158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2414786" y="4081663"/>
            <a:ext cx="1454944" cy="171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5745163" y="1633589"/>
            <a:ext cx="2553891" cy="1719"/>
          </a:xfrm>
          <a:prstGeom prst="line">
            <a:avLst/>
          </a:prstGeom>
          <a:ln w="25400">
            <a:solidFill>
              <a:srgbClr val="000066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53" descr="C:\Users\SONY\Desktop\GVG 2020\3.jpg">
            <a:extLst>
              <a:ext uri="{FF2B5EF4-FFF2-40B4-BE49-F238E27FC236}">
                <a16:creationId xmlns:a16="http://schemas.microsoft.com/office/drawing/2014/main" id="{16144C18-99B4-D02B-B747-B02CC85BE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12" y="704850"/>
            <a:ext cx="1852216" cy="1853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4319357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2037754"/>
            <a:ext cx="5429250" cy="33337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2.2. Khổ Giấy Vẽ Kỹ Thuật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6250" y="2304454"/>
            <a:ext cx="54292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Các khổ giấy theo tiêu chuẩn quốc tế ISO: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9125" y="2945368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375" y="2944415"/>
            <a:ext cx="5191125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E2E8F0"/>
                </a:solidFill>
                <a:latin typeface="Times New Roman"/>
              </a:rPr>
              <a:t>A0:</a:t>
            </a:r>
            <a:r>
              <a:rPr sz="2100" b="0" i="0" u="none">
                <a:solidFill>
                  <a:srgbClr val="E2E8F0"/>
                </a:solidFill>
                <a:latin typeface="Times New Roman"/>
              </a:rPr>
              <a:t> 841 x 1189 mm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9125" y="3432929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4375" y="3431976"/>
            <a:ext cx="5191125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E2E8F0"/>
                </a:solidFill>
                <a:latin typeface="Times New Roman"/>
              </a:rPr>
              <a:t>A1:</a:t>
            </a:r>
            <a:r>
              <a:rPr sz="2100" b="0" i="0" u="none">
                <a:solidFill>
                  <a:srgbClr val="E2E8F0"/>
                </a:solidFill>
                <a:latin typeface="Times New Roman"/>
              </a:rPr>
              <a:t> 594 x 841 mm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9125" y="3920490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4375" y="3919537"/>
            <a:ext cx="5191125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E2E8F0"/>
                </a:solidFill>
                <a:latin typeface="Times New Roman"/>
              </a:rPr>
              <a:t>A2:</a:t>
            </a:r>
            <a:r>
              <a:rPr sz="2100" b="0" i="0" u="none">
                <a:solidFill>
                  <a:srgbClr val="E2E8F0"/>
                </a:solidFill>
                <a:latin typeface="Times New Roman"/>
              </a:rPr>
              <a:t> 420 x 594 mm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9125" y="4408050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4375" y="4407098"/>
            <a:ext cx="5191125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E2E8F0"/>
                </a:solidFill>
                <a:latin typeface="Times New Roman"/>
              </a:rPr>
              <a:t>A3:</a:t>
            </a:r>
            <a:r>
              <a:rPr sz="2100" b="0" i="0" u="none">
                <a:solidFill>
                  <a:srgbClr val="E2E8F0"/>
                </a:solidFill>
                <a:latin typeface="Times New Roman"/>
              </a:rPr>
              <a:t> 297 x 420 mm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9125" y="4895611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4375" y="4894659"/>
            <a:ext cx="5191125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E2E8F0"/>
                </a:solidFill>
                <a:latin typeface="Times New Roman"/>
              </a:rPr>
              <a:t>A4:</a:t>
            </a:r>
            <a:r>
              <a:rPr sz="2100" b="0" i="0" u="none">
                <a:solidFill>
                  <a:srgbClr val="E2E8F0"/>
                </a:solidFill>
                <a:latin typeface="Times New Roman"/>
              </a:rPr>
              <a:t> 210 x 297 mm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550" y="2056804"/>
            <a:ext cx="5391150" cy="32956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2.3. Khung Tên Trong Bản Vẽ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66875" y="2792015"/>
            <a:ext cx="919162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E2E8F0"/>
                </a:solidFill>
                <a:latin typeface="Times New Roman"/>
              </a:rPr>
              <a:t>Vị trí:</a:t>
            </a:r>
            <a:r>
              <a:rPr sz="2100" b="0" i="0" u="none">
                <a:solidFill>
                  <a:srgbClr val="E2E8F0"/>
                </a:solidFill>
                <a:latin typeface="Times New Roman"/>
              </a:rPr>
              <a:t> Đặt ở góc phải, phía dưới của bản vẽ điện.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66875" y="3336726"/>
            <a:ext cx="919162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E2E8F0"/>
                </a:solidFill>
                <a:latin typeface="Times New Roman"/>
              </a:rPr>
              <a:t>Qui định chữ viết:</a:t>
            </a:r>
            <a:r>
              <a:rPr sz="2100" b="0" i="0" u="none">
                <a:solidFill>
                  <a:srgbClr val="E2E8F0"/>
                </a:solidFill>
                <a:latin typeface="Times New Roman"/>
              </a:rPr>
              <a:t> Tên trường (IN HOA h=5mm), Tên khoa (IN HOA h=2.5mm), Tên bản vẽ (h=7÷10mm).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66875" y="4254698"/>
            <a:ext cx="919162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Giúp quản lý thông tin bản vẽ, người vẽ, ngày vẽ và người kiểm tra thuận tiện.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2825353"/>
            <a:ext cx="180975" cy="2190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3370064"/>
            <a:ext cx="180975" cy="21907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500" y="4288035"/>
            <a:ext cx="209550" cy="2190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2128837"/>
            <a:ext cx="5429250" cy="33337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2.4. Chữ Viết Trong Bản Vẽ Điện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6250" y="2395537"/>
            <a:ext cx="54292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Quy chuẩn chữ viết kỹ thuật: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9125" y="3036450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375" y="3035498"/>
            <a:ext cx="5191125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Có thể viết đứng hoặc viết nghiêng 75°.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9125" y="3524011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4375" y="3523059"/>
            <a:ext cx="5191125" cy="746521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Chiều cao khổ chữ h chuẩn: 14, 10, 7, 3.5, 2.5 mm.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9125" y="4384833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4375" y="4383881"/>
            <a:ext cx="5191125" cy="746521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Chiều rộng nét chữ tỉ lệ với chiều cao h để đảm bảo độ rõ ràng, sắc nét.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550" y="2147887"/>
            <a:ext cx="5391150" cy="32956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2.5. Đường Nét Trong Vẽ Điện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76250" y="2528887"/>
          <a:ext cx="11229974" cy="2533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1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53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26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6730">
                <a:tc>
                  <a:txBody>
                    <a:bodyPr/>
                    <a:lstStyle/>
                    <a:p>
                      <a:pPr algn="l"/>
                      <a:r>
                        <a:rPr sz="1500" b="1" i="0" u="none">
                          <a:solidFill>
                            <a:srgbClr val="FFFFFF"/>
                          </a:solidFill>
                          <a:latin typeface="Times New Roman"/>
                        </a:rPr>
                        <a:t>STT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407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1" i="0" u="none">
                          <a:solidFill>
                            <a:srgbClr val="FFFFFF"/>
                          </a:solidFill>
                          <a:latin typeface="Times New Roman"/>
                        </a:rPr>
                        <a:t>Loại đường nét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407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1" i="0" u="none">
                          <a:solidFill>
                            <a:srgbClr val="FFFFFF"/>
                          </a:solidFill>
                          <a:latin typeface="Times New Roman"/>
                        </a:rPr>
                        <a:t>Mô tả / Tiêu chuẩn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40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730"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E2E8F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E2E8F0"/>
                          </a:solidFill>
                          <a:latin typeface="Times New Roman"/>
                        </a:rPr>
                        <a:t>Nét cơ bản (liền đậm)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E2E8F0"/>
                          </a:solidFill>
                          <a:latin typeface="Times New Roman"/>
                        </a:rPr>
                        <a:t>Cạnh thấy, đường bao thấy ($b = 0.2 \div 0.5$ mm)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6730"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E2E8F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E2E8F0"/>
                          </a:solidFill>
                          <a:latin typeface="Times New Roman"/>
                        </a:rPr>
                        <a:t>Nét liền mảnh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E2E8F0"/>
                          </a:solidFill>
                          <a:latin typeface="Times New Roman"/>
                        </a:rPr>
                        <a:t>Đường gióng, đường kích thước ($b_1 = b/3$)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6730"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E2E8F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E2E8F0"/>
                          </a:solidFill>
                          <a:latin typeface="Times New Roman"/>
                        </a:rPr>
                        <a:t>Nét đứt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E2E8F0"/>
                          </a:solidFill>
                          <a:latin typeface="Times New Roman"/>
                        </a:rPr>
                        <a:t>Cạnh khuất, đường bao khuất ($b_1 = b/2$)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730"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E2E8F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E2E8F0"/>
                          </a:solidFill>
                          <a:latin typeface="Times New Roman"/>
                        </a:rPr>
                        <a:t>Nét chấm gạch mảnh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E2E8F0"/>
                          </a:solidFill>
                          <a:latin typeface="Times New Roman"/>
                        </a:rPr>
                        <a:t>Đường trục, đường tâm ($b_1 = b/3$)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Qui Tắc Ưu Tiên Các Nét Vẽ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66875" y="2706290"/>
            <a:ext cx="919162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E2E8F0"/>
                </a:solidFill>
                <a:latin typeface="Times New Roman"/>
              </a:rPr>
              <a:t>Nét liền đậm:</a:t>
            </a:r>
            <a:r>
              <a:rPr sz="2100" b="0" i="0" u="none">
                <a:solidFill>
                  <a:srgbClr val="E2E8F0"/>
                </a:solidFill>
                <a:latin typeface="Times New Roman"/>
              </a:rPr>
              <a:t> Cạnh thấy, đường bao thấy ưu tiên cao nhất.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66875" y="3251001"/>
            <a:ext cx="919162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E2E8F0"/>
                </a:solidFill>
                <a:latin typeface="Times New Roman"/>
              </a:rPr>
              <a:t>Nét đứt:</a:t>
            </a:r>
            <a:r>
              <a:rPr sz="2100" b="0" i="0" u="none">
                <a:solidFill>
                  <a:srgbClr val="E2E8F0"/>
                </a:solidFill>
                <a:latin typeface="Times New Roman"/>
              </a:rPr>
              <a:t> Cạnh khuất, đường bao khuất.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66875" y="3795712"/>
            <a:ext cx="919162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E2E8F0"/>
                </a:solidFill>
                <a:latin typeface="Times New Roman"/>
              </a:rPr>
              <a:t>Nét chấm gạch:</a:t>
            </a:r>
            <a:r>
              <a:rPr sz="2100" b="0" i="0" u="none">
                <a:solidFill>
                  <a:srgbClr val="E2E8F0"/>
                </a:solidFill>
                <a:latin typeface="Times New Roman"/>
              </a:rPr>
              <a:t> Đường trục, đường tâm.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66875" y="4340423"/>
            <a:ext cx="919162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Trường hợp các nét trùng nhau, ưu tiên nét thấy trước nét khuất.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2739628"/>
            <a:ext cx="209550" cy="21907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3284339"/>
            <a:ext cx="209550" cy="21907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3829050"/>
            <a:ext cx="209550" cy="21907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2043112"/>
            <a:ext cx="5429250" cy="33337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2.6. Cách Ghi Kích Thước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125" y="2044065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4375" y="2043112"/>
            <a:ext cx="5191125" cy="746521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E2E8F0"/>
                </a:solidFill>
                <a:latin typeface="Times New Roman"/>
              </a:rPr>
              <a:t>Đường gióng kích thước:</a:t>
            </a:r>
            <a:r>
              <a:rPr sz="2100" b="0" i="0" u="none">
                <a:solidFill>
                  <a:srgbClr val="E2E8F0"/>
                </a:solidFill>
                <a:latin typeface="Times New Roman"/>
              </a:rPr>
              <a:t> Vẽ bằng nét liền mảnh, vuông góc với đường bao.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9125" y="2904886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4375" y="2903934"/>
            <a:ext cx="5191125" cy="746521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E2E8F0"/>
                </a:solidFill>
                <a:latin typeface="Times New Roman"/>
              </a:rPr>
              <a:t>Đường ghi kích thước:</a:t>
            </a:r>
            <a:r>
              <a:rPr sz="2100" b="0" i="0" u="none">
                <a:solidFill>
                  <a:srgbClr val="E2E8F0"/>
                </a:solidFill>
                <a:latin typeface="Times New Roman"/>
              </a:rPr>
              <a:t> Song song với đường bao, cách 7÷10 mm.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9125" y="3765708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4375" y="3764756"/>
            <a:ext cx="5191125" cy="746521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E2E8F0"/>
                </a:solidFill>
                <a:latin typeface="Times New Roman"/>
              </a:rPr>
              <a:t>Mũi tên:</a:t>
            </a:r>
            <a:r>
              <a:rPr sz="2100" b="0" i="0" u="none">
                <a:solidFill>
                  <a:srgbClr val="E2E8F0"/>
                </a:solidFill>
                <a:latin typeface="Times New Roman"/>
              </a:rPr>
              <a:t> Nằm trên đường kích thước, nhọn và thon đều, chạm sát đường gióng.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550" y="2062162"/>
            <a:ext cx="5391150" cy="32956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Lưu Ý Chung Khi Ghi Kích Thước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66875" y="2978646"/>
            <a:ext cx="919162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Số ghi kích thước không phụ thuộc vào độ lớn của hình vẽ.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66875" y="3523357"/>
            <a:ext cx="919162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Đơn vị chiều dài tính bằng mm (không cần ghi đơn vị trừ khi có qui định riêng).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66875" y="4068067"/>
            <a:ext cx="919162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Đường tròn thêm dấu $\Phi$, cung tròn thêm chữ $R$ trước con số kích thước.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3011983"/>
            <a:ext cx="209550" cy="2190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3556694"/>
            <a:ext cx="209550" cy="21907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4101405"/>
            <a:ext cx="209550" cy="21907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890837"/>
            <a:ext cx="5476875" cy="180975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75" y="2890837"/>
            <a:ext cx="5476875" cy="18097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2.7. Tỉ Lệ Bản Vẽ &amp; 2.8. Cách Gấp Bản Vẽ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3900" y="3138487"/>
            <a:ext cx="5230653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93C5FD"/>
                </a:solidFill>
                <a:latin typeface="Times New Roman"/>
              </a:rPr>
              <a:t>Tỉ Lệ Bản Vẽ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3900" y="3729037"/>
            <a:ext cx="4981575" cy="533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500" b="0" i="0" u="none">
                <a:solidFill>
                  <a:srgbClr val="E2E8F0"/>
                </a:solidFill>
                <a:latin typeface="Times New Roman"/>
              </a:rPr>
              <a:t>Tỉ lệ thu nhỏ (1/2, 1/5...), Tỉ lệ nguyên (1/1), và Tỉ lệ phóng to (2/1, 5/1...).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86525" y="3138487"/>
            <a:ext cx="5230653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93C5FD"/>
                </a:solidFill>
                <a:latin typeface="Times New Roman"/>
              </a:rPr>
              <a:t>Cách Gấp Bản Vẽ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86525" y="3729037"/>
            <a:ext cx="4981575" cy="533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500" b="0" i="0" u="none">
                <a:solidFill>
                  <a:srgbClr val="E2E8F0"/>
                </a:solidFill>
                <a:latin typeface="Times New Roman"/>
              </a:rPr>
              <a:t>Bản vẽ lớn hơn A4 cần gấp gọn về khổ A4 để lưu trữ hồ sơ, đảm bảo khung tên hướng ra ngoài.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2128837"/>
            <a:ext cx="5429250" cy="33337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Bài 1: Các Tiêu Chuẩn Bản Vẽ Điện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6250" y="2395537"/>
            <a:ext cx="5429250" cy="11197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Tìm hiểu sâu hơn về tiêu chuẩn quốc gia TCVN và tiêu chuẩn quốc tế IEC áp dụng trong thiết kế hệ thống điện dân dụng và công nghiệp.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6250" y="3782020"/>
            <a:ext cx="542925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Đảm bảo tính đồng bộ, chính xác và dễ hiểu giữa các đơn vị thiết kế và thi công.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550" y="2147887"/>
            <a:ext cx="5391150" cy="32956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890837"/>
            <a:ext cx="3555950" cy="180975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950" y="2890837"/>
            <a:ext cx="3555950" cy="1809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9650" y="2890837"/>
            <a:ext cx="3555950" cy="1809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Bài 2: Các Ký Hiệu Qui Ước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3900" y="3138487"/>
            <a:ext cx="3213682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93C5FD"/>
                </a:solidFill>
                <a:latin typeface="Times New Roman"/>
              </a:rPr>
              <a:t>Thiết Bị Đóng Cắt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3900" y="3729037"/>
            <a:ext cx="3060650" cy="533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500" b="0" i="0" u="none">
                <a:solidFill>
                  <a:srgbClr val="E2E8F0"/>
                </a:solidFill>
                <a:latin typeface="Times New Roman"/>
              </a:rPr>
              <a:t>Ký hiệu cầu chì, aptomat, công tắc, nút ấn trong mạch điện.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65600" y="3138487"/>
            <a:ext cx="3213682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93C5FD"/>
                </a:solidFill>
                <a:latin typeface="Times New Roman"/>
              </a:rPr>
              <a:t>Máy Điện &amp; Biến Áp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65600" y="3729037"/>
            <a:ext cx="3060650" cy="533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500" b="0" i="0" u="none">
                <a:solidFill>
                  <a:srgbClr val="E2E8F0"/>
                </a:solidFill>
                <a:latin typeface="Times New Roman"/>
              </a:rPr>
              <a:t>Ký hiệu cuộn dây, máy biến áp, động cơ điện xoay chiều và một chiều.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07300" y="3138487"/>
            <a:ext cx="3213682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93C5FD"/>
                </a:solidFill>
                <a:latin typeface="Times New Roman"/>
              </a:rPr>
              <a:t>Thiết Bị Chiếu Sáng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07300" y="3729037"/>
            <a:ext cx="3060650" cy="533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500" b="0" i="0" u="none">
                <a:solidFill>
                  <a:srgbClr val="E2E8F0"/>
                </a:solidFill>
                <a:latin typeface="Times New Roman"/>
              </a:rPr>
              <a:t>Ký hiệu đèn sợi đốt, đèn huỳnh quang, ổ cắm điện âm tường và nổi.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92353" y="2708969"/>
            <a:ext cx="8407144" cy="13849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200" b="1" i="0" u="none" dirty="0">
                <a:solidFill>
                  <a:srgbClr val="FFFFFF"/>
                </a:solidFill>
                <a:latin typeface="Times New Roman"/>
              </a:rPr>
              <a:t>BÀI GIẢNG MÔN HỌC VẼ ĐIỆN</a:t>
            </a:r>
            <a:endParaRPr lang="vi-VN" sz="4200" b="1" i="0" u="none" dirty="0">
              <a:solidFill>
                <a:srgbClr val="FFFFFF"/>
              </a:solidFill>
              <a:latin typeface="Times New Roman"/>
            </a:endParaRPr>
          </a:p>
          <a:p>
            <a:pPr algn="ctr"/>
            <a:r>
              <a:rPr lang="vi-VN" sz="2400" b="1" dirty="0">
                <a:solidFill>
                  <a:srgbClr val="FFFFFF"/>
                </a:solidFill>
                <a:latin typeface="Times New Roman"/>
              </a:rPr>
              <a:t>NGÀNH : ĐIỆN CÔNG NGHIỆP</a:t>
            </a:r>
          </a:p>
          <a:p>
            <a:pPr algn="ctr"/>
            <a:r>
              <a:rPr lang="vi-VN" sz="2400" b="1" i="0" u="none" dirty="0">
                <a:solidFill>
                  <a:srgbClr val="FFFFFF"/>
                </a:solidFill>
                <a:latin typeface="Times New Roman"/>
              </a:rPr>
              <a:t>HỆ: TRUNG CẤP</a:t>
            </a:r>
            <a:endParaRPr sz="2400" b="1" i="0" u="none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35697" y="3509069"/>
            <a:ext cx="5413028" cy="145770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endParaRPr lang="vi-VN" sz="2100" b="0" i="0" u="none" dirty="0">
              <a:solidFill>
                <a:srgbClr val="93C5FD"/>
              </a:solidFill>
              <a:latin typeface="Times New Roman"/>
            </a:endParaRPr>
          </a:p>
          <a:p>
            <a:pPr algn="ctr">
              <a:lnSpc>
                <a:spcPts val="2940"/>
              </a:lnSpc>
            </a:pPr>
            <a:endParaRPr lang="vi-VN" sz="2100" dirty="0">
              <a:solidFill>
                <a:srgbClr val="93C5FD"/>
              </a:solidFill>
              <a:latin typeface="Times New Roman"/>
            </a:endParaRPr>
          </a:p>
          <a:p>
            <a:pPr algn="ctr">
              <a:lnSpc>
                <a:spcPts val="2940"/>
              </a:lnSpc>
            </a:pPr>
            <a:r>
              <a:rPr sz="2100" b="0" i="0" u="none" dirty="0" err="1">
                <a:solidFill>
                  <a:srgbClr val="93C5FD"/>
                </a:solidFill>
                <a:latin typeface="Times New Roman"/>
              </a:rPr>
              <a:t>Trường</a:t>
            </a:r>
            <a:r>
              <a:rPr sz="2100" b="0" i="0" u="none" dirty="0">
                <a:solidFill>
                  <a:srgbClr val="93C5FD"/>
                </a:solidFill>
                <a:latin typeface="Times New Roman"/>
              </a:rPr>
              <a:t> Cao </a:t>
            </a:r>
            <a:r>
              <a:rPr sz="2100" b="0" i="0" u="none" dirty="0" err="1">
                <a:solidFill>
                  <a:srgbClr val="93C5FD"/>
                </a:solidFill>
                <a:latin typeface="Times New Roman"/>
              </a:rPr>
              <a:t>đẳng</a:t>
            </a:r>
            <a:r>
              <a:rPr sz="2100" b="0" i="0" u="none" dirty="0">
                <a:solidFill>
                  <a:srgbClr val="93C5FD"/>
                </a:solidFill>
                <a:latin typeface="Times New Roman"/>
              </a:rPr>
              <a:t> </a:t>
            </a:r>
            <a:r>
              <a:rPr sz="2100" b="0" i="0" u="none" dirty="0" err="1">
                <a:solidFill>
                  <a:srgbClr val="93C5FD"/>
                </a:solidFill>
                <a:latin typeface="Times New Roman"/>
              </a:rPr>
              <a:t>Kinh</a:t>
            </a:r>
            <a:r>
              <a:rPr sz="2100" b="0" i="0" u="none" dirty="0">
                <a:solidFill>
                  <a:srgbClr val="93C5FD"/>
                </a:solidFill>
                <a:latin typeface="Times New Roman"/>
              </a:rPr>
              <a:t> </a:t>
            </a:r>
            <a:r>
              <a:rPr sz="2100" b="0" i="0" u="none" dirty="0" err="1">
                <a:solidFill>
                  <a:srgbClr val="93C5FD"/>
                </a:solidFill>
                <a:latin typeface="Times New Roman"/>
              </a:rPr>
              <a:t>tế</a:t>
            </a:r>
            <a:r>
              <a:rPr sz="2100" b="0" i="0" u="none" dirty="0">
                <a:solidFill>
                  <a:srgbClr val="93C5FD"/>
                </a:solidFill>
                <a:latin typeface="Times New Roman"/>
              </a:rPr>
              <a:t> - </a:t>
            </a:r>
            <a:r>
              <a:rPr sz="2100" b="0" i="0" u="none" dirty="0" err="1">
                <a:solidFill>
                  <a:srgbClr val="93C5FD"/>
                </a:solidFill>
                <a:latin typeface="Times New Roman"/>
              </a:rPr>
              <a:t>Kỹ</a:t>
            </a:r>
            <a:r>
              <a:rPr sz="2100" b="0" i="0" u="none" dirty="0">
                <a:solidFill>
                  <a:srgbClr val="93C5FD"/>
                </a:solidFill>
                <a:latin typeface="Times New Roman"/>
              </a:rPr>
              <a:t> </a:t>
            </a:r>
            <a:r>
              <a:rPr sz="2100" b="0" i="0" u="none" dirty="0" err="1">
                <a:solidFill>
                  <a:srgbClr val="93C5FD"/>
                </a:solidFill>
                <a:latin typeface="Times New Roman"/>
              </a:rPr>
              <a:t>thuật</a:t>
            </a:r>
            <a:r>
              <a:rPr sz="2100" b="0" i="0" u="none" dirty="0">
                <a:solidFill>
                  <a:srgbClr val="93C5FD"/>
                </a:solidFill>
                <a:latin typeface="Times New Roman"/>
              </a:rPr>
              <a:t> </a:t>
            </a:r>
            <a:r>
              <a:rPr sz="2100" b="0" i="0" u="none" dirty="0" err="1">
                <a:solidFill>
                  <a:srgbClr val="93C5FD"/>
                </a:solidFill>
                <a:latin typeface="Times New Roman"/>
              </a:rPr>
              <a:t>Công</a:t>
            </a:r>
            <a:r>
              <a:rPr sz="2100" b="0" i="0" u="none" dirty="0">
                <a:solidFill>
                  <a:srgbClr val="93C5FD"/>
                </a:solidFill>
                <a:latin typeface="Times New Roman"/>
              </a:rPr>
              <a:t> </a:t>
            </a:r>
            <a:r>
              <a:rPr lang="vi-VN" sz="2100" dirty="0">
                <a:solidFill>
                  <a:srgbClr val="93C5FD"/>
                </a:solidFill>
                <a:latin typeface="Times New Roman"/>
              </a:rPr>
              <a:t>Thương</a:t>
            </a:r>
            <a:endParaRPr sz="2100" b="0" i="0" u="none" dirty="0">
              <a:solidFill>
                <a:srgbClr val="93C5FD"/>
              </a:solidFill>
              <a:latin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Bài 3: Vẽ Sơ Đồ Điện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66875" y="2605385"/>
            <a:ext cx="919162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E2E8F0"/>
                </a:solidFill>
                <a:latin typeface="Times New Roman"/>
              </a:rPr>
              <a:t>Sơ đồ nguyên lý:</a:t>
            </a:r>
            <a:r>
              <a:rPr sz="2100" b="0" i="0" u="none">
                <a:solidFill>
                  <a:srgbClr val="E2E8F0"/>
                </a:solidFill>
                <a:latin typeface="Times New Roman"/>
              </a:rPr>
              <a:t> Biểu diễn mối quan hệ điện giữa các phần tử mà không chú ý đến vị trí thực tế.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66875" y="3523357"/>
            <a:ext cx="919162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E2E8F0"/>
                </a:solidFill>
                <a:latin typeface="Times New Roman"/>
              </a:rPr>
              <a:t>Sơ đồ lắp đặt:</a:t>
            </a:r>
            <a:r>
              <a:rPr sz="2100" b="0" i="0" u="none">
                <a:solidFill>
                  <a:srgbClr val="E2E8F0"/>
                </a:solidFill>
                <a:latin typeface="Times New Roman"/>
              </a:rPr>
              <a:t> Chỉ rõ vị trí lắp đặt thực tế của thiết bị, dây dẫn trong không gian xây dựng.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66875" y="4441328"/>
            <a:ext cx="919162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E2E8F0"/>
                </a:solidFill>
                <a:latin typeface="Times New Roman"/>
              </a:rPr>
              <a:t>Sơ đồ khối:</a:t>
            </a:r>
            <a:r>
              <a:rPr sz="2100" b="0" i="0" u="none">
                <a:solidFill>
                  <a:srgbClr val="E2E8F0"/>
                </a:solidFill>
                <a:latin typeface="Times New Roman"/>
              </a:rPr>
              <a:t> Tổng quan hóa chức năng từng khối trong hệ thống lớn.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2638722"/>
            <a:ext cx="238125" cy="2190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3556694"/>
            <a:ext cx="238125" cy="21907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500" y="4474666"/>
            <a:ext cx="266700" cy="21907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2043112"/>
            <a:ext cx="5429250" cy="33337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Bài 4: Bản Vẽ Điện Chiếu Sáng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6250" y="2309812"/>
            <a:ext cx="542925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Bản vẽ mạng điện chiếu sáng sinh hoạt, công nghiệp bao gồm: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9125" y="3323986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375" y="3323034"/>
            <a:ext cx="5191125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Mặt bằng bố trí đèn, công tắc, ổ cắm.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9125" y="3811547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4375" y="3810595"/>
            <a:ext cx="5191125" cy="746521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Sơ đồ nguyên lý phân phối điện chiếu sáng từ tủ điện chính.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9125" y="4672369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4375" y="4671417"/>
            <a:ext cx="5191125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Bảng thống kê thiết bị, dây dẫn chi tiết.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550" y="2062162"/>
            <a:ext cx="5391150" cy="32956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Bài 5: Bản Vẽ Cấp Điện Công Nghiệp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66875" y="2978646"/>
            <a:ext cx="919162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Thiết kế hệ thống cấp điện cho phân xưởng, nhà máy.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66875" y="3523357"/>
            <a:ext cx="919162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Sơ đồ trạm biến áp, tủ điện động lực (MCC), tủ phân phối chính (MSB).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66875" y="4068067"/>
            <a:ext cx="919162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Hệ thống tiếp địa, chống sét bảo vệ an toàn công nghiệp.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3011983"/>
            <a:ext cx="238125" cy="2190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3556694"/>
            <a:ext cx="180975" cy="21907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500" y="4101405"/>
            <a:ext cx="209550" cy="21907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2128837"/>
            <a:ext cx="5429250" cy="33337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Bài 6: Sơ Đồ Mạch Điện Tử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6250" y="2395537"/>
            <a:ext cx="54292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Nội dung bao gồm các linh kiện bán dẫn: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9125" y="3036450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375" y="3035498"/>
            <a:ext cx="5191125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Điện trở, tụ điện, cuộn cảm.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9125" y="3524011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4375" y="3523059"/>
            <a:ext cx="5191125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Diode, Transistor, IC số và tương tự.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9125" y="4011572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4375" y="4010620"/>
            <a:ext cx="5191125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Mạch khuếch đại, mạch nguồn chỉnh lưu.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550" y="2147887"/>
            <a:ext cx="5391150" cy="32956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Video Mô Phỏng Môn Học: Tổng Quan Hệ Thống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66875" y="2877740"/>
            <a:ext cx="919162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E2E8F0"/>
                </a:solidFill>
                <a:latin typeface="Times New Roman"/>
              </a:rPr>
              <a:t>Mô phỏng 3D quá trình thiết kế sơ đồ điện trên CAD:</a:t>
            </a:r>
            <a:r>
              <a:rPr sz="2100" b="0" i="0" u="none">
                <a:solidFill>
                  <a:srgbClr val="E2E8F0"/>
                </a:solidFill>
                <a:latin typeface="Times New Roman"/>
              </a:rPr>
              <a:t> Trực quan hóa bước tạo bản vẽ từ khâu lập khung tên đến bố trí linh kiện.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66875" y="3795712"/>
            <a:ext cx="919162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Video giúp học viên nắm bắt nhanh thao tác thực tế, tránh các lỗi sai phổ biến khi vẽ kỹ thuật điện.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2911078"/>
            <a:ext cx="238125" cy="2190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3829050"/>
            <a:ext cx="161925" cy="21907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890837"/>
            <a:ext cx="3555950" cy="180975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950" y="2890837"/>
            <a:ext cx="3555950" cy="1809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9650" y="2890837"/>
            <a:ext cx="3555950" cy="1809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Video Mô Phỏng: Đọc Bản Vẽ Lắp Đặt Điện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3900" y="3138487"/>
            <a:ext cx="3213682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93C5FD"/>
                </a:solidFill>
                <a:latin typeface="Times New Roman"/>
              </a:rPr>
              <a:t>Bước 1: Khảo Sát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3900" y="3729037"/>
            <a:ext cx="3060650" cy="533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500" b="0" i="0" u="none">
                <a:solidFill>
                  <a:srgbClr val="E2E8F0"/>
                </a:solidFill>
                <a:latin typeface="Times New Roman"/>
              </a:rPr>
              <a:t>Xem video mô phỏng đọc sơ đồ mặt bằng kết hợp sơ đồ tuyến dây thực tế.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65600" y="3138487"/>
            <a:ext cx="3213682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93C5FD"/>
                </a:solidFill>
                <a:latin typeface="Times New Roman"/>
              </a:rPr>
              <a:t>Bước 2: Phân Tích Mạch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65600" y="3729037"/>
            <a:ext cx="3060650" cy="533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500" b="0" i="0" u="none">
                <a:solidFill>
                  <a:srgbClr val="E2E8F0"/>
                </a:solidFill>
                <a:latin typeface="Times New Roman"/>
              </a:rPr>
              <a:t>Mô phỏng đường đi dòng điện qua các thiết bị đóng cắt và tải tiêu thụ.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07300" y="3138487"/>
            <a:ext cx="3213682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93C5FD"/>
                </a:solidFill>
                <a:latin typeface="Times New Roman"/>
              </a:rPr>
              <a:t>Bước 3: Kiểm Tra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07300" y="3729037"/>
            <a:ext cx="3060650" cy="533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500" b="0" i="0" u="none">
                <a:solidFill>
                  <a:srgbClr val="E2E8F0"/>
                </a:solidFill>
                <a:latin typeface="Times New Roman"/>
              </a:rPr>
              <a:t>Phát hiện lỗi sai thường gặp trên bản vẽ và phương pháp chỉnh sửa.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2043112"/>
            <a:ext cx="5429250" cy="33337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Ứng Dụng Phần Mềm CAD Trong Vẽ Điện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6250" y="2309812"/>
            <a:ext cx="542925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AutoCAD và các phần mềm chuyên ngành (AutoCAD Electrical, EPLAN):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9125" y="3323986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375" y="3323034"/>
            <a:ext cx="5191125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Tăng tốc độ thiết kế bản vẽ điện.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9125" y="3811547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4375" y="3810595"/>
            <a:ext cx="5191125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Quản lý thư viện ký hiệu chuẩn quốc tế.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9125" y="4299108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4375" y="4298156"/>
            <a:ext cx="5191125" cy="746521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Tự động hóa đánh số thiết bị và lập bảng thống kê vật tư.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550" y="2062162"/>
            <a:ext cx="5391150" cy="329565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Bài Tập Thực Hành Thiết Kế Bản Vẽ A3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66875" y="2877740"/>
            <a:ext cx="919162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Yêu cầu sinh viên hoàn thành 01 bản vẽ lắp đặt điện chiếu sáng căn hộ trên khổ giấy A3.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66875" y="3795712"/>
            <a:ext cx="919162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Đảm bảo đúng tỷ lệ, tiêu chuẩn đường nét, ghi kích thước và hoàn thiện khung tên chính xác.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2911078"/>
            <a:ext cx="209550" cy="2190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3829050"/>
            <a:ext cx="209550" cy="21907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890837"/>
            <a:ext cx="3555950" cy="180975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950" y="2890837"/>
            <a:ext cx="3555950" cy="1809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9650" y="2890837"/>
            <a:ext cx="3555950" cy="1809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Kiểm Tra Đánh Giá Thường Xuyên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3900" y="3138487"/>
            <a:ext cx="3213682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93C5FD"/>
                </a:solidFill>
                <a:latin typeface="Times New Roman"/>
              </a:rPr>
              <a:t>Chuyên Cần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3900" y="3729037"/>
            <a:ext cx="3060650" cy="533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500" b="0" i="0" u="none">
                <a:solidFill>
                  <a:srgbClr val="E2E8F0"/>
                </a:solidFill>
                <a:latin typeface="Times New Roman"/>
              </a:rPr>
              <a:t>Đánh giá quá trình tham gia học tập trên lớp và chuẩn bị bài (10%).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65600" y="3138487"/>
            <a:ext cx="3213682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93C5FD"/>
                </a:solidFill>
                <a:latin typeface="Times New Roman"/>
              </a:rPr>
              <a:t>Thực Hành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65600" y="3729037"/>
            <a:ext cx="3060650" cy="533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500" b="0" i="0" u="none">
                <a:solidFill>
                  <a:srgbClr val="E2E8F0"/>
                </a:solidFill>
                <a:latin typeface="Times New Roman"/>
              </a:rPr>
              <a:t>Chấm điểm các bài tập vẽ tay và vẽ trên máy tính theo tiến độ (40%).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07300" y="3138487"/>
            <a:ext cx="3213682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93C5FD"/>
                </a:solidFill>
                <a:latin typeface="Times New Roman"/>
              </a:rPr>
              <a:t>Thi Kết Thúc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07300" y="3729037"/>
            <a:ext cx="3060650" cy="533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500" b="0" i="0" u="none">
                <a:solidFill>
                  <a:srgbClr val="E2E8F0"/>
                </a:solidFill>
                <a:latin typeface="Times New Roman"/>
              </a:rPr>
              <a:t>Bài thi thực hành hoàn chỉnh bản vẽ kỹ thuật điện cuối môn (50%).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Tài Liệu Tham Khảo Chính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66875" y="2978646"/>
            <a:ext cx="919162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Giáo trình Vẽ kỹ thuật điện - Khoa Điện, Trường CĐ Kinh tế - Kỹ thuật CN.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66875" y="3523357"/>
            <a:ext cx="919162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Tiêu chuẩn Việt Nam (TCVN) về Ký hiệu sơ đồ điện.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66875" y="4068067"/>
            <a:ext cx="919162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Tài liệu hướng dẫn sử dụng AutoCAD Electrical cơ bản và nâng cao.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3011983"/>
            <a:ext cx="180975" cy="2190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3556694"/>
            <a:ext cx="180975" cy="21907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4101405"/>
            <a:ext cx="180975" cy="2190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Mục Lục Chương Trình Học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9125" y="2634912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4375" y="2633960"/>
            <a:ext cx="5191125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Bài mở đầu: Khái quát chung về vẽ điện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9125" y="3122473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375" y="3121521"/>
            <a:ext cx="5191125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Bài 1: Các tiêu chuẩn cơ bản về vẽ điện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9125" y="3610034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4375" y="3609082"/>
            <a:ext cx="5191125" cy="746521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Bài 2: Các ký hiệu qui ước dùng trong bản vẽ điện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9125" y="4470856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4375" y="4469903"/>
            <a:ext cx="5191125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Bài 3: Vẽ sơ đồ điện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29375" y="2634912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24625" y="2633960"/>
            <a:ext cx="5191125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Bài 4: Bản vẽ điện chiếu sáng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29375" y="3122473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24625" y="3121521"/>
            <a:ext cx="5191125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Bài 5: Bản vẽ cấp điện công nghiệp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29375" y="3610034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24625" y="3609082"/>
            <a:ext cx="5191125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Bài 6: Sơ đồ mạch điện tử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29375" y="4097595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24625" y="4096642"/>
            <a:ext cx="5191125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Ôn tập và kiểm tra tổng hợp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1965424"/>
            <a:ext cx="5429250" cy="33337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Tổng Kết Môn Học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6250" y="2232124"/>
            <a:ext cx="54292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Sau khi hoàn thành môn học, học viên đã trang bị: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9125" y="2873037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375" y="2872085"/>
            <a:ext cx="5191125" cy="746521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Nền tảng vững chắc về tiêu chuẩn vẽ kỹ thuật điện.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9125" y="3733859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4375" y="3732907"/>
            <a:ext cx="5191125" cy="746521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Kỹ năng đọc hiểu thành thạo mọi bản vẽ điện dân dụng &amp; công nghiệp.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9125" y="4594681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4375" y="4593728"/>
            <a:ext cx="5191125" cy="746521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Sẵn sàng tiếp thu các môn chuyên ngành tiếp theo.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550" y="1984474"/>
            <a:ext cx="5391150" cy="329565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62205" y="2127944"/>
            <a:ext cx="3267439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5250" b="1" i="0" u="none">
                <a:solidFill>
                  <a:srgbClr val="FFFFFF"/>
                </a:solidFill>
                <a:latin typeface="Times New Roman"/>
              </a:rPr>
              <a:t>Hỏi &amp; Đáp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51858" y="3347144"/>
            <a:ext cx="3888283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Cảm ơn các bạn đã chú ý lắng nghe!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21832" y="4272855"/>
            <a:ext cx="3348335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sz="1500" b="0" i="0" u="none">
                <a:solidFill>
                  <a:srgbClr val="93C5FD"/>
                </a:solidFill>
                <a:latin typeface="Times New Roman"/>
              </a:rPr>
              <a:t>Chúc các bạn học tập tốt và đạt kết quả cao.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2089249"/>
            <a:ext cx="5429250" cy="33337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Bài Mở Đầu: Khái Quát Chung Về Vẽ Điện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6250" y="2355949"/>
            <a:ext cx="5429250" cy="14930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Bản vẽ điện là một trong những phần không thể thiếu trong hoạt động nghề nghiệp của ngành điện nói chung và của người thợ điện công nghiệp nói riêng.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6250" y="4115692"/>
            <a:ext cx="5429250" cy="11197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Để thực hiện được một bản vẽ thì không thể bỏ qua các công cụ cũng như quy ước mang tính quy phạm của ngành nghề.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550" y="2108299"/>
            <a:ext cx="5391150" cy="32956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Ý Nghĩa &amp; Mục Tiêu Môn Học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66875" y="2418754"/>
            <a:ext cx="919162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Cung cấp kiến thức cơ sở để đọc, phân tích và thực hiện các bản vẽ, sơ đồ điện chuyên ngành.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66875" y="3336726"/>
            <a:ext cx="919162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Làm nền tảng học tập các môn chuyên môn: Máy điện, Cung cấp điện, Kỹ thuật lắp đặt điện.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66875" y="4254698"/>
            <a:ext cx="919162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Rèn luyện kỹ năng thực tế phục vụ trực tiếp cho quá trình thi công và thiết kế kỹ thuật.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2452092"/>
            <a:ext cx="180975" cy="2190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3370064"/>
            <a:ext cx="180975" cy="21907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4288035"/>
            <a:ext cx="180975" cy="2190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757487"/>
            <a:ext cx="3555950" cy="207645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950" y="2757487"/>
            <a:ext cx="3555950" cy="20764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9650" y="2757487"/>
            <a:ext cx="3555950" cy="20764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Năng Lực Sau Khi Học Xong Môn Học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3900" y="3005137"/>
            <a:ext cx="3213682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93C5FD"/>
                </a:solidFill>
                <a:latin typeface="Times New Roman"/>
              </a:rPr>
              <a:t>Nhận Dạng Ký Hiệu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3900" y="3595687"/>
            <a:ext cx="3060650" cy="8001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500" b="0" i="0" u="none">
                <a:solidFill>
                  <a:srgbClr val="E2E8F0"/>
                </a:solidFill>
                <a:latin typeface="Times New Roman"/>
              </a:rPr>
              <a:t>Vẽ và nhận dạng được các ký hiệu điện, ký hiệu mặt bằng xây dựng theo TCVN và IEC.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65600" y="3005137"/>
            <a:ext cx="3213682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93C5FD"/>
                </a:solidFill>
                <a:latin typeface="Times New Roman"/>
              </a:rPr>
              <a:t>Thi Công Bản Vẽ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65600" y="3595687"/>
            <a:ext cx="3060650" cy="8001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500" b="0" i="0" u="none">
                <a:solidFill>
                  <a:srgbClr val="E2E8F0"/>
                </a:solidFill>
                <a:latin typeface="Times New Roman"/>
              </a:rPr>
              <a:t>Thực hiện bản vẽ điện chiếu sáng, lắp đặt điện, cung cấp điện, mạch điện tử đúng chuẩn.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07300" y="3005137"/>
            <a:ext cx="3213682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93C5FD"/>
                </a:solidFill>
                <a:latin typeface="Times New Roman"/>
              </a:rPr>
              <a:t>Lập Dự Trù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07300" y="3595687"/>
            <a:ext cx="3060650" cy="8001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500" b="0" i="0" u="none">
                <a:solidFill>
                  <a:srgbClr val="E2E8F0"/>
                </a:solidFill>
                <a:latin typeface="Times New Roman"/>
              </a:rPr>
              <a:t>Phân tích bản vẽ để thi công đúng thiết kế và dự trù khối lượng vật tư chính xác.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2128837"/>
            <a:ext cx="5429250" cy="33337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2.1. Vật Liệu Dụng Cụ Vẽ - Giấy Vẽ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6250" y="2395537"/>
            <a:ext cx="542925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E2E8F0"/>
                </a:solidFill>
                <a:latin typeface="Times New Roman"/>
              </a:rPr>
              <a:t>Trong vẽ điện thường sử dụng các loại giấy vẽ sau: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9125" y="3409711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375" y="3408759"/>
            <a:ext cx="5191125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E2E8F0"/>
                </a:solidFill>
                <a:latin typeface="Times New Roman"/>
              </a:rPr>
              <a:t>Giấy vẽ tinh:</a:t>
            </a:r>
            <a:r>
              <a:rPr sz="2100" b="0" i="0" u="none">
                <a:solidFill>
                  <a:srgbClr val="E2E8F0"/>
                </a:solidFill>
                <a:latin typeface="Times New Roman"/>
              </a:rPr>
              <a:t> Bề mặt nhẵn mịn, độ dai cao.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9125" y="3897272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4375" y="3896320"/>
            <a:ext cx="5191125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E2E8F0"/>
                </a:solidFill>
                <a:latin typeface="Times New Roman"/>
              </a:rPr>
              <a:t>Giấy bóng mờ:</a:t>
            </a:r>
            <a:r>
              <a:rPr sz="2100" b="0" i="0" u="none">
                <a:solidFill>
                  <a:srgbClr val="E2E8F0"/>
                </a:solidFill>
                <a:latin typeface="Times New Roman"/>
              </a:rPr>
              <a:t> Dùng để can vẽ sơ đồ mạch.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9125" y="4384833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E2E8F0"/>
                </a:solidFill>
                <a:latin typeface="Times New Roman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4375" y="4383881"/>
            <a:ext cx="5191125" cy="746521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E2E8F0"/>
                </a:solidFill>
                <a:latin typeface="Times New Roman"/>
              </a:rPr>
              <a:t>Giấy kẻ ô ly:</a:t>
            </a:r>
            <a:r>
              <a:rPr sz="2100" b="0" i="0" u="none">
                <a:solidFill>
                  <a:srgbClr val="E2E8F0"/>
                </a:solidFill>
                <a:latin typeface="Times New Roman"/>
              </a:rPr>
              <a:t> Dùng phác thảo nhanh bản vẽ kỹ thuật.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550" y="2147887"/>
            <a:ext cx="5391150" cy="32956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Bút Chì Dùng Trong Vẽ Điện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66875" y="2418754"/>
            <a:ext cx="919162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E2E8F0"/>
                </a:solidFill>
                <a:latin typeface="Times New Roman"/>
              </a:rPr>
              <a:t>Loại cứng (H đến 9H):</a:t>
            </a:r>
            <a:r>
              <a:rPr sz="2100" b="0" i="0" u="none">
                <a:solidFill>
                  <a:srgbClr val="E2E8F0"/>
                </a:solidFill>
                <a:latin typeface="Times New Roman"/>
              </a:rPr>
              <a:t> Dùng vẽ những đường có yêu cầu độ sắc nét cao, ít để lại bụi chì.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66875" y="3336726"/>
            <a:ext cx="919162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E2E8F0"/>
                </a:solidFill>
                <a:latin typeface="Times New Roman"/>
              </a:rPr>
              <a:t>Loại trung bình (HB):</a:t>
            </a:r>
            <a:r>
              <a:rPr sz="2100" b="0" i="0" u="none">
                <a:solidFill>
                  <a:srgbClr val="E2E8F0"/>
                </a:solidFill>
                <a:latin typeface="Times New Roman"/>
              </a:rPr>
              <a:t> Độ cứng vừa phải, tạo độ đậm cần thiết cho nét vẽ thông thường.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66875" y="4254698"/>
            <a:ext cx="919162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E2E8F0"/>
                </a:solidFill>
                <a:latin typeface="Times New Roman"/>
              </a:rPr>
              <a:t>Loại mềm (B đến 9B):</a:t>
            </a:r>
            <a:r>
              <a:rPr sz="2100" b="0" i="0" u="none">
                <a:solidFill>
                  <a:srgbClr val="E2E8F0"/>
                </a:solidFill>
                <a:latin typeface="Times New Roman"/>
              </a:rPr>
              <a:t> Dùng vẽ các đường yêu cầu độ đậm cao, chú ý tránh làm bẩn bản vẽ.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2452092"/>
            <a:ext cx="209550" cy="2190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3370064"/>
            <a:ext cx="209550" cy="21907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4288035"/>
            <a:ext cx="209550" cy="2190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890837"/>
            <a:ext cx="3555950" cy="180975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950" y="2890837"/>
            <a:ext cx="3555950" cy="1809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9650" y="2890837"/>
            <a:ext cx="3555950" cy="1809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6250" y="476250"/>
            <a:ext cx="11715750" cy="447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93C5FD"/>
                </a:solidFill>
                <a:latin typeface="Times New Roman"/>
              </a:rPr>
              <a:t>Thước Vẽ &amp; Eke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3900" y="3138487"/>
            <a:ext cx="3213682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93C5FD"/>
                </a:solidFill>
                <a:latin typeface="Times New Roman"/>
              </a:rPr>
              <a:t>Thước Díp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3900" y="3729037"/>
            <a:ext cx="3060650" cy="533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500" b="0" i="0" u="none">
                <a:solidFill>
                  <a:srgbClr val="E2E8F0"/>
                </a:solidFill>
                <a:latin typeface="Times New Roman"/>
              </a:rPr>
              <a:t>Dài 30-50 cm, dùng để kẻ những đoạn thẳng chính xác trên bản vẽ.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65600" y="3138487"/>
            <a:ext cx="3213682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93C5FD"/>
                </a:solidFill>
                <a:latin typeface="Times New Roman"/>
              </a:rPr>
              <a:t>Thước Chữ 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65600" y="3729037"/>
            <a:ext cx="3060650" cy="533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500" b="0" i="0" u="none">
                <a:solidFill>
                  <a:srgbClr val="E2E8F0"/>
                </a:solidFill>
                <a:latin typeface="Times New Roman"/>
              </a:rPr>
              <a:t>Xác định các điểm thẳng hàng, khoảng cách theo đường chuẩn có sẵn.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07300" y="3138487"/>
            <a:ext cx="3213682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93C5FD"/>
                </a:solidFill>
                <a:latin typeface="Times New Roman"/>
              </a:rPr>
              <a:t>Eke &amp; Thước Tròn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07300" y="3729037"/>
            <a:ext cx="3060650" cy="533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500" b="0" i="0" u="none">
                <a:solidFill>
                  <a:srgbClr val="E2E8F0"/>
                </a:solidFill>
                <a:latin typeface="Times New Roman"/>
              </a:rPr>
              <a:t>Xác định góc vuông, đường song song và vẽ nhanh các cung tròn.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1925</Words>
  <Application>Microsoft Office PowerPoint</Application>
  <PresentationFormat>Màn hình rộng</PresentationFormat>
  <Paragraphs>217</Paragraphs>
  <Slides>31</Slides>
  <Notes>1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3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31</vt:i4>
      </vt:variant>
    </vt:vector>
  </HeadingPairs>
  <TitlesOfParts>
    <vt:vector size="35" baseType="lpstr">
      <vt:lpstr>Arial</vt:lpstr>
      <vt:lpstr>Calibri</vt:lpstr>
      <vt:lpstr>Times New Roman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subject/>
  <dc:creator/>
  <cp:keywords/>
  <dc:description>generated using python-pptx</dc:description>
  <cp:lastModifiedBy>Administrator</cp:lastModifiedBy>
  <cp:revision>5</cp:revision>
  <dcterms:created xsi:type="dcterms:W3CDTF">2013-01-27T09:14:16Z</dcterms:created>
  <dcterms:modified xsi:type="dcterms:W3CDTF">2026-07-26T02:34:44Z</dcterms:modified>
  <cp:category/>
</cp:coreProperties>
</file>