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9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EB5CF-BBF8-4260-BBFC-FC188E5D566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B5DFA-FAC6-45A3-97CF-C0F9908B0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92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4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vi-VN" sz="39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MẠCH ĐIỆN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31935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25" y="1591716"/>
            <a:ext cx="666750" cy="7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76" y="2544216"/>
            <a:ext cx="11581447" cy="705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20"/>
              </a:lnSpc>
              <a:defRPr/>
            </a:pPr>
            <a:r>
              <a:rPr lang="vi-VN" sz="4800" b="1" dirty="0">
                <a:solidFill>
                  <a:srgbClr val="FFFFFF"/>
                </a:solidFill>
                <a:latin typeface="Times New Roman"/>
              </a:rPr>
              <a:t>BÀI GIẢNG</a:t>
            </a:r>
            <a:r>
              <a:rPr sz="4800" b="1" i="0" u="none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vi-VN" sz="4800" b="1">
                <a:solidFill>
                  <a:srgbClr val="FFFFFF"/>
                </a:solidFill>
                <a:latin typeface="Times New Roman"/>
              </a:rPr>
              <a:t>MẠCH ĐIỆN</a:t>
            </a:r>
            <a:endParaRPr sz="4800" b="1" i="0" u="none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491" y="4279552"/>
            <a:ext cx="7812584" cy="10505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Chương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trình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Đào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tạo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F0F8FF"/>
                </a:solidFill>
                <a:latin typeface="Times New Roman"/>
              </a:rPr>
              <a:t>Nghề</a:t>
            </a:r>
            <a:r>
              <a:rPr lang="vi-VN" sz="2100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dirty="0" err="1">
                <a:solidFill>
                  <a:srgbClr val="F0F8FF"/>
                </a:solidFill>
                <a:latin typeface="Times New Roman"/>
              </a:rPr>
              <a:t>Điện</a:t>
            </a:r>
            <a:r>
              <a:rPr lang="vi-VN" sz="2100" dirty="0">
                <a:solidFill>
                  <a:srgbClr val="F0F8FF"/>
                </a:solidFill>
                <a:latin typeface="Times New Roman"/>
              </a:rPr>
              <a:t> Công  </a:t>
            </a:r>
            <a:r>
              <a:rPr lang="vi-VN" sz="2100" dirty="0" err="1">
                <a:solidFill>
                  <a:srgbClr val="F0F8FF"/>
                </a:solidFill>
                <a:latin typeface="Times New Roman"/>
              </a:rPr>
              <a:t>nghiệp</a:t>
            </a:r>
            <a:endParaRPr lang="vi-VN" sz="2100" dirty="0">
              <a:solidFill>
                <a:srgbClr val="F0F8FF"/>
              </a:solidFill>
              <a:latin typeface="Times New Roman"/>
            </a:endParaRPr>
          </a:p>
          <a:p>
            <a:pPr algn="ctr">
              <a:lnSpc>
                <a:spcPts val="2835"/>
              </a:lnSpc>
            </a:pP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Hệ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: Trung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cấp</a:t>
            </a:r>
            <a:r>
              <a:rPr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endParaRPr lang="vi-VN" sz="2100" dirty="0">
              <a:solidFill>
                <a:srgbClr val="F0F8FF"/>
              </a:solidFill>
              <a:latin typeface="Times New Roman"/>
            </a:endParaRPr>
          </a:p>
          <a:p>
            <a:pPr algn="ctr">
              <a:lnSpc>
                <a:spcPts val="2835"/>
              </a:lnSpc>
            </a:pP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Trường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cao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đẳng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kinh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tế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kỹ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</a:t>
            </a:r>
            <a:r>
              <a:rPr lang="vi-VN" sz="2100" b="0" i="0" u="none" dirty="0" err="1">
                <a:solidFill>
                  <a:srgbClr val="F0F8FF"/>
                </a:solidFill>
                <a:latin typeface="Times New Roman"/>
              </a:rPr>
              <a:t>thuật</a:t>
            </a:r>
            <a:r>
              <a:rPr lang="vi-VN" sz="2100" b="0" i="0" u="none" dirty="0">
                <a:solidFill>
                  <a:srgbClr val="F0F8FF"/>
                </a:solidFill>
                <a:latin typeface="Times New Roman"/>
              </a:rPr>
              <a:t> Công Thương</a:t>
            </a:r>
            <a:endParaRPr sz="2100" b="0" i="0" u="none" dirty="0">
              <a:solidFill>
                <a:srgbClr val="F0F8FF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Tổng quan Môn học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Nội dung chính: Mạch điện một chiều, xoay chiều và mạch 3 pha.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Các phương pháp giải mạch: Định luật Kirchhoff, phương pháp điện thế nút, dòng mắt lưới.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Kỹ năng đạt được: Phân tích, tính toán các thông số điện trong công nghiệp.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Các khái niệm cơ bản (06h)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Nguồn điện: Nơi chuyển hóa năng lượng (Pin, máy phát).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Tải tiêu thụ: Biến đổi năng lượng điện thành dạng khác (Nhiệt, quang, cơ).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Các thiết bị đo và điều khiển: Ampe kế, vôn kế, aptomat.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Mạch điện một chiều (22h)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Định luật Ohm cho đoạn mạch và toàn mạch.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Các định luật Kirchhoff (K1, K2).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Phương pháp tính toán mạch nhiều nguồn, ghép nối tiếp/song song.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Mạch xoay chiều hình sin (25h)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Khái niệm về dòng điện xoay chiều hình sin.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Các đại lượng đặc trưng: Chu kỳ, tần số, biên độ, pha ban đầu.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Phương pháp giải mạch bằng số phức (phức hóa các đại lượng).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Mạch điện ba pha (20h)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Hệ thống nguồn 3 pha đối xứng.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Cách nối nguồn và tải: Hình sao (Y) và Hình tam giác (Δ).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Công suất trong mạch 3 pha và phương pháp tính toán.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Hiện tượng cảm ứng điện từ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Định luật Faraday: Suất điện động cảm ứng xuất hiện khi từ thông biến thiên.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Công thức: \( e = - \frac{d\Phi}{dt} \).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Hiện tượng tự cảm và hỗ cảm trong các cuộn dây.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0362"/>
            <a:ext cx="1181100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mes New Roman"/>
              </a:rPr>
              <a:t>Công suất điện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284237"/>
            <a:ext cx="11430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1000" y="18557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Công suất tiêu thụ trên tải: \( P = U \cdot I \cdot \cos\phi \).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52248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Định luật Joule-Lenz: Nhiệt lượng tỏa ra trên điện trở: \( Q = R \cdot I^2 \cdot t \).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189237"/>
            <a:ext cx="11430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• Đơn vị đo: Watt (W), Kilowatt-giờ (kWh).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439</Words>
  <Application>Microsoft Office PowerPoint</Application>
  <PresentationFormat>Màn hình rộng</PresentationFormat>
  <Paragraphs>55</Paragraphs>
  <Slides>9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subject/>
  <dc:creator/>
  <cp:keywords/>
  <dc:description>generated using python-pptx</dc:description>
  <cp:lastModifiedBy>Administrator</cp:lastModifiedBy>
  <cp:revision>3</cp:revision>
  <dcterms:created xsi:type="dcterms:W3CDTF">2013-01-27T09:14:16Z</dcterms:created>
  <dcterms:modified xsi:type="dcterms:W3CDTF">2026-07-26T02:31:55Z</dcterms:modified>
  <cp:category/>
</cp:coreProperties>
</file>