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9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75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2D56D6-80B8-4C6D-A5FC-24C6B2E4CBBE}" type="datetimeFigureOut">
              <a:rPr lang="en-US" smtClean="0"/>
              <a:t>7/26/2026</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0A6D15-8097-410C-96C8-C0A2D0DF980A}" type="slidenum">
              <a:rPr lang="en-US" smtClean="0"/>
              <a:t>‹#›</a:t>
            </a:fld>
            <a:endParaRPr lang="en-US"/>
          </a:p>
        </p:txBody>
      </p:sp>
    </p:spTree>
    <p:extLst>
      <p:ext uri="{BB962C8B-B14F-4D97-AF65-F5344CB8AC3E}">
        <p14:creationId xmlns:p14="http://schemas.microsoft.com/office/powerpoint/2010/main" val="1335717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1533647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7.png"/><Relationship Id="rId7" Type="http://schemas.openxmlformats.org/officeDocument/2006/relationships/image" Target="../media/image39.png"/><Relationship Id="rId12"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19.png"/><Relationship Id="rId10" Type="http://schemas.openxmlformats.org/officeDocument/2006/relationships/image" Target="../media/image41.png"/><Relationship Id="rId4" Type="http://schemas.openxmlformats.org/officeDocument/2006/relationships/image" Target="../media/image18.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7.png"/><Relationship Id="rId7" Type="http://schemas.openxmlformats.org/officeDocument/2006/relationships/image" Target="../media/image53.png"/><Relationship Id="rId12"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54.png"/><Relationship Id="rId4" Type="http://schemas.openxmlformats.org/officeDocument/2006/relationships/image" Target="../media/image18.png"/><Relationship Id="rId9"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5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2938464"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1500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4257996"/>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1514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 AN </a:t>
            </a:r>
            <a:r>
              <a:rPr lang="vi-VN"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KỸ THUẬT LẠNH</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581960" y="4143629"/>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90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83299" y="4385260"/>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935430" y="1217351"/>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2414786" y="4081663"/>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5745163" y="1633589"/>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4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3193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868602"/>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869555"/>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Chức năng:</a:t>
            </a:r>
            <a:r>
              <a:rPr sz="2100" b="0" i="0" u="none">
                <a:solidFill>
                  <a:srgbClr val="F0F8FF"/>
                </a:solidFill>
                <a:latin typeface="Times New Roman"/>
              </a:rPr>
              <a:t> Hút hơi môi chất từ dàn lạnh, nén lên áp suất ngưng tụ và đẩy vào dàn nóng.</a:t>
            </a:r>
          </a:p>
        </p:txBody>
      </p:sp>
      <p:sp>
        <p:nvSpPr>
          <p:cNvPr id="5" name="TextBox 4"/>
          <p:cNvSpPr txBox="1"/>
          <p:nvPr/>
        </p:nvSpPr>
        <p:spPr>
          <a:xfrm>
            <a:off x="819150" y="3342917"/>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343870"/>
            <a:ext cx="10696575" cy="166866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Phân loại máy nén:</a:t>
            </a:r>
          </a:p>
        </p:txBody>
      </p:sp>
      <p:sp>
        <p:nvSpPr>
          <p:cNvPr id="7" name="TextBox 6"/>
          <p:cNvSpPr txBox="1"/>
          <p:nvPr/>
        </p:nvSpPr>
        <p:spPr>
          <a:xfrm>
            <a:off x="1085850" y="3702933"/>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1247775" y="3703885"/>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Máy nén Piston (Reciprocating): Phổ biến trong tủ lạnh, điều hòa nhỏ.</a:t>
            </a:r>
          </a:p>
        </p:txBody>
      </p:sp>
      <p:sp>
        <p:nvSpPr>
          <p:cNvPr id="9" name="TextBox 8"/>
          <p:cNvSpPr txBox="1"/>
          <p:nvPr/>
        </p:nvSpPr>
        <p:spPr>
          <a:xfrm>
            <a:off x="1085850" y="4177248"/>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0" name="TextBox 9"/>
          <p:cNvSpPr txBox="1"/>
          <p:nvPr/>
        </p:nvSpPr>
        <p:spPr>
          <a:xfrm>
            <a:off x="1247775" y="4178200"/>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Máy nén Cuộn (Scroll): Vận hành êm ái, dùng trong máy điều hòa dân dụng &amp; thương mại.</a:t>
            </a:r>
          </a:p>
        </p:txBody>
      </p:sp>
      <p:sp>
        <p:nvSpPr>
          <p:cNvPr id="11" name="TextBox 10"/>
          <p:cNvSpPr txBox="1"/>
          <p:nvPr/>
        </p:nvSpPr>
        <p:spPr>
          <a:xfrm>
            <a:off x="1085850" y="4651563"/>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2" name="TextBox 11"/>
          <p:cNvSpPr txBox="1"/>
          <p:nvPr/>
        </p:nvSpPr>
        <p:spPr>
          <a:xfrm>
            <a:off x="1247775" y="4652516"/>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Máy nén Trục vít (Screw): Dùng cho hệ thống kho lạnh công nghiệp công suất lớn.</a:t>
            </a:r>
          </a:p>
        </p:txBody>
      </p:sp>
      <p:sp>
        <p:nvSpPr>
          <p:cNvPr id="13" name="TextBox 12"/>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Máy Nén Lạnh (Compressor) - Trái Tim Hệ Thống</a:t>
            </a:r>
          </a:p>
        </p:txBody>
      </p:sp>
      <p:sp>
        <p:nvSpPr>
          <p:cNvPr id="14" name="Rectangle 13"/>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68866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689621"/>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Nhiệm vụ:</a:t>
            </a:r>
            <a:r>
              <a:rPr sz="2100" b="0" i="0" u="none">
                <a:solidFill>
                  <a:srgbClr val="F0F8FF"/>
                </a:solidFill>
                <a:latin typeface="Times New Roman"/>
              </a:rPr>
              <a:t> Thải nhiệt lượng của môi chất lạnh thu được ở dàn bay hơi và công máy nén ra môi trường bên ngoài.</a:t>
            </a:r>
          </a:p>
        </p:txBody>
      </p:sp>
      <p:sp>
        <p:nvSpPr>
          <p:cNvPr id="5" name="TextBox 4"/>
          <p:cNvSpPr txBox="1"/>
          <p:nvPr/>
        </p:nvSpPr>
        <p:spPr>
          <a:xfrm>
            <a:off x="819150" y="352299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523952"/>
            <a:ext cx="10696575" cy="166866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Các phương pháp làm mát dàn nóng:</a:t>
            </a:r>
          </a:p>
        </p:txBody>
      </p:sp>
      <p:sp>
        <p:nvSpPr>
          <p:cNvPr id="7" name="TextBox 6"/>
          <p:cNvSpPr txBox="1"/>
          <p:nvPr/>
        </p:nvSpPr>
        <p:spPr>
          <a:xfrm>
            <a:off x="1085850" y="3883015"/>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1247775" y="3883967"/>
            <a:ext cx="10363200" cy="360015"/>
          </a:xfrm>
          <a:prstGeom prst="rect">
            <a:avLst/>
          </a:prstGeom>
          <a:noFill/>
        </p:spPr>
        <p:txBody>
          <a:bodyPr wrap="square" lIns="161925" tIns="0" rIns="0" bIns="0" anchor="t">
            <a:spAutoFit/>
          </a:bodyPr>
          <a:lstStyle/>
          <a:p>
            <a:pPr algn="l">
              <a:lnSpc>
                <a:spcPts val="2835"/>
              </a:lnSpc>
            </a:pPr>
            <a:r>
              <a:rPr sz="2100" b="1" i="0" u="none">
                <a:solidFill>
                  <a:srgbClr val="F0F8FF"/>
                </a:solidFill>
                <a:latin typeface="Times New Roman"/>
              </a:rPr>
              <a:t>Làm mát bằng không khí:</a:t>
            </a:r>
            <a:r>
              <a:rPr sz="2100" b="0" i="0" u="none">
                <a:solidFill>
                  <a:srgbClr val="F0F8FF"/>
                </a:solidFill>
                <a:latin typeface="Times New Roman"/>
              </a:rPr>
              <a:t> Dùng quạt cưỡng bức (máy điều hòa gia đình).</a:t>
            </a:r>
          </a:p>
        </p:txBody>
      </p:sp>
      <p:sp>
        <p:nvSpPr>
          <p:cNvPr id="9" name="TextBox 8"/>
          <p:cNvSpPr txBox="1"/>
          <p:nvPr/>
        </p:nvSpPr>
        <p:spPr>
          <a:xfrm>
            <a:off x="1085850" y="4357330"/>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0" name="TextBox 9"/>
          <p:cNvSpPr txBox="1"/>
          <p:nvPr/>
        </p:nvSpPr>
        <p:spPr>
          <a:xfrm>
            <a:off x="1247775" y="4358282"/>
            <a:ext cx="10363200" cy="360015"/>
          </a:xfrm>
          <a:prstGeom prst="rect">
            <a:avLst/>
          </a:prstGeom>
          <a:noFill/>
        </p:spPr>
        <p:txBody>
          <a:bodyPr wrap="square" lIns="161925" tIns="0" rIns="0" bIns="0" anchor="t">
            <a:spAutoFit/>
          </a:bodyPr>
          <a:lstStyle/>
          <a:p>
            <a:pPr algn="l">
              <a:lnSpc>
                <a:spcPts val="2835"/>
              </a:lnSpc>
            </a:pPr>
            <a:r>
              <a:rPr sz="2100" b="1" i="0" u="none">
                <a:solidFill>
                  <a:srgbClr val="F0F8FF"/>
                </a:solidFill>
                <a:latin typeface="Times New Roman"/>
              </a:rPr>
              <a:t>Làm mát bằng nước:</a:t>
            </a:r>
            <a:r>
              <a:rPr sz="2100" b="0" i="0" u="none">
                <a:solidFill>
                  <a:srgbClr val="F0F8FF"/>
                </a:solidFill>
                <a:latin typeface="Times New Roman"/>
              </a:rPr>
              <a:t> Dùng tháp giải nhiệt Cooling Tower (chiller trung tâm).</a:t>
            </a:r>
          </a:p>
        </p:txBody>
      </p:sp>
      <p:sp>
        <p:nvSpPr>
          <p:cNvPr id="11" name="TextBox 10"/>
          <p:cNvSpPr txBox="1"/>
          <p:nvPr/>
        </p:nvSpPr>
        <p:spPr>
          <a:xfrm>
            <a:off x="1085850" y="4831645"/>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2" name="TextBox 11"/>
          <p:cNvSpPr txBox="1"/>
          <p:nvPr/>
        </p:nvSpPr>
        <p:spPr>
          <a:xfrm>
            <a:off x="1247775" y="4832598"/>
            <a:ext cx="10363200" cy="360015"/>
          </a:xfrm>
          <a:prstGeom prst="rect">
            <a:avLst/>
          </a:prstGeom>
          <a:noFill/>
        </p:spPr>
        <p:txBody>
          <a:bodyPr wrap="square" lIns="161925" tIns="0" rIns="0" bIns="0" anchor="t">
            <a:spAutoFit/>
          </a:bodyPr>
          <a:lstStyle/>
          <a:p>
            <a:pPr algn="l">
              <a:lnSpc>
                <a:spcPts val="2835"/>
              </a:lnSpc>
            </a:pPr>
            <a:r>
              <a:rPr sz="2100" b="1" i="0" u="none">
                <a:solidFill>
                  <a:srgbClr val="F0F8FF"/>
                </a:solidFill>
                <a:latin typeface="Times New Roman"/>
              </a:rPr>
              <a:t>Làm mát kết hợp nước &amp; không khí:</a:t>
            </a:r>
            <a:r>
              <a:rPr sz="2100" b="0" i="0" u="none">
                <a:solidFill>
                  <a:srgbClr val="F0F8FF"/>
                </a:solidFill>
                <a:latin typeface="Times New Roman"/>
              </a:rPr>
              <a:t> Dàn ngưng tụ tưới.</a:t>
            </a:r>
          </a:p>
        </p:txBody>
      </p:sp>
      <p:sp>
        <p:nvSpPr>
          <p:cNvPr id="13" name="TextBox 12"/>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Thiết Bị Ngưng Tụ (Dàn Nóng / Condenser)</a:t>
            </a:r>
          </a:p>
        </p:txBody>
      </p:sp>
      <p:sp>
        <p:nvSpPr>
          <p:cNvPr id="14" name="Rectangle 13"/>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734270"/>
            <a:ext cx="5324475" cy="2527845"/>
          </a:xfrm>
          <a:prstGeom prst="rect">
            <a:avLst/>
          </a:prstGeom>
        </p:spPr>
      </p:pic>
      <p:pic>
        <p:nvPicPr>
          <p:cNvPr id="4" name="Picture 3" descr="image.png"/>
          <p:cNvPicPr>
            <a:picLocks noChangeAspect="1"/>
          </p:cNvPicPr>
          <p:nvPr/>
        </p:nvPicPr>
        <p:blipFill>
          <a:blip r:embed="rId4"/>
          <a:stretch>
            <a:fillRect/>
          </a:stretch>
        </p:blipFill>
        <p:spPr>
          <a:xfrm>
            <a:off x="6286500" y="2572345"/>
            <a:ext cx="5324475" cy="2851695"/>
          </a:xfrm>
          <a:prstGeom prst="rect">
            <a:avLst/>
          </a:prstGeom>
        </p:spPr>
      </p:pic>
      <p:sp>
        <p:nvSpPr>
          <p:cNvPr id="5" name="TextBox 4"/>
          <p:cNvSpPr txBox="1"/>
          <p:nvPr/>
        </p:nvSpPr>
        <p:spPr>
          <a:xfrm>
            <a:off x="876300" y="3029545"/>
            <a:ext cx="4970621" cy="323850"/>
          </a:xfrm>
          <a:prstGeom prst="rect">
            <a:avLst/>
          </a:prstGeom>
          <a:noFill/>
        </p:spPr>
        <p:txBody>
          <a:bodyPr wrap="square" lIns="285750" tIns="0" rIns="0" bIns="0" anchor="t">
            <a:spAutoFit/>
          </a:bodyPr>
          <a:lstStyle/>
          <a:p>
            <a:pPr algn="l"/>
            <a:r>
              <a:rPr sz="2250" b="1" i="0" u="none">
                <a:solidFill>
                  <a:srgbClr val="80D8FF"/>
                </a:solidFill>
                <a:latin typeface="Times New Roman"/>
              </a:rPr>
              <a:t>Ống Mao (Capillary Tube)</a:t>
            </a:r>
          </a:p>
        </p:txBody>
      </p:sp>
      <p:sp>
        <p:nvSpPr>
          <p:cNvPr id="6" name="TextBox 5"/>
          <p:cNvSpPr txBox="1"/>
          <p:nvPr/>
        </p:nvSpPr>
        <p:spPr>
          <a:xfrm>
            <a:off x="876300" y="3620095"/>
            <a:ext cx="4733925"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Cấu tạo đơn giản là đoạn ống đồng đường kính rất nhỏ. Dùng trong tủ lạnh, máy điều hòa cục bộ công suất nhỏ.</a:t>
            </a:r>
          </a:p>
        </p:txBody>
      </p:sp>
      <p:sp>
        <p:nvSpPr>
          <p:cNvPr id="7" name="TextBox 6"/>
          <p:cNvSpPr txBox="1"/>
          <p:nvPr/>
        </p:nvSpPr>
        <p:spPr>
          <a:xfrm>
            <a:off x="6581775" y="2867620"/>
            <a:ext cx="4970621" cy="647700"/>
          </a:xfrm>
          <a:prstGeom prst="rect">
            <a:avLst/>
          </a:prstGeom>
          <a:noFill/>
        </p:spPr>
        <p:txBody>
          <a:bodyPr wrap="square" lIns="285750" tIns="0" rIns="0" bIns="0" anchor="t">
            <a:spAutoFit/>
          </a:bodyPr>
          <a:lstStyle/>
          <a:p>
            <a:pPr algn="l"/>
            <a:r>
              <a:rPr sz="2250" b="1" i="0" u="none">
                <a:solidFill>
                  <a:srgbClr val="80D8FF"/>
                </a:solidFill>
                <a:latin typeface="Times New Roman"/>
              </a:rPr>
              <a:t>Van Tiết Lưu Nhiệt (TXV) / Điện Tử (EEV)</a:t>
            </a:r>
          </a:p>
        </p:txBody>
      </p:sp>
      <p:sp>
        <p:nvSpPr>
          <p:cNvPr id="8" name="TextBox 7"/>
          <p:cNvSpPr txBox="1"/>
          <p:nvPr/>
        </p:nvSpPr>
        <p:spPr>
          <a:xfrm>
            <a:off x="6581775" y="3782020"/>
            <a:ext cx="4733925"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Tự động điều chỉnh lưu lượng môi chất cấp vào dàn lạnh theo phụ tải nhiệt thực tế. Tiết kiệm năng lượng tối ưu.</a:t>
            </a:r>
          </a:p>
        </p:txBody>
      </p:sp>
      <p:pic>
        <p:nvPicPr>
          <p:cNvPr id="9" name="Picture 8" descr="image.png"/>
          <p:cNvPicPr>
            <a:picLocks noChangeAspect="1"/>
          </p:cNvPicPr>
          <p:nvPr/>
        </p:nvPicPr>
        <p:blipFill>
          <a:blip r:embed="rId5"/>
          <a:stretch>
            <a:fillRect/>
          </a:stretch>
        </p:blipFill>
        <p:spPr>
          <a:xfrm>
            <a:off x="876300" y="3039070"/>
            <a:ext cx="285750" cy="285750"/>
          </a:xfrm>
          <a:prstGeom prst="rect">
            <a:avLst/>
          </a:prstGeom>
        </p:spPr>
      </p:pic>
      <p:pic>
        <p:nvPicPr>
          <p:cNvPr id="10" name="Picture 9" descr="image.png"/>
          <p:cNvPicPr>
            <a:picLocks noChangeAspect="1"/>
          </p:cNvPicPr>
          <p:nvPr/>
        </p:nvPicPr>
        <p:blipFill>
          <a:blip r:embed="rId6"/>
          <a:stretch>
            <a:fillRect/>
          </a:stretch>
        </p:blipFill>
        <p:spPr>
          <a:xfrm>
            <a:off x="6581775" y="2877145"/>
            <a:ext cx="285750" cy="285750"/>
          </a:xfrm>
          <a:prstGeom prst="rect">
            <a:avLst/>
          </a:prstGeom>
        </p:spPr>
      </p:pic>
      <p:sp>
        <p:nvSpPr>
          <p:cNvPr id="11" name="TextBox 10"/>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Thiết Bị Tiết Lưu (Expansion Valve)</a:t>
            </a:r>
          </a:p>
        </p:txBody>
      </p:sp>
      <p:sp>
        <p:nvSpPr>
          <p:cNvPr id="12" name="Rectangle 11"/>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3105834"/>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3106787"/>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Nhiệm vụ:</a:t>
            </a:r>
            <a:r>
              <a:rPr sz="2100" b="0" i="0" u="none">
                <a:solidFill>
                  <a:srgbClr val="F0F8FF"/>
                </a:solidFill>
                <a:latin typeface="Times New Roman"/>
              </a:rPr>
              <a:t> Thu nhiệt của môi trường cần làm lạnh (không khí, nước) để môi chất sôi và bay hơi ở nhiệt độ thấp.</a:t>
            </a:r>
          </a:p>
        </p:txBody>
      </p:sp>
      <p:sp>
        <p:nvSpPr>
          <p:cNvPr id="5" name="TextBox 4"/>
          <p:cNvSpPr txBox="1"/>
          <p:nvPr/>
        </p:nvSpPr>
        <p:spPr>
          <a:xfrm>
            <a:off x="819150" y="3940165"/>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941117"/>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Dàn lạnh làm mát không khí:</a:t>
            </a:r>
            <a:r>
              <a:rPr sz="2100" b="0" i="0" u="none">
                <a:solidFill>
                  <a:srgbClr val="F0F8FF"/>
                </a:solidFill>
                <a:latin typeface="Times New Roman"/>
              </a:rPr>
              <a:t> Dùng ống đồng cánh nhôm có quạt thổi gió (điều hòa treo tường).</a:t>
            </a:r>
          </a:p>
        </p:txBody>
      </p:sp>
      <p:sp>
        <p:nvSpPr>
          <p:cNvPr id="7" name="TextBox 6"/>
          <p:cNvSpPr txBox="1"/>
          <p:nvPr/>
        </p:nvSpPr>
        <p:spPr>
          <a:xfrm>
            <a:off x="819150" y="4414480"/>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415432"/>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Dàn lạnh làm mát chất lỏng:</a:t>
            </a:r>
            <a:r>
              <a:rPr sz="2100" b="0" i="0" u="none">
                <a:solidFill>
                  <a:srgbClr val="F0F8FF"/>
                </a:solidFill>
                <a:latin typeface="Times New Roman"/>
              </a:rPr>
              <a:t> Bình bay hơi kiểu ống vỏ (dùng trong máy làm lạnh nước Chiller).</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Thiết Bị Bay Hơi (Dàn Lạnh / Evaporator)</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451437"/>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452389"/>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Khái niệm:</a:t>
            </a:r>
            <a:r>
              <a:rPr sz="2100" b="0" i="0" u="none">
                <a:solidFill>
                  <a:srgbClr val="F0F8FF"/>
                </a:solidFill>
                <a:latin typeface="Times New Roman"/>
              </a:rPr>
              <a:t> Là chất tuần hoàn trong hệ thống lạnh, đóng vai trò nhận nhiệt ở nơi có nhiệt độ thấp và tỏa nhiệt ở nơi có nhiệt độ cao.</a:t>
            </a:r>
          </a:p>
        </p:txBody>
      </p:sp>
      <p:sp>
        <p:nvSpPr>
          <p:cNvPr id="5" name="TextBox 4"/>
          <p:cNvSpPr txBox="1"/>
          <p:nvPr/>
        </p:nvSpPr>
        <p:spPr>
          <a:xfrm>
            <a:off x="819150" y="3285767"/>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286720"/>
            <a:ext cx="10696575" cy="2142976"/>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Các thế hệ môi chất:</a:t>
            </a:r>
          </a:p>
        </p:txBody>
      </p:sp>
      <p:sp>
        <p:nvSpPr>
          <p:cNvPr id="7" name="TextBox 6"/>
          <p:cNvSpPr txBox="1"/>
          <p:nvPr/>
        </p:nvSpPr>
        <p:spPr>
          <a:xfrm>
            <a:off x="1085850" y="3645783"/>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1247775" y="3646735"/>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CFC (R12): Phá hủy tầng Ozon rất mạnh (Đã cấm).</a:t>
            </a:r>
          </a:p>
        </p:txBody>
      </p:sp>
      <p:sp>
        <p:nvSpPr>
          <p:cNvPr id="9" name="TextBox 8"/>
          <p:cNvSpPr txBox="1"/>
          <p:nvPr/>
        </p:nvSpPr>
        <p:spPr>
          <a:xfrm>
            <a:off x="1085850" y="4120098"/>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0" name="TextBox 9"/>
          <p:cNvSpPr txBox="1"/>
          <p:nvPr/>
        </p:nvSpPr>
        <p:spPr>
          <a:xfrm>
            <a:off x="1247775" y="4121050"/>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HCFC (R22): Phá hủy Ozon nhẹ (Đang giảm dần và loại bỏ).</a:t>
            </a:r>
          </a:p>
        </p:txBody>
      </p:sp>
      <p:sp>
        <p:nvSpPr>
          <p:cNvPr id="11" name="TextBox 10"/>
          <p:cNvSpPr txBox="1"/>
          <p:nvPr/>
        </p:nvSpPr>
        <p:spPr>
          <a:xfrm>
            <a:off x="1085850" y="4594413"/>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2" name="TextBox 11"/>
          <p:cNvSpPr txBox="1"/>
          <p:nvPr/>
        </p:nvSpPr>
        <p:spPr>
          <a:xfrm>
            <a:off x="1247775" y="4595366"/>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HFC (R134a, R410A, R32): Không phá hủy tầng Ozon.</a:t>
            </a:r>
          </a:p>
        </p:txBody>
      </p:sp>
      <p:sp>
        <p:nvSpPr>
          <p:cNvPr id="13" name="TextBox 12"/>
          <p:cNvSpPr txBox="1"/>
          <p:nvPr/>
        </p:nvSpPr>
        <p:spPr>
          <a:xfrm>
            <a:off x="1085850" y="5068728"/>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4" name="TextBox 13"/>
          <p:cNvSpPr txBox="1"/>
          <p:nvPr/>
        </p:nvSpPr>
        <p:spPr>
          <a:xfrm>
            <a:off x="1247775" y="5069681"/>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Hydrocarbon &amp; Môi chất tự nhiên (R600a, R290, R717/NH3, CO2): Thân thiện môi trường.</a:t>
            </a:r>
          </a:p>
        </p:txBody>
      </p:sp>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Môi Chất Lạnh (Refrigerants / Gas Lạnh)</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125712"/>
            <a:ext cx="3517850" cy="3745110"/>
          </a:xfrm>
          <a:prstGeom prst="rect">
            <a:avLst/>
          </a:prstGeom>
        </p:spPr>
      </p:pic>
      <p:pic>
        <p:nvPicPr>
          <p:cNvPr id="4" name="Picture 3" descr="image.png"/>
          <p:cNvPicPr>
            <a:picLocks noChangeAspect="1"/>
          </p:cNvPicPr>
          <p:nvPr/>
        </p:nvPicPr>
        <p:blipFill>
          <a:blip r:embed="rId4"/>
          <a:stretch>
            <a:fillRect/>
          </a:stretch>
        </p:blipFill>
        <p:spPr>
          <a:xfrm>
            <a:off x="4337000" y="2125712"/>
            <a:ext cx="3517850" cy="3745110"/>
          </a:xfrm>
          <a:prstGeom prst="rect">
            <a:avLst/>
          </a:prstGeom>
        </p:spPr>
      </p:pic>
      <p:pic>
        <p:nvPicPr>
          <p:cNvPr id="5" name="Picture 4" descr="image.png"/>
          <p:cNvPicPr>
            <a:picLocks noChangeAspect="1"/>
          </p:cNvPicPr>
          <p:nvPr/>
        </p:nvPicPr>
        <p:blipFill>
          <a:blip r:embed="rId4"/>
          <a:stretch>
            <a:fillRect/>
          </a:stretch>
        </p:blipFill>
        <p:spPr>
          <a:xfrm>
            <a:off x="8092975" y="2125712"/>
            <a:ext cx="3517850" cy="3745110"/>
          </a:xfrm>
          <a:prstGeom prst="rect">
            <a:avLst/>
          </a:prstGeom>
        </p:spPr>
      </p:pic>
      <p:sp>
        <p:nvSpPr>
          <p:cNvPr id="6" name="TextBox 5"/>
          <p:cNvSpPr txBox="1"/>
          <p:nvPr/>
        </p:nvSpPr>
        <p:spPr>
          <a:xfrm>
            <a:off x="828675" y="3002012"/>
            <a:ext cx="3173677" cy="647700"/>
          </a:xfrm>
          <a:prstGeom prst="rect">
            <a:avLst/>
          </a:prstGeom>
          <a:noFill/>
        </p:spPr>
        <p:txBody>
          <a:bodyPr wrap="square" lIns="0" tIns="0" rIns="0" bIns="0" anchor="t">
            <a:spAutoFit/>
          </a:bodyPr>
          <a:lstStyle/>
          <a:p>
            <a:pPr algn="l"/>
            <a:r>
              <a:rPr sz="2250" b="1" i="0" u="none">
                <a:solidFill>
                  <a:srgbClr val="80D8FF"/>
                </a:solidFill>
                <a:latin typeface="Times New Roman"/>
              </a:rPr>
              <a:t>Tính Chất Vật Lý &amp; Hóa Học</a:t>
            </a:r>
          </a:p>
        </p:txBody>
      </p:sp>
      <p:sp>
        <p:nvSpPr>
          <p:cNvPr id="7" name="TextBox 6"/>
          <p:cNvSpPr txBox="1"/>
          <p:nvPr/>
        </p:nvSpPr>
        <p:spPr>
          <a:xfrm>
            <a:off x="828675" y="3916412"/>
            <a:ext cx="3022550" cy="144006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Nhiệt ẩn hóa hơi lớn, áp suất ngưng tụ vừa phải, bền vững hóa học, không ăn mòn kim loại.</a:t>
            </a:r>
          </a:p>
        </p:txBody>
      </p:sp>
      <p:sp>
        <p:nvSpPr>
          <p:cNvPr id="8" name="TextBox 7"/>
          <p:cNvSpPr txBox="1"/>
          <p:nvPr/>
        </p:nvSpPr>
        <p:spPr>
          <a:xfrm>
            <a:off x="4584650" y="3002012"/>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Tính An Toàn</a:t>
            </a:r>
          </a:p>
        </p:txBody>
      </p:sp>
      <p:sp>
        <p:nvSpPr>
          <p:cNvPr id="9" name="TextBox 8"/>
          <p:cNvSpPr txBox="1"/>
          <p:nvPr/>
        </p:nvSpPr>
        <p:spPr>
          <a:xfrm>
            <a:off x="4584650" y="3592562"/>
            <a:ext cx="3022550" cy="144006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Không gây độc hại cho con người, không cháy nổ, dễ phát hiện rò rỉ (có mùi đặc trưng).</a:t>
            </a:r>
          </a:p>
        </p:txBody>
      </p:sp>
      <p:sp>
        <p:nvSpPr>
          <p:cNvPr id="10" name="TextBox 9"/>
          <p:cNvSpPr txBox="1"/>
          <p:nvPr/>
        </p:nvSpPr>
        <p:spPr>
          <a:xfrm>
            <a:off x="8340625" y="3002012"/>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Môi Trường &amp; Kinh Tế</a:t>
            </a:r>
          </a:p>
        </p:txBody>
      </p:sp>
      <p:sp>
        <p:nvSpPr>
          <p:cNvPr id="11" name="TextBox 10"/>
          <p:cNvSpPr txBox="1"/>
          <p:nvPr/>
        </p:nvSpPr>
        <p:spPr>
          <a:xfrm>
            <a:off x="8340625" y="3592562"/>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Chỉ số ODP = 0, chỉ số GWP thấp, giá thành rẻ, dễ tìm kiếm trên thị trường.</a:t>
            </a:r>
          </a:p>
        </p:txBody>
      </p:sp>
      <p:pic>
        <p:nvPicPr>
          <p:cNvPr id="12" name="Picture 11" descr="image.png"/>
          <p:cNvPicPr>
            <a:picLocks noChangeAspect="1"/>
          </p:cNvPicPr>
          <p:nvPr/>
        </p:nvPicPr>
        <p:blipFill>
          <a:blip r:embed="rId5"/>
          <a:stretch>
            <a:fillRect/>
          </a:stretch>
        </p:blipFill>
        <p:spPr>
          <a:xfrm>
            <a:off x="828675" y="2392412"/>
            <a:ext cx="371475" cy="419100"/>
          </a:xfrm>
          <a:prstGeom prst="rect">
            <a:avLst/>
          </a:prstGeom>
        </p:spPr>
      </p:pic>
      <p:pic>
        <p:nvPicPr>
          <p:cNvPr id="13" name="Picture 12" descr="image.png"/>
          <p:cNvPicPr>
            <a:picLocks noChangeAspect="1"/>
          </p:cNvPicPr>
          <p:nvPr/>
        </p:nvPicPr>
        <p:blipFill>
          <a:blip r:embed="rId6"/>
          <a:stretch>
            <a:fillRect/>
          </a:stretch>
        </p:blipFill>
        <p:spPr>
          <a:xfrm>
            <a:off x="4584650" y="2392412"/>
            <a:ext cx="419100" cy="419100"/>
          </a:xfrm>
          <a:prstGeom prst="rect">
            <a:avLst/>
          </a:prstGeom>
        </p:spPr>
      </p:pic>
      <p:pic>
        <p:nvPicPr>
          <p:cNvPr id="14" name="Picture 13" descr="image.png"/>
          <p:cNvPicPr>
            <a:picLocks noChangeAspect="1"/>
          </p:cNvPicPr>
          <p:nvPr/>
        </p:nvPicPr>
        <p:blipFill>
          <a:blip r:embed="rId7"/>
          <a:stretch>
            <a:fillRect/>
          </a:stretch>
        </p:blipFill>
        <p:spPr>
          <a:xfrm>
            <a:off x="8340625" y="2392412"/>
            <a:ext cx="419100" cy="4191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Yêu Cầu Kỹ Thuật Đối Với Môi Chất Lạnh</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graphicFrame>
        <p:nvGraphicFramePr>
          <p:cNvPr id="3" name="Table 2"/>
          <p:cNvGraphicFramePr>
            <a:graphicFrameLocks noGrp="1"/>
          </p:cNvGraphicFramePr>
          <p:nvPr/>
        </p:nvGraphicFramePr>
        <p:xfrm>
          <a:off x="581025" y="2467272"/>
          <a:ext cx="11020422" cy="3061989"/>
        </p:xfrm>
        <a:graphic>
          <a:graphicData uri="http://schemas.openxmlformats.org/drawingml/2006/table">
            <a:tbl>
              <a:tblPr firstRow="1" bandRow="1">
                <a:tableStyleId>{5C22544A-7EE6-4342-B048-85BDC9FD1C3A}</a:tableStyleId>
              </a:tblPr>
              <a:tblGrid>
                <a:gridCol w="1434107">
                  <a:extLst>
                    <a:ext uri="{9D8B030D-6E8A-4147-A177-3AD203B41FA5}">
                      <a16:colId xmlns:a16="http://schemas.microsoft.com/office/drawing/2014/main" val="20000"/>
                    </a:ext>
                  </a:extLst>
                </a:gridCol>
                <a:gridCol w="2011560">
                  <a:extLst>
                    <a:ext uri="{9D8B030D-6E8A-4147-A177-3AD203B41FA5}">
                      <a16:colId xmlns:a16="http://schemas.microsoft.com/office/drawing/2014/main" val="20001"/>
                    </a:ext>
                  </a:extLst>
                </a:gridCol>
                <a:gridCol w="2596455">
                  <a:extLst>
                    <a:ext uri="{9D8B030D-6E8A-4147-A177-3AD203B41FA5}">
                      <a16:colId xmlns:a16="http://schemas.microsoft.com/office/drawing/2014/main" val="20002"/>
                    </a:ext>
                  </a:extLst>
                </a:gridCol>
                <a:gridCol w="4978300">
                  <a:extLst>
                    <a:ext uri="{9D8B030D-6E8A-4147-A177-3AD203B41FA5}">
                      <a16:colId xmlns:a16="http://schemas.microsoft.com/office/drawing/2014/main" val="20003"/>
                    </a:ext>
                  </a:extLst>
                </a:gridCol>
              </a:tblGrid>
              <a:tr h="612397">
                <a:tc>
                  <a:txBody>
                    <a:bodyPr/>
                    <a:lstStyle/>
                    <a:p>
                      <a:pPr algn="l"/>
                      <a:r>
                        <a:rPr sz="1950" b="1" i="0" u="none">
                          <a:solidFill>
                            <a:srgbClr val="80D8FF"/>
                          </a:solidFill>
                          <a:latin typeface="Times New Roman"/>
                        </a:rPr>
                        <a:t>Môi Chất</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Loại</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Áp Suất Làm Việc</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Ưu / Nhược Điểm Chính</a:t>
                      </a:r>
                    </a:p>
                  </a:txBody>
                  <a:tcPr marL="63500" marR="63500" marT="25400" marB="25400" anchor="ctr">
                    <a:lnL>
                      <a:noFill/>
                    </a:lnL>
                    <a:lnR>
                      <a:noFill/>
                    </a:lnR>
                    <a:lnT>
                      <a:noFill/>
                    </a:lnT>
                    <a:lnB>
                      <a:noFill/>
                    </a:lnB>
                    <a:solidFill>
                      <a:srgbClr val="00A2FF"/>
                    </a:solidFill>
                  </a:tcPr>
                </a:tc>
                <a:extLst>
                  <a:ext uri="{0D108BD9-81ED-4DB2-BD59-A6C34878D82A}">
                    <a16:rowId xmlns:a16="http://schemas.microsoft.com/office/drawing/2014/main" val="10000"/>
                  </a:ext>
                </a:extLst>
              </a:tr>
              <a:tr h="612397">
                <a:tc>
                  <a:txBody>
                    <a:bodyPr/>
                    <a:lstStyle/>
                    <a:p>
                      <a:pPr algn="l"/>
                      <a:r>
                        <a:rPr sz="1950" b="1" i="0" u="none">
                          <a:solidFill>
                            <a:srgbClr val="F0F8FF"/>
                          </a:solidFill>
                          <a:latin typeface="Times New Roman"/>
                        </a:rPr>
                        <a:t>R22</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HCFC</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Trung bình (~4.5 bar)</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Rẻ, dễ sửa chữa nhưng gây hại tầng Ozon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612397">
                <a:tc>
                  <a:txBody>
                    <a:bodyPr/>
                    <a:lstStyle/>
                    <a:p>
                      <a:pPr algn="l"/>
                      <a:r>
                        <a:rPr sz="1950" b="1" i="0" u="none">
                          <a:solidFill>
                            <a:srgbClr val="F0F8FF"/>
                          </a:solidFill>
                          <a:latin typeface="Times New Roman"/>
                        </a:rPr>
                        <a:t>R134a</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HFC</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Thấp - Trung bình</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Chuyên dùng cho tủ lạnh &amp; điều hòa ô tô</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612397">
                <a:tc>
                  <a:txBody>
                    <a:bodyPr/>
                    <a:lstStyle/>
                    <a:p>
                      <a:pPr algn="l"/>
                      <a:r>
                        <a:rPr sz="1950" b="1" i="0" u="none">
                          <a:solidFill>
                            <a:srgbClr val="F0F8FF"/>
                          </a:solidFill>
                          <a:latin typeface="Times New Roman"/>
                        </a:rPr>
                        <a:t>R410A</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HFC (Hỗn hợp)</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Cao (~8.5 bar)</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Năng suất lạnh cao, cần ống đồng dày hơn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612401">
                <a:tc>
                  <a:txBody>
                    <a:bodyPr/>
                    <a:lstStyle/>
                    <a:p>
                      <a:pPr algn="l"/>
                      <a:r>
                        <a:rPr sz="1950" b="1" i="0" u="none">
                          <a:solidFill>
                            <a:srgbClr val="F0F8FF"/>
                          </a:solidFill>
                          <a:latin typeface="Times New Roman"/>
                        </a:rPr>
                        <a:t>R32</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HFC</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Rất cao (~9.0 bar)</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Hiệu suất cao nhất, tiết kiệm điện, GWP thấp</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4"/>
                  </a:ext>
                </a:extLst>
              </a:tr>
            </a:tbl>
          </a:graphicData>
        </a:graphic>
      </p:graphicFrame>
      <p:sp>
        <p:nvSpPr>
          <p:cNvPr id="4" name="TextBox 3"/>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Bảng So Sánh Các Môi Chất Lạnh Phổ Biến</a:t>
            </a:r>
          </a:p>
        </p:txBody>
      </p:sp>
      <p:sp>
        <p:nvSpPr>
          <p:cNvPr id="5" name="Rectangle 4"/>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868602"/>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869555"/>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Chức năng:</a:t>
            </a:r>
            <a:r>
              <a:rPr sz="2100" b="0" i="0" u="none">
                <a:solidFill>
                  <a:srgbClr val="F0F8FF"/>
                </a:solidFill>
                <a:latin typeface="Times New Roman"/>
              </a:rPr>
              <a:t> Bôi trơn các bề mặt ma sát của máy nén, làm kín khe hở, tản nhiệt và chống ăn mòn.</a:t>
            </a:r>
          </a:p>
        </p:txBody>
      </p:sp>
      <p:sp>
        <p:nvSpPr>
          <p:cNvPr id="5" name="TextBox 4"/>
          <p:cNvSpPr txBox="1"/>
          <p:nvPr/>
        </p:nvSpPr>
        <p:spPr>
          <a:xfrm>
            <a:off x="819150" y="3342917"/>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343870"/>
            <a:ext cx="10696575" cy="119434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Tương thích với gas lạnh:</a:t>
            </a:r>
          </a:p>
        </p:txBody>
      </p:sp>
      <p:sp>
        <p:nvSpPr>
          <p:cNvPr id="7" name="TextBox 6"/>
          <p:cNvSpPr txBox="1"/>
          <p:nvPr/>
        </p:nvSpPr>
        <p:spPr>
          <a:xfrm>
            <a:off x="819150" y="4651563"/>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652516"/>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Yêu cầu:</a:t>
            </a:r>
            <a:r>
              <a:rPr sz="2100" b="0" i="0" u="none">
                <a:solidFill>
                  <a:srgbClr val="F0F8FF"/>
                </a:solidFill>
                <a:latin typeface="Times New Roman"/>
              </a:rPr>
              <a:t> Nhiệt độ đông đặc rất thấp, không chứa ẩm và tạp chất.</a:t>
            </a:r>
          </a:p>
        </p:txBody>
      </p:sp>
      <p:sp>
        <p:nvSpPr>
          <p:cNvPr id="9" name="TextBox 8"/>
          <p:cNvSpPr txBox="1"/>
          <p:nvPr/>
        </p:nvSpPr>
        <p:spPr>
          <a:xfrm>
            <a:off x="1085850" y="3702933"/>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0" name="TextBox 9"/>
          <p:cNvSpPr txBox="1"/>
          <p:nvPr/>
        </p:nvSpPr>
        <p:spPr>
          <a:xfrm>
            <a:off x="1247775" y="3703885"/>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Dầu khoáng (MO): Dùng với gas R22, R12.</a:t>
            </a:r>
          </a:p>
        </p:txBody>
      </p:sp>
      <p:sp>
        <p:nvSpPr>
          <p:cNvPr id="11" name="TextBox 10"/>
          <p:cNvSpPr txBox="1"/>
          <p:nvPr/>
        </p:nvSpPr>
        <p:spPr>
          <a:xfrm>
            <a:off x="1085850" y="4177248"/>
            <a:ext cx="161925"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2" name="TextBox 11"/>
          <p:cNvSpPr txBox="1"/>
          <p:nvPr/>
        </p:nvSpPr>
        <p:spPr>
          <a:xfrm>
            <a:off x="1247775" y="4178200"/>
            <a:ext cx="10363200" cy="360015"/>
          </a:xfrm>
          <a:prstGeom prst="rect">
            <a:avLst/>
          </a:prstGeom>
          <a:noFill/>
        </p:spPr>
        <p:txBody>
          <a:bodyPr wrap="square" lIns="161925" tIns="0" rIns="0" bIns="0" anchor="t">
            <a:spAutoFit/>
          </a:bodyPr>
          <a:lstStyle/>
          <a:p>
            <a:pPr algn="l">
              <a:lnSpc>
                <a:spcPts val="2835"/>
              </a:lnSpc>
            </a:pPr>
            <a:r>
              <a:rPr sz="2100" b="0" i="0" u="none">
                <a:solidFill>
                  <a:srgbClr val="F0F8FF"/>
                </a:solidFill>
                <a:latin typeface="Times New Roman"/>
              </a:rPr>
              <a:t>Dầu tổng hợp (POE, PAG): Dùng bắt buộc với gas HFC (R134a, R410A, R32) do tính hòa tan.</a:t>
            </a:r>
          </a:p>
        </p:txBody>
      </p:sp>
      <p:sp>
        <p:nvSpPr>
          <p:cNvPr id="13" name="TextBox 12"/>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Dầu Bôi Trơn Trong Hệ Thống Lạnh (Refrigerant Oil)</a:t>
            </a:r>
          </a:p>
        </p:txBody>
      </p:sp>
      <p:sp>
        <p:nvSpPr>
          <p:cNvPr id="14" name="Rectangle 13"/>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81025" y="3029545"/>
            <a:ext cx="5590698" cy="323850"/>
          </a:xfrm>
          <a:prstGeom prst="rect">
            <a:avLst/>
          </a:prstGeom>
          <a:noFill/>
        </p:spPr>
        <p:txBody>
          <a:bodyPr wrap="square" lIns="219075" tIns="0" rIns="0" bIns="0" anchor="t">
            <a:spAutoFit/>
          </a:bodyPr>
          <a:lstStyle/>
          <a:p>
            <a:pPr algn="l"/>
            <a:r>
              <a:rPr sz="2250" b="1" i="0" u="none">
                <a:solidFill>
                  <a:srgbClr val="80D8FF"/>
                </a:solidFill>
                <a:latin typeface="Times New Roman"/>
              </a:rPr>
              <a:t>Chất Tải Lạnh</a:t>
            </a:r>
          </a:p>
        </p:txBody>
      </p:sp>
      <p:sp>
        <p:nvSpPr>
          <p:cNvPr id="4" name="TextBox 3"/>
          <p:cNvSpPr txBox="1"/>
          <p:nvPr/>
        </p:nvSpPr>
        <p:spPr>
          <a:xfrm>
            <a:off x="581025" y="3620095"/>
            <a:ext cx="5324475"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Là chất trung gian truyền lạnh từ hệ thống lạnh đến đối tượng cần làm lạnh (Ví dụ: Nước lạnh, nước muối Brine, Glycol).</a:t>
            </a:r>
          </a:p>
        </p:txBody>
      </p:sp>
      <p:sp>
        <p:nvSpPr>
          <p:cNvPr id="5" name="TextBox 4"/>
          <p:cNvSpPr txBox="1"/>
          <p:nvPr/>
        </p:nvSpPr>
        <p:spPr>
          <a:xfrm>
            <a:off x="6286500" y="3029545"/>
            <a:ext cx="5590698" cy="323850"/>
          </a:xfrm>
          <a:prstGeom prst="rect">
            <a:avLst/>
          </a:prstGeom>
          <a:noFill/>
        </p:spPr>
        <p:txBody>
          <a:bodyPr wrap="square" lIns="323850" tIns="0" rIns="0" bIns="0" anchor="t">
            <a:spAutoFit/>
          </a:bodyPr>
          <a:lstStyle/>
          <a:p>
            <a:pPr algn="l"/>
            <a:r>
              <a:rPr sz="2250" b="1" i="0" u="none">
                <a:solidFill>
                  <a:srgbClr val="80D8FF"/>
                </a:solidFill>
                <a:latin typeface="Times New Roman"/>
              </a:rPr>
              <a:t>Vật Liệu Cách Nhiệt</a:t>
            </a:r>
          </a:p>
        </p:txBody>
      </p:sp>
      <p:sp>
        <p:nvSpPr>
          <p:cNvPr id="6" name="TextBox 5"/>
          <p:cNvSpPr txBox="1"/>
          <p:nvPr/>
        </p:nvSpPr>
        <p:spPr>
          <a:xfrm>
            <a:off x="6286500" y="3620095"/>
            <a:ext cx="5324475"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Ngăn chặn sự xâm nhập nhiệt từ môi trường vào hệ thống. Phổ biến: Polyurethane (PU), xốp EPS, cao su lưu hóa Superlon.</a:t>
            </a:r>
          </a:p>
        </p:txBody>
      </p:sp>
      <p:pic>
        <p:nvPicPr>
          <p:cNvPr id="7" name="Picture 6" descr="image.png"/>
          <p:cNvPicPr>
            <a:picLocks noChangeAspect="1"/>
          </p:cNvPicPr>
          <p:nvPr/>
        </p:nvPicPr>
        <p:blipFill>
          <a:blip r:embed="rId3"/>
          <a:stretch>
            <a:fillRect/>
          </a:stretch>
        </p:blipFill>
        <p:spPr>
          <a:xfrm>
            <a:off x="581025" y="3039070"/>
            <a:ext cx="219075" cy="285750"/>
          </a:xfrm>
          <a:prstGeom prst="rect">
            <a:avLst/>
          </a:prstGeom>
        </p:spPr>
      </p:pic>
      <p:pic>
        <p:nvPicPr>
          <p:cNvPr id="8" name="Picture 7" descr="image.png"/>
          <p:cNvPicPr>
            <a:picLocks noChangeAspect="1"/>
          </p:cNvPicPr>
          <p:nvPr/>
        </p:nvPicPr>
        <p:blipFill>
          <a:blip r:embed="rId4"/>
          <a:stretch>
            <a:fillRect/>
          </a:stretch>
        </p:blipFill>
        <p:spPr>
          <a:xfrm>
            <a:off x="6286500" y="3039070"/>
            <a:ext cx="323850" cy="285750"/>
          </a:xfrm>
          <a:prstGeom prst="rect">
            <a:avLst/>
          </a:prstGeom>
        </p:spPr>
      </p:pic>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Chất Tải Lạnh &amp; Vật Liệu Cách Nhiệt</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093267"/>
            <a:ext cx="11029950" cy="3810000"/>
          </a:xfrm>
          <a:prstGeom prst="rect">
            <a:avLst/>
          </a:prstGeom>
        </p:spPr>
      </p:pic>
      <p:pic>
        <p:nvPicPr>
          <p:cNvPr id="4" name="Picture 3" descr="image.png"/>
          <p:cNvPicPr>
            <a:picLocks noChangeAspect="1"/>
          </p:cNvPicPr>
          <p:nvPr/>
        </p:nvPicPr>
        <p:blipFill>
          <a:blip r:embed="rId4"/>
          <a:stretch>
            <a:fillRect/>
          </a:stretch>
        </p:blipFill>
        <p:spPr>
          <a:xfrm>
            <a:off x="600075" y="2531417"/>
            <a:ext cx="10991850" cy="2971800"/>
          </a:xfrm>
          <a:prstGeom prst="rect">
            <a:avLst/>
          </a:prstGeom>
        </p:spPr>
      </p:pic>
      <p:pic>
        <p:nvPicPr>
          <p:cNvPr id="5" name="Picture 4" descr="image.png"/>
          <p:cNvPicPr>
            <a:picLocks noChangeAspect="1"/>
          </p:cNvPicPr>
          <p:nvPr/>
        </p:nvPicPr>
        <p:blipFill>
          <a:blip r:embed="rId5"/>
          <a:stretch>
            <a:fillRect/>
          </a:stretch>
        </p:blipFill>
        <p:spPr>
          <a:xfrm>
            <a:off x="600075" y="5503217"/>
            <a:ext cx="10991850" cy="381000"/>
          </a:xfrm>
          <a:prstGeom prst="rect">
            <a:avLst/>
          </a:prstGeom>
        </p:spPr>
      </p:pic>
      <p:pic>
        <p:nvPicPr>
          <p:cNvPr id="6" name="Picture 5" descr="image.png"/>
          <p:cNvPicPr>
            <a:picLocks noChangeAspect="1"/>
          </p:cNvPicPr>
          <p:nvPr/>
        </p:nvPicPr>
        <p:blipFill>
          <a:blip r:embed="rId6"/>
          <a:stretch>
            <a:fillRect/>
          </a:stretch>
        </p:blipFill>
        <p:spPr>
          <a:xfrm>
            <a:off x="1047750" y="5665142"/>
            <a:ext cx="10020300" cy="57150"/>
          </a:xfrm>
          <a:prstGeom prst="rect">
            <a:avLst/>
          </a:prstGeom>
        </p:spPr>
      </p:pic>
      <p:pic>
        <p:nvPicPr>
          <p:cNvPr id="7" name="Picture 6" descr="image.png"/>
          <p:cNvPicPr>
            <a:picLocks noChangeAspect="1"/>
          </p:cNvPicPr>
          <p:nvPr/>
        </p:nvPicPr>
        <p:blipFill>
          <a:blip r:embed="rId7"/>
          <a:stretch>
            <a:fillRect/>
          </a:stretch>
        </p:blipFill>
        <p:spPr>
          <a:xfrm>
            <a:off x="600075" y="2112317"/>
            <a:ext cx="10991850" cy="419100"/>
          </a:xfrm>
          <a:prstGeom prst="rect">
            <a:avLst/>
          </a:prstGeom>
        </p:spPr>
      </p:pic>
      <p:pic>
        <p:nvPicPr>
          <p:cNvPr id="8" name="Picture 7" descr="image.png"/>
          <p:cNvPicPr>
            <a:picLocks noChangeAspect="1"/>
          </p:cNvPicPr>
          <p:nvPr/>
        </p:nvPicPr>
        <p:blipFill>
          <a:blip r:embed="rId8"/>
          <a:stretch>
            <a:fillRect/>
          </a:stretch>
        </p:blipFill>
        <p:spPr>
          <a:xfrm>
            <a:off x="790575" y="5617517"/>
            <a:ext cx="114300" cy="152400"/>
          </a:xfrm>
          <a:prstGeom prst="rect">
            <a:avLst/>
          </a:prstGeom>
        </p:spPr>
      </p:pic>
      <p:pic>
        <p:nvPicPr>
          <p:cNvPr id="9" name="Picture 8" descr="image.png"/>
          <p:cNvPicPr>
            <a:picLocks noChangeAspect="1"/>
          </p:cNvPicPr>
          <p:nvPr/>
        </p:nvPicPr>
        <p:blipFill>
          <a:blip r:embed="rId9"/>
          <a:stretch>
            <a:fillRect/>
          </a:stretch>
        </p:blipFill>
        <p:spPr>
          <a:xfrm>
            <a:off x="11210925" y="5617517"/>
            <a:ext cx="190500" cy="152400"/>
          </a:xfrm>
          <a:prstGeom prst="rect">
            <a:avLst/>
          </a:prstGeom>
        </p:spPr>
      </p:pic>
      <p:pic>
        <p:nvPicPr>
          <p:cNvPr id="10" name="Picture 9" descr="image.png"/>
          <p:cNvPicPr>
            <a:picLocks noChangeAspect="1"/>
          </p:cNvPicPr>
          <p:nvPr/>
        </p:nvPicPr>
        <p:blipFill>
          <a:blip r:embed="rId10"/>
          <a:stretch>
            <a:fillRect/>
          </a:stretch>
        </p:blipFill>
        <p:spPr>
          <a:xfrm>
            <a:off x="790575" y="2217092"/>
            <a:ext cx="238125" cy="190500"/>
          </a:xfrm>
          <a:prstGeom prst="rect">
            <a:avLst/>
          </a:prstGeom>
        </p:spPr>
      </p:pic>
      <p:pic>
        <p:nvPicPr>
          <p:cNvPr id="11" name="Picture 10" descr="image.png"/>
          <p:cNvPicPr>
            <a:picLocks noChangeAspect="1"/>
          </p:cNvPicPr>
          <p:nvPr/>
        </p:nvPicPr>
        <p:blipFill>
          <a:blip r:embed="rId11"/>
          <a:stretch>
            <a:fillRect/>
          </a:stretch>
        </p:blipFill>
        <p:spPr>
          <a:xfrm>
            <a:off x="2268438" y="3366343"/>
            <a:ext cx="666750" cy="666750"/>
          </a:xfrm>
          <a:prstGeom prst="rect">
            <a:avLst/>
          </a:prstGeom>
        </p:spPr>
      </p:pic>
      <p:sp>
        <p:nvSpPr>
          <p:cNvPr id="12" name="TextBox 11"/>
          <p:cNvSpPr txBox="1"/>
          <p:nvPr/>
        </p:nvSpPr>
        <p:spPr>
          <a:xfrm>
            <a:off x="2268438" y="4175968"/>
            <a:ext cx="7655123" cy="282773"/>
          </a:xfrm>
          <a:prstGeom prst="rect">
            <a:avLst/>
          </a:prstGeom>
          <a:noFill/>
        </p:spPr>
        <p:txBody>
          <a:bodyPr wrap="square" lIns="0" tIns="0" rIns="0" bIns="0" anchor="t">
            <a:spAutoFit/>
          </a:bodyPr>
          <a:lstStyle/>
          <a:p>
            <a:pPr algn="ctr">
              <a:lnSpc>
                <a:spcPts val="2227"/>
              </a:lnSpc>
            </a:pPr>
            <a:r>
              <a:rPr sz="1650" b="0" i="0" u="none">
                <a:solidFill>
                  <a:srgbClr val="80D8FF"/>
                </a:solidFill>
                <a:latin typeface="Times New Roman"/>
              </a:rPr>
              <a:t>Nhấp để xem Video Mô Phỏng Chuyển Động Của Gió Lạnh &amp; Dòng Gas Trong Ống Đồng</a:t>
            </a:r>
          </a:p>
        </p:txBody>
      </p:sp>
      <p:sp>
        <p:nvSpPr>
          <p:cNvPr id="13" name="Rounded Rectangle 12"/>
          <p:cNvSpPr/>
          <p:nvPr/>
        </p:nvSpPr>
        <p:spPr>
          <a:xfrm>
            <a:off x="1047750" y="5665142"/>
            <a:ext cx="4008090" cy="57150"/>
          </a:xfrm>
          <a:prstGeom prst="roundRect">
            <a:avLst>
              <a:gd name="adj" fmla="val 50000"/>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r:embed="rId12"/>
          <a:stretch>
            <a:fillRect/>
          </a:stretch>
        </p:blipFill>
        <p:spPr>
          <a:xfrm>
            <a:off x="2473225" y="3528268"/>
            <a:ext cx="257175" cy="3429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Video Mô Phỏng: Sơ Đồ Cấu Tạo Điều Hòa Cục Bộ</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62625" y="1591716"/>
            <a:ext cx="666750" cy="762000"/>
          </a:xfrm>
          <a:prstGeom prst="rect">
            <a:avLst/>
          </a:prstGeom>
        </p:spPr>
      </p:pic>
      <p:sp>
        <p:nvSpPr>
          <p:cNvPr id="4" name="TextBox 3"/>
          <p:cNvSpPr txBox="1"/>
          <p:nvPr/>
        </p:nvSpPr>
        <p:spPr>
          <a:xfrm>
            <a:off x="305276" y="2544216"/>
            <a:ext cx="11581447" cy="705321"/>
          </a:xfrm>
          <a:prstGeom prst="rect">
            <a:avLst/>
          </a:prstGeom>
          <a:noFill/>
        </p:spPr>
        <p:txBody>
          <a:bodyPr wrap="square" lIns="0" tIns="0" rIns="0" bIns="0" anchor="t">
            <a:spAutoFit/>
          </a:bodyPr>
          <a:lstStyle/>
          <a:p>
            <a:pPr algn="ctr">
              <a:lnSpc>
                <a:spcPts val="5520"/>
              </a:lnSpc>
              <a:defRPr/>
            </a:pPr>
            <a:r>
              <a:rPr lang="vi-VN" sz="4800" b="1">
                <a:solidFill>
                  <a:srgbClr val="FFFFFF"/>
                </a:solidFill>
                <a:latin typeface="Times New Roman"/>
              </a:rPr>
              <a:t>BÀI GIẢNG</a:t>
            </a:r>
            <a:r>
              <a:rPr sz="4800" b="1" i="0" u="none">
                <a:solidFill>
                  <a:srgbClr val="FFFFFF"/>
                </a:solidFill>
                <a:latin typeface="Times New Roman"/>
              </a:rPr>
              <a:t> </a:t>
            </a:r>
            <a:r>
              <a:rPr sz="4800" b="1" i="0" u="none" dirty="0">
                <a:solidFill>
                  <a:srgbClr val="FFFFFF"/>
                </a:solidFill>
                <a:latin typeface="Times New Roman"/>
              </a:rPr>
              <a:t>KỸ THUẬT </a:t>
            </a:r>
            <a:r>
              <a:rPr lang="vi-VN" sz="4800" b="1" i="0" u="none" dirty="0">
                <a:solidFill>
                  <a:srgbClr val="FFFFFF"/>
                </a:solidFill>
                <a:latin typeface="Times New Roman"/>
              </a:rPr>
              <a:t>LẠNH</a:t>
            </a:r>
            <a:endParaRPr sz="4800" b="1" i="0" u="none" dirty="0">
              <a:solidFill>
                <a:srgbClr val="FFFFFF"/>
              </a:solidFill>
              <a:latin typeface="Times New Roman"/>
            </a:endParaRPr>
          </a:p>
        </p:txBody>
      </p:sp>
      <p:sp>
        <p:nvSpPr>
          <p:cNvPr id="5" name="TextBox 4"/>
          <p:cNvSpPr txBox="1"/>
          <p:nvPr/>
        </p:nvSpPr>
        <p:spPr>
          <a:xfrm>
            <a:off x="2312491" y="4279552"/>
            <a:ext cx="7812584" cy="1050544"/>
          </a:xfrm>
          <a:prstGeom prst="rect">
            <a:avLst/>
          </a:prstGeom>
          <a:noFill/>
        </p:spPr>
        <p:txBody>
          <a:bodyPr wrap="square" lIns="0" tIns="0" rIns="0" bIns="0" anchor="t">
            <a:spAutoFit/>
          </a:bodyPr>
          <a:lstStyle/>
          <a:p>
            <a:pPr algn="ctr">
              <a:lnSpc>
                <a:spcPts val="2835"/>
              </a:lnSpc>
            </a:pPr>
            <a:r>
              <a:rPr sz="2100" b="0" i="0" u="none" dirty="0" err="1">
                <a:solidFill>
                  <a:srgbClr val="F0F8FF"/>
                </a:solidFill>
                <a:latin typeface="Times New Roman"/>
              </a:rPr>
              <a:t>Chương</a:t>
            </a:r>
            <a:r>
              <a:rPr sz="2100" b="0" i="0" u="none" dirty="0">
                <a:solidFill>
                  <a:srgbClr val="F0F8FF"/>
                </a:solidFill>
                <a:latin typeface="Times New Roman"/>
              </a:rPr>
              <a:t> </a:t>
            </a:r>
            <a:r>
              <a:rPr sz="2100" b="0" i="0" u="none" dirty="0" err="1">
                <a:solidFill>
                  <a:srgbClr val="F0F8FF"/>
                </a:solidFill>
                <a:latin typeface="Times New Roman"/>
              </a:rPr>
              <a:t>trình</a:t>
            </a:r>
            <a:r>
              <a:rPr sz="2100" b="0" i="0" u="none" dirty="0">
                <a:solidFill>
                  <a:srgbClr val="F0F8FF"/>
                </a:solidFill>
                <a:latin typeface="Times New Roman"/>
              </a:rPr>
              <a:t> </a:t>
            </a:r>
            <a:r>
              <a:rPr sz="2100" b="0" i="0" u="none" dirty="0" err="1">
                <a:solidFill>
                  <a:srgbClr val="F0F8FF"/>
                </a:solidFill>
                <a:latin typeface="Times New Roman"/>
              </a:rPr>
              <a:t>Đào</a:t>
            </a:r>
            <a:r>
              <a:rPr sz="2100" b="0" i="0" u="none" dirty="0">
                <a:solidFill>
                  <a:srgbClr val="F0F8FF"/>
                </a:solidFill>
                <a:latin typeface="Times New Roman"/>
              </a:rPr>
              <a:t> </a:t>
            </a:r>
            <a:r>
              <a:rPr sz="2100" b="0" i="0" u="none" dirty="0" err="1">
                <a:solidFill>
                  <a:srgbClr val="F0F8FF"/>
                </a:solidFill>
                <a:latin typeface="Times New Roman"/>
              </a:rPr>
              <a:t>tạo</a:t>
            </a:r>
            <a:r>
              <a:rPr sz="2100" b="0" i="0" u="none" dirty="0">
                <a:solidFill>
                  <a:srgbClr val="F0F8FF"/>
                </a:solidFill>
                <a:latin typeface="Times New Roman"/>
              </a:rPr>
              <a:t> </a:t>
            </a:r>
            <a:r>
              <a:rPr sz="2100" b="0" i="0" u="none" dirty="0" err="1">
                <a:solidFill>
                  <a:srgbClr val="F0F8FF"/>
                </a:solidFill>
                <a:latin typeface="Times New Roman"/>
              </a:rPr>
              <a:t>Nghề</a:t>
            </a:r>
            <a:r>
              <a:rPr sz="2100" b="0" i="0" u="none" dirty="0">
                <a:solidFill>
                  <a:srgbClr val="F0F8FF"/>
                </a:solidFill>
                <a:latin typeface="Times New Roman"/>
              </a:rPr>
              <a:t> </a:t>
            </a:r>
            <a:r>
              <a:rPr lang="vi-VN" sz="2100" b="0" i="0" u="none" dirty="0" err="1">
                <a:solidFill>
                  <a:srgbClr val="F0F8FF"/>
                </a:solidFill>
                <a:latin typeface="Times New Roman"/>
              </a:rPr>
              <a:t>Điện</a:t>
            </a:r>
            <a:r>
              <a:rPr lang="vi-VN" sz="2100" b="0" i="0" u="none" dirty="0">
                <a:solidFill>
                  <a:srgbClr val="F0F8FF"/>
                </a:solidFill>
                <a:latin typeface="Times New Roman"/>
              </a:rPr>
              <a:t> Công </a:t>
            </a:r>
            <a:r>
              <a:rPr lang="vi-VN" sz="2100" b="0" i="0" u="none" dirty="0" err="1">
                <a:solidFill>
                  <a:srgbClr val="F0F8FF"/>
                </a:solidFill>
                <a:latin typeface="Times New Roman"/>
              </a:rPr>
              <a:t>nghiệp</a:t>
            </a:r>
            <a:r>
              <a:rPr dirty="0"/>
              <a:t>
</a:t>
            </a:r>
            <a:r>
              <a:rPr sz="2100" b="0" i="0" u="none" dirty="0">
                <a:solidFill>
                  <a:srgbClr val="F0F8FF"/>
                </a:solidFill>
                <a:latin typeface="Times New Roman"/>
              </a:rPr>
              <a:t> </a:t>
            </a:r>
            <a:r>
              <a:rPr sz="2100" b="0" i="0" u="none" dirty="0" err="1">
                <a:solidFill>
                  <a:srgbClr val="F0F8FF"/>
                </a:solidFill>
                <a:latin typeface="Times New Roman"/>
              </a:rPr>
              <a:t>Trình</a:t>
            </a:r>
            <a:r>
              <a:rPr sz="2100" b="0" i="0" u="none" dirty="0">
                <a:solidFill>
                  <a:srgbClr val="F0F8FF"/>
                </a:solidFill>
                <a:latin typeface="Times New Roman"/>
              </a:rPr>
              <a:t> </a:t>
            </a:r>
            <a:r>
              <a:rPr sz="2100" b="0" i="0" u="none" dirty="0" err="1">
                <a:solidFill>
                  <a:srgbClr val="F0F8FF"/>
                </a:solidFill>
                <a:latin typeface="Times New Roman"/>
              </a:rPr>
              <a:t>độ</a:t>
            </a:r>
            <a:r>
              <a:rPr sz="2100" b="0" i="0" u="none" dirty="0">
                <a:solidFill>
                  <a:srgbClr val="F0F8FF"/>
                </a:solidFill>
                <a:latin typeface="Times New Roman"/>
              </a:rPr>
              <a:t> </a:t>
            </a:r>
            <a:r>
              <a:rPr sz="2100" b="0" i="0" u="none" dirty="0" err="1">
                <a:solidFill>
                  <a:srgbClr val="F0F8FF"/>
                </a:solidFill>
                <a:latin typeface="Times New Roman"/>
              </a:rPr>
              <a:t>Trung</a:t>
            </a:r>
            <a:r>
              <a:rPr sz="2100" b="0" i="0" u="none" dirty="0">
                <a:solidFill>
                  <a:srgbClr val="F0F8FF"/>
                </a:solidFill>
                <a:latin typeface="Times New Roman"/>
              </a:rPr>
              <a:t> </a:t>
            </a:r>
            <a:r>
              <a:rPr sz="2100" b="0" i="0" u="none" dirty="0" err="1">
                <a:solidFill>
                  <a:srgbClr val="F0F8FF"/>
                </a:solidFill>
                <a:latin typeface="Times New Roman"/>
              </a:rPr>
              <a:t>cấp</a:t>
            </a:r>
            <a:r>
              <a:rPr sz="2100" b="0" i="0" u="none" dirty="0">
                <a:solidFill>
                  <a:srgbClr val="F0F8FF"/>
                </a:solidFill>
                <a:latin typeface="Times New Roman"/>
              </a:rPr>
              <a:t> &amp; </a:t>
            </a:r>
            <a:endParaRPr lang="vi-VN" sz="2100" dirty="0">
              <a:solidFill>
                <a:srgbClr val="F0F8FF"/>
              </a:solidFill>
              <a:latin typeface="Times New Roman"/>
            </a:endParaRPr>
          </a:p>
          <a:p>
            <a:pPr algn="ctr">
              <a:lnSpc>
                <a:spcPts val="2835"/>
              </a:lnSpc>
            </a:pPr>
            <a:r>
              <a:rPr lang="vi-VN" sz="2100" b="0" i="0" u="none" dirty="0" err="1">
                <a:solidFill>
                  <a:srgbClr val="F0F8FF"/>
                </a:solidFill>
                <a:latin typeface="Times New Roman"/>
              </a:rPr>
              <a:t>Trường</a:t>
            </a:r>
            <a:r>
              <a:rPr lang="vi-VN" sz="2100" b="0" i="0" u="none" dirty="0">
                <a:solidFill>
                  <a:srgbClr val="F0F8FF"/>
                </a:solidFill>
                <a:latin typeface="Times New Roman"/>
              </a:rPr>
              <a:t> cao </a:t>
            </a:r>
            <a:r>
              <a:rPr lang="vi-VN" sz="2100" b="0" i="0" u="none" dirty="0" err="1">
                <a:solidFill>
                  <a:srgbClr val="F0F8FF"/>
                </a:solidFill>
                <a:latin typeface="Times New Roman"/>
              </a:rPr>
              <a:t>đẳng</a:t>
            </a:r>
            <a:r>
              <a:rPr lang="vi-VN" sz="2100" b="0" i="0" u="none" dirty="0">
                <a:solidFill>
                  <a:srgbClr val="F0F8FF"/>
                </a:solidFill>
                <a:latin typeface="Times New Roman"/>
              </a:rPr>
              <a:t> kinh </a:t>
            </a:r>
            <a:r>
              <a:rPr lang="vi-VN" sz="2100" b="0" i="0" u="none" dirty="0" err="1">
                <a:solidFill>
                  <a:srgbClr val="F0F8FF"/>
                </a:solidFill>
                <a:latin typeface="Times New Roman"/>
              </a:rPr>
              <a:t>tế</a:t>
            </a:r>
            <a:r>
              <a:rPr lang="vi-VN" sz="2100" b="0" i="0" u="none" dirty="0">
                <a:solidFill>
                  <a:srgbClr val="F0F8FF"/>
                </a:solidFill>
                <a:latin typeface="Times New Roman"/>
              </a:rPr>
              <a:t> </a:t>
            </a:r>
            <a:r>
              <a:rPr lang="vi-VN" sz="2100" b="0" i="0" u="none" dirty="0" err="1">
                <a:solidFill>
                  <a:srgbClr val="F0F8FF"/>
                </a:solidFill>
                <a:latin typeface="Times New Roman"/>
              </a:rPr>
              <a:t>kỹ</a:t>
            </a:r>
            <a:r>
              <a:rPr lang="vi-VN" sz="2100" b="0" i="0" u="none" dirty="0">
                <a:solidFill>
                  <a:srgbClr val="F0F8FF"/>
                </a:solidFill>
                <a:latin typeface="Times New Roman"/>
              </a:rPr>
              <a:t> </a:t>
            </a:r>
            <a:r>
              <a:rPr lang="vi-VN" sz="2100" b="0" i="0" u="none" dirty="0" err="1">
                <a:solidFill>
                  <a:srgbClr val="F0F8FF"/>
                </a:solidFill>
                <a:latin typeface="Times New Roman"/>
              </a:rPr>
              <a:t>thuật</a:t>
            </a:r>
            <a:r>
              <a:rPr lang="vi-VN" sz="2100" b="0" i="0" u="none" dirty="0">
                <a:solidFill>
                  <a:srgbClr val="F0F8FF"/>
                </a:solidFill>
                <a:latin typeface="Times New Roman"/>
              </a:rPr>
              <a:t> Công Thương</a:t>
            </a:r>
            <a:endParaRPr sz="2100" b="0" i="0" u="none" dirty="0">
              <a:solidFill>
                <a:srgbClr val="F0F8FF"/>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74581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746771"/>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Cấu trúc cơ bản:</a:t>
            </a:r>
            <a:r>
              <a:rPr sz="2100" b="0" i="0" u="none">
                <a:solidFill>
                  <a:srgbClr val="F0F8FF"/>
                </a:solidFill>
                <a:latin typeface="Times New Roman"/>
              </a:rPr>
              <a:t> Gồm dàn lạnh (Indoor Unit) đặt trong phòng và dàn nóng (Outdoor Unit) đặt bên ngoài.</a:t>
            </a:r>
          </a:p>
        </p:txBody>
      </p:sp>
      <p:sp>
        <p:nvSpPr>
          <p:cNvPr id="5" name="TextBox 4"/>
          <p:cNvSpPr txBox="1"/>
          <p:nvPr/>
        </p:nvSpPr>
        <p:spPr>
          <a:xfrm>
            <a:off x="819150" y="358014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581102"/>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Ưu điểm:</a:t>
            </a:r>
            <a:r>
              <a:rPr sz="2100" b="0" i="0" u="none">
                <a:solidFill>
                  <a:srgbClr val="F0F8FF"/>
                </a:solidFill>
                <a:latin typeface="Times New Roman"/>
              </a:rPr>
              <a:t> Dễ lắp đặt, chi phí đầu tư ban đầu thấp, phù hợp không gian nhỏ (gia đình, văn phòng nhỏ).</a:t>
            </a:r>
          </a:p>
        </p:txBody>
      </p:sp>
      <p:sp>
        <p:nvSpPr>
          <p:cNvPr id="7" name="TextBox 6"/>
          <p:cNvSpPr txBox="1"/>
          <p:nvPr/>
        </p:nvSpPr>
        <p:spPr>
          <a:xfrm>
            <a:off x="819150" y="4414480"/>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415432"/>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Nhược điểm:</a:t>
            </a:r>
            <a:r>
              <a:rPr sz="2100" b="0" i="0" u="none">
                <a:solidFill>
                  <a:srgbClr val="F0F8FF"/>
                </a:solidFill>
                <a:latin typeface="Times New Roman"/>
              </a:rPr>
              <a:t> Chiếm diện tích không gian dàn nóng khi lắp nhiều máy, hiệu suất năng lượng không tối ưu bằng hệ thống trung tâm.</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Hệ Thống Điều Hòa Không Khí Cục Bộ</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74581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746771"/>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VRV/VRF (Variable Refrigerant Volume/Flow):</a:t>
            </a:r>
            <a:r>
              <a:rPr sz="2100" b="0" i="0" u="none">
                <a:solidFill>
                  <a:srgbClr val="F0F8FF"/>
                </a:solidFill>
                <a:latin typeface="Times New Roman"/>
              </a:rPr>
              <a:t> Hệ thống điều hòa biến thiên lưu lượng môi chất lạnh.</a:t>
            </a:r>
          </a:p>
        </p:txBody>
      </p:sp>
      <p:sp>
        <p:nvSpPr>
          <p:cNvPr id="5" name="TextBox 4"/>
          <p:cNvSpPr txBox="1"/>
          <p:nvPr/>
        </p:nvSpPr>
        <p:spPr>
          <a:xfrm>
            <a:off x="819150" y="358014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581102"/>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Đặc điểm nổi bật:</a:t>
            </a:r>
            <a:r>
              <a:rPr sz="2100" b="0" i="0" u="none">
                <a:solidFill>
                  <a:srgbClr val="F0F8FF"/>
                </a:solidFill>
                <a:latin typeface="Times New Roman"/>
              </a:rPr>
              <a:t> Một dàn nóng trung tâm công suất lớn kết nối với hàng chục dàn lạnh đa dạng dạng thức.</a:t>
            </a:r>
          </a:p>
        </p:txBody>
      </p:sp>
      <p:sp>
        <p:nvSpPr>
          <p:cNvPr id="7" name="TextBox 6"/>
          <p:cNvSpPr txBox="1"/>
          <p:nvPr/>
        </p:nvSpPr>
        <p:spPr>
          <a:xfrm>
            <a:off x="819150" y="4414480"/>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415432"/>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Ưu điểm:</a:t>
            </a:r>
            <a:r>
              <a:rPr sz="2100" b="0" i="0" u="none">
                <a:solidFill>
                  <a:srgbClr val="F0F8FF"/>
                </a:solidFill>
                <a:latin typeface="Times New Roman"/>
              </a:rPr>
              <a:t> Tiết kiệm điện năng vượt trội, điều khiển độc lập từng phòng, thẩm mỹ cao cho tòa nhà sang trọng.</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Hệ Thống Điều Hòa Trung Tâm VRV / VRF</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914352"/>
            <a:ext cx="5324475" cy="2167830"/>
          </a:xfrm>
          <a:prstGeom prst="rect">
            <a:avLst/>
          </a:prstGeom>
        </p:spPr>
      </p:pic>
      <p:pic>
        <p:nvPicPr>
          <p:cNvPr id="4" name="Picture 3" descr="image.png"/>
          <p:cNvPicPr>
            <a:picLocks noChangeAspect="1"/>
          </p:cNvPicPr>
          <p:nvPr/>
        </p:nvPicPr>
        <p:blipFill>
          <a:blip r:embed="rId3"/>
          <a:stretch>
            <a:fillRect/>
          </a:stretch>
        </p:blipFill>
        <p:spPr>
          <a:xfrm>
            <a:off x="6286500" y="2914352"/>
            <a:ext cx="5324475" cy="2167830"/>
          </a:xfrm>
          <a:prstGeom prst="rect">
            <a:avLst/>
          </a:prstGeom>
        </p:spPr>
      </p:pic>
      <p:sp>
        <p:nvSpPr>
          <p:cNvPr id="5" name="TextBox 4"/>
          <p:cNvSpPr txBox="1"/>
          <p:nvPr/>
        </p:nvSpPr>
        <p:spPr>
          <a:xfrm>
            <a:off x="876300" y="3209627"/>
            <a:ext cx="4970621" cy="323850"/>
          </a:xfrm>
          <a:prstGeom prst="rect">
            <a:avLst/>
          </a:prstGeom>
          <a:noFill/>
        </p:spPr>
        <p:txBody>
          <a:bodyPr wrap="square" lIns="247650" tIns="0" rIns="0" bIns="0" anchor="t">
            <a:spAutoFit/>
          </a:bodyPr>
          <a:lstStyle/>
          <a:p>
            <a:pPr algn="l"/>
            <a:r>
              <a:rPr sz="2250" b="1" i="0" u="none">
                <a:solidFill>
                  <a:srgbClr val="80D8FF"/>
                </a:solidFill>
                <a:latin typeface="Times New Roman"/>
              </a:rPr>
              <a:t>Kho Mát (Cool Storage)</a:t>
            </a:r>
          </a:p>
        </p:txBody>
      </p:sp>
      <p:sp>
        <p:nvSpPr>
          <p:cNvPr id="6" name="TextBox 5"/>
          <p:cNvSpPr txBox="1"/>
          <p:nvPr/>
        </p:nvSpPr>
        <p:spPr>
          <a:xfrm>
            <a:off x="876300" y="3800177"/>
            <a:ext cx="4733925" cy="72003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Nhiệt độ từ 0°C đến 15°C. Dùng bảo quản rau củ quả, hoa tươi, sữa, dược phẩm.</a:t>
            </a:r>
          </a:p>
        </p:txBody>
      </p:sp>
      <p:sp>
        <p:nvSpPr>
          <p:cNvPr id="7" name="TextBox 6"/>
          <p:cNvSpPr txBox="1"/>
          <p:nvPr/>
        </p:nvSpPr>
        <p:spPr>
          <a:xfrm>
            <a:off x="6581775" y="3209627"/>
            <a:ext cx="4970621" cy="323850"/>
          </a:xfrm>
          <a:prstGeom prst="rect">
            <a:avLst/>
          </a:prstGeom>
          <a:noFill/>
        </p:spPr>
        <p:txBody>
          <a:bodyPr wrap="square" lIns="323850" tIns="0" rIns="0" bIns="0" anchor="t">
            <a:spAutoFit/>
          </a:bodyPr>
          <a:lstStyle/>
          <a:p>
            <a:pPr algn="l"/>
            <a:r>
              <a:rPr sz="2250" b="1" i="0" u="none">
                <a:solidFill>
                  <a:srgbClr val="80D8FF"/>
                </a:solidFill>
                <a:latin typeface="Times New Roman"/>
              </a:rPr>
              <a:t>Kho Đông &amp; Tủ Cấp Đông</a:t>
            </a:r>
          </a:p>
        </p:txBody>
      </p:sp>
      <p:sp>
        <p:nvSpPr>
          <p:cNvPr id="8" name="TextBox 7"/>
          <p:cNvSpPr txBox="1"/>
          <p:nvPr/>
        </p:nvSpPr>
        <p:spPr>
          <a:xfrm>
            <a:off x="6581775" y="3800177"/>
            <a:ext cx="4733925" cy="72003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Nhiệt độ từ -18°C đến -40°C. Dùng cấp đông thủy hải sản, thịt tươi sống xuất khẩu.</a:t>
            </a:r>
          </a:p>
        </p:txBody>
      </p:sp>
      <p:pic>
        <p:nvPicPr>
          <p:cNvPr id="9" name="Picture 8" descr="image.png"/>
          <p:cNvPicPr>
            <a:picLocks noChangeAspect="1"/>
          </p:cNvPicPr>
          <p:nvPr/>
        </p:nvPicPr>
        <p:blipFill>
          <a:blip r:embed="rId4"/>
          <a:stretch>
            <a:fillRect/>
          </a:stretch>
        </p:blipFill>
        <p:spPr>
          <a:xfrm>
            <a:off x="876300" y="3219152"/>
            <a:ext cx="247650" cy="285750"/>
          </a:xfrm>
          <a:prstGeom prst="rect">
            <a:avLst/>
          </a:prstGeom>
        </p:spPr>
      </p:pic>
      <p:pic>
        <p:nvPicPr>
          <p:cNvPr id="10" name="Picture 9" descr="image.png"/>
          <p:cNvPicPr>
            <a:picLocks noChangeAspect="1"/>
          </p:cNvPicPr>
          <p:nvPr/>
        </p:nvPicPr>
        <p:blipFill>
          <a:blip r:embed="rId5"/>
          <a:stretch>
            <a:fillRect/>
          </a:stretch>
        </p:blipFill>
        <p:spPr>
          <a:xfrm>
            <a:off x="6581775" y="3219152"/>
            <a:ext cx="323850" cy="285750"/>
          </a:xfrm>
          <a:prstGeom prst="rect">
            <a:avLst/>
          </a:prstGeom>
        </p:spPr>
      </p:pic>
      <p:sp>
        <p:nvSpPr>
          <p:cNvPr id="11" name="TextBox 10"/>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Hệ Thống Lạnh Công Nghiệp &amp; Kho Lạnh</a:t>
            </a:r>
          </a:p>
        </p:txBody>
      </p:sp>
      <p:sp>
        <p:nvSpPr>
          <p:cNvPr id="12" name="Rectangle 11"/>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1515963" y="2791420"/>
            <a:ext cx="666750" cy="666750"/>
          </a:xfrm>
          <a:prstGeom prst="rect">
            <a:avLst/>
          </a:prstGeom>
        </p:spPr>
      </p:pic>
      <p:pic>
        <p:nvPicPr>
          <p:cNvPr id="4" name="Picture 3" descr="image.png"/>
          <p:cNvPicPr>
            <a:picLocks noChangeAspect="1"/>
          </p:cNvPicPr>
          <p:nvPr/>
        </p:nvPicPr>
        <p:blipFill>
          <a:blip r:embed="rId4"/>
          <a:stretch>
            <a:fillRect/>
          </a:stretch>
        </p:blipFill>
        <p:spPr>
          <a:xfrm>
            <a:off x="4346971" y="2791420"/>
            <a:ext cx="666750" cy="666750"/>
          </a:xfrm>
          <a:prstGeom prst="rect">
            <a:avLst/>
          </a:prstGeom>
        </p:spPr>
      </p:pic>
      <p:pic>
        <p:nvPicPr>
          <p:cNvPr id="5" name="Picture 4" descr="image.png"/>
          <p:cNvPicPr>
            <a:picLocks noChangeAspect="1"/>
          </p:cNvPicPr>
          <p:nvPr/>
        </p:nvPicPr>
        <p:blipFill>
          <a:blip r:embed="rId5"/>
          <a:stretch>
            <a:fillRect/>
          </a:stretch>
        </p:blipFill>
        <p:spPr>
          <a:xfrm>
            <a:off x="7177980" y="2791420"/>
            <a:ext cx="666750" cy="666750"/>
          </a:xfrm>
          <a:prstGeom prst="rect">
            <a:avLst/>
          </a:prstGeom>
        </p:spPr>
      </p:pic>
      <p:pic>
        <p:nvPicPr>
          <p:cNvPr id="6" name="Picture 5" descr="image.png"/>
          <p:cNvPicPr>
            <a:picLocks noChangeAspect="1"/>
          </p:cNvPicPr>
          <p:nvPr/>
        </p:nvPicPr>
        <p:blipFill>
          <a:blip r:embed="rId6"/>
          <a:stretch>
            <a:fillRect/>
          </a:stretch>
        </p:blipFill>
        <p:spPr>
          <a:xfrm>
            <a:off x="10008989" y="2791420"/>
            <a:ext cx="666750" cy="666750"/>
          </a:xfrm>
          <a:prstGeom prst="rect">
            <a:avLst/>
          </a:prstGeom>
        </p:spPr>
      </p:pic>
      <p:sp>
        <p:nvSpPr>
          <p:cNvPr id="7" name="Rectangle 6"/>
          <p:cNvSpPr/>
          <p:nvPr/>
        </p:nvSpPr>
        <p:spPr>
          <a:xfrm>
            <a:off x="581025" y="4169643"/>
            <a:ext cx="11029950" cy="38100"/>
          </a:xfrm>
          <a:prstGeom prst="rect">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17605" y="3648670"/>
            <a:ext cx="2663614" cy="323850"/>
          </a:xfrm>
          <a:prstGeom prst="rect">
            <a:avLst/>
          </a:prstGeom>
          <a:noFill/>
        </p:spPr>
        <p:txBody>
          <a:bodyPr wrap="square" lIns="0" tIns="0" rIns="0" bIns="0" anchor="t">
            <a:spAutoFit/>
          </a:bodyPr>
          <a:lstStyle/>
          <a:p>
            <a:pPr algn="ctr"/>
            <a:r>
              <a:rPr sz="2250" b="1" i="0" u="none">
                <a:solidFill>
                  <a:srgbClr val="80D8FF"/>
                </a:solidFill>
                <a:latin typeface="Times New Roman"/>
              </a:rPr>
              <a:t>Khảo Sát</a:t>
            </a:r>
          </a:p>
        </p:txBody>
      </p:sp>
      <p:sp>
        <p:nvSpPr>
          <p:cNvPr id="9" name="TextBox 8"/>
          <p:cNvSpPr txBox="1"/>
          <p:nvPr/>
        </p:nvSpPr>
        <p:spPr>
          <a:xfrm>
            <a:off x="581025" y="4239220"/>
            <a:ext cx="2536775" cy="1080045"/>
          </a:xfrm>
          <a:prstGeom prst="rect">
            <a:avLst/>
          </a:prstGeom>
          <a:noFill/>
        </p:spPr>
        <p:txBody>
          <a:bodyPr wrap="square" lIns="0" tIns="0" rIns="0" bIns="0" anchor="t">
            <a:spAutoFit/>
          </a:bodyPr>
          <a:lstStyle/>
          <a:p>
            <a:pPr algn="ctr">
              <a:lnSpc>
                <a:spcPts val="2835"/>
              </a:lnSpc>
            </a:pPr>
            <a:r>
              <a:rPr sz="2100" b="0" i="0" u="none">
                <a:solidFill>
                  <a:srgbClr val="F0F8FF"/>
                </a:solidFill>
                <a:latin typeface="Times New Roman"/>
              </a:rPr>
              <a:t>Xác định vị trí dàn nóng, dàn lạnh &amp; đường ống</a:t>
            </a:r>
          </a:p>
        </p:txBody>
      </p:sp>
      <p:sp>
        <p:nvSpPr>
          <p:cNvPr id="10" name="TextBox 9"/>
          <p:cNvSpPr txBox="1"/>
          <p:nvPr/>
        </p:nvSpPr>
        <p:spPr>
          <a:xfrm>
            <a:off x="3348614" y="3648670"/>
            <a:ext cx="2663614" cy="323850"/>
          </a:xfrm>
          <a:prstGeom prst="rect">
            <a:avLst/>
          </a:prstGeom>
          <a:noFill/>
        </p:spPr>
        <p:txBody>
          <a:bodyPr wrap="square" lIns="0" tIns="0" rIns="0" bIns="0" anchor="t">
            <a:spAutoFit/>
          </a:bodyPr>
          <a:lstStyle/>
          <a:p>
            <a:pPr algn="ctr"/>
            <a:r>
              <a:rPr sz="2250" b="1" i="0" u="none">
                <a:solidFill>
                  <a:srgbClr val="80D8FF"/>
                </a:solidFill>
                <a:latin typeface="Times New Roman"/>
              </a:rPr>
              <a:t>Đi Ống Đồng</a:t>
            </a:r>
          </a:p>
        </p:txBody>
      </p:sp>
      <p:sp>
        <p:nvSpPr>
          <p:cNvPr id="11" name="TextBox 10"/>
          <p:cNvSpPr txBox="1"/>
          <p:nvPr/>
        </p:nvSpPr>
        <p:spPr>
          <a:xfrm>
            <a:off x="3412033" y="4239220"/>
            <a:ext cx="2536775" cy="1080045"/>
          </a:xfrm>
          <a:prstGeom prst="rect">
            <a:avLst/>
          </a:prstGeom>
          <a:noFill/>
        </p:spPr>
        <p:txBody>
          <a:bodyPr wrap="square" lIns="0" tIns="0" rIns="0" bIns="0" anchor="t">
            <a:spAutoFit/>
          </a:bodyPr>
          <a:lstStyle/>
          <a:p>
            <a:pPr algn="ctr">
              <a:lnSpc>
                <a:spcPts val="2835"/>
              </a:lnSpc>
            </a:pPr>
            <a:r>
              <a:rPr sz="2100" b="0" i="0" u="none">
                <a:solidFill>
                  <a:srgbClr val="F0F8FF"/>
                </a:solidFill>
                <a:latin typeface="Times New Roman"/>
              </a:rPr>
              <a:t>Loe ống, bọc bảo ôn, đi dây điện &amp; ống thoát nước</a:t>
            </a:r>
          </a:p>
        </p:txBody>
      </p:sp>
      <p:sp>
        <p:nvSpPr>
          <p:cNvPr id="12" name="TextBox 11"/>
          <p:cNvSpPr txBox="1"/>
          <p:nvPr/>
        </p:nvSpPr>
        <p:spPr>
          <a:xfrm>
            <a:off x="6179622" y="3648670"/>
            <a:ext cx="2663614" cy="323850"/>
          </a:xfrm>
          <a:prstGeom prst="rect">
            <a:avLst/>
          </a:prstGeom>
          <a:noFill/>
        </p:spPr>
        <p:txBody>
          <a:bodyPr wrap="square" lIns="0" tIns="0" rIns="0" bIns="0" anchor="t">
            <a:spAutoFit/>
          </a:bodyPr>
          <a:lstStyle/>
          <a:p>
            <a:pPr algn="ctr"/>
            <a:r>
              <a:rPr sz="2250" b="1" i="0" u="none">
                <a:solidFill>
                  <a:srgbClr val="80D8FF"/>
                </a:solidFill>
                <a:latin typeface="Times New Roman"/>
              </a:rPr>
              <a:t>Gá Lắp Máy</a:t>
            </a:r>
          </a:p>
        </p:txBody>
      </p:sp>
      <p:sp>
        <p:nvSpPr>
          <p:cNvPr id="13" name="TextBox 12"/>
          <p:cNvSpPr txBox="1"/>
          <p:nvPr/>
        </p:nvSpPr>
        <p:spPr>
          <a:xfrm>
            <a:off x="6243042" y="4239220"/>
            <a:ext cx="2536775" cy="720030"/>
          </a:xfrm>
          <a:prstGeom prst="rect">
            <a:avLst/>
          </a:prstGeom>
          <a:noFill/>
        </p:spPr>
        <p:txBody>
          <a:bodyPr wrap="square" lIns="0" tIns="0" rIns="0" bIns="0" anchor="t">
            <a:spAutoFit/>
          </a:bodyPr>
          <a:lstStyle/>
          <a:p>
            <a:pPr algn="ctr">
              <a:lnSpc>
                <a:spcPts val="2835"/>
              </a:lnSpc>
            </a:pPr>
            <a:r>
              <a:rPr sz="2100" b="0" i="0" u="none">
                <a:solidFill>
                  <a:srgbClr val="F0F8FF"/>
                </a:solidFill>
                <a:latin typeface="Times New Roman"/>
              </a:rPr>
              <a:t>Cố định chắc chắn dàn lạnh và dàn nóng</a:t>
            </a:r>
          </a:p>
        </p:txBody>
      </p:sp>
      <p:sp>
        <p:nvSpPr>
          <p:cNvPr id="14" name="TextBox 13"/>
          <p:cNvSpPr txBox="1"/>
          <p:nvPr/>
        </p:nvSpPr>
        <p:spPr>
          <a:xfrm>
            <a:off x="9010631" y="3648670"/>
            <a:ext cx="2663614" cy="323850"/>
          </a:xfrm>
          <a:prstGeom prst="rect">
            <a:avLst/>
          </a:prstGeom>
          <a:noFill/>
        </p:spPr>
        <p:txBody>
          <a:bodyPr wrap="square" lIns="0" tIns="0" rIns="0" bIns="0" anchor="t">
            <a:spAutoFit/>
          </a:bodyPr>
          <a:lstStyle/>
          <a:p>
            <a:pPr algn="ctr"/>
            <a:r>
              <a:rPr sz="2250" b="1" i="0" u="none">
                <a:solidFill>
                  <a:srgbClr val="80D8FF"/>
                </a:solidFill>
                <a:latin typeface="Times New Roman"/>
              </a:rPr>
              <a:t>Kết Nối</a:t>
            </a:r>
          </a:p>
        </p:txBody>
      </p:sp>
      <p:sp>
        <p:nvSpPr>
          <p:cNvPr id="15" name="TextBox 14"/>
          <p:cNvSpPr txBox="1"/>
          <p:nvPr/>
        </p:nvSpPr>
        <p:spPr>
          <a:xfrm>
            <a:off x="9074050" y="4239220"/>
            <a:ext cx="2536775" cy="720030"/>
          </a:xfrm>
          <a:prstGeom prst="rect">
            <a:avLst/>
          </a:prstGeom>
          <a:noFill/>
        </p:spPr>
        <p:txBody>
          <a:bodyPr wrap="square" lIns="0" tIns="0" rIns="0" bIns="0" anchor="t">
            <a:spAutoFit/>
          </a:bodyPr>
          <a:lstStyle/>
          <a:p>
            <a:pPr algn="ctr">
              <a:lnSpc>
                <a:spcPts val="2835"/>
              </a:lnSpc>
            </a:pPr>
            <a:r>
              <a:rPr sz="2100" b="0" i="0" u="none">
                <a:solidFill>
                  <a:srgbClr val="F0F8FF"/>
                </a:solidFill>
                <a:latin typeface="Times New Roman"/>
              </a:rPr>
              <a:t>Siết rắc-co chuẩn lực nén, kiểm tra kín</a:t>
            </a:r>
          </a:p>
        </p:txBody>
      </p:sp>
      <p:sp>
        <p:nvSpPr>
          <p:cNvPr id="16" name="TextBox 15"/>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Quy Trình Lắp Đặt Hệ Thống Lạnh Chuẩn Kỹ Thuật</a:t>
            </a:r>
          </a:p>
        </p:txBody>
      </p:sp>
      <p:sp>
        <p:nvSpPr>
          <p:cNvPr id="17" name="Rectangle 16"/>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925752"/>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926705"/>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Tại sao phải hút chân không?</a:t>
            </a:r>
            <a:r>
              <a:rPr sz="2100" b="0" i="0" u="none">
                <a:solidFill>
                  <a:srgbClr val="F0F8FF"/>
                </a:solidFill>
                <a:latin typeface="Times New Roman"/>
              </a:rPr>
              <a:t> Loại bỏ hoàn toàn không khí và độ ẩm ra khỏi đường ống. Ám đọng trong đường ống gây hiện tượng tắc đá van tiết lưu và làm hỏng dầu máy nén.</a:t>
            </a:r>
          </a:p>
        </p:txBody>
      </p:sp>
      <p:sp>
        <p:nvSpPr>
          <p:cNvPr id="5" name="TextBox 4"/>
          <p:cNvSpPr txBox="1"/>
          <p:nvPr/>
        </p:nvSpPr>
        <p:spPr>
          <a:xfrm>
            <a:off x="819150" y="3760083"/>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761035"/>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Thời gian hút:</a:t>
            </a:r>
            <a:r>
              <a:rPr sz="2100" b="0" i="0" u="none">
                <a:solidFill>
                  <a:srgbClr val="F0F8FF"/>
                </a:solidFill>
                <a:latin typeface="Times New Roman"/>
              </a:rPr>
              <a:t> Tối thiểu 15 - 30 phút, đạt độ chân không &lt; 500 Micron.</a:t>
            </a:r>
          </a:p>
        </p:txBody>
      </p:sp>
      <p:sp>
        <p:nvSpPr>
          <p:cNvPr id="7" name="TextBox 6"/>
          <p:cNvSpPr txBox="1"/>
          <p:nvPr/>
        </p:nvSpPr>
        <p:spPr>
          <a:xfrm>
            <a:off x="819150" y="4234398"/>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235350"/>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Nạp gas lạnh:</a:t>
            </a:r>
            <a:r>
              <a:rPr sz="2100" b="0" i="0" u="none">
                <a:solidFill>
                  <a:srgbClr val="F0F8FF"/>
                </a:solidFill>
                <a:latin typeface="Times New Roman"/>
              </a:rPr>
              <a:t> Nạp theo đúng trọng lượng ghi trên tem máy (dùng cân điện tử) đối với các dòng gas hỗn hợp như R410A, R32.</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Quy Trình Hút Chân Không &amp; Nạp Gas Lạnh</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467570"/>
            <a:ext cx="3517850" cy="3061245"/>
          </a:xfrm>
          <a:prstGeom prst="rect">
            <a:avLst/>
          </a:prstGeom>
        </p:spPr>
      </p:pic>
      <p:pic>
        <p:nvPicPr>
          <p:cNvPr id="4" name="Picture 3" descr="image.png"/>
          <p:cNvPicPr>
            <a:picLocks noChangeAspect="1"/>
          </p:cNvPicPr>
          <p:nvPr/>
        </p:nvPicPr>
        <p:blipFill>
          <a:blip r:embed="rId4"/>
          <a:stretch>
            <a:fillRect/>
          </a:stretch>
        </p:blipFill>
        <p:spPr>
          <a:xfrm>
            <a:off x="4337000" y="2467570"/>
            <a:ext cx="3517850" cy="3061245"/>
          </a:xfrm>
          <a:prstGeom prst="rect">
            <a:avLst/>
          </a:prstGeom>
        </p:spPr>
      </p:pic>
      <p:pic>
        <p:nvPicPr>
          <p:cNvPr id="5" name="Picture 4" descr="image.png"/>
          <p:cNvPicPr>
            <a:picLocks noChangeAspect="1"/>
          </p:cNvPicPr>
          <p:nvPr/>
        </p:nvPicPr>
        <p:blipFill>
          <a:blip r:embed="rId4"/>
          <a:stretch>
            <a:fillRect/>
          </a:stretch>
        </p:blipFill>
        <p:spPr>
          <a:xfrm>
            <a:off x="8092975" y="2467570"/>
            <a:ext cx="3517850" cy="3061245"/>
          </a:xfrm>
          <a:prstGeom prst="rect">
            <a:avLst/>
          </a:prstGeom>
        </p:spPr>
      </p:pic>
      <p:sp>
        <p:nvSpPr>
          <p:cNvPr id="6" name="TextBox 5"/>
          <p:cNvSpPr txBox="1"/>
          <p:nvPr/>
        </p:nvSpPr>
        <p:spPr>
          <a:xfrm>
            <a:off x="828675" y="3343870"/>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Vệ Sinh Dàn Lạnh</a:t>
            </a:r>
          </a:p>
        </p:txBody>
      </p:sp>
      <p:sp>
        <p:nvSpPr>
          <p:cNvPr id="7" name="TextBox 6"/>
          <p:cNvSpPr txBox="1"/>
          <p:nvPr/>
        </p:nvSpPr>
        <p:spPr>
          <a:xfrm>
            <a:off x="828675" y="3934420"/>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Rửa lưới lọc bụi, xịt rửa dàn nhôm bằng bơm áp lực, thông ống nước thải.</a:t>
            </a:r>
          </a:p>
        </p:txBody>
      </p:sp>
      <p:sp>
        <p:nvSpPr>
          <p:cNvPr id="8" name="TextBox 7"/>
          <p:cNvSpPr txBox="1"/>
          <p:nvPr/>
        </p:nvSpPr>
        <p:spPr>
          <a:xfrm>
            <a:off x="4584650" y="3343870"/>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Vệ Sinh Dàn Nóng</a:t>
            </a:r>
          </a:p>
        </p:txBody>
      </p:sp>
      <p:sp>
        <p:nvSpPr>
          <p:cNvPr id="9" name="TextBox 8"/>
          <p:cNvSpPr txBox="1"/>
          <p:nvPr/>
        </p:nvSpPr>
        <p:spPr>
          <a:xfrm>
            <a:off x="4584650" y="3934420"/>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Xịt rửa cánh tản nhiệt nhôm dàn nóng, kiểm tra quạt giải nhiệt.</a:t>
            </a:r>
          </a:p>
        </p:txBody>
      </p:sp>
      <p:sp>
        <p:nvSpPr>
          <p:cNvPr id="10" name="TextBox 9"/>
          <p:cNvSpPr txBox="1"/>
          <p:nvPr/>
        </p:nvSpPr>
        <p:spPr>
          <a:xfrm>
            <a:off x="8340625" y="3343870"/>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Kiểm Tra Điện Lạnh</a:t>
            </a:r>
          </a:p>
        </p:txBody>
      </p:sp>
      <p:sp>
        <p:nvSpPr>
          <p:cNvPr id="11" name="TextBox 10"/>
          <p:cNvSpPr txBox="1"/>
          <p:nvPr/>
        </p:nvSpPr>
        <p:spPr>
          <a:xfrm>
            <a:off x="8340625" y="3934420"/>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Đo dòng làm việc (Ampe), đo áp suất gas, kiểm tra độ chặt của đầu nối điện.</a:t>
            </a:r>
          </a:p>
        </p:txBody>
      </p:sp>
      <p:pic>
        <p:nvPicPr>
          <p:cNvPr id="12" name="Picture 11" descr="image.png"/>
          <p:cNvPicPr>
            <a:picLocks noChangeAspect="1"/>
          </p:cNvPicPr>
          <p:nvPr/>
        </p:nvPicPr>
        <p:blipFill>
          <a:blip r:embed="rId5"/>
          <a:stretch>
            <a:fillRect/>
          </a:stretch>
        </p:blipFill>
        <p:spPr>
          <a:xfrm>
            <a:off x="828675" y="2734270"/>
            <a:ext cx="476250" cy="419100"/>
          </a:xfrm>
          <a:prstGeom prst="rect">
            <a:avLst/>
          </a:prstGeom>
        </p:spPr>
      </p:pic>
      <p:pic>
        <p:nvPicPr>
          <p:cNvPr id="13" name="Picture 12" descr="image.png"/>
          <p:cNvPicPr>
            <a:picLocks noChangeAspect="1"/>
          </p:cNvPicPr>
          <p:nvPr/>
        </p:nvPicPr>
        <p:blipFill>
          <a:blip r:embed="rId6"/>
          <a:stretch>
            <a:fillRect/>
          </a:stretch>
        </p:blipFill>
        <p:spPr>
          <a:xfrm>
            <a:off x="4584650" y="2734270"/>
            <a:ext cx="419100" cy="419100"/>
          </a:xfrm>
          <a:prstGeom prst="rect">
            <a:avLst/>
          </a:prstGeom>
        </p:spPr>
      </p:pic>
      <p:pic>
        <p:nvPicPr>
          <p:cNvPr id="14" name="Picture 13" descr="image.png"/>
          <p:cNvPicPr>
            <a:picLocks noChangeAspect="1"/>
          </p:cNvPicPr>
          <p:nvPr/>
        </p:nvPicPr>
        <p:blipFill>
          <a:blip r:embed="rId7"/>
          <a:stretch>
            <a:fillRect/>
          </a:stretch>
        </p:blipFill>
        <p:spPr>
          <a:xfrm>
            <a:off x="8340625" y="2734270"/>
            <a:ext cx="476250" cy="4191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Bảo Trì &amp; Vệ Sinh Hệ Thống Định Kỳ</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graphicFrame>
        <p:nvGraphicFramePr>
          <p:cNvPr id="3" name="Table 2"/>
          <p:cNvGraphicFramePr>
            <a:graphicFrameLocks noGrp="1"/>
          </p:cNvGraphicFramePr>
          <p:nvPr/>
        </p:nvGraphicFramePr>
        <p:xfrm>
          <a:off x="581025" y="2271117"/>
          <a:ext cx="11020423" cy="3454300"/>
        </p:xfrm>
        <a:graphic>
          <a:graphicData uri="http://schemas.openxmlformats.org/drawingml/2006/table">
            <a:tbl>
              <a:tblPr firstRow="1" bandRow="1">
                <a:tableStyleId>{5C22544A-7EE6-4342-B048-85BDC9FD1C3A}</a:tableStyleId>
              </a:tblPr>
              <a:tblGrid>
                <a:gridCol w="3359348">
                  <a:extLst>
                    <a:ext uri="{9D8B030D-6E8A-4147-A177-3AD203B41FA5}">
                      <a16:colId xmlns:a16="http://schemas.microsoft.com/office/drawing/2014/main" val="20000"/>
                    </a:ext>
                  </a:extLst>
                </a:gridCol>
                <a:gridCol w="3577976">
                  <a:extLst>
                    <a:ext uri="{9D8B030D-6E8A-4147-A177-3AD203B41FA5}">
                      <a16:colId xmlns:a16="http://schemas.microsoft.com/office/drawing/2014/main" val="20001"/>
                    </a:ext>
                  </a:extLst>
                </a:gridCol>
                <a:gridCol w="4083099">
                  <a:extLst>
                    <a:ext uri="{9D8B030D-6E8A-4147-A177-3AD203B41FA5}">
                      <a16:colId xmlns:a16="http://schemas.microsoft.com/office/drawing/2014/main" val="20002"/>
                    </a:ext>
                  </a:extLst>
                </a:gridCol>
              </a:tblGrid>
              <a:tr h="863575">
                <a:tc>
                  <a:txBody>
                    <a:bodyPr/>
                    <a:lstStyle/>
                    <a:p>
                      <a:pPr algn="l"/>
                      <a:r>
                        <a:rPr sz="1950" b="1" i="0" u="none">
                          <a:solidFill>
                            <a:srgbClr val="80D8FF"/>
                          </a:solidFill>
                          <a:latin typeface="Times New Roman"/>
                        </a:rPr>
                        <a:t>Hiện Tượng Sự Cố</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Nguyên Nhân Chính</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Biện Pháp Sửa Chữa</a:t>
                      </a:r>
                    </a:p>
                  </a:txBody>
                  <a:tcPr marL="63500" marR="63500" marT="25400" marB="25400" anchor="ctr">
                    <a:lnL>
                      <a:noFill/>
                    </a:lnL>
                    <a:lnR>
                      <a:noFill/>
                    </a:lnR>
                    <a:lnT>
                      <a:noFill/>
                    </a:lnT>
                    <a:lnB>
                      <a:noFill/>
                    </a:lnB>
                    <a:solidFill>
                      <a:srgbClr val="00A2FF"/>
                    </a:solidFill>
                  </a:tcPr>
                </a:tc>
                <a:extLst>
                  <a:ext uri="{0D108BD9-81ED-4DB2-BD59-A6C34878D82A}">
                    <a16:rowId xmlns:a16="http://schemas.microsoft.com/office/drawing/2014/main" val="10000"/>
                  </a:ext>
                </a:extLst>
              </a:tr>
              <a:tr h="863575">
                <a:tc>
                  <a:txBody>
                    <a:bodyPr/>
                    <a:lstStyle/>
                    <a:p>
                      <a:pPr algn="l"/>
                      <a:r>
                        <a:rPr sz="1950" b="0" i="0" u="none">
                          <a:solidFill>
                            <a:srgbClr val="F0F8FF"/>
                          </a:solidFill>
                          <a:latin typeface="Times New Roman"/>
                        </a:rPr>
                        <a:t>Máy không lạnh / kém lạnh</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Thiếu gas, bẩn dàn, máy nén yếu</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Vệ sinh máy, xử lý hở gas &amp; nạp bổ sung</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863575">
                <a:tc>
                  <a:txBody>
                    <a:bodyPr/>
                    <a:lstStyle/>
                    <a:p>
                      <a:pPr algn="l"/>
                      <a:r>
                        <a:rPr sz="1950" b="0" i="0" u="none">
                          <a:solidFill>
                            <a:srgbClr val="F0F8FF"/>
                          </a:solidFill>
                          <a:latin typeface="Times New Roman"/>
                        </a:rPr>
                        <a:t>Dàn lạnh chảy nước</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Tắc ống thoát nước, bẩn dàn lạnh</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Thông ống thoát nước, vệ sinh xịt rửa</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863575">
                <a:tc>
                  <a:txBody>
                    <a:bodyPr/>
                    <a:lstStyle/>
                    <a:p>
                      <a:pPr algn="l"/>
                      <a:r>
                        <a:rPr sz="1950" b="0" i="0" u="none">
                          <a:solidFill>
                            <a:srgbClr val="F0F8FF"/>
                          </a:solidFill>
                          <a:latin typeface="Times New Roman"/>
                        </a:rPr>
                        <a:t>Máy nén không chạy (Nháy đèn)</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Hỏng tụ điện, lỗi bo mạch, kẹt bloc</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Thay tụ, kiểm tra sửa bo mạch hoặc bloc</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4" name="TextBox 3"/>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Các Sự Cố Thường Gặp &amp; Cách Khắc Phục</a:t>
            </a:r>
          </a:p>
        </p:txBody>
      </p:sp>
      <p:sp>
        <p:nvSpPr>
          <p:cNvPr id="5" name="Rectangle 4"/>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925752"/>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926705"/>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An toàn điện:</a:t>
            </a:r>
            <a:r>
              <a:rPr sz="2100" b="0" i="0" u="none">
                <a:solidFill>
                  <a:srgbClr val="F0F8FF"/>
                </a:solidFill>
                <a:latin typeface="Times New Roman"/>
              </a:rPr>
              <a:t> Luôn ngắt nguồn điện (Aptomat) và kiểm tra bằng bút thử điện trước khi thao tác sửa chữa.</a:t>
            </a:r>
          </a:p>
        </p:txBody>
      </p:sp>
      <p:sp>
        <p:nvSpPr>
          <p:cNvPr id="5" name="TextBox 4"/>
          <p:cNvSpPr txBox="1"/>
          <p:nvPr/>
        </p:nvSpPr>
        <p:spPr>
          <a:xfrm>
            <a:off x="819150" y="3760083"/>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761035"/>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An toàn làm việc trên cao:</a:t>
            </a:r>
            <a:r>
              <a:rPr sz="2100" b="0" i="0" u="none">
                <a:solidFill>
                  <a:srgbClr val="F0F8FF"/>
                </a:solidFill>
                <a:latin typeface="Times New Roman"/>
              </a:rPr>
              <a:t> Thắt dây an toàn, kiểm tra thang leo chắc chắn khi gá lắp dàn nóng.</a:t>
            </a:r>
          </a:p>
        </p:txBody>
      </p:sp>
      <p:sp>
        <p:nvSpPr>
          <p:cNvPr id="7" name="TextBox 6"/>
          <p:cNvSpPr txBox="1"/>
          <p:nvPr/>
        </p:nvSpPr>
        <p:spPr>
          <a:xfrm>
            <a:off x="819150" y="4234398"/>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235350"/>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An toàn áp suất &amp; Hóa chất:</a:t>
            </a:r>
            <a:r>
              <a:rPr sz="2100" b="0" i="0" u="none">
                <a:solidFill>
                  <a:srgbClr val="F0F8FF"/>
                </a:solidFill>
                <a:latin typeface="Times New Roman"/>
              </a:rPr>
              <a:t> Không dùng khí Oxy để thử kín (gây nổ); mang kính bảo hộ khi nạp gas tránh bỏng lạnh.</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An Toàn Lao Động Trong Nghề Điện Lạnh</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093267"/>
            <a:ext cx="11029950" cy="3810000"/>
          </a:xfrm>
          <a:prstGeom prst="rect">
            <a:avLst/>
          </a:prstGeom>
        </p:spPr>
      </p:pic>
      <p:pic>
        <p:nvPicPr>
          <p:cNvPr id="4" name="Picture 3" descr="image.png"/>
          <p:cNvPicPr>
            <a:picLocks noChangeAspect="1"/>
          </p:cNvPicPr>
          <p:nvPr/>
        </p:nvPicPr>
        <p:blipFill>
          <a:blip r:embed="rId4"/>
          <a:stretch>
            <a:fillRect/>
          </a:stretch>
        </p:blipFill>
        <p:spPr>
          <a:xfrm>
            <a:off x="600075" y="2531417"/>
            <a:ext cx="10991850" cy="2971800"/>
          </a:xfrm>
          <a:prstGeom prst="rect">
            <a:avLst/>
          </a:prstGeom>
        </p:spPr>
      </p:pic>
      <p:pic>
        <p:nvPicPr>
          <p:cNvPr id="5" name="Picture 4" descr="image.png"/>
          <p:cNvPicPr>
            <a:picLocks noChangeAspect="1"/>
          </p:cNvPicPr>
          <p:nvPr/>
        </p:nvPicPr>
        <p:blipFill>
          <a:blip r:embed="rId5"/>
          <a:stretch>
            <a:fillRect/>
          </a:stretch>
        </p:blipFill>
        <p:spPr>
          <a:xfrm>
            <a:off x="600075" y="5503217"/>
            <a:ext cx="10991850" cy="381000"/>
          </a:xfrm>
          <a:prstGeom prst="rect">
            <a:avLst/>
          </a:prstGeom>
        </p:spPr>
      </p:pic>
      <p:pic>
        <p:nvPicPr>
          <p:cNvPr id="6" name="Picture 5" descr="image.png"/>
          <p:cNvPicPr>
            <a:picLocks noChangeAspect="1"/>
          </p:cNvPicPr>
          <p:nvPr/>
        </p:nvPicPr>
        <p:blipFill>
          <a:blip r:embed="rId6"/>
          <a:stretch>
            <a:fillRect/>
          </a:stretch>
        </p:blipFill>
        <p:spPr>
          <a:xfrm>
            <a:off x="1047750" y="5665142"/>
            <a:ext cx="10020300" cy="57150"/>
          </a:xfrm>
          <a:prstGeom prst="rect">
            <a:avLst/>
          </a:prstGeom>
        </p:spPr>
      </p:pic>
      <p:pic>
        <p:nvPicPr>
          <p:cNvPr id="7" name="Picture 6" descr="image.png"/>
          <p:cNvPicPr>
            <a:picLocks noChangeAspect="1"/>
          </p:cNvPicPr>
          <p:nvPr/>
        </p:nvPicPr>
        <p:blipFill>
          <a:blip r:embed="rId7"/>
          <a:stretch>
            <a:fillRect/>
          </a:stretch>
        </p:blipFill>
        <p:spPr>
          <a:xfrm>
            <a:off x="600075" y="2112317"/>
            <a:ext cx="10991850" cy="419100"/>
          </a:xfrm>
          <a:prstGeom prst="rect">
            <a:avLst/>
          </a:prstGeom>
        </p:spPr>
      </p:pic>
      <p:pic>
        <p:nvPicPr>
          <p:cNvPr id="8" name="Picture 7" descr="image.png"/>
          <p:cNvPicPr>
            <a:picLocks noChangeAspect="1"/>
          </p:cNvPicPr>
          <p:nvPr/>
        </p:nvPicPr>
        <p:blipFill>
          <a:blip r:embed="rId8"/>
          <a:stretch>
            <a:fillRect/>
          </a:stretch>
        </p:blipFill>
        <p:spPr>
          <a:xfrm>
            <a:off x="790575" y="5617517"/>
            <a:ext cx="114300" cy="152400"/>
          </a:xfrm>
          <a:prstGeom prst="rect">
            <a:avLst/>
          </a:prstGeom>
        </p:spPr>
      </p:pic>
      <p:pic>
        <p:nvPicPr>
          <p:cNvPr id="9" name="Picture 8" descr="image.png"/>
          <p:cNvPicPr>
            <a:picLocks noChangeAspect="1"/>
          </p:cNvPicPr>
          <p:nvPr/>
        </p:nvPicPr>
        <p:blipFill>
          <a:blip r:embed="rId9"/>
          <a:stretch>
            <a:fillRect/>
          </a:stretch>
        </p:blipFill>
        <p:spPr>
          <a:xfrm>
            <a:off x="11210925" y="5617517"/>
            <a:ext cx="190500" cy="152400"/>
          </a:xfrm>
          <a:prstGeom prst="rect">
            <a:avLst/>
          </a:prstGeom>
        </p:spPr>
      </p:pic>
      <p:pic>
        <p:nvPicPr>
          <p:cNvPr id="10" name="Picture 9" descr="image.png"/>
          <p:cNvPicPr>
            <a:picLocks noChangeAspect="1"/>
          </p:cNvPicPr>
          <p:nvPr/>
        </p:nvPicPr>
        <p:blipFill>
          <a:blip r:embed="rId10"/>
          <a:stretch>
            <a:fillRect/>
          </a:stretch>
        </p:blipFill>
        <p:spPr>
          <a:xfrm>
            <a:off x="790575" y="2217092"/>
            <a:ext cx="190500" cy="190500"/>
          </a:xfrm>
          <a:prstGeom prst="rect">
            <a:avLst/>
          </a:prstGeom>
        </p:spPr>
      </p:pic>
      <p:pic>
        <p:nvPicPr>
          <p:cNvPr id="11" name="Picture 10" descr="image.png"/>
          <p:cNvPicPr>
            <a:picLocks noChangeAspect="1"/>
          </p:cNvPicPr>
          <p:nvPr/>
        </p:nvPicPr>
        <p:blipFill>
          <a:blip r:embed="rId11"/>
          <a:stretch>
            <a:fillRect/>
          </a:stretch>
        </p:blipFill>
        <p:spPr>
          <a:xfrm>
            <a:off x="2499568" y="3366343"/>
            <a:ext cx="666750" cy="666750"/>
          </a:xfrm>
          <a:prstGeom prst="rect">
            <a:avLst/>
          </a:prstGeom>
        </p:spPr>
      </p:pic>
      <p:sp>
        <p:nvSpPr>
          <p:cNvPr id="12" name="TextBox 11"/>
          <p:cNvSpPr txBox="1"/>
          <p:nvPr/>
        </p:nvSpPr>
        <p:spPr>
          <a:xfrm>
            <a:off x="2499568" y="4175968"/>
            <a:ext cx="7192714" cy="282773"/>
          </a:xfrm>
          <a:prstGeom prst="rect">
            <a:avLst/>
          </a:prstGeom>
          <a:noFill/>
        </p:spPr>
        <p:txBody>
          <a:bodyPr wrap="square" lIns="0" tIns="0" rIns="0" bIns="0" anchor="t">
            <a:spAutoFit/>
          </a:bodyPr>
          <a:lstStyle/>
          <a:p>
            <a:pPr algn="ctr">
              <a:lnSpc>
                <a:spcPts val="2227"/>
              </a:lnSpc>
            </a:pPr>
            <a:r>
              <a:rPr sz="1650" b="0" i="0" u="none">
                <a:solidFill>
                  <a:srgbClr val="80D8FF"/>
                </a:solidFill>
                <a:latin typeface="Times New Roman"/>
              </a:rPr>
              <a:t>Nhấp để xem Video Mô Phỏng Tín Hiệu Cảm Biến &amp; Biến Tần Điều Khiển Máy Nén</a:t>
            </a:r>
          </a:p>
        </p:txBody>
      </p:sp>
      <p:sp>
        <p:nvSpPr>
          <p:cNvPr id="13" name="Rounded Rectangle 12"/>
          <p:cNvSpPr/>
          <p:nvPr/>
        </p:nvSpPr>
        <p:spPr>
          <a:xfrm>
            <a:off x="1047750" y="5665142"/>
            <a:ext cx="8016180" cy="57150"/>
          </a:xfrm>
          <a:prstGeom prst="roundRect">
            <a:avLst>
              <a:gd name="adj" fmla="val 50000"/>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r:embed="rId12"/>
          <a:stretch>
            <a:fillRect/>
          </a:stretch>
        </p:blipFill>
        <p:spPr>
          <a:xfrm>
            <a:off x="2704355" y="3528268"/>
            <a:ext cx="257175" cy="3429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Video Mô Phỏng: Sơ Đồ Mạch Điện Điều Khiển</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81025" y="2407592"/>
            <a:ext cx="2476500" cy="2476500"/>
          </a:xfrm>
          <a:prstGeom prst="rect">
            <a:avLst/>
          </a:prstGeom>
          <a:noFill/>
        </p:spPr>
        <p:txBody>
          <a:bodyPr wrap="square" lIns="0" tIns="0" rIns="0" bIns="0" anchor="t">
            <a:spAutoFit/>
          </a:bodyPr>
          <a:lstStyle/>
          <a:p>
            <a:pPr algn="l">
              <a:lnSpc>
                <a:spcPts val="9750"/>
              </a:lnSpc>
              <a:defRPr/>
            </a:pPr>
            <a:r>
              <a:rPr sz="9750" b="1" i="0" u="none">
                <a:solidFill>
                  <a:srgbClr val="00E5FF"/>
                </a:solidFill>
                <a:latin typeface="Times New Roman"/>
              </a:rPr>
              <a:t>30-50%</a:t>
            </a:r>
          </a:p>
        </p:txBody>
      </p:sp>
      <p:sp>
        <p:nvSpPr>
          <p:cNvPr id="4" name="TextBox 3"/>
          <p:cNvSpPr txBox="1"/>
          <p:nvPr/>
        </p:nvSpPr>
        <p:spPr>
          <a:xfrm>
            <a:off x="581025" y="4884092"/>
            <a:ext cx="2476500" cy="704850"/>
          </a:xfrm>
          <a:prstGeom prst="rect">
            <a:avLst/>
          </a:prstGeom>
          <a:noFill/>
        </p:spPr>
        <p:txBody>
          <a:bodyPr wrap="square" lIns="0" tIns="0" rIns="0" bIns="0" anchor="t">
            <a:spAutoFit/>
          </a:bodyPr>
          <a:lstStyle/>
          <a:p>
            <a:pPr algn="l"/>
            <a:r>
              <a:rPr sz="2400" b="1" i="0" u="none">
                <a:solidFill>
                  <a:srgbClr val="B3E5FC"/>
                </a:solidFill>
                <a:latin typeface="Times New Roman"/>
              </a:rPr>
              <a:t>Điện Năng Tiết Kiệm Được</a:t>
            </a:r>
          </a:p>
        </p:txBody>
      </p:sp>
      <p:sp>
        <p:nvSpPr>
          <p:cNvPr id="5" name="TextBox 4"/>
          <p:cNvSpPr txBox="1"/>
          <p:nvPr/>
        </p:nvSpPr>
        <p:spPr>
          <a:xfrm>
            <a:off x="3438525" y="3029545"/>
            <a:ext cx="8581072" cy="323850"/>
          </a:xfrm>
          <a:prstGeom prst="rect">
            <a:avLst/>
          </a:prstGeom>
          <a:noFill/>
        </p:spPr>
        <p:txBody>
          <a:bodyPr wrap="square" lIns="0" tIns="0" rIns="0" bIns="0" anchor="t">
            <a:spAutoFit/>
          </a:bodyPr>
          <a:lstStyle/>
          <a:p>
            <a:pPr algn="l"/>
            <a:r>
              <a:rPr sz="2250" b="1" i="0" u="none">
                <a:solidFill>
                  <a:srgbClr val="80D8FF"/>
                </a:solidFill>
                <a:latin typeface="Times New Roman"/>
              </a:rPr>
              <a:t>Nguyên Lý Hoạt Động Inverter</a:t>
            </a:r>
          </a:p>
        </p:txBody>
      </p:sp>
      <p:sp>
        <p:nvSpPr>
          <p:cNvPr id="6" name="TextBox 5"/>
          <p:cNvSpPr txBox="1"/>
          <p:nvPr/>
        </p:nvSpPr>
        <p:spPr>
          <a:xfrm>
            <a:off x="3438525" y="3620095"/>
            <a:ext cx="81724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Thay vì bật/tắt liên tục như máy thường (Mono), máy nén Inverter tự động điều chỉnh tần số và tốc độ quay phù hợp với nhiệt độ phòng, duy trì nhiệt độ ổn định và giảm tối đa tổn hao năng lượng.</a:t>
            </a:r>
          </a:p>
        </p:txBody>
      </p:sp>
      <p:sp>
        <p:nvSpPr>
          <p:cNvPr id="7" name="TextBox 6"/>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Công Nghệ Biến Tần (Inverter) Tiết Kiệm Điện</a:t>
            </a:r>
          </a:p>
        </p:txBody>
      </p:sp>
      <p:sp>
        <p:nvSpPr>
          <p:cNvPr id="8" name="Rectangle 7"/>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554337"/>
            <a:ext cx="5324475" cy="2887860"/>
          </a:xfrm>
          <a:prstGeom prst="rect">
            <a:avLst/>
          </a:prstGeom>
        </p:spPr>
      </p:pic>
      <p:pic>
        <p:nvPicPr>
          <p:cNvPr id="4" name="Picture 3" descr="image.png"/>
          <p:cNvPicPr>
            <a:picLocks noChangeAspect="1"/>
          </p:cNvPicPr>
          <p:nvPr/>
        </p:nvPicPr>
        <p:blipFill>
          <a:blip r:embed="rId3"/>
          <a:stretch>
            <a:fillRect/>
          </a:stretch>
        </p:blipFill>
        <p:spPr>
          <a:xfrm>
            <a:off x="6286500" y="2554337"/>
            <a:ext cx="5324475" cy="2887860"/>
          </a:xfrm>
          <a:prstGeom prst="rect">
            <a:avLst/>
          </a:prstGeom>
        </p:spPr>
      </p:pic>
      <p:sp>
        <p:nvSpPr>
          <p:cNvPr id="5" name="TextBox 4"/>
          <p:cNvSpPr txBox="1"/>
          <p:nvPr/>
        </p:nvSpPr>
        <p:spPr>
          <a:xfrm>
            <a:off x="876300" y="2849612"/>
            <a:ext cx="4970621" cy="323850"/>
          </a:xfrm>
          <a:prstGeom prst="rect">
            <a:avLst/>
          </a:prstGeom>
          <a:noFill/>
        </p:spPr>
        <p:txBody>
          <a:bodyPr wrap="square" lIns="323850" tIns="0" rIns="0" bIns="0" anchor="t">
            <a:spAutoFit/>
          </a:bodyPr>
          <a:lstStyle/>
          <a:p>
            <a:pPr algn="l"/>
            <a:r>
              <a:rPr sz="2250" b="1" i="0" u="none">
                <a:solidFill>
                  <a:srgbClr val="80D8FF"/>
                </a:solidFill>
                <a:latin typeface="Times New Roman"/>
              </a:rPr>
              <a:t>Phạm Vi Môn Học</a:t>
            </a:r>
          </a:p>
        </p:txBody>
      </p:sp>
      <p:sp>
        <p:nvSpPr>
          <p:cNvPr id="6" name="TextBox 5"/>
          <p:cNvSpPr txBox="1"/>
          <p:nvPr/>
        </p:nvSpPr>
        <p:spPr>
          <a:xfrm>
            <a:off x="876300" y="3440162"/>
            <a:ext cx="4733925" cy="144006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Cung cấp kiến thức toàn diện về chât môi chất lạnh, cấu tạo nguyên lý hoạt động của máy lạnh, hệ thống điều hòa không khí dân dụng và công nghiệp.</a:t>
            </a:r>
          </a:p>
        </p:txBody>
      </p:sp>
      <p:sp>
        <p:nvSpPr>
          <p:cNvPr id="7" name="TextBox 6"/>
          <p:cNvSpPr txBox="1"/>
          <p:nvPr/>
        </p:nvSpPr>
        <p:spPr>
          <a:xfrm>
            <a:off x="6581775" y="2849612"/>
            <a:ext cx="4970621" cy="323850"/>
          </a:xfrm>
          <a:prstGeom prst="rect">
            <a:avLst/>
          </a:prstGeom>
          <a:noFill/>
        </p:spPr>
        <p:txBody>
          <a:bodyPr wrap="square" lIns="285750" tIns="0" rIns="0" bIns="0" anchor="t">
            <a:spAutoFit/>
          </a:bodyPr>
          <a:lstStyle/>
          <a:p>
            <a:pPr algn="l"/>
            <a:r>
              <a:rPr sz="2250" b="1" i="0" u="none">
                <a:solidFill>
                  <a:srgbClr val="80D8FF"/>
                </a:solidFill>
                <a:latin typeface="Times New Roman"/>
              </a:rPr>
              <a:t>Mục Tiêu Kỹ Năng</a:t>
            </a:r>
          </a:p>
        </p:txBody>
      </p:sp>
      <p:sp>
        <p:nvSpPr>
          <p:cNvPr id="8" name="TextBox 7"/>
          <p:cNvSpPr txBox="1"/>
          <p:nvPr/>
        </p:nvSpPr>
        <p:spPr>
          <a:xfrm>
            <a:off x="6581775" y="3440162"/>
            <a:ext cx="4733925" cy="144006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Nắm vững quy trình lắp đặt, vận hành, hút chân không, nạp gas, chẩn đoán sự cố và bảo trì dưỡng hệ thống lạnh an toàn, chuẩn kỹ thuật.</a:t>
            </a:r>
          </a:p>
        </p:txBody>
      </p:sp>
      <p:pic>
        <p:nvPicPr>
          <p:cNvPr id="9" name="Picture 8" descr="image.png"/>
          <p:cNvPicPr>
            <a:picLocks noChangeAspect="1"/>
          </p:cNvPicPr>
          <p:nvPr/>
        </p:nvPicPr>
        <p:blipFill>
          <a:blip r:embed="rId4"/>
          <a:stretch>
            <a:fillRect/>
          </a:stretch>
        </p:blipFill>
        <p:spPr>
          <a:xfrm>
            <a:off x="876300" y="2859137"/>
            <a:ext cx="323850" cy="285750"/>
          </a:xfrm>
          <a:prstGeom prst="rect">
            <a:avLst/>
          </a:prstGeom>
        </p:spPr>
      </p:pic>
      <p:pic>
        <p:nvPicPr>
          <p:cNvPr id="10" name="Picture 9" descr="image.png"/>
          <p:cNvPicPr>
            <a:picLocks noChangeAspect="1"/>
          </p:cNvPicPr>
          <p:nvPr/>
        </p:nvPicPr>
        <p:blipFill>
          <a:blip r:embed="rId5"/>
          <a:stretch>
            <a:fillRect/>
          </a:stretch>
        </p:blipFill>
        <p:spPr>
          <a:xfrm>
            <a:off x="6581775" y="2859137"/>
            <a:ext cx="285750" cy="285750"/>
          </a:xfrm>
          <a:prstGeom prst="rect">
            <a:avLst/>
          </a:prstGeom>
        </p:spPr>
      </p:pic>
      <p:sp>
        <p:nvSpPr>
          <p:cNvPr id="11" name="TextBox 10"/>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Lời Giới Thiệu &amp; Mục Tiêu Mô Đun</a:t>
            </a:r>
          </a:p>
        </p:txBody>
      </p:sp>
      <p:sp>
        <p:nvSpPr>
          <p:cNvPr id="12" name="Rectangle 11"/>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125712"/>
            <a:ext cx="3517850" cy="3745110"/>
          </a:xfrm>
          <a:prstGeom prst="rect">
            <a:avLst/>
          </a:prstGeom>
        </p:spPr>
      </p:pic>
      <p:pic>
        <p:nvPicPr>
          <p:cNvPr id="4" name="Picture 3" descr="image.png"/>
          <p:cNvPicPr>
            <a:picLocks noChangeAspect="1"/>
          </p:cNvPicPr>
          <p:nvPr/>
        </p:nvPicPr>
        <p:blipFill>
          <a:blip r:embed="rId4"/>
          <a:stretch>
            <a:fillRect/>
          </a:stretch>
        </p:blipFill>
        <p:spPr>
          <a:xfrm>
            <a:off x="4337000" y="2125712"/>
            <a:ext cx="3517850" cy="3745110"/>
          </a:xfrm>
          <a:prstGeom prst="rect">
            <a:avLst/>
          </a:prstGeom>
        </p:spPr>
      </p:pic>
      <p:pic>
        <p:nvPicPr>
          <p:cNvPr id="5" name="Picture 4" descr="image.png"/>
          <p:cNvPicPr>
            <a:picLocks noChangeAspect="1"/>
          </p:cNvPicPr>
          <p:nvPr/>
        </p:nvPicPr>
        <p:blipFill>
          <a:blip r:embed="rId4"/>
          <a:stretch>
            <a:fillRect/>
          </a:stretch>
        </p:blipFill>
        <p:spPr>
          <a:xfrm>
            <a:off x="8092975" y="2125712"/>
            <a:ext cx="3517850" cy="3745110"/>
          </a:xfrm>
          <a:prstGeom prst="rect">
            <a:avLst/>
          </a:prstGeom>
        </p:spPr>
      </p:pic>
      <p:sp>
        <p:nvSpPr>
          <p:cNvPr id="6" name="TextBox 5"/>
          <p:cNvSpPr txBox="1"/>
          <p:nvPr/>
        </p:nvSpPr>
        <p:spPr>
          <a:xfrm>
            <a:off x="828675" y="3002012"/>
            <a:ext cx="3173677" cy="647700"/>
          </a:xfrm>
          <a:prstGeom prst="rect">
            <a:avLst/>
          </a:prstGeom>
          <a:noFill/>
        </p:spPr>
        <p:txBody>
          <a:bodyPr wrap="square" lIns="0" tIns="0" rIns="0" bIns="0" anchor="t">
            <a:spAutoFit/>
          </a:bodyPr>
          <a:lstStyle/>
          <a:p>
            <a:pPr algn="l"/>
            <a:r>
              <a:rPr sz="2250" b="1" i="0" u="none">
                <a:solidFill>
                  <a:srgbClr val="80D8FF"/>
                </a:solidFill>
                <a:latin typeface="Times New Roman"/>
              </a:rPr>
              <a:t>Điều Hòa Thông Minh (IoT)</a:t>
            </a:r>
          </a:p>
        </p:txBody>
      </p:sp>
      <p:sp>
        <p:nvSpPr>
          <p:cNvPr id="7" name="TextBox 6"/>
          <p:cNvSpPr txBox="1"/>
          <p:nvPr/>
        </p:nvSpPr>
        <p:spPr>
          <a:xfrm>
            <a:off x="828675" y="3916412"/>
            <a:ext cx="3022550" cy="144006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Kết nối Wi-Fi, điều khiển từ xa qua ứng dụng smartphone, chẩn đoán lỗi tự động.</a:t>
            </a:r>
          </a:p>
        </p:txBody>
      </p:sp>
      <p:sp>
        <p:nvSpPr>
          <p:cNvPr id="8" name="TextBox 7"/>
          <p:cNvSpPr txBox="1"/>
          <p:nvPr/>
        </p:nvSpPr>
        <p:spPr>
          <a:xfrm>
            <a:off x="4584650" y="3002012"/>
            <a:ext cx="3173677" cy="647700"/>
          </a:xfrm>
          <a:prstGeom prst="rect">
            <a:avLst/>
          </a:prstGeom>
          <a:noFill/>
        </p:spPr>
        <p:txBody>
          <a:bodyPr wrap="square" lIns="0" tIns="0" rIns="0" bIns="0" anchor="t">
            <a:spAutoFit/>
          </a:bodyPr>
          <a:lstStyle/>
          <a:p>
            <a:pPr algn="l"/>
            <a:r>
              <a:rPr sz="2250" b="1" i="0" u="none">
                <a:solidFill>
                  <a:srgbClr val="80D8FF"/>
                </a:solidFill>
                <a:latin typeface="Times New Roman"/>
              </a:rPr>
              <a:t>Sử Dụng Năng Lượng Xanh</a:t>
            </a:r>
          </a:p>
        </p:txBody>
      </p:sp>
      <p:sp>
        <p:nvSpPr>
          <p:cNvPr id="9" name="TextBox 8"/>
          <p:cNvSpPr txBox="1"/>
          <p:nvPr/>
        </p:nvSpPr>
        <p:spPr>
          <a:xfrm>
            <a:off x="4584650" y="3916412"/>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Tích hợp năng lượng mặt trời, bơm nhiệt Heat Pump tiết kiệm năng lượng.</a:t>
            </a:r>
          </a:p>
        </p:txBody>
      </p:sp>
      <p:sp>
        <p:nvSpPr>
          <p:cNvPr id="10" name="TextBox 9"/>
          <p:cNvSpPr txBox="1"/>
          <p:nvPr/>
        </p:nvSpPr>
        <p:spPr>
          <a:xfrm>
            <a:off x="8340625" y="3002012"/>
            <a:ext cx="3173677" cy="647700"/>
          </a:xfrm>
          <a:prstGeom prst="rect">
            <a:avLst/>
          </a:prstGeom>
          <a:noFill/>
        </p:spPr>
        <p:txBody>
          <a:bodyPr wrap="square" lIns="0" tIns="0" rIns="0" bIns="0" anchor="t">
            <a:spAutoFit/>
          </a:bodyPr>
          <a:lstStyle/>
          <a:p>
            <a:pPr algn="l"/>
            <a:r>
              <a:rPr sz="2250" b="1" i="0" u="none">
                <a:solidFill>
                  <a:srgbClr val="80D8FF"/>
                </a:solidFill>
                <a:latin typeface="Times New Roman"/>
              </a:rPr>
              <a:t>Gas Tự Nhiên Thân Thiện</a:t>
            </a:r>
          </a:p>
        </p:txBody>
      </p:sp>
      <p:sp>
        <p:nvSpPr>
          <p:cNvPr id="11" name="TextBox 10"/>
          <p:cNvSpPr txBox="1"/>
          <p:nvPr/>
        </p:nvSpPr>
        <p:spPr>
          <a:xfrm>
            <a:off x="8340625" y="3916412"/>
            <a:ext cx="3022550" cy="1440060"/>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Chuyển dịch hoàn toàn sang môi chất lạnh thiên nhiên R290, CO2 không gây biến đổi khí hậu.</a:t>
            </a:r>
          </a:p>
        </p:txBody>
      </p:sp>
      <p:pic>
        <p:nvPicPr>
          <p:cNvPr id="12" name="Picture 11" descr="image.png"/>
          <p:cNvPicPr>
            <a:picLocks noChangeAspect="1"/>
          </p:cNvPicPr>
          <p:nvPr/>
        </p:nvPicPr>
        <p:blipFill>
          <a:blip r:embed="rId5"/>
          <a:stretch>
            <a:fillRect/>
          </a:stretch>
        </p:blipFill>
        <p:spPr>
          <a:xfrm>
            <a:off x="828675" y="2392412"/>
            <a:ext cx="523875" cy="419100"/>
          </a:xfrm>
          <a:prstGeom prst="rect">
            <a:avLst/>
          </a:prstGeom>
        </p:spPr>
      </p:pic>
      <p:pic>
        <p:nvPicPr>
          <p:cNvPr id="13" name="Picture 12" descr="image.png"/>
          <p:cNvPicPr>
            <a:picLocks noChangeAspect="1"/>
          </p:cNvPicPr>
          <p:nvPr/>
        </p:nvPicPr>
        <p:blipFill>
          <a:blip r:embed="rId6"/>
          <a:stretch>
            <a:fillRect/>
          </a:stretch>
        </p:blipFill>
        <p:spPr>
          <a:xfrm>
            <a:off x="4584650" y="2392412"/>
            <a:ext cx="523875" cy="419100"/>
          </a:xfrm>
          <a:prstGeom prst="rect">
            <a:avLst/>
          </a:prstGeom>
        </p:spPr>
      </p:pic>
      <p:pic>
        <p:nvPicPr>
          <p:cNvPr id="14" name="Picture 13" descr="image.png"/>
          <p:cNvPicPr>
            <a:picLocks noChangeAspect="1"/>
          </p:cNvPicPr>
          <p:nvPr/>
        </p:nvPicPr>
        <p:blipFill>
          <a:blip r:embed="rId7"/>
          <a:stretch>
            <a:fillRect/>
          </a:stretch>
        </p:blipFill>
        <p:spPr>
          <a:xfrm>
            <a:off x="8340625" y="2392412"/>
            <a:ext cx="419100" cy="4191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Xu Hướng Phát Triển Ngành Kỹ Thuật Lạnh</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0" y="1836390"/>
            <a:ext cx="762000" cy="762000"/>
          </a:xfrm>
          <a:prstGeom prst="rect">
            <a:avLst/>
          </a:prstGeom>
        </p:spPr>
      </p:pic>
      <p:sp>
        <p:nvSpPr>
          <p:cNvPr id="4" name="TextBox 3"/>
          <p:cNvSpPr txBox="1"/>
          <p:nvPr/>
        </p:nvSpPr>
        <p:spPr>
          <a:xfrm>
            <a:off x="648912" y="2788890"/>
            <a:ext cx="10894174" cy="700980"/>
          </a:xfrm>
          <a:prstGeom prst="rect">
            <a:avLst/>
          </a:prstGeom>
          <a:noFill/>
        </p:spPr>
        <p:txBody>
          <a:bodyPr wrap="square" lIns="0" tIns="0" rIns="0" bIns="0" anchor="t">
            <a:spAutoFit/>
          </a:bodyPr>
          <a:lstStyle/>
          <a:p>
            <a:pPr algn="ctr">
              <a:lnSpc>
                <a:spcPts val="5520"/>
              </a:lnSpc>
              <a:defRPr/>
            </a:pPr>
            <a:r>
              <a:rPr sz="4800" b="1" i="0" u="none">
                <a:solidFill>
                  <a:srgbClr val="FFFFFF"/>
                </a:solidFill>
                <a:latin typeface="Times New Roman"/>
              </a:rPr>
              <a:t>TỔNG KẾT MÔ ĐUN &amp; THẢO LUẬN</a:t>
            </a:r>
          </a:p>
        </p:txBody>
      </p:sp>
      <p:sp>
        <p:nvSpPr>
          <p:cNvPr id="5" name="TextBox 4"/>
          <p:cNvSpPr txBox="1"/>
          <p:nvPr/>
        </p:nvSpPr>
        <p:spPr>
          <a:xfrm>
            <a:off x="1759743" y="3823245"/>
            <a:ext cx="8672363" cy="360015"/>
          </a:xfrm>
          <a:prstGeom prst="rect">
            <a:avLst/>
          </a:prstGeom>
          <a:noFill/>
        </p:spPr>
        <p:txBody>
          <a:bodyPr wrap="square" lIns="0" tIns="0" rIns="0" bIns="0" anchor="t">
            <a:spAutoFit/>
          </a:bodyPr>
          <a:lstStyle/>
          <a:p>
            <a:pPr algn="ctr">
              <a:lnSpc>
                <a:spcPts val="2835"/>
              </a:lnSpc>
            </a:pPr>
            <a:r>
              <a:rPr sz="2100" b="0" i="0" u="none">
                <a:solidFill>
                  <a:srgbClr val="F0F8FF"/>
                </a:solidFill>
                <a:latin typeface="Times New Roman"/>
              </a:rPr>
              <a:t>Chúc các học viên nắm chắc kiến thức và rèn luyện kỹ năng tay nghề vững vàng!</a:t>
            </a:r>
          </a:p>
        </p:txBody>
      </p:sp>
      <p:pic>
        <p:nvPicPr>
          <p:cNvPr id="6" name="Picture 5" descr="image.png"/>
          <p:cNvPicPr>
            <a:picLocks noChangeAspect="1"/>
          </p:cNvPicPr>
          <p:nvPr/>
        </p:nvPicPr>
        <p:blipFill>
          <a:blip r:embed="rId4"/>
          <a:stretch>
            <a:fillRect/>
          </a:stretch>
        </p:blipFill>
        <p:spPr>
          <a:xfrm>
            <a:off x="3073003" y="4745235"/>
            <a:ext cx="247650" cy="247650"/>
          </a:xfrm>
          <a:prstGeom prst="rect">
            <a:avLst/>
          </a:prstGeom>
        </p:spPr>
      </p:pic>
      <p:pic>
        <p:nvPicPr>
          <p:cNvPr id="7" name="Picture 6" descr="image.png"/>
          <p:cNvPicPr>
            <a:picLocks noChangeAspect="1"/>
          </p:cNvPicPr>
          <p:nvPr/>
        </p:nvPicPr>
        <p:blipFill>
          <a:blip r:embed="rId5"/>
          <a:stretch>
            <a:fillRect/>
          </a:stretch>
        </p:blipFill>
        <p:spPr>
          <a:xfrm>
            <a:off x="6328618" y="4745235"/>
            <a:ext cx="247650" cy="2476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14400" y="3760142"/>
            <a:ext cx="857250" cy="476250"/>
          </a:xfrm>
          <a:prstGeom prst="rect">
            <a:avLst/>
          </a:prstGeom>
        </p:spPr>
      </p:pic>
      <p:sp>
        <p:nvSpPr>
          <p:cNvPr id="4" name="TextBox 3"/>
          <p:cNvSpPr txBox="1"/>
          <p:nvPr/>
        </p:nvSpPr>
        <p:spPr>
          <a:xfrm>
            <a:off x="2009775" y="3787973"/>
            <a:ext cx="9601200" cy="167133"/>
          </a:xfrm>
          <a:prstGeom prst="rect">
            <a:avLst/>
          </a:prstGeom>
          <a:noFill/>
        </p:spPr>
        <p:txBody>
          <a:bodyPr wrap="square" lIns="0" tIns="0" rIns="0" bIns="0" anchor="t">
            <a:spAutoFit/>
          </a:bodyPr>
          <a:lstStyle/>
          <a:p>
            <a:pPr algn="l">
              <a:lnSpc>
                <a:spcPts val="1316"/>
              </a:lnSpc>
            </a:pPr>
            <a:r>
              <a:rPr sz="975" b="0" i="0" u="none">
                <a:solidFill>
                  <a:srgbClr val="F0F8FF"/>
                </a:solidFill>
                <a:latin typeface="Times New Roman"/>
              </a:rPr>
              <a:t>https://master-bilt.com/wp-content/uploads/2021/07/refrigeration-cycle.webp</a:t>
            </a:r>
          </a:p>
        </p:txBody>
      </p:sp>
      <p:sp>
        <p:nvSpPr>
          <p:cNvPr id="5" name="TextBox 4"/>
          <p:cNvSpPr txBox="1"/>
          <p:nvPr/>
        </p:nvSpPr>
        <p:spPr>
          <a:xfrm>
            <a:off x="2009775" y="4002732"/>
            <a:ext cx="9601200" cy="205680"/>
          </a:xfrm>
          <a:prstGeom prst="rect">
            <a:avLst/>
          </a:prstGeom>
          <a:noFill/>
        </p:spPr>
        <p:txBody>
          <a:bodyPr wrap="square" lIns="0" tIns="0" rIns="0" bIns="0" anchor="t">
            <a:spAutoFit/>
          </a:bodyPr>
          <a:lstStyle/>
          <a:p>
            <a:pPr algn="l">
              <a:lnSpc>
                <a:spcPts val="1620"/>
              </a:lnSpc>
            </a:pPr>
            <a:r>
              <a:rPr sz="1200" b="0" i="0" u="none">
                <a:solidFill>
                  <a:srgbClr val="F0F8FF"/>
                </a:solidFill>
                <a:latin typeface="Times New Roman"/>
              </a:rPr>
              <a:t>Source: </a:t>
            </a:r>
            <a:r>
              <a:rPr sz="1200" b="0" i="0" u="none">
                <a:solidFill>
                  <a:srgbClr val="4F46E5"/>
                </a:solidFill>
                <a:latin typeface="Times New Roman"/>
              </a:rPr>
              <a:t>master-bilt.com</a:t>
            </a:r>
          </a:p>
        </p:txBody>
      </p:sp>
      <p:sp>
        <p:nvSpPr>
          <p:cNvPr id="6" name="TextBox 5"/>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Image Sources</a:t>
            </a:r>
          </a:p>
        </p:txBody>
      </p:sp>
      <p:sp>
        <p:nvSpPr>
          <p:cNvPr id="7" name="Rectangle 6"/>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74581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746771"/>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Khái niệm kỹ thuật lạnh:</a:t>
            </a:r>
            <a:r>
              <a:rPr sz="2100" b="0" i="0" u="none">
                <a:solidFill>
                  <a:srgbClr val="F0F8FF"/>
                </a:solidFill>
                <a:latin typeface="Times New Roman"/>
              </a:rPr>
              <a:t> Là quá trình rút nhiệt của vật thể cần làm lạnh để hạ nhiệt độ xuống thấp hơn nhiệt độ môi trường xung quanh.</a:t>
            </a:r>
          </a:p>
        </p:txBody>
      </p:sp>
      <p:sp>
        <p:nvSpPr>
          <p:cNvPr id="5" name="TextBox 4"/>
          <p:cNvSpPr txBox="1"/>
          <p:nvPr/>
        </p:nvSpPr>
        <p:spPr>
          <a:xfrm>
            <a:off x="819150" y="3580149"/>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581102"/>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Bản chất vật lý:</a:t>
            </a:r>
            <a:r>
              <a:rPr sz="2100" b="0" i="0" u="none">
                <a:solidFill>
                  <a:srgbClr val="F0F8FF"/>
                </a:solidFill>
                <a:latin typeface="Times New Roman"/>
              </a:rPr>
              <a:t> Dựa trên các quá trình chuyển thể của chất môi chất lạnh (bay hơi thu nhiệt, ngưng tụ tỏa nhiệt).</a:t>
            </a:r>
          </a:p>
        </p:txBody>
      </p:sp>
      <p:sp>
        <p:nvSpPr>
          <p:cNvPr id="7" name="TextBox 6"/>
          <p:cNvSpPr txBox="1"/>
          <p:nvPr/>
        </p:nvSpPr>
        <p:spPr>
          <a:xfrm>
            <a:off x="819150" y="4414480"/>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415432"/>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Tầm quan trọng:</a:t>
            </a:r>
            <a:r>
              <a:rPr sz="2100" b="0" i="0" u="none">
                <a:solidFill>
                  <a:srgbClr val="F0F8FF"/>
                </a:solidFill>
                <a:latin typeface="Times New Roman"/>
              </a:rPr>
              <a:t> Đóng vai trò then chốt trong bảo quản thực phẩm, công nghiệp hóa chất, y tế và tiện nghi sinh hoạt.</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Tổng Quan Về Kỹ Thuật Lạnh</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467570"/>
            <a:ext cx="3517850" cy="3061245"/>
          </a:xfrm>
          <a:prstGeom prst="rect">
            <a:avLst/>
          </a:prstGeom>
        </p:spPr>
      </p:pic>
      <p:pic>
        <p:nvPicPr>
          <p:cNvPr id="4" name="Picture 3" descr="image.png"/>
          <p:cNvPicPr>
            <a:picLocks noChangeAspect="1"/>
          </p:cNvPicPr>
          <p:nvPr/>
        </p:nvPicPr>
        <p:blipFill>
          <a:blip r:embed="rId4"/>
          <a:stretch>
            <a:fillRect/>
          </a:stretch>
        </p:blipFill>
        <p:spPr>
          <a:xfrm>
            <a:off x="4337000" y="2467570"/>
            <a:ext cx="3517850" cy="3061245"/>
          </a:xfrm>
          <a:prstGeom prst="rect">
            <a:avLst/>
          </a:prstGeom>
        </p:spPr>
      </p:pic>
      <p:pic>
        <p:nvPicPr>
          <p:cNvPr id="5" name="Picture 4" descr="image.png"/>
          <p:cNvPicPr>
            <a:picLocks noChangeAspect="1"/>
          </p:cNvPicPr>
          <p:nvPr/>
        </p:nvPicPr>
        <p:blipFill>
          <a:blip r:embed="rId4"/>
          <a:stretch>
            <a:fillRect/>
          </a:stretch>
        </p:blipFill>
        <p:spPr>
          <a:xfrm>
            <a:off x="8092975" y="2467570"/>
            <a:ext cx="3517850" cy="3061245"/>
          </a:xfrm>
          <a:prstGeom prst="rect">
            <a:avLst/>
          </a:prstGeom>
        </p:spPr>
      </p:pic>
      <p:sp>
        <p:nvSpPr>
          <p:cNvPr id="6" name="TextBox 5"/>
          <p:cNvSpPr txBox="1"/>
          <p:nvPr/>
        </p:nvSpPr>
        <p:spPr>
          <a:xfrm>
            <a:off x="828675" y="3343870"/>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Bảo Quản Thực Phẩm</a:t>
            </a:r>
          </a:p>
        </p:txBody>
      </p:sp>
      <p:sp>
        <p:nvSpPr>
          <p:cNvPr id="7" name="TextBox 6"/>
          <p:cNvSpPr txBox="1"/>
          <p:nvPr/>
        </p:nvSpPr>
        <p:spPr>
          <a:xfrm>
            <a:off x="828675" y="3934420"/>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Kho lạnh bảo quản nông sản, thủy hải sản, nhà máy chế biến thịt, bia, sữa.</a:t>
            </a:r>
          </a:p>
        </p:txBody>
      </p:sp>
      <p:sp>
        <p:nvSpPr>
          <p:cNvPr id="8" name="TextBox 7"/>
          <p:cNvSpPr txBox="1"/>
          <p:nvPr/>
        </p:nvSpPr>
        <p:spPr>
          <a:xfrm>
            <a:off x="4584650" y="3343870"/>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Điều Hòa Không Khí</a:t>
            </a:r>
          </a:p>
        </p:txBody>
      </p:sp>
      <p:sp>
        <p:nvSpPr>
          <p:cNvPr id="9" name="TextBox 8"/>
          <p:cNvSpPr txBox="1"/>
          <p:nvPr/>
        </p:nvSpPr>
        <p:spPr>
          <a:xfrm>
            <a:off x="4584650" y="3934420"/>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Tạo môi trường nhiệt độ, độ ẩm tối ưu cho nhà ở, văn phòng, nhà máy, bệnh viện.</a:t>
            </a:r>
          </a:p>
        </p:txBody>
      </p:sp>
      <p:sp>
        <p:nvSpPr>
          <p:cNvPr id="10" name="TextBox 9"/>
          <p:cNvSpPr txBox="1"/>
          <p:nvPr/>
        </p:nvSpPr>
        <p:spPr>
          <a:xfrm>
            <a:off x="8340625" y="3343870"/>
            <a:ext cx="3173677" cy="323850"/>
          </a:xfrm>
          <a:prstGeom prst="rect">
            <a:avLst/>
          </a:prstGeom>
          <a:noFill/>
        </p:spPr>
        <p:txBody>
          <a:bodyPr wrap="square" lIns="0" tIns="0" rIns="0" bIns="0" anchor="t">
            <a:spAutoFit/>
          </a:bodyPr>
          <a:lstStyle/>
          <a:p>
            <a:pPr algn="l"/>
            <a:r>
              <a:rPr sz="2250" b="1" i="0" u="none">
                <a:solidFill>
                  <a:srgbClr val="80D8FF"/>
                </a:solidFill>
                <a:latin typeface="Times New Roman"/>
              </a:rPr>
              <a:t>Y Tế &amp; Công Nghiệp</a:t>
            </a:r>
          </a:p>
        </p:txBody>
      </p:sp>
      <p:sp>
        <p:nvSpPr>
          <p:cNvPr id="11" name="TextBox 10"/>
          <p:cNvSpPr txBox="1"/>
          <p:nvPr/>
        </p:nvSpPr>
        <p:spPr>
          <a:xfrm>
            <a:off x="8340625" y="3934420"/>
            <a:ext cx="3022550" cy="1080045"/>
          </a:xfrm>
          <a:prstGeom prst="rect">
            <a:avLst/>
          </a:prstGeom>
          <a:noFill/>
        </p:spPr>
        <p:txBody>
          <a:bodyPr wrap="square" lIns="0" tIns="0" rIns="0" bIns="0" anchor="t">
            <a:spAutoFit/>
          </a:bodyPr>
          <a:lstStyle/>
          <a:p>
            <a:pPr algn="l">
              <a:lnSpc>
                <a:spcPts val="2835"/>
              </a:lnSpc>
            </a:pPr>
            <a:r>
              <a:rPr sz="2100" b="0" i="0" u="none">
                <a:solidFill>
                  <a:srgbClr val="F0F8FF"/>
                </a:solidFill>
                <a:latin typeface="Times New Roman"/>
              </a:rPr>
              <a:t>Bảo quản vắc-xin, máu, sản xuất dược phẩm và làm mát linh kiện điện tử.</a:t>
            </a:r>
          </a:p>
        </p:txBody>
      </p:sp>
      <p:pic>
        <p:nvPicPr>
          <p:cNvPr id="12" name="Picture 11" descr="image.png"/>
          <p:cNvPicPr>
            <a:picLocks noChangeAspect="1"/>
          </p:cNvPicPr>
          <p:nvPr/>
        </p:nvPicPr>
        <p:blipFill>
          <a:blip r:embed="rId5"/>
          <a:stretch>
            <a:fillRect/>
          </a:stretch>
        </p:blipFill>
        <p:spPr>
          <a:xfrm>
            <a:off x="828675" y="2734270"/>
            <a:ext cx="371475" cy="419100"/>
          </a:xfrm>
          <a:prstGeom prst="rect">
            <a:avLst/>
          </a:prstGeom>
        </p:spPr>
      </p:pic>
      <p:pic>
        <p:nvPicPr>
          <p:cNvPr id="13" name="Picture 12" descr="image.png"/>
          <p:cNvPicPr>
            <a:picLocks noChangeAspect="1"/>
          </p:cNvPicPr>
          <p:nvPr/>
        </p:nvPicPr>
        <p:blipFill>
          <a:blip r:embed="rId6"/>
          <a:stretch>
            <a:fillRect/>
          </a:stretch>
        </p:blipFill>
        <p:spPr>
          <a:xfrm>
            <a:off x="4584650" y="2734270"/>
            <a:ext cx="476250" cy="419100"/>
          </a:xfrm>
          <a:prstGeom prst="rect">
            <a:avLst/>
          </a:prstGeom>
        </p:spPr>
      </p:pic>
      <p:pic>
        <p:nvPicPr>
          <p:cNvPr id="14" name="Picture 13" descr="image.png"/>
          <p:cNvPicPr>
            <a:picLocks noChangeAspect="1"/>
          </p:cNvPicPr>
          <p:nvPr/>
        </p:nvPicPr>
        <p:blipFill>
          <a:blip r:embed="rId7"/>
          <a:stretch>
            <a:fillRect/>
          </a:stretch>
        </p:blipFill>
        <p:spPr>
          <a:xfrm>
            <a:off x="8340625" y="2734270"/>
            <a:ext cx="419100" cy="4191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Các Lĩnh Vực Ứng Dụng Thực Tế</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819150" y="2925752"/>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4" name="TextBox 3"/>
          <p:cNvSpPr txBox="1"/>
          <p:nvPr/>
        </p:nvSpPr>
        <p:spPr>
          <a:xfrm>
            <a:off x="914400" y="2926705"/>
            <a:ext cx="10696575" cy="360015"/>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Nhiệt lượng &amp; Nhiệt độ:</a:t>
            </a:r>
            <a:r>
              <a:rPr sz="2100" b="0" i="0" u="none">
                <a:solidFill>
                  <a:srgbClr val="F0F8FF"/>
                </a:solidFill>
                <a:latin typeface="Times New Roman"/>
              </a:rPr>
              <a:t> Nhiệt tự truyền từ vật có nhiệt độ cao sang vật có nhiệt độ thấp hơn.</a:t>
            </a:r>
          </a:p>
        </p:txBody>
      </p:sp>
      <p:sp>
        <p:nvSpPr>
          <p:cNvPr id="5" name="TextBox 4"/>
          <p:cNvSpPr txBox="1"/>
          <p:nvPr/>
        </p:nvSpPr>
        <p:spPr>
          <a:xfrm>
            <a:off x="819150" y="3400067"/>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6" name="TextBox 5"/>
          <p:cNvSpPr txBox="1"/>
          <p:nvPr/>
        </p:nvSpPr>
        <p:spPr>
          <a:xfrm>
            <a:off x="914400" y="3401020"/>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Quá trình biến đổi trạng thái:</a:t>
            </a:r>
            <a:r>
              <a:rPr sz="2100" b="0" i="0" u="none">
                <a:solidFill>
                  <a:srgbClr val="F0F8FF"/>
                </a:solidFill>
                <a:latin typeface="Times New Roman"/>
              </a:rPr>
              <a:t> Quá trình sôi (bay hơi) ở áp suất thấp hấp thụ nhiệt cực lớn từ môi trường xung quanh.</a:t>
            </a:r>
          </a:p>
        </p:txBody>
      </p:sp>
      <p:sp>
        <p:nvSpPr>
          <p:cNvPr id="7" name="TextBox 6"/>
          <p:cNvSpPr txBox="1"/>
          <p:nvPr/>
        </p:nvSpPr>
        <p:spPr>
          <a:xfrm>
            <a:off x="819150" y="4234398"/>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8" name="TextBox 7"/>
          <p:cNvSpPr txBox="1"/>
          <p:nvPr/>
        </p:nvSpPr>
        <p:spPr>
          <a:xfrm>
            <a:off x="914400" y="4235350"/>
            <a:ext cx="10696575"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Áp suất &amp; Nhiệt độ sôi:</a:t>
            </a:r>
            <a:r>
              <a:rPr sz="2100" b="0" i="0" u="none">
                <a:solidFill>
                  <a:srgbClr val="F0F8FF"/>
                </a:solidFill>
                <a:latin typeface="Times New Roman"/>
              </a:rPr>
              <a:t> Khi áp suất giảm, nhiệt độ sôi của chất chất môi chất lạnh giảm theo tương ứng.</a:t>
            </a:r>
          </a:p>
        </p:txBody>
      </p:sp>
      <p:sp>
        <p:nvSpPr>
          <p:cNvPr id="9" name="TextBox 8"/>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Cơ Sở Nhiệt Động Lực Học Hệ Thống Lạnh</a:t>
            </a:r>
          </a:p>
        </p:txBody>
      </p:sp>
      <p:sp>
        <p:nvSpPr>
          <p:cNvPr id="10" name="Rectangle 9"/>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2188517"/>
            <a:ext cx="5324475" cy="3619500"/>
          </a:xfrm>
          <a:prstGeom prst="rect">
            <a:avLst/>
          </a:prstGeom>
        </p:spPr>
      </p:pic>
      <p:sp>
        <p:nvSpPr>
          <p:cNvPr id="4" name="TextBox 3"/>
          <p:cNvSpPr txBox="1"/>
          <p:nvPr/>
        </p:nvSpPr>
        <p:spPr>
          <a:xfrm>
            <a:off x="819150" y="2328654"/>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5" name="TextBox 4"/>
          <p:cNvSpPr txBox="1"/>
          <p:nvPr/>
        </p:nvSpPr>
        <p:spPr>
          <a:xfrm>
            <a:off x="914400" y="2329606"/>
            <a:ext cx="4991100"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1-2 (Nén):</a:t>
            </a:r>
            <a:r>
              <a:rPr sz="2100" b="0" i="0" u="none">
                <a:solidFill>
                  <a:srgbClr val="F0F8FF"/>
                </a:solidFill>
                <a:latin typeface="Times New Roman"/>
              </a:rPr>
              <a:t> Máy nén hút hơi hạ áp nén lên hơi cao áp, nhiệt độ cao.</a:t>
            </a:r>
          </a:p>
        </p:txBody>
      </p:sp>
      <p:sp>
        <p:nvSpPr>
          <p:cNvPr id="6" name="TextBox 5"/>
          <p:cNvSpPr txBox="1"/>
          <p:nvPr/>
        </p:nvSpPr>
        <p:spPr>
          <a:xfrm>
            <a:off x="819150" y="3162984"/>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7" name="TextBox 6"/>
          <p:cNvSpPr txBox="1"/>
          <p:nvPr/>
        </p:nvSpPr>
        <p:spPr>
          <a:xfrm>
            <a:off x="914400" y="3163937"/>
            <a:ext cx="4991100"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2-3 (Ngưng tụ):</a:t>
            </a:r>
            <a:r>
              <a:rPr sz="2100" b="0" i="0" u="none">
                <a:solidFill>
                  <a:srgbClr val="F0F8FF"/>
                </a:solidFill>
                <a:latin typeface="Times New Roman"/>
              </a:rPr>
              <a:t> Dàn nóng tỏa nhiệt ra môi trường, môi chất đọng lại thành lỏng cao áp.</a:t>
            </a:r>
          </a:p>
        </p:txBody>
      </p:sp>
      <p:sp>
        <p:nvSpPr>
          <p:cNvPr id="8" name="TextBox 7"/>
          <p:cNvSpPr txBox="1"/>
          <p:nvPr/>
        </p:nvSpPr>
        <p:spPr>
          <a:xfrm>
            <a:off x="819150" y="3997315"/>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9" name="TextBox 8"/>
          <p:cNvSpPr txBox="1"/>
          <p:nvPr/>
        </p:nvSpPr>
        <p:spPr>
          <a:xfrm>
            <a:off x="914400" y="3998267"/>
            <a:ext cx="4991100"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3-4 (Tiết lưu):</a:t>
            </a:r>
            <a:r>
              <a:rPr sz="2100" b="0" i="0" u="none">
                <a:solidFill>
                  <a:srgbClr val="F0F8FF"/>
                </a:solidFill>
                <a:latin typeface="Times New Roman"/>
              </a:rPr>
              <a:t> Van tiết lưu hạ áp suất và nhiệt độ đột ngột.</a:t>
            </a:r>
          </a:p>
        </p:txBody>
      </p:sp>
      <p:sp>
        <p:nvSpPr>
          <p:cNvPr id="10" name="TextBox 9"/>
          <p:cNvSpPr txBox="1"/>
          <p:nvPr/>
        </p:nvSpPr>
        <p:spPr>
          <a:xfrm>
            <a:off x="819150" y="4831645"/>
            <a:ext cx="95250" cy="361950"/>
          </a:xfrm>
          <a:prstGeom prst="rect">
            <a:avLst/>
          </a:prstGeom>
          <a:noFill/>
        </p:spPr>
        <p:txBody>
          <a:bodyPr wrap="square" lIns="0" tIns="0" rIns="0" bIns="0" anchor="t">
            <a:spAutoFit/>
          </a:bodyPr>
          <a:lstStyle/>
          <a:p>
            <a:pPr algn="l"/>
            <a:r>
              <a:rPr sz="2100" b="0" i="0" u="none">
                <a:solidFill>
                  <a:srgbClr val="F0F8FF"/>
                </a:solidFill>
                <a:latin typeface="Times New Roman"/>
              </a:rPr>
              <a:t>•</a:t>
            </a:r>
          </a:p>
        </p:txBody>
      </p:sp>
      <p:sp>
        <p:nvSpPr>
          <p:cNvPr id="11" name="TextBox 10"/>
          <p:cNvSpPr txBox="1"/>
          <p:nvPr/>
        </p:nvSpPr>
        <p:spPr>
          <a:xfrm>
            <a:off x="914400" y="4832598"/>
            <a:ext cx="4991100" cy="720030"/>
          </a:xfrm>
          <a:prstGeom prst="rect">
            <a:avLst/>
          </a:prstGeom>
          <a:noFill/>
        </p:spPr>
        <p:txBody>
          <a:bodyPr wrap="square" lIns="95250" tIns="0" rIns="0" bIns="0" anchor="t">
            <a:spAutoFit/>
          </a:bodyPr>
          <a:lstStyle/>
          <a:p>
            <a:pPr algn="l">
              <a:lnSpc>
                <a:spcPts val="2835"/>
              </a:lnSpc>
            </a:pPr>
            <a:r>
              <a:rPr sz="2100" b="1" i="0" u="none">
                <a:solidFill>
                  <a:srgbClr val="F0F8FF"/>
                </a:solidFill>
                <a:latin typeface="Times New Roman"/>
              </a:rPr>
              <a:t>4-1 (Bay hơi):</a:t>
            </a:r>
            <a:r>
              <a:rPr sz="2100" b="0" i="0" u="none">
                <a:solidFill>
                  <a:srgbClr val="F0F8FF"/>
                </a:solidFill>
                <a:latin typeface="Times New Roman"/>
              </a:rPr>
              <a:t> Dàn lạnh thu nhiệt từ môi trường làm lạnh, môi chất hóa hơi.</a:t>
            </a:r>
          </a:p>
        </p:txBody>
      </p:sp>
      <p:pic>
        <p:nvPicPr>
          <p:cNvPr id="12" name="Picture 11" descr="image.png"/>
          <p:cNvPicPr>
            <a:picLocks noChangeAspect="1"/>
          </p:cNvPicPr>
          <p:nvPr/>
        </p:nvPicPr>
        <p:blipFill>
          <a:blip r:embed="rId4"/>
          <a:stretch>
            <a:fillRect/>
          </a:stretch>
        </p:blipFill>
        <p:spPr>
          <a:xfrm>
            <a:off x="6305550" y="2207567"/>
            <a:ext cx="5286375" cy="3581400"/>
          </a:xfrm>
          <a:prstGeom prst="rect">
            <a:avLst/>
          </a:prstGeom>
        </p:spPr>
      </p:pic>
      <p:sp>
        <p:nvSpPr>
          <p:cNvPr id="13" name="TextBox 12"/>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Chu Trình Làm Lạnh Nén Hơi Cơ Bản</a:t>
            </a:r>
          </a:p>
        </p:txBody>
      </p:sp>
      <p:sp>
        <p:nvSpPr>
          <p:cNvPr id="14" name="Rectangle 13"/>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2093267"/>
            <a:ext cx="11029950" cy="3810000"/>
          </a:xfrm>
          <a:prstGeom prst="rect">
            <a:avLst/>
          </a:prstGeom>
        </p:spPr>
      </p:pic>
      <p:pic>
        <p:nvPicPr>
          <p:cNvPr id="4" name="Picture 3" descr="image.png"/>
          <p:cNvPicPr>
            <a:picLocks noChangeAspect="1"/>
          </p:cNvPicPr>
          <p:nvPr/>
        </p:nvPicPr>
        <p:blipFill>
          <a:blip r:embed="rId4"/>
          <a:stretch>
            <a:fillRect/>
          </a:stretch>
        </p:blipFill>
        <p:spPr>
          <a:xfrm>
            <a:off x="600075" y="2531417"/>
            <a:ext cx="10991850" cy="2971800"/>
          </a:xfrm>
          <a:prstGeom prst="rect">
            <a:avLst/>
          </a:prstGeom>
        </p:spPr>
      </p:pic>
      <p:pic>
        <p:nvPicPr>
          <p:cNvPr id="5" name="Picture 4" descr="image.png"/>
          <p:cNvPicPr>
            <a:picLocks noChangeAspect="1"/>
          </p:cNvPicPr>
          <p:nvPr/>
        </p:nvPicPr>
        <p:blipFill>
          <a:blip r:embed="rId5"/>
          <a:stretch>
            <a:fillRect/>
          </a:stretch>
        </p:blipFill>
        <p:spPr>
          <a:xfrm>
            <a:off x="600075" y="5503217"/>
            <a:ext cx="10991850" cy="381000"/>
          </a:xfrm>
          <a:prstGeom prst="rect">
            <a:avLst/>
          </a:prstGeom>
        </p:spPr>
      </p:pic>
      <p:pic>
        <p:nvPicPr>
          <p:cNvPr id="6" name="Picture 5" descr="image.png"/>
          <p:cNvPicPr>
            <a:picLocks noChangeAspect="1"/>
          </p:cNvPicPr>
          <p:nvPr/>
        </p:nvPicPr>
        <p:blipFill>
          <a:blip r:embed="rId6"/>
          <a:stretch>
            <a:fillRect/>
          </a:stretch>
        </p:blipFill>
        <p:spPr>
          <a:xfrm>
            <a:off x="1028700" y="5665142"/>
            <a:ext cx="10039350" cy="57150"/>
          </a:xfrm>
          <a:prstGeom prst="rect">
            <a:avLst/>
          </a:prstGeom>
        </p:spPr>
      </p:pic>
      <p:pic>
        <p:nvPicPr>
          <p:cNvPr id="7" name="Picture 6" descr="image.png"/>
          <p:cNvPicPr>
            <a:picLocks noChangeAspect="1"/>
          </p:cNvPicPr>
          <p:nvPr/>
        </p:nvPicPr>
        <p:blipFill>
          <a:blip r:embed="rId7"/>
          <a:stretch>
            <a:fillRect/>
          </a:stretch>
        </p:blipFill>
        <p:spPr>
          <a:xfrm>
            <a:off x="600075" y="2112317"/>
            <a:ext cx="10991850" cy="419100"/>
          </a:xfrm>
          <a:prstGeom prst="rect">
            <a:avLst/>
          </a:prstGeom>
        </p:spPr>
      </p:pic>
      <p:pic>
        <p:nvPicPr>
          <p:cNvPr id="8" name="Picture 7" descr="image.png"/>
          <p:cNvPicPr>
            <a:picLocks noChangeAspect="1"/>
          </p:cNvPicPr>
          <p:nvPr/>
        </p:nvPicPr>
        <p:blipFill>
          <a:blip r:embed="rId8"/>
          <a:stretch>
            <a:fillRect/>
          </a:stretch>
        </p:blipFill>
        <p:spPr>
          <a:xfrm>
            <a:off x="790575" y="5617517"/>
            <a:ext cx="95250" cy="152400"/>
          </a:xfrm>
          <a:prstGeom prst="rect">
            <a:avLst/>
          </a:prstGeom>
        </p:spPr>
      </p:pic>
      <p:pic>
        <p:nvPicPr>
          <p:cNvPr id="9" name="Picture 8" descr="image.png"/>
          <p:cNvPicPr>
            <a:picLocks noChangeAspect="1"/>
          </p:cNvPicPr>
          <p:nvPr/>
        </p:nvPicPr>
        <p:blipFill>
          <a:blip r:embed="rId9"/>
          <a:stretch>
            <a:fillRect/>
          </a:stretch>
        </p:blipFill>
        <p:spPr>
          <a:xfrm>
            <a:off x="11210925" y="5617517"/>
            <a:ext cx="190500" cy="152400"/>
          </a:xfrm>
          <a:prstGeom prst="rect">
            <a:avLst/>
          </a:prstGeom>
        </p:spPr>
      </p:pic>
      <p:pic>
        <p:nvPicPr>
          <p:cNvPr id="10" name="Picture 9" descr="image.png"/>
          <p:cNvPicPr>
            <a:picLocks noChangeAspect="1"/>
          </p:cNvPicPr>
          <p:nvPr/>
        </p:nvPicPr>
        <p:blipFill>
          <a:blip r:embed="rId10"/>
          <a:stretch>
            <a:fillRect/>
          </a:stretch>
        </p:blipFill>
        <p:spPr>
          <a:xfrm>
            <a:off x="790575" y="2217092"/>
            <a:ext cx="190500" cy="190500"/>
          </a:xfrm>
          <a:prstGeom prst="rect">
            <a:avLst/>
          </a:prstGeom>
        </p:spPr>
      </p:pic>
      <p:pic>
        <p:nvPicPr>
          <p:cNvPr id="11" name="Picture 10" descr="image.png"/>
          <p:cNvPicPr>
            <a:picLocks noChangeAspect="1"/>
          </p:cNvPicPr>
          <p:nvPr/>
        </p:nvPicPr>
        <p:blipFill>
          <a:blip r:embed="rId11"/>
          <a:stretch>
            <a:fillRect/>
          </a:stretch>
        </p:blipFill>
        <p:spPr>
          <a:xfrm>
            <a:off x="3281213" y="3366343"/>
            <a:ext cx="666750" cy="666750"/>
          </a:xfrm>
          <a:prstGeom prst="rect">
            <a:avLst/>
          </a:prstGeom>
        </p:spPr>
      </p:pic>
      <p:sp>
        <p:nvSpPr>
          <p:cNvPr id="12" name="TextBox 11"/>
          <p:cNvSpPr txBox="1"/>
          <p:nvPr/>
        </p:nvSpPr>
        <p:spPr>
          <a:xfrm>
            <a:off x="3281213" y="4175968"/>
            <a:ext cx="5629572" cy="282773"/>
          </a:xfrm>
          <a:prstGeom prst="rect">
            <a:avLst/>
          </a:prstGeom>
          <a:noFill/>
        </p:spPr>
        <p:txBody>
          <a:bodyPr wrap="square" lIns="0" tIns="0" rIns="0" bIns="0" anchor="t">
            <a:spAutoFit/>
          </a:bodyPr>
          <a:lstStyle/>
          <a:p>
            <a:pPr algn="ctr">
              <a:lnSpc>
                <a:spcPts val="2227"/>
              </a:lnSpc>
            </a:pPr>
            <a:r>
              <a:rPr sz="1650" b="0" i="0" u="none">
                <a:solidFill>
                  <a:srgbClr val="80D8FF"/>
                </a:solidFill>
                <a:latin typeface="Times New Roman"/>
              </a:rPr>
              <a:t>Nhấp để xem Video Mô Phỏng Hoạt Động Chu Trình Lạnh 4 Khâu</a:t>
            </a:r>
          </a:p>
        </p:txBody>
      </p:sp>
      <p:sp>
        <p:nvSpPr>
          <p:cNvPr id="13" name="Rounded Rectangle 12"/>
          <p:cNvSpPr/>
          <p:nvPr/>
        </p:nvSpPr>
        <p:spPr>
          <a:xfrm>
            <a:off x="1028700" y="5665142"/>
            <a:ext cx="6525517" cy="57150"/>
          </a:xfrm>
          <a:prstGeom prst="roundRect">
            <a:avLst>
              <a:gd name="adj" fmla="val 50000"/>
            </a:avLst>
          </a:prstGeom>
          <a:solidFill>
            <a:srgbClr val="00E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r:embed="rId12"/>
          <a:stretch>
            <a:fillRect/>
          </a:stretch>
        </p:blipFill>
        <p:spPr>
          <a:xfrm>
            <a:off x="3486001" y="3528268"/>
            <a:ext cx="257175" cy="342900"/>
          </a:xfrm>
          <a:prstGeom prst="rect">
            <a:avLst/>
          </a:prstGeom>
        </p:spPr>
      </p:pic>
      <p:sp>
        <p:nvSpPr>
          <p:cNvPr id="15" name="TextBox 14"/>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Video Mô Phỏng: Nguyên Lý Chu Trình Nén Hơi</a:t>
            </a:r>
          </a:p>
        </p:txBody>
      </p:sp>
      <p:sp>
        <p:nvSpPr>
          <p:cNvPr id="16" name="Rectangle 15"/>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graphicFrame>
        <p:nvGraphicFramePr>
          <p:cNvPr id="3" name="Table 2"/>
          <p:cNvGraphicFramePr>
            <a:graphicFrameLocks noGrp="1"/>
          </p:cNvGraphicFramePr>
          <p:nvPr/>
        </p:nvGraphicFramePr>
        <p:xfrm>
          <a:off x="581025" y="1798736"/>
          <a:ext cx="11020423" cy="4399061"/>
        </p:xfrm>
        <a:graphic>
          <a:graphicData uri="http://schemas.openxmlformats.org/drawingml/2006/table">
            <a:tbl>
              <a:tblPr firstRow="1" bandRow="1">
                <a:tableStyleId>{5C22544A-7EE6-4342-B048-85BDC9FD1C3A}</a:tableStyleId>
              </a:tblPr>
              <a:tblGrid>
                <a:gridCol w="2760166">
                  <a:extLst>
                    <a:ext uri="{9D8B030D-6E8A-4147-A177-3AD203B41FA5}">
                      <a16:colId xmlns:a16="http://schemas.microsoft.com/office/drawing/2014/main" val="20000"/>
                    </a:ext>
                  </a:extLst>
                </a:gridCol>
                <a:gridCol w="4279403">
                  <a:extLst>
                    <a:ext uri="{9D8B030D-6E8A-4147-A177-3AD203B41FA5}">
                      <a16:colId xmlns:a16="http://schemas.microsoft.com/office/drawing/2014/main" val="20001"/>
                    </a:ext>
                  </a:extLst>
                </a:gridCol>
                <a:gridCol w="3980854">
                  <a:extLst>
                    <a:ext uri="{9D8B030D-6E8A-4147-A177-3AD203B41FA5}">
                      <a16:colId xmlns:a16="http://schemas.microsoft.com/office/drawing/2014/main" val="20002"/>
                    </a:ext>
                  </a:extLst>
                </a:gridCol>
              </a:tblGrid>
              <a:tr h="879812">
                <a:tc>
                  <a:txBody>
                    <a:bodyPr/>
                    <a:lstStyle/>
                    <a:p>
                      <a:pPr algn="l"/>
                      <a:r>
                        <a:rPr sz="1950" b="1" i="0" u="none">
                          <a:solidFill>
                            <a:srgbClr val="80D8FF"/>
                          </a:solidFill>
                          <a:latin typeface="Times New Roman"/>
                        </a:rPr>
                        <a:t>Thiết Bị</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Chức Năng Chính</a:t>
                      </a:r>
                    </a:p>
                  </a:txBody>
                  <a:tcPr marL="63500" marR="63500" marT="25400" marB="25400" anchor="ctr">
                    <a:lnL>
                      <a:noFill/>
                    </a:lnL>
                    <a:lnR>
                      <a:noFill/>
                    </a:lnR>
                    <a:lnT>
                      <a:noFill/>
                    </a:lnT>
                    <a:lnB>
                      <a:noFill/>
                    </a:lnB>
                    <a:solidFill>
                      <a:srgbClr val="00A2FF"/>
                    </a:solidFill>
                  </a:tcPr>
                </a:tc>
                <a:tc>
                  <a:txBody>
                    <a:bodyPr/>
                    <a:lstStyle/>
                    <a:p>
                      <a:pPr algn="l"/>
                      <a:r>
                        <a:rPr sz="1950" b="1" i="0" u="none">
                          <a:solidFill>
                            <a:srgbClr val="80D8FF"/>
                          </a:solidFill>
                          <a:latin typeface="Times New Roman"/>
                        </a:rPr>
                        <a:t>Trạng Thái Môi Chất</a:t>
                      </a:r>
                    </a:p>
                  </a:txBody>
                  <a:tcPr marL="63500" marR="63500" marT="25400" marB="25400" anchor="ctr">
                    <a:lnL>
                      <a:noFill/>
                    </a:lnL>
                    <a:lnR>
                      <a:noFill/>
                    </a:lnR>
                    <a:lnT>
                      <a:noFill/>
                    </a:lnT>
                    <a:lnB>
                      <a:noFill/>
                    </a:lnB>
                    <a:solidFill>
                      <a:srgbClr val="00A2FF"/>
                    </a:solidFill>
                  </a:tcPr>
                </a:tc>
                <a:extLst>
                  <a:ext uri="{0D108BD9-81ED-4DB2-BD59-A6C34878D82A}">
                    <a16:rowId xmlns:a16="http://schemas.microsoft.com/office/drawing/2014/main" val="10000"/>
                  </a:ext>
                </a:extLst>
              </a:tr>
              <a:tr h="879812">
                <a:tc>
                  <a:txBody>
                    <a:bodyPr/>
                    <a:lstStyle/>
                    <a:p>
                      <a:pPr algn="l"/>
                      <a:r>
                        <a:rPr sz="1950" b="1" i="0" u="none">
                          <a:solidFill>
                            <a:srgbClr val="F0F8FF"/>
                          </a:solidFill>
                          <a:latin typeface="Times New Roman"/>
                        </a:rPr>
                        <a:t>Máy Nén (Compressor)</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Hút hơi, tăng áp suất và lưu thông môi chất</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Hơi áp suất thấp → Hơi áp suất cao</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879812">
                <a:tc>
                  <a:txBody>
                    <a:bodyPr/>
                    <a:lstStyle/>
                    <a:p>
                      <a:pPr algn="l"/>
                      <a:r>
                        <a:rPr sz="1950" b="1" i="0" u="none">
                          <a:solidFill>
                            <a:srgbClr val="F0F8FF"/>
                          </a:solidFill>
                          <a:latin typeface="Times New Roman"/>
                        </a:rPr>
                        <a:t>Thiết Bị Ngưng Tụ</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Tỏa nhiệt ra môi trường để ngưng tụ</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Hơi áp suất cao → Lỏng áp suất cao</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879812">
                <a:tc>
                  <a:txBody>
                    <a:bodyPr/>
                    <a:lstStyle/>
                    <a:p>
                      <a:pPr algn="l"/>
                      <a:r>
                        <a:rPr sz="1950" b="1" i="0" u="none">
                          <a:solidFill>
                            <a:srgbClr val="F0F8FF"/>
                          </a:solidFill>
                          <a:latin typeface="Times New Roman"/>
                        </a:rPr>
                        <a:t>Thiết Bị Tiết Lưu</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Giảm áp suất và điều tiết lượng môi chất</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Lỏng cao áp → Hỗn hợp lỏng-hơi hạ áp</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879813">
                <a:tc>
                  <a:txBody>
                    <a:bodyPr/>
                    <a:lstStyle/>
                    <a:p>
                      <a:pPr algn="l"/>
                      <a:r>
                        <a:rPr sz="1950" b="1" i="0" u="none">
                          <a:solidFill>
                            <a:srgbClr val="F0F8FF"/>
                          </a:solidFill>
                          <a:latin typeface="Times New Roman"/>
                        </a:rPr>
                        <a:t>Thiết Bị Bay Hơi</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Hấp thụ nhiệt của đối tượng cần làm lạnh</a:t>
                      </a:r>
                    </a:p>
                  </a:txBody>
                  <a:tcPr marL="63500" marR="63500" marT="25400" marB="25400" anchor="ctr">
                    <a:lnL>
                      <a:noFill/>
                    </a:lnL>
                    <a:lnR>
                      <a:noFill/>
                    </a:lnR>
                    <a:lnT>
                      <a:noFill/>
                    </a:lnT>
                    <a:lnB>
                      <a:noFill/>
                    </a:lnB>
                    <a:noFill/>
                  </a:tcPr>
                </a:tc>
                <a:tc>
                  <a:txBody>
                    <a:bodyPr/>
                    <a:lstStyle/>
                    <a:p>
                      <a:pPr algn="l"/>
                      <a:r>
                        <a:rPr sz="1950" b="0" i="0" u="none">
                          <a:solidFill>
                            <a:srgbClr val="F0F8FF"/>
                          </a:solidFill>
                          <a:latin typeface="Times New Roman"/>
                        </a:rPr>
                        <a:t>Lỏng hạ áp → Hơi hạ áp</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4"/>
                  </a:ext>
                </a:extLst>
              </a:tr>
            </a:tbl>
          </a:graphicData>
        </a:graphic>
      </p:graphicFrame>
      <p:sp>
        <p:nvSpPr>
          <p:cNvPr id="4" name="TextBox 3"/>
          <p:cNvSpPr txBox="1"/>
          <p:nvPr/>
        </p:nvSpPr>
        <p:spPr>
          <a:xfrm>
            <a:off x="581025" y="786110"/>
            <a:ext cx="11581447" cy="438150"/>
          </a:xfrm>
          <a:prstGeom prst="rect">
            <a:avLst/>
          </a:prstGeom>
          <a:noFill/>
        </p:spPr>
        <p:txBody>
          <a:bodyPr wrap="square" lIns="0" tIns="0" rIns="0" bIns="0" anchor="t">
            <a:spAutoFit/>
          </a:bodyPr>
          <a:lstStyle/>
          <a:p>
            <a:pPr algn="l">
              <a:defRPr/>
            </a:pPr>
            <a:r>
              <a:rPr sz="2850" b="1" i="0" u="none">
                <a:solidFill>
                  <a:srgbClr val="FFFFFF"/>
                </a:solidFill>
                <a:latin typeface="Times New Roman"/>
              </a:rPr>
              <a:t>4 Thiết Bị Chính Trong Hệ Thống Lạnh</a:t>
            </a:r>
          </a:p>
        </p:txBody>
      </p:sp>
      <p:sp>
        <p:nvSpPr>
          <p:cNvPr id="5" name="Rectangle 4"/>
          <p:cNvSpPr/>
          <p:nvPr/>
        </p:nvSpPr>
        <p:spPr>
          <a:xfrm>
            <a:off x="581025" y="1319510"/>
            <a:ext cx="11029950" cy="19050"/>
          </a:xfrm>
          <a:prstGeom prst="rect">
            <a:avLst/>
          </a:prstGeom>
          <a:solidFill>
            <a:srgbClr val="00D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2410</Words>
  <Application>Microsoft Office PowerPoint</Application>
  <PresentationFormat>Màn hình rộng</PresentationFormat>
  <Paragraphs>253</Paragraphs>
  <Slides>32</Slides>
  <Notes>1</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32</vt:i4>
      </vt:variant>
    </vt:vector>
  </HeadingPairs>
  <TitlesOfParts>
    <vt:vector size="36" baseType="lpstr">
      <vt:lpstr>Arial</vt:lpstr>
      <vt:lpstr>Calibri</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subject/>
  <dc:creator/>
  <cp:keywords/>
  <dc:description>generated using python-pptx</dc:description>
  <cp:lastModifiedBy>Administrator</cp:lastModifiedBy>
  <cp:revision>7</cp:revision>
  <dcterms:created xsi:type="dcterms:W3CDTF">2013-01-27T09:14:16Z</dcterms:created>
  <dcterms:modified xsi:type="dcterms:W3CDTF">2026-07-26T02:30:23Z</dcterms:modified>
  <cp:category/>
</cp:coreProperties>
</file>