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22" r:id="rId1"/>
  </p:sldMasterIdLst>
  <p:notesMasterIdLst>
    <p:notesMasterId r:id="rId47"/>
  </p:notesMasterIdLst>
  <p:sldIdLst>
    <p:sldId id="459" r:id="rId2"/>
    <p:sldId id="461" r:id="rId3"/>
    <p:sldId id="404" r:id="rId4"/>
    <p:sldId id="405" r:id="rId5"/>
    <p:sldId id="406" r:id="rId6"/>
    <p:sldId id="407" r:id="rId7"/>
    <p:sldId id="409" r:id="rId8"/>
    <p:sldId id="410" r:id="rId9"/>
    <p:sldId id="411" r:id="rId10"/>
    <p:sldId id="412" r:id="rId11"/>
    <p:sldId id="413" r:id="rId12"/>
    <p:sldId id="414" r:id="rId13"/>
    <p:sldId id="415" r:id="rId14"/>
    <p:sldId id="416" r:id="rId15"/>
    <p:sldId id="417" r:id="rId16"/>
    <p:sldId id="418" r:id="rId17"/>
    <p:sldId id="419" r:id="rId18"/>
    <p:sldId id="422" r:id="rId19"/>
    <p:sldId id="423" r:id="rId20"/>
    <p:sldId id="427" r:id="rId21"/>
    <p:sldId id="426" r:id="rId22"/>
    <p:sldId id="424" r:id="rId23"/>
    <p:sldId id="428" r:id="rId24"/>
    <p:sldId id="429" r:id="rId25"/>
    <p:sldId id="430" r:id="rId26"/>
    <p:sldId id="431" r:id="rId27"/>
    <p:sldId id="432" r:id="rId28"/>
    <p:sldId id="433" r:id="rId29"/>
    <p:sldId id="434" r:id="rId30"/>
    <p:sldId id="435" r:id="rId31"/>
    <p:sldId id="436" r:id="rId32"/>
    <p:sldId id="437" r:id="rId33"/>
    <p:sldId id="438" r:id="rId34"/>
    <p:sldId id="439" r:id="rId35"/>
    <p:sldId id="447" r:id="rId36"/>
    <p:sldId id="448" r:id="rId37"/>
    <p:sldId id="449" r:id="rId38"/>
    <p:sldId id="450" r:id="rId39"/>
    <p:sldId id="451" r:id="rId40"/>
    <p:sldId id="452" r:id="rId41"/>
    <p:sldId id="453" r:id="rId42"/>
    <p:sldId id="454" r:id="rId43"/>
    <p:sldId id="455" r:id="rId44"/>
    <p:sldId id="456" r:id="rId45"/>
    <p:sldId id="457" r:id="rId46"/>
  </p:sldIdLst>
  <p:sldSz cx="9906000" cy="6858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p15:clr>
            <a:srgbClr val="A4A3A4"/>
          </p15:clr>
        </p15:guide>
        <p15:guide id="2" pos="314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FF0000"/>
    <a:srgbClr val="EAEAEA"/>
    <a:srgbClr val="C0C0C0"/>
    <a:srgbClr val="99FF99"/>
    <a:srgbClr val="3333FF"/>
    <a:srgbClr val="6CFA91"/>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128" autoAdjust="0"/>
    <p:restoredTop sz="94660"/>
  </p:normalViewPr>
  <p:slideViewPr>
    <p:cSldViewPr>
      <p:cViewPr varScale="1">
        <p:scale>
          <a:sx n="72" d="100"/>
          <a:sy n="72" d="100"/>
        </p:scale>
        <p:origin x="1134" y="72"/>
      </p:cViewPr>
      <p:guideLst>
        <p:guide orient="horz" pos="2136"/>
        <p:guide pos="3146"/>
      </p:guideLst>
    </p:cSldViewPr>
  </p:slideViewPr>
  <p:notesTextViewPr>
    <p:cViewPr>
      <p:scale>
        <a:sx n="3" d="2"/>
        <a:sy n="3" d="2"/>
      </p:scale>
      <p:origin x="0" y="0"/>
    </p:cViewPr>
  </p:notesTextViewPr>
  <p:sorterViewPr>
    <p:cViewPr>
      <p:scale>
        <a:sx n="66" d="100"/>
        <a:sy n="66" d="100"/>
      </p:scale>
      <p:origin x="0" y="1260"/>
    </p:cViewPr>
  </p:sorterViewPr>
  <p:gridSpacing cx="76198" cy="7619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a:p>
        </p:txBody>
      </p:sp>
      <p:sp>
        <p:nvSpPr>
          <p:cNvPr id="3789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a:p>
        </p:txBody>
      </p:sp>
      <p:sp>
        <p:nvSpPr>
          <p:cNvPr id="37892" name="Rectangle 4"/>
          <p:cNvSpPr>
            <a:spLocks noGrp="1" noRot="1" noChangeAspect="1" noChangeArrowheads="1" noTextEdit="1"/>
          </p:cNvSpPr>
          <p:nvPr>
            <p:ph type="sldImg" idx="2"/>
          </p:nvPr>
        </p:nvSpPr>
        <p:spPr bwMode="auto">
          <a:xfrm>
            <a:off x="952500" y="685800"/>
            <a:ext cx="4953000" cy="3429000"/>
          </a:xfrm>
          <a:prstGeom prst="rect">
            <a:avLst/>
          </a:prstGeom>
          <a:noFill/>
          <a:ln w="9525">
            <a:solidFill>
              <a:srgbClr val="000000"/>
            </a:solidFill>
            <a:miter lim="800000"/>
            <a:headEnd/>
            <a:tailEnd/>
          </a:ln>
          <a:effectLst/>
        </p:spPr>
      </p:sp>
      <p:sp>
        <p:nvSpPr>
          <p:cNvPr id="3789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789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a:p>
        </p:txBody>
      </p:sp>
      <p:sp>
        <p:nvSpPr>
          <p:cNvPr id="3789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C0E24EE5-D95E-4F53-AC7A-BD5D1D7F6381}"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a:t>    </a:t>
            </a:r>
          </a:p>
        </p:txBody>
      </p:sp>
      <p:sp>
        <p:nvSpPr>
          <p:cNvPr id="55300" name="Slide Number Placeholder 3"/>
          <p:cNvSpPr txBox="1">
            <a:spLocks noGrp="1"/>
          </p:cNvSpPr>
          <p:nvPr/>
        </p:nvSpPr>
        <p:spPr bwMode="auto">
          <a:xfrm>
            <a:off x="3885010" y="8684684"/>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338073AE-AE51-4810-A4A0-3F5AF9F09F83}" type="slidenum">
              <a:rPr lang="en-US" altLang="en-US" sz="1200">
                <a:latin typeface="Calibri" pitchFamily="34" charset="0"/>
              </a:rPr>
              <a:pPr algn="r" eaLnBrk="1" hangingPunct="1"/>
              <a:t>1</a:t>
            </a:fld>
            <a:endParaRPr lang="en-US" altLang="en-US" sz="1200">
              <a:latin typeface="Calibri" pitchFamily="34" charset="0"/>
            </a:endParaRPr>
          </a:p>
        </p:txBody>
      </p:sp>
    </p:spTree>
    <p:extLst>
      <p:ext uri="{BB962C8B-B14F-4D97-AF65-F5344CB8AC3E}">
        <p14:creationId xmlns:p14="http://schemas.microsoft.com/office/powerpoint/2010/main" val="8565622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F2367-408B-942A-B78B-7AF4685266BD}"/>
              </a:ext>
            </a:extLst>
          </p:cNvPr>
          <p:cNvSpPr>
            <a:spLocks noGrp="1"/>
          </p:cNvSpPr>
          <p:nvPr>
            <p:ph type="ctrTitle"/>
          </p:nvPr>
        </p:nvSpPr>
        <p:spPr>
          <a:xfrm>
            <a:off x="1238250" y="1122363"/>
            <a:ext cx="7429500" cy="2387600"/>
          </a:xfrm>
        </p:spPr>
        <p:txBody>
          <a:bodyPr anchor="b"/>
          <a:lstStyle>
            <a:lvl1pPr algn="ctr">
              <a:defRPr sz="4875"/>
            </a:lvl1pPr>
          </a:lstStyle>
          <a:p>
            <a:r>
              <a:rPr lang="en-US"/>
              <a:t>Click to edit Master title style</a:t>
            </a:r>
          </a:p>
        </p:txBody>
      </p:sp>
      <p:sp>
        <p:nvSpPr>
          <p:cNvPr id="3" name="Subtitle 2">
            <a:extLst>
              <a:ext uri="{FF2B5EF4-FFF2-40B4-BE49-F238E27FC236}">
                <a16:creationId xmlns:a16="http://schemas.microsoft.com/office/drawing/2014/main" id="{6AB6C6E9-387E-4072-51D3-FDA52A5A00D8}"/>
              </a:ext>
            </a:extLst>
          </p:cNvPr>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US"/>
              <a:t>Click to edit Master subtitle style</a:t>
            </a:r>
          </a:p>
        </p:txBody>
      </p:sp>
      <p:sp>
        <p:nvSpPr>
          <p:cNvPr id="4" name="Date Placeholder 3">
            <a:extLst>
              <a:ext uri="{FF2B5EF4-FFF2-40B4-BE49-F238E27FC236}">
                <a16:creationId xmlns:a16="http://schemas.microsoft.com/office/drawing/2014/main" id="{454CB3B6-3FC0-8B39-0628-D2C422096F7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430196A-21C4-7A6E-1D8D-7D83D8F86A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06A93B-DE78-C125-DBBF-DF05BEE8ECE9}"/>
              </a:ext>
            </a:extLst>
          </p:cNvPr>
          <p:cNvSpPr>
            <a:spLocks noGrp="1"/>
          </p:cNvSpPr>
          <p:nvPr>
            <p:ph type="sldNum" sz="quarter" idx="12"/>
          </p:nvPr>
        </p:nvSpPr>
        <p:spPr/>
        <p:txBody>
          <a:bodyPr/>
          <a:lstStyle/>
          <a:p>
            <a:fld id="{90AE7108-0D53-4DA4-8B8A-F4BADB856BD8}" type="slidenum">
              <a:rPr lang="en-US" smtClean="0"/>
              <a:pPr/>
              <a:t>‹#›</a:t>
            </a:fld>
            <a:endParaRPr lang="en-US"/>
          </a:p>
        </p:txBody>
      </p:sp>
    </p:spTree>
    <p:extLst>
      <p:ext uri="{BB962C8B-B14F-4D97-AF65-F5344CB8AC3E}">
        <p14:creationId xmlns:p14="http://schemas.microsoft.com/office/powerpoint/2010/main" val="2871804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BBE98-F214-C4DF-8C51-9F855FDC2B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65BB6B-85A7-9379-C4C4-B5B2238B8D3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CC2076-D700-98C4-81EE-5B5CC1282C6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D4EC178D-3DD2-088B-2059-4F48EDBFA1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665FE5-A0B3-622C-3B2B-D2F466B0BEB8}"/>
              </a:ext>
            </a:extLst>
          </p:cNvPr>
          <p:cNvSpPr>
            <a:spLocks noGrp="1"/>
          </p:cNvSpPr>
          <p:nvPr>
            <p:ph type="sldNum" sz="quarter" idx="12"/>
          </p:nvPr>
        </p:nvSpPr>
        <p:spPr/>
        <p:txBody>
          <a:bodyPr/>
          <a:lstStyle/>
          <a:p>
            <a:fld id="{E39BFA68-66CA-4DB0-962F-5EAB1BEB62E7}" type="slidenum">
              <a:rPr lang="en-US" smtClean="0"/>
              <a:pPr/>
              <a:t>‹#›</a:t>
            </a:fld>
            <a:endParaRPr lang="en-US"/>
          </a:p>
        </p:txBody>
      </p:sp>
    </p:spTree>
    <p:extLst>
      <p:ext uri="{BB962C8B-B14F-4D97-AF65-F5344CB8AC3E}">
        <p14:creationId xmlns:p14="http://schemas.microsoft.com/office/powerpoint/2010/main" val="2723864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77F1F8E-C84F-E0A3-A478-56CCD315468A}"/>
              </a:ext>
            </a:extLst>
          </p:cNvPr>
          <p:cNvSpPr>
            <a:spLocks noGrp="1"/>
          </p:cNvSpPr>
          <p:nvPr>
            <p:ph type="title" orient="vert"/>
          </p:nvPr>
        </p:nvSpPr>
        <p:spPr>
          <a:xfrm>
            <a:off x="7088981" y="365125"/>
            <a:ext cx="2135981"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0984DE2-6EF6-FE5E-5074-69B159F9109B}"/>
              </a:ext>
            </a:extLst>
          </p:cNvPr>
          <p:cNvSpPr>
            <a:spLocks noGrp="1"/>
          </p:cNvSpPr>
          <p:nvPr>
            <p:ph type="body" orient="vert" idx="1"/>
          </p:nvPr>
        </p:nvSpPr>
        <p:spPr>
          <a:xfrm>
            <a:off x="681037"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13CBAF-9A50-2BA9-9069-C99C023D5E12}"/>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58D576A-4D29-F0FA-AC01-3FE48D591B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6EEC1F-1FD6-0BB2-14A5-C07A5FDCBD53}"/>
              </a:ext>
            </a:extLst>
          </p:cNvPr>
          <p:cNvSpPr>
            <a:spLocks noGrp="1"/>
          </p:cNvSpPr>
          <p:nvPr>
            <p:ph type="sldNum" sz="quarter" idx="12"/>
          </p:nvPr>
        </p:nvSpPr>
        <p:spPr/>
        <p:txBody>
          <a:bodyPr/>
          <a:lstStyle/>
          <a:p>
            <a:fld id="{F8118F5B-A620-4655-A91C-300C8C1A6F98}" type="slidenum">
              <a:rPr lang="en-US" smtClean="0"/>
              <a:pPr/>
              <a:t>‹#›</a:t>
            </a:fld>
            <a:endParaRPr lang="en-US"/>
          </a:p>
        </p:txBody>
      </p:sp>
    </p:spTree>
    <p:extLst>
      <p:ext uri="{BB962C8B-B14F-4D97-AF65-F5344CB8AC3E}">
        <p14:creationId xmlns:p14="http://schemas.microsoft.com/office/powerpoint/2010/main" val="1189277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402EE-5CCA-2412-5B2D-8894324EE41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C1228-AE46-BE7F-1FDB-5D4FA758673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9333E5-CBFE-A1EC-BA7E-F95F2DE2F02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1B2C01D-5877-8A99-70E0-5ABD1FFAAE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6FC2CC-4E0B-B6A7-453C-36C74A627E09}"/>
              </a:ext>
            </a:extLst>
          </p:cNvPr>
          <p:cNvSpPr>
            <a:spLocks noGrp="1"/>
          </p:cNvSpPr>
          <p:nvPr>
            <p:ph type="sldNum" sz="quarter" idx="12"/>
          </p:nvPr>
        </p:nvSpPr>
        <p:spPr/>
        <p:txBody>
          <a:bodyPr/>
          <a:lstStyle/>
          <a:p>
            <a:fld id="{72C07508-5EB2-4DB8-8378-8805A83D3842}" type="slidenum">
              <a:rPr lang="en-US" smtClean="0"/>
              <a:pPr/>
              <a:t>‹#›</a:t>
            </a:fld>
            <a:endParaRPr lang="en-US"/>
          </a:p>
        </p:txBody>
      </p:sp>
    </p:spTree>
    <p:extLst>
      <p:ext uri="{BB962C8B-B14F-4D97-AF65-F5344CB8AC3E}">
        <p14:creationId xmlns:p14="http://schemas.microsoft.com/office/powerpoint/2010/main" val="2354505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D0E616-F0B0-1E19-73C8-FFF2BCA57F61}"/>
              </a:ext>
            </a:extLst>
          </p:cNvPr>
          <p:cNvSpPr>
            <a:spLocks noGrp="1"/>
          </p:cNvSpPr>
          <p:nvPr>
            <p:ph type="title"/>
          </p:nvPr>
        </p:nvSpPr>
        <p:spPr>
          <a:xfrm>
            <a:off x="675878" y="1709739"/>
            <a:ext cx="8543925" cy="2852737"/>
          </a:xfrm>
        </p:spPr>
        <p:txBody>
          <a:bodyPr anchor="b"/>
          <a:lstStyle>
            <a:lvl1pPr>
              <a:defRPr sz="4875"/>
            </a:lvl1pPr>
          </a:lstStyle>
          <a:p>
            <a:r>
              <a:rPr lang="en-US"/>
              <a:t>Click to edit Master title style</a:t>
            </a:r>
          </a:p>
        </p:txBody>
      </p:sp>
      <p:sp>
        <p:nvSpPr>
          <p:cNvPr id="3" name="Text Placeholder 2">
            <a:extLst>
              <a:ext uri="{FF2B5EF4-FFF2-40B4-BE49-F238E27FC236}">
                <a16:creationId xmlns:a16="http://schemas.microsoft.com/office/drawing/2014/main" id="{FE2CE42B-FFD5-8E42-A12F-53EC27E37574}"/>
              </a:ext>
            </a:extLst>
          </p:cNvPr>
          <p:cNvSpPr>
            <a:spLocks noGrp="1"/>
          </p:cNvSpPr>
          <p:nvPr>
            <p:ph type="body" idx="1"/>
          </p:nvPr>
        </p:nvSpPr>
        <p:spPr>
          <a:xfrm>
            <a:off x="675878" y="4589464"/>
            <a:ext cx="8543925" cy="150018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B742E1D-E115-29FF-3CA2-302B07B818A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4CE0A30-DDC3-5C06-1441-A30C89EA0F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69D7B1-3042-1C00-A512-E0395198E2FE}"/>
              </a:ext>
            </a:extLst>
          </p:cNvPr>
          <p:cNvSpPr>
            <a:spLocks noGrp="1"/>
          </p:cNvSpPr>
          <p:nvPr>
            <p:ph type="sldNum" sz="quarter" idx="12"/>
          </p:nvPr>
        </p:nvSpPr>
        <p:spPr/>
        <p:txBody>
          <a:bodyPr/>
          <a:lstStyle/>
          <a:p>
            <a:fld id="{01EE7BCA-B838-4D07-B21F-48C16DEF4A1D}" type="slidenum">
              <a:rPr lang="en-US" smtClean="0"/>
              <a:pPr/>
              <a:t>‹#›</a:t>
            </a:fld>
            <a:endParaRPr lang="en-US"/>
          </a:p>
        </p:txBody>
      </p:sp>
    </p:spTree>
    <p:extLst>
      <p:ext uri="{BB962C8B-B14F-4D97-AF65-F5344CB8AC3E}">
        <p14:creationId xmlns:p14="http://schemas.microsoft.com/office/powerpoint/2010/main" val="3114706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DE44B-7D89-EADD-19AE-17020F6C7B9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1DFAE3-C312-0737-2C00-6480B8D2BA3B}"/>
              </a:ext>
            </a:extLst>
          </p:cNvPr>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D909BF1-97E2-F258-0E66-8F53B72C48ED}"/>
              </a:ext>
            </a:extLst>
          </p:cNvPr>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374C527-CE6B-1AB8-8FD5-54441AEFF9E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40698CEC-D882-80FF-A7E2-CB14D1DAA8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11057E-0E40-EAEF-08B9-43DD10AED42A}"/>
              </a:ext>
            </a:extLst>
          </p:cNvPr>
          <p:cNvSpPr>
            <a:spLocks noGrp="1"/>
          </p:cNvSpPr>
          <p:nvPr>
            <p:ph type="sldNum" sz="quarter" idx="12"/>
          </p:nvPr>
        </p:nvSpPr>
        <p:spPr/>
        <p:txBody>
          <a:bodyPr/>
          <a:lstStyle/>
          <a:p>
            <a:fld id="{4AAAF6DA-1804-43D7-976D-4624D84832B6}" type="slidenum">
              <a:rPr lang="en-US" smtClean="0"/>
              <a:pPr/>
              <a:t>‹#›</a:t>
            </a:fld>
            <a:endParaRPr lang="en-US"/>
          </a:p>
        </p:txBody>
      </p:sp>
    </p:spTree>
    <p:extLst>
      <p:ext uri="{BB962C8B-B14F-4D97-AF65-F5344CB8AC3E}">
        <p14:creationId xmlns:p14="http://schemas.microsoft.com/office/powerpoint/2010/main" val="3389895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1A4BE-342B-1F15-2769-F4D9BABA2BEB}"/>
              </a:ext>
            </a:extLst>
          </p:cNvPr>
          <p:cNvSpPr>
            <a:spLocks noGrp="1"/>
          </p:cNvSpPr>
          <p:nvPr>
            <p:ph type="title"/>
          </p:nvPr>
        </p:nvSpPr>
        <p:spPr>
          <a:xfrm>
            <a:off x="682328" y="365126"/>
            <a:ext cx="8543925"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E6C6CA9-5F4A-6147-CCE1-1A621835A208}"/>
              </a:ext>
            </a:extLst>
          </p:cNvPr>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Click to edit Master text styles</a:t>
            </a:r>
          </a:p>
        </p:txBody>
      </p:sp>
      <p:sp>
        <p:nvSpPr>
          <p:cNvPr id="4" name="Content Placeholder 3">
            <a:extLst>
              <a:ext uri="{FF2B5EF4-FFF2-40B4-BE49-F238E27FC236}">
                <a16:creationId xmlns:a16="http://schemas.microsoft.com/office/drawing/2014/main" id="{788EAB76-4A9E-7575-719A-593538CB99C3}"/>
              </a:ext>
            </a:extLst>
          </p:cNvPr>
          <p:cNvSpPr>
            <a:spLocks noGrp="1"/>
          </p:cNvSpPr>
          <p:nvPr>
            <p:ph sz="half" idx="2"/>
          </p:nvPr>
        </p:nvSpPr>
        <p:spPr>
          <a:xfrm>
            <a:off x="682328"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DB89029-7F90-4138-FEA8-4CD1865853B6}"/>
              </a:ext>
            </a:extLst>
          </p:cNvPr>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Click to edit Master text styles</a:t>
            </a:r>
          </a:p>
        </p:txBody>
      </p:sp>
      <p:sp>
        <p:nvSpPr>
          <p:cNvPr id="6" name="Content Placeholder 5">
            <a:extLst>
              <a:ext uri="{FF2B5EF4-FFF2-40B4-BE49-F238E27FC236}">
                <a16:creationId xmlns:a16="http://schemas.microsoft.com/office/drawing/2014/main" id="{713E4751-3893-E29E-48EB-D1F3CA34363F}"/>
              </a:ext>
            </a:extLst>
          </p:cNvPr>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D58CA05-3394-A8D7-913B-3BD2847CE73B}"/>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FE8EF226-82D9-1A77-3DF0-357746E1E3E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96EB70A-FE5A-CC50-AAF5-00C5B88B5577}"/>
              </a:ext>
            </a:extLst>
          </p:cNvPr>
          <p:cNvSpPr>
            <a:spLocks noGrp="1"/>
          </p:cNvSpPr>
          <p:nvPr>
            <p:ph type="sldNum" sz="quarter" idx="12"/>
          </p:nvPr>
        </p:nvSpPr>
        <p:spPr/>
        <p:txBody>
          <a:bodyPr/>
          <a:lstStyle/>
          <a:p>
            <a:fld id="{919F26FE-0D83-45C4-ACA0-5D26C55E044D}" type="slidenum">
              <a:rPr lang="en-US" smtClean="0"/>
              <a:pPr/>
              <a:t>‹#›</a:t>
            </a:fld>
            <a:endParaRPr lang="en-US"/>
          </a:p>
        </p:txBody>
      </p:sp>
    </p:spTree>
    <p:extLst>
      <p:ext uri="{BB962C8B-B14F-4D97-AF65-F5344CB8AC3E}">
        <p14:creationId xmlns:p14="http://schemas.microsoft.com/office/powerpoint/2010/main" val="3248201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4C5ED-3926-B974-01EE-9174A161CE4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EBA411E-4064-D255-E0E0-EF84E4B7F945}"/>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D2305365-1DC5-20F0-7103-155217E7C4F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8124CAF-EE6D-49AB-F490-CE07BB1FCE4F}"/>
              </a:ext>
            </a:extLst>
          </p:cNvPr>
          <p:cNvSpPr>
            <a:spLocks noGrp="1"/>
          </p:cNvSpPr>
          <p:nvPr>
            <p:ph type="sldNum" sz="quarter" idx="12"/>
          </p:nvPr>
        </p:nvSpPr>
        <p:spPr/>
        <p:txBody>
          <a:bodyPr/>
          <a:lstStyle/>
          <a:p>
            <a:fld id="{77DAEA50-096D-4F86-BF7B-E45F38975CD4}" type="slidenum">
              <a:rPr lang="en-US" smtClean="0"/>
              <a:pPr/>
              <a:t>‹#›</a:t>
            </a:fld>
            <a:endParaRPr lang="en-US"/>
          </a:p>
        </p:txBody>
      </p:sp>
    </p:spTree>
    <p:extLst>
      <p:ext uri="{BB962C8B-B14F-4D97-AF65-F5344CB8AC3E}">
        <p14:creationId xmlns:p14="http://schemas.microsoft.com/office/powerpoint/2010/main" val="2444859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6C0A14F-8D1F-76D1-82A4-45E9D7D330D9}"/>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9C7B7169-D55E-10B4-4C38-5950A575CE4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3ED4B3-7DE9-5CD3-E71E-441FCD55860F}"/>
              </a:ext>
            </a:extLst>
          </p:cNvPr>
          <p:cNvSpPr>
            <a:spLocks noGrp="1"/>
          </p:cNvSpPr>
          <p:nvPr>
            <p:ph type="sldNum" sz="quarter" idx="12"/>
          </p:nvPr>
        </p:nvSpPr>
        <p:spPr/>
        <p:txBody>
          <a:bodyPr/>
          <a:lstStyle/>
          <a:p>
            <a:fld id="{C33EABD9-72B7-4876-93FA-1825448DC6FE}" type="slidenum">
              <a:rPr lang="en-US" smtClean="0"/>
              <a:pPr/>
              <a:t>‹#›</a:t>
            </a:fld>
            <a:endParaRPr lang="en-US"/>
          </a:p>
        </p:txBody>
      </p:sp>
    </p:spTree>
    <p:extLst>
      <p:ext uri="{BB962C8B-B14F-4D97-AF65-F5344CB8AC3E}">
        <p14:creationId xmlns:p14="http://schemas.microsoft.com/office/powerpoint/2010/main" val="1740044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F7775-CE20-6C30-FFC6-A6D35F60A15E}"/>
              </a:ext>
            </a:extLst>
          </p:cNvPr>
          <p:cNvSpPr>
            <a:spLocks noGrp="1"/>
          </p:cNvSpPr>
          <p:nvPr>
            <p:ph type="title"/>
          </p:nvPr>
        </p:nvSpPr>
        <p:spPr>
          <a:xfrm>
            <a:off x="682328" y="457200"/>
            <a:ext cx="3194943" cy="1600200"/>
          </a:xfrm>
        </p:spPr>
        <p:txBody>
          <a:bodyPr anchor="b"/>
          <a:lstStyle>
            <a:lvl1pPr>
              <a:defRPr sz="2600"/>
            </a:lvl1pPr>
          </a:lstStyle>
          <a:p>
            <a:r>
              <a:rPr lang="en-US"/>
              <a:t>Click to edit Master title style</a:t>
            </a:r>
          </a:p>
        </p:txBody>
      </p:sp>
      <p:sp>
        <p:nvSpPr>
          <p:cNvPr id="3" name="Content Placeholder 2">
            <a:extLst>
              <a:ext uri="{FF2B5EF4-FFF2-40B4-BE49-F238E27FC236}">
                <a16:creationId xmlns:a16="http://schemas.microsoft.com/office/drawing/2014/main" id="{8CD32CE5-2603-9822-D087-D9685E4D6AC7}"/>
              </a:ext>
            </a:extLst>
          </p:cNvPr>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8F3069B-3CAA-6872-A333-E3B76FADB35D}"/>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Click to edit Master text styles</a:t>
            </a:r>
          </a:p>
        </p:txBody>
      </p:sp>
      <p:sp>
        <p:nvSpPr>
          <p:cNvPr id="5" name="Date Placeholder 4">
            <a:extLst>
              <a:ext uri="{FF2B5EF4-FFF2-40B4-BE49-F238E27FC236}">
                <a16:creationId xmlns:a16="http://schemas.microsoft.com/office/drawing/2014/main" id="{223C0DDD-1C40-7A4F-0425-0CE21082D7AA}"/>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A86A6DFE-F394-07A6-8140-EA686A473D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7F5E1D-1FF1-E567-53C8-D1BB69071063}"/>
              </a:ext>
            </a:extLst>
          </p:cNvPr>
          <p:cNvSpPr>
            <a:spLocks noGrp="1"/>
          </p:cNvSpPr>
          <p:nvPr>
            <p:ph type="sldNum" sz="quarter" idx="12"/>
          </p:nvPr>
        </p:nvSpPr>
        <p:spPr/>
        <p:txBody>
          <a:bodyPr/>
          <a:lstStyle/>
          <a:p>
            <a:fld id="{38CA2CEF-F7A1-4C6E-B16E-377B3AA63D5A}" type="slidenum">
              <a:rPr lang="en-US" smtClean="0"/>
              <a:pPr/>
              <a:t>‹#›</a:t>
            </a:fld>
            <a:endParaRPr lang="en-US"/>
          </a:p>
        </p:txBody>
      </p:sp>
    </p:spTree>
    <p:extLst>
      <p:ext uri="{BB962C8B-B14F-4D97-AF65-F5344CB8AC3E}">
        <p14:creationId xmlns:p14="http://schemas.microsoft.com/office/powerpoint/2010/main" val="2906517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E1B43-91B7-B648-B6AA-F81879813FED}"/>
              </a:ext>
            </a:extLst>
          </p:cNvPr>
          <p:cNvSpPr>
            <a:spLocks noGrp="1"/>
          </p:cNvSpPr>
          <p:nvPr>
            <p:ph type="title"/>
          </p:nvPr>
        </p:nvSpPr>
        <p:spPr>
          <a:xfrm>
            <a:off x="682328" y="457200"/>
            <a:ext cx="3194943" cy="1600200"/>
          </a:xfrm>
        </p:spPr>
        <p:txBody>
          <a:bodyPr anchor="b"/>
          <a:lstStyle>
            <a:lvl1pPr>
              <a:defRPr sz="2600"/>
            </a:lvl1pPr>
          </a:lstStyle>
          <a:p>
            <a:r>
              <a:rPr lang="en-US"/>
              <a:t>Click to edit Master title style</a:t>
            </a:r>
          </a:p>
        </p:txBody>
      </p:sp>
      <p:sp>
        <p:nvSpPr>
          <p:cNvPr id="3" name="Picture Placeholder 2">
            <a:extLst>
              <a:ext uri="{FF2B5EF4-FFF2-40B4-BE49-F238E27FC236}">
                <a16:creationId xmlns:a16="http://schemas.microsoft.com/office/drawing/2014/main" id="{1CA39C24-BC5C-B572-F342-6516592FE466}"/>
              </a:ext>
            </a:extLst>
          </p:cNvPr>
          <p:cNvSpPr>
            <a:spLocks noGrp="1"/>
          </p:cNvSpPr>
          <p:nvPr>
            <p:ph type="pic" idx="1"/>
          </p:nvPr>
        </p:nvSpPr>
        <p:spPr>
          <a:xfrm>
            <a:off x="4211340" y="987426"/>
            <a:ext cx="5014913"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lang="en-US"/>
          </a:p>
        </p:txBody>
      </p:sp>
      <p:sp>
        <p:nvSpPr>
          <p:cNvPr id="4" name="Text Placeholder 3">
            <a:extLst>
              <a:ext uri="{FF2B5EF4-FFF2-40B4-BE49-F238E27FC236}">
                <a16:creationId xmlns:a16="http://schemas.microsoft.com/office/drawing/2014/main" id="{AA20DF5B-1AB4-56B7-DB4A-AD18240643CD}"/>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Click to edit Master text styles</a:t>
            </a:r>
          </a:p>
        </p:txBody>
      </p:sp>
      <p:sp>
        <p:nvSpPr>
          <p:cNvPr id="5" name="Date Placeholder 4">
            <a:extLst>
              <a:ext uri="{FF2B5EF4-FFF2-40B4-BE49-F238E27FC236}">
                <a16:creationId xmlns:a16="http://schemas.microsoft.com/office/drawing/2014/main" id="{DB593445-1819-6C31-573B-D2641D1C038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64D91C3-133A-5307-B1BA-0B498330FF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210780-F9D0-D81B-43E1-23719933403F}"/>
              </a:ext>
            </a:extLst>
          </p:cNvPr>
          <p:cNvSpPr>
            <a:spLocks noGrp="1"/>
          </p:cNvSpPr>
          <p:nvPr>
            <p:ph type="sldNum" sz="quarter" idx="12"/>
          </p:nvPr>
        </p:nvSpPr>
        <p:spPr/>
        <p:txBody>
          <a:bodyPr/>
          <a:lstStyle/>
          <a:p>
            <a:fld id="{65A03FFA-AF63-42D1-91A9-AEEBAE6DD59B}" type="slidenum">
              <a:rPr lang="en-US" smtClean="0"/>
              <a:pPr/>
              <a:t>‹#›</a:t>
            </a:fld>
            <a:endParaRPr lang="en-US"/>
          </a:p>
        </p:txBody>
      </p:sp>
    </p:spTree>
    <p:extLst>
      <p:ext uri="{BB962C8B-B14F-4D97-AF65-F5344CB8AC3E}">
        <p14:creationId xmlns:p14="http://schemas.microsoft.com/office/powerpoint/2010/main" val="1413714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38B97B-0B87-F831-221E-623B8D255717}"/>
              </a:ext>
            </a:extLst>
          </p:cNvPr>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807B45A-5445-7F11-BF4F-4C94F31AE331}"/>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035C11-1D68-B225-690C-F3C2DFC4D631}"/>
              </a:ext>
            </a:extLst>
          </p:cNvPr>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975">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EE83F618-2C74-E4FF-959D-4A9DC8A3401C}"/>
              </a:ext>
            </a:extLst>
          </p:cNvPr>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F2B4D23-BEFE-3704-8756-AF2FC00E4BB6}"/>
              </a:ext>
            </a:extLst>
          </p:cNvPr>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0E6A846C-426E-4A4C-81A1-E63C5125FDB4}" type="slidenum">
              <a:rPr lang="en-US" smtClean="0"/>
              <a:pPr/>
              <a:t>‹#›</a:t>
            </a:fld>
            <a:endParaRPr lang="en-US"/>
          </a:p>
        </p:txBody>
      </p:sp>
    </p:spTree>
    <p:extLst>
      <p:ext uri="{BB962C8B-B14F-4D97-AF65-F5344CB8AC3E}">
        <p14:creationId xmlns:p14="http://schemas.microsoft.com/office/powerpoint/2010/main" val="3299580856"/>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hf hdr="0" ftr="0" dt="0"/>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gif"/><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9"/>
          <p:cNvSpPr>
            <a:spLocks noChangeArrowheads="1"/>
          </p:cNvSpPr>
          <p:nvPr/>
        </p:nvSpPr>
        <p:spPr bwMode="auto">
          <a:xfrm>
            <a:off x="1795463" y="766762"/>
            <a:ext cx="8048625"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950" tIns="49475" rIns="98950" bIns="49475" anchor="ctr"/>
          <a:lstStyle/>
          <a:p>
            <a:pPr algn="ctr" eaLnBrk="1" hangingPunct="1"/>
            <a:r>
              <a:rPr lang="en-US" altLang="en-US" sz="2600" dirty="0">
                <a:solidFill>
                  <a:srgbClr val="0000CC"/>
                </a:solidFill>
                <a:latin typeface="Times New Roman" pitchFamily="18" charset="0"/>
              </a:rPr>
              <a:t> </a:t>
            </a:r>
            <a:r>
              <a:rPr lang="en-US" altLang="en-US" sz="2438" dirty="0">
                <a:solidFill>
                  <a:srgbClr val="0000CC"/>
                </a:solidFill>
                <a:latin typeface="Times New Roman" pitchFamily="18" charset="0"/>
              </a:rPr>
              <a:t>BỘ CÔNG THƯƠNG</a:t>
            </a:r>
            <a:br>
              <a:rPr lang="en-US" altLang="en-US" sz="2438" dirty="0">
                <a:solidFill>
                  <a:srgbClr val="0000CC"/>
                </a:solidFill>
                <a:latin typeface="Times New Roman" pitchFamily="18" charset="0"/>
              </a:rPr>
            </a:br>
            <a:r>
              <a:rPr lang="en-US" altLang="en-US" sz="2438" b="1" dirty="0">
                <a:solidFill>
                  <a:srgbClr val="0000CC"/>
                </a:solidFill>
                <a:latin typeface="Times New Roman" pitchFamily="18" charset="0"/>
              </a:rPr>
              <a:t>TRƯỜNG CĐ KINH TẾ – KỸ THUẬT CÔNG THƯƠNG</a:t>
            </a:r>
          </a:p>
        </p:txBody>
      </p:sp>
      <p:sp>
        <p:nvSpPr>
          <p:cNvPr id="3075" name="Rectangle 11"/>
          <p:cNvSpPr>
            <a:spLocks noChangeArrowheads="1"/>
          </p:cNvSpPr>
          <p:nvPr/>
        </p:nvSpPr>
        <p:spPr bwMode="auto">
          <a:xfrm>
            <a:off x="357717" y="4409337"/>
            <a:ext cx="8915400" cy="870214"/>
          </a:xfrm>
          <a:prstGeom prst="rect">
            <a:avLst/>
          </a:prstGeom>
          <a:noFill/>
          <a:ln>
            <a:noFill/>
          </a:ln>
        </p:spPr>
        <p:txBody>
          <a:bodyPr lIns="98950" tIns="49475" rIns="98950" bIns="49475"/>
          <a:lstStyle/>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gn="ctr">
              <a:lnSpc>
                <a:spcPct val="80000"/>
              </a:lnSpc>
              <a:spcBef>
                <a:spcPct val="20000"/>
              </a:spcBef>
              <a:defRPr/>
            </a:pPr>
            <a:r>
              <a:rPr lang="vi-VN" sz="2600" b="1" i="1" dirty="0">
                <a:solidFill>
                  <a:srgbClr val="0000CC"/>
                </a:solidFill>
                <a:latin typeface="Times New Roman" pitchFamily="18" charset="0"/>
              </a:rPr>
              <a:t>Thanh Hóa</a:t>
            </a:r>
            <a:r>
              <a:rPr lang="en-US" sz="2600" b="1" i="1" dirty="0">
                <a:solidFill>
                  <a:srgbClr val="0000CC"/>
                </a:solidFill>
                <a:latin typeface="Times New Roman" pitchFamily="18" charset="0"/>
              </a:rPr>
              <a:t>, 09/20</a:t>
            </a:r>
            <a:r>
              <a:rPr lang="vi-VN" sz="2600" b="1" i="1" dirty="0">
                <a:solidFill>
                  <a:srgbClr val="0000CC"/>
                </a:solidFill>
                <a:latin typeface="Times New Roman" pitchFamily="18" charset="0"/>
              </a:rPr>
              <a:t>2</a:t>
            </a:r>
            <a:r>
              <a:rPr lang="en-US" sz="2600" b="1" i="1" dirty="0">
                <a:solidFill>
                  <a:srgbClr val="0000CC"/>
                </a:solidFill>
                <a:latin typeface="Times New Roman" pitchFamily="18" charset="0"/>
              </a:rPr>
              <a:t>4</a:t>
            </a:r>
          </a:p>
          <a:p>
            <a:pPr>
              <a:lnSpc>
                <a:spcPct val="80000"/>
              </a:lnSpc>
              <a:spcBef>
                <a:spcPct val="20000"/>
              </a:spcBef>
              <a:defRPr/>
            </a:pPr>
            <a:endParaRPr lang="en-US" sz="406" dirty="0"/>
          </a:p>
          <a:p>
            <a:pPr>
              <a:lnSpc>
                <a:spcPct val="80000"/>
              </a:lnSpc>
              <a:spcBef>
                <a:spcPct val="20000"/>
              </a:spcBef>
              <a:defRPr/>
            </a:pPr>
            <a:endParaRPr lang="en-US" sz="569" dirty="0"/>
          </a:p>
          <a:p>
            <a:pPr algn="ctr">
              <a:lnSpc>
                <a:spcPct val="80000"/>
              </a:lnSpc>
              <a:spcBef>
                <a:spcPct val="20000"/>
              </a:spcBef>
              <a:defRPr/>
            </a:pPr>
            <a:r>
              <a:rPr lang="en-US" sz="1219" b="1" i="1" dirty="0">
                <a:solidFill>
                  <a:srgbClr val="660066"/>
                </a:solidFill>
                <a:latin typeface="Times New Roman" pitchFamily="18" charset="0"/>
              </a:rPr>
              <a:t> </a:t>
            </a:r>
            <a:endParaRPr lang="en-US" sz="100" b="1" i="1" dirty="0">
              <a:solidFill>
                <a:srgbClr val="660066"/>
              </a:solidFill>
              <a:latin typeface="Times New Roman" pitchFamily="18" charset="0"/>
            </a:endParaRPr>
          </a:p>
          <a:p>
            <a:pPr algn="ctr">
              <a:lnSpc>
                <a:spcPct val="80000"/>
              </a:lnSpc>
              <a:spcBef>
                <a:spcPct val="20000"/>
              </a:spcBef>
              <a:defRPr/>
            </a:pPr>
            <a:r>
              <a:rPr lang="en-US" sz="2600" b="1" i="1" dirty="0">
                <a:solidFill>
                  <a:srgbClr val="660066"/>
                </a:solidFill>
                <a:latin typeface="Times New Roman" pitchFamily="18" charset="0"/>
              </a:rPr>
              <a:t>   </a:t>
            </a:r>
            <a:endParaRPr lang="en-US" sz="2600" i="1" dirty="0">
              <a:solidFill>
                <a:srgbClr val="0000CC"/>
              </a:solidFill>
              <a:latin typeface="Times New Roman" pitchFamily="18" charset="0"/>
            </a:endParaRPr>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p:txBody>
      </p:sp>
      <p:pic>
        <p:nvPicPr>
          <p:cNvPr id="16388" name="Picture 5" descr="BOOK3D.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14750" y="4257995"/>
            <a:ext cx="2228850" cy="904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0" name="WordArt 13"/>
          <p:cNvSpPr>
            <a:spLocks noChangeArrowheads="1" noChangeShapeType="1" noTextEdit="1"/>
          </p:cNvSpPr>
          <p:nvPr/>
        </p:nvSpPr>
        <p:spPr bwMode="auto">
          <a:xfrm>
            <a:off x="371476" y="2543363"/>
            <a:ext cx="9188844" cy="1645840"/>
          </a:xfrm>
          <a:prstGeom prst="rect">
            <a:avLst/>
          </a:prstGeom>
        </p:spPr>
        <p:txBody>
          <a:bodyPr wrap="none" lIns="98950" tIns="49475" rIns="98950" bIns="49475" numCol="1" fromWordArt="1">
            <a:prstTxWarp prst="textPlain">
              <a:avLst>
                <a:gd name="adj" fmla="val 50000"/>
              </a:avLst>
            </a:prstTxWarp>
          </a:bodyPr>
          <a:lstStyle/>
          <a:p>
            <a:pPr algn="ctr"/>
            <a:r>
              <a:rPr lang="en-US" sz="3900" b="1" kern="10" dirty="0">
                <a:ln w="12700">
                  <a:solidFill>
                    <a:srgbClr val="3333CC"/>
                  </a:solidFill>
                  <a:round/>
                  <a:headEnd/>
                  <a:tailEnd/>
                </a:ln>
                <a:solidFill>
                  <a:srgbClr val="002060"/>
                </a:solidFill>
                <a:effectLst>
                  <a:outerShdw dist="45791" dir="2021404" algn="ctr" rotWithShape="0">
                    <a:srgbClr val="9999FF"/>
                  </a:outerShdw>
                </a:effectLst>
                <a:latin typeface="Times New Roman"/>
                <a:cs typeface="Times New Roman"/>
              </a:rPr>
              <a:t>BÀI GIẢNG </a:t>
            </a:r>
            <a:r>
              <a:rPr lang="en-US" sz="3900" b="1" kern="10" dirty="0" smtClean="0">
                <a:ln w="12700">
                  <a:solidFill>
                    <a:srgbClr val="3333CC"/>
                  </a:solidFill>
                  <a:round/>
                  <a:headEnd/>
                  <a:tailEnd/>
                </a:ln>
                <a:solidFill>
                  <a:srgbClr val="002060"/>
                </a:solidFill>
                <a:effectLst>
                  <a:outerShdw dist="45791" dir="2021404" algn="ctr" rotWithShape="0">
                    <a:srgbClr val="9999FF"/>
                  </a:outerShdw>
                </a:effectLst>
                <a:latin typeface="Times New Roman"/>
                <a:cs typeface="Times New Roman"/>
              </a:rPr>
              <a:t>HT TRUYỀN LỰC</a:t>
            </a:r>
            <a:endParaRPr lang="en-US" sz="3900" b="1" kern="10" dirty="0">
              <a:ln w="12700">
                <a:solidFill>
                  <a:srgbClr val="3333CC"/>
                </a:solidFill>
                <a:round/>
                <a:headEnd/>
                <a:tailEnd/>
              </a:ln>
              <a:solidFill>
                <a:srgbClr val="002060"/>
              </a:solidFill>
              <a:effectLst>
                <a:outerShdw dist="45791" dir="2021404" algn="ctr" rotWithShape="0">
                  <a:srgbClr val="9999FF"/>
                </a:outerShdw>
              </a:effectLst>
              <a:latin typeface="Times New Roman"/>
              <a:cs typeface="Times New Roman"/>
            </a:endParaRPr>
          </a:p>
        </p:txBody>
      </p:sp>
      <p:pic>
        <p:nvPicPr>
          <p:cNvPr id="16391" name="Picture 47"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4889456">
            <a:off x="7438960" y="4143628"/>
            <a:ext cx="1332838" cy="1571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48"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547813" y="1630141"/>
            <a:ext cx="1664758" cy="1105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3" name="Picture 49" descr="blumen-pflanzen051[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840298" y="4385259"/>
            <a:ext cx="1891771" cy="581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4" name="Picture 47"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4889456">
            <a:off x="7792430" y="1217350"/>
            <a:ext cx="1346598" cy="158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Picture 47"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4889456">
            <a:off x="1271786" y="4081662"/>
            <a:ext cx="1454944" cy="1718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p:nvPr/>
        </p:nvCxnSpPr>
        <p:spPr>
          <a:xfrm>
            <a:off x="4602162" y="1633588"/>
            <a:ext cx="2553891" cy="1719"/>
          </a:xfrm>
          <a:prstGeom prst="line">
            <a:avLst/>
          </a:prstGeom>
          <a:ln w="25400">
            <a:solidFill>
              <a:srgbClr val="000066">
                <a:alpha val="81000"/>
              </a:srgbClr>
            </a:solidFill>
          </a:ln>
        </p:spPr>
        <p:style>
          <a:lnRef idx="1">
            <a:schemeClr val="accent1"/>
          </a:lnRef>
          <a:fillRef idx="0">
            <a:schemeClr val="accent1"/>
          </a:fillRef>
          <a:effectRef idx="0">
            <a:schemeClr val="accent1"/>
          </a:effectRef>
          <a:fontRef idx="minor">
            <a:schemeClr val="tx1"/>
          </a:fontRef>
        </p:style>
      </p:cxnSp>
      <p:pic>
        <p:nvPicPr>
          <p:cNvPr id="2" name="Picture 53" descr="C:\Users\SONY\Desktop\GVG 2020\3.jpg">
            <a:extLst>
              <a:ext uri="{FF2B5EF4-FFF2-40B4-BE49-F238E27FC236}">
                <a16:creationId xmlns:a16="http://schemas.microsoft.com/office/drawing/2014/main" id="{16144C18-99B4-D02B-B747-B02CC85BEF4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912" y="704850"/>
            <a:ext cx="1852216" cy="185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0885516"/>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491ECDA-1777-D39E-D6DB-E49B8427B859}"/>
              </a:ext>
            </a:extLst>
          </p:cNvPr>
          <p:cNvSpPr>
            <a:spLocks noGrp="1"/>
          </p:cNvSpPr>
          <p:nvPr>
            <p:ph type="sldNum" sz="quarter" idx="12"/>
          </p:nvPr>
        </p:nvSpPr>
        <p:spPr/>
        <p:txBody>
          <a:bodyPr/>
          <a:lstStyle/>
          <a:p>
            <a:fld id="{72C07508-5EB2-4DB8-8378-8805A83D3842}" type="slidenum">
              <a:rPr lang="en-US" smtClean="0"/>
              <a:pPr/>
              <a:t>10</a:t>
            </a:fld>
            <a:endParaRPr lang="en-US"/>
          </a:p>
        </p:txBody>
      </p:sp>
      <p:sp>
        <p:nvSpPr>
          <p:cNvPr id="6" name="TextBox 5">
            <a:extLst>
              <a:ext uri="{FF2B5EF4-FFF2-40B4-BE49-F238E27FC236}">
                <a16:creationId xmlns:a16="http://schemas.microsoft.com/office/drawing/2014/main" id="{748C9C6D-234A-144B-486C-869BD13F1FD9}"/>
              </a:ext>
            </a:extLst>
          </p:cNvPr>
          <p:cNvSpPr txBox="1"/>
          <p:nvPr/>
        </p:nvSpPr>
        <p:spPr>
          <a:xfrm>
            <a:off x="-152266" y="152486"/>
            <a:ext cx="9829542" cy="1948290"/>
          </a:xfrm>
          <a:prstGeom prst="rect">
            <a:avLst/>
          </a:prstGeom>
          <a:noFill/>
        </p:spPr>
        <p:txBody>
          <a:bodyPr wrap="square">
            <a:spAutoFit/>
          </a:bodyPr>
          <a:lstStyle/>
          <a:p>
            <a:pPr lvl="1" algn="just">
              <a:spcBef>
                <a:spcPts val="60"/>
              </a:spcBef>
              <a:spcAft>
                <a:spcPts val="0"/>
              </a:spcAft>
              <a:buSzPts val="1300"/>
              <a:tabLst>
                <a:tab pos="410845" algn="l"/>
              </a:tabLst>
            </a:pPr>
            <a:r>
              <a:rPr lang="en-US" sz="2800" b="1" spc="-25" dirty="0">
                <a:effectLst/>
                <a:latin typeface="Times New Roman" panose="02020603050405020304" pitchFamily="18" charset="0"/>
                <a:ea typeface="Times New Roman" panose="02020603050405020304" pitchFamily="18" charset="0"/>
              </a:rPr>
              <a:t>6. </a:t>
            </a:r>
            <a:r>
              <a:rPr lang="vi-VN" sz="2800" b="1" spc="-25" dirty="0">
                <a:effectLst/>
                <a:latin typeface="Times New Roman" panose="02020603050405020304" pitchFamily="18" charset="0"/>
                <a:ea typeface="Times New Roman" panose="02020603050405020304" pitchFamily="18" charset="0"/>
              </a:rPr>
              <a:t>Dẫn động </a:t>
            </a:r>
            <a:r>
              <a:rPr lang="vi-VN" sz="2800" b="1" spc="-20" dirty="0">
                <a:effectLst/>
                <a:latin typeface="Times New Roman" panose="02020603050405020304" pitchFamily="18" charset="0"/>
                <a:ea typeface="Times New Roman" panose="02020603050405020304" pitchFamily="18" charset="0"/>
              </a:rPr>
              <a:t>ly</a:t>
            </a:r>
            <a:r>
              <a:rPr lang="vi-VN" sz="2800" b="1" spc="-115" dirty="0">
                <a:effectLst/>
                <a:latin typeface="Times New Roman" panose="02020603050405020304" pitchFamily="18" charset="0"/>
                <a:ea typeface="Times New Roman" panose="02020603050405020304" pitchFamily="18" charset="0"/>
              </a:rPr>
              <a:t> </a:t>
            </a:r>
            <a:r>
              <a:rPr lang="vi-VN" sz="2800" b="1" spc="-25" dirty="0">
                <a:effectLst/>
                <a:latin typeface="Times New Roman" panose="02020603050405020304" pitchFamily="18" charset="0"/>
                <a:ea typeface="Times New Roman" panose="02020603050405020304" pitchFamily="18" charset="0"/>
              </a:rPr>
              <a:t>hợp</a:t>
            </a:r>
            <a:endParaRPr lang="en-US" sz="2800" spc="-40" dirty="0">
              <a:effectLst/>
              <a:latin typeface="Times New Roman" panose="02020603050405020304" pitchFamily="18" charset="0"/>
              <a:ea typeface="Times New Roman" panose="02020603050405020304" pitchFamily="18" charset="0"/>
            </a:endParaRPr>
          </a:p>
          <a:p>
            <a:pPr marL="140335" marR="447040" indent="457200" algn="just">
              <a:lnSpc>
                <a:spcPct val="111000"/>
              </a:lnSpc>
              <a:spcBef>
                <a:spcPts val="215"/>
              </a:spcBef>
              <a:spcAft>
                <a:spcPts val="0"/>
              </a:spcAft>
            </a:pPr>
            <a:r>
              <a:rPr lang="vi-VN" sz="2800" dirty="0">
                <a:effectLst/>
                <a:latin typeface="Times New Roman" panose="02020603050405020304" pitchFamily="18" charset="0"/>
                <a:ea typeface="Times New Roman" panose="02020603050405020304" pitchFamily="18" charset="0"/>
              </a:rPr>
              <a:t>Dẫn động ly hợp có nhiệm vụ truyền lực của ngưới lái xe từ bàn đạp ly hợp đến các đòn mở để thực hiện việc đóng mở ly hợp.</a:t>
            </a:r>
            <a:endParaRPr lang="en-US" sz="2800" dirty="0">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E1F2A83A-F3BF-4703-4F2F-1D53284805D8}"/>
              </a:ext>
            </a:extLst>
          </p:cNvPr>
          <p:cNvSpPr txBox="1"/>
          <p:nvPr/>
        </p:nvSpPr>
        <p:spPr>
          <a:xfrm>
            <a:off x="-1185618" y="2121078"/>
            <a:ext cx="10862894" cy="2615844"/>
          </a:xfrm>
          <a:prstGeom prst="rect">
            <a:avLst/>
          </a:prstGeom>
          <a:noFill/>
        </p:spPr>
        <p:txBody>
          <a:bodyPr wrap="square">
            <a:spAutoFit/>
          </a:bodyPr>
          <a:lstStyle/>
          <a:p>
            <a:pPr lvl="3" algn="just">
              <a:spcBef>
                <a:spcPts val="75"/>
              </a:spcBef>
              <a:spcAft>
                <a:spcPts val="0"/>
              </a:spcAft>
              <a:buSzPts val="1300"/>
              <a:tabLst>
                <a:tab pos="635000" algn="l"/>
              </a:tabLst>
            </a:pPr>
            <a:r>
              <a:rPr lang="en-US" sz="2800" b="1" dirty="0">
                <a:effectLst/>
                <a:latin typeface="Times New Roman" panose="02020603050405020304" pitchFamily="18" charset="0"/>
                <a:ea typeface="Times New Roman" panose="02020603050405020304" pitchFamily="18" charset="0"/>
              </a:rPr>
              <a:t>6.1. </a:t>
            </a:r>
            <a:r>
              <a:rPr lang="vi-VN" sz="2800" b="1" dirty="0">
                <a:effectLst/>
                <a:latin typeface="Times New Roman" panose="02020603050405020304" pitchFamily="18" charset="0"/>
                <a:ea typeface="Times New Roman" panose="02020603050405020304" pitchFamily="18" charset="0"/>
              </a:rPr>
              <a:t>Dẫn động cơ khí kiểu đòn kéo</a:t>
            </a:r>
            <a:r>
              <a:rPr lang="vi-VN" sz="2800" b="1" spc="-35" dirty="0">
                <a:effectLst/>
                <a:latin typeface="Times New Roman" panose="02020603050405020304" pitchFamily="18" charset="0"/>
                <a:ea typeface="Times New Roman" panose="02020603050405020304" pitchFamily="18" charset="0"/>
              </a:rPr>
              <a:t> </a:t>
            </a:r>
            <a:r>
              <a:rPr lang="vi-VN" sz="2800" b="1" dirty="0">
                <a:effectLst/>
                <a:latin typeface="Times New Roman" panose="02020603050405020304" pitchFamily="18" charset="0"/>
                <a:ea typeface="Times New Roman" panose="02020603050405020304" pitchFamily="18" charset="0"/>
              </a:rPr>
              <a:t>(đẩy)</a:t>
            </a:r>
            <a:endParaRPr lang="en-US" sz="2800" dirty="0">
              <a:effectLst/>
              <a:latin typeface="Times New Roman" panose="02020603050405020304" pitchFamily="18" charset="0"/>
              <a:ea typeface="Times New Roman" panose="02020603050405020304" pitchFamily="18" charset="0"/>
            </a:endParaRPr>
          </a:p>
          <a:p>
            <a:pPr marL="140335" marR="448310" indent="457200" algn="just">
              <a:lnSpc>
                <a:spcPct val="111000"/>
              </a:lnSpc>
              <a:spcBef>
                <a:spcPts val="215"/>
              </a:spcBef>
              <a:spcAft>
                <a:spcPts val="0"/>
              </a:spcAft>
            </a:pPr>
            <a:r>
              <a:rPr lang="en-US" sz="280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Cấu tạo chung của hệ dẫn động ly hợp bằng cơ khí được </a:t>
            </a:r>
            <a:r>
              <a:rPr lang="en-US" sz="280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thể hiện trên hình 2.15. Những bộ phận chính của dẫn </a:t>
            </a:r>
            <a:r>
              <a:rPr lang="en-US" sz="280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động cơ khí kiểu này bao gồm: bàn đạp 1, thanh đẩy 3, </a:t>
            </a:r>
            <a:r>
              <a:rPr lang="en-US" sz="280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càng mở 4, bạc mở 6 và đòn mở 7.</a:t>
            </a:r>
            <a:endParaRPr lang="en-US" sz="2800" dirty="0">
              <a:effectLst/>
              <a:latin typeface="Times New Roman" panose="02020603050405020304" pitchFamily="18" charset="0"/>
              <a:ea typeface="Times New Roman" panose="02020603050405020304" pitchFamily="18" charset="0"/>
            </a:endParaRPr>
          </a:p>
          <a:p>
            <a:r>
              <a:rPr lang="vi-VN" sz="1000" dirty="0">
                <a:effectLst/>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673391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C435E02-DA25-EFE5-D568-767982AA654B}"/>
              </a:ext>
            </a:extLst>
          </p:cNvPr>
          <p:cNvSpPr>
            <a:spLocks noGrp="1"/>
          </p:cNvSpPr>
          <p:nvPr>
            <p:ph type="sldNum" sz="quarter" idx="12"/>
          </p:nvPr>
        </p:nvSpPr>
        <p:spPr/>
        <p:txBody>
          <a:bodyPr/>
          <a:lstStyle/>
          <a:p>
            <a:fld id="{72C07508-5EB2-4DB8-8378-8805A83D3842}" type="slidenum">
              <a:rPr lang="en-US" smtClean="0"/>
              <a:pPr/>
              <a:t>11</a:t>
            </a:fld>
            <a:endParaRPr lang="en-US"/>
          </a:p>
        </p:txBody>
      </p:sp>
      <p:pic>
        <p:nvPicPr>
          <p:cNvPr id="5" name="image20.png">
            <a:extLst>
              <a:ext uri="{FF2B5EF4-FFF2-40B4-BE49-F238E27FC236}">
                <a16:creationId xmlns:a16="http://schemas.microsoft.com/office/drawing/2014/main" id="{B3797256-4BBC-9996-E32F-E1F924B22669}"/>
              </a:ext>
            </a:extLst>
          </p:cNvPr>
          <p:cNvPicPr>
            <a:picLocks noChangeAspect="1"/>
          </p:cNvPicPr>
          <p:nvPr/>
        </p:nvPicPr>
        <p:blipFill>
          <a:blip r:embed="rId2" cstate="print"/>
          <a:stretch>
            <a:fillRect/>
          </a:stretch>
        </p:blipFill>
        <p:spPr>
          <a:xfrm>
            <a:off x="1295496" y="685872"/>
            <a:ext cx="6781622" cy="5486256"/>
          </a:xfrm>
          <a:prstGeom prst="rect">
            <a:avLst/>
          </a:prstGeom>
        </p:spPr>
      </p:pic>
    </p:spTree>
    <p:extLst>
      <p:ext uri="{BB962C8B-B14F-4D97-AF65-F5344CB8AC3E}">
        <p14:creationId xmlns:p14="http://schemas.microsoft.com/office/powerpoint/2010/main" val="2284704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CED9AAE-7FE5-AF33-D057-74746456CB5E}"/>
              </a:ext>
            </a:extLst>
          </p:cNvPr>
          <p:cNvSpPr>
            <a:spLocks noGrp="1"/>
          </p:cNvSpPr>
          <p:nvPr>
            <p:ph type="sldNum" sz="quarter" idx="12"/>
          </p:nvPr>
        </p:nvSpPr>
        <p:spPr/>
        <p:txBody>
          <a:bodyPr/>
          <a:lstStyle/>
          <a:p>
            <a:fld id="{72C07508-5EB2-4DB8-8378-8805A83D3842}" type="slidenum">
              <a:rPr lang="en-US" smtClean="0"/>
              <a:pPr/>
              <a:t>12</a:t>
            </a:fld>
            <a:endParaRPr lang="en-US"/>
          </a:p>
        </p:txBody>
      </p:sp>
      <p:sp>
        <p:nvSpPr>
          <p:cNvPr id="6" name="TextBox 5">
            <a:extLst>
              <a:ext uri="{FF2B5EF4-FFF2-40B4-BE49-F238E27FC236}">
                <a16:creationId xmlns:a16="http://schemas.microsoft.com/office/drawing/2014/main" id="{C74D02C8-5F6B-A7C8-E446-8AA8507E1808}"/>
              </a:ext>
            </a:extLst>
          </p:cNvPr>
          <p:cNvSpPr txBox="1"/>
          <p:nvPr/>
        </p:nvSpPr>
        <p:spPr>
          <a:xfrm>
            <a:off x="-838048" y="228684"/>
            <a:ext cx="4955458" cy="523220"/>
          </a:xfrm>
          <a:prstGeom prst="rect">
            <a:avLst/>
          </a:prstGeom>
          <a:noFill/>
        </p:spPr>
        <p:txBody>
          <a:bodyPr wrap="square">
            <a:spAutoFit/>
          </a:bodyPr>
          <a:lstStyle/>
          <a:p>
            <a:pPr lvl="2">
              <a:spcBef>
                <a:spcPts val="445"/>
              </a:spcBef>
              <a:tabLst>
                <a:tab pos="517525" algn="l"/>
              </a:tabLst>
            </a:pPr>
            <a:r>
              <a:rPr lang="en-US" sz="2800" b="1" kern="0" spc="-25" dirty="0">
                <a:effectLst/>
                <a:latin typeface="Times New Roman" panose="02020603050405020304" pitchFamily="18" charset="0"/>
                <a:ea typeface="Times New Roman" panose="02020603050405020304" pitchFamily="18" charset="0"/>
              </a:rPr>
              <a:t>6.2. </a:t>
            </a:r>
            <a:r>
              <a:rPr lang="vi-VN" sz="2800" b="1" kern="0" spc="-25" dirty="0">
                <a:effectLst/>
                <a:latin typeface="Times New Roman" panose="02020603050405020304" pitchFamily="18" charset="0"/>
                <a:ea typeface="Times New Roman" panose="02020603050405020304" pitchFamily="18" charset="0"/>
              </a:rPr>
              <a:t>Dẫn </a:t>
            </a:r>
            <a:r>
              <a:rPr lang="vi-VN" sz="2800" b="1" kern="0" spc="-30" dirty="0">
                <a:effectLst/>
                <a:latin typeface="Times New Roman" panose="02020603050405020304" pitchFamily="18" charset="0"/>
                <a:ea typeface="Times New Roman" panose="02020603050405020304" pitchFamily="18" charset="0"/>
              </a:rPr>
              <a:t>động thuỷ</a:t>
            </a:r>
            <a:r>
              <a:rPr lang="vi-VN" sz="2800" b="1" kern="0" spc="-130" dirty="0">
                <a:effectLst/>
                <a:latin typeface="Times New Roman" panose="02020603050405020304" pitchFamily="18" charset="0"/>
                <a:ea typeface="Times New Roman" panose="02020603050405020304" pitchFamily="18" charset="0"/>
              </a:rPr>
              <a:t> </a:t>
            </a:r>
            <a:r>
              <a:rPr lang="vi-VN" sz="2800" b="1" kern="0" spc="-20" dirty="0">
                <a:effectLst/>
                <a:latin typeface="Times New Roman" panose="02020603050405020304" pitchFamily="18" charset="0"/>
                <a:ea typeface="Times New Roman" panose="02020603050405020304" pitchFamily="18" charset="0"/>
              </a:rPr>
              <a:t>lực</a:t>
            </a:r>
            <a:endParaRPr lang="en-US" sz="2800" b="1" kern="0" dirty="0">
              <a:effectLst/>
              <a:latin typeface="Times New Roman" panose="02020603050405020304" pitchFamily="18" charset="0"/>
              <a:ea typeface="Times New Roman" panose="02020603050405020304" pitchFamily="18" charset="0"/>
            </a:endParaRPr>
          </a:p>
        </p:txBody>
      </p:sp>
      <p:pic>
        <p:nvPicPr>
          <p:cNvPr id="7" name="image22.png">
            <a:extLst>
              <a:ext uri="{FF2B5EF4-FFF2-40B4-BE49-F238E27FC236}">
                <a16:creationId xmlns:a16="http://schemas.microsoft.com/office/drawing/2014/main" id="{FD0B9986-1D16-DEA1-E782-414505BC4B8F}"/>
              </a:ext>
            </a:extLst>
          </p:cNvPr>
          <p:cNvPicPr>
            <a:picLocks noChangeAspect="1"/>
          </p:cNvPicPr>
          <p:nvPr/>
        </p:nvPicPr>
        <p:blipFill>
          <a:blip r:embed="rId2" cstate="print"/>
          <a:stretch>
            <a:fillRect/>
          </a:stretch>
        </p:blipFill>
        <p:spPr>
          <a:xfrm>
            <a:off x="1828882" y="1219257"/>
            <a:ext cx="6324434" cy="5137093"/>
          </a:xfrm>
          <a:prstGeom prst="rect">
            <a:avLst/>
          </a:prstGeom>
        </p:spPr>
      </p:pic>
    </p:spTree>
    <p:extLst>
      <p:ext uri="{BB962C8B-B14F-4D97-AF65-F5344CB8AC3E}">
        <p14:creationId xmlns:p14="http://schemas.microsoft.com/office/powerpoint/2010/main" val="1521692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A388CBB-A4E3-DCF3-FF63-3069FA09A166}"/>
              </a:ext>
            </a:extLst>
          </p:cNvPr>
          <p:cNvSpPr>
            <a:spLocks noGrp="1"/>
          </p:cNvSpPr>
          <p:nvPr>
            <p:ph type="sldNum" sz="quarter" idx="12"/>
          </p:nvPr>
        </p:nvSpPr>
        <p:spPr/>
        <p:txBody>
          <a:bodyPr/>
          <a:lstStyle/>
          <a:p>
            <a:fld id="{72C07508-5EB2-4DB8-8378-8805A83D3842}" type="slidenum">
              <a:rPr lang="en-US" smtClean="0"/>
              <a:pPr/>
              <a:t>13</a:t>
            </a:fld>
            <a:endParaRPr lang="en-US"/>
          </a:p>
        </p:txBody>
      </p:sp>
      <p:sp>
        <p:nvSpPr>
          <p:cNvPr id="10" name="TextBox 9">
            <a:extLst>
              <a:ext uri="{FF2B5EF4-FFF2-40B4-BE49-F238E27FC236}">
                <a16:creationId xmlns:a16="http://schemas.microsoft.com/office/drawing/2014/main" id="{3FE28BE4-0D4F-688B-ED22-2706932CABD1}"/>
              </a:ext>
            </a:extLst>
          </p:cNvPr>
          <p:cNvSpPr txBox="1"/>
          <p:nvPr/>
        </p:nvSpPr>
        <p:spPr>
          <a:xfrm>
            <a:off x="152526" y="12167"/>
            <a:ext cx="9600947" cy="5801781"/>
          </a:xfrm>
          <a:prstGeom prst="rect">
            <a:avLst/>
          </a:prstGeom>
          <a:noFill/>
        </p:spPr>
        <p:txBody>
          <a:bodyPr wrap="square">
            <a:spAutoFit/>
          </a:bodyPr>
          <a:lstStyle/>
          <a:p>
            <a:pPr marL="140335" marR="447040" indent="457200" algn="just">
              <a:lnSpc>
                <a:spcPct val="111000"/>
              </a:lnSpc>
              <a:spcAft>
                <a:spcPts val="0"/>
              </a:spcAft>
            </a:pPr>
            <a:r>
              <a:rPr lang="vi-VN" sz="2400" dirty="0">
                <a:effectLst/>
                <a:latin typeface="Times New Roman" panose="02020603050405020304" pitchFamily="18" charset="0"/>
                <a:ea typeface="Times New Roman" panose="02020603050405020304" pitchFamily="18" charset="0"/>
              </a:rPr>
              <a:t>Nguyên lý làm việc của hệ dân động thuỷ lực như sau: khi cần </a:t>
            </a:r>
            <a:r>
              <a:rPr lang="vi-VN" sz="2400" spc="-15" dirty="0">
                <a:effectLst/>
                <a:latin typeface="Times New Roman" panose="02020603050405020304" pitchFamily="18" charset="0"/>
                <a:ea typeface="Times New Roman" panose="02020603050405020304" pitchFamily="18" charset="0"/>
              </a:rPr>
              <a:t>mở </a:t>
            </a:r>
            <a:r>
              <a:rPr lang="vi-VN" sz="2400" dirty="0">
                <a:effectLst/>
                <a:latin typeface="Times New Roman" panose="02020603050405020304" pitchFamily="18" charset="0"/>
                <a:ea typeface="Times New Roman" panose="02020603050405020304" pitchFamily="18" charset="0"/>
              </a:rPr>
              <a:t>ly hợp người lái tác dụng một lực vào bàn đạp 1 thông qua điểm tựa đầu dưới của bàn đạp tác dụng lên ty đẩy của Piston Xy lanh chính 2 làm Piston dịch chuyển sang phải. Dầu ở khoang bên phải của Piston được dồn ép tới khoang bên trái của Xy lanh công tác 4 qua ống dẫn 3. Piston của Xy lanh công tác 4 sẽ dịch chuyển sang phải và ty đẩy của nó sẽ tác dụng lên càng </a:t>
            </a:r>
            <a:r>
              <a:rPr lang="vi-VN" sz="2400" spc="-15" dirty="0">
                <a:effectLst/>
                <a:latin typeface="Times New Roman" panose="02020603050405020304" pitchFamily="18" charset="0"/>
                <a:ea typeface="Times New Roman" panose="02020603050405020304" pitchFamily="18" charset="0"/>
              </a:rPr>
              <a:t>mở </a:t>
            </a:r>
            <a:r>
              <a:rPr lang="vi-VN" sz="2400" dirty="0">
                <a:effectLst/>
                <a:latin typeface="Times New Roman" panose="02020603050405020304" pitchFamily="18" charset="0"/>
                <a:ea typeface="Times New Roman" panose="02020603050405020304" pitchFamily="18" charset="0"/>
              </a:rPr>
              <a:t>5 đẩy bạc </a:t>
            </a:r>
            <a:r>
              <a:rPr lang="vi-VN" sz="2400" spc="-15" dirty="0">
                <a:effectLst/>
                <a:latin typeface="Times New Roman" panose="02020603050405020304" pitchFamily="18" charset="0"/>
                <a:ea typeface="Times New Roman" panose="02020603050405020304" pitchFamily="18" charset="0"/>
              </a:rPr>
              <a:t>mở </a:t>
            </a:r>
            <a:r>
              <a:rPr lang="vi-VN" sz="2400" dirty="0">
                <a:effectLst/>
                <a:latin typeface="Times New Roman" panose="02020603050405020304" pitchFamily="18" charset="0"/>
                <a:ea typeface="Times New Roman" panose="02020603050405020304" pitchFamily="18" charset="0"/>
              </a:rPr>
              <a:t>6 dịch chuyển sang trái tác dụng vào các đầu đòn </a:t>
            </a:r>
            <a:r>
              <a:rPr lang="vi-VN" sz="2400" spc="-15" dirty="0">
                <a:effectLst/>
                <a:latin typeface="Times New Roman" panose="02020603050405020304" pitchFamily="18" charset="0"/>
                <a:ea typeface="Times New Roman" panose="02020603050405020304" pitchFamily="18" charset="0"/>
              </a:rPr>
              <a:t>mở </a:t>
            </a:r>
            <a:r>
              <a:rPr lang="vi-VN" sz="2400" dirty="0">
                <a:effectLst/>
                <a:latin typeface="Times New Roman" panose="02020603050405020304" pitchFamily="18" charset="0"/>
                <a:ea typeface="Times New Roman" panose="02020603050405020304" pitchFamily="18" charset="0"/>
              </a:rPr>
              <a:t>7 kéo đĩa ép tách khỏi đĩa </a:t>
            </a:r>
            <a:r>
              <a:rPr lang="vi-VN" sz="2400" spc="-15" dirty="0">
                <a:effectLst/>
                <a:latin typeface="Times New Roman" panose="02020603050405020304" pitchFamily="18" charset="0"/>
                <a:ea typeface="Times New Roman" panose="02020603050405020304" pitchFamily="18" charset="0"/>
              </a:rPr>
              <a:t>ma </a:t>
            </a:r>
            <a:r>
              <a:rPr lang="vi-VN" sz="2400" dirty="0">
                <a:effectLst/>
                <a:latin typeface="Times New Roman" panose="02020603050405020304" pitchFamily="18" charset="0"/>
                <a:ea typeface="Times New Roman" panose="02020603050405020304" pitchFamily="18" charset="0"/>
              </a:rPr>
              <a:t>sát thực hiện </a:t>
            </a:r>
            <a:r>
              <a:rPr lang="vi-VN" sz="2400" spc="-15" dirty="0">
                <a:effectLst/>
                <a:latin typeface="Times New Roman" panose="02020603050405020304" pitchFamily="18" charset="0"/>
                <a:ea typeface="Times New Roman" panose="02020603050405020304" pitchFamily="18" charset="0"/>
              </a:rPr>
              <a:t>mở </a:t>
            </a:r>
            <a:r>
              <a:rPr lang="vi-VN" sz="2400" dirty="0">
                <a:effectLst/>
                <a:latin typeface="Times New Roman" panose="02020603050405020304" pitchFamily="18" charset="0"/>
                <a:ea typeface="Times New Roman" panose="02020603050405020304" pitchFamily="18" charset="0"/>
              </a:rPr>
              <a:t>ly hợp. Khi thôi tác dụng lực lên bàn đạp ly hợp, dưới tác dụng của các lò xo ép đẩy càng </a:t>
            </a:r>
            <a:r>
              <a:rPr lang="vi-VN" sz="2400" spc="-15" dirty="0">
                <a:effectLst/>
                <a:latin typeface="Times New Roman" panose="02020603050405020304" pitchFamily="18" charset="0"/>
                <a:ea typeface="Times New Roman" panose="02020603050405020304" pitchFamily="18" charset="0"/>
              </a:rPr>
              <a:t>mở </a:t>
            </a:r>
            <a:r>
              <a:rPr lang="vi-VN" sz="2400" dirty="0">
                <a:effectLst/>
                <a:latin typeface="Times New Roman" panose="02020603050405020304" pitchFamily="18" charset="0"/>
                <a:ea typeface="Times New Roman" panose="02020603050405020304" pitchFamily="18" charset="0"/>
              </a:rPr>
              <a:t>5 dịch chuyển theo hướng ngược lại làm Piston của Xy lanh công tác 4 dịch chuyển sang trái đẩy dầu trở lại khoang bên phải của Xy lanh chính 2. Do đó Piston của Xy lanh 2 sẽ dịch chuyển sang trái cùng với lò xo hồi vị đưa bàn đạp 1 trở về vị trí ban đầu. Ly hợp trở về trạng thái</a:t>
            </a:r>
            <a:r>
              <a:rPr lang="vi-VN" sz="2400" spc="-5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đóng.</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757429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F5D9C7E-F608-A687-A2A6-EC5087AAB61A}"/>
              </a:ext>
            </a:extLst>
          </p:cNvPr>
          <p:cNvSpPr>
            <a:spLocks noGrp="1"/>
          </p:cNvSpPr>
          <p:nvPr>
            <p:ph type="sldNum" sz="quarter" idx="12"/>
          </p:nvPr>
        </p:nvSpPr>
        <p:spPr/>
        <p:txBody>
          <a:bodyPr/>
          <a:lstStyle/>
          <a:p>
            <a:fld id="{72C07508-5EB2-4DB8-8378-8805A83D3842}" type="slidenum">
              <a:rPr lang="en-US" smtClean="0"/>
              <a:pPr/>
              <a:t>14</a:t>
            </a:fld>
            <a:endParaRPr lang="en-US"/>
          </a:p>
        </p:txBody>
      </p:sp>
      <p:sp>
        <p:nvSpPr>
          <p:cNvPr id="6" name="TextBox 5">
            <a:extLst>
              <a:ext uri="{FF2B5EF4-FFF2-40B4-BE49-F238E27FC236}">
                <a16:creationId xmlns:a16="http://schemas.microsoft.com/office/drawing/2014/main" id="{401FADFF-388B-40C6-C923-8A343BBD8DAC}"/>
              </a:ext>
            </a:extLst>
          </p:cNvPr>
          <p:cNvSpPr txBox="1"/>
          <p:nvPr/>
        </p:nvSpPr>
        <p:spPr>
          <a:xfrm>
            <a:off x="-838048" y="152486"/>
            <a:ext cx="7695998" cy="523220"/>
          </a:xfrm>
          <a:prstGeom prst="rect">
            <a:avLst/>
          </a:prstGeom>
          <a:noFill/>
        </p:spPr>
        <p:txBody>
          <a:bodyPr wrap="square">
            <a:spAutoFit/>
          </a:bodyPr>
          <a:lstStyle/>
          <a:p>
            <a:pPr lvl="2" algn="just">
              <a:spcBef>
                <a:spcPts val="830"/>
              </a:spcBef>
              <a:spcAft>
                <a:spcPts val="0"/>
              </a:spcAft>
              <a:tabLst>
                <a:tab pos="511175" algn="l"/>
              </a:tabLst>
            </a:pPr>
            <a:r>
              <a:rPr lang="en-US" sz="2800" b="1" dirty="0">
                <a:effectLst/>
                <a:latin typeface="Times New Roman" panose="02020603050405020304" pitchFamily="18" charset="0"/>
                <a:ea typeface="Times New Roman" panose="02020603050405020304" pitchFamily="18" charset="0"/>
              </a:rPr>
              <a:t>6.3. </a:t>
            </a:r>
            <a:r>
              <a:rPr lang="vi-VN" sz="2800" b="1" dirty="0">
                <a:effectLst/>
                <a:latin typeface="Times New Roman" panose="02020603050405020304" pitchFamily="18" charset="0"/>
                <a:ea typeface="Times New Roman" panose="02020603050405020304" pitchFamily="18" charset="0"/>
              </a:rPr>
              <a:t>Dẫn động cơ khí cường hoá khí</a:t>
            </a:r>
            <a:r>
              <a:rPr lang="vi-VN" sz="2800" b="1" spc="25" dirty="0">
                <a:effectLst/>
                <a:latin typeface="Times New Roman" panose="02020603050405020304" pitchFamily="18" charset="0"/>
                <a:ea typeface="Times New Roman" panose="02020603050405020304" pitchFamily="18" charset="0"/>
              </a:rPr>
              <a:t> </a:t>
            </a:r>
            <a:r>
              <a:rPr lang="vi-VN" sz="2800" b="1" dirty="0">
                <a:effectLst/>
                <a:latin typeface="Times New Roman" panose="02020603050405020304" pitchFamily="18" charset="0"/>
                <a:ea typeface="Times New Roman" panose="02020603050405020304" pitchFamily="18" charset="0"/>
              </a:rPr>
              <a:t>nén</a:t>
            </a:r>
            <a:endParaRPr lang="en-US" sz="2800" dirty="0">
              <a:effectLst/>
              <a:latin typeface="Times New Roman" panose="02020603050405020304" pitchFamily="18" charset="0"/>
              <a:ea typeface="Times New Roman" panose="02020603050405020304" pitchFamily="18" charset="0"/>
            </a:endParaRPr>
          </a:p>
        </p:txBody>
      </p:sp>
      <p:pic>
        <p:nvPicPr>
          <p:cNvPr id="7" name="image24.png">
            <a:extLst>
              <a:ext uri="{FF2B5EF4-FFF2-40B4-BE49-F238E27FC236}">
                <a16:creationId xmlns:a16="http://schemas.microsoft.com/office/drawing/2014/main" id="{B1E16B8A-E9EF-46DB-C8BF-1F1CBB503401}"/>
              </a:ext>
            </a:extLst>
          </p:cNvPr>
          <p:cNvPicPr>
            <a:picLocks noChangeAspect="1"/>
          </p:cNvPicPr>
          <p:nvPr/>
        </p:nvPicPr>
        <p:blipFill>
          <a:blip r:embed="rId2" cstate="print"/>
          <a:stretch>
            <a:fillRect/>
          </a:stretch>
        </p:blipFill>
        <p:spPr>
          <a:xfrm>
            <a:off x="228724" y="609674"/>
            <a:ext cx="9296156" cy="5410058"/>
          </a:xfrm>
          <a:prstGeom prst="rect">
            <a:avLst/>
          </a:prstGeom>
        </p:spPr>
      </p:pic>
    </p:spTree>
    <p:extLst>
      <p:ext uri="{BB962C8B-B14F-4D97-AF65-F5344CB8AC3E}">
        <p14:creationId xmlns:p14="http://schemas.microsoft.com/office/powerpoint/2010/main" val="25777190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22B80DC-BD67-4701-CCB0-39769EF701E6}"/>
              </a:ext>
            </a:extLst>
          </p:cNvPr>
          <p:cNvSpPr>
            <a:spLocks noGrp="1"/>
          </p:cNvSpPr>
          <p:nvPr>
            <p:ph type="sldNum" sz="quarter" idx="12"/>
          </p:nvPr>
        </p:nvSpPr>
        <p:spPr/>
        <p:txBody>
          <a:bodyPr/>
          <a:lstStyle/>
          <a:p>
            <a:fld id="{72C07508-5EB2-4DB8-8378-8805A83D3842}" type="slidenum">
              <a:rPr lang="en-US" smtClean="0"/>
              <a:pPr/>
              <a:t>15</a:t>
            </a:fld>
            <a:endParaRPr lang="en-US"/>
          </a:p>
        </p:txBody>
      </p:sp>
      <p:sp>
        <p:nvSpPr>
          <p:cNvPr id="6" name="TextBox 5">
            <a:extLst>
              <a:ext uri="{FF2B5EF4-FFF2-40B4-BE49-F238E27FC236}">
                <a16:creationId xmlns:a16="http://schemas.microsoft.com/office/drawing/2014/main" id="{00B7002F-2E75-B908-D77A-CFAB32A9E1EA}"/>
              </a:ext>
            </a:extLst>
          </p:cNvPr>
          <p:cNvSpPr txBox="1"/>
          <p:nvPr/>
        </p:nvSpPr>
        <p:spPr>
          <a:xfrm>
            <a:off x="228724" y="304882"/>
            <a:ext cx="9677276" cy="1815882"/>
          </a:xfrm>
          <a:prstGeom prst="rect">
            <a:avLst/>
          </a:prstGeom>
          <a:noFill/>
        </p:spPr>
        <p:txBody>
          <a:bodyPr wrap="square">
            <a:spAutoFit/>
          </a:bodyPr>
          <a:lstStyle/>
          <a:p>
            <a:pPr marL="140335" marR="520700">
              <a:spcAft>
                <a:spcPts val="0"/>
              </a:spcAft>
            </a:pPr>
            <a:r>
              <a:rPr lang="vi-VN" sz="2800" i="1" dirty="0">
                <a:effectLst/>
                <a:latin typeface="Times New Roman" panose="02020603050405020304" pitchFamily="18" charset="0"/>
                <a:ea typeface="Times New Roman" panose="02020603050405020304" pitchFamily="18" charset="0"/>
              </a:rPr>
              <a:t>1 - Bàn đạp; 2 -Thanh đẩy; 3- Van phân phối; 4 - Lò xo lắp van; 5 -Nắp van; 6 -Lò xo thân van; 7 -Thân van; 8 - Thanh đẩy; 9, 10 - Càng mở; 11 - Bạc mở; 12 - Xy lanh lực; </a:t>
            </a:r>
            <a:endParaRPr lang="en-US" sz="2800" i="1" dirty="0">
              <a:effectLst/>
              <a:latin typeface="Times New Roman" panose="02020603050405020304" pitchFamily="18" charset="0"/>
              <a:ea typeface="Times New Roman" panose="02020603050405020304" pitchFamily="18" charset="0"/>
            </a:endParaRPr>
          </a:p>
          <a:p>
            <a:pPr marL="140335" marR="520700">
              <a:spcAft>
                <a:spcPts val="0"/>
              </a:spcAft>
            </a:pPr>
            <a:r>
              <a:rPr lang="vi-VN" sz="2800" i="1" dirty="0">
                <a:effectLst/>
                <a:latin typeface="Times New Roman" panose="02020603050405020304" pitchFamily="18" charset="0"/>
                <a:ea typeface="Times New Roman" panose="02020603050405020304" pitchFamily="18" charset="0"/>
              </a:rPr>
              <a:t>13 - Piston; 14 - Tấm chặn; 15 - Ống dẫn khí.</a:t>
            </a:r>
            <a:endParaRPr lang="en-US" sz="2800" dirty="0">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8C5984B6-C7A5-6779-D41B-2F7A430EB5B7}"/>
              </a:ext>
            </a:extLst>
          </p:cNvPr>
          <p:cNvSpPr txBox="1"/>
          <p:nvPr/>
        </p:nvSpPr>
        <p:spPr>
          <a:xfrm>
            <a:off x="228724" y="2318087"/>
            <a:ext cx="9296155" cy="2448299"/>
          </a:xfrm>
          <a:prstGeom prst="rect">
            <a:avLst/>
          </a:prstGeom>
          <a:noFill/>
        </p:spPr>
        <p:txBody>
          <a:bodyPr wrap="square">
            <a:spAutoFit/>
          </a:bodyPr>
          <a:lstStyle/>
          <a:p>
            <a:pPr marL="140335" marR="447675" indent="457200" algn="just">
              <a:lnSpc>
                <a:spcPct val="111000"/>
              </a:lnSpc>
              <a:spcBef>
                <a:spcPts val="145"/>
              </a:spcBef>
              <a:spcAft>
                <a:spcPts val="0"/>
              </a:spcAft>
            </a:pPr>
            <a:r>
              <a:rPr lang="vi-VN" sz="2800" dirty="0">
                <a:effectLst/>
                <a:latin typeface="Times New Roman" panose="02020603050405020304" pitchFamily="18" charset="0"/>
                <a:ea typeface="Times New Roman" panose="02020603050405020304" pitchFamily="18" charset="0"/>
              </a:rPr>
              <a:t>Nguyên lý làm việc của hệ thống như sau: khi ly hợp đóng, trạng thái của van phân phối và Xy lanh lực như trên hình vẽ. Lúc này nắp van 5 của van phân phối dưới tác dụng của lò xo 4 đóng sự lưu thông khí nén từ cửa C tới cửa D nên Xy lanh lực 12 cũng ở trạng thái chưa làm</a:t>
            </a:r>
            <a:r>
              <a:rPr lang="vi-VN" sz="2800" spc="-10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việc.</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789401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0FA02BD-04E2-83C3-3051-9B4869104BF1}"/>
              </a:ext>
            </a:extLst>
          </p:cNvPr>
          <p:cNvSpPr>
            <a:spLocks noGrp="1"/>
          </p:cNvSpPr>
          <p:nvPr>
            <p:ph type="sldNum" sz="quarter" idx="12"/>
          </p:nvPr>
        </p:nvSpPr>
        <p:spPr/>
        <p:txBody>
          <a:bodyPr/>
          <a:lstStyle/>
          <a:p>
            <a:fld id="{72C07508-5EB2-4DB8-8378-8805A83D3842}" type="slidenum">
              <a:rPr lang="en-US" smtClean="0"/>
              <a:pPr/>
              <a:t>16</a:t>
            </a:fld>
            <a:endParaRPr lang="en-US"/>
          </a:p>
        </p:txBody>
      </p:sp>
      <p:sp>
        <p:nvSpPr>
          <p:cNvPr id="6" name="TextBox 5">
            <a:extLst>
              <a:ext uri="{FF2B5EF4-FFF2-40B4-BE49-F238E27FC236}">
                <a16:creationId xmlns:a16="http://schemas.microsoft.com/office/drawing/2014/main" id="{1A485F0E-D440-7644-F4AB-6C539B892D16}"/>
              </a:ext>
            </a:extLst>
          </p:cNvPr>
          <p:cNvSpPr txBox="1"/>
          <p:nvPr/>
        </p:nvSpPr>
        <p:spPr>
          <a:xfrm>
            <a:off x="2475271" y="279327"/>
            <a:ext cx="4955458" cy="330347"/>
          </a:xfrm>
          <a:prstGeom prst="rect">
            <a:avLst/>
          </a:prstGeom>
          <a:noFill/>
        </p:spPr>
        <p:txBody>
          <a:bodyPr wrap="square">
            <a:spAutoFit/>
          </a:bodyPr>
          <a:lstStyle/>
          <a:p>
            <a:pPr marL="812165" marR="1120140" algn="ctr">
              <a:lnSpc>
                <a:spcPts val="1610"/>
              </a:lnSpc>
              <a:spcBef>
                <a:spcPts val="445"/>
              </a:spcBef>
              <a:spcAft>
                <a:spcPts val="0"/>
              </a:spcAft>
            </a:pPr>
            <a:r>
              <a:rPr lang="vi-VN" sz="2800" b="1" kern="0" dirty="0">
                <a:effectLst/>
                <a:latin typeface="Times New Roman" panose="02020603050405020304" pitchFamily="18" charset="0"/>
                <a:ea typeface="Times New Roman" panose="02020603050405020304" pitchFamily="18" charset="0"/>
              </a:rPr>
              <a:t>BÀI 3. HỘP SỐ</a:t>
            </a:r>
            <a:endParaRPr lang="en-US" sz="2800" b="1" kern="0" dirty="0">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C7E14A24-DEB0-872A-671D-2E318299AA58}"/>
              </a:ext>
            </a:extLst>
          </p:cNvPr>
          <p:cNvSpPr txBox="1"/>
          <p:nvPr/>
        </p:nvSpPr>
        <p:spPr>
          <a:xfrm>
            <a:off x="152526" y="762070"/>
            <a:ext cx="9296155" cy="5018105"/>
          </a:xfrm>
          <a:prstGeom prst="rect">
            <a:avLst/>
          </a:prstGeom>
          <a:noFill/>
        </p:spPr>
        <p:txBody>
          <a:bodyPr wrap="square">
            <a:spAutoFit/>
          </a:bodyPr>
          <a:lstStyle/>
          <a:p>
            <a:pPr lvl="1">
              <a:spcBef>
                <a:spcPts val="440"/>
              </a:spcBef>
              <a:spcAft>
                <a:spcPts val="0"/>
              </a:spcAft>
              <a:buSzPts val="1300"/>
              <a:tabLst>
                <a:tab pos="387985" algn="l"/>
              </a:tabLst>
            </a:pPr>
            <a:r>
              <a:rPr lang="en-US" sz="2800" b="1" dirty="0">
                <a:effectLst/>
                <a:latin typeface="Times New Roman" panose="02020603050405020304" pitchFamily="18" charset="0"/>
                <a:ea typeface="Times New Roman" panose="02020603050405020304" pitchFamily="18" charset="0"/>
              </a:rPr>
              <a:t>1. </a:t>
            </a:r>
            <a:r>
              <a:rPr lang="vi-VN" sz="2800" b="1" dirty="0">
                <a:effectLst/>
                <a:latin typeface="Times New Roman" panose="02020603050405020304" pitchFamily="18" charset="0"/>
                <a:ea typeface="Times New Roman" panose="02020603050405020304" pitchFamily="18" charset="0"/>
              </a:rPr>
              <a:t>Nhiệm vụ, phân</a:t>
            </a:r>
            <a:r>
              <a:rPr lang="vi-VN" sz="2800" b="1" spc="-20" dirty="0">
                <a:effectLst/>
                <a:latin typeface="Times New Roman" panose="02020603050405020304" pitchFamily="18" charset="0"/>
                <a:ea typeface="Times New Roman" panose="02020603050405020304" pitchFamily="18" charset="0"/>
              </a:rPr>
              <a:t> </a:t>
            </a:r>
            <a:r>
              <a:rPr lang="vi-VN" sz="2800" b="1" dirty="0">
                <a:effectLst/>
                <a:latin typeface="Times New Roman" panose="02020603050405020304" pitchFamily="18" charset="0"/>
                <a:ea typeface="Times New Roman" panose="02020603050405020304" pitchFamily="18" charset="0"/>
              </a:rPr>
              <a:t>loại</a:t>
            </a:r>
            <a:endParaRPr lang="en-US" sz="2800" dirty="0">
              <a:effectLst/>
              <a:latin typeface="Times New Roman" panose="02020603050405020304" pitchFamily="18" charset="0"/>
              <a:ea typeface="Times New Roman" panose="02020603050405020304" pitchFamily="18" charset="0"/>
            </a:endParaRPr>
          </a:p>
          <a:p>
            <a:pPr marL="1143000" lvl="2" indent="-228600">
              <a:spcBef>
                <a:spcPts val="305"/>
              </a:spcBef>
              <a:spcAft>
                <a:spcPts val="0"/>
              </a:spcAft>
              <a:buFont typeface="+mj-lt"/>
              <a:buAutoNum type="arabicPeriod"/>
              <a:tabLst>
                <a:tab pos="511175" algn="l"/>
              </a:tabLst>
            </a:pPr>
            <a:r>
              <a:rPr lang="en-US" sz="2800" b="1" spc="-40" dirty="0">
                <a:effectLst/>
                <a:latin typeface="Times New Roman" panose="02020603050405020304" pitchFamily="18" charset="0"/>
                <a:ea typeface="Times New Roman" panose="02020603050405020304" pitchFamily="18" charset="0"/>
              </a:rPr>
              <a:t>1. </a:t>
            </a:r>
            <a:r>
              <a:rPr lang="vi-VN" sz="2800" b="1" spc="-40" dirty="0">
                <a:effectLst/>
                <a:latin typeface="Times New Roman" panose="02020603050405020304" pitchFamily="18" charset="0"/>
                <a:ea typeface="Times New Roman" panose="02020603050405020304" pitchFamily="18" charset="0"/>
              </a:rPr>
              <a:t>Nhiệm</a:t>
            </a:r>
            <a:r>
              <a:rPr lang="vi-VN" sz="2800" b="1" spc="-10" dirty="0">
                <a:effectLst/>
                <a:latin typeface="Times New Roman" panose="02020603050405020304" pitchFamily="18" charset="0"/>
                <a:ea typeface="Times New Roman" panose="02020603050405020304" pitchFamily="18" charset="0"/>
              </a:rPr>
              <a:t> </a:t>
            </a:r>
            <a:r>
              <a:rPr lang="vi-VN" sz="2800" b="1" spc="-40" dirty="0">
                <a:effectLst/>
                <a:latin typeface="Times New Roman" panose="02020603050405020304" pitchFamily="18" charset="0"/>
                <a:ea typeface="Times New Roman" panose="02020603050405020304" pitchFamily="18" charset="0"/>
              </a:rPr>
              <a:t>vụ</a:t>
            </a:r>
            <a:endParaRPr lang="en-US" sz="2800" spc="-40" dirty="0">
              <a:effectLst/>
              <a:latin typeface="Times New Roman" panose="02020603050405020304" pitchFamily="18" charset="0"/>
              <a:ea typeface="Times New Roman" panose="02020603050405020304" pitchFamily="18" charset="0"/>
            </a:endParaRPr>
          </a:p>
          <a:p>
            <a:pPr marL="140335" marR="521970">
              <a:lnSpc>
                <a:spcPct val="111000"/>
              </a:lnSpc>
              <a:spcBef>
                <a:spcPts val="215"/>
              </a:spcBef>
              <a:spcAft>
                <a:spcPts val="0"/>
              </a:spcAft>
            </a:pPr>
            <a:r>
              <a:rPr lang="en-US" sz="280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Hộp số là bộ phận được bố trí sau li hợp và trước các đăng trong hệ thống truyền lực, hộp số có các nhiệm vụ sau</a:t>
            </a:r>
            <a:r>
              <a:rPr lang="en-US" sz="2800" dirty="0">
                <a:effectLst/>
                <a:latin typeface="Times New Roman" panose="02020603050405020304" pitchFamily="18" charset="0"/>
                <a:ea typeface="Times New Roman" panose="02020603050405020304" pitchFamily="18" charset="0"/>
              </a:rPr>
              <a:t>:</a:t>
            </a:r>
          </a:p>
          <a:p>
            <a:pPr lvl="0">
              <a:lnSpc>
                <a:spcPts val="1605"/>
              </a:lnSpc>
              <a:buSzPts val="1400"/>
              <a:tabLst>
                <a:tab pos="244475" algn="l"/>
              </a:tabLst>
            </a:pPr>
            <a:r>
              <a:rPr lang="en-US" sz="2800" dirty="0">
                <a:effectLst/>
                <a:latin typeface="Times New Roman" panose="02020603050405020304" pitchFamily="18" charset="0"/>
                <a:ea typeface="Times New Roman" panose="02020603050405020304" pitchFamily="18" charset="0"/>
              </a:rPr>
              <a:t>	- </a:t>
            </a:r>
            <a:r>
              <a:rPr lang="vi-VN" sz="2800" dirty="0">
                <a:effectLst/>
                <a:latin typeface="Times New Roman" panose="02020603050405020304" pitchFamily="18" charset="0"/>
                <a:ea typeface="Times New Roman" panose="02020603050405020304" pitchFamily="18" charset="0"/>
              </a:rPr>
              <a:t>Truyền công suất từ động cơ đến bánh xe chủ</a:t>
            </a:r>
            <a:r>
              <a:rPr lang="vi-VN" sz="2800" spc="-9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động</a:t>
            </a:r>
            <a:endParaRPr lang="en-US" sz="2800" dirty="0">
              <a:effectLst/>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44475" algn="l"/>
              </a:tabLst>
            </a:pPr>
            <a:r>
              <a:rPr lang="en-US" sz="2800" dirty="0">
                <a:effectLst/>
                <a:latin typeface="Times New Roman" panose="02020603050405020304" pitchFamily="18" charset="0"/>
                <a:ea typeface="Times New Roman" panose="02020603050405020304" pitchFamily="18" charset="0"/>
              </a:rPr>
              <a:t>	- </a:t>
            </a:r>
            <a:r>
              <a:rPr lang="vi-VN" sz="2800" dirty="0">
                <a:effectLst/>
                <a:latin typeface="Times New Roman" panose="02020603050405020304" pitchFamily="18" charset="0"/>
                <a:ea typeface="Times New Roman" panose="02020603050405020304" pitchFamily="18" charset="0"/>
              </a:rPr>
              <a:t>Thay đổi tỉ số truyền và </a:t>
            </a:r>
            <a:r>
              <a:rPr lang="vi-VN" sz="2800" spc="-15" dirty="0">
                <a:effectLst/>
                <a:latin typeface="Times New Roman" panose="02020603050405020304" pitchFamily="18" charset="0"/>
                <a:ea typeface="Times New Roman" panose="02020603050405020304" pitchFamily="18" charset="0"/>
              </a:rPr>
              <a:t>mô </a:t>
            </a:r>
            <a:r>
              <a:rPr lang="vi-VN" sz="2800" dirty="0">
                <a:effectLst/>
                <a:latin typeface="Times New Roman" panose="02020603050405020304" pitchFamily="18" charset="0"/>
                <a:ea typeface="Times New Roman" panose="02020603050405020304" pitchFamily="18" charset="0"/>
              </a:rPr>
              <a:t>men</a:t>
            </a:r>
            <a:endParaRPr lang="en-US" sz="2800" dirty="0">
              <a:effectLst/>
              <a:latin typeface="Times New Roman" panose="02020603050405020304" pitchFamily="18" charset="0"/>
              <a:ea typeface="Times New Roman" panose="02020603050405020304" pitchFamily="18" charset="0"/>
            </a:endParaRPr>
          </a:p>
          <a:p>
            <a:pPr marR="448310" lvl="0">
              <a:lnSpc>
                <a:spcPct val="111000"/>
              </a:lnSpc>
              <a:spcBef>
                <a:spcPts val="190"/>
              </a:spcBef>
              <a:spcAft>
                <a:spcPts val="0"/>
              </a:spcAft>
              <a:buSzPts val="1400"/>
              <a:tabLst>
                <a:tab pos="267335" algn="l"/>
              </a:tabLst>
            </a:pPr>
            <a:r>
              <a:rPr lang="en-US" sz="2800" dirty="0">
                <a:effectLst/>
                <a:latin typeface="Times New Roman" panose="02020603050405020304" pitchFamily="18" charset="0"/>
                <a:ea typeface="Times New Roman" panose="02020603050405020304" pitchFamily="18" charset="0"/>
              </a:rPr>
              <a:t>	- </a:t>
            </a:r>
            <a:r>
              <a:rPr lang="vi-VN" sz="2800" dirty="0">
                <a:effectLst/>
                <a:latin typeface="Times New Roman" panose="02020603050405020304" pitchFamily="18" charset="0"/>
                <a:ea typeface="Times New Roman" panose="02020603050405020304" pitchFamily="18" charset="0"/>
              </a:rPr>
              <a:t>Cho phép ô tô chuyển động lùi, ô tô dừng tại chỗ </a:t>
            </a:r>
            <a:r>
              <a:rPr lang="vi-VN" sz="2800" spc="-15" dirty="0">
                <a:effectLst/>
                <a:latin typeface="Times New Roman" panose="02020603050405020304" pitchFamily="18" charset="0"/>
                <a:ea typeface="Times New Roman" panose="02020603050405020304" pitchFamily="18" charset="0"/>
              </a:rPr>
              <a:t>mà </a:t>
            </a:r>
            <a:r>
              <a:rPr lang="vi-VN" sz="2800" dirty="0">
                <a:effectLst/>
                <a:latin typeface="Times New Roman" panose="02020603050405020304" pitchFamily="18" charset="0"/>
                <a:ea typeface="Times New Roman" panose="02020603050405020304" pitchFamily="18" charset="0"/>
              </a:rPr>
              <a:t>không cần tắt máy hoặc cắt li</a:t>
            </a:r>
            <a:r>
              <a:rPr lang="vi-VN" sz="2800" spc="-1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hợp.</a:t>
            </a:r>
            <a:endParaRPr lang="en-US" sz="2800" dirty="0">
              <a:effectLst/>
              <a:latin typeface="Times New Roman" panose="02020603050405020304" pitchFamily="18" charset="0"/>
              <a:ea typeface="Times New Roman" panose="02020603050405020304" pitchFamily="18" charset="0"/>
            </a:endParaRPr>
          </a:p>
          <a:p>
            <a:pPr marR="448310" lvl="0">
              <a:lnSpc>
                <a:spcPct val="111000"/>
              </a:lnSpc>
              <a:buSzPts val="1400"/>
              <a:tabLst>
                <a:tab pos="248920" algn="l"/>
              </a:tabLst>
            </a:pPr>
            <a:r>
              <a:rPr lang="en-US" sz="2800" dirty="0">
                <a:effectLst/>
                <a:latin typeface="Times New Roman" panose="02020603050405020304" pitchFamily="18" charset="0"/>
                <a:ea typeface="Times New Roman" panose="02020603050405020304" pitchFamily="18" charset="0"/>
              </a:rPr>
              <a:t>	- </a:t>
            </a:r>
            <a:r>
              <a:rPr lang="vi-VN" sz="2800" dirty="0">
                <a:effectLst/>
                <a:latin typeface="Times New Roman" panose="02020603050405020304" pitchFamily="18" charset="0"/>
                <a:ea typeface="Times New Roman" panose="02020603050405020304" pitchFamily="18" charset="0"/>
              </a:rPr>
              <a:t>Trích công suất cho các bộ phận công tác khác:xe có tời kéo, xe có thùng tự chút</a:t>
            </a:r>
            <a:r>
              <a:rPr lang="vi-VN" sz="2800" spc="-1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hàng...</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06307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7335630-9B1D-B48D-7279-68E950712934}"/>
              </a:ext>
            </a:extLst>
          </p:cNvPr>
          <p:cNvSpPr>
            <a:spLocks noGrp="1"/>
          </p:cNvSpPr>
          <p:nvPr>
            <p:ph type="sldNum" sz="quarter" idx="12"/>
          </p:nvPr>
        </p:nvSpPr>
        <p:spPr/>
        <p:txBody>
          <a:bodyPr/>
          <a:lstStyle/>
          <a:p>
            <a:fld id="{72C07508-5EB2-4DB8-8378-8805A83D3842}" type="slidenum">
              <a:rPr lang="en-US" smtClean="0"/>
              <a:pPr/>
              <a:t>17</a:t>
            </a:fld>
            <a:endParaRPr lang="en-US"/>
          </a:p>
        </p:txBody>
      </p:sp>
      <p:sp>
        <p:nvSpPr>
          <p:cNvPr id="6" name="TextBox 5">
            <a:extLst>
              <a:ext uri="{FF2B5EF4-FFF2-40B4-BE49-F238E27FC236}">
                <a16:creationId xmlns:a16="http://schemas.microsoft.com/office/drawing/2014/main" id="{26673CE5-1573-FBE8-6A50-C2BB85E80233}"/>
              </a:ext>
            </a:extLst>
          </p:cNvPr>
          <p:cNvSpPr txBox="1"/>
          <p:nvPr/>
        </p:nvSpPr>
        <p:spPr>
          <a:xfrm>
            <a:off x="228724" y="235818"/>
            <a:ext cx="9448551" cy="6694140"/>
          </a:xfrm>
          <a:prstGeom prst="rect">
            <a:avLst/>
          </a:prstGeom>
          <a:noFill/>
        </p:spPr>
        <p:txBody>
          <a:bodyPr wrap="square">
            <a:spAutoFit/>
          </a:bodyPr>
          <a:lstStyle/>
          <a:p>
            <a:pPr marL="1143000" lvl="2" indent="-228600">
              <a:spcBef>
                <a:spcPts val="445"/>
              </a:spcBef>
              <a:spcAft>
                <a:spcPts val="0"/>
              </a:spcAft>
              <a:buFont typeface="+mj-lt"/>
              <a:buAutoNum type="arabicPeriod"/>
              <a:tabLst>
                <a:tab pos="586105" algn="l"/>
              </a:tabLst>
            </a:pPr>
            <a:r>
              <a:rPr lang="en-US" sz="2100" b="1" kern="0" spc="-40" dirty="0">
                <a:effectLst/>
                <a:latin typeface="Times New Roman" panose="02020603050405020304" pitchFamily="18" charset="0"/>
                <a:ea typeface="Times New Roman" panose="02020603050405020304" pitchFamily="18" charset="0"/>
              </a:rPr>
              <a:t>2. </a:t>
            </a:r>
            <a:r>
              <a:rPr lang="vi-VN" sz="2100" b="1" kern="0" spc="-40" dirty="0">
                <a:effectLst/>
                <a:latin typeface="Times New Roman" panose="02020603050405020304" pitchFamily="18" charset="0"/>
                <a:ea typeface="Times New Roman" panose="02020603050405020304" pitchFamily="18" charset="0"/>
              </a:rPr>
              <a:t>Phân</a:t>
            </a:r>
            <a:r>
              <a:rPr lang="vi-VN" sz="2100" b="1" kern="0" spc="-5" dirty="0">
                <a:effectLst/>
                <a:latin typeface="Times New Roman" panose="02020603050405020304" pitchFamily="18" charset="0"/>
                <a:ea typeface="Times New Roman" panose="02020603050405020304" pitchFamily="18" charset="0"/>
              </a:rPr>
              <a:t> </a:t>
            </a:r>
            <a:r>
              <a:rPr lang="vi-VN" sz="2100" b="1" kern="0" spc="-40" dirty="0">
                <a:effectLst/>
                <a:latin typeface="Times New Roman" panose="02020603050405020304" pitchFamily="18" charset="0"/>
                <a:ea typeface="Times New Roman" panose="02020603050405020304" pitchFamily="18" charset="0"/>
              </a:rPr>
              <a:t>loại</a:t>
            </a:r>
            <a:endParaRPr lang="en-US" sz="2100" b="1" kern="0" spc="-40" dirty="0">
              <a:effectLst/>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44475" algn="l"/>
              </a:tabLst>
            </a:pPr>
            <a:r>
              <a:rPr lang="en-US" sz="2100" dirty="0">
                <a:effectLst/>
                <a:latin typeface="Times New Roman" panose="02020603050405020304" pitchFamily="18" charset="0"/>
                <a:ea typeface="Times New Roman" panose="02020603050405020304" pitchFamily="18" charset="0"/>
              </a:rPr>
              <a:t>- </a:t>
            </a:r>
            <a:r>
              <a:rPr lang="vi-VN" sz="2100" dirty="0">
                <a:effectLst/>
                <a:latin typeface="Times New Roman" panose="02020603050405020304" pitchFamily="18" charset="0"/>
                <a:ea typeface="Times New Roman" panose="02020603050405020304" pitchFamily="18" charset="0"/>
              </a:rPr>
              <a:t>Theo trạng thái của trục hộp số trong quá trình làm</a:t>
            </a:r>
            <a:r>
              <a:rPr lang="vi-VN" sz="2100" spc="-105" dirty="0">
                <a:effectLst/>
                <a:latin typeface="Times New Roman" panose="02020603050405020304" pitchFamily="18" charset="0"/>
                <a:ea typeface="Times New Roman" panose="02020603050405020304" pitchFamily="18" charset="0"/>
              </a:rPr>
              <a:t> </a:t>
            </a:r>
            <a:r>
              <a:rPr lang="vi-VN" sz="2100" dirty="0">
                <a:effectLst/>
                <a:latin typeface="Times New Roman" panose="02020603050405020304" pitchFamily="18" charset="0"/>
                <a:ea typeface="Times New Roman" panose="02020603050405020304" pitchFamily="18" charset="0"/>
              </a:rPr>
              <a:t>việc:</a:t>
            </a:r>
            <a:endParaRPr lang="en-US" sz="2100" dirty="0">
              <a:effectLst/>
              <a:latin typeface="Times New Roman" panose="02020603050405020304" pitchFamily="18" charset="0"/>
              <a:ea typeface="Times New Roman" panose="02020603050405020304" pitchFamily="18" charset="0"/>
            </a:endParaRPr>
          </a:p>
          <a:p>
            <a:pPr marL="497205">
              <a:spcBef>
                <a:spcPts val="190"/>
              </a:spcBef>
              <a:spcAft>
                <a:spcPts val="0"/>
              </a:spcAft>
            </a:pPr>
            <a:r>
              <a:rPr lang="vi-VN" sz="2100" dirty="0">
                <a:effectLst/>
                <a:latin typeface="Times New Roman" panose="02020603050405020304" pitchFamily="18" charset="0"/>
                <a:ea typeface="Times New Roman" panose="02020603050405020304" pitchFamily="18" charset="0"/>
              </a:rPr>
              <a:t>+ Hộp số có trục cố định;</a:t>
            </a:r>
            <a:endParaRPr lang="en-US" sz="2100" dirty="0">
              <a:effectLst/>
              <a:latin typeface="Times New Roman" panose="02020603050405020304" pitchFamily="18" charset="0"/>
              <a:ea typeface="Times New Roman" panose="02020603050405020304" pitchFamily="18" charset="0"/>
            </a:endParaRPr>
          </a:p>
          <a:p>
            <a:pPr marL="497205">
              <a:spcBef>
                <a:spcPts val="190"/>
              </a:spcBef>
              <a:spcAft>
                <a:spcPts val="0"/>
              </a:spcAft>
            </a:pPr>
            <a:r>
              <a:rPr lang="vi-VN" sz="2100" dirty="0">
                <a:effectLst/>
                <a:latin typeface="Times New Roman" panose="02020603050405020304" pitchFamily="18" charset="0"/>
                <a:ea typeface="Times New Roman" panose="02020603050405020304" pitchFamily="18" charset="0"/>
              </a:rPr>
              <a:t>+ Hộp số có trục di động (hộp số hành tinh);</a:t>
            </a:r>
            <a:endParaRPr lang="en-US" sz="2100" dirty="0">
              <a:effectLst/>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44475" algn="l"/>
              </a:tabLst>
            </a:pPr>
            <a:r>
              <a:rPr lang="en-US" sz="2100" dirty="0">
                <a:effectLst/>
                <a:latin typeface="Times New Roman" panose="02020603050405020304" pitchFamily="18" charset="0"/>
                <a:ea typeface="Times New Roman" panose="02020603050405020304" pitchFamily="18" charset="0"/>
              </a:rPr>
              <a:t>- </a:t>
            </a:r>
            <a:r>
              <a:rPr lang="vi-VN" sz="2100" dirty="0">
                <a:effectLst/>
                <a:latin typeface="Times New Roman" panose="02020603050405020304" pitchFamily="18" charset="0"/>
                <a:ea typeface="Times New Roman" panose="02020603050405020304" pitchFamily="18" charset="0"/>
              </a:rPr>
              <a:t>Theo số trục của hộp số (không kể trục số</a:t>
            </a:r>
            <a:r>
              <a:rPr lang="vi-VN" sz="2100" spc="-65" dirty="0">
                <a:effectLst/>
                <a:latin typeface="Times New Roman" panose="02020603050405020304" pitchFamily="18" charset="0"/>
                <a:ea typeface="Times New Roman" panose="02020603050405020304" pitchFamily="18" charset="0"/>
              </a:rPr>
              <a:t> </a:t>
            </a:r>
            <a:r>
              <a:rPr lang="vi-VN" sz="2100" dirty="0">
                <a:effectLst/>
                <a:latin typeface="Times New Roman" panose="02020603050405020304" pitchFamily="18" charset="0"/>
                <a:ea typeface="Times New Roman" panose="02020603050405020304" pitchFamily="18" charset="0"/>
              </a:rPr>
              <a:t>lùi):</a:t>
            </a:r>
            <a:endParaRPr lang="en-US" sz="2100" dirty="0">
              <a:effectLst/>
              <a:latin typeface="Times New Roman" panose="02020603050405020304" pitchFamily="18" charset="0"/>
              <a:ea typeface="Times New Roman" panose="02020603050405020304" pitchFamily="18" charset="0"/>
            </a:endParaRPr>
          </a:p>
          <a:p>
            <a:pPr marL="497205">
              <a:spcBef>
                <a:spcPts val="190"/>
              </a:spcBef>
              <a:spcAft>
                <a:spcPts val="0"/>
              </a:spcAft>
            </a:pPr>
            <a:r>
              <a:rPr lang="vi-VN" sz="2100" dirty="0">
                <a:effectLst/>
                <a:latin typeface="Times New Roman" panose="02020603050405020304" pitchFamily="18" charset="0"/>
                <a:ea typeface="Times New Roman" panose="02020603050405020304" pitchFamily="18" charset="0"/>
              </a:rPr>
              <a:t>+ Hộp số hai trục;</a:t>
            </a:r>
            <a:endParaRPr lang="en-US" sz="2100" dirty="0">
              <a:effectLst/>
              <a:latin typeface="Times New Roman" panose="02020603050405020304" pitchFamily="18" charset="0"/>
              <a:ea typeface="Times New Roman" panose="02020603050405020304" pitchFamily="18" charset="0"/>
            </a:endParaRPr>
          </a:p>
          <a:p>
            <a:pPr marL="497205">
              <a:spcBef>
                <a:spcPts val="190"/>
              </a:spcBef>
              <a:spcAft>
                <a:spcPts val="0"/>
              </a:spcAft>
            </a:pPr>
            <a:r>
              <a:rPr lang="vi-VN" sz="2100" dirty="0">
                <a:effectLst/>
                <a:latin typeface="Times New Roman" panose="02020603050405020304" pitchFamily="18" charset="0"/>
                <a:ea typeface="Times New Roman" panose="02020603050405020304" pitchFamily="18" charset="0"/>
              </a:rPr>
              <a:t>+ hộp số ba trục.</a:t>
            </a:r>
            <a:endParaRPr lang="en-US" sz="2100" dirty="0">
              <a:effectLst/>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44475" algn="l"/>
              </a:tabLst>
            </a:pPr>
            <a:r>
              <a:rPr lang="en-US" sz="2100" dirty="0">
                <a:effectLst/>
                <a:latin typeface="Times New Roman" panose="02020603050405020304" pitchFamily="18" charset="0"/>
                <a:ea typeface="Times New Roman" panose="02020603050405020304" pitchFamily="18" charset="0"/>
              </a:rPr>
              <a:t>- </a:t>
            </a:r>
            <a:r>
              <a:rPr lang="vi-VN" sz="2100" dirty="0">
                <a:effectLst/>
                <a:latin typeface="Times New Roman" panose="02020603050405020304" pitchFamily="18" charset="0"/>
                <a:ea typeface="Times New Roman" panose="02020603050405020304" pitchFamily="18" charset="0"/>
              </a:rPr>
              <a:t>Theo số</a:t>
            </a:r>
            <a:r>
              <a:rPr lang="vi-VN" sz="2100" spc="-10" dirty="0">
                <a:effectLst/>
                <a:latin typeface="Times New Roman" panose="02020603050405020304" pitchFamily="18" charset="0"/>
                <a:ea typeface="Times New Roman" panose="02020603050405020304" pitchFamily="18" charset="0"/>
              </a:rPr>
              <a:t> </a:t>
            </a:r>
            <a:r>
              <a:rPr lang="vi-VN" sz="2100" dirty="0">
                <a:effectLst/>
                <a:latin typeface="Times New Roman" panose="02020603050405020304" pitchFamily="18" charset="0"/>
                <a:ea typeface="Times New Roman" panose="02020603050405020304" pitchFamily="18" charset="0"/>
              </a:rPr>
              <a:t>cấp</a:t>
            </a:r>
            <a:endParaRPr lang="en-US" sz="2100" dirty="0">
              <a:effectLst/>
              <a:latin typeface="Times New Roman" panose="02020603050405020304" pitchFamily="18" charset="0"/>
              <a:ea typeface="Times New Roman" panose="02020603050405020304" pitchFamily="18" charset="0"/>
            </a:endParaRPr>
          </a:p>
          <a:p>
            <a:pPr marL="495300">
              <a:spcBef>
                <a:spcPts val="190"/>
              </a:spcBef>
              <a:spcAft>
                <a:spcPts val="0"/>
              </a:spcAft>
            </a:pPr>
            <a:r>
              <a:rPr lang="vi-VN" sz="2100" dirty="0">
                <a:effectLst/>
                <a:latin typeface="Times New Roman" panose="02020603050405020304" pitchFamily="18" charset="0"/>
                <a:ea typeface="Times New Roman" panose="02020603050405020304" pitchFamily="18" charset="0"/>
              </a:rPr>
              <a:t>+ Hộp số 2</a:t>
            </a:r>
            <a:r>
              <a:rPr lang="vi-VN" sz="2100" spc="-15" dirty="0">
                <a:effectLst/>
                <a:latin typeface="Times New Roman" panose="02020603050405020304" pitchFamily="18" charset="0"/>
                <a:ea typeface="Times New Roman" panose="02020603050405020304" pitchFamily="18" charset="0"/>
              </a:rPr>
              <a:t> </a:t>
            </a:r>
            <a:r>
              <a:rPr lang="vi-VN" sz="2100" dirty="0">
                <a:effectLst/>
                <a:latin typeface="Times New Roman" panose="02020603050405020304" pitchFamily="18" charset="0"/>
                <a:ea typeface="Times New Roman" panose="02020603050405020304" pitchFamily="18" charset="0"/>
              </a:rPr>
              <a:t>cấp;</a:t>
            </a:r>
            <a:endParaRPr lang="en-US" sz="2100" dirty="0">
              <a:effectLst/>
              <a:latin typeface="Times New Roman" panose="02020603050405020304" pitchFamily="18" charset="0"/>
              <a:ea typeface="Times New Roman" panose="02020603050405020304" pitchFamily="18" charset="0"/>
            </a:endParaRPr>
          </a:p>
          <a:p>
            <a:pPr marL="495300">
              <a:spcBef>
                <a:spcPts val="190"/>
              </a:spcBef>
              <a:spcAft>
                <a:spcPts val="0"/>
              </a:spcAft>
            </a:pPr>
            <a:r>
              <a:rPr lang="vi-VN" sz="2100" dirty="0">
                <a:effectLst/>
                <a:latin typeface="Times New Roman" panose="02020603050405020304" pitchFamily="18" charset="0"/>
                <a:ea typeface="Times New Roman" panose="02020603050405020304" pitchFamily="18" charset="0"/>
              </a:rPr>
              <a:t>+ Hộp số 3</a:t>
            </a:r>
            <a:r>
              <a:rPr lang="vi-VN" sz="2100" spc="-15" dirty="0">
                <a:effectLst/>
                <a:latin typeface="Times New Roman" panose="02020603050405020304" pitchFamily="18" charset="0"/>
                <a:ea typeface="Times New Roman" panose="02020603050405020304" pitchFamily="18" charset="0"/>
              </a:rPr>
              <a:t> </a:t>
            </a:r>
            <a:r>
              <a:rPr lang="vi-VN" sz="2100" dirty="0">
                <a:effectLst/>
                <a:latin typeface="Times New Roman" panose="02020603050405020304" pitchFamily="18" charset="0"/>
                <a:ea typeface="Times New Roman" panose="02020603050405020304" pitchFamily="18" charset="0"/>
              </a:rPr>
              <a:t>cấp;</a:t>
            </a:r>
            <a:endParaRPr lang="en-US" sz="2100" dirty="0">
              <a:effectLst/>
              <a:latin typeface="Times New Roman" panose="02020603050405020304" pitchFamily="18" charset="0"/>
              <a:ea typeface="Times New Roman" panose="02020603050405020304" pitchFamily="18" charset="0"/>
            </a:endParaRPr>
          </a:p>
          <a:p>
            <a:pPr marL="495300">
              <a:spcBef>
                <a:spcPts val="190"/>
              </a:spcBef>
              <a:spcAft>
                <a:spcPts val="0"/>
              </a:spcAft>
            </a:pPr>
            <a:r>
              <a:rPr lang="vi-VN" sz="2100" dirty="0">
                <a:effectLst/>
                <a:latin typeface="Times New Roman" panose="02020603050405020304" pitchFamily="18" charset="0"/>
                <a:ea typeface="Times New Roman" panose="02020603050405020304" pitchFamily="18" charset="0"/>
              </a:rPr>
              <a:t>+ Hộp số 4 cấp; ...</a:t>
            </a:r>
            <a:endParaRPr lang="en-US" sz="2100" dirty="0">
              <a:effectLst/>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44475" algn="l"/>
              </a:tabLst>
            </a:pPr>
            <a:r>
              <a:rPr lang="en-US" sz="2100" dirty="0">
                <a:effectLst/>
                <a:latin typeface="Times New Roman" panose="02020603050405020304" pitchFamily="18" charset="0"/>
                <a:ea typeface="Times New Roman" panose="02020603050405020304" pitchFamily="18" charset="0"/>
              </a:rPr>
              <a:t>- </a:t>
            </a:r>
            <a:r>
              <a:rPr lang="vi-VN" sz="2100" dirty="0">
                <a:effectLst/>
                <a:latin typeface="Times New Roman" panose="02020603050405020304" pitchFamily="18" charset="0"/>
                <a:ea typeface="Times New Roman" panose="02020603050405020304" pitchFamily="18" charset="0"/>
              </a:rPr>
              <a:t>Theo cơ cấu gài</a:t>
            </a:r>
            <a:r>
              <a:rPr lang="vi-VN" sz="2100" spc="-10" dirty="0">
                <a:effectLst/>
                <a:latin typeface="Times New Roman" panose="02020603050405020304" pitchFamily="18" charset="0"/>
                <a:ea typeface="Times New Roman" panose="02020603050405020304" pitchFamily="18" charset="0"/>
              </a:rPr>
              <a:t> </a:t>
            </a:r>
            <a:r>
              <a:rPr lang="vi-VN" sz="2100" dirty="0">
                <a:effectLst/>
                <a:latin typeface="Times New Roman" panose="02020603050405020304" pitchFamily="18" charset="0"/>
                <a:ea typeface="Times New Roman" panose="02020603050405020304" pitchFamily="18" charset="0"/>
              </a:rPr>
              <a:t>số:</a:t>
            </a:r>
            <a:endParaRPr lang="en-US" sz="2100" dirty="0">
              <a:effectLst/>
              <a:latin typeface="Times New Roman" panose="02020603050405020304" pitchFamily="18" charset="0"/>
              <a:ea typeface="Times New Roman" panose="02020603050405020304" pitchFamily="18" charset="0"/>
            </a:endParaRPr>
          </a:p>
          <a:p>
            <a:pPr marL="495300">
              <a:spcBef>
                <a:spcPts val="190"/>
              </a:spcBef>
              <a:spcAft>
                <a:spcPts val="0"/>
              </a:spcAft>
            </a:pPr>
            <a:r>
              <a:rPr lang="vi-VN" sz="2100" dirty="0">
                <a:effectLst/>
                <a:latin typeface="Times New Roman" panose="02020603050405020304" pitchFamily="18" charset="0"/>
                <a:ea typeface="Times New Roman" panose="02020603050405020304" pitchFamily="18" charset="0"/>
              </a:rPr>
              <a:t>+ Bằng bánh răng di trượt;</a:t>
            </a:r>
            <a:endParaRPr lang="en-US" sz="2100" dirty="0">
              <a:effectLst/>
              <a:latin typeface="Times New Roman" panose="02020603050405020304" pitchFamily="18" charset="0"/>
              <a:ea typeface="Times New Roman" panose="02020603050405020304" pitchFamily="18" charset="0"/>
            </a:endParaRPr>
          </a:p>
          <a:p>
            <a:pPr marL="495300">
              <a:spcBef>
                <a:spcPts val="190"/>
              </a:spcBef>
              <a:spcAft>
                <a:spcPts val="0"/>
              </a:spcAft>
            </a:pPr>
            <a:r>
              <a:rPr lang="vi-VN" sz="2100" dirty="0">
                <a:effectLst/>
                <a:latin typeface="Times New Roman" panose="02020603050405020304" pitchFamily="18" charset="0"/>
                <a:ea typeface="Times New Roman" panose="02020603050405020304" pitchFamily="18" charset="0"/>
              </a:rPr>
              <a:t>+ bằng bộ đồng tốc;</a:t>
            </a:r>
            <a:endParaRPr lang="en-US" sz="2100" dirty="0">
              <a:effectLst/>
              <a:latin typeface="Times New Roman" panose="02020603050405020304" pitchFamily="18" charset="0"/>
              <a:ea typeface="Times New Roman" panose="02020603050405020304" pitchFamily="18" charset="0"/>
            </a:endParaRPr>
          </a:p>
          <a:p>
            <a:pPr marL="495300">
              <a:spcBef>
                <a:spcPts val="190"/>
              </a:spcBef>
              <a:spcAft>
                <a:spcPts val="0"/>
              </a:spcAft>
            </a:pPr>
            <a:r>
              <a:rPr lang="vi-VN" sz="2100" dirty="0">
                <a:effectLst/>
                <a:latin typeface="Times New Roman" panose="02020603050405020304" pitchFamily="18" charset="0"/>
                <a:ea typeface="Times New Roman" panose="02020603050405020304" pitchFamily="18" charset="0"/>
              </a:rPr>
              <a:t>+ Bằng phanh và ly hợp (đối với hộp số thuỷ cơ).</a:t>
            </a:r>
            <a:endParaRPr lang="en-US" sz="2100" dirty="0">
              <a:effectLst/>
              <a:latin typeface="Times New Roman" panose="02020603050405020304" pitchFamily="18" charset="0"/>
              <a:ea typeface="Times New Roman" panose="02020603050405020304" pitchFamily="18" charset="0"/>
            </a:endParaRPr>
          </a:p>
          <a:p>
            <a:pPr marR="3599180" lvl="0">
              <a:spcBef>
                <a:spcPts val="190"/>
              </a:spcBef>
              <a:spcAft>
                <a:spcPts val="0"/>
              </a:spcAft>
              <a:buSzPts val="1400"/>
              <a:tabLst>
                <a:tab pos="244475" algn="l"/>
              </a:tabLst>
            </a:pPr>
            <a:r>
              <a:rPr lang="en-US" sz="2100" dirty="0">
                <a:effectLst/>
                <a:latin typeface="Times New Roman" panose="02020603050405020304" pitchFamily="18" charset="0"/>
                <a:ea typeface="Times New Roman" panose="02020603050405020304" pitchFamily="18" charset="0"/>
              </a:rPr>
              <a:t>- </a:t>
            </a:r>
            <a:r>
              <a:rPr lang="vi-VN" sz="2100" dirty="0">
                <a:effectLst/>
                <a:latin typeface="Times New Roman" panose="02020603050405020304" pitchFamily="18" charset="0"/>
                <a:ea typeface="Times New Roman" panose="02020603050405020304" pitchFamily="18" charset="0"/>
              </a:rPr>
              <a:t>Theo phương pháp điều</a:t>
            </a:r>
            <a:r>
              <a:rPr lang="vi-VN" sz="2100" spc="-40" dirty="0">
                <a:effectLst/>
                <a:latin typeface="Times New Roman" panose="02020603050405020304" pitchFamily="18" charset="0"/>
                <a:ea typeface="Times New Roman" panose="02020603050405020304" pitchFamily="18" charset="0"/>
              </a:rPr>
              <a:t> </a:t>
            </a:r>
            <a:r>
              <a:rPr lang="vi-VN" sz="2100" dirty="0">
                <a:effectLst/>
                <a:latin typeface="Times New Roman" panose="02020603050405020304" pitchFamily="18" charset="0"/>
                <a:ea typeface="Times New Roman" panose="02020603050405020304" pitchFamily="18" charset="0"/>
              </a:rPr>
              <a:t>khiển:</a:t>
            </a:r>
            <a:endParaRPr lang="en-US" sz="2100" dirty="0">
              <a:effectLst/>
              <a:latin typeface="Times New Roman" panose="02020603050405020304" pitchFamily="18" charset="0"/>
              <a:ea typeface="Times New Roman" panose="02020603050405020304" pitchFamily="18" charset="0"/>
            </a:endParaRPr>
          </a:p>
          <a:p>
            <a:pPr marL="113030" marR="3663950" algn="ctr">
              <a:spcBef>
                <a:spcPts val="190"/>
              </a:spcBef>
              <a:spcAft>
                <a:spcPts val="0"/>
              </a:spcAft>
            </a:pPr>
            <a:r>
              <a:rPr lang="vi-VN" sz="2100" dirty="0">
                <a:effectLst/>
                <a:latin typeface="Times New Roman" panose="02020603050405020304" pitchFamily="18" charset="0"/>
                <a:ea typeface="Times New Roman" panose="02020603050405020304" pitchFamily="18" charset="0"/>
              </a:rPr>
              <a:t>+ Điều khiển bằng tay;</a:t>
            </a:r>
            <a:endParaRPr lang="en-US" sz="2100" dirty="0">
              <a:effectLst/>
              <a:latin typeface="Times New Roman" panose="02020603050405020304" pitchFamily="18" charset="0"/>
              <a:ea typeface="Times New Roman" panose="02020603050405020304" pitchFamily="18" charset="0"/>
            </a:endParaRPr>
          </a:p>
          <a:p>
            <a:pPr marL="113030" marR="3723640" algn="ctr">
              <a:spcBef>
                <a:spcPts val="190"/>
              </a:spcBef>
              <a:spcAft>
                <a:spcPts val="0"/>
              </a:spcAft>
            </a:pPr>
            <a:r>
              <a:rPr lang="vi-VN" sz="2100" dirty="0">
                <a:effectLst/>
                <a:latin typeface="Times New Roman" panose="02020603050405020304" pitchFamily="18" charset="0"/>
                <a:ea typeface="Times New Roman" panose="02020603050405020304" pitchFamily="18" charset="0"/>
              </a:rPr>
              <a:t>+ Điều khiển tự động;</a:t>
            </a:r>
            <a:endParaRPr lang="en-US" sz="2100" dirty="0">
              <a:effectLst/>
              <a:latin typeface="Times New Roman" panose="02020603050405020304" pitchFamily="18" charset="0"/>
              <a:ea typeface="Times New Roman" panose="02020603050405020304" pitchFamily="18" charset="0"/>
            </a:endParaRPr>
          </a:p>
          <a:p>
            <a:pPr marL="113030" marR="3424555" algn="ctr">
              <a:spcBef>
                <a:spcPts val="190"/>
              </a:spcBef>
              <a:spcAft>
                <a:spcPts val="0"/>
              </a:spcAft>
            </a:pPr>
            <a:r>
              <a:rPr lang="vi-VN" sz="2100" dirty="0">
                <a:effectLst/>
                <a:latin typeface="Times New Roman" panose="02020603050405020304" pitchFamily="18" charset="0"/>
                <a:ea typeface="Times New Roman" panose="02020603050405020304" pitchFamily="18" charset="0"/>
              </a:rPr>
              <a:t>+ Điều khiển bán tự động.</a:t>
            </a:r>
            <a:endParaRPr lang="en-US" sz="2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146345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7A0043D-B961-BC2C-9F8B-C08E03BFAED1}"/>
              </a:ext>
            </a:extLst>
          </p:cNvPr>
          <p:cNvSpPr>
            <a:spLocks noGrp="1"/>
          </p:cNvSpPr>
          <p:nvPr>
            <p:ph type="sldNum" sz="quarter" idx="12"/>
          </p:nvPr>
        </p:nvSpPr>
        <p:spPr/>
        <p:txBody>
          <a:bodyPr/>
          <a:lstStyle/>
          <a:p>
            <a:fld id="{72C07508-5EB2-4DB8-8378-8805A83D3842}" type="slidenum">
              <a:rPr lang="en-US" smtClean="0"/>
              <a:pPr/>
              <a:t>18</a:t>
            </a:fld>
            <a:endParaRPr lang="en-US"/>
          </a:p>
        </p:txBody>
      </p:sp>
      <p:sp>
        <p:nvSpPr>
          <p:cNvPr id="6" name="TextBox 5">
            <a:extLst>
              <a:ext uri="{FF2B5EF4-FFF2-40B4-BE49-F238E27FC236}">
                <a16:creationId xmlns:a16="http://schemas.microsoft.com/office/drawing/2014/main" id="{789E6C87-F70A-D2F7-78B9-A36250469675}"/>
              </a:ext>
            </a:extLst>
          </p:cNvPr>
          <p:cNvSpPr txBox="1"/>
          <p:nvPr/>
        </p:nvSpPr>
        <p:spPr>
          <a:xfrm>
            <a:off x="-380860" y="228684"/>
            <a:ext cx="9753344" cy="1461939"/>
          </a:xfrm>
          <a:prstGeom prst="rect">
            <a:avLst/>
          </a:prstGeom>
          <a:noFill/>
        </p:spPr>
        <p:txBody>
          <a:bodyPr wrap="square">
            <a:spAutoFit/>
          </a:bodyPr>
          <a:lstStyle/>
          <a:p>
            <a:pPr lvl="1">
              <a:spcBef>
                <a:spcPts val="440"/>
              </a:spcBef>
              <a:spcAft>
                <a:spcPts val="0"/>
              </a:spcAft>
              <a:buSzPts val="1300"/>
              <a:tabLst>
                <a:tab pos="372745" algn="l"/>
              </a:tabLst>
            </a:pPr>
            <a:r>
              <a:rPr lang="en-US" sz="2800" b="1" spc="-20" dirty="0">
                <a:latin typeface="Times New Roman" panose="02020603050405020304" pitchFamily="18" charset="0"/>
                <a:ea typeface="Times New Roman" panose="02020603050405020304" pitchFamily="18" charset="0"/>
              </a:rPr>
              <a:t>2</a:t>
            </a:r>
            <a:r>
              <a:rPr lang="en-US" sz="2800" b="1" spc="-20" dirty="0">
                <a:effectLst/>
                <a:latin typeface="Times New Roman" panose="02020603050405020304" pitchFamily="18" charset="0"/>
                <a:ea typeface="Times New Roman" panose="02020603050405020304" pitchFamily="18" charset="0"/>
              </a:rPr>
              <a:t>. </a:t>
            </a:r>
            <a:r>
              <a:rPr lang="vi-VN" sz="2800" b="1" spc="-20" dirty="0">
                <a:effectLst/>
                <a:latin typeface="Times New Roman" panose="02020603050405020304" pitchFamily="18" charset="0"/>
                <a:ea typeface="Times New Roman" panose="02020603050405020304" pitchFamily="18" charset="0"/>
              </a:rPr>
              <a:t>Cấu </a:t>
            </a:r>
            <a:r>
              <a:rPr lang="vi-VN" sz="2800" b="1" spc="-25" dirty="0">
                <a:effectLst/>
                <a:latin typeface="Times New Roman" panose="02020603050405020304" pitchFamily="18" charset="0"/>
                <a:ea typeface="Times New Roman" panose="02020603050405020304" pitchFamily="18" charset="0"/>
              </a:rPr>
              <a:t>tạo chung </a:t>
            </a:r>
            <a:r>
              <a:rPr lang="vi-VN" sz="2800" b="1" spc="-20" dirty="0">
                <a:effectLst/>
                <a:latin typeface="Times New Roman" panose="02020603050405020304" pitchFamily="18" charset="0"/>
                <a:ea typeface="Times New Roman" panose="02020603050405020304" pitchFamily="18" charset="0"/>
              </a:rPr>
              <a:t>của </a:t>
            </a:r>
            <a:r>
              <a:rPr lang="vi-VN" sz="2800" b="1" spc="-25" dirty="0">
                <a:effectLst/>
                <a:latin typeface="Times New Roman" panose="02020603050405020304" pitchFamily="18" charset="0"/>
                <a:ea typeface="Times New Roman" panose="02020603050405020304" pitchFamily="18" charset="0"/>
              </a:rPr>
              <a:t>hộp</a:t>
            </a:r>
            <a:r>
              <a:rPr lang="vi-VN" sz="2800" b="1" spc="-235" dirty="0">
                <a:effectLst/>
                <a:latin typeface="Times New Roman" panose="02020603050405020304" pitchFamily="18" charset="0"/>
                <a:ea typeface="Times New Roman" panose="02020603050405020304" pitchFamily="18" charset="0"/>
              </a:rPr>
              <a:t> </a:t>
            </a:r>
            <a:r>
              <a:rPr lang="vi-VN" sz="2800" b="1" spc="-20" dirty="0">
                <a:effectLst/>
                <a:latin typeface="Times New Roman" panose="02020603050405020304" pitchFamily="18" charset="0"/>
                <a:ea typeface="Times New Roman" panose="02020603050405020304" pitchFamily="18" charset="0"/>
              </a:rPr>
              <a:t>số.</a:t>
            </a:r>
            <a:endParaRPr lang="en-US" sz="2800" dirty="0">
              <a:effectLst/>
              <a:latin typeface="Times New Roman" panose="02020603050405020304" pitchFamily="18" charset="0"/>
              <a:ea typeface="Times New Roman" panose="02020603050405020304" pitchFamily="18" charset="0"/>
            </a:endParaRPr>
          </a:p>
          <a:p>
            <a:pPr lvl="2">
              <a:spcBef>
                <a:spcPts val="305"/>
              </a:spcBef>
              <a:spcAft>
                <a:spcPts val="0"/>
              </a:spcAft>
              <a:tabLst>
                <a:tab pos="490220" algn="l"/>
              </a:tabLst>
            </a:pPr>
            <a:r>
              <a:rPr lang="en-US" sz="2800" b="1" spc="-25" dirty="0">
                <a:effectLst/>
                <a:latin typeface="Times New Roman" panose="02020603050405020304" pitchFamily="18" charset="0"/>
                <a:ea typeface="Times New Roman" panose="02020603050405020304" pitchFamily="18" charset="0"/>
              </a:rPr>
              <a:t>2.1. </a:t>
            </a:r>
            <a:r>
              <a:rPr lang="vi-VN" sz="2800" b="1" spc="-25" dirty="0">
                <a:effectLst/>
                <a:latin typeface="Times New Roman" panose="02020603050405020304" pitchFamily="18" charset="0"/>
                <a:ea typeface="Times New Roman" panose="02020603050405020304" pitchFamily="18" charset="0"/>
              </a:rPr>
              <a:t>Hộp </a:t>
            </a:r>
            <a:r>
              <a:rPr lang="vi-VN" sz="2800" b="1" spc="-15" dirty="0">
                <a:effectLst/>
                <a:latin typeface="Times New Roman" panose="02020603050405020304" pitchFamily="18" charset="0"/>
                <a:ea typeface="Times New Roman" panose="02020603050405020304" pitchFamily="18" charset="0"/>
              </a:rPr>
              <a:t>số </a:t>
            </a:r>
            <a:r>
              <a:rPr lang="vi-VN" sz="2800" b="1" spc="-25" dirty="0">
                <a:effectLst/>
                <a:latin typeface="Times New Roman" panose="02020603050405020304" pitchFamily="18" charset="0"/>
                <a:ea typeface="Times New Roman" panose="02020603050405020304" pitchFamily="18" charset="0"/>
              </a:rPr>
              <a:t>hai</a:t>
            </a:r>
            <a:r>
              <a:rPr lang="vi-VN" sz="2800" b="1" spc="-140" dirty="0">
                <a:effectLst/>
                <a:latin typeface="Times New Roman" panose="02020603050405020304" pitchFamily="18" charset="0"/>
                <a:ea typeface="Times New Roman" panose="02020603050405020304" pitchFamily="18" charset="0"/>
              </a:rPr>
              <a:t> </a:t>
            </a:r>
            <a:r>
              <a:rPr lang="vi-VN" sz="2800" b="1" spc="-25" dirty="0">
                <a:effectLst/>
                <a:latin typeface="Times New Roman" panose="02020603050405020304" pitchFamily="18" charset="0"/>
                <a:ea typeface="Times New Roman" panose="02020603050405020304" pitchFamily="18" charset="0"/>
              </a:rPr>
              <a:t>trục</a:t>
            </a:r>
            <a:endParaRPr lang="en-US" sz="2800" b="1" spc="-25" dirty="0">
              <a:effectLst/>
              <a:latin typeface="Times New Roman" panose="02020603050405020304" pitchFamily="18" charset="0"/>
              <a:ea typeface="Times New Roman" panose="02020603050405020304" pitchFamily="18" charset="0"/>
            </a:endParaRPr>
          </a:p>
          <a:p>
            <a:pPr lvl="2">
              <a:spcBef>
                <a:spcPts val="305"/>
              </a:spcBef>
              <a:spcAft>
                <a:spcPts val="0"/>
              </a:spcAft>
              <a:tabLst>
                <a:tab pos="490220" algn="l"/>
              </a:tabLst>
            </a:pPr>
            <a:r>
              <a:rPr lang="en-US" sz="2800" b="1" spc="-20" dirty="0">
                <a:effectLst/>
                <a:latin typeface="Times New Roman" panose="02020603050405020304" pitchFamily="18" charset="0"/>
                <a:ea typeface="Times New Roman" panose="02020603050405020304" pitchFamily="18" charset="0"/>
              </a:rPr>
              <a:t>a. </a:t>
            </a:r>
            <a:r>
              <a:rPr lang="vi-VN" sz="2800" b="1" spc="-20" dirty="0">
                <a:effectLst/>
                <a:latin typeface="Times New Roman" panose="02020603050405020304" pitchFamily="18" charset="0"/>
                <a:ea typeface="Times New Roman" panose="02020603050405020304" pitchFamily="18" charset="0"/>
              </a:rPr>
              <a:t>Sơ</a:t>
            </a:r>
            <a:r>
              <a:rPr lang="vi-VN" sz="2800" b="1" spc="-50" dirty="0">
                <a:effectLst/>
                <a:latin typeface="Times New Roman" panose="02020603050405020304" pitchFamily="18" charset="0"/>
                <a:ea typeface="Times New Roman" panose="02020603050405020304" pitchFamily="18" charset="0"/>
              </a:rPr>
              <a:t> </a:t>
            </a:r>
            <a:r>
              <a:rPr lang="vi-VN" sz="2800" b="1" spc="-20" dirty="0">
                <a:effectLst/>
                <a:latin typeface="Times New Roman" panose="02020603050405020304" pitchFamily="18" charset="0"/>
                <a:ea typeface="Times New Roman" panose="02020603050405020304" pitchFamily="18" charset="0"/>
              </a:rPr>
              <a:t>đồ</a:t>
            </a:r>
            <a:r>
              <a:rPr lang="vi-VN" sz="2800" b="1" spc="-65" dirty="0">
                <a:effectLst/>
                <a:latin typeface="Times New Roman" panose="02020603050405020304" pitchFamily="18" charset="0"/>
                <a:ea typeface="Times New Roman" panose="02020603050405020304" pitchFamily="18" charset="0"/>
              </a:rPr>
              <a:t> </a:t>
            </a:r>
            <a:r>
              <a:rPr lang="vi-VN" sz="2800" b="1" spc="-20" dirty="0">
                <a:effectLst/>
                <a:latin typeface="Times New Roman" panose="02020603050405020304" pitchFamily="18" charset="0"/>
                <a:ea typeface="Times New Roman" panose="02020603050405020304" pitchFamily="18" charset="0"/>
              </a:rPr>
              <a:t>cấu</a:t>
            </a:r>
            <a:r>
              <a:rPr lang="vi-VN" sz="2800" b="1" spc="-65" dirty="0">
                <a:effectLst/>
                <a:latin typeface="Times New Roman" panose="02020603050405020304" pitchFamily="18" charset="0"/>
                <a:ea typeface="Times New Roman" panose="02020603050405020304" pitchFamily="18" charset="0"/>
              </a:rPr>
              <a:t> </a:t>
            </a:r>
            <a:r>
              <a:rPr lang="vi-VN" sz="2800" b="1" spc="-25" dirty="0">
                <a:effectLst/>
                <a:latin typeface="Times New Roman" panose="02020603050405020304" pitchFamily="18" charset="0"/>
                <a:ea typeface="Times New Roman" panose="02020603050405020304" pitchFamily="18" charset="0"/>
              </a:rPr>
              <a:t>tạo</a:t>
            </a:r>
            <a:r>
              <a:rPr lang="vi-VN" sz="2800" b="1" spc="-50" dirty="0">
                <a:effectLst/>
                <a:latin typeface="Times New Roman" panose="02020603050405020304" pitchFamily="18" charset="0"/>
                <a:ea typeface="Times New Roman" panose="02020603050405020304" pitchFamily="18" charset="0"/>
              </a:rPr>
              <a:t> </a:t>
            </a:r>
            <a:r>
              <a:rPr lang="vi-VN" sz="2800" b="1" spc="-20" dirty="0">
                <a:effectLst/>
                <a:latin typeface="Times New Roman" panose="02020603050405020304" pitchFamily="18" charset="0"/>
                <a:ea typeface="Times New Roman" panose="02020603050405020304" pitchFamily="18" charset="0"/>
              </a:rPr>
              <a:t>và</a:t>
            </a:r>
            <a:r>
              <a:rPr lang="vi-VN" sz="2800" b="1" spc="-65" dirty="0">
                <a:effectLst/>
                <a:latin typeface="Times New Roman" panose="02020603050405020304" pitchFamily="18" charset="0"/>
                <a:ea typeface="Times New Roman" panose="02020603050405020304" pitchFamily="18" charset="0"/>
              </a:rPr>
              <a:t> </a:t>
            </a:r>
            <a:r>
              <a:rPr lang="vi-VN" sz="2800" b="1" spc="-25" dirty="0">
                <a:effectLst/>
                <a:latin typeface="Times New Roman" panose="02020603050405020304" pitchFamily="18" charset="0"/>
                <a:ea typeface="Times New Roman" panose="02020603050405020304" pitchFamily="18" charset="0"/>
              </a:rPr>
              <a:t>nguyên</a:t>
            </a:r>
            <a:r>
              <a:rPr lang="vi-VN" sz="2800" b="1" spc="-65" dirty="0">
                <a:effectLst/>
                <a:latin typeface="Times New Roman" panose="02020603050405020304" pitchFamily="18" charset="0"/>
                <a:ea typeface="Times New Roman" panose="02020603050405020304" pitchFamily="18" charset="0"/>
              </a:rPr>
              <a:t> </a:t>
            </a:r>
            <a:r>
              <a:rPr lang="vi-VN" sz="2800" b="1" spc="-15" dirty="0">
                <a:effectLst/>
                <a:latin typeface="Times New Roman" panose="02020603050405020304" pitchFamily="18" charset="0"/>
                <a:ea typeface="Times New Roman" panose="02020603050405020304" pitchFamily="18" charset="0"/>
              </a:rPr>
              <a:t>lý</a:t>
            </a:r>
            <a:r>
              <a:rPr lang="vi-VN" sz="2800" b="1" spc="-65" dirty="0">
                <a:effectLst/>
                <a:latin typeface="Times New Roman" panose="02020603050405020304" pitchFamily="18" charset="0"/>
                <a:ea typeface="Times New Roman" panose="02020603050405020304" pitchFamily="18" charset="0"/>
              </a:rPr>
              <a:t> </a:t>
            </a:r>
            <a:r>
              <a:rPr lang="vi-VN" sz="2800" b="1" spc="-25" dirty="0">
                <a:effectLst/>
                <a:latin typeface="Times New Roman" panose="02020603050405020304" pitchFamily="18" charset="0"/>
                <a:ea typeface="Times New Roman" panose="02020603050405020304" pitchFamily="18" charset="0"/>
              </a:rPr>
              <a:t>hoạt</a:t>
            </a:r>
            <a:r>
              <a:rPr lang="vi-VN" sz="2800" b="1" spc="-65" dirty="0">
                <a:effectLst/>
                <a:latin typeface="Times New Roman" panose="02020603050405020304" pitchFamily="18" charset="0"/>
                <a:ea typeface="Times New Roman" panose="02020603050405020304" pitchFamily="18" charset="0"/>
              </a:rPr>
              <a:t> </a:t>
            </a:r>
            <a:r>
              <a:rPr lang="vi-VN" sz="2800" b="1" spc="-25" dirty="0">
                <a:effectLst/>
                <a:latin typeface="Times New Roman" panose="02020603050405020304" pitchFamily="18" charset="0"/>
                <a:ea typeface="Times New Roman" panose="02020603050405020304" pitchFamily="18" charset="0"/>
              </a:rPr>
              <a:t>động</a:t>
            </a:r>
            <a:r>
              <a:rPr lang="vi-VN" sz="2800" b="1" spc="-50" dirty="0">
                <a:effectLst/>
                <a:latin typeface="Times New Roman" panose="02020603050405020304" pitchFamily="18" charset="0"/>
                <a:ea typeface="Times New Roman" panose="02020603050405020304" pitchFamily="18" charset="0"/>
              </a:rPr>
              <a:t> </a:t>
            </a:r>
            <a:r>
              <a:rPr lang="vi-VN" sz="2800" b="1" spc="-25" dirty="0">
                <a:effectLst/>
                <a:latin typeface="Times New Roman" panose="02020603050405020304" pitchFamily="18" charset="0"/>
                <a:ea typeface="Times New Roman" panose="02020603050405020304" pitchFamily="18" charset="0"/>
              </a:rPr>
              <a:t>hộp</a:t>
            </a:r>
            <a:r>
              <a:rPr lang="vi-VN" sz="2800" b="1" spc="-50" dirty="0">
                <a:effectLst/>
                <a:latin typeface="Times New Roman" panose="02020603050405020304" pitchFamily="18" charset="0"/>
                <a:ea typeface="Times New Roman" panose="02020603050405020304" pitchFamily="18" charset="0"/>
              </a:rPr>
              <a:t> </a:t>
            </a:r>
            <a:r>
              <a:rPr lang="vi-VN" sz="2800" b="1" spc="-20" dirty="0">
                <a:effectLst/>
                <a:latin typeface="Times New Roman" panose="02020603050405020304" pitchFamily="18" charset="0"/>
                <a:ea typeface="Times New Roman" panose="02020603050405020304" pitchFamily="18" charset="0"/>
              </a:rPr>
              <a:t>số</a:t>
            </a:r>
            <a:r>
              <a:rPr lang="vi-VN" sz="2800" b="1" spc="-50" dirty="0">
                <a:effectLst/>
                <a:latin typeface="Times New Roman" panose="02020603050405020304" pitchFamily="18" charset="0"/>
                <a:ea typeface="Times New Roman" panose="02020603050405020304" pitchFamily="18" charset="0"/>
              </a:rPr>
              <a:t> </a:t>
            </a:r>
            <a:r>
              <a:rPr lang="vi-VN" sz="2800" b="1" spc="-25" dirty="0">
                <a:effectLst/>
                <a:latin typeface="Times New Roman" panose="02020603050405020304" pitchFamily="18" charset="0"/>
                <a:ea typeface="Times New Roman" panose="02020603050405020304" pitchFamily="18" charset="0"/>
              </a:rPr>
              <a:t>hai</a:t>
            </a:r>
            <a:r>
              <a:rPr lang="en-US" sz="2800" b="1" spc="-25" dirty="0">
                <a:effectLst/>
                <a:latin typeface="Times New Roman" panose="02020603050405020304" pitchFamily="18" charset="0"/>
                <a:ea typeface="Times New Roman" panose="02020603050405020304" pitchFamily="18" charset="0"/>
              </a:rPr>
              <a:t> </a:t>
            </a:r>
            <a:r>
              <a:rPr lang="en-US" sz="2800" b="1" spc="-25" dirty="0" err="1">
                <a:effectLst/>
                <a:latin typeface="Times New Roman" panose="02020603050405020304" pitchFamily="18" charset="0"/>
                <a:ea typeface="Times New Roman" panose="02020603050405020304" pitchFamily="18" charset="0"/>
              </a:rPr>
              <a:t>trục</a:t>
            </a:r>
            <a:endParaRPr lang="en-US" sz="2800" spc="-40" dirty="0">
              <a:effectLst/>
              <a:latin typeface="Times New Roman" panose="02020603050405020304" pitchFamily="18" charset="0"/>
              <a:ea typeface="Times New Roman" panose="02020603050405020304" pitchFamily="18" charset="0"/>
            </a:endParaRPr>
          </a:p>
        </p:txBody>
      </p:sp>
      <p:pic>
        <p:nvPicPr>
          <p:cNvPr id="7" name="image85.png">
            <a:extLst>
              <a:ext uri="{FF2B5EF4-FFF2-40B4-BE49-F238E27FC236}">
                <a16:creationId xmlns:a16="http://schemas.microsoft.com/office/drawing/2014/main" id="{1A7DDD12-A59E-A00D-C5A1-3E4A586D88BF}"/>
              </a:ext>
            </a:extLst>
          </p:cNvPr>
          <p:cNvPicPr>
            <a:picLocks noChangeAspect="1"/>
          </p:cNvPicPr>
          <p:nvPr/>
        </p:nvPicPr>
        <p:blipFill>
          <a:blip r:embed="rId2" cstate="print"/>
          <a:stretch>
            <a:fillRect/>
          </a:stretch>
        </p:blipFill>
        <p:spPr>
          <a:xfrm>
            <a:off x="2286070" y="1655128"/>
            <a:ext cx="4419484" cy="5066348"/>
          </a:xfrm>
          <a:prstGeom prst="rect">
            <a:avLst/>
          </a:prstGeom>
        </p:spPr>
      </p:pic>
    </p:spTree>
    <p:extLst>
      <p:ext uri="{BB962C8B-B14F-4D97-AF65-F5344CB8AC3E}">
        <p14:creationId xmlns:p14="http://schemas.microsoft.com/office/powerpoint/2010/main" val="10957842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2BA4070-491A-6084-36AF-6761E49DC508}"/>
              </a:ext>
            </a:extLst>
          </p:cNvPr>
          <p:cNvSpPr>
            <a:spLocks noGrp="1"/>
          </p:cNvSpPr>
          <p:nvPr>
            <p:ph type="sldNum" sz="quarter" idx="12"/>
          </p:nvPr>
        </p:nvSpPr>
        <p:spPr/>
        <p:txBody>
          <a:bodyPr/>
          <a:lstStyle/>
          <a:p>
            <a:fld id="{72C07508-5EB2-4DB8-8378-8805A83D3842}" type="slidenum">
              <a:rPr lang="en-US" smtClean="0"/>
              <a:pPr/>
              <a:t>19</a:t>
            </a:fld>
            <a:endParaRPr lang="en-US"/>
          </a:p>
        </p:txBody>
      </p:sp>
      <p:pic>
        <p:nvPicPr>
          <p:cNvPr id="5" name="image101.jpeg">
            <a:extLst>
              <a:ext uri="{FF2B5EF4-FFF2-40B4-BE49-F238E27FC236}">
                <a16:creationId xmlns:a16="http://schemas.microsoft.com/office/drawing/2014/main" id="{2061F632-0208-1130-6F95-08F59DEB5CD7}"/>
              </a:ext>
            </a:extLst>
          </p:cNvPr>
          <p:cNvPicPr>
            <a:picLocks noChangeAspect="1"/>
          </p:cNvPicPr>
          <p:nvPr/>
        </p:nvPicPr>
        <p:blipFill rotWithShape="1">
          <a:blip r:embed="rId2" cstate="print"/>
          <a:srcRect r="47200" b="52314"/>
          <a:stretch/>
        </p:blipFill>
        <p:spPr>
          <a:xfrm>
            <a:off x="228724" y="136524"/>
            <a:ext cx="9524750" cy="6584951"/>
          </a:xfrm>
          <a:prstGeom prst="rect">
            <a:avLst/>
          </a:prstGeom>
        </p:spPr>
      </p:pic>
    </p:spTree>
    <p:extLst>
      <p:ext uri="{BB962C8B-B14F-4D97-AF65-F5344CB8AC3E}">
        <p14:creationId xmlns:p14="http://schemas.microsoft.com/office/powerpoint/2010/main" val="698561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4"/>
          <p:cNvSpPr>
            <a:spLocks noChangeArrowheads="1"/>
          </p:cNvSpPr>
          <p:nvPr/>
        </p:nvSpPr>
        <p:spPr bwMode="auto">
          <a:xfrm>
            <a:off x="908050" y="2209804"/>
            <a:ext cx="8420100" cy="1066800"/>
          </a:xfrm>
          <a:prstGeom prst="rect">
            <a:avLst/>
          </a:prstGeom>
          <a:noFill/>
          <a:ln w="9525">
            <a:noFill/>
            <a:miter lim="800000"/>
            <a:headEnd/>
            <a:tailEnd/>
          </a:ln>
          <a:effectLst/>
        </p:spPr>
        <p:txBody>
          <a:bodyPr anchor="ctr"/>
          <a:lstStyle/>
          <a:p>
            <a:pPr algn="ctr" eaLnBrk="1" hangingPunct="1">
              <a:lnSpc>
                <a:spcPct val="150000"/>
              </a:lnSpc>
            </a:pPr>
            <a:r>
              <a:rPr lang="en-US" sz="2800" b="1" dirty="0">
                <a:solidFill>
                  <a:schemeClr val="tx1">
                    <a:lumMod val="95000"/>
                  </a:schemeClr>
                </a:solidFill>
                <a:effectLst>
                  <a:outerShdw blurRad="38100" dist="38100" dir="2700000" algn="tl">
                    <a:srgbClr val="000000"/>
                  </a:outerShdw>
                </a:effectLst>
                <a:latin typeface="Times New Roman" pitchFamily="18" charset="0"/>
              </a:rPr>
              <a:t>CHƯƠNG TRÌNH MÔN HỌC/ MÔĐUN: </a:t>
            </a:r>
          </a:p>
          <a:p>
            <a:pPr algn="ctr" eaLnBrk="1" hangingPunct="1">
              <a:lnSpc>
                <a:spcPct val="150000"/>
              </a:lnSpc>
            </a:pPr>
            <a:r>
              <a:rPr lang="en-US" sz="2800" b="1" dirty="0">
                <a:solidFill>
                  <a:schemeClr val="tx1">
                    <a:lumMod val="95000"/>
                  </a:schemeClr>
                </a:solidFill>
                <a:effectLst>
                  <a:outerShdw blurRad="38100" dist="38100" dir="2700000" algn="tl">
                    <a:srgbClr val="000000"/>
                  </a:outerShdw>
                </a:effectLst>
                <a:latin typeface="Times New Roman" pitchFamily="18" charset="0"/>
              </a:rPr>
              <a:t>BD, SC HỆ THỐNG TRUYỀN LỰC</a:t>
            </a:r>
          </a:p>
        </p:txBody>
      </p:sp>
    </p:spTree>
    <p:extLst>
      <p:ext uri="{BB962C8B-B14F-4D97-AF65-F5344CB8AC3E}">
        <p14:creationId xmlns:p14="http://schemas.microsoft.com/office/powerpoint/2010/main" val="5179080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2BA4070-491A-6084-36AF-6761E49DC508}"/>
              </a:ext>
            </a:extLst>
          </p:cNvPr>
          <p:cNvSpPr>
            <a:spLocks noGrp="1"/>
          </p:cNvSpPr>
          <p:nvPr>
            <p:ph type="sldNum" sz="quarter" idx="12"/>
          </p:nvPr>
        </p:nvSpPr>
        <p:spPr/>
        <p:txBody>
          <a:bodyPr/>
          <a:lstStyle/>
          <a:p>
            <a:fld id="{72C07508-5EB2-4DB8-8378-8805A83D3842}" type="slidenum">
              <a:rPr lang="en-US" smtClean="0"/>
              <a:pPr/>
              <a:t>20</a:t>
            </a:fld>
            <a:endParaRPr lang="en-US"/>
          </a:p>
        </p:txBody>
      </p:sp>
      <p:pic>
        <p:nvPicPr>
          <p:cNvPr id="5" name="image101.jpeg">
            <a:extLst>
              <a:ext uri="{FF2B5EF4-FFF2-40B4-BE49-F238E27FC236}">
                <a16:creationId xmlns:a16="http://schemas.microsoft.com/office/drawing/2014/main" id="{2061F632-0208-1130-6F95-08F59DEB5CD7}"/>
              </a:ext>
            </a:extLst>
          </p:cNvPr>
          <p:cNvPicPr>
            <a:picLocks noChangeAspect="1"/>
          </p:cNvPicPr>
          <p:nvPr/>
        </p:nvPicPr>
        <p:blipFill rotWithShape="1">
          <a:blip r:embed="rId2" cstate="print"/>
          <a:srcRect l="52000" b="53471"/>
          <a:stretch/>
        </p:blipFill>
        <p:spPr>
          <a:xfrm>
            <a:off x="152526" y="136524"/>
            <a:ext cx="9600948" cy="6584951"/>
          </a:xfrm>
          <a:prstGeom prst="rect">
            <a:avLst/>
          </a:prstGeom>
        </p:spPr>
      </p:pic>
    </p:spTree>
    <p:extLst>
      <p:ext uri="{BB962C8B-B14F-4D97-AF65-F5344CB8AC3E}">
        <p14:creationId xmlns:p14="http://schemas.microsoft.com/office/powerpoint/2010/main" val="16057785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2BA4070-491A-6084-36AF-6761E49DC508}"/>
              </a:ext>
            </a:extLst>
          </p:cNvPr>
          <p:cNvSpPr>
            <a:spLocks noGrp="1"/>
          </p:cNvSpPr>
          <p:nvPr>
            <p:ph type="sldNum" sz="quarter" idx="12"/>
          </p:nvPr>
        </p:nvSpPr>
        <p:spPr/>
        <p:txBody>
          <a:bodyPr/>
          <a:lstStyle/>
          <a:p>
            <a:fld id="{72C07508-5EB2-4DB8-8378-8805A83D3842}" type="slidenum">
              <a:rPr lang="en-US" smtClean="0"/>
              <a:pPr/>
              <a:t>21</a:t>
            </a:fld>
            <a:endParaRPr lang="en-US"/>
          </a:p>
        </p:txBody>
      </p:sp>
      <p:pic>
        <p:nvPicPr>
          <p:cNvPr id="5" name="image101.jpeg">
            <a:extLst>
              <a:ext uri="{FF2B5EF4-FFF2-40B4-BE49-F238E27FC236}">
                <a16:creationId xmlns:a16="http://schemas.microsoft.com/office/drawing/2014/main" id="{2061F632-0208-1130-6F95-08F59DEB5CD7}"/>
              </a:ext>
            </a:extLst>
          </p:cNvPr>
          <p:cNvPicPr>
            <a:picLocks noChangeAspect="1"/>
          </p:cNvPicPr>
          <p:nvPr/>
        </p:nvPicPr>
        <p:blipFill rotWithShape="1">
          <a:blip r:embed="rId2" cstate="print"/>
          <a:srcRect l="15199" t="45371" r="18401"/>
          <a:stretch/>
        </p:blipFill>
        <p:spPr>
          <a:xfrm>
            <a:off x="533516" y="136524"/>
            <a:ext cx="9372484" cy="6584951"/>
          </a:xfrm>
          <a:prstGeom prst="rect">
            <a:avLst/>
          </a:prstGeom>
        </p:spPr>
      </p:pic>
    </p:spTree>
    <p:extLst>
      <p:ext uri="{BB962C8B-B14F-4D97-AF65-F5344CB8AC3E}">
        <p14:creationId xmlns:p14="http://schemas.microsoft.com/office/powerpoint/2010/main" val="42103533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0A89616-EFD8-C7C4-6DA9-94E88B76D89D}"/>
              </a:ext>
            </a:extLst>
          </p:cNvPr>
          <p:cNvSpPr>
            <a:spLocks noGrp="1"/>
          </p:cNvSpPr>
          <p:nvPr>
            <p:ph type="sldNum" sz="quarter" idx="12"/>
          </p:nvPr>
        </p:nvSpPr>
        <p:spPr/>
        <p:txBody>
          <a:bodyPr/>
          <a:lstStyle/>
          <a:p>
            <a:fld id="{72C07508-5EB2-4DB8-8378-8805A83D3842}" type="slidenum">
              <a:rPr lang="en-US" smtClean="0"/>
              <a:pPr/>
              <a:t>22</a:t>
            </a:fld>
            <a:endParaRPr lang="en-US"/>
          </a:p>
        </p:txBody>
      </p:sp>
      <p:sp>
        <p:nvSpPr>
          <p:cNvPr id="6" name="TextBox 5">
            <a:extLst>
              <a:ext uri="{FF2B5EF4-FFF2-40B4-BE49-F238E27FC236}">
                <a16:creationId xmlns:a16="http://schemas.microsoft.com/office/drawing/2014/main" id="{1944E4C7-6625-C25A-FDCB-91D66DE4B4A9}"/>
              </a:ext>
            </a:extLst>
          </p:cNvPr>
          <p:cNvSpPr txBox="1"/>
          <p:nvPr/>
        </p:nvSpPr>
        <p:spPr>
          <a:xfrm>
            <a:off x="2590862" y="136524"/>
            <a:ext cx="4955458" cy="523220"/>
          </a:xfrm>
          <a:prstGeom prst="rect">
            <a:avLst/>
          </a:prstGeom>
          <a:noFill/>
        </p:spPr>
        <p:txBody>
          <a:bodyPr wrap="square">
            <a:spAutoFit/>
          </a:bodyPr>
          <a:lstStyle/>
          <a:p>
            <a:pPr algn="ctr"/>
            <a:r>
              <a:rPr lang="vi-VN" sz="2800" b="1" dirty="0">
                <a:effectLst/>
                <a:latin typeface="Times New Roman" panose="02020603050405020304" pitchFamily="18" charset="0"/>
                <a:ea typeface="Times New Roman" panose="02020603050405020304" pitchFamily="18" charset="0"/>
              </a:rPr>
              <a:t>BÀI 4. CÁC ĐĂNG</a:t>
            </a:r>
            <a:endParaRPr lang="en-US" sz="2800" dirty="0"/>
          </a:p>
        </p:txBody>
      </p:sp>
      <p:sp>
        <p:nvSpPr>
          <p:cNvPr id="8" name="TextBox 7">
            <a:extLst>
              <a:ext uri="{FF2B5EF4-FFF2-40B4-BE49-F238E27FC236}">
                <a16:creationId xmlns:a16="http://schemas.microsoft.com/office/drawing/2014/main" id="{647D1540-46D0-CDEF-218D-3C5E5323D7D2}"/>
              </a:ext>
            </a:extLst>
          </p:cNvPr>
          <p:cNvSpPr txBox="1"/>
          <p:nvPr/>
        </p:nvSpPr>
        <p:spPr>
          <a:xfrm>
            <a:off x="113132" y="659744"/>
            <a:ext cx="8954559" cy="461665"/>
          </a:xfrm>
          <a:prstGeom prst="rect">
            <a:avLst/>
          </a:prstGeom>
          <a:noFill/>
        </p:spPr>
        <p:txBody>
          <a:bodyPr wrap="square">
            <a:spAutoFit/>
          </a:bodyPr>
          <a:lstStyle/>
          <a:p>
            <a:pPr lvl="0" algn="just">
              <a:tabLst>
                <a:tab pos="294640" algn="l"/>
              </a:tabLst>
            </a:pPr>
            <a:r>
              <a:rPr lang="en-US" sz="2400" b="1" spc="-25" dirty="0">
                <a:effectLst/>
                <a:latin typeface="Times New Roman" panose="02020603050405020304" pitchFamily="18" charset="0"/>
                <a:ea typeface="Times New Roman" panose="02020603050405020304" pitchFamily="18" charset="0"/>
              </a:rPr>
              <a:t>1. </a:t>
            </a:r>
            <a:r>
              <a:rPr lang="en-US" sz="2400" b="1" spc="-25" dirty="0" err="1">
                <a:effectLst/>
                <a:latin typeface="Times New Roman" panose="02020603050405020304" pitchFamily="18" charset="0"/>
                <a:ea typeface="Times New Roman" panose="02020603050405020304" pitchFamily="18" charset="0"/>
              </a:rPr>
              <a:t>Cấu</a:t>
            </a:r>
            <a:r>
              <a:rPr lang="en-US" sz="2400" b="1" spc="-25" dirty="0">
                <a:effectLst/>
                <a:latin typeface="Times New Roman" panose="02020603050405020304" pitchFamily="18" charset="0"/>
                <a:ea typeface="Times New Roman" panose="02020603050405020304" pitchFamily="18" charset="0"/>
              </a:rPr>
              <a:t> </a:t>
            </a:r>
            <a:r>
              <a:rPr lang="en-US" sz="2400" b="1" spc="-25" dirty="0" err="1">
                <a:effectLst/>
                <a:latin typeface="Times New Roman" panose="02020603050405020304" pitchFamily="18" charset="0"/>
                <a:ea typeface="Times New Roman" panose="02020603050405020304" pitchFamily="18" charset="0"/>
              </a:rPr>
              <a:t>tạo</a:t>
            </a:r>
            <a:r>
              <a:rPr lang="en-US" sz="2400" b="1" spc="-25" dirty="0">
                <a:effectLst/>
                <a:latin typeface="Times New Roman" panose="02020603050405020304" pitchFamily="18" charset="0"/>
                <a:ea typeface="Times New Roman" panose="02020603050405020304" pitchFamily="18" charset="0"/>
              </a:rPr>
              <a:t> </a:t>
            </a:r>
            <a:r>
              <a:rPr lang="en-US" sz="2400" b="1" spc="-25" dirty="0" err="1">
                <a:effectLst/>
                <a:latin typeface="Times New Roman" panose="02020603050405020304" pitchFamily="18" charset="0"/>
                <a:ea typeface="Times New Roman" panose="02020603050405020304" pitchFamily="18" charset="0"/>
              </a:rPr>
              <a:t>va</a:t>
            </a:r>
            <a:r>
              <a:rPr lang="en-US" sz="2400" b="1" spc="-25" dirty="0">
                <a:effectLst/>
                <a:latin typeface="Times New Roman" panose="02020603050405020304" pitchFamily="18" charset="0"/>
                <a:ea typeface="Times New Roman" panose="02020603050405020304" pitchFamily="18" charset="0"/>
              </a:rPr>
              <a:t>̀ </a:t>
            </a:r>
            <a:r>
              <a:rPr lang="en-US" sz="2400" b="1" spc="-25" dirty="0" err="1">
                <a:effectLst/>
                <a:latin typeface="Times New Roman" panose="02020603050405020304" pitchFamily="18" charset="0"/>
                <a:ea typeface="Times New Roman" panose="02020603050405020304" pitchFamily="18" charset="0"/>
              </a:rPr>
              <a:t>nguyên</a:t>
            </a:r>
            <a:r>
              <a:rPr lang="en-US" sz="2400" b="1" spc="-25" dirty="0">
                <a:effectLst/>
                <a:latin typeface="Times New Roman" panose="02020603050405020304" pitchFamily="18" charset="0"/>
                <a:ea typeface="Times New Roman" panose="02020603050405020304" pitchFamily="18" charset="0"/>
              </a:rPr>
              <a:t> </a:t>
            </a:r>
            <a:r>
              <a:rPr lang="en-US" sz="2400" b="1" spc="-25" dirty="0" err="1">
                <a:effectLst/>
                <a:latin typeface="Times New Roman" panose="02020603050405020304" pitchFamily="18" charset="0"/>
                <a:ea typeface="Times New Roman" panose="02020603050405020304" pitchFamily="18" charset="0"/>
              </a:rPr>
              <a:t>ly</a:t>
            </a:r>
            <a:r>
              <a:rPr lang="en-US" sz="2400" b="1" spc="-25" dirty="0">
                <a:effectLst/>
                <a:latin typeface="Times New Roman" panose="02020603050405020304" pitchFamily="18" charset="0"/>
                <a:ea typeface="Times New Roman" panose="02020603050405020304" pitchFamily="18" charset="0"/>
              </a:rPr>
              <a:t>́ </a:t>
            </a:r>
            <a:r>
              <a:rPr lang="en-US" sz="2400" b="1" spc="-25" dirty="0" err="1">
                <a:effectLst/>
                <a:latin typeface="Times New Roman" panose="02020603050405020304" pitchFamily="18" charset="0"/>
                <a:ea typeface="Times New Roman" panose="02020603050405020304" pitchFamily="18" charset="0"/>
              </a:rPr>
              <a:t>làm</a:t>
            </a:r>
            <a:r>
              <a:rPr lang="en-US" sz="2400" b="1" spc="-25" dirty="0">
                <a:effectLst/>
                <a:latin typeface="Times New Roman" panose="02020603050405020304" pitchFamily="18" charset="0"/>
                <a:ea typeface="Times New Roman" panose="02020603050405020304" pitchFamily="18" charset="0"/>
              </a:rPr>
              <a:t> </a:t>
            </a:r>
            <a:r>
              <a:rPr lang="en-US" sz="2400" b="1" spc="-25" dirty="0" err="1">
                <a:effectLst/>
                <a:latin typeface="Times New Roman" panose="02020603050405020304" pitchFamily="18" charset="0"/>
                <a:ea typeface="Times New Roman" panose="02020603050405020304" pitchFamily="18" charset="0"/>
              </a:rPr>
              <a:t>việc</a:t>
            </a:r>
            <a:r>
              <a:rPr lang="en-US" sz="2400" b="1" spc="-25" dirty="0">
                <a:effectLst/>
                <a:latin typeface="Times New Roman" panose="02020603050405020304" pitchFamily="18" charset="0"/>
                <a:ea typeface="Times New Roman" panose="02020603050405020304" pitchFamily="18" charset="0"/>
              </a:rPr>
              <a:t> </a:t>
            </a:r>
            <a:r>
              <a:rPr lang="en-US" sz="2400" b="1" spc="-25" dirty="0" err="1">
                <a:effectLst/>
                <a:latin typeface="Times New Roman" panose="02020603050405020304" pitchFamily="18" charset="0"/>
                <a:ea typeface="Times New Roman" panose="02020603050405020304" pitchFamily="18" charset="0"/>
              </a:rPr>
              <a:t>của</a:t>
            </a:r>
            <a:r>
              <a:rPr lang="en-US" sz="2400" b="1" spc="-25" dirty="0">
                <a:effectLst/>
                <a:latin typeface="Times New Roman" panose="02020603050405020304" pitchFamily="18" charset="0"/>
                <a:ea typeface="Times New Roman" panose="02020603050405020304" pitchFamily="18" charset="0"/>
              </a:rPr>
              <a:t> </a:t>
            </a:r>
            <a:r>
              <a:rPr lang="en-US" sz="2400" b="1" spc="-25" dirty="0" err="1">
                <a:effectLst/>
                <a:latin typeface="Times New Roman" panose="02020603050405020304" pitchFamily="18" charset="0"/>
                <a:ea typeface="Times New Roman" panose="02020603050405020304" pitchFamily="18" charset="0"/>
              </a:rPr>
              <a:t>các</a:t>
            </a:r>
            <a:r>
              <a:rPr lang="en-US" sz="2400" b="1" spc="-25" dirty="0">
                <a:effectLst/>
                <a:latin typeface="Times New Roman" panose="02020603050405020304" pitchFamily="18" charset="0"/>
                <a:ea typeface="Times New Roman" panose="02020603050405020304" pitchFamily="18" charset="0"/>
              </a:rPr>
              <a:t> </a:t>
            </a:r>
            <a:r>
              <a:rPr lang="en-US" sz="2400" b="1" spc="-25" dirty="0" err="1">
                <a:effectLst/>
                <a:latin typeface="Times New Roman" panose="02020603050405020304" pitchFamily="18" charset="0"/>
                <a:ea typeface="Times New Roman" panose="02020603050405020304" pitchFamily="18" charset="0"/>
              </a:rPr>
              <a:t>đăng</a:t>
            </a:r>
            <a:endParaRPr lang="en-US" sz="2400" spc="-30" dirty="0">
              <a:effectLst/>
              <a:latin typeface="Times New Roman" panose="02020603050405020304" pitchFamily="18" charset="0"/>
              <a:ea typeface="Times New Roman" panose="02020603050405020304" pitchFamily="18" charset="0"/>
            </a:endParaRPr>
          </a:p>
        </p:txBody>
      </p:sp>
      <p:pic>
        <p:nvPicPr>
          <p:cNvPr id="9" name="image262.png">
            <a:extLst>
              <a:ext uri="{FF2B5EF4-FFF2-40B4-BE49-F238E27FC236}">
                <a16:creationId xmlns:a16="http://schemas.microsoft.com/office/drawing/2014/main" id="{6DFF3720-57D7-BF15-524D-88CEF16B55F0}"/>
              </a:ext>
            </a:extLst>
          </p:cNvPr>
          <p:cNvPicPr>
            <a:picLocks noChangeAspect="1"/>
          </p:cNvPicPr>
          <p:nvPr/>
        </p:nvPicPr>
        <p:blipFill>
          <a:blip r:embed="rId2" cstate="print"/>
          <a:stretch>
            <a:fillRect/>
          </a:stretch>
        </p:blipFill>
        <p:spPr>
          <a:xfrm>
            <a:off x="494123" y="1371653"/>
            <a:ext cx="8954559" cy="4984697"/>
          </a:xfrm>
          <a:prstGeom prst="rect">
            <a:avLst/>
          </a:prstGeom>
        </p:spPr>
      </p:pic>
    </p:spTree>
    <p:extLst>
      <p:ext uri="{BB962C8B-B14F-4D97-AF65-F5344CB8AC3E}">
        <p14:creationId xmlns:p14="http://schemas.microsoft.com/office/powerpoint/2010/main" val="25140248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A72500C-5D25-C159-1B9C-90E0F2A423C7}"/>
              </a:ext>
            </a:extLst>
          </p:cNvPr>
          <p:cNvSpPr>
            <a:spLocks noGrp="1"/>
          </p:cNvSpPr>
          <p:nvPr>
            <p:ph type="sldNum" sz="quarter" idx="12"/>
          </p:nvPr>
        </p:nvSpPr>
        <p:spPr/>
        <p:txBody>
          <a:bodyPr/>
          <a:lstStyle/>
          <a:p>
            <a:fld id="{72C07508-5EB2-4DB8-8378-8805A83D3842}" type="slidenum">
              <a:rPr lang="en-US" smtClean="0"/>
              <a:pPr/>
              <a:t>23</a:t>
            </a:fld>
            <a:endParaRPr lang="en-US"/>
          </a:p>
        </p:txBody>
      </p:sp>
      <p:sp>
        <p:nvSpPr>
          <p:cNvPr id="6" name="TextBox 5">
            <a:extLst>
              <a:ext uri="{FF2B5EF4-FFF2-40B4-BE49-F238E27FC236}">
                <a16:creationId xmlns:a16="http://schemas.microsoft.com/office/drawing/2014/main" id="{04A1FC15-C557-5F50-DDE1-B4A8D2706D3D}"/>
              </a:ext>
            </a:extLst>
          </p:cNvPr>
          <p:cNvSpPr txBox="1"/>
          <p:nvPr/>
        </p:nvSpPr>
        <p:spPr>
          <a:xfrm>
            <a:off x="130" y="76288"/>
            <a:ext cx="9753344" cy="7686976"/>
          </a:xfrm>
          <a:prstGeom prst="rect">
            <a:avLst/>
          </a:prstGeom>
          <a:noFill/>
        </p:spPr>
        <p:txBody>
          <a:bodyPr wrap="square">
            <a:spAutoFit/>
          </a:bodyPr>
          <a:lstStyle/>
          <a:p>
            <a:pPr lvl="1">
              <a:spcBef>
                <a:spcPts val="85"/>
              </a:spcBef>
              <a:spcAft>
                <a:spcPts val="0"/>
              </a:spcAft>
              <a:tabLst>
                <a:tab pos="372745" algn="l"/>
              </a:tabLst>
            </a:pPr>
            <a:r>
              <a:rPr lang="en-US" sz="2400" b="1" spc="-25" dirty="0">
                <a:effectLst/>
                <a:latin typeface="Times New Roman" panose="02020603050405020304" pitchFamily="18" charset="0"/>
                <a:ea typeface="Times New Roman" panose="02020603050405020304" pitchFamily="18" charset="0"/>
              </a:rPr>
              <a:t>2. </a:t>
            </a:r>
            <a:r>
              <a:rPr lang="vi-VN" sz="2400" b="1" spc="-25" dirty="0">
                <a:effectLst/>
                <a:latin typeface="Times New Roman" panose="02020603050405020304" pitchFamily="18" charset="0"/>
                <a:ea typeface="Times New Roman" panose="02020603050405020304" pitchFamily="18" charset="0"/>
              </a:rPr>
              <a:t>Phân</a:t>
            </a:r>
            <a:r>
              <a:rPr lang="vi-VN" sz="2400" b="1" spc="-55" dirty="0">
                <a:effectLst/>
                <a:latin typeface="Times New Roman" panose="02020603050405020304" pitchFamily="18" charset="0"/>
                <a:ea typeface="Times New Roman" panose="02020603050405020304" pitchFamily="18" charset="0"/>
              </a:rPr>
              <a:t> </a:t>
            </a:r>
            <a:r>
              <a:rPr lang="vi-VN" sz="2400" b="1" spc="-30" dirty="0">
                <a:effectLst/>
                <a:latin typeface="Times New Roman" panose="02020603050405020304" pitchFamily="18" charset="0"/>
                <a:ea typeface="Times New Roman" panose="02020603050405020304" pitchFamily="18" charset="0"/>
              </a:rPr>
              <a:t>loại</a:t>
            </a:r>
            <a:endParaRPr lang="en-US" sz="2400" spc="-40" dirty="0">
              <a:latin typeface="Times New Roman" panose="02020603050405020304" pitchFamily="18" charset="0"/>
              <a:ea typeface="Times New Roman" panose="02020603050405020304" pitchFamily="18" charset="0"/>
            </a:endParaRPr>
          </a:p>
          <a:p>
            <a:pPr lvl="1" algn="just">
              <a:spcBef>
                <a:spcPts val="85"/>
              </a:spcBef>
              <a:spcAft>
                <a:spcPts val="0"/>
              </a:spcAft>
              <a:tabLst>
                <a:tab pos="372745" algn="l"/>
              </a:tabLst>
            </a:pPr>
            <a:r>
              <a:rPr lang="en-US" sz="2400" b="1" spc="-40" dirty="0">
                <a:effectLst/>
                <a:latin typeface="Times New Roman" panose="02020603050405020304" pitchFamily="18" charset="0"/>
                <a:ea typeface="Times New Roman" panose="02020603050405020304" pitchFamily="18" charset="0"/>
              </a:rPr>
              <a:t>2.1. </a:t>
            </a:r>
            <a:r>
              <a:rPr lang="vi-VN" sz="2400" b="1" spc="-20" dirty="0">
                <a:effectLst/>
                <a:latin typeface="Times New Roman" panose="02020603050405020304" pitchFamily="18" charset="0"/>
                <a:ea typeface="Times New Roman" panose="02020603050405020304" pitchFamily="18" charset="0"/>
              </a:rPr>
              <a:t>Phân </a:t>
            </a:r>
            <a:r>
              <a:rPr lang="vi-VN" sz="2400" b="1" spc="-25" dirty="0">
                <a:effectLst/>
                <a:latin typeface="Times New Roman" panose="02020603050405020304" pitchFamily="18" charset="0"/>
                <a:ea typeface="Times New Roman" panose="02020603050405020304" pitchFamily="18" charset="0"/>
              </a:rPr>
              <a:t>loại theo công</a:t>
            </a:r>
            <a:r>
              <a:rPr lang="vi-VN" sz="2400" b="1" spc="-180" dirty="0">
                <a:effectLst/>
                <a:latin typeface="Times New Roman" panose="02020603050405020304" pitchFamily="18" charset="0"/>
                <a:ea typeface="Times New Roman" panose="02020603050405020304" pitchFamily="18" charset="0"/>
              </a:rPr>
              <a:t> </a:t>
            </a:r>
            <a:r>
              <a:rPr lang="vi-VN" sz="2400" b="1" spc="-30" dirty="0">
                <a:effectLst/>
                <a:latin typeface="Times New Roman" panose="02020603050405020304" pitchFamily="18" charset="0"/>
                <a:ea typeface="Times New Roman" panose="02020603050405020304" pitchFamily="18" charset="0"/>
              </a:rPr>
              <a:t>dụng</a:t>
            </a:r>
            <a:endParaRPr lang="en-US" sz="2400" spc="-40" dirty="0">
              <a:effectLst/>
              <a:latin typeface="Times New Roman" panose="02020603050405020304" pitchFamily="18" charset="0"/>
              <a:ea typeface="Times New Roman" panose="02020603050405020304" pitchFamily="18" charset="0"/>
            </a:endParaRPr>
          </a:p>
          <a:p>
            <a:pPr marL="597535" algn="just">
              <a:spcBef>
                <a:spcPts val="210"/>
              </a:spcBef>
              <a:spcAft>
                <a:spcPts val="0"/>
              </a:spcAft>
            </a:pPr>
            <a:r>
              <a:rPr lang="vi-VN" sz="2400" dirty="0">
                <a:effectLst/>
                <a:latin typeface="Times New Roman" panose="02020603050405020304" pitchFamily="18" charset="0"/>
                <a:ea typeface="Times New Roman" panose="02020603050405020304" pitchFamily="18" charset="0"/>
              </a:rPr>
              <a:t>Theo công dụng của các đăng, người ta chia thành các loại sau:</a:t>
            </a:r>
            <a:endParaRPr lang="en-US" sz="2400" dirty="0">
              <a:effectLst/>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44475" algn="l"/>
              </a:tabLst>
            </a:pPr>
            <a:r>
              <a:rPr lang="en-US" sz="2400" dirty="0">
                <a:effectLst/>
                <a:latin typeface="Times New Roman" panose="02020603050405020304" pitchFamily="18" charset="0"/>
                <a:ea typeface="Times New Roman" panose="02020603050405020304" pitchFamily="18" charset="0"/>
              </a:rPr>
              <a:t>		- </a:t>
            </a:r>
            <a:r>
              <a:rPr lang="vi-VN" sz="2400" dirty="0">
                <a:effectLst/>
                <a:latin typeface="Times New Roman" panose="02020603050405020304" pitchFamily="18" charset="0"/>
                <a:ea typeface="Times New Roman" panose="02020603050405020304" pitchFamily="18" charset="0"/>
              </a:rPr>
              <a:t>Các đăng nối giữa hộp số với cầu chủ</a:t>
            </a:r>
            <a:r>
              <a:rPr lang="vi-VN" sz="2400" spc="-6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động;</a:t>
            </a:r>
            <a:endParaRPr lang="en-US" sz="2400" dirty="0">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44475" algn="l"/>
              </a:tabLst>
            </a:pPr>
            <a:r>
              <a:rPr lang="en-US" sz="2400" dirty="0">
                <a:effectLst/>
                <a:latin typeface="Times New Roman" panose="02020603050405020304" pitchFamily="18" charset="0"/>
                <a:ea typeface="Times New Roman" panose="02020603050405020304" pitchFamily="18" charset="0"/>
              </a:rPr>
              <a:t>		- </a:t>
            </a:r>
            <a:r>
              <a:rPr lang="vi-VN" sz="2400" dirty="0">
                <a:effectLst/>
                <a:latin typeface="Times New Roman" panose="02020603050405020304" pitchFamily="18" charset="0"/>
                <a:ea typeface="Times New Roman" panose="02020603050405020304" pitchFamily="18" charset="0"/>
              </a:rPr>
              <a:t>Các đăng nối giữa cầu chủ động với bánh xe chủ</a:t>
            </a:r>
            <a:r>
              <a:rPr lang="vi-VN" sz="2400" spc="-7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động;</a:t>
            </a:r>
            <a:endParaRPr lang="en-US" sz="2400" dirty="0">
              <a:effectLst/>
              <a:latin typeface="Times New Roman" panose="02020603050405020304" pitchFamily="18" charset="0"/>
              <a:ea typeface="Times New Roman" panose="02020603050405020304" pitchFamily="18" charset="0"/>
            </a:endParaRPr>
          </a:p>
          <a:p>
            <a:pPr marL="342900" lvl="0" indent="-342900">
              <a:spcBef>
                <a:spcPts val="190"/>
              </a:spcBef>
              <a:spcAft>
                <a:spcPts val="0"/>
              </a:spcAft>
              <a:buSzPts val="1400"/>
              <a:buFont typeface="Times New Roman" panose="02020603050405020304" pitchFamily="18" charset="0"/>
              <a:buChar char="-"/>
              <a:tabLst>
                <a:tab pos="244475" algn="l"/>
              </a:tabLst>
            </a:pPr>
            <a:r>
              <a:rPr lang="vi-VN" sz="2400" dirty="0">
                <a:effectLst/>
                <a:latin typeface="Times New Roman" panose="02020603050405020304" pitchFamily="18" charset="0"/>
                <a:ea typeface="Times New Roman" panose="02020603050405020304" pitchFamily="18" charset="0"/>
              </a:rPr>
              <a:t>Các đăng nối giữa hộp số với các thiết bị phụ: bơm thuỷ lực, tời kéo,</a:t>
            </a:r>
            <a:r>
              <a:rPr lang="vi-VN" sz="2400" spc="-13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44475" algn="l"/>
              </a:tabLst>
            </a:pPr>
            <a:r>
              <a:rPr lang="en-US" sz="2400" b="1" spc="-20" dirty="0">
                <a:latin typeface="Times New Roman" panose="02020603050405020304" pitchFamily="18" charset="0"/>
                <a:ea typeface="Times New Roman" panose="02020603050405020304" pitchFamily="18" charset="0"/>
              </a:rPr>
              <a:t>	   2.2. </a:t>
            </a:r>
            <a:r>
              <a:rPr lang="vi-VN" sz="2400" b="1" spc="-20" dirty="0">
                <a:effectLst/>
                <a:latin typeface="Times New Roman" panose="02020603050405020304" pitchFamily="18" charset="0"/>
                <a:ea typeface="Times New Roman" panose="02020603050405020304" pitchFamily="18" charset="0"/>
              </a:rPr>
              <a:t>Phân</a:t>
            </a:r>
            <a:r>
              <a:rPr lang="vi-VN" sz="2400" b="1" spc="-65" dirty="0">
                <a:effectLst/>
                <a:latin typeface="Times New Roman" panose="02020603050405020304" pitchFamily="18" charset="0"/>
                <a:ea typeface="Times New Roman" panose="02020603050405020304" pitchFamily="18" charset="0"/>
              </a:rPr>
              <a:t> </a:t>
            </a:r>
            <a:r>
              <a:rPr lang="vi-VN" sz="2400" b="1" spc="-25" dirty="0">
                <a:effectLst/>
                <a:latin typeface="Times New Roman" panose="02020603050405020304" pitchFamily="18" charset="0"/>
                <a:ea typeface="Times New Roman" panose="02020603050405020304" pitchFamily="18" charset="0"/>
              </a:rPr>
              <a:t>loại</a:t>
            </a:r>
            <a:r>
              <a:rPr lang="vi-VN" sz="2400" b="1" spc="-65" dirty="0">
                <a:effectLst/>
                <a:latin typeface="Times New Roman" panose="02020603050405020304" pitchFamily="18" charset="0"/>
                <a:ea typeface="Times New Roman" panose="02020603050405020304" pitchFamily="18" charset="0"/>
              </a:rPr>
              <a:t> </a:t>
            </a:r>
            <a:r>
              <a:rPr lang="vi-VN" sz="2400" b="1" spc="-25" dirty="0">
                <a:effectLst/>
                <a:latin typeface="Times New Roman" panose="02020603050405020304" pitchFamily="18" charset="0"/>
                <a:ea typeface="Times New Roman" panose="02020603050405020304" pitchFamily="18" charset="0"/>
              </a:rPr>
              <a:t>theo</a:t>
            </a:r>
            <a:r>
              <a:rPr lang="vi-VN" sz="2400" b="1" spc="-65" dirty="0">
                <a:effectLst/>
                <a:latin typeface="Times New Roman" panose="02020603050405020304" pitchFamily="18" charset="0"/>
                <a:ea typeface="Times New Roman" panose="02020603050405020304" pitchFamily="18" charset="0"/>
              </a:rPr>
              <a:t> </a:t>
            </a:r>
            <a:r>
              <a:rPr lang="vi-VN" sz="2400" b="1" spc="-20" dirty="0">
                <a:effectLst/>
                <a:latin typeface="Times New Roman" panose="02020603050405020304" pitchFamily="18" charset="0"/>
                <a:ea typeface="Times New Roman" panose="02020603050405020304" pitchFamily="18" charset="0"/>
              </a:rPr>
              <a:t>đặc</a:t>
            </a:r>
            <a:r>
              <a:rPr lang="vi-VN" sz="2400" b="1" spc="-65" dirty="0">
                <a:effectLst/>
                <a:latin typeface="Times New Roman" panose="02020603050405020304" pitchFamily="18" charset="0"/>
                <a:ea typeface="Times New Roman" panose="02020603050405020304" pitchFamily="18" charset="0"/>
              </a:rPr>
              <a:t> </a:t>
            </a:r>
            <a:r>
              <a:rPr lang="vi-VN" sz="2400" b="1" spc="-25" dirty="0">
                <a:effectLst/>
                <a:latin typeface="Times New Roman" panose="02020603050405020304" pitchFamily="18" charset="0"/>
                <a:ea typeface="Times New Roman" panose="02020603050405020304" pitchFamily="18" charset="0"/>
              </a:rPr>
              <a:t>điểm</a:t>
            </a:r>
            <a:r>
              <a:rPr lang="vi-VN" sz="2400" b="1" spc="-65" dirty="0">
                <a:effectLst/>
                <a:latin typeface="Times New Roman" panose="02020603050405020304" pitchFamily="18" charset="0"/>
                <a:ea typeface="Times New Roman" panose="02020603050405020304" pitchFamily="18" charset="0"/>
              </a:rPr>
              <a:t> </a:t>
            </a:r>
            <a:r>
              <a:rPr lang="vi-VN" sz="2400" b="1" spc="-25" dirty="0">
                <a:effectLst/>
                <a:latin typeface="Times New Roman" panose="02020603050405020304" pitchFamily="18" charset="0"/>
                <a:ea typeface="Times New Roman" panose="02020603050405020304" pitchFamily="18" charset="0"/>
              </a:rPr>
              <a:t>động</a:t>
            </a:r>
            <a:r>
              <a:rPr lang="vi-VN" sz="2400" b="1" spc="-50" dirty="0">
                <a:effectLst/>
                <a:latin typeface="Times New Roman" panose="02020603050405020304" pitchFamily="18" charset="0"/>
                <a:ea typeface="Times New Roman" panose="02020603050405020304" pitchFamily="18" charset="0"/>
              </a:rPr>
              <a:t> </a:t>
            </a:r>
            <a:r>
              <a:rPr lang="vi-VN" sz="2400" b="1" spc="-25" dirty="0">
                <a:effectLst/>
                <a:latin typeface="Times New Roman" panose="02020603050405020304" pitchFamily="18" charset="0"/>
                <a:ea typeface="Times New Roman" panose="02020603050405020304" pitchFamily="18" charset="0"/>
              </a:rPr>
              <a:t>học</a:t>
            </a:r>
            <a:endParaRPr lang="en-US" sz="2400" spc="-40" dirty="0">
              <a:effectLst/>
              <a:latin typeface="Times New Roman" panose="02020603050405020304" pitchFamily="18" charset="0"/>
              <a:ea typeface="Times New Roman" panose="02020603050405020304" pitchFamily="18" charset="0"/>
            </a:endParaRPr>
          </a:p>
          <a:p>
            <a:pPr marL="597535">
              <a:spcBef>
                <a:spcPts val="210"/>
              </a:spcBef>
              <a:spcAft>
                <a:spcPts val="0"/>
              </a:spcAft>
            </a:pPr>
            <a:r>
              <a:rPr lang="vi-VN" sz="2400" dirty="0">
                <a:effectLst/>
                <a:latin typeface="Times New Roman" panose="02020603050405020304" pitchFamily="18" charset="0"/>
                <a:ea typeface="Times New Roman" panose="02020603050405020304" pitchFamily="18" charset="0"/>
              </a:rPr>
              <a:t>Theo đặc điểm động học của các đăng người ta chia thành các loại sau:</a:t>
            </a:r>
            <a:endParaRPr lang="en-US" sz="2400" dirty="0">
              <a:effectLst/>
              <a:latin typeface="Times New Roman" panose="02020603050405020304" pitchFamily="18" charset="0"/>
              <a:ea typeface="Times New Roman" panose="02020603050405020304" pitchFamily="18" charset="0"/>
            </a:endParaRPr>
          </a:p>
          <a:p>
            <a:pPr marR="449580" lvl="0">
              <a:lnSpc>
                <a:spcPct val="111000"/>
              </a:lnSpc>
              <a:spcBef>
                <a:spcPts val="190"/>
              </a:spcBef>
              <a:spcAft>
                <a:spcPts val="0"/>
              </a:spcAft>
              <a:buSzPts val="1400"/>
              <a:tabLst>
                <a:tab pos="250825" algn="l"/>
              </a:tabLst>
            </a:pPr>
            <a:r>
              <a:rPr lang="en-US" sz="2400" dirty="0">
                <a:latin typeface="Times New Roman" panose="02020603050405020304" pitchFamily="18" charset="0"/>
                <a:ea typeface="Times New Roman" panose="02020603050405020304" pitchFamily="18" charset="0"/>
              </a:rPr>
              <a:t>		- </a:t>
            </a:r>
            <a:r>
              <a:rPr lang="vi-VN" sz="2400" dirty="0">
                <a:effectLst/>
                <a:latin typeface="Times New Roman" panose="02020603050405020304" pitchFamily="18" charset="0"/>
                <a:ea typeface="Times New Roman" panose="02020603050405020304" pitchFamily="18" charset="0"/>
              </a:rPr>
              <a:t>Các đăng khác tốc: tốc độ quay của trục chủ động và bị động qua một khớp các đăng là khác</a:t>
            </a:r>
            <a:r>
              <a:rPr lang="vi-VN" sz="2400" spc="-2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nhau;</a:t>
            </a:r>
            <a:endParaRPr lang="en-US" sz="2400" dirty="0">
              <a:latin typeface="Times New Roman" panose="02020603050405020304" pitchFamily="18" charset="0"/>
              <a:ea typeface="Times New Roman" panose="02020603050405020304" pitchFamily="18" charset="0"/>
            </a:endParaRPr>
          </a:p>
          <a:p>
            <a:pPr marR="449580" lvl="0">
              <a:lnSpc>
                <a:spcPct val="111000"/>
              </a:lnSpc>
              <a:spcBef>
                <a:spcPts val="190"/>
              </a:spcBef>
              <a:spcAft>
                <a:spcPts val="0"/>
              </a:spcAft>
              <a:buSzPts val="1400"/>
              <a:tabLst>
                <a:tab pos="250825" algn="l"/>
              </a:tabLst>
            </a:pPr>
            <a:r>
              <a:rPr lang="en-US" sz="2400" dirty="0">
                <a:effectLst/>
                <a:latin typeface="Times New Roman" panose="02020603050405020304" pitchFamily="18" charset="0"/>
                <a:ea typeface="Times New Roman" panose="02020603050405020304" pitchFamily="18" charset="0"/>
              </a:rPr>
              <a:t>		- </a:t>
            </a:r>
            <a:r>
              <a:rPr lang="vi-VN" sz="2400" dirty="0">
                <a:effectLst/>
                <a:latin typeface="Times New Roman" panose="02020603050405020304" pitchFamily="18" charset="0"/>
                <a:ea typeface="Times New Roman" panose="02020603050405020304" pitchFamily="18" charset="0"/>
              </a:rPr>
              <a:t>Các đăng đồng tốc: tốc độ quay của trục chủ động và bị động qua một khớp các đăng là bằng</a:t>
            </a:r>
            <a:r>
              <a:rPr lang="vi-VN" sz="2400" spc="-3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nhau;</a:t>
            </a:r>
            <a:endParaRPr lang="en-US" sz="2400" dirty="0">
              <a:effectLst/>
              <a:latin typeface="Times New Roman" panose="02020603050405020304" pitchFamily="18" charset="0"/>
              <a:ea typeface="Times New Roman" panose="02020603050405020304" pitchFamily="18" charset="0"/>
            </a:endParaRPr>
          </a:p>
          <a:p>
            <a:pPr marR="449580" lvl="0">
              <a:lnSpc>
                <a:spcPct val="111000"/>
              </a:lnSpc>
              <a:buSzPts val="1400"/>
              <a:tabLst>
                <a:tab pos="252095" algn="l"/>
              </a:tabLst>
            </a:pPr>
            <a:r>
              <a:rPr lang="en-US" sz="2400" dirty="0">
                <a:effectLst/>
                <a:latin typeface="Times New Roman" panose="02020603050405020304" pitchFamily="18" charset="0"/>
                <a:ea typeface="Times New Roman" panose="02020603050405020304" pitchFamily="18" charset="0"/>
              </a:rPr>
              <a:t>		- </a:t>
            </a:r>
            <a:r>
              <a:rPr lang="vi-VN" sz="2400" dirty="0">
                <a:effectLst/>
                <a:latin typeface="Times New Roman" panose="02020603050405020304" pitchFamily="18" charset="0"/>
                <a:ea typeface="Times New Roman" panose="02020603050405020304" pitchFamily="18" charset="0"/>
              </a:rPr>
              <a:t>Khớp nối: khớp nối khác các đăng là khả năng truyền mômen giữa trục chủ động và bị động qua khớp nối giới hạn trong khoảng 3</a:t>
            </a:r>
            <a:r>
              <a:rPr lang="vi-VN" sz="2400" baseline="30000" dirty="0">
                <a:effectLst/>
                <a:latin typeface="Times New Roman" panose="02020603050405020304" pitchFamily="18" charset="0"/>
                <a:ea typeface="Times New Roman" panose="02020603050405020304" pitchFamily="18" charset="0"/>
              </a:rPr>
              <a:t>o</a:t>
            </a:r>
            <a:r>
              <a:rPr lang="vi-VN" sz="2400" dirty="0">
                <a:effectLst/>
                <a:latin typeface="Times New Roman" panose="02020603050405020304" pitchFamily="18" charset="0"/>
                <a:ea typeface="Times New Roman" panose="02020603050405020304" pitchFamily="18" charset="0"/>
              </a:rPr>
              <a:t> -</a:t>
            </a:r>
            <a:r>
              <a:rPr lang="vi-VN" sz="2400" spc="-9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6</a:t>
            </a:r>
            <a:r>
              <a:rPr lang="vi-VN" sz="2400" baseline="30000" dirty="0">
                <a:effectLst/>
                <a:latin typeface="Times New Roman" panose="02020603050405020304" pitchFamily="18" charset="0"/>
                <a:ea typeface="Times New Roman" panose="02020603050405020304" pitchFamily="18" charset="0"/>
              </a:rPr>
              <a:t>o</a:t>
            </a:r>
            <a:r>
              <a:rPr lang="vi-VN" sz="2400" dirty="0">
                <a:effectLst/>
                <a:latin typeface="Times New Roman" panose="02020603050405020304" pitchFamily="18" charset="0"/>
                <a:ea typeface="Times New Roman" panose="02020603050405020304" pitchFamily="18" charset="0"/>
              </a:rPr>
              <a:t>.</a:t>
            </a:r>
            <a:r>
              <a:rPr lang="en-US" sz="2400" dirty="0">
                <a:latin typeface="Times New Roman" panose="02020603050405020304" pitchFamily="18" charset="0"/>
                <a:ea typeface="Times New Roman" panose="02020603050405020304" pitchFamily="18" charset="0"/>
              </a:rPr>
              <a:t>       	   </a:t>
            </a:r>
            <a:r>
              <a:rPr lang="en-US" sz="2400" b="1" spc="-20" dirty="0">
                <a:effectLst/>
                <a:latin typeface="Times New Roman" panose="02020603050405020304" pitchFamily="18" charset="0"/>
                <a:ea typeface="Times New Roman" panose="02020603050405020304" pitchFamily="18" charset="0"/>
              </a:rPr>
              <a:t>2.3. </a:t>
            </a:r>
            <a:r>
              <a:rPr lang="vi-VN" sz="2400" b="1" spc="-20" dirty="0">
                <a:effectLst/>
                <a:latin typeface="Times New Roman" panose="02020603050405020304" pitchFamily="18" charset="0"/>
                <a:ea typeface="Times New Roman" panose="02020603050405020304" pitchFamily="18" charset="0"/>
              </a:rPr>
              <a:t>Phân </a:t>
            </a:r>
            <a:r>
              <a:rPr lang="vi-VN" sz="2400" b="1" spc="-25" dirty="0">
                <a:effectLst/>
                <a:latin typeface="Times New Roman" panose="02020603050405020304" pitchFamily="18" charset="0"/>
                <a:ea typeface="Times New Roman" panose="02020603050405020304" pitchFamily="18" charset="0"/>
              </a:rPr>
              <a:t>loại theo kết</a:t>
            </a:r>
            <a:r>
              <a:rPr lang="vi-VN" sz="2400" b="1" spc="-190" dirty="0">
                <a:effectLst/>
                <a:latin typeface="Times New Roman" panose="02020603050405020304" pitchFamily="18" charset="0"/>
                <a:ea typeface="Times New Roman" panose="02020603050405020304" pitchFamily="18" charset="0"/>
              </a:rPr>
              <a:t> </a:t>
            </a:r>
            <a:r>
              <a:rPr lang="vi-VN" sz="2400" b="1" spc="-20" dirty="0">
                <a:effectLst/>
                <a:latin typeface="Times New Roman" panose="02020603050405020304" pitchFamily="18" charset="0"/>
                <a:ea typeface="Times New Roman" panose="02020603050405020304" pitchFamily="18" charset="0"/>
              </a:rPr>
              <a:t>cấu</a:t>
            </a:r>
            <a:endParaRPr lang="en-US" sz="2400" spc="-40" dirty="0">
              <a:effectLst/>
              <a:latin typeface="Times New Roman" panose="02020603050405020304" pitchFamily="18" charset="0"/>
              <a:ea typeface="Times New Roman" panose="02020603050405020304" pitchFamily="18" charset="0"/>
            </a:endParaRPr>
          </a:p>
          <a:p>
            <a:pPr marL="597535">
              <a:spcBef>
                <a:spcPts val="215"/>
              </a:spcBef>
              <a:spcAft>
                <a:spcPts val="0"/>
              </a:spcAft>
            </a:pPr>
            <a:r>
              <a:rPr lang="vi-VN" sz="2400" dirty="0">
                <a:effectLst/>
                <a:latin typeface="Times New Roman" panose="02020603050405020304" pitchFamily="18" charset="0"/>
                <a:ea typeface="Times New Roman" panose="02020603050405020304" pitchFamily="18" charset="0"/>
              </a:rPr>
              <a:t>Theo kết cấu của các đăng người ta chia thành các loại sau:</a:t>
            </a:r>
            <a:endParaRPr lang="en-US" sz="2400" dirty="0">
              <a:effectLst/>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44475" algn="l"/>
              </a:tabLst>
            </a:pPr>
            <a:r>
              <a:rPr lang="en-US" sz="2400" dirty="0">
                <a:effectLst/>
                <a:latin typeface="Times New Roman" panose="02020603050405020304" pitchFamily="18" charset="0"/>
                <a:ea typeface="Times New Roman" panose="02020603050405020304" pitchFamily="18" charset="0"/>
              </a:rPr>
              <a:t>		- </a:t>
            </a:r>
            <a:r>
              <a:rPr lang="vi-VN" sz="2400" dirty="0">
                <a:effectLst/>
                <a:latin typeface="Times New Roman" panose="02020603050405020304" pitchFamily="18" charset="0"/>
                <a:ea typeface="Times New Roman" panose="02020603050405020304" pitchFamily="18" charset="0"/>
              </a:rPr>
              <a:t>Các đăng có trục chữ</a:t>
            </a:r>
            <a:r>
              <a:rPr lang="vi-VN" sz="2400" spc="-3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thập;</a:t>
            </a:r>
            <a:endParaRPr lang="en-US" sz="2400" dirty="0">
              <a:effectLst/>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44475" algn="l"/>
              </a:tabLst>
            </a:pPr>
            <a:r>
              <a:rPr lang="en-US" sz="2400" dirty="0">
                <a:effectLst/>
                <a:latin typeface="Times New Roman" panose="02020603050405020304" pitchFamily="18" charset="0"/>
                <a:ea typeface="Times New Roman" panose="02020603050405020304" pitchFamily="18" charset="0"/>
              </a:rPr>
              <a:t>		- </a:t>
            </a:r>
            <a:r>
              <a:rPr lang="vi-VN" sz="2400" dirty="0">
                <a:effectLst/>
                <a:latin typeface="Times New Roman" panose="02020603050405020304" pitchFamily="18" charset="0"/>
                <a:ea typeface="Times New Roman" panose="02020603050405020304" pitchFamily="18" charset="0"/>
              </a:rPr>
              <a:t>Các đăng</a:t>
            </a:r>
            <a:r>
              <a:rPr lang="vi-VN" sz="2400" spc="-1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bi;</a:t>
            </a:r>
            <a:endParaRPr lang="en-US" sz="2400" dirty="0">
              <a:effectLst/>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44475" algn="l"/>
              </a:tabLst>
            </a:pPr>
            <a:r>
              <a:rPr lang="en-US" sz="2400" dirty="0">
                <a:effectLst/>
                <a:latin typeface="Times New Roman" panose="02020603050405020304" pitchFamily="18" charset="0"/>
                <a:ea typeface="Times New Roman" panose="02020603050405020304" pitchFamily="18" charset="0"/>
              </a:rPr>
              <a:t>		- </a:t>
            </a:r>
            <a:r>
              <a:rPr lang="vi-VN" sz="2400" dirty="0">
                <a:effectLst/>
                <a:latin typeface="Times New Roman" panose="02020603050405020304" pitchFamily="18" charset="0"/>
                <a:ea typeface="Times New Roman" panose="02020603050405020304" pitchFamily="18" charset="0"/>
              </a:rPr>
              <a:t>Khớp nối đàn hồi, cho phép làm việc ở góc truyền giới</a:t>
            </a:r>
            <a:r>
              <a:rPr lang="vi-VN" sz="2400" spc="-9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hạn.</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127316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7F8AFC2-8E1B-C81D-A3FB-CB0A91B53CFF}"/>
              </a:ext>
            </a:extLst>
          </p:cNvPr>
          <p:cNvSpPr>
            <a:spLocks noGrp="1"/>
          </p:cNvSpPr>
          <p:nvPr>
            <p:ph type="sldNum" sz="quarter" idx="12"/>
          </p:nvPr>
        </p:nvSpPr>
        <p:spPr/>
        <p:txBody>
          <a:bodyPr/>
          <a:lstStyle/>
          <a:p>
            <a:fld id="{72C07508-5EB2-4DB8-8378-8805A83D3842}" type="slidenum">
              <a:rPr lang="en-US" smtClean="0"/>
              <a:pPr/>
              <a:t>24</a:t>
            </a:fld>
            <a:endParaRPr lang="en-US"/>
          </a:p>
        </p:txBody>
      </p:sp>
      <p:sp>
        <p:nvSpPr>
          <p:cNvPr id="6" name="TextBox 5">
            <a:extLst>
              <a:ext uri="{FF2B5EF4-FFF2-40B4-BE49-F238E27FC236}">
                <a16:creationId xmlns:a16="http://schemas.microsoft.com/office/drawing/2014/main" id="{6BEBD5D4-0307-7F46-1BAA-46AB6F28D61A}"/>
              </a:ext>
            </a:extLst>
          </p:cNvPr>
          <p:cNvSpPr txBox="1"/>
          <p:nvPr/>
        </p:nvSpPr>
        <p:spPr>
          <a:xfrm>
            <a:off x="-457058" y="152486"/>
            <a:ext cx="8915166" cy="869469"/>
          </a:xfrm>
          <a:prstGeom prst="rect">
            <a:avLst/>
          </a:prstGeom>
          <a:noFill/>
        </p:spPr>
        <p:txBody>
          <a:bodyPr wrap="square">
            <a:spAutoFit/>
          </a:bodyPr>
          <a:lstStyle/>
          <a:p>
            <a:pPr lvl="1">
              <a:spcBef>
                <a:spcPts val="285"/>
              </a:spcBef>
              <a:spcAft>
                <a:spcPts val="0"/>
              </a:spcAft>
              <a:tabLst>
                <a:tab pos="372745" algn="l"/>
              </a:tabLst>
            </a:pPr>
            <a:r>
              <a:rPr lang="en-US" sz="2400" b="1" spc="-20" dirty="0">
                <a:effectLst/>
                <a:latin typeface="Times New Roman" panose="02020603050405020304" pitchFamily="18" charset="0"/>
                <a:ea typeface="Times New Roman" panose="02020603050405020304" pitchFamily="18" charset="0"/>
              </a:rPr>
              <a:t>3. </a:t>
            </a:r>
            <a:r>
              <a:rPr lang="vi-VN" sz="2400" b="1" spc="-20" dirty="0">
                <a:effectLst/>
                <a:latin typeface="Times New Roman" panose="02020603050405020304" pitchFamily="18" charset="0"/>
                <a:ea typeface="Times New Roman" panose="02020603050405020304" pitchFamily="18" charset="0"/>
              </a:rPr>
              <a:t>Các </a:t>
            </a:r>
            <a:r>
              <a:rPr lang="vi-VN" sz="2400" b="1" spc="-25" dirty="0">
                <a:effectLst/>
                <a:latin typeface="Times New Roman" panose="02020603050405020304" pitchFamily="18" charset="0"/>
                <a:ea typeface="Times New Roman" panose="02020603050405020304" pitchFamily="18" charset="0"/>
              </a:rPr>
              <a:t>đăng khác</a:t>
            </a:r>
            <a:r>
              <a:rPr lang="vi-VN" sz="2400" b="1" spc="-150" dirty="0">
                <a:effectLst/>
                <a:latin typeface="Times New Roman" panose="02020603050405020304" pitchFamily="18" charset="0"/>
                <a:ea typeface="Times New Roman" panose="02020603050405020304" pitchFamily="18" charset="0"/>
              </a:rPr>
              <a:t> </a:t>
            </a:r>
            <a:r>
              <a:rPr lang="vi-VN" sz="2400" b="1" spc="-20" dirty="0">
                <a:effectLst/>
                <a:latin typeface="Times New Roman" panose="02020603050405020304" pitchFamily="18" charset="0"/>
                <a:ea typeface="Times New Roman" panose="02020603050405020304" pitchFamily="18" charset="0"/>
              </a:rPr>
              <a:t>tốc</a:t>
            </a:r>
            <a:endParaRPr lang="en-US" sz="2400" spc="-40" dirty="0">
              <a:latin typeface="Times New Roman" panose="02020603050405020304" pitchFamily="18" charset="0"/>
              <a:ea typeface="Times New Roman" panose="02020603050405020304" pitchFamily="18" charset="0"/>
            </a:endParaRPr>
          </a:p>
          <a:p>
            <a:pPr lvl="1">
              <a:spcBef>
                <a:spcPts val="285"/>
              </a:spcBef>
              <a:spcAft>
                <a:spcPts val="0"/>
              </a:spcAft>
              <a:tabLst>
                <a:tab pos="372745" algn="l"/>
              </a:tabLst>
            </a:pPr>
            <a:r>
              <a:rPr lang="en-US" sz="2400" b="1" spc="-40" dirty="0">
                <a:effectLst/>
                <a:latin typeface="Times New Roman" panose="02020603050405020304" pitchFamily="18" charset="0"/>
                <a:ea typeface="Times New Roman" panose="02020603050405020304" pitchFamily="18" charset="0"/>
              </a:rPr>
              <a:t>3.1. </a:t>
            </a:r>
            <a:r>
              <a:rPr lang="vi-VN" sz="2400" b="1" spc="-20" dirty="0">
                <a:effectLst/>
                <a:latin typeface="Times New Roman" panose="02020603050405020304" pitchFamily="18" charset="0"/>
                <a:ea typeface="Times New Roman" panose="02020603050405020304" pitchFamily="18" charset="0"/>
              </a:rPr>
              <a:t>Sơ</a:t>
            </a:r>
            <a:r>
              <a:rPr lang="vi-VN" sz="2400" b="1" spc="-60" dirty="0">
                <a:effectLst/>
                <a:latin typeface="Times New Roman" panose="02020603050405020304" pitchFamily="18" charset="0"/>
                <a:ea typeface="Times New Roman" panose="02020603050405020304" pitchFamily="18" charset="0"/>
              </a:rPr>
              <a:t> </a:t>
            </a:r>
            <a:r>
              <a:rPr lang="vi-VN" sz="2400" b="1" spc="-15" dirty="0">
                <a:effectLst/>
                <a:latin typeface="Times New Roman" panose="02020603050405020304" pitchFamily="18" charset="0"/>
                <a:ea typeface="Times New Roman" panose="02020603050405020304" pitchFamily="18" charset="0"/>
              </a:rPr>
              <a:t>đồ</a:t>
            </a:r>
            <a:r>
              <a:rPr lang="vi-VN" sz="2400" b="1" spc="-65" dirty="0">
                <a:effectLst/>
                <a:latin typeface="Times New Roman" panose="02020603050405020304" pitchFamily="18" charset="0"/>
                <a:ea typeface="Times New Roman" panose="02020603050405020304" pitchFamily="18" charset="0"/>
              </a:rPr>
              <a:t> </a:t>
            </a:r>
            <a:r>
              <a:rPr lang="vi-VN" sz="2400" b="1" spc="-20" dirty="0">
                <a:effectLst/>
                <a:latin typeface="Times New Roman" panose="02020603050405020304" pitchFamily="18" charset="0"/>
                <a:ea typeface="Times New Roman" panose="02020603050405020304" pitchFamily="18" charset="0"/>
              </a:rPr>
              <a:t>cấu</a:t>
            </a:r>
            <a:r>
              <a:rPr lang="vi-VN" sz="2400" b="1" spc="-65" dirty="0">
                <a:effectLst/>
                <a:latin typeface="Times New Roman" panose="02020603050405020304" pitchFamily="18" charset="0"/>
                <a:ea typeface="Times New Roman" panose="02020603050405020304" pitchFamily="18" charset="0"/>
              </a:rPr>
              <a:t> </a:t>
            </a:r>
            <a:r>
              <a:rPr lang="vi-VN" sz="2400" b="1" spc="-25" dirty="0">
                <a:effectLst/>
                <a:latin typeface="Times New Roman" panose="02020603050405020304" pitchFamily="18" charset="0"/>
                <a:ea typeface="Times New Roman" panose="02020603050405020304" pitchFamily="18" charset="0"/>
              </a:rPr>
              <a:t>tạo</a:t>
            </a:r>
            <a:r>
              <a:rPr lang="vi-VN" sz="2400" b="1" spc="-65" dirty="0">
                <a:effectLst/>
                <a:latin typeface="Times New Roman" panose="02020603050405020304" pitchFamily="18" charset="0"/>
                <a:ea typeface="Times New Roman" panose="02020603050405020304" pitchFamily="18" charset="0"/>
              </a:rPr>
              <a:t> </a:t>
            </a:r>
            <a:r>
              <a:rPr lang="vi-VN" sz="2400" b="1" spc="-15" dirty="0">
                <a:effectLst/>
                <a:latin typeface="Times New Roman" panose="02020603050405020304" pitchFamily="18" charset="0"/>
                <a:ea typeface="Times New Roman" panose="02020603050405020304" pitchFamily="18" charset="0"/>
              </a:rPr>
              <a:t>và</a:t>
            </a:r>
            <a:r>
              <a:rPr lang="vi-VN" sz="2400" b="1" spc="-50" dirty="0">
                <a:effectLst/>
                <a:latin typeface="Times New Roman" panose="02020603050405020304" pitchFamily="18" charset="0"/>
                <a:ea typeface="Times New Roman" panose="02020603050405020304" pitchFamily="18" charset="0"/>
              </a:rPr>
              <a:t> </a:t>
            </a:r>
            <a:r>
              <a:rPr lang="vi-VN" sz="2400" b="1" spc="-25" dirty="0">
                <a:effectLst/>
                <a:latin typeface="Times New Roman" panose="02020603050405020304" pitchFamily="18" charset="0"/>
                <a:ea typeface="Times New Roman" panose="02020603050405020304" pitchFamily="18" charset="0"/>
              </a:rPr>
              <a:t>động</a:t>
            </a:r>
            <a:r>
              <a:rPr lang="vi-VN" sz="2400" b="1" spc="-65" dirty="0">
                <a:effectLst/>
                <a:latin typeface="Times New Roman" panose="02020603050405020304" pitchFamily="18" charset="0"/>
                <a:ea typeface="Times New Roman" panose="02020603050405020304" pitchFamily="18" charset="0"/>
              </a:rPr>
              <a:t> </a:t>
            </a:r>
            <a:r>
              <a:rPr lang="vi-VN" sz="2400" b="1" spc="-25" dirty="0">
                <a:effectLst/>
                <a:latin typeface="Times New Roman" panose="02020603050405020304" pitchFamily="18" charset="0"/>
                <a:ea typeface="Times New Roman" panose="02020603050405020304" pitchFamily="18" charset="0"/>
              </a:rPr>
              <a:t>học</a:t>
            </a:r>
            <a:r>
              <a:rPr lang="vi-VN" sz="2400" b="1" spc="-50" dirty="0">
                <a:effectLst/>
                <a:latin typeface="Times New Roman" panose="02020603050405020304" pitchFamily="18" charset="0"/>
                <a:ea typeface="Times New Roman" panose="02020603050405020304" pitchFamily="18" charset="0"/>
              </a:rPr>
              <a:t> </a:t>
            </a:r>
            <a:r>
              <a:rPr lang="vi-VN" sz="2400" b="1" spc="-25" dirty="0">
                <a:effectLst/>
                <a:latin typeface="Times New Roman" panose="02020603050405020304" pitchFamily="18" charset="0"/>
                <a:ea typeface="Times New Roman" panose="02020603050405020304" pitchFamily="18" charset="0"/>
              </a:rPr>
              <a:t>các</a:t>
            </a:r>
            <a:r>
              <a:rPr lang="vi-VN" sz="2400" b="1" spc="-60" dirty="0">
                <a:effectLst/>
                <a:latin typeface="Times New Roman" panose="02020603050405020304" pitchFamily="18" charset="0"/>
                <a:ea typeface="Times New Roman" panose="02020603050405020304" pitchFamily="18" charset="0"/>
              </a:rPr>
              <a:t> </a:t>
            </a:r>
            <a:r>
              <a:rPr lang="vi-VN" sz="2400" b="1" spc="-25" dirty="0">
                <a:effectLst/>
                <a:latin typeface="Times New Roman" panose="02020603050405020304" pitchFamily="18" charset="0"/>
                <a:ea typeface="Times New Roman" panose="02020603050405020304" pitchFamily="18" charset="0"/>
              </a:rPr>
              <a:t>đăng</a:t>
            </a:r>
            <a:r>
              <a:rPr lang="vi-VN" sz="2400" b="1" spc="-50" dirty="0">
                <a:effectLst/>
                <a:latin typeface="Times New Roman" panose="02020603050405020304" pitchFamily="18" charset="0"/>
                <a:ea typeface="Times New Roman" panose="02020603050405020304" pitchFamily="18" charset="0"/>
              </a:rPr>
              <a:t> </a:t>
            </a:r>
            <a:r>
              <a:rPr lang="vi-VN" sz="2400" b="1" spc="-25" dirty="0">
                <a:effectLst/>
                <a:latin typeface="Times New Roman" panose="02020603050405020304" pitchFamily="18" charset="0"/>
                <a:ea typeface="Times New Roman" panose="02020603050405020304" pitchFamily="18" charset="0"/>
              </a:rPr>
              <a:t>khác</a:t>
            </a:r>
            <a:r>
              <a:rPr lang="vi-VN" sz="2400" b="1" spc="-65" dirty="0">
                <a:effectLst/>
                <a:latin typeface="Times New Roman" panose="02020603050405020304" pitchFamily="18" charset="0"/>
                <a:ea typeface="Times New Roman" panose="02020603050405020304" pitchFamily="18" charset="0"/>
              </a:rPr>
              <a:t> </a:t>
            </a:r>
            <a:r>
              <a:rPr lang="vi-VN" sz="2400" b="1" spc="-20" dirty="0">
                <a:effectLst/>
                <a:latin typeface="Times New Roman" panose="02020603050405020304" pitchFamily="18" charset="0"/>
                <a:ea typeface="Times New Roman" panose="02020603050405020304" pitchFamily="18" charset="0"/>
              </a:rPr>
              <a:t>tốc</a:t>
            </a:r>
            <a:endParaRPr lang="en-US" sz="2400" spc="-40" dirty="0">
              <a:effectLst/>
              <a:latin typeface="Times New Roman" panose="02020603050405020304" pitchFamily="18" charset="0"/>
              <a:ea typeface="Times New Roman" panose="02020603050405020304" pitchFamily="18" charset="0"/>
            </a:endParaRPr>
          </a:p>
        </p:txBody>
      </p:sp>
      <p:pic>
        <p:nvPicPr>
          <p:cNvPr id="7" name="image264.png">
            <a:extLst>
              <a:ext uri="{FF2B5EF4-FFF2-40B4-BE49-F238E27FC236}">
                <a16:creationId xmlns:a16="http://schemas.microsoft.com/office/drawing/2014/main" id="{D936A940-0490-84DA-180B-25B50FD305A0}"/>
              </a:ext>
            </a:extLst>
          </p:cNvPr>
          <p:cNvPicPr>
            <a:picLocks noChangeAspect="1"/>
          </p:cNvPicPr>
          <p:nvPr/>
        </p:nvPicPr>
        <p:blipFill>
          <a:blip r:embed="rId2" cstate="print"/>
          <a:stretch>
            <a:fillRect/>
          </a:stretch>
        </p:blipFill>
        <p:spPr>
          <a:xfrm>
            <a:off x="914506" y="1219258"/>
            <a:ext cx="8000790" cy="5137093"/>
          </a:xfrm>
          <a:prstGeom prst="rect">
            <a:avLst/>
          </a:prstGeom>
        </p:spPr>
      </p:pic>
    </p:spTree>
    <p:extLst>
      <p:ext uri="{BB962C8B-B14F-4D97-AF65-F5344CB8AC3E}">
        <p14:creationId xmlns:p14="http://schemas.microsoft.com/office/powerpoint/2010/main" val="9644107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CD19593-961B-CBBB-2E2A-083CCD3F770C}"/>
              </a:ext>
            </a:extLst>
          </p:cNvPr>
          <p:cNvSpPr>
            <a:spLocks noGrp="1"/>
          </p:cNvSpPr>
          <p:nvPr>
            <p:ph type="sldNum" sz="quarter" idx="12"/>
          </p:nvPr>
        </p:nvSpPr>
        <p:spPr/>
        <p:txBody>
          <a:bodyPr/>
          <a:lstStyle/>
          <a:p>
            <a:fld id="{72C07508-5EB2-4DB8-8378-8805A83D3842}" type="slidenum">
              <a:rPr lang="en-US" smtClean="0"/>
              <a:pPr/>
              <a:t>25</a:t>
            </a:fld>
            <a:endParaRPr lang="en-US"/>
          </a:p>
        </p:txBody>
      </p:sp>
      <p:sp>
        <p:nvSpPr>
          <p:cNvPr id="6" name="TextBox 5">
            <a:extLst>
              <a:ext uri="{FF2B5EF4-FFF2-40B4-BE49-F238E27FC236}">
                <a16:creationId xmlns:a16="http://schemas.microsoft.com/office/drawing/2014/main" id="{247AA4F1-2381-40C0-30EB-0FA04FB85B82}"/>
              </a:ext>
            </a:extLst>
          </p:cNvPr>
          <p:cNvSpPr txBox="1"/>
          <p:nvPr/>
        </p:nvSpPr>
        <p:spPr>
          <a:xfrm>
            <a:off x="304922" y="284806"/>
            <a:ext cx="9372354" cy="3883114"/>
          </a:xfrm>
          <a:prstGeom prst="rect">
            <a:avLst/>
          </a:prstGeom>
          <a:noFill/>
        </p:spPr>
        <p:txBody>
          <a:bodyPr wrap="square">
            <a:spAutoFit/>
          </a:bodyPr>
          <a:lstStyle/>
          <a:p>
            <a:pPr marL="140335" marR="447675" indent="457200" algn="just">
              <a:lnSpc>
                <a:spcPct val="111000"/>
              </a:lnSpc>
              <a:spcBef>
                <a:spcPts val="190"/>
              </a:spcBef>
              <a:spcAft>
                <a:spcPts val="0"/>
              </a:spcAft>
            </a:pPr>
            <a:r>
              <a:rPr lang="vi-VN" sz="2800" dirty="0">
                <a:effectLst/>
                <a:latin typeface="Times New Roman" panose="02020603050405020304" pitchFamily="18" charset="0"/>
                <a:ea typeface="Times New Roman" panose="02020603050405020304" pitchFamily="18" charset="0"/>
              </a:rPr>
              <a:t>Cấu tạo của các đăng khác tốc bao gồm nạng chủ động 5, nạng bị động 6 và chạc chữ thập 3. Nạng chủ động 5 được nối với trục 1 bằng then hoa và có hai lỗ 2. Nạng bị động 6 cũng được nối với trục bị động 4 bằng then hoa và cũng có hai lỗ 2. Trạc chữ thập 3 gồm hai chốt đặt vuông góc và cố định với nhau thành hình chữ thập. Các chốt của chạc chữ thập được lắp ghép với các lỗ 2 của nạng chủ động 5 và nạng bị động 6.</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450954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CE942AD-DD65-669F-E50C-D86B487BFF75}"/>
              </a:ext>
            </a:extLst>
          </p:cNvPr>
          <p:cNvSpPr>
            <a:spLocks noGrp="1"/>
          </p:cNvSpPr>
          <p:nvPr>
            <p:ph type="sldNum" sz="quarter" idx="12"/>
          </p:nvPr>
        </p:nvSpPr>
        <p:spPr/>
        <p:txBody>
          <a:bodyPr/>
          <a:lstStyle/>
          <a:p>
            <a:fld id="{72C07508-5EB2-4DB8-8378-8805A83D3842}" type="slidenum">
              <a:rPr lang="en-US" smtClean="0"/>
              <a:pPr/>
              <a:t>26</a:t>
            </a:fld>
            <a:endParaRPr lang="en-US"/>
          </a:p>
        </p:txBody>
      </p:sp>
      <p:sp>
        <p:nvSpPr>
          <p:cNvPr id="6" name="TextBox 5">
            <a:extLst>
              <a:ext uri="{FF2B5EF4-FFF2-40B4-BE49-F238E27FC236}">
                <a16:creationId xmlns:a16="http://schemas.microsoft.com/office/drawing/2014/main" id="{5C19FA0E-47D4-1FB3-E8F7-D2A398A4208D}"/>
              </a:ext>
            </a:extLst>
          </p:cNvPr>
          <p:cNvSpPr txBox="1"/>
          <p:nvPr/>
        </p:nvSpPr>
        <p:spPr>
          <a:xfrm>
            <a:off x="152526" y="228684"/>
            <a:ext cx="4955458" cy="461665"/>
          </a:xfrm>
          <a:prstGeom prst="rect">
            <a:avLst/>
          </a:prstGeom>
          <a:noFill/>
        </p:spPr>
        <p:txBody>
          <a:bodyPr wrap="square">
            <a:spAutoFit/>
          </a:bodyPr>
          <a:lstStyle/>
          <a:p>
            <a:r>
              <a:rPr lang="en-US" sz="2400" b="1" dirty="0">
                <a:effectLst/>
                <a:latin typeface="Times New Roman" panose="02020603050405020304" pitchFamily="18" charset="0"/>
                <a:ea typeface="Times New Roman" panose="02020603050405020304" pitchFamily="18" charset="0"/>
              </a:rPr>
              <a:t>3.2. </a:t>
            </a:r>
            <a:r>
              <a:rPr lang="vi-VN" sz="2400" b="1" dirty="0">
                <a:effectLst/>
                <a:latin typeface="Times New Roman" panose="02020603050405020304" pitchFamily="18" charset="0"/>
                <a:ea typeface="Times New Roman" panose="02020603050405020304" pitchFamily="18" charset="0"/>
              </a:rPr>
              <a:t>Các đăng đồng tốc bi kiểu Veise</a:t>
            </a:r>
            <a:endParaRPr lang="en-US" sz="2400" b="1" dirty="0"/>
          </a:p>
        </p:txBody>
      </p:sp>
      <p:pic>
        <p:nvPicPr>
          <p:cNvPr id="7" name="image273.png">
            <a:extLst>
              <a:ext uri="{FF2B5EF4-FFF2-40B4-BE49-F238E27FC236}">
                <a16:creationId xmlns:a16="http://schemas.microsoft.com/office/drawing/2014/main" id="{2E44A1A4-9AA2-ECDF-29CF-5B57A7FE7F1B}"/>
              </a:ext>
            </a:extLst>
          </p:cNvPr>
          <p:cNvPicPr>
            <a:picLocks noChangeAspect="1"/>
          </p:cNvPicPr>
          <p:nvPr/>
        </p:nvPicPr>
        <p:blipFill>
          <a:blip r:embed="rId2" cstate="print"/>
          <a:stretch>
            <a:fillRect/>
          </a:stretch>
        </p:blipFill>
        <p:spPr>
          <a:xfrm>
            <a:off x="681037" y="914466"/>
            <a:ext cx="8543925" cy="5441885"/>
          </a:xfrm>
          <a:prstGeom prst="rect">
            <a:avLst/>
          </a:prstGeom>
        </p:spPr>
      </p:pic>
    </p:spTree>
    <p:extLst>
      <p:ext uri="{BB962C8B-B14F-4D97-AF65-F5344CB8AC3E}">
        <p14:creationId xmlns:p14="http://schemas.microsoft.com/office/powerpoint/2010/main" val="33828895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98A9880-A9FE-F908-99A0-63DA67913C69}"/>
              </a:ext>
            </a:extLst>
          </p:cNvPr>
          <p:cNvSpPr>
            <a:spLocks noGrp="1"/>
          </p:cNvSpPr>
          <p:nvPr>
            <p:ph type="sldNum" sz="quarter" idx="12"/>
          </p:nvPr>
        </p:nvSpPr>
        <p:spPr/>
        <p:txBody>
          <a:bodyPr/>
          <a:lstStyle/>
          <a:p>
            <a:fld id="{72C07508-5EB2-4DB8-8378-8805A83D3842}" type="slidenum">
              <a:rPr lang="en-US" smtClean="0"/>
              <a:pPr/>
              <a:t>27</a:t>
            </a:fld>
            <a:endParaRPr lang="en-US"/>
          </a:p>
        </p:txBody>
      </p:sp>
      <p:sp>
        <p:nvSpPr>
          <p:cNvPr id="6" name="TextBox 5">
            <a:extLst>
              <a:ext uri="{FF2B5EF4-FFF2-40B4-BE49-F238E27FC236}">
                <a16:creationId xmlns:a16="http://schemas.microsoft.com/office/drawing/2014/main" id="{08D1C3A8-A926-729E-49F4-336201FD8148}"/>
              </a:ext>
            </a:extLst>
          </p:cNvPr>
          <p:cNvSpPr txBox="1"/>
          <p:nvPr/>
        </p:nvSpPr>
        <p:spPr>
          <a:xfrm>
            <a:off x="-838048" y="152486"/>
            <a:ext cx="7467404" cy="461665"/>
          </a:xfrm>
          <a:prstGeom prst="rect">
            <a:avLst/>
          </a:prstGeom>
          <a:noFill/>
        </p:spPr>
        <p:txBody>
          <a:bodyPr wrap="square">
            <a:spAutoFit/>
          </a:bodyPr>
          <a:lstStyle/>
          <a:p>
            <a:pPr lvl="2" algn="just">
              <a:spcBef>
                <a:spcPts val="445"/>
              </a:spcBef>
              <a:spcAft>
                <a:spcPts val="0"/>
              </a:spcAft>
              <a:buSzPts val="1300"/>
              <a:tabLst>
                <a:tab pos="511175" algn="l"/>
              </a:tabLst>
            </a:pPr>
            <a:r>
              <a:rPr lang="en-US" sz="2400" b="1" dirty="0">
                <a:effectLst/>
                <a:latin typeface="Times New Roman" panose="02020603050405020304" pitchFamily="18" charset="0"/>
                <a:ea typeface="Times New Roman" panose="02020603050405020304" pitchFamily="18" charset="0"/>
              </a:rPr>
              <a:t>3.3. </a:t>
            </a:r>
            <a:r>
              <a:rPr lang="vi-VN" sz="2400" b="1" dirty="0">
                <a:effectLst/>
                <a:latin typeface="Times New Roman" panose="02020603050405020304" pitchFamily="18" charset="0"/>
                <a:ea typeface="Times New Roman" panose="02020603050405020304" pitchFamily="18" charset="0"/>
              </a:rPr>
              <a:t>Các đăng đồng tốc bi kiểu</a:t>
            </a:r>
            <a:r>
              <a:rPr lang="vi-VN" sz="2400" b="1" spc="10" dirty="0">
                <a:effectLst/>
                <a:latin typeface="Times New Roman" panose="02020603050405020304" pitchFamily="18" charset="0"/>
                <a:ea typeface="Times New Roman" panose="02020603050405020304" pitchFamily="18" charset="0"/>
              </a:rPr>
              <a:t> </a:t>
            </a:r>
            <a:r>
              <a:rPr lang="vi-VN" sz="2400" b="1" dirty="0">
                <a:effectLst/>
                <a:latin typeface="Times New Roman" panose="02020603050405020304" pitchFamily="18" charset="0"/>
                <a:ea typeface="Times New Roman" panose="02020603050405020304" pitchFamily="18" charset="0"/>
              </a:rPr>
              <a:t>Rzeppa</a:t>
            </a:r>
            <a:endParaRPr lang="en-US" sz="2400" dirty="0">
              <a:effectLst/>
              <a:latin typeface="Times New Roman" panose="02020603050405020304" pitchFamily="18" charset="0"/>
              <a:ea typeface="Times New Roman" panose="02020603050405020304" pitchFamily="18" charset="0"/>
            </a:endParaRPr>
          </a:p>
        </p:txBody>
      </p:sp>
      <p:pic>
        <p:nvPicPr>
          <p:cNvPr id="7" name="image274.png">
            <a:extLst>
              <a:ext uri="{FF2B5EF4-FFF2-40B4-BE49-F238E27FC236}">
                <a16:creationId xmlns:a16="http://schemas.microsoft.com/office/drawing/2014/main" id="{3DFFE572-58C8-A314-3BA3-E66ACECD3161}"/>
              </a:ext>
            </a:extLst>
          </p:cNvPr>
          <p:cNvPicPr>
            <a:picLocks noChangeAspect="1"/>
          </p:cNvPicPr>
          <p:nvPr/>
        </p:nvPicPr>
        <p:blipFill rotWithShape="1">
          <a:blip r:embed="rId2" cstate="print"/>
          <a:srcRect r="44816" b="50000"/>
          <a:stretch/>
        </p:blipFill>
        <p:spPr>
          <a:xfrm>
            <a:off x="381120" y="838269"/>
            <a:ext cx="8843843" cy="5518082"/>
          </a:xfrm>
          <a:prstGeom prst="rect">
            <a:avLst/>
          </a:prstGeom>
        </p:spPr>
      </p:pic>
    </p:spTree>
    <p:extLst>
      <p:ext uri="{BB962C8B-B14F-4D97-AF65-F5344CB8AC3E}">
        <p14:creationId xmlns:p14="http://schemas.microsoft.com/office/powerpoint/2010/main" val="41976038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F7AD91F-AFE0-D82F-E6FB-0370A421DE5C}"/>
              </a:ext>
            </a:extLst>
          </p:cNvPr>
          <p:cNvSpPr>
            <a:spLocks noGrp="1"/>
          </p:cNvSpPr>
          <p:nvPr>
            <p:ph type="sldNum" sz="quarter" idx="12"/>
          </p:nvPr>
        </p:nvSpPr>
        <p:spPr/>
        <p:txBody>
          <a:bodyPr/>
          <a:lstStyle/>
          <a:p>
            <a:fld id="{72C07508-5EB2-4DB8-8378-8805A83D3842}" type="slidenum">
              <a:rPr lang="en-US" smtClean="0"/>
              <a:pPr/>
              <a:t>28</a:t>
            </a:fld>
            <a:endParaRPr lang="en-US"/>
          </a:p>
        </p:txBody>
      </p:sp>
      <p:sp>
        <p:nvSpPr>
          <p:cNvPr id="6" name="TextBox 5">
            <a:extLst>
              <a:ext uri="{FF2B5EF4-FFF2-40B4-BE49-F238E27FC236}">
                <a16:creationId xmlns:a16="http://schemas.microsoft.com/office/drawing/2014/main" id="{50F31A31-BCD3-9CE5-9B39-A0ACFCA78AA5}"/>
              </a:ext>
            </a:extLst>
          </p:cNvPr>
          <p:cNvSpPr txBox="1"/>
          <p:nvPr/>
        </p:nvSpPr>
        <p:spPr>
          <a:xfrm>
            <a:off x="-761850" y="228684"/>
            <a:ext cx="7391206" cy="461665"/>
          </a:xfrm>
          <a:prstGeom prst="rect">
            <a:avLst/>
          </a:prstGeom>
          <a:noFill/>
        </p:spPr>
        <p:txBody>
          <a:bodyPr wrap="square">
            <a:spAutoFit/>
          </a:bodyPr>
          <a:lstStyle/>
          <a:p>
            <a:pPr lvl="2" algn="just">
              <a:spcBef>
                <a:spcPts val="85"/>
              </a:spcBef>
              <a:spcAft>
                <a:spcPts val="0"/>
              </a:spcAft>
              <a:buSzPts val="1300"/>
              <a:tabLst>
                <a:tab pos="511175" algn="l"/>
              </a:tabLst>
            </a:pPr>
            <a:r>
              <a:rPr lang="en-US" sz="2400" b="1" dirty="0">
                <a:effectLst/>
                <a:latin typeface="Times New Roman" panose="02020603050405020304" pitchFamily="18" charset="0"/>
                <a:ea typeface="Times New Roman" panose="02020603050405020304" pitchFamily="18" charset="0"/>
              </a:rPr>
              <a:t>3.4. </a:t>
            </a:r>
            <a:r>
              <a:rPr lang="vi-VN" sz="2400" b="1" dirty="0">
                <a:effectLst/>
                <a:latin typeface="Times New Roman" panose="02020603050405020304" pitchFamily="18" charset="0"/>
                <a:ea typeface="Times New Roman" panose="02020603050405020304" pitchFamily="18" charset="0"/>
              </a:rPr>
              <a:t>Các đăng đồng tốc kiểu Tripod</a:t>
            </a:r>
            <a:endParaRPr lang="en-US" sz="2400" dirty="0">
              <a:effectLst/>
              <a:latin typeface="Times New Roman" panose="02020603050405020304" pitchFamily="18" charset="0"/>
              <a:ea typeface="Times New Roman" panose="02020603050405020304" pitchFamily="18" charset="0"/>
            </a:endParaRPr>
          </a:p>
        </p:txBody>
      </p:sp>
      <p:pic>
        <p:nvPicPr>
          <p:cNvPr id="7" name="image276.png">
            <a:extLst>
              <a:ext uri="{FF2B5EF4-FFF2-40B4-BE49-F238E27FC236}">
                <a16:creationId xmlns:a16="http://schemas.microsoft.com/office/drawing/2014/main" id="{5CD24F5E-54DB-7B7A-5DC2-3A650C16411D}"/>
              </a:ext>
            </a:extLst>
          </p:cNvPr>
          <p:cNvPicPr>
            <a:picLocks noChangeAspect="1"/>
          </p:cNvPicPr>
          <p:nvPr/>
        </p:nvPicPr>
        <p:blipFill rotWithShape="1">
          <a:blip r:embed="rId2" cstate="print"/>
          <a:srcRect b="58108"/>
          <a:stretch/>
        </p:blipFill>
        <p:spPr>
          <a:xfrm>
            <a:off x="533516" y="990664"/>
            <a:ext cx="7619800" cy="4495682"/>
          </a:xfrm>
          <a:prstGeom prst="rect">
            <a:avLst/>
          </a:prstGeom>
        </p:spPr>
      </p:pic>
    </p:spTree>
    <p:extLst>
      <p:ext uri="{BB962C8B-B14F-4D97-AF65-F5344CB8AC3E}">
        <p14:creationId xmlns:p14="http://schemas.microsoft.com/office/powerpoint/2010/main" val="5512609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3B08064-A7A8-8D4E-1014-8373BFC930F1}"/>
              </a:ext>
            </a:extLst>
          </p:cNvPr>
          <p:cNvSpPr>
            <a:spLocks noGrp="1"/>
          </p:cNvSpPr>
          <p:nvPr>
            <p:ph type="sldNum" sz="quarter" idx="12"/>
          </p:nvPr>
        </p:nvSpPr>
        <p:spPr/>
        <p:txBody>
          <a:bodyPr/>
          <a:lstStyle/>
          <a:p>
            <a:fld id="{72C07508-5EB2-4DB8-8378-8805A83D3842}" type="slidenum">
              <a:rPr lang="en-US" smtClean="0"/>
              <a:pPr/>
              <a:t>29</a:t>
            </a:fld>
            <a:endParaRPr lang="en-US"/>
          </a:p>
        </p:txBody>
      </p:sp>
      <p:sp>
        <p:nvSpPr>
          <p:cNvPr id="6" name="TextBox 5">
            <a:extLst>
              <a:ext uri="{FF2B5EF4-FFF2-40B4-BE49-F238E27FC236}">
                <a16:creationId xmlns:a16="http://schemas.microsoft.com/office/drawing/2014/main" id="{46B19134-7E38-470D-65C0-77B1E7AD8AB8}"/>
              </a:ext>
            </a:extLst>
          </p:cNvPr>
          <p:cNvSpPr txBox="1"/>
          <p:nvPr/>
        </p:nvSpPr>
        <p:spPr>
          <a:xfrm>
            <a:off x="3155080" y="136524"/>
            <a:ext cx="4955458" cy="523220"/>
          </a:xfrm>
          <a:prstGeom prst="rect">
            <a:avLst/>
          </a:prstGeom>
          <a:noFill/>
        </p:spPr>
        <p:txBody>
          <a:bodyPr wrap="square">
            <a:spAutoFit/>
          </a:bodyPr>
          <a:lstStyle/>
          <a:p>
            <a:r>
              <a:rPr lang="vi-VN" sz="2800" b="1" dirty="0">
                <a:effectLst/>
                <a:latin typeface="Times New Roman" panose="02020603050405020304" pitchFamily="18" charset="0"/>
                <a:ea typeface="Times New Roman" panose="02020603050405020304" pitchFamily="18" charset="0"/>
              </a:rPr>
              <a:t>BÀI 5. CẦU CHỦ ĐỘNG</a:t>
            </a:r>
            <a:endParaRPr lang="en-US" sz="2800" dirty="0"/>
          </a:p>
        </p:txBody>
      </p:sp>
      <p:sp>
        <p:nvSpPr>
          <p:cNvPr id="10" name="TextBox 9">
            <a:extLst>
              <a:ext uri="{FF2B5EF4-FFF2-40B4-BE49-F238E27FC236}">
                <a16:creationId xmlns:a16="http://schemas.microsoft.com/office/drawing/2014/main" id="{5878905B-22A3-1543-468E-981EAE85FB1D}"/>
              </a:ext>
            </a:extLst>
          </p:cNvPr>
          <p:cNvSpPr txBox="1"/>
          <p:nvPr/>
        </p:nvSpPr>
        <p:spPr>
          <a:xfrm>
            <a:off x="228724" y="648784"/>
            <a:ext cx="9448551" cy="5682133"/>
          </a:xfrm>
          <a:prstGeom prst="rect">
            <a:avLst/>
          </a:prstGeom>
          <a:noFill/>
        </p:spPr>
        <p:txBody>
          <a:bodyPr wrap="square">
            <a:spAutoFit/>
          </a:bodyPr>
          <a:lstStyle/>
          <a:p>
            <a:pPr lvl="0" algn="just">
              <a:spcBef>
                <a:spcPts val="445"/>
              </a:spcBef>
              <a:spcAft>
                <a:spcPts val="0"/>
              </a:spcAft>
              <a:buSzPts val="1300"/>
              <a:tabLst>
                <a:tab pos="294640" algn="l"/>
              </a:tabLst>
            </a:pPr>
            <a:r>
              <a:rPr lang="en-US" sz="2200" b="1" spc="-25" dirty="0">
                <a:effectLst/>
                <a:latin typeface="Times New Roman" panose="02020603050405020304" pitchFamily="18" charset="0"/>
                <a:ea typeface="Times New Roman" panose="02020603050405020304" pitchFamily="18" charset="0"/>
              </a:rPr>
              <a:t>1. </a:t>
            </a:r>
            <a:r>
              <a:rPr lang="vi-VN" sz="2200" b="1" spc="-25" dirty="0">
                <a:effectLst/>
                <a:latin typeface="Times New Roman" panose="02020603050405020304" pitchFamily="18" charset="0"/>
                <a:ea typeface="Times New Roman" panose="02020603050405020304" pitchFamily="18" charset="0"/>
              </a:rPr>
              <a:t>CẤU</a:t>
            </a:r>
            <a:r>
              <a:rPr lang="vi-VN" sz="2200" b="1" spc="-70" dirty="0">
                <a:effectLst/>
                <a:latin typeface="Times New Roman" panose="02020603050405020304" pitchFamily="18" charset="0"/>
                <a:ea typeface="Times New Roman" panose="02020603050405020304" pitchFamily="18" charset="0"/>
              </a:rPr>
              <a:t> </a:t>
            </a:r>
            <a:r>
              <a:rPr lang="vi-VN" sz="2200" b="1" spc="-20" dirty="0">
                <a:effectLst/>
                <a:latin typeface="Times New Roman" panose="02020603050405020304" pitchFamily="18" charset="0"/>
                <a:ea typeface="Times New Roman" panose="02020603050405020304" pitchFamily="18" charset="0"/>
              </a:rPr>
              <a:t>TẠO</a:t>
            </a:r>
            <a:r>
              <a:rPr lang="vi-VN" sz="2200" b="1" spc="-65" dirty="0">
                <a:effectLst/>
                <a:latin typeface="Times New Roman" panose="02020603050405020304" pitchFamily="18" charset="0"/>
                <a:ea typeface="Times New Roman" panose="02020603050405020304" pitchFamily="18" charset="0"/>
              </a:rPr>
              <a:t> </a:t>
            </a:r>
            <a:r>
              <a:rPr lang="vi-VN" sz="2200" b="1" spc="-15" dirty="0">
                <a:effectLst/>
                <a:latin typeface="Times New Roman" panose="02020603050405020304" pitchFamily="18" charset="0"/>
                <a:ea typeface="Times New Roman" panose="02020603050405020304" pitchFamily="18" charset="0"/>
              </a:rPr>
              <a:t>VÀ</a:t>
            </a:r>
            <a:r>
              <a:rPr lang="vi-VN" sz="2200" b="1" spc="-65" dirty="0">
                <a:effectLst/>
                <a:latin typeface="Times New Roman" panose="02020603050405020304" pitchFamily="18" charset="0"/>
                <a:ea typeface="Times New Roman" panose="02020603050405020304" pitchFamily="18" charset="0"/>
              </a:rPr>
              <a:t> </a:t>
            </a:r>
            <a:r>
              <a:rPr lang="vi-VN" sz="2200" b="1" spc="-25" dirty="0">
                <a:effectLst/>
                <a:latin typeface="Times New Roman" panose="02020603050405020304" pitchFamily="18" charset="0"/>
                <a:ea typeface="Times New Roman" panose="02020603050405020304" pitchFamily="18" charset="0"/>
              </a:rPr>
              <a:t>NGUYÊN</a:t>
            </a:r>
            <a:r>
              <a:rPr lang="vi-VN" sz="2200" b="1" spc="-50" dirty="0">
                <a:effectLst/>
                <a:latin typeface="Times New Roman" panose="02020603050405020304" pitchFamily="18" charset="0"/>
                <a:ea typeface="Times New Roman" panose="02020603050405020304" pitchFamily="18" charset="0"/>
              </a:rPr>
              <a:t> </a:t>
            </a:r>
            <a:r>
              <a:rPr lang="vi-VN" sz="2200" b="1" spc="-20" dirty="0">
                <a:effectLst/>
                <a:latin typeface="Times New Roman" panose="02020603050405020304" pitchFamily="18" charset="0"/>
                <a:ea typeface="Times New Roman" panose="02020603050405020304" pitchFamily="18" charset="0"/>
              </a:rPr>
              <a:t>LÝ</a:t>
            </a:r>
            <a:r>
              <a:rPr lang="vi-VN" sz="2200" b="1" spc="-50" dirty="0">
                <a:effectLst/>
                <a:latin typeface="Times New Roman" panose="02020603050405020304" pitchFamily="18" charset="0"/>
                <a:ea typeface="Times New Roman" panose="02020603050405020304" pitchFamily="18" charset="0"/>
              </a:rPr>
              <a:t> </a:t>
            </a:r>
            <a:r>
              <a:rPr lang="vi-VN" sz="2200" b="1" spc="-25" dirty="0">
                <a:effectLst/>
                <a:latin typeface="Times New Roman" panose="02020603050405020304" pitchFamily="18" charset="0"/>
                <a:ea typeface="Times New Roman" panose="02020603050405020304" pitchFamily="18" charset="0"/>
              </a:rPr>
              <a:t>LÀM</a:t>
            </a:r>
            <a:r>
              <a:rPr lang="vi-VN" sz="2200" b="1" spc="-50" dirty="0">
                <a:effectLst/>
                <a:latin typeface="Times New Roman" panose="02020603050405020304" pitchFamily="18" charset="0"/>
                <a:ea typeface="Times New Roman" panose="02020603050405020304" pitchFamily="18" charset="0"/>
              </a:rPr>
              <a:t> </a:t>
            </a:r>
            <a:r>
              <a:rPr lang="vi-VN" sz="2200" b="1" spc="-25" dirty="0">
                <a:effectLst/>
                <a:latin typeface="Times New Roman" panose="02020603050405020304" pitchFamily="18" charset="0"/>
                <a:ea typeface="Times New Roman" panose="02020603050405020304" pitchFamily="18" charset="0"/>
              </a:rPr>
              <a:t>VIỆC</a:t>
            </a:r>
            <a:r>
              <a:rPr lang="vi-VN" sz="2200" b="1" spc="-65" dirty="0">
                <a:effectLst/>
                <a:latin typeface="Times New Roman" panose="02020603050405020304" pitchFamily="18" charset="0"/>
                <a:ea typeface="Times New Roman" panose="02020603050405020304" pitchFamily="18" charset="0"/>
              </a:rPr>
              <a:t> </a:t>
            </a:r>
            <a:r>
              <a:rPr lang="vi-VN" sz="2200" b="1" spc="-25" dirty="0">
                <a:effectLst/>
                <a:latin typeface="Times New Roman" panose="02020603050405020304" pitchFamily="18" charset="0"/>
                <a:ea typeface="Times New Roman" panose="02020603050405020304" pitchFamily="18" charset="0"/>
              </a:rPr>
              <a:t>CỦA</a:t>
            </a:r>
            <a:r>
              <a:rPr lang="vi-VN" sz="2200" b="1" spc="-50" dirty="0">
                <a:effectLst/>
                <a:latin typeface="Times New Roman" panose="02020603050405020304" pitchFamily="18" charset="0"/>
                <a:ea typeface="Times New Roman" panose="02020603050405020304" pitchFamily="18" charset="0"/>
              </a:rPr>
              <a:t> </a:t>
            </a:r>
            <a:r>
              <a:rPr lang="vi-VN" sz="2200" b="1" spc="-25" dirty="0">
                <a:effectLst/>
                <a:latin typeface="Times New Roman" panose="02020603050405020304" pitchFamily="18" charset="0"/>
                <a:ea typeface="Times New Roman" panose="02020603050405020304" pitchFamily="18" charset="0"/>
              </a:rPr>
              <a:t>CẦU</a:t>
            </a:r>
            <a:r>
              <a:rPr lang="vi-VN" sz="2200" b="1" spc="-65" dirty="0">
                <a:effectLst/>
                <a:latin typeface="Times New Roman" panose="02020603050405020304" pitchFamily="18" charset="0"/>
                <a:ea typeface="Times New Roman" panose="02020603050405020304" pitchFamily="18" charset="0"/>
              </a:rPr>
              <a:t> </a:t>
            </a:r>
            <a:r>
              <a:rPr lang="vi-VN" sz="2200" b="1" spc="-20" dirty="0">
                <a:effectLst/>
                <a:latin typeface="Times New Roman" panose="02020603050405020304" pitchFamily="18" charset="0"/>
                <a:ea typeface="Times New Roman" panose="02020603050405020304" pitchFamily="18" charset="0"/>
              </a:rPr>
              <a:t>CHỦ</a:t>
            </a:r>
            <a:r>
              <a:rPr lang="vi-VN" sz="2200" b="1" spc="-65" dirty="0">
                <a:effectLst/>
                <a:latin typeface="Times New Roman" panose="02020603050405020304" pitchFamily="18" charset="0"/>
                <a:ea typeface="Times New Roman" panose="02020603050405020304" pitchFamily="18" charset="0"/>
              </a:rPr>
              <a:t> </a:t>
            </a:r>
            <a:r>
              <a:rPr lang="vi-VN" sz="2200" b="1" spc="-25" dirty="0">
                <a:effectLst/>
                <a:latin typeface="Times New Roman" panose="02020603050405020304" pitchFamily="18" charset="0"/>
                <a:ea typeface="Times New Roman" panose="02020603050405020304" pitchFamily="18" charset="0"/>
              </a:rPr>
              <a:t>ĐỘNG</a:t>
            </a:r>
            <a:endParaRPr lang="en-US" sz="2200" spc="-40" dirty="0">
              <a:effectLst/>
              <a:latin typeface="Times New Roman" panose="02020603050405020304" pitchFamily="18" charset="0"/>
              <a:ea typeface="Times New Roman" panose="02020603050405020304" pitchFamily="18" charset="0"/>
            </a:endParaRPr>
          </a:p>
          <a:p>
            <a:pPr marL="140335" marR="447675" indent="457200" algn="just">
              <a:lnSpc>
                <a:spcPct val="111000"/>
              </a:lnSpc>
              <a:spcBef>
                <a:spcPts val="210"/>
              </a:spcBef>
              <a:spcAft>
                <a:spcPts val="0"/>
              </a:spcAft>
            </a:pPr>
            <a:r>
              <a:rPr lang="vi-VN" sz="2200" dirty="0">
                <a:effectLst/>
                <a:latin typeface="Times New Roman" panose="02020603050405020304" pitchFamily="18" charset="0"/>
                <a:ea typeface="Times New Roman" panose="02020603050405020304" pitchFamily="18" charset="0"/>
              </a:rPr>
              <a:t>Cầu chủ động của ôtô bao gồm các bộ phận như truyền lực chính, vi sai, truyền lực cạnh và vỏ cầu. Ở loại dầm cầu cứng vỏ cầu đóng vai trò là dầm cầu. Còn ở hệ thống treo độc lập hộp vỏ cầu là một khối riêng được lắp đặt trên khung, trên dầm ngang sàn xe hay liền khối với hộp số và động</a:t>
            </a:r>
            <a:r>
              <a:rPr lang="vi-VN" sz="2200" spc="-115" dirty="0">
                <a:effectLst/>
                <a:latin typeface="Times New Roman" panose="02020603050405020304" pitchFamily="18" charset="0"/>
                <a:ea typeface="Times New Roman" panose="02020603050405020304" pitchFamily="18" charset="0"/>
              </a:rPr>
              <a:t> </a:t>
            </a:r>
            <a:r>
              <a:rPr lang="vi-VN" sz="2200" dirty="0">
                <a:effectLst/>
                <a:latin typeface="Times New Roman" panose="02020603050405020304" pitchFamily="18" charset="0"/>
                <a:ea typeface="Times New Roman" panose="02020603050405020304" pitchFamily="18" charset="0"/>
              </a:rPr>
              <a:t>cơ.</a:t>
            </a:r>
            <a:endParaRPr lang="en-US" sz="2200" dirty="0">
              <a:latin typeface="Times New Roman" panose="02020603050405020304" pitchFamily="18" charset="0"/>
              <a:ea typeface="Times New Roman" panose="02020603050405020304" pitchFamily="18" charset="0"/>
            </a:endParaRPr>
          </a:p>
          <a:p>
            <a:pPr marL="140335" marR="447675" indent="457200">
              <a:lnSpc>
                <a:spcPct val="111000"/>
              </a:lnSpc>
              <a:spcBef>
                <a:spcPts val="210"/>
              </a:spcBef>
              <a:spcAft>
                <a:spcPts val="0"/>
              </a:spcAft>
            </a:pPr>
            <a:r>
              <a:rPr lang="en-US" sz="2200" b="1" spc="-25" dirty="0">
                <a:effectLst/>
                <a:latin typeface="Times New Roman" panose="02020603050405020304" pitchFamily="18" charset="0"/>
                <a:ea typeface="Times New Roman" panose="02020603050405020304" pitchFamily="18" charset="0"/>
              </a:rPr>
              <a:t>1.1. </a:t>
            </a:r>
            <a:r>
              <a:rPr lang="vi-VN" sz="2200" b="1" spc="-25" dirty="0">
                <a:effectLst/>
                <a:latin typeface="Times New Roman" panose="02020603050405020304" pitchFamily="18" charset="0"/>
                <a:ea typeface="Times New Roman" panose="02020603050405020304" pitchFamily="18" charset="0"/>
              </a:rPr>
              <a:t>Truyền lực</a:t>
            </a:r>
            <a:r>
              <a:rPr lang="vi-VN" sz="2200" b="1" spc="-105" dirty="0">
                <a:effectLst/>
                <a:latin typeface="Times New Roman" panose="02020603050405020304" pitchFamily="18" charset="0"/>
                <a:ea typeface="Times New Roman" panose="02020603050405020304" pitchFamily="18" charset="0"/>
              </a:rPr>
              <a:t> </a:t>
            </a:r>
            <a:r>
              <a:rPr lang="vi-VN" sz="2200" b="1" spc="-30" dirty="0">
                <a:effectLst/>
                <a:latin typeface="Times New Roman" panose="02020603050405020304" pitchFamily="18" charset="0"/>
                <a:ea typeface="Times New Roman" panose="02020603050405020304" pitchFamily="18" charset="0"/>
              </a:rPr>
              <a:t>chính</a:t>
            </a:r>
            <a:endParaRPr lang="en-US" sz="2200" spc="-40" dirty="0">
              <a:effectLst/>
              <a:latin typeface="Times New Roman" panose="02020603050405020304" pitchFamily="18" charset="0"/>
              <a:ea typeface="Times New Roman" panose="02020603050405020304" pitchFamily="18" charset="0"/>
            </a:endParaRPr>
          </a:p>
          <a:p>
            <a:pPr lvl="2" algn="just">
              <a:spcBef>
                <a:spcPts val="305"/>
              </a:spcBef>
              <a:spcAft>
                <a:spcPts val="0"/>
              </a:spcAft>
              <a:buSzPts val="1300"/>
              <a:tabLst>
                <a:tab pos="490220" algn="l"/>
              </a:tabLst>
            </a:pPr>
            <a:r>
              <a:rPr lang="en-US" sz="2200" b="1" spc="-30" dirty="0">
                <a:effectLst/>
                <a:latin typeface="Times New Roman" panose="02020603050405020304" pitchFamily="18" charset="0"/>
                <a:ea typeface="Times New Roman" panose="02020603050405020304" pitchFamily="18" charset="0"/>
              </a:rPr>
              <a:t>- </a:t>
            </a:r>
            <a:r>
              <a:rPr lang="vi-VN" sz="2200" b="1" spc="-30" dirty="0">
                <a:effectLst/>
                <a:latin typeface="Times New Roman" panose="02020603050405020304" pitchFamily="18" charset="0"/>
                <a:ea typeface="Times New Roman" panose="02020603050405020304" pitchFamily="18" charset="0"/>
              </a:rPr>
              <a:t>Nhiệm</a:t>
            </a:r>
            <a:r>
              <a:rPr lang="vi-VN" sz="2200" b="1" spc="-65" dirty="0">
                <a:effectLst/>
                <a:latin typeface="Times New Roman" panose="02020603050405020304" pitchFamily="18" charset="0"/>
                <a:ea typeface="Times New Roman" panose="02020603050405020304" pitchFamily="18" charset="0"/>
              </a:rPr>
              <a:t> </a:t>
            </a:r>
            <a:r>
              <a:rPr lang="vi-VN" sz="2200" b="1" spc="-15" dirty="0">
                <a:effectLst/>
                <a:latin typeface="Times New Roman" panose="02020603050405020304" pitchFamily="18" charset="0"/>
                <a:ea typeface="Times New Roman" panose="02020603050405020304" pitchFamily="18" charset="0"/>
              </a:rPr>
              <a:t>vụ</a:t>
            </a:r>
            <a:endParaRPr lang="en-US" sz="2200" spc="-40" dirty="0">
              <a:effectLst/>
              <a:latin typeface="Times New Roman" panose="02020603050405020304" pitchFamily="18" charset="0"/>
              <a:ea typeface="Times New Roman" panose="02020603050405020304" pitchFamily="18" charset="0"/>
            </a:endParaRPr>
          </a:p>
          <a:p>
            <a:pPr marL="140335" marR="447675" indent="457200" algn="just">
              <a:lnSpc>
                <a:spcPct val="111000"/>
              </a:lnSpc>
              <a:spcBef>
                <a:spcPts val="215"/>
              </a:spcBef>
              <a:spcAft>
                <a:spcPts val="0"/>
              </a:spcAft>
            </a:pPr>
            <a:r>
              <a:rPr lang="vi-VN" sz="2200" dirty="0">
                <a:effectLst/>
                <a:latin typeface="Times New Roman" panose="02020603050405020304" pitchFamily="18" charset="0"/>
                <a:ea typeface="Times New Roman" panose="02020603050405020304" pitchFamily="18" charset="0"/>
              </a:rPr>
              <a:t>Dùng để tăng mômen và truyền mômen quay từ trục các đăng đến các bánh xe chủ động của ôtô.</a:t>
            </a:r>
            <a:endParaRPr lang="en-US" sz="2200" dirty="0">
              <a:effectLst/>
              <a:latin typeface="Times New Roman" panose="02020603050405020304" pitchFamily="18" charset="0"/>
              <a:ea typeface="Times New Roman" panose="02020603050405020304" pitchFamily="18" charset="0"/>
            </a:endParaRPr>
          </a:p>
          <a:p>
            <a:pPr lvl="2" algn="just">
              <a:spcBef>
                <a:spcPts val="85"/>
              </a:spcBef>
              <a:spcAft>
                <a:spcPts val="0"/>
              </a:spcAft>
              <a:buSzPts val="1300"/>
              <a:tabLst>
                <a:tab pos="488315" algn="l"/>
              </a:tabLst>
            </a:pPr>
            <a:r>
              <a:rPr lang="en-US" sz="2200" b="1" spc="-20" dirty="0">
                <a:effectLst/>
                <a:latin typeface="Times New Roman" panose="02020603050405020304" pitchFamily="18" charset="0"/>
                <a:ea typeface="Times New Roman" panose="02020603050405020304" pitchFamily="18" charset="0"/>
              </a:rPr>
              <a:t>- </a:t>
            </a:r>
            <a:r>
              <a:rPr lang="vi-VN" sz="2200" b="1" spc="-20" dirty="0">
                <a:effectLst/>
                <a:latin typeface="Times New Roman" panose="02020603050405020304" pitchFamily="18" charset="0"/>
                <a:ea typeface="Times New Roman" panose="02020603050405020304" pitchFamily="18" charset="0"/>
              </a:rPr>
              <a:t>Phân</a:t>
            </a:r>
            <a:r>
              <a:rPr lang="vi-VN" sz="2200" b="1" spc="-65" dirty="0">
                <a:effectLst/>
                <a:latin typeface="Times New Roman" panose="02020603050405020304" pitchFamily="18" charset="0"/>
                <a:ea typeface="Times New Roman" panose="02020603050405020304" pitchFamily="18" charset="0"/>
              </a:rPr>
              <a:t> </a:t>
            </a:r>
            <a:r>
              <a:rPr lang="vi-VN" sz="2200" b="1" spc="-25" dirty="0">
                <a:effectLst/>
                <a:latin typeface="Times New Roman" panose="02020603050405020304" pitchFamily="18" charset="0"/>
                <a:ea typeface="Times New Roman" panose="02020603050405020304" pitchFamily="18" charset="0"/>
              </a:rPr>
              <a:t>loại</a:t>
            </a:r>
            <a:endParaRPr lang="en-US" sz="2200" spc="-40" dirty="0">
              <a:effectLst/>
              <a:latin typeface="Times New Roman" panose="02020603050405020304" pitchFamily="18" charset="0"/>
              <a:ea typeface="Times New Roman" panose="02020603050405020304" pitchFamily="18" charset="0"/>
            </a:endParaRPr>
          </a:p>
          <a:p>
            <a:pPr lvl="0" algn="just">
              <a:spcBef>
                <a:spcPts val="215"/>
              </a:spcBef>
              <a:spcAft>
                <a:spcPts val="0"/>
              </a:spcAft>
              <a:buSzPts val="1400"/>
              <a:tabLst>
                <a:tab pos="274955" algn="l"/>
              </a:tabLst>
            </a:pPr>
            <a:r>
              <a:rPr lang="en-US" sz="2200" i="1" dirty="0">
                <a:effectLst/>
                <a:latin typeface="Times New Roman" panose="02020603050405020304" pitchFamily="18" charset="0"/>
                <a:ea typeface="Times New Roman" panose="02020603050405020304" pitchFamily="18" charset="0"/>
              </a:rPr>
              <a:t>		* </a:t>
            </a:r>
            <a:r>
              <a:rPr lang="vi-VN" sz="2200" i="1" dirty="0">
                <a:effectLst/>
                <a:latin typeface="Times New Roman" panose="02020603050405020304" pitchFamily="18" charset="0"/>
                <a:ea typeface="Times New Roman" panose="02020603050405020304" pitchFamily="18" charset="0"/>
              </a:rPr>
              <a:t>Theo số cặp bánh</a:t>
            </a:r>
            <a:r>
              <a:rPr lang="vi-VN" sz="2200" i="1" spc="-25" dirty="0">
                <a:effectLst/>
                <a:latin typeface="Times New Roman" panose="02020603050405020304" pitchFamily="18" charset="0"/>
                <a:ea typeface="Times New Roman" panose="02020603050405020304" pitchFamily="18" charset="0"/>
              </a:rPr>
              <a:t> </a:t>
            </a:r>
            <a:r>
              <a:rPr lang="vi-VN" sz="2200" i="1" dirty="0">
                <a:effectLst/>
                <a:latin typeface="Times New Roman" panose="02020603050405020304" pitchFamily="18" charset="0"/>
                <a:ea typeface="Times New Roman" panose="02020603050405020304" pitchFamily="18" charset="0"/>
              </a:rPr>
              <a:t>răng:</a:t>
            </a:r>
            <a:endParaRPr lang="en-US" sz="2200" dirty="0">
              <a:effectLst/>
              <a:latin typeface="Times New Roman" panose="02020603050405020304" pitchFamily="18" charset="0"/>
              <a:ea typeface="Times New Roman" panose="02020603050405020304" pitchFamily="18" charset="0"/>
            </a:endParaRPr>
          </a:p>
          <a:p>
            <a:pPr marR="450215" lvl="1" algn="just">
              <a:lnSpc>
                <a:spcPct val="111000"/>
              </a:lnSpc>
              <a:spcBef>
                <a:spcPts val="190"/>
              </a:spcBef>
              <a:spcAft>
                <a:spcPts val="0"/>
              </a:spcAft>
              <a:buSzPts val="1400"/>
              <a:tabLst>
                <a:tab pos="604520" algn="l"/>
              </a:tabLst>
            </a:pPr>
            <a:r>
              <a:rPr lang="en-US" sz="2200" dirty="0">
                <a:effectLst/>
                <a:latin typeface="Times New Roman" panose="02020603050405020304" pitchFamily="18" charset="0"/>
                <a:ea typeface="Times New Roman" panose="02020603050405020304" pitchFamily="18" charset="0"/>
              </a:rPr>
              <a:t>		+ </a:t>
            </a:r>
            <a:r>
              <a:rPr lang="vi-VN" sz="2200" dirty="0">
                <a:effectLst/>
                <a:latin typeface="Times New Roman" panose="02020603050405020304" pitchFamily="18" charset="0"/>
                <a:ea typeface="Times New Roman" panose="02020603050405020304" pitchFamily="18" charset="0"/>
              </a:rPr>
              <a:t>Loại đơn: gồm một cặp bánh răng ăn khớp, thường sử dụng trên ôtô du lịch, ôtô tải nhỏ và trung</a:t>
            </a:r>
            <a:r>
              <a:rPr lang="vi-VN" sz="2200" spc="-25" dirty="0">
                <a:effectLst/>
                <a:latin typeface="Times New Roman" panose="02020603050405020304" pitchFamily="18" charset="0"/>
                <a:ea typeface="Times New Roman" panose="02020603050405020304" pitchFamily="18" charset="0"/>
              </a:rPr>
              <a:t> </a:t>
            </a:r>
            <a:r>
              <a:rPr lang="vi-VN" sz="2200" dirty="0">
                <a:effectLst/>
                <a:latin typeface="Times New Roman" panose="02020603050405020304" pitchFamily="18" charset="0"/>
                <a:ea typeface="Times New Roman" panose="02020603050405020304" pitchFamily="18" charset="0"/>
              </a:rPr>
              <a:t>bình;</a:t>
            </a:r>
            <a:endParaRPr lang="en-US" sz="2200" dirty="0">
              <a:effectLst/>
              <a:latin typeface="Times New Roman" panose="02020603050405020304" pitchFamily="18" charset="0"/>
              <a:ea typeface="Times New Roman" panose="02020603050405020304" pitchFamily="18" charset="0"/>
            </a:endParaRPr>
          </a:p>
          <a:p>
            <a:pPr marR="449580" lvl="1" algn="just">
              <a:lnSpc>
                <a:spcPct val="111000"/>
              </a:lnSpc>
              <a:spcAft>
                <a:spcPts val="0"/>
              </a:spcAft>
              <a:buSzPts val="1400"/>
              <a:tabLst>
                <a:tab pos="604520" algn="l"/>
              </a:tabLst>
            </a:pPr>
            <a:r>
              <a:rPr lang="en-US" sz="2200" dirty="0">
                <a:effectLst/>
                <a:latin typeface="Times New Roman" panose="02020603050405020304" pitchFamily="18" charset="0"/>
                <a:ea typeface="Times New Roman" panose="02020603050405020304" pitchFamily="18" charset="0"/>
              </a:rPr>
              <a:t>		+ </a:t>
            </a:r>
            <a:r>
              <a:rPr lang="vi-VN" sz="2200" dirty="0">
                <a:effectLst/>
                <a:latin typeface="Times New Roman" panose="02020603050405020304" pitchFamily="18" charset="0"/>
                <a:ea typeface="Times New Roman" panose="02020603050405020304" pitchFamily="18" charset="0"/>
              </a:rPr>
              <a:t>Loại kép: gồm hai cặp bánh răng ăn khớp thường sử dụng ở ôtô vận tải trung bình và</a:t>
            </a:r>
            <a:r>
              <a:rPr lang="vi-VN" sz="2200" spc="-15" dirty="0">
                <a:effectLst/>
                <a:latin typeface="Times New Roman" panose="02020603050405020304" pitchFamily="18" charset="0"/>
                <a:ea typeface="Times New Roman" panose="02020603050405020304" pitchFamily="18" charset="0"/>
              </a:rPr>
              <a:t> </a:t>
            </a:r>
            <a:r>
              <a:rPr lang="vi-VN" sz="2200" dirty="0">
                <a:effectLst/>
                <a:latin typeface="Times New Roman" panose="02020603050405020304" pitchFamily="18" charset="0"/>
                <a:ea typeface="Times New Roman" panose="02020603050405020304" pitchFamily="18" charset="0"/>
              </a:rPr>
              <a:t>lớn.</a:t>
            </a:r>
            <a:endParaRPr lang="en-US" sz="2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24497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17A8D-59A0-E00B-5435-1874ADABEE89}"/>
              </a:ext>
            </a:extLst>
          </p:cNvPr>
          <p:cNvSpPr>
            <a:spLocks noGrp="1"/>
          </p:cNvSpPr>
          <p:nvPr>
            <p:ph type="title"/>
          </p:nvPr>
        </p:nvSpPr>
        <p:spPr>
          <a:xfrm>
            <a:off x="681038" y="1341457"/>
            <a:ext cx="9072436" cy="1325563"/>
          </a:xfrm>
        </p:spPr>
        <p:txBody>
          <a:bodyPr>
            <a:normAutofit fontScale="90000"/>
          </a:bodyPr>
          <a:lstStyle/>
          <a:p>
            <a:pPr>
              <a:lnSpc>
                <a:spcPct val="150000"/>
              </a:lnSpc>
            </a:pPr>
            <a:r>
              <a:rPr lang="vi-VN" sz="3100" b="1" kern="0" dirty="0">
                <a:effectLst/>
                <a:latin typeface="Times New Roman" panose="02020603050405020304" pitchFamily="18" charset="0"/>
                <a:ea typeface="Times New Roman" panose="02020603050405020304" pitchFamily="18" charset="0"/>
              </a:rPr>
              <a:t>BÀI 1 : TỔNG QUAN VỀ HỆ THỐNG TRUYỀN LỰC</a:t>
            </a:r>
            <a:r>
              <a:rPr lang="en-US" sz="3100" b="1" kern="0" dirty="0">
                <a:effectLst/>
                <a:latin typeface="Times New Roman" panose="02020603050405020304" pitchFamily="18" charset="0"/>
                <a:ea typeface="Times New Roman" panose="02020603050405020304" pitchFamily="18" charset="0"/>
              </a:rPr>
              <a:t/>
            </a:r>
            <a:br>
              <a:rPr lang="en-US" sz="3100" b="1" kern="0" dirty="0">
                <a:effectLst/>
                <a:latin typeface="Times New Roman" panose="02020603050405020304" pitchFamily="18" charset="0"/>
                <a:ea typeface="Times New Roman" panose="02020603050405020304" pitchFamily="18" charset="0"/>
              </a:rPr>
            </a:br>
            <a:r>
              <a:rPr lang="vi-VN" sz="3100" b="1" kern="0" dirty="0">
                <a:effectLst/>
                <a:latin typeface="Times New Roman" panose="02020603050405020304" pitchFamily="18" charset="0"/>
                <a:ea typeface="Times New Roman" panose="02020603050405020304" pitchFamily="18" charset="0"/>
              </a:rPr>
              <a:t>BÀI 2. LY HỢP</a:t>
            </a:r>
            <a:r>
              <a:rPr lang="en-US" sz="3100" b="1" kern="0" dirty="0">
                <a:effectLst/>
                <a:latin typeface="Times New Roman" panose="02020603050405020304" pitchFamily="18" charset="0"/>
                <a:ea typeface="Times New Roman" panose="02020603050405020304" pitchFamily="18" charset="0"/>
              </a:rPr>
              <a:t/>
            </a:r>
            <a:br>
              <a:rPr lang="en-US" sz="3100" b="1" kern="0" dirty="0">
                <a:effectLst/>
                <a:latin typeface="Times New Roman" panose="02020603050405020304" pitchFamily="18" charset="0"/>
                <a:ea typeface="Times New Roman" panose="02020603050405020304" pitchFamily="18" charset="0"/>
              </a:rPr>
            </a:br>
            <a:r>
              <a:rPr lang="en-US" sz="3100" b="1" kern="0" dirty="0">
                <a:effectLst/>
                <a:latin typeface="Times New Roman" panose="02020603050405020304" pitchFamily="18" charset="0"/>
                <a:ea typeface="Times New Roman" panose="02020603050405020304" pitchFamily="18" charset="0"/>
              </a:rPr>
              <a:t>3. </a:t>
            </a:r>
            <a:r>
              <a:rPr lang="en-US" sz="3100" b="1" kern="0" dirty="0">
                <a:latin typeface="Times New Roman" panose="02020603050405020304" pitchFamily="18" charset="0"/>
                <a:ea typeface="Times New Roman" panose="02020603050405020304" pitchFamily="18" charset="0"/>
              </a:rPr>
              <a:t>ĐÒN MỞ LY HỢP</a:t>
            </a:r>
            <a:r>
              <a:rPr lang="en-US" sz="3100" b="1" kern="0" dirty="0">
                <a:effectLst/>
                <a:latin typeface="Times New Roman" panose="02020603050405020304" pitchFamily="18" charset="0"/>
                <a:ea typeface="Times New Roman" panose="02020603050405020304" pitchFamily="18" charset="0"/>
              </a:rPr>
              <a:t/>
            </a:r>
            <a:br>
              <a:rPr lang="en-US" sz="3100" b="1" kern="0" dirty="0">
                <a:effectLst/>
                <a:latin typeface="Times New Roman" panose="02020603050405020304" pitchFamily="18" charset="0"/>
                <a:ea typeface="Times New Roman" panose="02020603050405020304" pitchFamily="18" charset="0"/>
              </a:rPr>
            </a:br>
            <a:r>
              <a:rPr lang="en-US" sz="1800" b="1" kern="0" dirty="0">
                <a:effectLst/>
                <a:latin typeface="Times New Roman" panose="02020603050405020304" pitchFamily="18" charset="0"/>
                <a:ea typeface="Times New Roman" panose="02020603050405020304" pitchFamily="18" charset="0"/>
              </a:rPr>
              <a:t/>
            </a:r>
            <a:br>
              <a:rPr lang="en-US" sz="1800" b="1" kern="0" dirty="0">
                <a:effectLst/>
                <a:latin typeface="Times New Roman" panose="02020603050405020304" pitchFamily="18" charset="0"/>
                <a:ea typeface="Times New Roman" panose="02020603050405020304" pitchFamily="18" charset="0"/>
              </a:rPr>
            </a:br>
            <a:endParaRPr lang="en-US" dirty="0"/>
          </a:p>
        </p:txBody>
      </p:sp>
      <p:sp>
        <p:nvSpPr>
          <p:cNvPr id="4" name="Slide Number Placeholder 3">
            <a:extLst>
              <a:ext uri="{FF2B5EF4-FFF2-40B4-BE49-F238E27FC236}">
                <a16:creationId xmlns:a16="http://schemas.microsoft.com/office/drawing/2014/main" id="{62BD06EE-E4BF-0DB5-37CC-6B607A5C1C73}"/>
              </a:ext>
            </a:extLst>
          </p:cNvPr>
          <p:cNvSpPr>
            <a:spLocks noGrp="1"/>
          </p:cNvSpPr>
          <p:nvPr>
            <p:ph type="sldNum" sz="quarter" idx="12"/>
          </p:nvPr>
        </p:nvSpPr>
        <p:spPr/>
        <p:txBody>
          <a:bodyPr/>
          <a:lstStyle/>
          <a:p>
            <a:fld id="{72C07508-5EB2-4DB8-8378-8805A83D3842}" type="slidenum">
              <a:rPr lang="en-US" smtClean="0"/>
              <a:pPr/>
              <a:t>3</a:t>
            </a:fld>
            <a:endParaRPr lang="en-US"/>
          </a:p>
        </p:txBody>
      </p:sp>
    </p:spTree>
    <p:extLst>
      <p:ext uri="{BB962C8B-B14F-4D97-AF65-F5344CB8AC3E}">
        <p14:creationId xmlns:p14="http://schemas.microsoft.com/office/powerpoint/2010/main" val="40493655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9489F40-3788-A728-7A5E-09705C3F7A80}"/>
              </a:ext>
            </a:extLst>
          </p:cNvPr>
          <p:cNvSpPr>
            <a:spLocks noGrp="1"/>
          </p:cNvSpPr>
          <p:nvPr>
            <p:ph type="sldNum" sz="quarter" idx="12"/>
          </p:nvPr>
        </p:nvSpPr>
        <p:spPr/>
        <p:txBody>
          <a:bodyPr/>
          <a:lstStyle/>
          <a:p>
            <a:fld id="{72C07508-5EB2-4DB8-8378-8805A83D3842}" type="slidenum">
              <a:rPr lang="en-US" smtClean="0"/>
              <a:pPr/>
              <a:t>30</a:t>
            </a:fld>
            <a:endParaRPr lang="en-US"/>
          </a:p>
        </p:txBody>
      </p:sp>
      <p:sp>
        <p:nvSpPr>
          <p:cNvPr id="6" name="TextBox 5">
            <a:extLst>
              <a:ext uri="{FF2B5EF4-FFF2-40B4-BE49-F238E27FC236}">
                <a16:creationId xmlns:a16="http://schemas.microsoft.com/office/drawing/2014/main" id="{45239D2C-DAAD-5A19-45EC-40EE17BEDED2}"/>
              </a:ext>
            </a:extLst>
          </p:cNvPr>
          <p:cNvSpPr txBox="1"/>
          <p:nvPr/>
        </p:nvSpPr>
        <p:spPr>
          <a:xfrm>
            <a:off x="0" y="136524"/>
            <a:ext cx="9372353" cy="4970591"/>
          </a:xfrm>
          <a:prstGeom prst="rect">
            <a:avLst/>
          </a:prstGeom>
          <a:noFill/>
        </p:spPr>
        <p:txBody>
          <a:bodyPr wrap="square">
            <a:spAutoFit/>
          </a:bodyPr>
          <a:lstStyle/>
          <a:p>
            <a:pPr marR="449580" lvl="1" algn="just">
              <a:spcAft>
                <a:spcPts val="0"/>
              </a:spcAft>
              <a:buSzPts val="1400"/>
              <a:tabLst>
                <a:tab pos="604520" algn="l"/>
              </a:tabLst>
            </a:pPr>
            <a:r>
              <a:rPr lang="vi-VN" sz="1400" dirty="0">
                <a:effectLst/>
                <a:latin typeface="Times New Roman" panose="02020603050405020304" pitchFamily="18" charset="0"/>
                <a:ea typeface="Times New Roman" panose="02020603050405020304" pitchFamily="18" charset="0"/>
              </a:rPr>
              <a:t> </a:t>
            </a:r>
            <a:endParaRPr lang="en-US" sz="1100" dirty="0">
              <a:effectLst/>
              <a:latin typeface="Times New Roman" panose="02020603050405020304" pitchFamily="18" charset="0"/>
              <a:ea typeface="Times New Roman" panose="02020603050405020304" pitchFamily="18" charset="0"/>
            </a:endParaRPr>
          </a:p>
          <a:p>
            <a:pPr lvl="0" algn="just">
              <a:buSzPts val="1400"/>
              <a:tabLst>
                <a:tab pos="274955" algn="l"/>
              </a:tabLst>
            </a:pPr>
            <a:r>
              <a:rPr lang="en-US" sz="2400" i="1" dirty="0">
                <a:effectLst/>
                <a:latin typeface="Times New Roman" panose="02020603050405020304" pitchFamily="18" charset="0"/>
                <a:ea typeface="Times New Roman" panose="02020603050405020304" pitchFamily="18" charset="0"/>
              </a:rPr>
              <a:t>	* </a:t>
            </a:r>
            <a:r>
              <a:rPr lang="vi-VN" sz="2400" i="1" dirty="0">
                <a:effectLst/>
                <a:latin typeface="Times New Roman" panose="02020603050405020304" pitchFamily="18" charset="0"/>
                <a:ea typeface="Times New Roman" panose="02020603050405020304" pitchFamily="18" charset="0"/>
              </a:rPr>
              <a:t>Theo loại bánh</a:t>
            </a:r>
            <a:r>
              <a:rPr lang="vi-VN" sz="2400" i="1" spc="-25" dirty="0">
                <a:effectLst/>
                <a:latin typeface="Times New Roman" panose="02020603050405020304" pitchFamily="18" charset="0"/>
                <a:ea typeface="Times New Roman" panose="02020603050405020304" pitchFamily="18" charset="0"/>
              </a:rPr>
              <a:t> </a:t>
            </a:r>
            <a:r>
              <a:rPr lang="vi-VN" sz="2400" i="1" dirty="0">
                <a:effectLst/>
                <a:latin typeface="Times New Roman" panose="02020603050405020304" pitchFamily="18" charset="0"/>
                <a:ea typeface="Times New Roman" panose="02020603050405020304" pitchFamily="18" charset="0"/>
              </a:rPr>
              <a:t>răng:</a:t>
            </a:r>
            <a:endParaRPr lang="en-US" sz="2400" dirty="0">
              <a:effectLst/>
              <a:latin typeface="Times New Roman" panose="02020603050405020304" pitchFamily="18" charset="0"/>
              <a:ea typeface="Times New Roman" panose="02020603050405020304" pitchFamily="18" charset="0"/>
            </a:endParaRPr>
          </a:p>
          <a:p>
            <a:pPr lvl="1">
              <a:spcBef>
                <a:spcPts val="180"/>
              </a:spcBef>
              <a:spcAft>
                <a:spcPts val="0"/>
              </a:spcAft>
              <a:buSzPts val="1400"/>
              <a:tabLst>
                <a:tab pos="599440" algn="l"/>
              </a:tabLst>
            </a:pPr>
            <a:r>
              <a:rPr lang="en-US" sz="240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Loại bánh răng côn răng thẳng (ít</a:t>
            </a:r>
            <a:r>
              <a:rPr lang="vi-VN" sz="2400" spc="-3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dùng);</a:t>
            </a:r>
            <a:endParaRPr lang="en-US" sz="2400" dirty="0">
              <a:effectLst/>
              <a:latin typeface="Times New Roman" panose="02020603050405020304" pitchFamily="18" charset="0"/>
              <a:ea typeface="Times New Roman" panose="02020603050405020304" pitchFamily="18" charset="0"/>
            </a:endParaRPr>
          </a:p>
          <a:p>
            <a:pPr lvl="1">
              <a:spcBef>
                <a:spcPts val="190"/>
              </a:spcBef>
              <a:spcAft>
                <a:spcPts val="0"/>
              </a:spcAft>
              <a:buSzPts val="1400"/>
              <a:tabLst>
                <a:tab pos="599440" algn="l"/>
              </a:tabLst>
            </a:pPr>
            <a:r>
              <a:rPr lang="en-US" sz="240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Loại bánh răng côn răng</a:t>
            </a:r>
            <a:r>
              <a:rPr lang="vi-VN" sz="2400" spc="-2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xoắn;</a:t>
            </a:r>
            <a:endParaRPr lang="en-US" sz="2400" dirty="0">
              <a:effectLst/>
              <a:latin typeface="Times New Roman" panose="02020603050405020304" pitchFamily="18" charset="0"/>
              <a:ea typeface="Times New Roman" panose="02020603050405020304" pitchFamily="18" charset="0"/>
            </a:endParaRPr>
          </a:p>
          <a:p>
            <a:pPr lvl="1">
              <a:spcBef>
                <a:spcPts val="190"/>
              </a:spcBef>
              <a:spcAft>
                <a:spcPts val="0"/>
              </a:spcAft>
              <a:buSzPts val="1400"/>
              <a:tabLst>
                <a:tab pos="599440" algn="l"/>
              </a:tabLst>
            </a:pPr>
            <a:r>
              <a:rPr lang="en-US" sz="240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Loại bánh răng</a:t>
            </a:r>
            <a:r>
              <a:rPr lang="vi-VN" sz="2400" spc="-1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hypoit;</a:t>
            </a:r>
            <a:endParaRPr lang="en-US" sz="2400" dirty="0">
              <a:effectLst/>
              <a:latin typeface="Times New Roman" panose="02020603050405020304" pitchFamily="18" charset="0"/>
              <a:ea typeface="Times New Roman" panose="02020603050405020304" pitchFamily="18" charset="0"/>
            </a:endParaRPr>
          </a:p>
          <a:p>
            <a:pPr lvl="1">
              <a:spcBef>
                <a:spcPts val="190"/>
              </a:spcBef>
              <a:spcAft>
                <a:spcPts val="0"/>
              </a:spcAft>
              <a:buSzPts val="1400"/>
              <a:tabLst>
                <a:tab pos="599440" algn="l"/>
              </a:tabLst>
            </a:pPr>
            <a:r>
              <a:rPr lang="en-US" sz="2400" dirty="0">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Loại trục vít bánh</a:t>
            </a:r>
            <a:r>
              <a:rPr lang="vi-VN" sz="2400" spc="-3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vít.</a:t>
            </a:r>
            <a:endParaRPr lang="en-US" sz="2400" dirty="0">
              <a:latin typeface="Times New Roman" panose="02020603050405020304" pitchFamily="18" charset="0"/>
              <a:ea typeface="Times New Roman" panose="02020603050405020304" pitchFamily="18" charset="0"/>
            </a:endParaRPr>
          </a:p>
          <a:p>
            <a:pPr lvl="1">
              <a:spcBef>
                <a:spcPts val="190"/>
              </a:spcBef>
              <a:spcAft>
                <a:spcPts val="0"/>
              </a:spcAft>
              <a:buSzPts val="1400"/>
              <a:tabLst>
                <a:tab pos="599440" algn="l"/>
              </a:tabLst>
            </a:pPr>
            <a:r>
              <a:rPr lang="en-US" sz="2400" b="1" spc="-25" dirty="0">
                <a:effectLst/>
                <a:latin typeface="Times New Roman" panose="02020603050405020304" pitchFamily="18" charset="0"/>
                <a:ea typeface="Times New Roman" panose="02020603050405020304" pitchFamily="18" charset="0"/>
              </a:rPr>
              <a:t>- </a:t>
            </a:r>
            <a:r>
              <a:rPr lang="vi-VN" sz="2400" b="1" spc="-25" dirty="0">
                <a:effectLst/>
                <a:latin typeface="Times New Roman" panose="02020603050405020304" pitchFamily="18" charset="0"/>
                <a:ea typeface="Times New Roman" panose="02020603050405020304" pitchFamily="18" charset="0"/>
              </a:rPr>
              <a:t>Yêu</a:t>
            </a:r>
            <a:r>
              <a:rPr lang="vi-VN" sz="2400" b="1" spc="-65" dirty="0">
                <a:effectLst/>
                <a:latin typeface="Times New Roman" panose="02020603050405020304" pitchFamily="18" charset="0"/>
                <a:ea typeface="Times New Roman" panose="02020603050405020304" pitchFamily="18" charset="0"/>
              </a:rPr>
              <a:t> </a:t>
            </a:r>
            <a:r>
              <a:rPr lang="vi-VN" sz="2400" b="1" spc="-25" dirty="0">
                <a:effectLst/>
                <a:latin typeface="Times New Roman" panose="02020603050405020304" pitchFamily="18" charset="0"/>
                <a:ea typeface="Times New Roman" panose="02020603050405020304" pitchFamily="18" charset="0"/>
              </a:rPr>
              <a:t>cầu</a:t>
            </a:r>
            <a:endParaRPr lang="en-US" sz="2400" spc="-40" dirty="0">
              <a:effectLst/>
              <a:latin typeface="Times New Roman" panose="02020603050405020304" pitchFamily="18" charset="0"/>
              <a:ea typeface="Times New Roman" panose="02020603050405020304" pitchFamily="18" charset="0"/>
            </a:endParaRPr>
          </a:p>
          <a:p>
            <a:pPr marR="447675" lvl="0">
              <a:spcBef>
                <a:spcPts val="210"/>
              </a:spcBef>
              <a:spcAft>
                <a:spcPts val="0"/>
              </a:spcAft>
              <a:buSzPts val="1400"/>
              <a:tabLst>
                <a:tab pos="254000" algn="l"/>
              </a:tabLst>
            </a:pPr>
            <a:r>
              <a:rPr lang="en-US" sz="2400" dirty="0">
                <a:effectLst/>
                <a:latin typeface="Times New Roman" panose="02020603050405020304" pitchFamily="18" charset="0"/>
                <a:ea typeface="Times New Roman" panose="02020603050405020304" pitchFamily="18" charset="0"/>
              </a:rPr>
              <a:t>		+ </a:t>
            </a:r>
            <a:r>
              <a:rPr lang="vi-VN" sz="2400" dirty="0">
                <a:effectLst/>
                <a:latin typeface="Times New Roman" panose="02020603050405020304" pitchFamily="18" charset="0"/>
                <a:ea typeface="Times New Roman" panose="02020603050405020304" pitchFamily="18" charset="0"/>
              </a:rPr>
              <a:t>Phải có tỉ số truyền cần thiết để phù hợp với chất lượng kéo và tính kinh tế nhiên liệu của</a:t>
            </a:r>
            <a:r>
              <a:rPr lang="vi-VN" sz="2400" spc="-1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ôtô;</a:t>
            </a:r>
            <a:endParaRPr lang="en-US" sz="2400" dirty="0">
              <a:effectLst/>
              <a:latin typeface="Times New Roman" panose="02020603050405020304" pitchFamily="18" charset="0"/>
              <a:ea typeface="Times New Roman" panose="02020603050405020304" pitchFamily="18" charset="0"/>
            </a:endParaRPr>
          </a:p>
          <a:p>
            <a:pPr lvl="0">
              <a:buSzPts val="1400"/>
              <a:tabLst>
                <a:tab pos="244475" algn="l"/>
              </a:tabLst>
            </a:pPr>
            <a:r>
              <a:rPr lang="en-US" sz="2400" dirty="0">
                <a:effectLst/>
                <a:latin typeface="Times New Roman" panose="02020603050405020304" pitchFamily="18" charset="0"/>
                <a:ea typeface="Times New Roman" panose="02020603050405020304" pitchFamily="18" charset="0"/>
              </a:rPr>
              <a:t>		+ </a:t>
            </a:r>
            <a:r>
              <a:rPr lang="vi-VN" sz="2400" dirty="0">
                <a:effectLst/>
                <a:latin typeface="Times New Roman" panose="02020603050405020304" pitchFamily="18" charset="0"/>
                <a:ea typeface="Times New Roman" panose="02020603050405020304" pitchFamily="18" charset="0"/>
              </a:rPr>
              <a:t>Có kích thước nhỏ gọn để tăng khoảng sáng gầm</a:t>
            </a:r>
            <a:r>
              <a:rPr lang="vi-VN" sz="2400" spc="-8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xe;</a:t>
            </a:r>
            <a:endParaRPr lang="en-US" sz="2400" dirty="0">
              <a:effectLst/>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44475" algn="l"/>
              </a:tabLst>
            </a:pPr>
            <a:r>
              <a:rPr lang="en-US" sz="2400" dirty="0">
                <a:effectLst/>
                <a:latin typeface="Times New Roman" panose="02020603050405020304" pitchFamily="18" charset="0"/>
                <a:ea typeface="Times New Roman" panose="02020603050405020304" pitchFamily="18" charset="0"/>
              </a:rPr>
              <a:t>		+ </a:t>
            </a:r>
            <a:r>
              <a:rPr lang="vi-VN" sz="2400" dirty="0">
                <a:effectLst/>
                <a:latin typeface="Times New Roman" panose="02020603050405020304" pitchFamily="18" charset="0"/>
                <a:ea typeface="Times New Roman" panose="02020603050405020304" pitchFamily="18" charset="0"/>
              </a:rPr>
              <a:t>Hiệu suất truyền động</a:t>
            </a:r>
            <a:r>
              <a:rPr lang="vi-VN" sz="2400" spc="-1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cao;</a:t>
            </a:r>
            <a:endParaRPr lang="en-US" sz="2400" dirty="0">
              <a:effectLst/>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44475" algn="l"/>
              </a:tabLst>
            </a:pPr>
            <a:r>
              <a:rPr lang="en-US" sz="2400" dirty="0">
                <a:effectLst/>
                <a:latin typeface="Times New Roman" panose="02020603050405020304" pitchFamily="18" charset="0"/>
                <a:ea typeface="Times New Roman" panose="02020603050405020304" pitchFamily="18" charset="0"/>
              </a:rPr>
              <a:t>		+ </a:t>
            </a:r>
            <a:r>
              <a:rPr lang="vi-VN" sz="2400" dirty="0">
                <a:effectLst/>
                <a:latin typeface="Times New Roman" panose="02020603050405020304" pitchFamily="18" charset="0"/>
                <a:ea typeface="Times New Roman" panose="02020603050405020304" pitchFamily="18" charset="0"/>
              </a:rPr>
              <a:t>Đảm bảo có độ cứng vững tốt, làm việc không ồn, tuổi thọ</a:t>
            </a:r>
            <a:r>
              <a:rPr lang="vi-VN" sz="2400" spc="-11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cao;</a:t>
            </a:r>
            <a:endParaRPr lang="en-US" sz="2400" dirty="0">
              <a:effectLst/>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44475" algn="l"/>
              </a:tabLst>
            </a:pPr>
            <a:r>
              <a:rPr lang="en-US" sz="240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Trọng lượng cầu (trọng lượng phần không được treo) phải</a:t>
            </a:r>
            <a:r>
              <a:rPr lang="vi-VN" sz="2400" spc="-12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nhỏ.</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063294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1278C46-D88D-F8DA-1E22-62DEF0DB9DF0}"/>
              </a:ext>
            </a:extLst>
          </p:cNvPr>
          <p:cNvSpPr>
            <a:spLocks noGrp="1"/>
          </p:cNvSpPr>
          <p:nvPr>
            <p:ph type="sldNum" sz="quarter" idx="12"/>
          </p:nvPr>
        </p:nvSpPr>
        <p:spPr/>
        <p:txBody>
          <a:bodyPr/>
          <a:lstStyle/>
          <a:p>
            <a:fld id="{72C07508-5EB2-4DB8-8378-8805A83D3842}" type="slidenum">
              <a:rPr lang="en-US" smtClean="0"/>
              <a:pPr/>
              <a:t>31</a:t>
            </a:fld>
            <a:endParaRPr lang="en-US"/>
          </a:p>
        </p:txBody>
      </p:sp>
      <p:sp>
        <p:nvSpPr>
          <p:cNvPr id="6" name="TextBox 5">
            <a:extLst>
              <a:ext uri="{FF2B5EF4-FFF2-40B4-BE49-F238E27FC236}">
                <a16:creationId xmlns:a16="http://schemas.microsoft.com/office/drawing/2014/main" id="{1915049D-F9A8-2B8B-49D4-5B766CE85FB4}"/>
              </a:ext>
            </a:extLst>
          </p:cNvPr>
          <p:cNvSpPr txBox="1"/>
          <p:nvPr/>
        </p:nvSpPr>
        <p:spPr>
          <a:xfrm>
            <a:off x="228724" y="-95940"/>
            <a:ext cx="9448551" cy="6217984"/>
          </a:xfrm>
          <a:prstGeom prst="rect">
            <a:avLst/>
          </a:prstGeom>
          <a:noFill/>
        </p:spPr>
        <p:txBody>
          <a:bodyPr wrap="square">
            <a:spAutoFit/>
          </a:bodyPr>
          <a:lstStyle/>
          <a:p>
            <a:pPr lvl="1">
              <a:spcBef>
                <a:spcPts val="285"/>
              </a:spcBef>
              <a:spcAft>
                <a:spcPts val="0"/>
              </a:spcAft>
              <a:buSzPts val="1300"/>
              <a:tabLst>
                <a:tab pos="372745" algn="l"/>
              </a:tabLst>
            </a:pPr>
            <a:r>
              <a:rPr lang="en-US" sz="2300" b="1" spc="-15" dirty="0">
                <a:effectLst/>
                <a:latin typeface="Times New Roman" panose="02020603050405020304" pitchFamily="18" charset="0"/>
                <a:ea typeface="Times New Roman" panose="02020603050405020304" pitchFamily="18" charset="0"/>
              </a:rPr>
              <a:t>1.2. </a:t>
            </a:r>
            <a:r>
              <a:rPr lang="vi-VN" sz="2300" b="1" spc="-15" dirty="0">
                <a:effectLst/>
                <a:latin typeface="Times New Roman" panose="02020603050405020304" pitchFamily="18" charset="0"/>
                <a:ea typeface="Times New Roman" panose="02020603050405020304" pitchFamily="18" charset="0"/>
              </a:rPr>
              <a:t>Vi</a:t>
            </a:r>
            <a:r>
              <a:rPr lang="vi-VN" sz="2300" b="1" spc="-65" dirty="0">
                <a:effectLst/>
                <a:latin typeface="Times New Roman" panose="02020603050405020304" pitchFamily="18" charset="0"/>
                <a:ea typeface="Times New Roman" panose="02020603050405020304" pitchFamily="18" charset="0"/>
              </a:rPr>
              <a:t> </a:t>
            </a:r>
            <a:r>
              <a:rPr lang="vi-VN" sz="2300" b="1" spc="-25" dirty="0">
                <a:effectLst/>
                <a:latin typeface="Times New Roman" panose="02020603050405020304" pitchFamily="18" charset="0"/>
                <a:ea typeface="Times New Roman" panose="02020603050405020304" pitchFamily="18" charset="0"/>
              </a:rPr>
              <a:t>sai</a:t>
            </a:r>
            <a:endParaRPr lang="en-US" sz="2300" spc="-40" dirty="0">
              <a:effectLst/>
              <a:latin typeface="Times New Roman" panose="02020603050405020304" pitchFamily="18" charset="0"/>
              <a:ea typeface="Times New Roman" panose="02020603050405020304" pitchFamily="18" charset="0"/>
            </a:endParaRPr>
          </a:p>
          <a:p>
            <a:pPr lvl="2">
              <a:spcBef>
                <a:spcPts val="305"/>
              </a:spcBef>
              <a:spcAft>
                <a:spcPts val="0"/>
              </a:spcAft>
              <a:buSzPts val="1300"/>
              <a:tabLst>
                <a:tab pos="490220" algn="l"/>
              </a:tabLst>
            </a:pPr>
            <a:r>
              <a:rPr lang="en-US" sz="2300" b="1" spc="-30" dirty="0">
                <a:effectLst/>
                <a:latin typeface="Times New Roman" panose="02020603050405020304" pitchFamily="18" charset="0"/>
                <a:ea typeface="Times New Roman" panose="02020603050405020304" pitchFamily="18" charset="0"/>
              </a:rPr>
              <a:t>- </a:t>
            </a:r>
            <a:r>
              <a:rPr lang="vi-VN" sz="2300" b="1" spc="-30" dirty="0">
                <a:effectLst/>
                <a:latin typeface="Times New Roman" panose="02020603050405020304" pitchFamily="18" charset="0"/>
                <a:ea typeface="Times New Roman" panose="02020603050405020304" pitchFamily="18" charset="0"/>
              </a:rPr>
              <a:t>Nhiệm</a:t>
            </a:r>
            <a:r>
              <a:rPr lang="vi-VN" sz="2300" b="1" spc="-65" dirty="0">
                <a:effectLst/>
                <a:latin typeface="Times New Roman" panose="02020603050405020304" pitchFamily="18" charset="0"/>
                <a:ea typeface="Times New Roman" panose="02020603050405020304" pitchFamily="18" charset="0"/>
              </a:rPr>
              <a:t> </a:t>
            </a:r>
            <a:r>
              <a:rPr lang="vi-VN" sz="2300" b="1" spc="-15" dirty="0">
                <a:effectLst/>
                <a:latin typeface="Times New Roman" panose="02020603050405020304" pitchFamily="18" charset="0"/>
                <a:ea typeface="Times New Roman" panose="02020603050405020304" pitchFamily="18" charset="0"/>
              </a:rPr>
              <a:t>vụ</a:t>
            </a:r>
            <a:endParaRPr lang="en-US" sz="2300" spc="-40" dirty="0">
              <a:effectLst/>
              <a:latin typeface="Times New Roman" panose="02020603050405020304" pitchFamily="18" charset="0"/>
              <a:ea typeface="Times New Roman" panose="02020603050405020304" pitchFamily="18" charset="0"/>
            </a:endParaRPr>
          </a:p>
          <a:p>
            <a:pPr marL="140335" marR="521970" indent="457200">
              <a:lnSpc>
                <a:spcPct val="111000"/>
              </a:lnSpc>
              <a:spcBef>
                <a:spcPts val="210"/>
              </a:spcBef>
              <a:spcAft>
                <a:spcPts val="0"/>
              </a:spcAft>
            </a:pPr>
            <a:r>
              <a:rPr lang="vi-VN" sz="2300" dirty="0">
                <a:effectLst/>
                <a:latin typeface="Times New Roman" panose="02020603050405020304" pitchFamily="18" charset="0"/>
                <a:ea typeface="Times New Roman" panose="02020603050405020304" pitchFamily="18" charset="0"/>
              </a:rPr>
              <a:t>Bộ vi sai đảm bảo cho các bánh xe chủ động quay với tốc độ góc khác nhau khi ôtô quay vòng hoặc khi đi trên đường không bằng phẳng.</a:t>
            </a:r>
            <a:endParaRPr lang="en-US" sz="2300" dirty="0">
              <a:effectLst/>
              <a:latin typeface="Times New Roman" panose="02020603050405020304" pitchFamily="18" charset="0"/>
              <a:ea typeface="Times New Roman" panose="02020603050405020304" pitchFamily="18" charset="0"/>
            </a:endParaRPr>
          </a:p>
          <a:p>
            <a:pPr lvl="2">
              <a:spcBef>
                <a:spcPts val="90"/>
              </a:spcBef>
              <a:spcAft>
                <a:spcPts val="0"/>
              </a:spcAft>
              <a:buSzPts val="1300"/>
              <a:tabLst>
                <a:tab pos="488315" algn="l"/>
              </a:tabLst>
            </a:pPr>
            <a:r>
              <a:rPr lang="en-US" sz="2300" b="1" spc="-20" dirty="0">
                <a:effectLst/>
                <a:latin typeface="Times New Roman" panose="02020603050405020304" pitchFamily="18" charset="0"/>
                <a:ea typeface="Times New Roman" panose="02020603050405020304" pitchFamily="18" charset="0"/>
              </a:rPr>
              <a:t>- </a:t>
            </a:r>
            <a:r>
              <a:rPr lang="vi-VN" sz="2300" b="1" spc="-20" dirty="0">
                <a:effectLst/>
                <a:latin typeface="Times New Roman" panose="02020603050405020304" pitchFamily="18" charset="0"/>
                <a:ea typeface="Times New Roman" panose="02020603050405020304" pitchFamily="18" charset="0"/>
              </a:rPr>
              <a:t>Phân</a:t>
            </a:r>
            <a:r>
              <a:rPr lang="vi-VN" sz="2300" b="1" spc="-65" dirty="0">
                <a:effectLst/>
                <a:latin typeface="Times New Roman" panose="02020603050405020304" pitchFamily="18" charset="0"/>
                <a:ea typeface="Times New Roman" panose="02020603050405020304" pitchFamily="18" charset="0"/>
              </a:rPr>
              <a:t> </a:t>
            </a:r>
            <a:r>
              <a:rPr lang="vi-VN" sz="2300" b="1" spc="-25" dirty="0">
                <a:effectLst/>
                <a:latin typeface="Times New Roman" panose="02020603050405020304" pitchFamily="18" charset="0"/>
                <a:ea typeface="Times New Roman" panose="02020603050405020304" pitchFamily="18" charset="0"/>
              </a:rPr>
              <a:t>loại</a:t>
            </a:r>
            <a:endParaRPr lang="en-US" sz="2300" spc="-40" dirty="0">
              <a:effectLst/>
              <a:latin typeface="Times New Roman" panose="02020603050405020304" pitchFamily="18" charset="0"/>
              <a:ea typeface="Times New Roman" panose="02020603050405020304" pitchFamily="18" charset="0"/>
            </a:endParaRPr>
          </a:p>
          <a:p>
            <a:pPr marL="140335">
              <a:spcBef>
                <a:spcPts val="210"/>
              </a:spcBef>
              <a:spcAft>
                <a:spcPts val="0"/>
              </a:spcAft>
            </a:pPr>
            <a:r>
              <a:rPr lang="vi-VN" sz="2300" dirty="0">
                <a:effectLst/>
                <a:latin typeface="Times New Roman" panose="02020603050405020304" pitchFamily="18" charset="0"/>
                <a:ea typeface="Times New Roman" panose="02020603050405020304" pitchFamily="18" charset="0"/>
              </a:rPr>
              <a:t>Tuỳ theo các yếu tố căn cứ phân loại, vi sai được phân loại như sau:</a:t>
            </a:r>
            <a:endParaRPr lang="en-US" sz="2300" dirty="0">
              <a:effectLst/>
              <a:latin typeface="Times New Roman" panose="02020603050405020304" pitchFamily="18" charset="0"/>
              <a:ea typeface="Times New Roman" panose="02020603050405020304" pitchFamily="18" charset="0"/>
            </a:endParaRPr>
          </a:p>
          <a:p>
            <a:pPr>
              <a:spcBef>
                <a:spcPts val="190"/>
              </a:spcBef>
              <a:tabLst>
                <a:tab pos="274955" algn="l"/>
              </a:tabLst>
            </a:pPr>
            <a:r>
              <a:rPr lang="en-US" sz="2300" i="1" dirty="0">
                <a:effectLst/>
                <a:latin typeface="Times New Roman" panose="02020603050405020304" pitchFamily="18" charset="0"/>
                <a:ea typeface="Times New Roman" panose="02020603050405020304" pitchFamily="18" charset="0"/>
              </a:rPr>
              <a:t>* </a:t>
            </a:r>
            <a:r>
              <a:rPr lang="vi-VN" sz="2300" i="1" dirty="0">
                <a:effectLst/>
                <a:latin typeface="Times New Roman" panose="02020603050405020304" pitchFamily="18" charset="0"/>
                <a:ea typeface="Times New Roman" panose="02020603050405020304" pitchFamily="18" charset="0"/>
              </a:rPr>
              <a:t>Theo công</a:t>
            </a:r>
            <a:r>
              <a:rPr lang="vi-VN" sz="2300" i="1" spc="-15" dirty="0">
                <a:effectLst/>
                <a:latin typeface="Times New Roman" panose="02020603050405020304" pitchFamily="18" charset="0"/>
                <a:ea typeface="Times New Roman" panose="02020603050405020304" pitchFamily="18" charset="0"/>
              </a:rPr>
              <a:t> </a:t>
            </a:r>
            <a:r>
              <a:rPr lang="vi-VN" sz="2300" i="1" dirty="0">
                <a:effectLst/>
                <a:latin typeface="Times New Roman" panose="02020603050405020304" pitchFamily="18" charset="0"/>
                <a:ea typeface="Times New Roman" panose="02020603050405020304" pitchFamily="18" charset="0"/>
              </a:rPr>
              <a:t>dụng:</a:t>
            </a:r>
            <a:endParaRPr lang="en-US" sz="2300" dirty="0">
              <a:effectLst/>
              <a:latin typeface="Times New Roman" panose="02020603050405020304" pitchFamily="18" charset="0"/>
              <a:ea typeface="Times New Roman" panose="02020603050405020304" pitchFamily="18" charset="0"/>
            </a:endParaRPr>
          </a:p>
          <a:p>
            <a:pPr lvl="1">
              <a:spcBef>
                <a:spcPts val="190"/>
              </a:spcBef>
              <a:spcAft>
                <a:spcPts val="0"/>
              </a:spcAft>
              <a:buSzPts val="1400"/>
              <a:tabLst>
                <a:tab pos="599440" algn="l"/>
              </a:tabLst>
            </a:pPr>
            <a:r>
              <a:rPr lang="en-US" sz="2300" dirty="0">
                <a:effectLst/>
                <a:latin typeface="Times New Roman" panose="02020603050405020304" pitchFamily="18" charset="0"/>
                <a:ea typeface="Times New Roman" panose="02020603050405020304" pitchFamily="18" charset="0"/>
              </a:rPr>
              <a:t>+ </a:t>
            </a:r>
            <a:r>
              <a:rPr lang="vi-VN" sz="2300" dirty="0">
                <a:effectLst/>
                <a:latin typeface="Times New Roman" panose="02020603050405020304" pitchFamily="18" charset="0"/>
                <a:ea typeface="Times New Roman" panose="02020603050405020304" pitchFamily="18" charset="0"/>
              </a:rPr>
              <a:t>Vi sai giữa các bánh</a:t>
            </a:r>
            <a:r>
              <a:rPr lang="vi-VN" sz="2300" spc="-30" dirty="0">
                <a:effectLst/>
                <a:latin typeface="Times New Roman" panose="02020603050405020304" pitchFamily="18" charset="0"/>
                <a:ea typeface="Times New Roman" panose="02020603050405020304" pitchFamily="18" charset="0"/>
              </a:rPr>
              <a:t> </a:t>
            </a:r>
            <a:r>
              <a:rPr lang="vi-VN" sz="2300" dirty="0">
                <a:effectLst/>
                <a:latin typeface="Times New Roman" panose="02020603050405020304" pitchFamily="18" charset="0"/>
                <a:ea typeface="Times New Roman" panose="02020603050405020304" pitchFamily="18" charset="0"/>
              </a:rPr>
              <a:t>xe;</a:t>
            </a:r>
            <a:endParaRPr lang="en-US" sz="2300" dirty="0">
              <a:effectLst/>
              <a:latin typeface="Times New Roman" panose="02020603050405020304" pitchFamily="18" charset="0"/>
              <a:ea typeface="Times New Roman" panose="02020603050405020304" pitchFamily="18" charset="0"/>
            </a:endParaRPr>
          </a:p>
          <a:p>
            <a:pPr lvl="1">
              <a:spcBef>
                <a:spcPts val="190"/>
              </a:spcBef>
              <a:spcAft>
                <a:spcPts val="0"/>
              </a:spcAft>
              <a:buSzPts val="1400"/>
              <a:tabLst>
                <a:tab pos="599440" algn="l"/>
              </a:tabLst>
            </a:pPr>
            <a:r>
              <a:rPr lang="en-US" sz="2300" dirty="0">
                <a:effectLst/>
                <a:latin typeface="Times New Roman" panose="02020603050405020304" pitchFamily="18" charset="0"/>
                <a:ea typeface="Times New Roman" panose="02020603050405020304" pitchFamily="18" charset="0"/>
              </a:rPr>
              <a:t>+ </a:t>
            </a:r>
            <a:r>
              <a:rPr lang="vi-VN" sz="2300" dirty="0">
                <a:effectLst/>
                <a:latin typeface="Times New Roman" panose="02020603050405020304" pitchFamily="18" charset="0"/>
                <a:ea typeface="Times New Roman" panose="02020603050405020304" pitchFamily="18" charset="0"/>
              </a:rPr>
              <a:t>Vi sai giữa các</a:t>
            </a:r>
            <a:r>
              <a:rPr lang="vi-VN" sz="2300" spc="-15" dirty="0">
                <a:effectLst/>
                <a:latin typeface="Times New Roman" panose="02020603050405020304" pitchFamily="18" charset="0"/>
                <a:ea typeface="Times New Roman" panose="02020603050405020304" pitchFamily="18" charset="0"/>
              </a:rPr>
              <a:t> </a:t>
            </a:r>
            <a:r>
              <a:rPr lang="vi-VN" sz="2300" dirty="0">
                <a:effectLst/>
                <a:latin typeface="Times New Roman" panose="02020603050405020304" pitchFamily="18" charset="0"/>
                <a:ea typeface="Times New Roman" panose="02020603050405020304" pitchFamily="18" charset="0"/>
              </a:rPr>
              <a:t>cầu.</a:t>
            </a:r>
            <a:endParaRPr lang="en-US" sz="2300" dirty="0">
              <a:effectLst/>
              <a:latin typeface="Times New Roman" panose="02020603050405020304" pitchFamily="18" charset="0"/>
              <a:ea typeface="Times New Roman" panose="02020603050405020304" pitchFamily="18" charset="0"/>
            </a:endParaRPr>
          </a:p>
          <a:p>
            <a:pPr>
              <a:spcBef>
                <a:spcPts val="445"/>
              </a:spcBef>
              <a:tabLst>
                <a:tab pos="274955" algn="l"/>
              </a:tabLst>
            </a:pPr>
            <a:r>
              <a:rPr lang="en-US" sz="2300" i="1" dirty="0">
                <a:effectLst/>
                <a:latin typeface="Times New Roman" panose="02020603050405020304" pitchFamily="18" charset="0"/>
                <a:ea typeface="Times New Roman" panose="02020603050405020304" pitchFamily="18" charset="0"/>
              </a:rPr>
              <a:t>* </a:t>
            </a:r>
            <a:r>
              <a:rPr lang="vi-VN" sz="2300" i="1" dirty="0">
                <a:effectLst/>
                <a:latin typeface="Times New Roman" panose="02020603050405020304" pitchFamily="18" charset="0"/>
                <a:ea typeface="Times New Roman" panose="02020603050405020304" pitchFamily="18" charset="0"/>
              </a:rPr>
              <a:t>Theo kết</a:t>
            </a:r>
            <a:r>
              <a:rPr lang="vi-VN" sz="2300" i="1" spc="-5" dirty="0">
                <a:effectLst/>
                <a:latin typeface="Times New Roman" panose="02020603050405020304" pitchFamily="18" charset="0"/>
                <a:ea typeface="Times New Roman" panose="02020603050405020304" pitchFamily="18" charset="0"/>
              </a:rPr>
              <a:t> </a:t>
            </a:r>
            <a:r>
              <a:rPr lang="vi-VN" sz="2300" i="1" dirty="0">
                <a:effectLst/>
                <a:latin typeface="Times New Roman" panose="02020603050405020304" pitchFamily="18" charset="0"/>
                <a:ea typeface="Times New Roman" panose="02020603050405020304" pitchFamily="18" charset="0"/>
              </a:rPr>
              <a:t>cấu:</a:t>
            </a:r>
            <a:endParaRPr lang="en-US" sz="2300" dirty="0">
              <a:effectLst/>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44475" algn="l"/>
              </a:tabLst>
            </a:pPr>
            <a:r>
              <a:rPr lang="en-US" sz="2300" dirty="0">
                <a:effectLst/>
                <a:latin typeface="Times New Roman" panose="02020603050405020304" pitchFamily="18" charset="0"/>
                <a:ea typeface="Times New Roman" panose="02020603050405020304" pitchFamily="18" charset="0"/>
              </a:rPr>
              <a:t>	   + </a:t>
            </a:r>
            <a:r>
              <a:rPr lang="vi-VN" sz="2300" dirty="0">
                <a:effectLst/>
                <a:latin typeface="Times New Roman" panose="02020603050405020304" pitchFamily="18" charset="0"/>
                <a:ea typeface="Times New Roman" panose="02020603050405020304" pitchFamily="18" charset="0"/>
              </a:rPr>
              <a:t>Vi sai với các bánh răng</a:t>
            </a:r>
            <a:r>
              <a:rPr lang="vi-VN" sz="2300" spc="-30" dirty="0">
                <a:effectLst/>
                <a:latin typeface="Times New Roman" panose="02020603050405020304" pitchFamily="18" charset="0"/>
                <a:ea typeface="Times New Roman" panose="02020603050405020304" pitchFamily="18" charset="0"/>
              </a:rPr>
              <a:t> </a:t>
            </a:r>
            <a:r>
              <a:rPr lang="vi-VN" sz="2300" dirty="0">
                <a:effectLst/>
                <a:latin typeface="Times New Roman" panose="02020603050405020304" pitchFamily="18" charset="0"/>
                <a:ea typeface="Times New Roman" panose="02020603050405020304" pitchFamily="18" charset="0"/>
              </a:rPr>
              <a:t>côn;</a:t>
            </a:r>
            <a:endParaRPr lang="en-US" sz="2300" dirty="0">
              <a:effectLst/>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44475" algn="l"/>
              </a:tabLst>
            </a:pPr>
            <a:r>
              <a:rPr lang="en-US" sz="2300" dirty="0">
                <a:effectLst/>
                <a:latin typeface="Times New Roman" panose="02020603050405020304" pitchFamily="18" charset="0"/>
                <a:ea typeface="Times New Roman" panose="02020603050405020304" pitchFamily="18" charset="0"/>
              </a:rPr>
              <a:t>	   + </a:t>
            </a:r>
            <a:r>
              <a:rPr lang="vi-VN" sz="2300" dirty="0">
                <a:effectLst/>
                <a:latin typeface="Times New Roman" panose="02020603050405020304" pitchFamily="18" charset="0"/>
                <a:ea typeface="Times New Roman" panose="02020603050405020304" pitchFamily="18" charset="0"/>
              </a:rPr>
              <a:t>Vi sai với các bánh răng</a:t>
            </a:r>
            <a:r>
              <a:rPr lang="vi-VN" sz="2300" spc="-30" dirty="0">
                <a:effectLst/>
                <a:latin typeface="Times New Roman" panose="02020603050405020304" pitchFamily="18" charset="0"/>
                <a:ea typeface="Times New Roman" panose="02020603050405020304" pitchFamily="18" charset="0"/>
              </a:rPr>
              <a:t> </a:t>
            </a:r>
            <a:r>
              <a:rPr lang="vi-VN" sz="2300" dirty="0">
                <a:effectLst/>
                <a:latin typeface="Times New Roman" panose="02020603050405020304" pitchFamily="18" charset="0"/>
                <a:ea typeface="Times New Roman" panose="02020603050405020304" pitchFamily="18" charset="0"/>
              </a:rPr>
              <a:t>trụ;</a:t>
            </a:r>
            <a:endParaRPr lang="en-US" sz="2300" dirty="0">
              <a:effectLst/>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44475" algn="l"/>
              </a:tabLst>
            </a:pPr>
            <a:r>
              <a:rPr lang="en-US" sz="2300" dirty="0">
                <a:effectLst/>
                <a:latin typeface="Times New Roman" panose="02020603050405020304" pitchFamily="18" charset="0"/>
                <a:ea typeface="Times New Roman" panose="02020603050405020304" pitchFamily="18" charset="0"/>
              </a:rPr>
              <a:t>	   + </a:t>
            </a:r>
            <a:r>
              <a:rPr lang="vi-VN" sz="2300" dirty="0">
                <a:effectLst/>
                <a:latin typeface="Times New Roman" panose="02020603050405020304" pitchFamily="18" charset="0"/>
                <a:ea typeface="Times New Roman" panose="02020603050405020304" pitchFamily="18" charset="0"/>
              </a:rPr>
              <a:t>Vi sai tăng </a:t>
            </a:r>
            <a:r>
              <a:rPr lang="vi-VN" sz="2300" spc="-15" dirty="0">
                <a:effectLst/>
                <a:latin typeface="Times New Roman" panose="02020603050405020304" pitchFamily="18" charset="0"/>
                <a:ea typeface="Times New Roman" panose="02020603050405020304" pitchFamily="18" charset="0"/>
              </a:rPr>
              <a:t>ma</a:t>
            </a:r>
            <a:r>
              <a:rPr lang="vi-VN" sz="2300" spc="-5" dirty="0">
                <a:effectLst/>
                <a:latin typeface="Times New Roman" panose="02020603050405020304" pitchFamily="18" charset="0"/>
                <a:ea typeface="Times New Roman" panose="02020603050405020304" pitchFamily="18" charset="0"/>
              </a:rPr>
              <a:t> </a:t>
            </a:r>
            <a:r>
              <a:rPr lang="vi-VN" sz="2300" dirty="0">
                <a:effectLst/>
                <a:latin typeface="Times New Roman" panose="02020603050405020304" pitchFamily="18" charset="0"/>
                <a:ea typeface="Times New Roman" panose="02020603050405020304" pitchFamily="18" charset="0"/>
              </a:rPr>
              <a:t>sát.</a:t>
            </a:r>
            <a:endParaRPr lang="en-US" sz="2300" dirty="0">
              <a:effectLst/>
              <a:latin typeface="Times New Roman" panose="02020603050405020304" pitchFamily="18" charset="0"/>
              <a:ea typeface="Times New Roman" panose="02020603050405020304" pitchFamily="18" charset="0"/>
            </a:endParaRPr>
          </a:p>
          <a:p>
            <a:pPr>
              <a:spcBef>
                <a:spcPts val="190"/>
              </a:spcBef>
              <a:tabLst>
                <a:tab pos="274955" algn="l"/>
              </a:tabLst>
            </a:pPr>
            <a:r>
              <a:rPr lang="en-US" sz="2300" i="1" dirty="0">
                <a:effectLst/>
                <a:latin typeface="Times New Roman" panose="02020603050405020304" pitchFamily="18" charset="0"/>
                <a:ea typeface="Times New Roman" panose="02020603050405020304" pitchFamily="18" charset="0"/>
              </a:rPr>
              <a:t>* </a:t>
            </a:r>
            <a:r>
              <a:rPr lang="vi-VN" sz="2300" i="1" dirty="0">
                <a:effectLst/>
                <a:latin typeface="Times New Roman" panose="02020603050405020304" pitchFamily="18" charset="0"/>
                <a:ea typeface="Times New Roman" panose="02020603050405020304" pitchFamily="18" charset="0"/>
              </a:rPr>
              <a:t>Theo đặc tính phân phối mômen</a:t>
            </a:r>
            <a:r>
              <a:rPr lang="vi-VN" sz="2300" i="1" spc="-30" dirty="0">
                <a:effectLst/>
                <a:latin typeface="Times New Roman" panose="02020603050405020304" pitchFamily="18" charset="0"/>
                <a:ea typeface="Times New Roman" panose="02020603050405020304" pitchFamily="18" charset="0"/>
              </a:rPr>
              <a:t> </a:t>
            </a:r>
            <a:r>
              <a:rPr lang="vi-VN" sz="2300" i="1" dirty="0">
                <a:effectLst/>
                <a:latin typeface="Times New Roman" panose="02020603050405020304" pitchFamily="18" charset="0"/>
                <a:ea typeface="Times New Roman" panose="02020603050405020304" pitchFamily="18" charset="0"/>
              </a:rPr>
              <a:t>xoắn:</a:t>
            </a:r>
            <a:endParaRPr lang="en-US" sz="2300" dirty="0">
              <a:effectLst/>
              <a:latin typeface="Times New Roman" panose="02020603050405020304" pitchFamily="18" charset="0"/>
              <a:ea typeface="Times New Roman" panose="02020603050405020304" pitchFamily="18" charset="0"/>
            </a:endParaRPr>
          </a:p>
          <a:p>
            <a:pPr lvl="1">
              <a:spcBef>
                <a:spcPts val="190"/>
              </a:spcBef>
              <a:spcAft>
                <a:spcPts val="0"/>
              </a:spcAft>
              <a:buSzPts val="1400"/>
              <a:tabLst>
                <a:tab pos="599440" algn="l"/>
              </a:tabLst>
            </a:pPr>
            <a:r>
              <a:rPr lang="en-US" sz="2300" dirty="0">
                <a:effectLst/>
                <a:latin typeface="Times New Roman" panose="02020603050405020304" pitchFamily="18" charset="0"/>
                <a:ea typeface="Times New Roman" panose="02020603050405020304" pitchFamily="18" charset="0"/>
              </a:rPr>
              <a:t>+ </a:t>
            </a:r>
            <a:r>
              <a:rPr lang="vi-VN" sz="2300" dirty="0">
                <a:effectLst/>
                <a:latin typeface="Times New Roman" panose="02020603050405020304" pitchFamily="18" charset="0"/>
                <a:ea typeface="Times New Roman" panose="02020603050405020304" pitchFamily="18" charset="0"/>
              </a:rPr>
              <a:t>Vi sai đối xứng: mômen xoắn phân phối đều ra các</a:t>
            </a:r>
            <a:r>
              <a:rPr lang="vi-VN" sz="2300" spc="-60" dirty="0">
                <a:effectLst/>
                <a:latin typeface="Times New Roman" panose="02020603050405020304" pitchFamily="18" charset="0"/>
                <a:ea typeface="Times New Roman" panose="02020603050405020304" pitchFamily="18" charset="0"/>
              </a:rPr>
              <a:t> </a:t>
            </a:r>
            <a:r>
              <a:rPr lang="vi-VN" sz="2300" dirty="0">
                <a:effectLst/>
                <a:latin typeface="Times New Roman" panose="02020603050405020304" pitchFamily="18" charset="0"/>
                <a:ea typeface="Times New Roman" panose="02020603050405020304" pitchFamily="18" charset="0"/>
              </a:rPr>
              <a:t>trục;</a:t>
            </a:r>
            <a:endParaRPr lang="en-US" sz="2300" dirty="0">
              <a:effectLst/>
              <a:latin typeface="Times New Roman" panose="02020603050405020304" pitchFamily="18" charset="0"/>
              <a:ea typeface="Times New Roman" panose="02020603050405020304" pitchFamily="18" charset="0"/>
            </a:endParaRPr>
          </a:p>
          <a:p>
            <a:pPr lvl="1">
              <a:spcBef>
                <a:spcPts val="190"/>
              </a:spcBef>
              <a:spcAft>
                <a:spcPts val="0"/>
              </a:spcAft>
              <a:buSzPts val="1400"/>
              <a:tabLst>
                <a:tab pos="599440" algn="l"/>
              </a:tabLst>
            </a:pPr>
            <a:r>
              <a:rPr lang="en-US" sz="2300" dirty="0">
                <a:effectLst/>
                <a:latin typeface="Times New Roman" panose="02020603050405020304" pitchFamily="18" charset="0"/>
                <a:ea typeface="Times New Roman" panose="02020603050405020304" pitchFamily="18" charset="0"/>
              </a:rPr>
              <a:t>+ </a:t>
            </a:r>
            <a:r>
              <a:rPr lang="vi-VN" sz="2300" dirty="0">
                <a:effectLst/>
                <a:latin typeface="Times New Roman" panose="02020603050405020304" pitchFamily="18" charset="0"/>
                <a:ea typeface="Times New Roman" panose="02020603050405020304" pitchFamily="18" charset="0"/>
              </a:rPr>
              <a:t>Vi sai không đối xứng: mômen xoắn phân phối không đều ra các</a:t>
            </a:r>
            <a:r>
              <a:rPr lang="vi-VN" sz="2300" spc="-80" dirty="0">
                <a:effectLst/>
                <a:latin typeface="Times New Roman" panose="02020603050405020304" pitchFamily="18" charset="0"/>
                <a:ea typeface="Times New Roman" panose="02020603050405020304" pitchFamily="18" charset="0"/>
              </a:rPr>
              <a:t> </a:t>
            </a:r>
            <a:r>
              <a:rPr lang="vi-VN" sz="2300" dirty="0">
                <a:effectLst/>
                <a:latin typeface="Times New Roman" panose="02020603050405020304" pitchFamily="18" charset="0"/>
                <a:ea typeface="Times New Roman" panose="02020603050405020304" pitchFamily="18" charset="0"/>
              </a:rPr>
              <a:t>trục.</a:t>
            </a:r>
            <a:endParaRPr lang="en-US" sz="23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010211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26528ED-1134-E9AF-13B5-F53BA9323DFE}"/>
              </a:ext>
            </a:extLst>
          </p:cNvPr>
          <p:cNvSpPr>
            <a:spLocks noGrp="1"/>
          </p:cNvSpPr>
          <p:nvPr>
            <p:ph type="sldNum" sz="quarter" idx="12"/>
          </p:nvPr>
        </p:nvSpPr>
        <p:spPr/>
        <p:txBody>
          <a:bodyPr/>
          <a:lstStyle/>
          <a:p>
            <a:fld id="{72C07508-5EB2-4DB8-8378-8805A83D3842}" type="slidenum">
              <a:rPr lang="en-US" smtClean="0"/>
              <a:pPr/>
              <a:t>32</a:t>
            </a:fld>
            <a:endParaRPr lang="en-US"/>
          </a:p>
        </p:txBody>
      </p:sp>
      <p:sp>
        <p:nvSpPr>
          <p:cNvPr id="6" name="TextBox 5">
            <a:extLst>
              <a:ext uri="{FF2B5EF4-FFF2-40B4-BE49-F238E27FC236}">
                <a16:creationId xmlns:a16="http://schemas.microsoft.com/office/drawing/2014/main" id="{39411A04-DBB2-330D-E3C2-2720E53326AE}"/>
              </a:ext>
            </a:extLst>
          </p:cNvPr>
          <p:cNvSpPr txBox="1"/>
          <p:nvPr/>
        </p:nvSpPr>
        <p:spPr>
          <a:xfrm>
            <a:off x="152526" y="-152306"/>
            <a:ext cx="9067562" cy="6770893"/>
          </a:xfrm>
          <a:prstGeom prst="rect">
            <a:avLst/>
          </a:prstGeom>
          <a:noFill/>
        </p:spPr>
        <p:txBody>
          <a:bodyPr wrap="square">
            <a:spAutoFit/>
          </a:bodyPr>
          <a:lstStyle/>
          <a:p>
            <a:pPr lvl="2">
              <a:lnSpc>
                <a:spcPct val="150000"/>
              </a:lnSpc>
              <a:spcBef>
                <a:spcPts val="285"/>
              </a:spcBef>
              <a:spcAft>
                <a:spcPts val="0"/>
              </a:spcAft>
              <a:buSzPts val="1300"/>
              <a:tabLst>
                <a:tab pos="552450" algn="l"/>
              </a:tabLst>
            </a:pPr>
            <a:r>
              <a:rPr lang="en-US" sz="2400" b="1" spc="-40" dirty="0">
                <a:effectLst/>
                <a:latin typeface="Times New Roman" panose="02020603050405020304" pitchFamily="18" charset="0"/>
                <a:ea typeface="Times New Roman" panose="02020603050405020304" pitchFamily="18" charset="0"/>
              </a:rPr>
              <a:t>- </a:t>
            </a:r>
            <a:r>
              <a:rPr lang="vi-VN" sz="2400" b="1" spc="-40" dirty="0">
                <a:effectLst/>
                <a:latin typeface="Times New Roman" panose="02020603050405020304" pitchFamily="18" charset="0"/>
                <a:ea typeface="Times New Roman" panose="02020603050405020304" pitchFamily="18" charset="0"/>
              </a:rPr>
              <a:t>Yêu</a:t>
            </a:r>
            <a:r>
              <a:rPr lang="vi-VN" sz="2400" b="1" spc="5" dirty="0">
                <a:effectLst/>
                <a:latin typeface="Times New Roman" panose="02020603050405020304" pitchFamily="18" charset="0"/>
                <a:ea typeface="Times New Roman" panose="02020603050405020304" pitchFamily="18" charset="0"/>
              </a:rPr>
              <a:t> </a:t>
            </a:r>
            <a:r>
              <a:rPr lang="vi-VN" sz="2400" b="1" spc="-40" dirty="0">
                <a:effectLst/>
                <a:latin typeface="Times New Roman" panose="02020603050405020304" pitchFamily="18" charset="0"/>
                <a:ea typeface="Times New Roman" panose="02020603050405020304" pitchFamily="18" charset="0"/>
              </a:rPr>
              <a:t>cầu</a:t>
            </a:r>
            <a:endParaRPr lang="en-US" sz="2400" spc="-40" dirty="0">
              <a:effectLst/>
              <a:latin typeface="Times New Roman" panose="02020603050405020304" pitchFamily="18" charset="0"/>
              <a:ea typeface="Times New Roman" panose="02020603050405020304" pitchFamily="18" charset="0"/>
            </a:endParaRPr>
          </a:p>
          <a:p>
            <a:pPr marR="447675" lvl="0">
              <a:lnSpc>
                <a:spcPct val="150000"/>
              </a:lnSpc>
              <a:spcBef>
                <a:spcPts val="210"/>
              </a:spcBef>
              <a:spcAft>
                <a:spcPts val="0"/>
              </a:spcAft>
              <a:buSzPts val="1400"/>
              <a:tabLst>
                <a:tab pos="261620" algn="l"/>
              </a:tabLst>
            </a:pPr>
            <a:r>
              <a:rPr lang="en-US" sz="240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Phân phối mômen xoắn giữa các bánh xe hay giữa các trục theo tỉ lệ đảm bảo sử dụng trọng lượng bám của ôtô là tốt</a:t>
            </a:r>
            <a:r>
              <a:rPr lang="vi-VN" sz="2400" spc="-7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nhất;</a:t>
            </a:r>
            <a:endParaRPr lang="en-US" sz="2400" dirty="0">
              <a:effectLst/>
              <a:latin typeface="Times New Roman" panose="02020603050405020304" pitchFamily="18" charset="0"/>
              <a:ea typeface="Times New Roman" panose="02020603050405020304" pitchFamily="18" charset="0"/>
            </a:endParaRPr>
          </a:p>
          <a:p>
            <a:pPr lvl="0">
              <a:lnSpc>
                <a:spcPct val="150000"/>
              </a:lnSpc>
              <a:buSzPts val="1400"/>
              <a:tabLst>
                <a:tab pos="244475" algn="l"/>
              </a:tabLst>
            </a:pPr>
            <a:r>
              <a:rPr lang="en-US" sz="240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Kích thước truyền động phải nhỏ</a:t>
            </a:r>
            <a:r>
              <a:rPr lang="vi-VN" sz="2400" spc="-2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gọn;</a:t>
            </a:r>
            <a:endParaRPr lang="en-US" sz="2400" dirty="0">
              <a:effectLst/>
              <a:latin typeface="Times New Roman" panose="02020603050405020304" pitchFamily="18" charset="0"/>
              <a:ea typeface="Times New Roman" panose="02020603050405020304" pitchFamily="18" charset="0"/>
            </a:endParaRPr>
          </a:p>
          <a:p>
            <a:pPr lvl="0">
              <a:lnSpc>
                <a:spcPct val="150000"/>
              </a:lnSpc>
              <a:spcBef>
                <a:spcPts val="190"/>
              </a:spcBef>
              <a:spcAft>
                <a:spcPts val="0"/>
              </a:spcAft>
              <a:buSzPts val="1400"/>
              <a:tabLst>
                <a:tab pos="244475" algn="l"/>
              </a:tabLst>
            </a:pPr>
            <a:r>
              <a:rPr lang="en-US" sz="240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Có hiệu suất truyền động</a:t>
            </a:r>
            <a:r>
              <a:rPr lang="vi-VN" sz="2400" spc="-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cao.</a:t>
            </a:r>
            <a:endParaRPr lang="en-US" sz="2400" dirty="0">
              <a:latin typeface="Times New Roman" panose="02020603050405020304" pitchFamily="18" charset="0"/>
              <a:ea typeface="Times New Roman" panose="02020603050405020304" pitchFamily="18" charset="0"/>
            </a:endParaRPr>
          </a:p>
          <a:p>
            <a:pPr lvl="0">
              <a:lnSpc>
                <a:spcPct val="150000"/>
              </a:lnSpc>
              <a:spcBef>
                <a:spcPts val="190"/>
              </a:spcBef>
              <a:spcAft>
                <a:spcPts val="0"/>
              </a:spcAft>
              <a:buSzPts val="1400"/>
              <a:tabLst>
                <a:tab pos="244475" algn="l"/>
              </a:tabLst>
            </a:pPr>
            <a:r>
              <a:rPr lang="en-US" sz="2400" b="1" spc="-40" dirty="0">
                <a:effectLst/>
                <a:latin typeface="Times New Roman" panose="02020603050405020304" pitchFamily="18" charset="0"/>
                <a:ea typeface="Times New Roman" panose="02020603050405020304" pitchFamily="18" charset="0"/>
              </a:rPr>
              <a:t>1.3. </a:t>
            </a:r>
            <a:r>
              <a:rPr lang="vi-VN" sz="2400" b="1" spc="-40" dirty="0">
                <a:effectLst/>
                <a:latin typeface="Times New Roman" panose="02020603050405020304" pitchFamily="18" charset="0"/>
                <a:ea typeface="Times New Roman" panose="02020603050405020304" pitchFamily="18" charset="0"/>
              </a:rPr>
              <a:t>Sơ đồ cấu tạo và nguyên lý làm việc của vi</a:t>
            </a:r>
            <a:r>
              <a:rPr lang="vi-VN" sz="2400" b="1" spc="-50" dirty="0">
                <a:effectLst/>
                <a:latin typeface="Times New Roman" panose="02020603050405020304" pitchFamily="18" charset="0"/>
                <a:ea typeface="Times New Roman" panose="02020603050405020304" pitchFamily="18" charset="0"/>
              </a:rPr>
              <a:t> </a:t>
            </a:r>
            <a:r>
              <a:rPr lang="vi-VN" sz="2400" b="1" spc="-40" dirty="0">
                <a:effectLst/>
                <a:latin typeface="Times New Roman" panose="02020603050405020304" pitchFamily="18" charset="0"/>
                <a:ea typeface="Times New Roman" panose="02020603050405020304" pitchFamily="18" charset="0"/>
              </a:rPr>
              <a:t>sai</a:t>
            </a:r>
            <a:endParaRPr lang="en-US" sz="2400" spc="-40" dirty="0">
              <a:effectLst/>
              <a:latin typeface="Times New Roman" panose="02020603050405020304" pitchFamily="18" charset="0"/>
              <a:ea typeface="Times New Roman" panose="02020603050405020304" pitchFamily="18" charset="0"/>
            </a:endParaRPr>
          </a:p>
          <a:p>
            <a:pPr>
              <a:lnSpc>
                <a:spcPct val="150000"/>
              </a:lnSpc>
            </a:pPr>
            <a:r>
              <a:rPr lang="en-US" sz="240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Đây là truyền lực chính một cấp, bánh răng côn xoắn. Truyền lực chính bao gồm bánh răng chủ động 2 (còn gọi là bánh răng quả dứa) và bánh răng bị động 1 (còn gọi là bánh răng vành chậu). Bánh răng chủ động của truyền lực chính được chế tạo liền trục và gối trên vỏ bằng các ổ đỡ. Bánh răng bị động thường được ghép với vỏ bộ vi sai và cũng được gối trên vỏ bằng hai ổ đỡ</a:t>
            </a:r>
            <a:endParaRPr lang="en-US" sz="2400" dirty="0"/>
          </a:p>
        </p:txBody>
      </p:sp>
    </p:spTree>
    <p:extLst>
      <p:ext uri="{BB962C8B-B14F-4D97-AF65-F5344CB8AC3E}">
        <p14:creationId xmlns:p14="http://schemas.microsoft.com/office/powerpoint/2010/main" val="14887441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5BDD016-4821-F5F2-FD98-C799B0597D29}"/>
              </a:ext>
            </a:extLst>
          </p:cNvPr>
          <p:cNvSpPr>
            <a:spLocks noGrp="1"/>
          </p:cNvSpPr>
          <p:nvPr>
            <p:ph type="sldNum" sz="quarter" idx="12"/>
          </p:nvPr>
        </p:nvSpPr>
        <p:spPr/>
        <p:txBody>
          <a:bodyPr/>
          <a:lstStyle/>
          <a:p>
            <a:fld id="{72C07508-5EB2-4DB8-8378-8805A83D3842}" type="slidenum">
              <a:rPr lang="en-US" smtClean="0"/>
              <a:pPr/>
              <a:t>33</a:t>
            </a:fld>
            <a:endParaRPr lang="en-US"/>
          </a:p>
        </p:txBody>
      </p:sp>
      <p:grpSp>
        <p:nvGrpSpPr>
          <p:cNvPr id="5" name="Group 2">
            <a:extLst>
              <a:ext uri="{FF2B5EF4-FFF2-40B4-BE49-F238E27FC236}">
                <a16:creationId xmlns:a16="http://schemas.microsoft.com/office/drawing/2014/main" id="{6CD4D637-0D43-320F-DD51-218FEB6D8152}"/>
              </a:ext>
            </a:extLst>
          </p:cNvPr>
          <p:cNvGrpSpPr>
            <a:grpSpLocks/>
          </p:cNvGrpSpPr>
          <p:nvPr/>
        </p:nvGrpSpPr>
        <p:grpSpPr bwMode="auto">
          <a:xfrm>
            <a:off x="-228464" y="228683"/>
            <a:ext cx="12801264" cy="6127667"/>
            <a:chOff x="2938" y="1811"/>
            <a:chExt cx="7538" cy="2827"/>
          </a:xfrm>
        </p:grpSpPr>
        <p:pic>
          <p:nvPicPr>
            <p:cNvPr id="1027" name="Picture 3">
              <a:extLst>
                <a:ext uri="{FF2B5EF4-FFF2-40B4-BE49-F238E27FC236}">
                  <a16:creationId xmlns:a16="http://schemas.microsoft.com/office/drawing/2014/main" id="{B8641630-4F3A-A997-B7FB-E3F47C334F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0" y="1811"/>
              <a:ext cx="2705" cy="2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a:extLst>
                <a:ext uri="{FF2B5EF4-FFF2-40B4-BE49-F238E27FC236}">
                  <a16:creationId xmlns:a16="http://schemas.microsoft.com/office/drawing/2014/main" id="{857629AB-AEFE-843D-2157-13B8DC3193D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97907"/>
            <a:stretch/>
          </p:blipFill>
          <p:spPr bwMode="auto">
            <a:xfrm>
              <a:off x="2938" y="4566"/>
              <a:ext cx="7538"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0842137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5109BAE-C11E-B700-99EF-77ADFF332531}"/>
              </a:ext>
            </a:extLst>
          </p:cNvPr>
          <p:cNvSpPr>
            <a:spLocks noGrp="1"/>
          </p:cNvSpPr>
          <p:nvPr>
            <p:ph type="sldNum" sz="quarter" idx="12"/>
          </p:nvPr>
        </p:nvSpPr>
        <p:spPr/>
        <p:txBody>
          <a:bodyPr/>
          <a:lstStyle/>
          <a:p>
            <a:fld id="{72C07508-5EB2-4DB8-8378-8805A83D3842}" type="slidenum">
              <a:rPr lang="en-US" smtClean="0"/>
              <a:pPr/>
              <a:t>34</a:t>
            </a:fld>
            <a:endParaRPr lang="en-US"/>
          </a:p>
        </p:txBody>
      </p:sp>
      <p:sp>
        <p:nvSpPr>
          <p:cNvPr id="6" name="TextBox 5">
            <a:extLst>
              <a:ext uri="{FF2B5EF4-FFF2-40B4-BE49-F238E27FC236}">
                <a16:creationId xmlns:a16="http://schemas.microsoft.com/office/drawing/2014/main" id="{8F4E78BE-CC44-1C85-4AE7-D725E4E68E6B}"/>
              </a:ext>
            </a:extLst>
          </p:cNvPr>
          <p:cNvSpPr txBox="1"/>
          <p:nvPr/>
        </p:nvSpPr>
        <p:spPr>
          <a:xfrm>
            <a:off x="22186" y="381080"/>
            <a:ext cx="9502693" cy="6503832"/>
          </a:xfrm>
          <a:prstGeom prst="rect">
            <a:avLst/>
          </a:prstGeom>
          <a:noFill/>
        </p:spPr>
        <p:txBody>
          <a:bodyPr wrap="square">
            <a:spAutoFit/>
          </a:bodyPr>
          <a:lstStyle/>
          <a:p>
            <a:pPr marL="140335" algn="just">
              <a:lnSpc>
                <a:spcPct val="150000"/>
              </a:lnSpc>
            </a:pPr>
            <a:r>
              <a:rPr lang="en-US" sz="2800" i="1" dirty="0">
                <a:effectLst/>
                <a:latin typeface="Times New Roman" panose="02020603050405020304" pitchFamily="18" charset="0"/>
                <a:ea typeface="Times New Roman" panose="02020603050405020304" pitchFamily="18" charset="0"/>
              </a:rPr>
              <a:t>- </a:t>
            </a:r>
            <a:r>
              <a:rPr lang="vi-VN" sz="2800" i="1" dirty="0">
                <a:effectLst/>
                <a:latin typeface="Times New Roman" panose="02020603050405020304" pitchFamily="18" charset="0"/>
                <a:ea typeface="Times New Roman" panose="02020603050405020304" pitchFamily="18" charset="0"/>
              </a:rPr>
              <a:t>Nguyên lý làm việc:</a:t>
            </a:r>
            <a:endParaRPr lang="en-US" sz="2800" dirty="0">
              <a:effectLst/>
              <a:latin typeface="Times New Roman" panose="02020603050405020304" pitchFamily="18" charset="0"/>
              <a:ea typeface="Times New Roman" panose="02020603050405020304" pitchFamily="18" charset="0"/>
            </a:endParaRPr>
          </a:p>
          <a:p>
            <a:pPr marL="140335" marR="447040" indent="457200" algn="just">
              <a:lnSpc>
                <a:spcPct val="150000"/>
              </a:lnSpc>
              <a:spcBef>
                <a:spcPts val="190"/>
              </a:spcBef>
              <a:spcAft>
                <a:spcPts val="0"/>
              </a:spcAft>
            </a:pPr>
            <a:r>
              <a:rPr lang="vi-VN" sz="2800" dirty="0">
                <a:effectLst/>
                <a:latin typeface="Times New Roman" panose="02020603050405020304" pitchFamily="18" charset="0"/>
                <a:ea typeface="Times New Roman" panose="02020603050405020304" pitchFamily="18" charset="0"/>
              </a:rPr>
              <a:t>Mômen từ trục các đăng truyền tới trục chủ động sang bánh răng bị động của truyền lực chính đến vỏ bộ vi sai. Khi ôtô chuyển động thẳng trên đường bằng phẳng, sức cản ở hai bánh xe chủ động là như nhau bán kính lăn của hai bánh xe chủ động là như nhau. Khi này các bánh răng hành tinh  không quay quanh trục của nó </a:t>
            </a:r>
            <a:r>
              <a:rPr lang="vi-VN" sz="2800" spc="-15" dirty="0">
                <a:effectLst/>
                <a:latin typeface="Times New Roman" panose="02020603050405020304" pitchFamily="18" charset="0"/>
                <a:ea typeface="Times New Roman" panose="02020603050405020304" pitchFamily="18" charset="0"/>
              </a:rPr>
              <a:t>mà </a:t>
            </a:r>
            <a:r>
              <a:rPr lang="vi-VN" sz="2800" dirty="0">
                <a:effectLst/>
                <a:latin typeface="Times New Roman" panose="02020603050405020304" pitchFamily="18" charset="0"/>
                <a:ea typeface="Times New Roman" panose="02020603050405020304" pitchFamily="18" charset="0"/>
              </a:rPr>
              <a:t>chỉ đóng vai trò như một vấu truyền để truyền mômen từ vỏ vi sai đến hai bánh răng mặt trời ở hai phía với cùng mômen và số vòng quay như nhau đến hai bánh xe chủ</a:t>
            </a:r>
            <a:r>
              <a:rPr lang="vi-VN" sz="2800" spc="-9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động.</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544363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5E646BC-B258-34E8-FE09-53A3156255A9}"/>
              </a:ext>
            </a:extLst>
          </p:cNvPr>
          <p:cNvSpPr>
            <a:spLocks noGrp="1"/>
          </p:cNvSpPr>
          <p:nvPr>
            <p:ph type="sldNum" sz="quarter" idx="12"/>
          </p:nvPr>
        </p:nvSpPr>
        <p:spPr/>
        <p:txBody>
          <a:bodyPr/>
          <a:lstStyle/>
          <a:p>
            <a:fld id="{72C07508-5EB2-4DB8-8378-8805A83D3842}" type="slidenum">
              <a:rPr lang="en-US" smtClean="0"/>
              <a:pPr/>
              <a:t>35</a:t>
            </a:fld>
            <a:endParaRPr lang="en-US"/>
          </a:p>
        </p:txBody>
      </p:sp>
      <p:sp>
        <p:nvSpPr>
          <p:cNvPr id="8" name="TextBox 7">
            <a:extLst>
              <a:ext uri="{FF2B5EF4-FFF2-40B4-BE49-F238E27FC236}">
                <a16:creationId xmlns:a16="http://schemas.microsoft.com/office/drawing/2014/main" id="{375433FF-328B-6554-7E67-41333CF3EF75}"/>
              </a:ext>
            </a:extLst>
          </p:cNvPr>
          <p:cNvSpPr txBox="1"/>
          <p:nvPr/>
        </p:nvSpPr>
        <p:spPr>
          <a:xfrm>
            <a:off x="-1142840" y="27047"/>
            <a:ext cx="10591522" cy="461665"/>
          </a:xfrm>
          <a:prstGeom prst="rect">
            <a:avLst/>
          </a:prstGeom>
          <a:noFill/>
        </p:spPr>
        <p:txBody>
          <a:bodyPr wrap="square">
            <a:spAutoFit/>
          </a:bodyPr>
          <a:lstStyle/>
          <a:p>
            <a:pPr lvl="3" algn="just">
              <a:spcBef>
                <a:spcPts val="80"/>
              </a:spcBef>
              <a:spcAft>
                <a:spcPts val="0"/>
              </a:spcAft>
              <a:buSzPts val="1300"/>
              <a:tabLst>
                <a:tab pos="635000" algn="l"/>
              </a:tabLst>
            </a:pPr>
            <a:r>
              <a:rPr lang="en-US" sz="2400" b="1" dirty="0">
                <a:effectLst/>
                <a:latin typeface="Times New Roman" panose="02020603050405020304" pitchFamily="18" charset="0"/>
                <a:ea typeface="Times New Roman" panose="02020603050405020304" pitchFamily="18" charset="0"/>
              </a:rPr>
              <a:t>1.4. </a:t>
            </a:r>
            <a:r>
              <a:rPr lang="vi-VN" sz="2400" b="1" dirty="0">
                <a:effectLst/>
                <a:latin typeface="Times New Roman" panose="02020603050405020304" pitchFamily="18" charset="0"/>
                <a:ea typeface="Times New Roman" panose="02020603050405020304" pitchFamily="18" charset="0"/>
              </a:rPr>
              <a:t>Truyền lực chính một cấp - vi sai thường có bộ khoá vi</a:t>
            </a:r>
            <a:r>
              <a:rPr lang="vi-VN" sz="2400" b="1" spc="-45" dirty="0">
                <a:effectLst/>
                <a:latin typeface="Times New Roman" panose="02020603050405020304" pitchFamily="18" charset="0"/>
                <a:ea typeface="Times New Roman" panose="02020603050405020304" pitchFamily="18" charset="0"/>
              </a:rPr>
              <a:t> </a:t>
            </a:r>
            <a:r>
              <a:rPr lang="vi-VN" sz="2400" b="1" dirty="0">
                <a:effectLst/>
                <a:latin typeface="Times New Roman" panose="02020603050405020304" pitchFamily="18" charset="0"/>
                <a:ea typeface="Times New Roman" panose="02020603050405020304" pitchFamily="18" charset="0"/>
              </a:rPr>
              <a:t>sai</a:t>
            </a:r>
            <a:endParaRPr lang="en-US" sz="2400" dirty="0">
              <a:effectLst/>
              <a:latin typeface="Times New Roman" panose="02020603050405020304" pitchFamily="18" charset="0"/>
              <a:ea typeface="Times New Roman" panose="02020603050405020304" pitchFamily="18" charset="0"/>
            </a:endParaRPr>
          </a:p>
        </p:txBody>
      </p:sp>
      <p:pic>
        <p:nvPicPr>
          <p:cNvPr id="9" name="image297.png">
            <a:extLst>
              <a:ext uri="{FF2B5EF4-FFF2-40B4-BE49-F238E27FC236}">
                <a16:creationId xmlns:a16="http://schemas.microsoft.com/office/drawing/2014/main" id="{155CB3E1-D99F-61EC-FF51-D08E74CE0230}"/>
              </a:ext>
            </a:extLst>
          </p:cNvPr>
          <p:cNvPicPr>
            <a:picLocks noChangeAspect="1"/>
          </p:cNvPicPr>
          <p:nvPr/>
        </p:nvPicPr>
        <p:blipFill rotWithShape="1">
          <a:blip r:embed="rId2" cstate="print"/>
          <a:srcRect l="50000"/>
          <a:stretch/>
        </p:blipFill>
        <p:spPr>
          <a:xfrm>
            <a:off x="681037" y="685872"/>
            <a:ext cx="8081863" cy="6035604"/>
          </a:xfrm>
          <a:prstGeom prst="rect">
            <a:avLst/>
          </a:prstGeom>
        </p:spPr>
      </p:pic>
    </p:spTree>
    <p:extLst>
      <p:ext uri="{BB962C8B-B14F-4D97-AF65-F5344CB8AC3E}">
        <p14:creationId xmlns:p14="http://schemas.microsoft.com/office/powerpoint/2010/main" val="35873182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C70E6D8-F6F6-6672-37C5-425CB4841AF0}"/>
              </a:ext>
            </a:extLst>
          </p:cNvPr>
          <p:cNvSpPr>
            <a:spLocks noGrp="1"/>
          </p:cNvSpPr>
          <p:nvPr>
            <p:ph type="sldNum" sz="quarter" idx="12"/>
          </p:nvPr>
        </p:nvSpPr>
        <p:spPr/>
        <p:txBody>
          <a:bodyPr/>
          <a:lstStyle/>
          <a:p>
            <a:fld id="{72C07508-5EB2-4DB8-8378-8805A83D3842}" type="slidenum">
              <a:rPr lang="en-US" smtClean="0"/>
              <a:pPr/>
              <a:t>36</a:t>
            </a:fld>
            <a:endParaRPr lang="en-US"/>
          </a:p>
        </p:txBody>
      </p:sp>
      <p:sp>
        <p:nvSpPr>
          <p:cNvPr id="6" name="TextBox 5">
            <a:extLst>
              <a:ext uri="{FF2B5EF4-FFF2-40B4-BE49-F238E27FC236}">
                <a16:creationId xmlns:a16="http://schemas.microsoft.com/office/drawing/2014/main" id="{4BE69871-2DE8-82D7-B19C-652EECC34B2A}"/>
              </a:ext>
            </a:extLst>
          </p:cNvPr>
          <p:cNvSpPr txBox="1"/>
          <p:nvPr/>
        </p:nvSpPr>
        <p:spPr>
          <a:xfrm>
            <a:off x="-1219038" y="12298"/>
            <a:ext cx="9448552" cy="461665"/>
          </a:xfrm>
          <a:prstGeom prst="rect">
            <a:avLst/>
          </a:prstGeom>
          <a:noFill/>
        </p:spPr>
        <p:txBody>
          <a:bodyPr wrap="square">
            <a:spAutoFit/>
          </a:bodyPr>
          <a:lstStyle/>
          <a:p>
            <a:pPr lvl="3" algn="just">
              <a:spcBef>
                <a:spcPts val="35"/>
              </a:spcBef>
              <a:spcAft>
                <a:spcPts val="0"/>
              </a:spcAft>
              <a:buSzPts val="1300"/>
              <a:tabLst>
                <a:tab pos="635000" algn="l"/>
              </a:tabLst>
            </a:pPr>
            <a:r>
              <a:rPr lang="en-US" sz="2400" b="1" dirty="0">
                <a:effectLst/>
                <a:latin typeface="Times New Roman" panose="02020603050405020304" pitchFamily="18" charset="0"/>
                <a:ea typeface="Times New Roman" panose="02020603050405020304" pitchFamily="18" charset="0"/>
              </a:rPr>
              <a:t>1.5. </a:t>
            </a:r>
            <a:r>
              <a:rPr lang="vi-VN" sz="2400" b="1" dirty="0">
                <a:effectLst/>
                <a:latin typeface="Times New Roman" panose="02020603050405020304" pitchFamily="18" charset="0"/>
                <a:ea typeface="Times New Roman" panose="02020603050405020304" pitchFamily="18" charset="0"/>
              </a:rPr>
              <a:t>Truyền lực chính hai cấp - vi sai thường dùng trên xe</a:t>
            </a:r>
            <a:r>
              <a:rPr lang="vi-VN" sz="2400" b="1" spc="-55" dirty="0">
                <a:effectLst/>
                <a:latin typeface="Times New Roman" panose="02020603050405020304" pitchFamily="18" charset="0"/>
                <a:ea typeface="Times New Roman" panose="02020603050405020304" pitchFamily="18" charset="0"/>
              </a:rPr>
              <a:t> </a:t>
            </a:r>
            <a:r>
              <a:rPr lang="vi-VN" sz="2400" b="1" dirty="0">
                <a:effectLst/>
                <a:latin typeface="Times New Roman" panose="02020603050405020304" pitchFamily="18" charset="0"/>
                <a:ea typeface="Times New Roman" panose="02020603050405020304" pitchFamily="18" charset="0"/>
              </a:rPr>
              <a:t>tải</a:t>
            </a:r>
            <a:endParaRPr lang="en-US" sz="2400" dirty="0">
              <a:effectLst/>
              <a:latin typeface="Times New Roman" panose="02020603050405020304" pitchFamily="18" charset="0"/>
              <a:ea typeface="Times New Roman" panose="02020603050405020304" pitchFamily="18" charset="0"/>
            </a:endParaRPr>
          </a:p>
        </p:txBody>
      </p:sp>
      <p:pic>
        <p:nvPicPr>
          <p:cNvPr id="7" name="image300.png">
            <a:extLst>
              <a:ext uri="{FF2B5EF4-FFF2-40B4-BE49-F238E27FC236}">
                <a16:creationId xmlns:a16="http://schemas.microsoft.com/office/drawing/2014/main" id="{F17AA98A-13D4-3FC5-4A96-F898C02E950A}"/>
              </a:ext>
            </a:extLst>
          </p:cNvPr>
          <p:cNvPicPr>
            <a:picLocks noChangeAspect="1"/>
          </p:cNvPicPr>
          <p:nvPr/>
        </p:nvPicPr>
        <p:blipFill>
          <a:blip r:embed="rId2" cstate="print"/>
          <a:stretch>
            <a:fillRect/>
          </a:stretch>
        </p:blipFill>
        <p:spPr>
          <a:xfrm>
            <a:off x="2209872" y="914467"/>
            <a:ext cx="5867245" cy="4114692"/>
          </a:xfrm>
          <a:prstGeom prst="rect">
            <a:avLst/>
          </a:prstGeom>
        </p:spPr>
      </p:pic>
      <p:sp>
        <p:nvSpPr>
          <p:cNvPr id="8" name="TextBox 7">
            <a:extLst>
              <a:ext uri="{FF2B5EF4-FFF2-40B4-BE49-F238E27FC236}">
                <a16:creationId xmlns:a16="http://schemas.microsoft.com/office/drawing/2014/main" id="{12342CEB-D776-8066-F7AE-071F00833989}"/>
              </a:ext>
            </a:extLst>
          </p:cNvPr>
          <p:cNvSpPr txBox="1"/>
          <p:nvPr/>
        </p:nvSpPr>
        <p:spPr>
          <a:xfrm>
            <a:off x="724010" y="5272350"/>
            <a:ext cx="8838967" cy="830997"/>
          </a:xfrm>
          <a:prstGeom prst="rect">
            <a:avLst/>
          </a:prstGeom>
          <a:noFill/>
        </p:spPr>
        <p:txBody>
          <a:bodyPr wrap="square">
            <a:spAutoFit/>
          </a:bodyPr>
          <a:lstStyle/>
          <a:p>
            <a:r>
              <a:rPr lang="en-US" sz="2400" i="1" dirty="0">
                <a:effectLst/>
                <a:latin typeface="Times New Roman" panose="02020603050405020304" pitchFamily="18" charset="0"/>
                <a:ea typeface="Times New Roman" panose="02020603050405020304" pitchFamily="18" charset="0"/>
              </a:rPr>
              <a:t>1-</a:t>
            </a:r>
            <a:r>
              <a:rPr lang="vi-VN" sz="2400" i="1" dirty="0">
                <a:effectLst/>
                <a:latin typeface="Times New Roman" panose="02020603050405020304" pitchFamily="18" charset="0"/>
                <a:ea typeface="Times New Roman" panose="02020603050405020304" pitchFamily="18" charset="0"/>
              </a:rPr>
              <a:t> Bánh răng quả dứa; 2- Bánh răng vành chậu; 3, 6- Cặp bánh răng trung gian; 4- Bán trục; 5- Vi sai</a:t>
            </a:r>
            <a:endParaRPr lang="en-US" sz="2400" dirty="0"/>
          </a:p>
        </p:txBody>
      </p:sp>
    </p:spTree>
    <p:extLst>
      <p:ext uri="{BB962C8B-B14F-4D97-AF65-F5344CB8AC3E}">
        <p14:creationId xmlns:p14="http://schemas.microsoft.com/office/powerpoint/2010/main" val="24603488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34CF8AC-CA2C-2937-877B-CD46FD940C90}"/>
              </a:ext>
            </a:extLst>
          </p:cNvPr>
          <p:cNvSpPr>
            <a:spLocks noGrp="1"/>
          </p:cNvSpPr>
          <p:nvPr>
            <p:ph type="sldNum" sz="quarter" idx="12"/>
          </p:nvPr>
        </p:nvSpPr>
        <p:spPr/>
        <p:txBody>
          <a:bodyPr/>
          <a:lstStyle/>
          <a:p>
            <a:fld id="{72C07508-5EB2-4DB8-8378-8805A83D3842}" type="slidenum">
              <a:rPr lang="en-US" smtClean="0"/>
              <a:pPr/>
              <a:t>37</a:t>
            </a:fld>
            <a:endParaRPr lang="en-US"/>
          </a:p>
        </p:txBody>
      </p:sp>
      <p:sp>
        <p:nvSpPr>
          <p:cNvPr id="6" name="TextBox 5">
            <a:extLst>
              <a:ext uri="{FF2B5EF4-FFF2-40B4-BE49-F238E27FC236}">
                <a16:creationId xmlns:a16="http://schemas.microsoft.com/office/drawing/2014/main" id="{5F2C4347-CFF8-4CAD-F7C0-836FEB3E6A54}"/>
              </a:ext>
            </a:extLst>
          </p:cNvPr>
          <p:cNvSpPr txBox="1"/>
          <p:nvPr/>
        </p:nvSpPr>
        <p:spPr>
          <a:xfrm>
            <a:off x="-838048" y="152486"/>
            <a:ext cx="7391206" cy="523220"/>
          </a:xfrm>
          <a:prstGeom prst="rect">
            <a:avLst/>
          </a:prstGeom>
          <a:noFill/>
        </p:spPr>
        <p:txBody>
          <a:bodyPr wrap="square">
            <a:spAutoFit/>
          </a:bodyPr>
          <a:lstStyle/>
          <a:p>
            <a:pPr lvl="2" algn="just">
              <a:spcBef>
                <a:spcPts val="445"/>
              </a:spcBef>
              <a:spcAft>
                <a:spcPts val="0"/>
              </a:spcAft>
              <a:buSzPts val="1300"/>
              <a:tabLst>
                <a:tab pos="511175" algn="l"/>
              </a:tabLst>
            </a:pPr>
            <a:r>
              <a:rPr lang="en-US" sz="2800" b="1" dirty="0">
                <a:effectLst/>
                <a:latin typeface="Times New Roman" panose="02020603050405020304" pitchFamily="18" charset="0"/>
                <a:ea typeface="Times New Roman" panose="02020603050405020304" pitchFamily="18" charset="0"/>
              </a:rPr>
              <a:t>2. </a:t>
            </a:r>
            <a:r>
              <a:rPr lang="vi-VN" sz="2800" b="1" dirty="0">
                <a:effectLst/>
                <a:latin typeface="Times New Roman" panose="02020603050405020304" pitchFamily="18" charset="0"/>
                <a:ea typeface="Times New Roman" panose="02020603050405020304" pitchFamily="18" charset="0"/>
              </a:rPr>
              <a:t>Bộ trợ lực lái sử dụng trợ lực khí</a:t>
            </a:r>
            <a:r>
              <a:rPr lang="vi-VN" sz="2800" b="1" spc="25" dirty="0">
                <a:effectLst/>
                <a:latin typeface="Times New Roman" panose="02020603050405020304" pitchFamily="18" charset="0"/>
                <a:ea typeface="Times New Roman" panose="02020603050405020304" pitchFamily="18" charset="0"/>
              </a:rPr>
              <a:t> </a:t>
            </a:r>
            <a:r>
              <a:rPr lang="vi-VN" sz="2800" b="1" dirty="0">
                <a:effectLst/>
                <a:latin typeface="Times New Roman" panose="02020603050405020304" pitchFamily="18" charset="0"/>
                <a:ea typeface="Times New Roman" panose="02020603050405020304" pitchFamily="18" charset="0"/>
              </a:rPr>
              <a:t>nén</a:t>
            </a:r>
            <a:endParaRPr lang="en-US" sz="2800" dirty="0">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A77DBBAF-7C18-0A28-57D5-E4FBACE8C8CF}"/>
              </a:ext>
            </a:extLst>
          </p:cNvPr>
          <p:cNvSpPr txBox="1"/>
          <p:nvPr/>
        </p:nvSpPr>
        <p:spPr>
          <a:xfrm>
            <a:off x="-1295236" y="609674"/>
            <a:ext cx="5375786" cy="523220"/>
          </a:xfrm>
          <a:prstGeom prst="rect">
            <a:avLst/>
          </a:prstGeom>
          <a:noFill/>
        </p:spPr>
        <p:txBody>
          <a:bodyPr wrap="square">
            <a:spAutoFit/>
          </a:bodyPr>
          <a:lstStyle/>
          <a:p>
            <a:pPr lvl="3" algn="just">
              <a:spcBef>
                <a:spcPts val="305"/>
              </a:spcBef>
              <a:spcAft>
                <a:spcPts val="0"/>
              </a:spcAft>
              <a:buSzPts val="1300"/>
              <a:tabLst>
                <a:tab pos="635000" algn="l"/>
              </a:tabLst>
            </a:pPr>
            <a:r>
              <a:rPr lang="en-US" sz="2800" b="1" dirty="0">
                <a:effectLst/>
                <a:latin typeface="Times New Roman" panose="02020603050405020304" pitchFamily="18" charset="0"/>
                <a:ea typeface="Times New Roman" panose="02020603050405020304" pitchFamily="18" charset="0"/>
              </a:rPr>
              <a:t>2.1. </a:t>
            </a:r>
            <a:r>
              <a:rPr lang="vi-VN" sz="2800" b="1" dirty="0">
                <a:effectLst/>
                <a:latin typeface="Times New Roman" panose="02020603050405020304" pitchFamily="18" charset="0"/>
                <a:ea typeface="Times New Roman" panose="02020603050405020304" pitchFamily="18" charset="0"/>
              </a:rPr>
              <a:t>Cấu</a:t>
            </a:r>
            <a:r>
              <a:rPr lang="vi-VN" sz="2800" b="1" spc="-10" dirty="0">
                <a:effectLst/>
                <a:latin typeface="Times New Roman" panose="02020603050405020304" pitchFamily="18" charset="0"/>
                <a:ea typeface="Times New Roman" panose="02020603050405020304" pitchFamily="18" charset="0"/>
              </a:rPr>
              <a:t> </a:t>
            </a:r>
            <a:r>
              <a:rPr lang="vi-VN" sz="2800" b="1" dirty="0">
                <a:effectLst/>
                <a:latin typeface="Times New Roman" panose="02020603050405020304" pitchFamily="18" charset="0"/>
                <a:ea typeface="Times New Roman" panose="02020603050405020304" pitchFamily="18" charset="0"/>
              </a:rPr>
              <a:t>tạo</a:t>
            </a:r>
            <a:endParaRPr lang="en-US" sz="2800" dirty="0">
              <a:effectLst/>
              <a:latin typeface="Times New Roman" panose="02020603050405020304" pitchFamily="18" charset="0"/>
              <a:ea typeface="Times New Roman" panose="02020603050405020304" pitchFamily="18" charset="0"/>
            </a:endParaRPr>
          </a:p>
        </p:txBody>
      </p:sp>
      <p:pic>
        <p:nvPicPr>
          <p:cNvPr id="9" name="image44.png">
            <a:extLst>
              <a:ext uri="{FF2B5EF4-FFF2-40B4-BE49-F238E27FC236}">
                <a16:creationId xmlns:a16="http://schemas.microsoft.com/office/drawing/2014/main" id="{B63CA64C-5B13-E324-8AB5-13A30F1C4C72}"/>
              </a:ext>
            </a:extLst>
          </p:cNvPr>
          <p:cNvPicPr>
            <a:picLocks noChangeAspect="1"/>
          </p:cNvPicPr>
          <p:nvPr/>
        </p:nvPicPr>
        <p:blipFill>
          <a:blip r:embed="rId2" cstate="print"/>
          <a:stretch>
            <a:fillRect/>
          </a:stretch>
        </p:blipFill>
        <p:spPr>
          <a:xfrm>
            <a:off x="681037" y="1132894"/>
            <a:ext cx="8691447" cy="5420225"/>
          </a:xfrm>
          <a:prstGeom prst="rect">
            <a:avLst/>
          </a:prstGeom>
        </p:spPr>
      </p:pic>
    </p:spTree>
    <p:extLst>
      <p:ext uri="{BB962C8B-B14F-4D97-AF65-F5344CB8AC3E}">
        <p14:creationId xmlns:p14="http://schemas.microsoft.com/office/powerpoint/2010/main" val="37861246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45D49A3-4E7C-E237-9F89-56A044C5EA77}"/>
              </a:ext>
            </a:extLst>
          </p:cNvPr>
          <p:cNvSpPr>
            <a:spLocks noGrp="1"/>
          </p:cNvSpPr>
          <p:nvPr>
            <p:ph type="sldNum" sz="quarter" idx="12"/>
          </p:nvPr>
        </p:nvSpPr>
        <p:spPr/>
        <p:txBody>
          <a:bodyPr/>
          <a:lstStyle/>
          <a:p>
            <a:fld id="{72C07508-5EB2-4DB8-8378-8805A83D3842}" type="slidenum">
              <a:rPr lang="en-US" smtClean="0"/>
              <a:pPr/>
              <a:t>38</a:t>
            </a:fld>
            <a:endParaRPr lang="en-US"/>
          </a:p>
        </p:txBody>
      </p:sp>
      <p:sp>
        <p:nvSpPr>
          <p:cNvPr id="6" name="TextBox 5">
            <a:extLst>
              <a:ext uri="{FF2B5EF4-FFF2-40B4-BE49-F238E27FC236}">
                <a16:creationId xmlns:a16="http://schemas.microsoft.com/office/drawing/2014/main" id="{B42B63A1-EE41-5206-B6B1-30BCC76C289D}"/>
              </a:ext>
            </a:extLst>
          </p:cNvPr>
          <p:cNvSpPr txBox="1"/>
          <p:nvPr/>
        </p:nvSpPr>
        <p:spPr>
          <a:xfrm>
            <a:off x="152526" y="304882"/>
            <a:ext cx="9372353" cy="5217839"/>
          </a:xfrm>
          <a:prstGeom prst="rect">
            <a:avLst/>
          </a:prstGeom>
          <a:noFill/>
        </p:spPr>
        <p:txBody>
          <a:bodyPr wrap="square">
            <a:spAutoFit/>
          </a:bodyPr>
          <a:lstStyle/>
          <a:p>
            <a:pPr marL="140335" marR="436245" indent="457200" algn="just">
              <a:lnSpc>
                <a:spcPct val="120000"/>
              </a:lnSpc>
              <a:spcBef>
                <a:spcPts val="305"/>
              </a:spcBef>
              <a:spcAft>
                <a:spcPts val="0"/>
              </a:spcAft>
            </a:pPr>
            <a:r>
              <a:rPr lang="vi-VN" sz="2800" dirty="0">
                <a:effectLst/>
                <a:latin typeface="Times New Roman" panose="02020603050405020304" pitchFamily="18" charset="0"/>
                <a:ea typeface="Times New Roman" panose="02020603050405020304" pitchFamily="18" charset="0"/>
              </a:rPr>
              <a:t>1- Xilanh; 2- Pittông ; 3,7,15,-Đường dẫn khí; 4-Bình chứa khí; 5- Máy nén khí; 6- Đồng hồ đo áp suất khí; 8,14- Lỗ thông với khí trời; 9,13- Van kép; 10- Đòn ngang đóng mở van kép; 11-Đòn quay dẫn động đòn ngang 10; 2,20- Thanh dẫn động; 16- Vô lăng; 17- Trục lái; 18- Cơ cấu lái (trục vít a –bánh vít b ) ;19- Đòn quay đứng cố định với trục của bánh vít; 21- Cần đẩy của pittông; 22-Thanh(đòn) kéo dọc; 23-Đòn ngang; 24 Cam hay ngỗng trục; 25- Bánh xe dẫn hướng; 26- Trục hay chốt đứng; 27- Thanh nối của hình thang lái.</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505811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8E94E40-94FA-C947-B2C6-873546094BB9}"/>
              </a:ext>
            </a:extLst>
          </p:cNvPr>
          <p:cNvSpPr>
            <a:spLocks noGrp="1"/>
          </p:cNvSpPr>
          <p:nvPr>
            <p:ph type="sldNum" sz="quarter" idx="12"/>
          </p:nvPr>
        </p:nvSpPr>
        <p:spPr/>
        <p:txBody>
          <a:bodyPr/>
          <a:lstStyle/>
          <a:p>
            <a:fld id="{72C07508-5EB2-4DB8-8378-8805A83D3842}" type="slidenum">
              <a:rPr lang="en-US" smtClean="0"/>
              <a:pPr/>
              <a:t>39</a:t>
            </a:fld>
            <a:endParaRPr lang="en-US"/>
          </a:p>
        </p:txBody>
      </p:sp>
      <p:sp>
        <p:nvSpPr>
          <p:cNvPr id="6" name="TextBox 5">
            <a:extLst>
              <a:ext uri="{FF2B5EF4-FFF2-40B4-BE49-F238E27FC236}">
                <a16:creationId xmlns:a16="http://schemas.microsoft.com/office/drawing/2014/main" id="{7A906FC4-D722-F1CF-051E-015939640C71}"/>
              </a:ext>
            </a:extLst>
          </p:cNvPr>
          <p:cNvSpPr txBox="1"/>
          <p:nvPr/>
        </p:nvSpPr>
        <p:spPr>
          <a:xfrm>
            <a:off x="228724" y="666545"/>
            <a:ext cx="9829541" cy="5752985"/>
          </a:xfrm>
          <a:prstGeom prst="rect">
            <a:avLst/>
          </a:prstGeom>
          <a:noFill/>
        </p:spPr>
        <p:txBody>
          <a:bodyPr wrap="square">
            <a:spAutoFit/>
          </a:bodyPr>
          <a:lstStyle/>
          <a:p>
            <a:pPr marL="140335" marR="434340" indent="501015" algn="just">
              <a:lnSpc>
                <a:spcPct val="111000"/>
              </a:lnSpc>
              <a:spcBef>
                <a:spcPts val="210"/>
              </a:spcBef>
              <a:spcAft>
                <a:spcPts val="0"/>
              </a:spcAft>
            </a:pPr>
            <a:r>
              <a:rPr lang="vi-VN" sz="2200" dirty="0">
                <a:effectLst/>
                <a:latin typeface="Times New Roman" panose="02020603050405020304" pitchFamily="18" charset="0"/>
                <a:ea typeface="Times New Roman" panose="02020603050405020304" pitchFamily="18" charset="0"/>
              </a:rPr>
              <a:t>Khi thay đổi hướng chuyển động của ôtô giả sử quay vòng sang bên trái, người lái xe phải xoay vành tay lái hay vô lăng 16 ( theo chiều mũi tên ), qua trục lái 17, cơ cấu lái 18, đòn quay đứng 19, thanh 20 dịch chuyển sang trái kéo thanh 12 và đòn 11, làm cho đòn ngang 10 đẩy van kép 9 đi xuống.</a:t>
            </a:r>
            <a:endParaRPr lang="en-US" sz="2200" dirty="0">
              <a:effectLst/>
              <a:latin typeface="Times New Roman" panose="02020603050405020304" pitchFamily="18" charset="0"/>
              <a:ea typeface="Times New Roman" panose="02020603050405020304" pitchFamily="18" charset="0"/>
            </a:endParaRPr>
          </a:p>
          <a:p>
            <a:pPr marL="140335" marR="434975" indent="501015" algn="just">
              <a:lnSpc>
                <a:spcPct val="111000"/>
              </a:lnSpc>
              <a:spcAft>
                <a:spcPts val="0"/>
              </a:spcAft>
            </a:pPr>
            <a:r>
              <a:rPr lang="vi-VN" sz="2200" dirty="0">
                <a:effectLst/>
                <a:latin typeface="Times New Roman" panose="02020603050405020304" pitchFamily="18" charset="0"/>
                <a:ea typeface="Times New Roman" panose="02020603050405020304" pitchFamily="18" charset="0"/>
              </a:rPr>
              <a:t>Khí nén từ bình chứa 4, theo đường 7 vào buồng hay khoang A lên buồng B rồi theo đường 3 tới khoang D của xilanh 1, đẩy pittông 2 sang trái, qua cần 21, thanh 12, thanh kéo dọc 22, đòn quay ngang 23, cam hay ngỗng trục 24 làm cho bánh xe dẫn hướng 25 quay sang trái. Lúc này khoang E của xilanh 1 vẫn được thông với khí trời nhờ đường 15, buồng B phẩy, buồng C phẩy và lỗ 14. Khi cần vòng xe sang phải, thì phải xoay vô lăng theo chiều</a:t>
            </a:r>
            <a:r>
              <a:rPr lang="en-US" sz="2200" dirty="0">
                <a:latin typeface="Times New Roman" panose="02020603050405020304" pitchFamily="18" charset="0"/>
                <a:ea typeface="Times New Roman" panose="02020603050405020304" pitchFamily="18" charset="0"/>
              </a:rPr>
              <a:t> </a:t>
            </a:r>
            <a:r>
              <a:rPr lang="vi-VN" sz="2200" dirty="0">
                <a:effectLst/>
                <a:latin typeface="Times New Roman" panose="02020603050405020304" pitchFamily="18" charset="0"/>
                <a:ea typeface="Times New Roman" panose="02020603050405020304" pitchFamily="18" charset="0"/>
              </a:rPr>
              <a:t>ngược lại và trình tự quá trình xảy ra tương tự nhưng van kép 9 đóng đường dẫn khí từ buồng A sang buồng B, đồng thời lối thông khoang D, buồng B và buồng C với khí trời. Van kép 13 đi xuống khí từ buồng A vào buồng B phẩy theo đuờng 15 vào khoang E đẩy pittông 2 sang bên phải, làm cho bánh xe dẫn hướng 25 lại quay sang bên</a:t>
            </a:r>
            <a:r>
              <a:rPr lang="vi-VN" sz="2200" spc="-25" dirty="0">
                <a:effectLst/>
                <a:latin typeface="Times New Roman" panose="02020603050405020304" pitchFamily="18" charset="0"/>
                <a:ea typeface="Times New Roman" panose="02020603050405020304" pitchFamily="18" charset="0"/>
              </a:rPr>
              <a:t> </a:t>
            </a:r>
            <a:r>
              <a:rPr lang="vi-VN" sz="2200" dirty="0">
                <a:effectLst/>
                <a:latin typeface="Times New Roman" panose="02020603050405020304" pitchFamily="18" charset="0"/>
                <a:ea typeface="Times New Roman" panose="02020603050405020304" pitchFamily="18" charset="0"/>
              </a:rPr>
              <a:t>phải.</a:t>
            </a:r>
            <a:endParaRPr lang="en-US" sz="2200" dirty="0">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F4D3D668-3859-6345-771E-1480A050B276}"/>
              </a:ext>
            </a:extLst>
          </p:cNvPr>
          <p:cNvSpPr txBox="1"/>
          <p:nvPr/>
        </p:nvSpPr>
        <p:spPr>
          <a:xfrm>
            <a:off x="-1142840" y="179933"/>
            <a:ext cx="6476830" cy="523220"/>
          </a:xfrm>
          <a:prstGeom prst="rect">
            <a:avLst/>
          </a:prstGeom>
          <a:noFill/>
        </p:spPr>
        <p:txBody>
          <a:bodyPr wrap="square">
            <a:spAutoFit/>
          </a:bodyPr>
          <a:lstStyle/>
          <a:p>
            <a:pPr lvl="3">
              <a:spcBef>
                <a:spcPts val="45"/>
              </a:spcBef>
              <a:spcAft>
                <a:spcPts val="0"/>
              </a:spcAft>
              <a:buSzPts val="1300"/>
              <a:tabLst>
                <a:tab pos="635000" algn="l"/>
              </a:tabLst>
            </a:pPr>
            <a:r>
              <a:rPr lang="en-US" sz="2800" b="1" dirty="0">
                <a:effectLst/>
                <a:latin typeface="Times New Roman" panose="02020603050405020304" pitchFamily="18" charset="0"/>
                <a:ea typeface="Times New Roman" panose="02020603050405020304" pitchFamily="18" charset="0"/>
              </a:rPr>
              <a:t>2.2. </a:t>
            </a:r>
            <a:r>
              <a:rPr lang="vi-VN" sz="2800" b="1" dirty="0">
                <a:effectLst/>
                <a:latin typeface="Times New Roman" panose="02020603050405020304" pitchFamily="18" charset="0"/>
                <a:ea typeface="Times New Roman" panose="02020603050405020304" pitchFamily="18" charset="0"/>
              </a:rPr>
              <a:t>Nguyên lý hoạt</a:t>
            </a:r>
            <a:r>
              <a:rPr lang="vi-VN" sz="2800" b="1" spc="-5" dirty="0">
                <a:effectLst/>
                <a:latin typeface="Times New Roman" panose="02020603050405020304" pitchFamily="18" charset="0"/>
                <a:ea typeface="Times New Roman" panose="02020603050405020304" pitchFamily="18" charset="0"/>
              </a:rPr>
              <a:t> </a:t>
            </a:r>
            <a:r>
              <a:rPr lang="vi-VN" sz="2800" b="1" dirty="0">
                <a:effectLst/>
                <a:latin typeface="Times New Roman" panose="02020603050405020304" pitchFamily="18" charset="0"/>
                <a:ea typeface="Times New Roman" panose="02020603050405020304" pitchFamily="18" charset="0"/>
              </a:rPr>
              <a:t>động</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2662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EF6AC13-7837-D29C-0B53-E39C26C4DCD0}"/>
              </a:ext>
            </a:extLst>
          </p:cNvPr>
          <p:cNvSpPr>
            <a:spLocks noGrp="1"/>
          </p:cNvSpPr>
          <p:nvPr>
            <p:ph type="sldNum" sz="quarter" idx="12"/>
          </p:nvPr>
        </p:nvSpPr>
        <p:spPr/>
        <p:txBody>
          <a:bodyPr/>
          <a:lstStyle/>
          <a:p>
            <a:fld id="{72C07508-5EB2-4DB8-8378-8805A83D3842}" type="slidenum">
              <a:rPr lang="en-US" smtClean="0"/>
              <a:pPr/>
              <a:t>4</a:t>
            </a:fld>
            <a:endParaRPr lang="en-US"/>
          </a:p>
        </p:txBody>
      </p:sp>
      <p:pic>
        <p:nvPicPr>
          <p:cNvPr id="5" name="image8.png">
            <a:extLst>
              <a:ext uri="{FF2B5EF4-FFF2-40B4-BE49-F238E27FC236}">
                <a16:creationId xmlns:a16="http://schemas.microsoft.com/office/drawing/2014/main" id="{535AE837-BD59-57AC-E541-240001EC7336}"/>
              </a:ext>
            </a:extLst>
          </p:cNvPr>
          <p:cNvPicPr>
            <a:picLocks noChangeAspect="1"/>
          </p:cNvPicPr>
          <p:nvPr/>
        </p:nvPicPr>
        <p:blipFill>
          <a:blip r:embed="rId2" cstate="print"/>
          <a:stretch>
            <a:fillRect/>
          </a:stretch>
        </p:blipFill>
        <p:spPr>
          <a:xfrm>
            <a:off x="425087" y="533476"/>
            <a:ext cx="9023595" cy="6188000"/>
          </a:xfrm>
          <a:prstGeom prst="rect">
            <a:avLst/>
          </a:prstGeom>
        </p:spPr>
      </p:pic>
    </p:spTree>
    <p:extLst>
      <p:ext uri="{BB962C8B-B14F-4D97-AF65-F5344CB8AC3E}">
        <p14:creationId xmlns:p14="http://schemas.microsoft.com/office/powerpoint/2010/main" val="29444315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A291ED6-DEE7-97AD-F4B4-D4FE010E7332}"/>
              </a:ext>
            </a:extLst>
          </p:cNvPr>
          <p:cNvSpPr>
            <a:spLocks noGrp="1"/>
          </p:cNvSpPr>
          <p:nvPr>
            <p:ph type="sldNum" sz="quarter" idx="12"/>
          </p:nvPr>
        </p:nvSpPr>
        <p:spPr/>
        <p:txBody>
          <a:bodyPr/>
          <a:lstStyle/>
          <a:p>
            <a:fld id="{72C07508-5EB2-4DB8-8378-8805A83D3842}" type="slidenum">
              <a:rPr lang="en-US" smtClean="0"/>
              <a:pPr/>
              <a:t>40</a:t>
            </a:fld>
            <a:endParaRPr lang="en-US"/>
          </a:p>
        </p:txBody>
      </p:sp>
      <p:sp>
        <p:nvSpPr>
          <p:cNvPr id="6" name="TextBox 5">
            <a:extLst>
              <a:ext uri="{FF2B5EF4-FFF2-40B4-BE49-F238E27FC236}">
                <a16:creationId xmlns:a16="http://schemas.microsoft.com/office/drawing/2014/main" id="{7AB124C5-7F77-301B-5F7D-E0017AA61E97}"/>
              </a:ext>
            </a:extLst>
          </p:cNvPr>
          <p:cNvSpPr txBox="1"/>
          <p:nvPr/>
        </p:nvSpPr>
        <p:spPr>
          <a:xfrm>
            <a:off x="-838048" y="152486"/>
            <a:ext cx="6476830" cy="966931"/>
          </a:xfrm>
          <a:prstGeom prst="rect">
            <a:avLst/>
          </a:prstGeom>
          <a:noFill/>
        </p:spPr>
        <p:txBody>
          <a:bodyPr wrap="square">
            <a:spAutoFit/>
          </a:bodyPr>
          <a:lstStyle/>
          <a:p>
            <a:pPr lvl="2" algn="just">
              <a:spcBef>
                <a:spcPts val="65"/>
              </a:spcBef>
              <a:spcAft>
                <a:spcPts val="0"/>
              </a:spcAft>
              <a:buSzPts val="1300"/>
              <a:tabLst>
                <a:tab pos="511175" algn="l"/>
              </a:tabLst>
            </a:pPr>
            <a:r>
              <a:rPr lang="en-US" sz="2800" b="1" dirty="0">
                <a:effectLst/>
                <a:latin typeface="Times New Roman" panose="02020603050405020304" pitchFamily="18" charset="0"/>
                <a:ea typeface="Times New Roman" panose="02020603050405020304" pitchFamily="18" charset="0"/>
              </a:rPr>
              <a:t>3. </a:t>
            </a:r>
            <a:r>
              <a:rPr lang="vi-VN" sz="2800" b="1" dirty="0">
                <a:effectLst/>
                <a:latin typeface="Times New Roman" panose="02020603050405020304" pitchFamily="18" charset="0"/>
                <a:ea typeface="Times New Roman" panose="02020603050405020304" pitchFamily="18" charset="0"/>
              </a:rPr>
              <a:t>Cầu dẫn hướng chủ</a:t>
            </a:r>
            <a:r>
              <a:rPr lang="vi-VN" sz="2800" b="1" spc="20" dirty="0">
                <a:effectLst/>
                <a:latin typeface="Times New Roman" panose="02020603050405020304" pitchFamily="18" charset="0"/>
                <a:ea typeface="Times New Roman" panose="02020603050405020304" pitchFamily="18" charset="0"/>
              </a:rPr>
              <a:t> </a:t>
            </a:r>
            <a:r>
              <a:rPr lang="vi-VN" sz="2800" b="1" dirty="0">
                <a:effectLst/>
                <a:latin typeface="Times New Roman" panose="02020603050405020304" pitchFamily="18" charset="0"/>
                <a:ea typeface="Times New Roman" panose="02020603050405020304" pitchFamily="18" charset="0"/>
              </a:rPr>
              <a:t>động</a:t>
            </a:r>
            <a:endParaRPr lang="en-US" sz="2800" b="1" dirty="0">
              <a:effectLst/>
              <a:latin typeface="Times New Roman" panose="02020603050405020304" pitchFamily="18" charset="0"/>
              <a:ea typeface="Times New Roman" panose="02020603050405020304" pitchFamily="18" charset="0"/>
            </a:endParaRPr>
          </a:p>
          <a:p>
            <a:pPr lvl="2" algn="just">
              <a:spcBef>
                <a:spcPts val="65"/>
              </a:spcBef>
              <a:spcAft>
                <a:spcPts val="0"/>
              </a:spcAft>
              <a:buSzPts val="1300"/>
              <a:tabLst>
                <a:tab pos="511175" algn="l"/>
              </a:tabLst>
            </a:pPr>
            <a:r>
              <a:rPr lang="en-US" sz="2800" b="1" dirty="0">
                <a:latin typeface="Times New Roman" panose="02020603050405020304" pitchFamily="18" charset="0"/>
                <a:ea typeface="Times New Roman" panose="02020603050405020304" pitchFamily="18" charset="0"/>
              </a:rPr>
              <a:t>3.1. </a:t>
            </a:r>
            <a:r>
              <a:rPr lang="en-US" sz="2800" b="1" dirty="0" err="1">
                <a:latin typeface="Times New Roman" panose="02020603050405020304" pitchFamily="18" charset="0"/>
                <a:ea typeface="Times New Roman" panose="02020603050405020304" pitchFamily="18" charset="0"/>
              </a:rPr>
              <a:t>Sơ</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đô</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cấu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tạo</a:t>
            </a:r>
            <a:endParaRPr lang="en-US" sz="2800" dirty="0">
              <a:effectLst/>
              <a:latin typeface="Times New Roman" panose="02020603050405020304" pitchFamily="18" charset="0"/>
              <a:ea typeface="Times New Roman" panose="02020603050405020304" pitchFamily="18" charset="0"/>
            </a:endParaRPr>
          </a:p>
        </p:txBody>
      </p:sp>
      <p:pic>
        <p:nvPicPr>
          <p:cNvPr id="7" name="image122.jpeg">
            <a:extLst>
              <a:ext uri="{FF2B5EF4-FFF2-40B4-BE49-F238E27FC236}">
                <a16:creationId xmlns:a16="http://schemas.microsoft.com/office/drawing/2014/main" id="{FAEE38FC-52A6-3F90-1217-554B7EE80055}"/>
              </a:ext>
            </a:extLst>
          </p:cNvPr>
          <p:cNvPicPr>
            <a:picLocks noChangeAspect="1"/>
          </p:cNvPicPr>
          <p:nvPr/>
        </p:nvPicPr>
        <p:blipFill>
          <a:blip r:embed="rId2" cstate="print"/>
          <a:stretch>
            <a:fillRect/>
          </a:stretch>
        </p:blipFill>
        <p:spPr>
          <a:xfrm>
            <a:off x="838308" y="1066862"/>
            <a:ext cx="8386655" cy="4343286"/>
          </a:xfrm>
          <a:prstGeom prst="rect">
            <a:avLst/>
          </a:prstGeom>
        </p:spPr>
      </p:pic>
      <p:sp>
        <p:nvSpPr>
          <p:cNvPr id="9" name="TextBox 8">
            <a:extLst>
              <a:ext uri="{FF2B5EF4-FFF2-40B4-BE49-F238E27FC236}">
                <a16:creationId xmlns:a16="http://schemas.microsoft.com/office/drawing/2014/main" id="{B4F8D275-1057-1961-2EEB-56654640D8F3}"/>
              </a:ext>
            </a:extLst>
          </p:cNvPr>
          <p:cNvSpPr txBox="1"/>
          <p:nvPr/>
        </p:nvSpPr>
        <p:spPr>
          <a:xfrm>
            <a:off x="304923" y="5390515"/>
            <a:ext cx="8920040" cy="1238801"/>
          </a:xfrm>
          <a:prstGeom prst="rect">
            <a:avLst/>
          </a:prstGeom>
          <a:noFill/>
        </p:spPr>
        <p:txBody>
          <a:bodyPr wrap="square">
            <a:spAutoFit/>
          </a:bodyPr>
          <a:lstStyle/>
          <a:p>
            <a:pPr marL="661670" marR="502285" algn="ctr">
              <a:spcBef>
                <a:spcPts val="310"/>
              </a:spcBef>
              <a:spcAft>
                <a:spcPts val="0"/>
              </a:spcAft>
            </a:pPr>
            <a:r>
              <a:rPr lang="vi-VN" sz="2400" i="1" dirty="0">
                <a:effectLst/>
                <a:latin typeface="Times New Roman" panose="02020603050405020304" pitchFamily="18" charset="0"/>
                <a:ea typeface="Times New Roman" panose="02020603050405020304" pitchFamily="18" charset="0"/>
              </a:rPr>
              <a:t>1- Truyền lực chính; 2- Côn bị động; 3 – Vi sai; 4- Bán trục;</a:t>
            </a:r>
            <a:endParaRPr lang="en-US" sz="2400" dirty="0">
              <a:effectLst/>
              <a:latin typeface="Times New Roman" panose="02020603050405020304" pitchFamily="18" charset="0"/>
              <a:ea typeface="Times New Roman" panose="02020603050405020304" pitchFamily="18" charset="0"/>
            </a:endParaRPr>
          </a:p>
          <a:p>
            <a:pPr marL="660400" marR="502285" algn="ctr">
              <a:spcBef>
                <a:spcPts val="305"/>
              </a:spcBef>
              <a:spcAft>
                <a:spcPts val="0"/>
              </a:spcAft>
            </a:pPr>
            <a:r>
              <a:rPr lang="vi-VN" sz="2400" i="1" dirty="0">
                <a:effectLst/>
                <a:latin typeface="Times New Roman" panose="02020603050405020304" pitchFamily="18" charset="0"/>
                <a:ea typeface="Times New Roman" panose="02020603050405020304" pitchFamily="18" charset="0"/>
              </a:rPr>
              <a:t>5 – Đòn quay; 6- Cam quay; 7- Trục; 8 – Các đăng đồng tốc; 9 – Dầm cầu</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097793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647C87C-307D-FCAF-D8E6-722056E79A8A}"/>
              </a:ext>
            </a:extLst>
          </p:cNvPr>
          <p:cNvSpPr>
            <a:spLocks noGrp="1"/>
          </p:cNvSpPr>
          <p:nvPr>
            <p:ph type="sldNum" sz="quarter" idx="12"/>
          </p:nvPr>
        </p:nvSpPr>
        <p:spPr/>
        <p:txBody>
          <a:bodyPr/>
          <a:lstStyle/>
          <a:p>
            <a:fld id="{72C07508-5EB2-4DB8-8378-8805A83D3842}" type="slidenum">
              <a:rPr lang="en-US" smtClean="0"/>
              <a:pPr/>
              <a:t>41</a:t>
            </a:fld>
            <a:endParaRPr lang="en-US"/>
          </a:p>
        </p:txBody>
      </p:sp>
      <p:sp>
        <p:nvSpPr>
          <p:cNvPr id="6" name="TextBox 5">
            <a:extLst>
              <a:ext uri="{FF2B5EF4-FFF2-40B4-BE49-F238E27FC236}">
                <a16:creationId xmlns:a16="http://schemas.microsoft.com/office/drawing/2014/main" id="{89D0852D-7395-DF73-A85A-BE1F9E41F64D}"/>
              </a:ext>
            </a:extLst>
          </p:cNvPr>
          <p:cNvSpPr txBox="1"/>
          <p:nvPr/>
        </p:nvSpPr>
        <p:spPr>
          <a:xfrm>
            <a:off x="-1219038" y="152486"/>
            <a:ext cx="7162612" cy="523220"/>
          </a:xfrm>
          <a:prstGeom prst="rect">
            <a:avLst/>
          </a:prstGeom>
          <a:noFill/>
        </p:spPr>
        <p:txBody>
          <a:bodyPr wrap="square">
            <a:spAutoFit/>
          </a:bodyPr>
          <a:lstStyle/>
          <a:p>
            <a:pPr lvl="3" algn="just">
              <a:spcBef>
                <a:spcPts val="445"/>
              </a:spcBef>
              <a:spcAft>
                <a:spcPts val="0"/>
              </a:spcAft>
              <a:buSzPts val="1300"/>
              <a:tabLst>
                <a:tab pos="635000" algn="l"/>
              </a:tabLst>
            </a:pPr>
            <a:r>
              <a:rPr lang="en-US" sz="2800" b="1" dirty="0">
                <a:effectLst/>
                <a:latin typeface="Times New Roman" panose="02020603050405020304" pitchFamily="18" charset="0"/>
                <a:ea typeface="Times New Roman" panose="02020603050405020304" pitchFamily="18" charset="0"/>
              </a:rPr>
              <a:t>3.2. </a:t>
            </a:r>
            <a:r>
              <a:rPr lang="vi-VN" sz="2800" b="1" dirty="0">
                <a:effectLst/>
                <a:latin typeface="Times New Roman" panose="02020603050405020304" pitchFamily="18" charset="0"/>
                <a:ea typeface="Times New Roman" panose="02020603050405020304" pitchFamily="18" charset="0"/>
              </a:rPr>
              <a:t>Nguyên lý hoạt</a:t>
            </a:r>
            <a:r>
              <a:rPr lang="vi-VN" sz="2800" b="1" spc="-5" dirty="0">
                <a:effectLst/>
                <a:latin typeface="Times New Roman" panose="02020603050405020304" pitchFamily="18" charset="0"/>
                <a:ea typeface="Times New Roman" panose="02020603050405020304" pitchFamily="18" charset="0"/>
              </a:rPr>
              <a:t> </a:t>
            </a:r>
            <a:r>
              <a:rPr lang="vi-VN" sz="2800" b="1" dirty="0">
                <a:effectLst/>
                <a:latin typeface="Times New Roman" panose="02020603050405020304" pitchFamily="18" charset="0"/>
                <a:ea typeface="Times New Roman" panose="02020603050405020304" pitchFamily="18" charset="0"/>
              </a:rPr>
              <a:t>động</a:t>
            </a:r>
            <a:endParaRPr lang="en-US" sz="2800" dirty="0">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84117DFD-7629-56CE-06FF-B138493BE68B}"/>
              </a:ext>
            </a:extLst>
          </p:cNvPr>
          <p:cNvSpPr txBox="1"/>
          <p:nvPr/>
        </p:nvSpPr>
        <p:spPr>
          <a:xfrm>
            <a:off x="130" y="609674"/>
            <a:ext cx="9296156" cy="6151107"/>
          </a:xfrm>
          <a:prstGeom prst="rect">
            <a:avLst/>
          </a:prstGeom>
          <a:noFill/>
        </p:spPr>
        <p:txBody>
          <a:bodyPr wrap="square">
            <a:spAutoFit/>
          </a:bodyPr>
          <a:lstStyle/>
          <a:p>
            <a:pPr marL="597535" algn="just">
              <a:spcBef>
                <a:spcPts val="210"/>
              </a:spcBef>
              <a:spcAft>
                <a:spcPts val="0"/>
              </a:spcAft>
            </a:pPr>
            <a:r>
              <a:rPr lang="vi-VN" sz="2800" dirty="0">
                <a:effectLst/>
                <a:latin typeface="Times New Roman" panose="02020603050405020304" pitchFamily="18" charset="0"/>
                <a:ea typeface="Times New Roman" panose="02020603050405020304" pitchFamily="18" charset="0"/>
              </a:rPr>
              <a:t>- Truyền động từ hộp số đến bánh răng côn chủ động truyền lực chính</a:t>
            </a:r>
            <a:endParaRPr lang="en-US" sz="2800" dirty="0">
              <a:effectLst/>
              <a:latin typeface="Times New Roman" panose="02020603050405020304" pitchFamily="18" charset="0"/>
              <a:ea typeface="Times New Roman" panose="02020603050405020304" pitchFamily="18" charset="0"/>
            </a:endParaRPr>
          </a:p>
          <a:p>
            <a:pPr marL="140335" marR="434975" algn="just">
              <a:lnSpc>
                <a:spcPct val="111000"/>
              </a:lnSpc>
              <a:spcBef>
                <a:spcPts val="190"/>
              </a:spcBef>
              <a:spcAft>
                <a:spcPts val="0"/>
              </a:spcAft>
            </a:pPr>
            <a:r>
              <a:rPr lang="vi-VN" sz="2800" dirty="0">
                <a:effectLst/>
                <a:latin typeface="Times New Roman" panose="02020603050405020304" pitchFamily="18" charset="0"/>
                <a:ea typeface="Times New Roman" panose="02020603050405020304" pitchFamily="18" charset="0"/>
              </a:rPr>
              <a:t>(1) rồi đến bánh răng côn bị động (2) qua vi sai (3) đến bán trục (4) rồi qua khớp cac đăng đồng tốc đến trục (7) để dẫn động bánh xe.</a:t>
            </a:r>
            <a:endParaRPr lang="en-US" sz="2800" dirty="0">
              <a:effectLst/>
              <a:latin typeface="Times New Roman" panose="02020603050405020304" pitchFamily="18" charset="0"/>
              <a:ea typeface="Times New Roman" panose="02020603050405020304" pitchFamily="18" charset="0"/>
            </a:endParaRPr>
          </a:p>
          <a:p>
            <a:pPr marL="140335" marR="434340" indent="457200" algn="just">
              <a:lnSpc>
                <a:spcPct val="111000"/>
              </a:lnSpc>
              <a:spcAft>
                <a:spcPts val="0"/>
              </a:spcAft>
            </a:pPr>
            <a:r>
              <a:rPr lang="vi-VN" sz="2800" dirty="0">
                <a:effectLst/>
                <a:latin typeface="Times New Roman" panose="02020603050405020304" pitchFamily="18" charset="0"/>
                <a:ea typeface="Times New Roman" panose="02020603050405020304" pitchFamily="18" charset="0"/>
              </a:rPr>
              <a:t>- Khi điều khiển bánh xe quay qua phải hoặc qua trái người lái tác dụng vào hệ thống lái qua đòn (5) của cam quay (6) làm cam quay có thể quay quanh dầm cầu (9). Khi cam quay (6) quay quanh dầm cầu (9) thì trục (7) cũng</a:t>
            </a:r>
            <a:r>
              <a:rPr lang="vi-VN" sz="2800" spc="10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phải</a:t>
            </a:r>
            <a:r>
              <a:rPr lang="vi-VN" sz="2800" spc="9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quay</a:t>
            </a:r>
            <a:r>
              <a:rPr lang="vi-VN" sz="2800" spc="8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theo,</a:t>
            </a:r>
            <a:r>
              <a:rPr lang="vi-VN" sz="2800" spc="9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do</a:t>
            </a:r>
            <a:r>
              <a:rPr lang="vi-VN" sz="2800" spc="10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đó</a:t>
            </a:r>
            <a:r>
              <a:rPr lang="vi-VN" sz="2800" spc="8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bánh</a:t>
            </a:r>
            <a:r>
              <a:rPr lang="vi-VN" sz="2800" spc="10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xe</a:t>
            </a:r>
            <a:r>
              <a:rPr lang="vi-VN" sz="2800" spc="9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được</a:t>
            </a:r>
            <a:r>
              <a:rPr lang="vi-VN" sz="2800" spc="9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lái</a:t>
            </a:r>
            <a:r>
              <a:rPr lang="vi-VN" sz="2800" spc="10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đi</a:t>
            </a:r>
            <a:r>
              <a:rPr lang="vi-VN" sz="2800" spc="9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một</a:t>
            </a:r>
            <a:r>
              <a:rPr lang="vi-VN" sz="2800" spc="11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góc.</a:t>
            </a:r>
            <a:r>
              <a:rPr lang="vi-VN" sz="2800" spc="9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Các</a:t>
            </a:r>
            <a:r>
              <a:rPr lang="vi-VN" sz="2800" spc="8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đăng</a:t>
            </a:r>
            <a:r>
              <a:rPr lang="vi-VN" sz="2800" spc="9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đồng</a:t>
            </a:r>
            <a:r>
              <a:rPr lang="vi-VN" sz="2800" spc="10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tốc</a:t>
            </a:r>
            <a:endParaRPr lang="en-US" sz="2800" dirty="0">
              <a:effectLst/>
              <a:latin typeface="Times New Roman" panose="02020603050405020304" pitchFamily="18" charset="0"/>
              <a:ea typeface="Times New Roman" panose="02020603050405020304" pitchFamily="18" charset="0"/>
            </a:endParaRPr>
          </a:p>
          <a:p>
            <a:pPr marL="140335" algn="just">
              <a:lnSpc>
                <a:spcPts val="1600"/>
              </a:lnSpc>
            </a:pPr>
            <a:r>
              <a:rPr lang="vi-VN" sz="2800" dirty="0">
                <a:effectLst/>
                <a:latin typeface="Times New Roman" panose="02020603050405020304" pitchFamily="18" charset="0"/>
                <a:ea typeface="Times New Roman" panose="02020603050405020304" pitchFamily="18" charset="0"/>
              </a:rPr>
              <a:t>(8)</a:t>
            </a:r>
            <a:r>
              <a:rPr lang="vi-VN" sz="2800" spc="7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có</a:t>
            </a:r>
            <a:r>
              <a:rPr lang="vi-VN" sz="2800" spc="7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tác</a:t>
            </a:r>
            <a:r>
              <a:rPr lang="vi-VN" sz="2800" spc="6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dụng</a:t>
            </a:r>
            <a:r>
              <a:rPr lang="vi-VN" sz="2800" spc="7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đảm</a:t>
            </a:r>
            <a:r>
              <a:rPr lang="vi-VN" sz="2800" spc="6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bảo</a:t>
            </a:r>
            <a:r>
              <a:rPr lang="vi-VN" sz="2800" spc="8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cho</a:t>
            </a:r>
            <a:r>
              <a:rPr lang="vi-VN" sz="2800" spc="7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trục</a:t>
            </a:r>
            <a:r>
              <a:rPr lang="vi-VN" sz="2800" spc="7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quay</a:t>
            </a:r>
            <a:r>
              <a:rPr lang="vi-VN" sz="2800" spc="5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với</a:t>
            </a:r>
            <a:r>
              <a:rPr lang="vi-VN" sz="2800" spc="8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tốc</a:t>
            </a:r>
            <a:r>
              <a:rPr lang="vi-VN" sz="2800" spc="6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độ</a:t>
            </a:r>
            <a:r>
              <a:rPr lang="vi-VN" sz="2800" spc="7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góc</a:t>
            </a:r>
            <a:r>
              <a:rPr lang="vi-VN" sz="2800" spc="6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điều</a:t>
            </a:r>
            <a:r>
              <a:rPr lang="vi-VN" sz="2800" spc="7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khi</a:t>
            </a:r>
            <a:r>
              <a:rPr lang="vi-VN" sz="2800" spc="7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bánh</a:t>
            </a:r>
            <a:r>
              <a:rPr lang="vi-VN" sz="2800" spc="8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xe</a:t>
            </a:r>
            <a:r>
              <a:rPr lang="vi-VN" sz="2800" spc="6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quay</a:t>
            </a:r>
            <a:endParaRPr lang="en-US" sz="2800" dirty="0">
              <a:effectLst/>
              <a:latin typeface="Times New Roman" panose="02020603050405020304" pitchFamily="18" charset="0"/>
              <a:ea typeface="Times New Roman" panose="02020603050405020304" pitchFamily="18" charset="0"/>
            </a:endParaRPr>
          </a:p>
          <a:p>
            <a:pPr marL="140335" algn="just">
              <a:spcBef>
                <a:spcPts val="185"/>
              </a:spcBef>
              <a:spcAft>
                <a:spcPts val="0"/>
              </a:spcAft>
            </a:pPr>
            <a:r>
              <a:rPr lang="vi-VN" sz="2800" dirty="0">
                <a:effectLst/>
                <a:latin typeface="Times New Roman" panose="02020603050405020304" pitchFamily="18" charset="0"/>
                <a:ea typeface="Times New Roman" panose="02020603050405020304" pitchFamily="18" charset="0"/>
              </a:rPr>
              <a:t>đi một góc độ nào bất kỳ trong phạm vi kết cấu cho phép.</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74624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258D99F-EDAA-C09F-2C5A-C8EB8F7CD2D4}"/>
              </a:ext>
            </a:extLst>
          </p:cNvPr>
          <p:cNvSpPr>
            <a:spLocks noGrp="1"/>
          </p:cNvSpPr>
          <p:nvPr>
            <p:ph type="sldNum" sz="quarter" idx="12"/>
          </p:nvPr>
        </p:nvSpPr>
        <p:spPr/>
        <p:txBody>
          <a:bodyPr/>
          <a:lstStyle/>
          <a:p>
            <a:fld id="{72C07508-5EB2-4DB8-8378-8805A83D3842}" type="slidenum">
              <a:rPr lang="en-US" smtClean="0"/>
              <a:pPr/>
              <a:t>42</a:t>
            </a:fld>
            <a:endParaRPr lang="en-US"/>
          </a:p>
        </p:txBody>
      </p:sp>
      <p:sp>
        <p:nvSpPr>
          <p:cNvPr id="6" name="TextBox 5">
            <a:extLst>
              <a:ext uri="{FF2B5EF4-FFF2-40B4-BE49-F238E27FC236}">
                <a16:creationId xmlns:a16="http://schemas.microsoft.com/office/drawing/2014/main" id="{5EC8FFB1-6E2F-8F0E-BE57-13628CE6979A}"/>
              </a:ext>
            </a:extLst>
          </p:cNvPr>
          <p:cNvSpPr txBox="1"/>
          <p:nvPr/>
        </p:nvSpPr>
        <p:spPr>
          <a:xfrm>
            <a:off x="-761850" y="152486"/>
            <a:ext cx="7238810" cy="523220"/>
          </a:xfrm>
          <a:prstGeom prst="rect">
            <a:avLst/>
          </a:prstGeom>
          <a:noFill/>
        </p:spPr>
        <p:txBody>
          <a:bodyPr wrap="square">
            <a:spAutoFit/>
          </a:bodyPr>
          <a:lstStyle/>
          <a:p>
            <a:pPr lvl="2" algn="just">
              <a:spcBef>
                <a:spcPts val="285"/>
              </a:spcBef>
              <a:spcAft>
                <a:spcPts val="0"/>
              </a:spcAft>
              <a:buSzPts val="1300"/>
              <a:tabLst>
                <a:tab pos="511175" algn="l"/>
              </a:tabLst>
            </a:pPr>
            <a:r>
              <a:rPr lang="en-US" sz="2800" b="1" dirty="0">
                <a:effectLst/>
                <a:latin typeface="Times New Roman" panose="02020603050405020304" pitchFamily="18" charset="0"/>
                <a:ea typeface="Times New Roman" panose="02020603050405020304" pitchFamily="18" charset="0"/>
              </a:rPr>
              <a:t>4. </a:t>
            </a:r>
            <a:r>
              <a:rPr lang="vi-VN" sz="2800" b="1" dirty="0">
                <a:effectLst/>
                <a:latin typeface="Times New Roman" panose="02020603050405020304" pitchFamily="18" charset="0"/>
                <a:ea typeface="Times New Roman" panose="02020603050405020304" pitchFamily="18" charset="0"/>
              </a:rPr>
              <a:t>Vị trí lắp đặt của bánh xe dẫn</a:t>
            </a:r>
            <a:r>
              <a:rPr lang="vi-VN" sz="2800" b="1" spc="-15" dirty="0">
                <a:effectLst/>
                <a:latin typeface="Times New Roman" panose="02020603050405020304" pitchFamily="18" charset="0"/>
                <a:ea typeface="Times New Roman" panose="02020603050405020304" pitchFamily="18" charset="0"/>
              </a:rPr>
              <a:t> </a:t>
            </a:r>
            <a:r>
              <a:rPr lang="vi-VN" sz="2800" b="1" dirty="0">
                <a:effectLst/>
                <a:latin typeface="Times New Roman" panose="02020603050405020304" pitchFamily="18" charset="0"/>
                <a:ea typeface="Times New Roman" panose="02020603050405020304" pitchFamily="18" charset="0"/>
              </a:rPr>
              <a:t>hướng</a:t>
            </a:r>
            <a:endParaRPr lang="en-US" sz="2800" dirty="0">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84934DD1-76E5-B937-3A4B-2F953D3235C6}"/>
              </a:ext>
            </a:extLst>
          </p:cNvPr>
          <p:cNvSpPr txBox="1"/>
          <p:nvPr/>
        </p:nvSpPr>
        <p:spPr>
          <a:xfrm>
            <a:off x="188097" y="707665"/>
            <a:ext cx="5338916" cy="461665"/>
          </a:xfrm>
          <a:prstGeom prst="rect">
            <a:avLst/>
          </a:prstGeom>
          <a:noFill/>
        </p:spPr>
        <p:txBody>
          <a:bodyPr wrap="square">
            <a:spAutoFit/>
          </a:bodyPr>
          <a:lstStyle/>
          <a:p>
            <a:r>
              <a:rPr lang="en-US" sz="2400" b="1" dirty="0">
                <a:effectLst/>
                <a:latin typeface="Times New Roman" panose="02020603050405020304" pitchFamily="18" charset="0"/>
                <a:ea typeface="Times New Roman" panose="02020603050405020304" pitchFamily="18" charset="0"/>
              </a:rPr>
              <a:t>4.1. </a:t>
            </a:r>
            <a:r>
              <a:rPr lang="vi-VN" sz="2400" b="1" dirty="0">
                <a:effectLst/>
                <a:latin typeface="Times New Roman" panose="02020603050405020304" pitchFamily="18" charset="0"/>
                <a:ea typeface="Times New Roman" panose="02020603050405020304" pitchFamily="18" charset="0"/>
              </a:rPr>
              <a:t>Góc camber (Góc doãng bánh xe)</a:t>
            </a:r>
            <a:endParaRPr lang="en-US" sz="2400" dirty="0"/>
          </a:p>
        </p:txBody>
      </p:sp>
      <p:sp>
        <p:nvSpPr>
          <p:cNvPr id="10" name="TextBox 9">
            <a:extLst>
              <a:ext uri="{FF2B5EF4-FFF2-40B4-BE49-F238E27FC236}">
                <a16:creationId xmlns:a16="http://schemas.microsoft.com/office/drawing/2014/main" id="{75ED34F0-B0D3-7F16-3F13-D58177FDFE78}"/>
              </a:ext>
            </a:extLst>
          </p:cNvPr>
          <p:cNvSpPr txBox="1"/>
          <p:nvPr/>
        </p:nvSpPr>
        <p:spPr>
          <a:xfrm>
            <a:off x="76328" y="1132435"/>
            <a:ext cx="9412981" cy="830997"/>
          </a:xfrm>
          <a:prstGeom prst="rect">
            <a:avLst/>
          </a:prstGeom>
          <a:noFill/>
        </p:spPr>
        <p:txBody>
          <a:bodyPr wrap="square">
            <a:spAutoFit/>
          </a:bodyPr>
          <a:lstStyle/>
          <a:p>
            <a:r>
              <a:rPr lang="en-US" sz="240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Góc doãng bánh xe là góc bánh xe nghiêng về bên phải hay nghiêng về bên trái đối với đường thẳng góc với mặt đường</a:t>
            </a:r>
            <a:endParaRPr lang="en-US" sz="2400" dirty="0"/>
          </a:p>
        </p:txBody>
      </p:sp>
      <p:pic>
        <p:nvPicPr>
          <p:cNvPr id="11" name="image129.jpeg">
            <a:extLst>
              <a:ext uri="{FF2B5EF4-FFF2-40B4-BE49-F238E27FC236}">
                <a16:creationId xmlns:a16="http://schemas.microsoft.com/office/drawing/2014/main" id="{254A52D1-3823-73EA-B8D5-94BFBE79A3FF}"/>
              </a:ext>
            </a:extLst>
          </p:cNvPr>
          <p:cNvPicPr>
            <a:picLocks noChangeAspect="1"/>
          </p:cNvPicPr>
          <p:nvPr/>
        </p:nvPicPr>
        <p:blipFill>
          <a:blip r:embed="rId2" cstate="print"/>
          <a:stretch>
            <a:fillRect/>
          </a:stretch>
        </p:blipFill>
        <p:spPr>
          <a:xfrm>
            <a:off x="533517" y="2133634"/>
            <a:ext cx="8955792" cy="4419483"/>
          </a:xfrm>
          <a:prstGeom prst="rect">
            <a:avLst/>
          </a:prstGeom>
        </p:spPr>
      </p:pic>
    </p:spTree>
    <p:extLst>
      <p:ext uri="{BB962C8B-B14F-4D97-AF65-F5344CB8AC3E}">
        <p14:creationId xmlns:p14="http://schemas.microsoft.com/office/powerpoint/2010/main" val="15149250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9FA416C-0B0F-19AF-CDFF-C78541FE4905}"/>
              </a:ext>
            </a:extLst>
          </p:cNvPr>
          <p:cNvSpPr>
            <a:spLocks noGrp="1"/>
          </p:cNvSpPr>
          <p:nvPr>
            <p:ph type="sldNum" sz="quarter" idx="12"/>
          </p:nvPr>
        </p:nvSpPr>
        <p:spPr/>
        <p:txBody>
          <a:bodyPr/>
          <a:lstStyle/>
          <a:p>
            <a:fld id="{72C07508-5EB2-4DB8-8378-8805A83D3842}" type="slidenum">
              <a:rPr lang="en-US" smtClean="0"/>
              <a:pPr/>
              <a:t>43</a:t>
            </a:fld>
            <a:endParaRPr lang="en-US"/>
          </a:p>
        </p:txBody>
      </p:sp>
      <p:sp>
        <p:nvSpPr>
          <p:cNvPr id="6" name="TextBox 5">
            <a:extLst>
              <a:ext uri="{FF2B5EF4-FFF2-40B4-BE49-F238E27FC236}">
                <a16:creationId xmlns:a16="http://schemas.microsoft.com/office/drawing/2014/main" id="{BC65FB2B-7408-D1EE-3F5D-5250C6EB711E}"/>
              </a:ext>
            </a:extLst>
          </p:cNvPr>
          <p:cNvSpPr txBox="1"/>
          <p:nvPr/>
        </p:nvSpPr>
        <p:spPr>
          <a:xfrm>
            <a:off x="-2458" y="152486"/>
            <a:ext cx="8155774" cy="461665"/>
          </a:xfrm>
          <a:prstGeom prst="rect">
            <a:avLst/>
          </a:prstGeom>
          <a:noFill/>
        </p:spPr>
        <p:txBody>
          <a:bodyPr wrap="square">
            <a:spAutoFit/>
          </a:bodyPr>
          <a:lstStyle/>
          <a:p>
            <a:pPr marL="140335" algn="just">
              <a:spcBef>
                <a:spcPts val="75"/>
              </a:spcBef>
              <a:spcAft>
                <a:spcPts val="0"/>
              </a:spcAft>
            </a:pPr>
            <a:r>
              <a:rPr lang="en-US" sz="2400" b="1" dirty="0">
                <a:latin typeface="Times New Roman" panose="02020603050405020304" pitchFamily="18" charset="0"/>
                <a:ea typeface="Times New Roman" panose="02020603050405020304" pitchFamily="18" charset="0"/>
              </a:rPr>
              <a:t>4.2.</a:t>
            </a:r>
            <a:r>
              <a:rPr lang="vi-VN" sz="2400" b="1" dirty="0">
                <a:effectLst/>
                <a:latin typeface="Times New Roman" panose="02020603050405020304" pitchFamily="18" charset="0"/>
                <a:ea typeface="Times New Roman" panose="02020603050405020304" pitchFamily="18" charset="0"/>
              </a:rPr>
              <a:t> Góc caster (Góc nghiêng của trụ quay đứng)</a:t>
            </a:r>
            <a:endParaRPr lang="en-US" sz="2400" dirty="0">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1D13C3F7-3F74-8A08-7FFA-D3938B8418D3}"/>
              </a:ext>
            </a:extLst>
          </p:cNvPr>
          <p:cNvSpPr txBox="1"/>
          <p:nvPr/>
        </p:nvSpPr>
        <p:spPr>
          <a:xfrm>
            <a:off x="228724" y="626449"/>
            <a:ext cx="9143760" cy="461665"/>
          </a:xfrm>
          <a:prstGeom prst="rect">
            <a:avLst/>
          </a:prstGeom>
          <a:noFill/>
        </p:spPr>
        <p:txBody>
          <a:bodyPr wrap="square">
            <a:spAutoFit/>
          </a:bodyPr>
          <a:lstStyle/>
          <a:p>
            <a:r>
              <a:rPr lang="en-US" sz="240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Caster là sự nghiêng về phía trước hoặc phía sau của trụ quay đứng</a:t>
            </a:r>
            <a:endParaRPr lang="en-US" sz="2400" dirty="0"/>
          </a:p>
        </p:txBody>
      </p:sp>
      <p:pic>
        <p:nvPicPr>
          <p:cNvPr id="9" name="image131.jpeg">
            <a:extLst>
              <a:ext uri="{FF2B5EF4-FFF2-40B4-BE49-F238E27FC236}">
                <a16:creationId xmlns:a16="http://schemas.microsoft.com/office/drawing/2014/main" id="{8A89A61A-C70E-472C-D5CD-9451A03A6E4C}"/>
              </a:ext>
            </a:extLst>
          </p:cNvPr>
          <p:cNvPicPr>
            <a:picLocks noChangeAspect="1"/>
          </p:cNvPicPr>
          <p:nvPr/>
        </p:nvPicPr>
        <p:blipFill rotWithShape="1">
          <a:blip r:embed="rId2" cstate="print"/>
          <a:srcRect b="4954"/>
          <a:stretch/>
        </p:blipFill>
        <p:spPr>
          <a:xfrm>
            <a:off x="762109" y="1524050"/>
            <a:ext cx="8462853" cy="4832301"/>
          </a:xfrm>
          <a:prstGeom prst="rect">
            <a:avLst/>
          </a:prstGeom>
        </p:spPr>
      </p:pic>
    </p:spTree>
    <p:extLst>
      <p:ext uri="{BB962C8B-B14F-4D97-AF65-F5344CB8AC3E}">
        <p14:creationId xmlns:p14="http://schemas.microsoft.com/office/powerpoint/2010/main" val="29332471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AF06387-9B5E-05FD-5C36-E7CD3C4A31C6}"/>
              </a:ext>
            </a:extLst>
          </p:cNvPr>
          <p:cNvSpPr>
            <a:spLocks noGrp="1"/>
          </p:cNvSpPr>
          <p:nvPr>
            <p:ph type="sldNum" sz="quarter" idx="12"/>
          </p:nvPr>
        </p:nvSpPr>
        <p:spPr/>
        <p:txBody>
          <a:bodyPr/>
          <a:lstStyle/>
          <a:p>
            <a:fld id="{72C07508-5EB2-4DB8-8378-8805A83D3842}" type="slidenum">
              <a:rPr lang="en-US" smtClean="0"/>
              <a:pPr/>
              <a:t>44</a:t>
            </a:fld>
            <a:endParaRPr lang="en-US"/>
          </a:p>
        </p:txBody>
      </p:sp>
      <p:sp>
        <p:nvSpPr>
          <p:cNvPr id="6" name="TextBox 5">
            <a:extLst>
              <a:ext uri="{FF2B5EF4-FFF2-40B4-BE49-F238E27FC236}">
                <a16:creationId xmlns:a16="http://schemas.microsoft.com/office/drawing/2014/main" id="{E8C343F7-4643-5479-CAB2-ECC5F715C148}"/>
              </a:ext>
            </a:extLst>
          </p:cNvPr>
          <p:cNvSpPr txBox="1"/>
          <p:nvPr/>
        </p:nvSpPr>
        <p:spPr>
          <a:xfrm>
            <a:off x="-1219038" y="152486"/>
            <a:ext cx="9829542" cy="461665"/>
          </a:xfrm>
          <a:prstGeom prst="rect">
            <a:avLst/>
          </a:prstGeom>
          <a:noFill/>
        </p:spPr>
        <p:txBody>
          <a:bodyPr wrap="square">
            <a:spAutoFit/>
          </a:bodyPr>
          <a:lstStyle/>
          <a:p>
            <a:pPr lvl="3">
              <a:spcBef>
                <a:spcPts val="445"/>
              </a:spcBef>
              <a:spcAft>
                <a:spcPts val="0"/>
              </a:spcAft>
              <a:buSzPts val="1300"/>
              <a:tabLst>
                <a:tab pos="675640" algn="l"/>
              </a:tabLst>
            </a:pPr>
            <a:r>
              <a:rPr lang="en-US" sz="2400" b="1" dirty="0">
                <a:effectLst/>
                <a:latin typeface="Times New Roman" panose="02020603050405020304" pitchFamily="18" charset="0"/>
                <a:ea typeface="Times New Roman" panose="02020603050405020304" pitchFamily="18" charset="0"/>
              </a:rPr>
              <a:t>4.3. </a:t>
            </a:r>
            <a:r>
              <a:rPr lang="vi-VN" sz="2400" b="1" dirty="0">
                <a:effectLst/>
                <a:latin typeface="Times New Roman" panose="02020603050405020304" pitchFamily="18" charset="0"/>
                <a:ea typeface="Times New Roman" panose="02020603050405020304" pitchFamily="18" charset="0"/>
              </a:rPr>
              <a:t>Góc kingpin (góc nghiêng ngang của trụ quay đứng</a:t>
            </a:r>
            <a:r>
              <a:rPr lang="vi-VN" sz="2400" b="1" spc="-30" dirty="0">
                <a:effectLst/>
                <a:latin typeface="Times New Roman" panose="02020603050405020304" pitchFamily="18" charset="0"/>
                <a:ea typeface="Times New Roman" panose="02020603050405020304" pitchFamily="18" charset="0"/>
              </a:rPr>
              <a:t> </a:t>
            </a:r>
            <a:r>
              <a:rPr lang="vi-VN" sz="2400" b="1"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E84E0E15-1345-FB47-112C-86027CE8DB38}"/>
              </a:ext>
            </a:extLst>
          </p:cNvPr>
          <p:cNvSpPr txBox="1"/>
          <p:nvPr/>
        </p:nvSpPr>
        <p:spPr>
          <a:xfrm>
            <a:off x="228724" y="626509"/>
            <a:ext cx="9448552" cy="830997"/>
          </a:xfrm>
          <a:prstGeom prst="rect">
            <a:avLst/>
          </a:prstGeom>
          <a:noFill/>
        </p:spPr>
        <p:txBody>
          <a:bodyPr wrap="square">
            <a:spAutoFit/>
          </a:bodyPr>
          <a:lstStyle/>
          <a:p>
            <a:r>
              <a:rPr lang="en-US" sz="240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Góc kingpin là góc nghiêng của trụ quay đứng trong mặt phẳng ngang vào phía trong so với đường thẳng đứng </a:t>
            </a:r>
            <a:endParaRPr lang="en-US" sz="2400" dirty="0"/>
          </a:p>
        </p:txBody>
      </p:sp>
      <p:pic>
        <p:nvPicPr>
          <p:cNvPr id="10" name="Picture 9">
            <a:extLst>
              <a:ext uri="{FF2B5EF4-FFF2-40B4-BE49-F238E27FC236}">
                <a16:creationId xmlns:a16="http://schemas.microsoft.com/office/drawing/2014/main" id="{038111F4-CD96-3997-81B1-880151FC5470}"/>
              </a:ext>
            </a:extLst>
          </p:cNvPr>
          <p:cNvPicPr>
            <a:picLocks noChangeAspect="1"/>
          </p:cNvPicPr>
          <p:nvPr/>
        </p:nvPicPr>
        <p:blipFill rotWithShape="1">
          <a:blip r:embed="rId2">
            <a:extLst>
              <a:ext uri="{28A0092B-C50C-407E-A947-70E740481C1C}">
                <a14:useLocalDpi xmlns:a14="http://schemas.microsoft.com/office/drawing/2010/main" val="0"/>
              </a:ext>
            </a:extLst>
          </a:blip>
          <a:srcRect r="42001"/>
          <a:stretch/>
        </p:blipFill>
        <p:spPr>
          <a:xfrm>
            <a:off x="1295497" y="1469864"/>
            <a:ext cx="7543602" cy="4886487"/>
          </a:xfrm>
          <a:prstGeom prst="rect">
            <a:avLst/>
          </a:prstGeom>
        </p:spPr>
      </p:pic>
    </p:spTree>
    <p:extLst>
      <p:ext uri="{BB962C8B-B14F-4D97-AF65-F5344CB8AC3E}">
        <p14:creationId xmlns:p14="http://schemas.microsoft.com/office/powerpoint/2010/main" val="34081091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6A98747-919C-CC70-D092-E0960411047E}"/>
              </a:ext>
            </a:extLst>
          </p:cNvPr>
          <p:cNvSpPr>
            <a:spLocks noGrp="1"/>
          </p:cNvSpPr>
          <p:nvPr>
            <p:ph type="sldNum" sz="quarter" idx="12"/>
          </p:nvPr>
        </p:nvSpPr>
        <p:spPr/>
        <p:txBody>
          <a:bodyPr/>
          <a:lstStyle/>
          <a:p>
            <a:fld id="{72C07508-5EB2-4DB8-8378-8805A83D3842}" type="slidenum">
              <a:rPr lang="en-US" smtClean="0"/>
              <a:pPr/>
              <a:t>45</a:t>
            </a:fld>
            <a:endParaRPr lang="en-US"/>
          </a:p>
        </p:txBody>
      </p:sp>
      <p:sp>
        <p:nvSpPr>
          <p:cNvPr id="5" name="TextBox 4">
            <a:extLst>
              <a:ext uri="{FF2B5EF4-FFF2-40B4-BE49-F238E27FC236}">
                <a16:creationId xmlns:a16="http://schemas.microsoft.com/office/drawing/2014/main" id="{B33C9654-CA73-D55E-668B-6CABCC4E5BE0}"/>
              </a:ext>
            </a:extLst>
          </p:cNvPr>
          <p:cNvSpPr txBox="1"/>
          <p:nvPr/>
        </p:nvSpPr>
        <p:spPr>
          <a:xfrm>
            <a:off x="-533256" y="152486"/>
            <a:ext cx="9829542" cy="882293"/>
          </a:xfrm>
          <a:prstGeom prst="rect">
            <a:avLst/>
          </a:prstGeom>
          <a:noFill/>
        </p:spPr>
        <p:txBody>
          <a:bodyPr wrap="square">
            <a:spAutoFit/>
          </a:bodyPr>
          <a:lstStyle/>
          <a:p>
            <a:pPr lvl="3" algn="ctr">
              <a:spcBef>
                <a:spcPts val="445"/>
              </a:spcBef>
              <a:spcAft>
                <a:spcPts val="0"/>
              </a:spcAft>
              <a:buSzPts val="1300"/>
              <a:tabLst>
                <a:tab pos="675640" algn="l"/>
              </a:tabLst>
            </a:pPr>
            <a:r>
              <a:rPr lang="en-US" sz="2400" b="1" dirty="0">
                <a:effectLst/>
                <a:latin typeface="Times New Roman" panose="02020603050405020304" pitchFamily="18" charset="0"/>
                <a:ea typeface="Times New Roman" panose="02020603050405020304" pitchFamily="18" charset="0"/>
              </a:rPr>
              <a:t>BÀI KIỂM TRA KẾT THÚC MH/MĐ</a:t>
            </a:r>
          </a:p>
          <a:p>
            <a:pPr lvl="3" algn="ctr">
              <a:spcBef>
                <a:spcPts val="445"/>
              </a:spcBef>
              <a:spcAft>
                <a:spcPts val="0"/>
              </a:spcAft>
              <a:buSzPts val="1300"/>
              <a:tabLst>
                <a:tab pos="675640" algn="l"/>
              </a:tabLst>
            </a:pPr>
            <a:r>
              <a:rPr lang="en-US" sz="2400" b="1" dirty="0">
                <a:latin typeface="Times New Roman" panose="02020603050405020304" pitchFamily="18" charset="0"/>
                <a:ea typeface="Times New Roman" panose="02020603050405020304" pitchFamily="18" charset="0"/>
              </a:rPr>
              <a:t>MH/MĐ: HỆ THỐNG TRUYỀN LỰC</a:t>
            </a:r>
            <a:endParaRPr lang="en-US" sz="2400" dirty="0">
              <a:effectLst/>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A5D1FB57-7041-8083-1190-1135C3ABB186}"/>
              </a:ext>
            </a:extLst>
          </p:cNvPr>
          <p:cNvSpPr txBox="1"/>
          <p:nvPr/>
        </p:nvSpPr>
        <p:spPr>
          <a:xfrm>
            <a:off x="202912" y="1381593"/>
            <a:ext cx="9524750" cy="1141146"/>
          </a:xfrm>
          <a:prstGeom prst="rect">
            <a:avLst/>
          </a:prstGeom>
          <a:noFill/>
        </p:spPr>
        <p:txBody>
          <a:bodyPr wrap="square">
            <a:spAutoFit/>
          </a:bodyPr>
          <a:lstStyle/>
          <a:p>
            <a:pPr>
              <a:lnSpc>
                <a:spcPct val="150000"/>
              </a:lnSpc>
            </a:pPr>
            <a:r>
              <a:rPr lang="en-US" sz="2400" b="1" i="1" dirty="0" err="1">
                <a:effectLst/>
                <a:latin typeface="Times New Roman" panose="02020603050405020304" pitchFamily="18" charset="0"/>
                <a:ea typeface="Times New Roman" panose="02020603050405020304" pitchFamily="18" charset="0"/>
              </a:rPr>
              <a:t>Câu</a:t>
            </a:r>
            <a:r>
              <a:rPr lang="en-US" sz="2400" b="1" i="1" dirty="0">
                <a:effectLst/>
                <a:latin typeface="Times New Roman" panose="02020603050405020304" pitchFamily="18" charset="0"/>
                <a:ea typeface="Times New Roman" panose="02020603050405020304" pitchFamily="18" charset="0"/>
              </a:rPr>
              <a:t> 1 (2.5.điểm): </a:t>
            </a:r>
            <a:r>
              <a:rPr lang="en-US" sz="2400" b="1" dirty="0">
                <a:effectLst/>
                <a:latin typeface="Times New Roman" panose="02020603050405020304" pitchFamily="18" charset="0"/>
                <a:ea typeface="Times New Roman" panose="02020603050405020304" pitchFamily="18" charset="0"/>
              </a:rPr>
              <a:t>Vẽ </a:t>
            </a:r>
            <a:r>
              <a:rPr lang="en-US" sz="2400" b="1" dirty="0" err="1">
                <a:effectLst/>
                <a:latin typeface="Times New Roman" panose="02020603050405020304" pitchFamily="18" charset="0"/>
                <a:ea typeface="Times New Roman" panose="02020603050405020304" pitchFamily="18" charset="0"/>
              </a:rPr>
              <a:t>sơ</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đô</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cấu</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tạo</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va</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trình</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bày</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nguyên</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ly</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làm</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việc</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của</a:t>
            </a:r>
            <a:r>
              <a:rPr lang="en-US" sz="2400" b="1" dirty="0">
                <a:effectLst/>
                <a:latin typeface="Times New Roman" panose="02020603050405020304" pitchFamily="18" charset="0"/>
                <a:ea typeface="Times New Roman" panose="02020603050405020304" pitchFamily="18" charset="0"/>
              </a:rPr>
              <a:t> </a:t>
            </a:r>
            <a:r>
              <a:rPr lang="en-US" sz="2400" b="1" dirty="0">
                <a:latin typeface="Times New Roman" panose="02020603050405020304" pitchFamily="18" charset="0"/>
                <a:ea typeface="Times New Roman" panose="02020603050405020304" pitchFamily="18" charset="0"/>
              </a:rPr>
              <a:t>l</a:t>
            </a:r>
            <a:r>
              <a:rPr lang="vi-VN" sz="2400" b="1" dirty="0">
                <a:effectLst/>
                <a:latin typeface="Times New Roman" panose="02020603050405020304" pitchFamily="18" charset="0"/>
                <a:ea typeface="Times New Roman" panose="02020603050405020304" pitchFamily="18" charset="0"/>
              </a:rPr>
              <a:t>y hợp ma sát khô một đĩa bị động lò xo ép hình</a:t>
            </a:r>
            <a:r>
              <a:rPr lang="vi-VN" sz="2400" b="1" spc="-15" dirty="0">
                <a:effectLst/>
                <a:latin typeface="Times New Roman" panose="02020603050405020304" pitchFamily="18" charset="0"/>
                <a:ea typeface="Times New Roman" panose="02020603050405020304" pitchFamily="18" charset="0"/>
              </a:rPr>
              <a:t> </a:t>
            </a:r>
            <a:r>
              <a:rPr lang="vi-VN" sz="2400" b="1" dirty="0">
                <a:effectLst/>
                <a:latin typeface="Times New Roman" panose="02020603050405020304" pitchFamily="18" charset="0"/>
                <a:ea typeface="Times New Roman" panose="02020603050405020304" pitchFamily="18" charset="0"/>
              </a:rPr>
              <a:t>đĩa</a:t>
            </a:r>
            <a:endParaRPr lang="en-US" sz="2400" dirty="0"/>
          </a:p>
        </p:txBody>
      </p:sp>
      <p:sp>
        <p:nvSpPr>
          <p:cNvPr id="11" name="TextBox 10">
            <a:extLst>
              <a:ext uri="{FF2B5EF4-FFF2-40B4-BE49-F238E27FC236}">
                <a16:creationId xmlns:a16="http://schemas.microsoft.com/office/drawing/2014/main" id="{BE600F75-C5FB-4741-D6F7-37B68A1E9883}"/>
              </a:ext>
            </a:extLst>
          </p:cNvPr>
          <p:cNvSpPr txBox="1"/>
          <p:nvPr/>
        </p:nvSpPr>
        <p:spPr>
          <a:xfrm>
            <a:off x="180909" y="2515491"/>
            <a:ext cx="9677276" cy="1477328"/>
          </a:xfrm>
          <a:prstGeom prst="rect">
            <a:avLst/>
          </a:prstGeom>
          <a:noFill/>
        </p:spPr>
        <p:txBody>
          <a:bodyPr wrap="square">
            <a:spAutoFit/>
          </a:bodyPr>
          <a:lstStyle/>
          <a:p>
            <a:pPr>
              <a:lnSpc>
                <a:spcPct val="150000"/>
              </a:lnSpc>
            </a:pPr>
            <a:r>
              <a:rPr lang="en-US" sz="2400" b="1" dirty="0" err="1">
                <a:effectLst/>
                <a:latin typeface="Times New Roman" panose="02020603050405020304" pitchFamily="18" charset="0"/>
                <a:ea typeface="Times New Roman" panose="02020603050405020304" pitchFamily="18" charset="0"/>
              </a:rPr>
              <a:t>Câu</a:t>
            </a:r>
            <a:r>
              <a:rPr lang="en-US" sz="2400" b="1" dirty="0">
                <a:effectLst/>
                <a:latin typeface="Times New Roman" panose="02020603050405020304" pitchFamily="18" charset="0"/>
                <a:ea typeface="Times New Roman" panose="02020603050405020304" pitchFamily="18" charset="0"/>
              </a:rPr>
              <a:t> 2 </a:t>
            </a:r>
            <a:r>
              <a:rPr lang="en-US" sz="2400" b="1" i="1" dirty="0">
                <a:effectLst/>
                <a:latin typeface="Times New Roman" panose="02020603050405020304" pitchFamily="18" charset="0"/>
                <a:ea typeface="Times New Roman" panose="02020603050405020304" pitchFamily="18" charset="0"/>
              </a:rPr>
              <a:t>(2.5.điểm): </a:t>
            </a:r>
            <a:r>
              <a:rPr lang="en-US" sz="2400" b="1" dirty="0">
                <a:effectLst/>
                <a:latin typeface="Times New Roman" panose="02020603050405020304" pitchFamily="18" charset="0"/>
                <a:ea typeface="Times New Roman" panose="02020603050405020304" pitchFamily="18" charset="0"/>
              </a:rPr>
              <a:t>: Vẽ </a:t>
            </a:r>
            <a:r>
              <a:rPr lang="en-US" sz="2400" b="1" dirty="0" err="1">
                <a:effectLst/>
                <a:latin typeface="Times New Roman" panose="02020603050405020304" pitchFamily="18" charset="0"/>
                <a:ea typeface="Times New Roman" panose="02020603050405020304" pitchFamily="18" charset="0"/>
              </a:rPr>
              <a:t>sơ</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đô</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cấu</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tạo</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va</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trình</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bày</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nguyên</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ly</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làm</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việc</a:t>
            </a:r>
            <a:r>
              <a:rPr lang="en-US" sz="2400" b="1" dirty="0">
                <a:effectLst/>
                <a:latin typeface="Times New Roman" panose="02020603050405020304" pitchFamily="18" charset="0"/>
                <a:ea typeface="Times New Roman" panose="02020603050405020304" pitchFamily="18" charset="0"/>
              </a:rPr>
              <a:t> </a:t>
            </a:r>
            <a:r>
              <a:rPr lang="en-US" sz="2400" b="1" dirty="0">
                <a:latin typeface="Times New Roman" panose="02020603050405020304" pitchFamily="18" charset="0"/>
                <a:ea typeface="Times New Roman" panose="02020603050405020304" pitchFamily="18" charset="0"/>
              </a:rPr>
              <a:t>d</a:t>
            </a:r>
            <a:r>
              <a:rPr lang="vi-VN" sz="2400" b="1" dirty="0">
                <a:effectLst/>
                <a:latin typeface="Times New Roman" panose="02020603050405020304" pitchFamily="18" charset="0"/>
                <a:ea typeface="Times New Roman" panose="02020603050405020304" pitchFamily="18" charset="0"/>
              </a:rPr>
              <a:t>ẫn động cơ khí cường hoá khí</a:t>
            </a:r>
            <a:r>
              <a:rPr lang="vi-VN" sz="2400" b="1" spc="25" dirty="0">
                <a:effectLst/>
                <a:latin typeface="Times New Roman" panose="02020603050405020304" pitchFamily="18" charset="0"/>
                <a:ea typeface="Times New Roman" panose="02020603050405020304" pitchFamily="18" charset="0"/>
              </a:rPr>
              <a:t> </a:t>
            </a:r>
            <a:r>
              <a:rPr lang="vi-VN" sz="2400" b="1" dirty="0">
                <a:effectLst/>
                <a:latin typeface="Times New Roman" panose="02020603050405020304" pitchFamily="18" charset="0"/>
                <a:ea typeface="Times New Roman" panose="02020603050405020304" pitchFamily="18" charset="0"/>
              </a:rPr>
              <a:t>nén</a:t>
            </a:r>
            <a:endParaRPr lang="en-US" sz="2400" dirty="0"/>
          </a:p>
          <a:p>
            <a:endParaRPr lang="en-US" dirty="0"/>
          </a:p>
        </p:txBody>
      </p:sp>
      <p:sp>
        <p:nvSpPr>
          <p:cNvPr id="15" name="TextBox 14">
            <a:extLst>
              <a:ext uri="{FF2B5EF4-FFF2-40B4-BE49-F238E27FC236}">
                <a16:creationId xmlns:a16="http://schemas.microsoft.com/office/drawing/2014/main" id="{A9F8BFFF-0B09-E3C8-00A4-82C7A94C83A8}"/>
              </a:ext>
            </a:extLst>
          </p:cNvPr>
          <p:cNvSpPr txBox="1"/>
          <p:nvPr/>
        </p:nvSpPr>
        <p:spPr>
          <a:xfrm>
            <a:off x="166103" y="3581396"/>
            <a:ext cx="9829542" cy="1141146"/>
          </a:xfrm>
          <a:prstGeom prst="rect">
            <a:avLst/>
          </a:prstGeom>
          <a:noFill/>
        </p:spPr>
        <p:txBody>
          <a:bodyPr wrap="square">
            <a:spAutoFit/>
          </a:bodyPr>
          <a:lstStyle/>
          <a:p>
            <a:pPr>
              <a:lnSpc>
                <a:spcPct val="150000"/>
              </a:lnSpc>
            </a:pPr>
            <a:r>
              <a:rPr lang="en-US" sz="2400" b="1" dirty="0" err="1">
                <a:effectLst/>
                <a:latin typeface="Times New Roman" panose="02020603050405020304" pitchFamily="18" charset="0"/>
                <a:ea typeface="Times New Roman" panose="02020603050405020304" pitchFamily="18" charset="0"/>
              </a:rPr>
              <a:t>Câu</a:t>
            </a:r>
            <a:r>
              <a:rPr lang="en-US" sz="2400" b="1" dirty="0">
                <a:effectLst/>
                <a:latin typeface="Times New Roman" panose="02020603050405020304" pitchFamily="18" charset="0"/>
                <a:ea typeface="Times New Roman" panose="02020603050405020304" pitchFamily="18" charset="0"/>
              </a:rPr>
              <a:t> 3 </a:t>
            </a:r>
            <a:r>
              <a:rPr lang="en-US" sz="2400" b="1" i="1" dirty="0">
                <a:effectLst/>
                <a:latin typeface="Times New Roman" panose="02020603050405020304" pitchFamily="18" charset="0"/>
                <a:ea typeface="Times New Roman" panose="02020603050405020304" pitchFamily="18" charset="0"/>
              </a:rPr>
              <a:t>(2.5.điểm): </a:t>
            </a:r>
            <a:r>
              <a:rPr lang="en-US" sz="2400" b="1" dirty="0">
                <a:effectLst/>
                <a:latin typeface="Times New Roman" panose="02020603050405020304" pitchFamily="18" charset="0"/>
                <a:ea typeface="Times New Roman" panose="02020603050405020304" pitchFamily="18" charset="0"/>
              </a:rPr>
              <a:t>: Vẽ </a:t>
            </a:r>
            <a:r>
              <a:rPr lang="en-US" sz="2400" b="1" dirty="0" err="1">
                <a:effectLst/>
                <a:latin typeface="Times New Roman" panose="02020603050405020304" pitchFamily="18" charset="0"/>
                <a:ea typeface="Times New Roman" panose="02020603050405020304" pitchFamily="18" charset="0"/>
              </a:rPr>
              <a:t>sơ</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đô</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cấu</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tạo</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va</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trình</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bày</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nguyên</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ly</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làm</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việc</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của</a:t>
            </a:r>
            <a:r>
              <a:rPr lang="en-US" sz="2400" b="1" dirty="0">
                <a:effectLst/>
                <a:latin typeface="Times New Roman" panose="02020603050405020304" pitchFamily="18" charset="0"/>
                <a:ea typeface="Times New Roman" panose="02020603050405020304" pitchFamily="18" charset="0"/>
              </a:rPr>
              <a:t> </a:t>
            </a:r>
            <a:r>
              <a:rPr lang="vi-VN" sz="2400" b="1" spc="-25" dirty="0">
                <a:effectLst/>
                <a:latin typeface="Times New Roman" panose="02020603050405020304" pitchFamily="18" charset="0"/>
                <a:ea typeface="Times New Roman" panose="02020603050405020304" pitchFamily="18" charset="0"/>
              </a:rPr>
              <a:t>hộp</a:t>
            </a:r>
            <a:r>
              <a:rPr lang="vi-VN" sz="2400" b="1" spc="-50" dirty="0">
                <a:effectLst/>
                <a:latin typeface="Times New Roman" panose="02020603050405020304" pitchFamily="18" charset="0"/>
                <a:ea typeface="Times New Roman" panose="02020603050405020304" pitchFamily="18" charset="0"/>
              </a:rPr>
              <a:t> </a:t>
            </a:r>
            <a:r>
              <a:rPr lang="vi-VN" sz="2400" b="1" spc="-20" dirty="0">
                <a:effectLst/>
                <a:latin typeface="Times New Roman" panose="02020603050405020304" pitchFamily="18" charset="0"/>
                <a:ea typeface="Times New Roman" panose="02020603050405020304" pitchFamily="18" charset="0"/>
              </a:rPr>
              <a:t>số</a:t>
            </a:r>
            <a:r>
              <a:rPr lang="vi-VN" sz="2400" b="1" spc="-50" dirty="0">
                <a:effectLst/>
                <a:latin typeface="Times New Roman" panose="02020603050405020304" pitchFamily="18" charset="0"/>
                <a:ea typeface="Times New Roman" panose="02020603050405020304" pitchFamily="18" charset="0"/>
              </a:rPr>
              <a:t> </a:t>
            </a:r>
            <a:r>
              <a:rPr lang="en-US" sz="2400" b="1" spc="-25" dirty="0">
                <a:latin typeface="Times New Roman" panose="02020603050405020304" pitchFamily="18" charset="0"/>
                <a:ea typeface="Times New Roman" panose="02020603050405020304" pitchFamily="18" charset="0"/>
              </a:rPr>
              <a:t>3</a:t>
            </a:r>
            <a:r>
              <a:rPr lang="en-US" sz="2400" b="1" spc="-25" dirty="0">
                <a:effectLst/>
                <a:latin typeface="Times New Roman" panose="02020603050405020304" pitchFamily="18" charset="0"/>
                <a:ea typeface="Times New Roman" panose="02020603050405020304" pitchFamily="18" charset="0"/>
              </a:rPr>
              <a:t> </a:t>
            </a:r>
            <a:r>
              <a:rPr lang="en-US" sz="2400" b="1" spc="-25" dirty="0" err="1">
                <a:effectLst/>
                <a:latin typeface="Times New Roman" panose="02020603050405020304" pitchFamily="18" charset="0"/>
                <a:ea typeface="Times New Roman" panose="02020603050405020304" pitchFamily="18" charset="0"/>
              </a:rPr>
              <a:t>trục</a:t>
            </a:r>
            <a:endParaRPr lang="en-US" sz="2400" dirty="0"/>
          </a:p>
        </p:txBody>
      </p:sp>
      <p:sp>
        <p:nvSpPr>
          <p:cNvPr id="16" name="TextBox 15">
            <a:extLst>
              <a:ext uri="{FF2B5EF4-FFF2-40B4-BE49-F238E27FC236}">
                <a16:creationId xmlns:a16="http://schemas.microsoft.com/office/drawing/2014/main" id="{09CB1188-4AA8-F02F-E735-C2202AE0FC47}"/>
              </a:ext>
            </a:extLst>
          </p:cNvPr>
          <p:cNvSpPr txBox="1"/>
          <p:nvPr/>
        </p:nvSpPr>
        <p:spPr>
          <a:xfrm>
            <a:off x="178337" y="4649992"/>
            <a:ext cx="9549325" cy="1141146"/>
          </a:xfrm>
          <a:prstGeom prst="rect">
            <a:avLst/>
          </a:prstGeom>
          <a:noFill/>
        </p:spPr>
        <p:txBody>
          <a:bodyPr wrap="square">
            <a:spAutoFit/>
          </a:bodyPr>
          <a:lstStyle/>
          <a:p>
            <a:pPr>
              <a:lnSpc>
                <a:spcPct val="150000"/>
              </a:lnSpc>
            </a:pPr>
            <a:r>
              <a:rPr lang="en-US" sz="2400" b="1" dirty="0" err="1">
                <a:effectLst/>
                <a:latin typeface="Times New Roman" panose="02020603050405020304" pitchFamily="18" charset="0"/>
                <a:ea typeface="Times New Roman" panose="02020603050405020304" pitchFamily="18" charset="0"/>
              </a:rPr>
              <a:t>Câu</a:t>
            </a:r>
            <a:r>
              <a:rPr lang="en-US" sz="2400" b="1" dirty="0">
                <a:effectLst/>
                <a:latin typeface="Times New Roman" panose="02020603050405020304" pitchFamily="18" charset="0"/>
                <a:ea typeface="Times New Roman" panose="02020603050405020304" pitchFamily="18" charset="0"/>
              </a:rPr>
              <a:t> </a:t>
            </a:r>
            <a:r>
              <a:rPr lang="en-US" sz="2400" b="1" dirty="0">
                <a:latin typeface="Times New Roman" panose="02020603050405020304" pitchFamily="18" charset="0"/>
                <a:ea typeface="Times New Roman" panose="02020603050405020304" pitchFamily="18" charset="0"/>
              </a:rPr>
              <a:t>4 </a:t>
            </a:r>
            <a:r>
              <a:rPr lang="en-US" sz="2400" b="1" i="1" dirty="0">
                <a:effectLst/>
                <a:latin typeface="Times New Roman" panose="02020603050405020304" pitchFamily="18" charset="0"/>
                <a:ea typeface="Times New Roman" panose="02020603050405020304" pitchFamily="18" charset="0"/>
              </a:rPr>
              <a:t>(2.5.điểm): </a:t>
            </a:r>
            <a:r>
              <a:rPr lang="en-US" sz="2400" b="1" dirty="0">
                <a:effectLst/>
                <a:latin typeface="Times New Roman" panose="02020603050405020304" pitchFamily="18" charset="0"/>
                <a:ea typeface="Times New Roman" panose="02020603050405020304" pitchFamily="18" charset="0"/>
              </a:rPr>
              <a:t>: Vẽ </a:t>
            </a:r>
            <a:r>
              <a:rPr lang="en-US" sz="2400" b="1" dirty="0" err="1">
                <a:effectLst/>
                <a:latin typeface="Times New Roman" panose="02020603050405020304" pitchFamily="18" charset="0"/>
                <a:ea typeface="Times New Roman" panose="02020603050405020304" pitchFamily="18" charset="0"/>
              </a:rPr>
              <a:t>sơ</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đô</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cấu</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tạo</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va</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trình</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bày</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nguyên</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ly</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làm</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việc</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của</a:t>
            </a:r>
            <a:r>
              <a:rPr lang="en-US" sz="2400" b="1" dirty="0">
                <a:effectLst/>
                <a:latin typeface="Times New Roman" panose="02020603050405020304" pitchFamily="18" charset="0"/>
                <a:ea typeface="Times New Roman" panose="02020603050405020304" pitchFamily="18" charset="0"/>
              </a:rPr>
              <a:t> </a:t>
            </a:r>
            <a:r>
              <a:rPr lang="en-US" sz="2400" b="1" dirty="0">
                <a:latin typeface="Times New Roman" panose="02020603050405020304" pitchFamily="18" charset="0"/>
                <a:ea typeface="Times New Roman" panose="02020603050405020304" pitchFamily="18" charset="0"/>
              </a:rPr>
              <a:t>b</a:t>
            </a:r>
            <a:r>
              <a:rPr lang="vi-VN" sz="2400" b="1" dirty="0">
                <a:effectLst/>
                <a:latin typeface="Times New Roman" panose="02020603050405020304" pitchFamily="18" charset="0"/>
                <a:ea typeface="Times New Roman" panose="02020603050405020304" pitchFamily="18" charset="0"/>
              </a:rPr>
              <a:t>ộ trợ lực lái sử dụng trợ lực khí</a:t>
            </a:r>
            <a:r>
              <a:rPr lang="vi-VN" sz="2400" b="1" spc="25" dirty="0">
                <a:effectLst/>
                <a:latin typeface="Times New Roman" panose="02020603050405020304" pitchFamily="18" charset="0"/>
                <a:ea typeface="Times New Roman" panose="02020603050405020304" pitchFamily="18" charset="0"/>
              </a:rPr>
              <a:t> </a:t>
            </a:r>
            <a:r>
              <a:rPr lang="vi-VN" sz="2400" b="1" dirty="0">
                <a:effectLst/>
                <a:latin typeface="Times New Roman" panose="02020603050405020304" pitchFamily="18" charset="0"/>
                <a:ea typeface="Times New Roman" panose="02020603050405020304" pitchFamily="18" charset="0"/>
              </a:rPr>
              <a:t>nén</a:t>
            </a:r>
            <a:endParaRPr lang="en-US" sz="2400" dirty="0"/>
          </a:p>
        </p:txBody>
      </p:sp>
    </p:spTree>
    <p:extLst>
      <p:ext uri="{BB962C8B-B14F-4D97-AF65-F5344CB8AC3E}">
        <p14:creationId xmlns:p14="http://schemas.microsoft.com/office/powerpoint/2010/main" val="1588196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BB046-2A92-2253-7BAB-236009493C9E}"/>
              </a:ext>
            </a:extLst>
          </p:cNvPr>
          <p:cNvSpPr>
            <a:spLocks noGrp="1"/>
          </p:cNvSpPr>
          <p:nvPr>
            <p:ph type="title"/>
          </p:nvPr>
        </p:nvSpPr>
        <p:spPr>
          <a:xfrm>
            <a:off x="-152266" y="0"/>
            <a:ext cx="9905740" cy="1828841"/>
          </a:xfrm>
        </p:spPr>
        <p:txBody>
          <a:bodyPr>
            <a:normAutofit fontScale="90000"/>
          </a:bodyPr>
          <a:lstStyle/>
          <a:p>
            <a:pPr marL="1371600" lvl="3" algn="just">
              <a:spcBef>
                <a:spcPts val="305"/>
              </a:spcBef>
              <a:spcAft>
                <a:spcPts val="0"/>
              </a:spcAft>
              <a:buSzPts val="1300"/>
              <a:tabLst>
                <a:tab pos="635000" algn="l"/>
              </a:tabLst>
            </a:pPr>
            <a:r>
              <a:rPr lang="en-US" sz="2800" b="1" dirty="0">
                <a:effectLst/>
                <a:latin typeface="Times New Roman" panose="02020603050405020304" pitchFamily="18" charset="0"/>
                <a:ea typeface="Times New Roman" panose="02020603050405020304" pitchFamily="18" charset="0"/>
              </a:rPr>
              <a:t/>
            </a:r>
            <a:br>
              <a:rPr lang="en-US" sz="2800" b="1" dirty="0">
                <a:effectLst/>
                <a:latin typeface="Times New Roman" panose="02020603050405020304" pitchFamily="18" charset="0"/>
                <a:ea typeface="Times New Roman" panose="02020603050405020304" pitchFamily="18" charset="0"/>
              </a:rPr>
            </a:br>
            <a:r>
              <a:rPr lang="en-US" sz="2800" b="1" dirty="0">
                <a:effectLst/>
                <a:latin typeface="Times New Roman" panose="02020603050405020304" pitchFamily="18" charset="0"/>
                <a:ea typeface="Times New Roman" panose="02020603050405020304" pitchFamily="18" charset="0"/>
              </a:rPr>
              <a:t/>
            </a:r>
            <a:br>
              <a:rPr lang="en-US" sz="2800" b="1" dirty="0">
                <a:effectLst/>
                <a:latin typeface="Times New Roman" panose="02020603050405020304" pitchFamily="18" charset="0"/>
                <a:ea typeface="Times New Roman" panose="02020603050405020304" pitchFamily="18" charset="0"/>
              </a:rPr>
            </a:br>
            <a:r>
              <a:rPr lang="en-US" sz="2800" b="1" dirty="0">
                <a:effectLst/>
                <a:latin typeface="Times New Roman" panose="02020603050405020304" pitchFamily="18" charset="0"/>
                <a:ea typeface="Times New Roman" panose="02020603050405020304" pitchFamily="18" charset="0"/>
              </a:rPr>
              <a:t/>
            </a:r>
            <a:br>
              <a:rPr lang="en-US" sz="2800" b="1" dirty="0">
                <a:effectLst/>
                <a:latin typeface="Times New Roman" panose="02020603050405020304" pitchFamily="18" charset="0"/>
                <a:ea typeface="Times New Roman" panose="02020603050405020304" pitchFamily="18" charset="0"/>
              </a:rPr>
            </a:br>
            <a:r>
              <a:rPr lang="en-US" sz="2800" b="1" dirty="0">
                <a:effectLst/>
                <a:latin typeface="Times New Roman" panose="02020603050405020304" pitchFamily="18" charset="0"/>
                <a:ea typeface="Times New Roman" panose="02020603050405020304" pitchFamily="18" charset="0"/>
              </a:rPr>
              <a:t/>
            </a:r>
            <a:br>
              <a:rPr lang="en-US" sz="2800" b="1" dirty="0">
                <a:effectLst/>
                <a:latin typeface="Times New Roman" panose="02020603050405020304" pitchFamily="18" charset="0"/>
                <a:ea typeface="Times New Roman" panose="02020603050405020304" pitchFamily="18" charset="0"/>
              </a:rPr>
            </a:br>
            <a:r>
              <a:rPr lang="en-US" sz="2800" b="1" dirty="0">
                <a:effectLst/>
                <a:latin typeface="Times New Roman" panose="02020603050405020304" pitchFamily="18" charset="0"/>
                <a:ea typeface="Times New Roman" panose="02020603050405020304" pitchFamily="18" charset="0"/>
              </a:rPr>
              <a:t/>
            </a:r>
            <a:br>
              <a:rPr lang="en-US" sz="2800" b="1" dirty="0">
                <a:effectLst/>
                <a:latin typeface="Times New Roman" panose="02020603050405020304" pitchFamily="18" charset="0"/>
                <a:ea typeface="Times New Roman" panose="02020603050405020304" pitchFamily="18" charset="0"/>
              </a:rPr>
            </a:br>
            <a:r>
              <a:rPr lang="en-US" sz="2800" b="1" dirty="0">
                <a:effectLst/>
                <a:latin typeface="Times New Roman" panose="02020603050405020304" pitchFamily="18" charset="0"/>
                <a:ea typeface="Times New Roman" panose="02020603050405020304" pitchFamily="18" charset="0"/>
              </a:rPr>
              <a:t/>
            </a:r>
            <a:br>
              <a:rPr lang="en-US" sz="2800" b="1" dirty="0">
                <a:effectLst/>
                <a:latin typeface="Times New Roman" panose="02020603050405020304" pitchFamily="18" charset="0"/>
                <a:ea typeface="Times New Roman" panose="02020603050405020304" pitchFamily="18" charset="0"/>
              </a:rPr>
            </a:br>
            <a:r>
              <a:rPr lang="en-US" sz="2800" b="1" dirty="0">
                <a:effectLst/>
                <a:latin typeface="Times New Roman" panose="02020603050405020304" pitchFamily="18" charset="0"/>
                <a:ea typeface="Times New Roman" panose="02020603050405020304" pitchFamily="18" charset="0"/>
              </a:rPr>
              <a:t/>
            </a:r>
            <a:br>
              <a:rPr lang="en-US" sz="2800" b="1" dirty="0">
                <a:effectLst/>
                <a:latin typeface="Times New Roman" panose="02020603050405020304" pitchFamily="18" charset="0"/>
                <a:ea typeface="Times New Roman" panose="02020603050405020304" pitchFamily="18" charset="0"/>
              </a:rPr>
            </a:br>
            <a:r>
              <a:rPr lang="en-US" sz="2800" b="1" dirty="0">
                <a:effectLst/>
                <a:latin typeface="Times New Roman" panose="02020603050405020304" pitchFamily="18" charset="0"/>
                <a:ea typeface="Times New Roman" panose="02020603050405020304" pitchFamily="18" charset="0"/>
              </a:rPr>
              <a:t/>
            </a:r>
            <a:br>
              <a:rPr lang="en-US" sz="2800" b="1" dirty="0">
                <a:effectLst/>
                <a:latin typeface="Times New Roman" panose="02020603050405020304" pitchFamily="18" charset="0"/>
                <a:ea typeface="Times New Roman" panose="02020603050405020304" pitchFamily="18" charset="0"/>
              </a:rPr>
            </a:br>
            <a:r>
              <a:rPr lang="en-US" sz="2800" b="1" dirty="0">
                <a:effectLst/>
                <a:latin typeface="Times New Roman" panose="02020603050405020304" pitchFamily="18" charset="0"/>
                <a:ea typeface="Times New Roman" panose="02020603050405020304" pitchFamily="18" charset="0"/>
              </a:rPr>
              <a:t/>
            </a:r>
            <a:br>
              <a:rPr lang="en-US" sz="2800" b="1" dirty="0">
                <a:effectLst/>
                <a:latin typeface="Times New Roman" panose="02020603050405020304" pitchFamily="18" charset="0"/>
                <a:ea typeface="Times New Roman" panose="02020603050405020304" pitchFamily="18" charset="0"/>
              </a:rPr>
            </a:br>
            <a:r>
              <a:rPr lang="en-US" sz="2800" b="1" dirty="0">
                <a:effectLst/>
                <a:latin typeface="Times New Roman" panose="02020603050405020304" pitchFamily="18" charset="0"/>
                <a:ea typeface="Times New Roman" panose="02020603050405020304" pitchFamily="18" charset="0"/>
              </a:rPr>
              <a:t/>
            </a:r>
            <a:br>
              <a:rPr lang="en-US" sz="2800" b="1" dirty="0">
                <a:effectLst/>
                <a:latin typeface="Times New Roman" panose="02020603050405020304" pitchFamily="18" charset="0"/>
                <a:ea typeface="Times New Roman" panose="02020603050405020304" pitchFamily="18" charset="0"/>
              </a:rPr>
            </a:br>
            <a:r>
              <a:rPr lang="en-US" sz="2800" b="1" dirty="0">
                <a:effectLst/>
                <a:latin typeface="Times New Roman" panose="02020603050405020304" pitchFamily="18" charset="0"/>
                <a:ea typeface="Times New Roman" panose="02020603050405020304" pitchFamily="18" charset="0"/>
              </a:rPr>
              <a:t>4. </a:t>
            </a:r>
            <a:r>
              <a:rPr lang="vi-VN" sz="2800" b="1" dirty="0">
                <a:effectLst/>
                <a:latin typeface="Times New Roman" panose="02020603050405020304" pitchFamily="18" charset="0"/>
                <a:ea typeface="Times New Roman" panose="02020603050405020304" pitchFamily="18" charset="0"/>
              </a:rPr>
              <a:t>Ly hợp ma sát khô một đĩa bị động lò xo ép hình</a:t>
            </a:r>
            <a:r>
              <a:rPr lang="vi-VN" sz="2800" b="1" spc="-15" dirty="0">
                <a:effectLst/>
                <a:latin typeface="Times New Roman" panose="02020603050405020304" pitchFamily="18" charset="0"/>
                <a:ea typeface="Times New Roman" panose="02020603050405020304" pitchFamily="18" charset="0"/>
              </a:rPr>
              <a:t> </a:t>
            </a:r>
            <a:r>
              <a:rPr lang="vi-VN" sz="2800" b="1" dirty="0">
                <a:effectLst/>
                <a:latin typeface="Times New Roman" panose="02020603050405020304" pitchFamily="18" charset="0"/>
                <a:ea typeface="Times New Roman" panose="02020603050405020304" pitchFamily="18" charset="0"/>
              </a:rPr>
              <a:t>đĩa</a:t>
            </a:r>
            <a:r>
              <a:rPr lang="en-US" sz="3100" spc="-40" dirty="0">
                <a:effectLst/>
                <a:latin typeface="Times New Roman" panose="02020603050405020304" pitchFamily="18" charset="0"/>
                <a:ea typeface="Times New Roman" panose="02020603050405020304" pitchFamily="18" charset="0"/>
              </a:rPr>
              <a:t/>
            </a:r>
            <a:br>
              <a:rPr lang="en-US" sz="3100" spc="-40" dirty="0">
                <a:effectLst/>
                <a:latin typeface="Times New Roman" panose="02020603050405020304" pitchFamily="18" charset="0"/>
                <a:ea typeface="Times New Roman" panose="02020603050405020304" pitchFamily="18" charset="0"/>
              </a:rPr>
            </a:br>
            <a:r>
              <a:rPr lang="vi-VN" sz="3100" dirty="0">
                <a:effectLst/>
                <a:latin typeface="Times New Roman" panose="02020603050405020304" pitchFamily="18" charset="0"/>
                <a:ea typeface="Times New Roman" panose="02020603050405020304" pitchFamily="18" charset="0"/>
              </a:rPr>
              <a:t>Về mặt cấu tạo, ly hợp ma sát khô một đĩa lò xo ép hình đĩa cũng gồm các bộ phận và chi tiết tương tự như ở ly hợp ma sát khô một đĩa lò xo trụ bố trí xung quanh. </a:t>
            </a:r>
            <a:r>
              <a:rPr lang="en-US" sz="3100" dirty="0">
                <a:effectLst/>
                <a:latin typeface="Times New Roman" panose="02020603050405020304" pitchFamily="18" charset="0"/>
                <a:ea typeface="Times New Roman" panose="02020603050405020304" pitchFamily="18" charset="0"/>
              </a:rPr>
              <a:t/>
            </a:r>
            <a:br>
              <a:rPr lang="en-US" sz="3100" dirty="0">
                <a:effectLst/>
                <a:latin typeface="Times New Roman" panose="02020603050405020304" pitchFamily="18" charset="0"/>
                <a:ea typeface="Times New Roman" panose="02020603050405020304" pitchFamily="18" charset="0"/>
              </a:rPr>
            </a:br>
            <a:r>
              <a:rPr lang="vi-VN" sz="3100" dirty="0">
                <a:effectLst/>
                <a:latin typeface="Times New Roman" panose="02020603050405020304" pitchFamily="18" charset="0"/>
                <a:ea typeface="Times New Roman" panose="02020603050405020304" pitchFamily="18" charset="0"/>
              </a:rPr>
              <a:t>Điểm khác biệt ở đây là thay vì những lò xo trụ bố trí xung quanh người ta sử dụng một lò xo dạng đĩa hình côn với góc côn là rất lớn (khoảng 176</a:t>
            </a:r>
            <a:r>
              <a:rPr lang="vi-VN" sz="3100" baseline="30000" dirty="0">
                <a:effectLst/>
                <a:latin typeface="Times New Roman" panose="02020603050405020304" pitchFamily="18" charset="0"/>
                <a:ea typeface="Times New Roman" panose="02020603050405020304" pitchFamily="18" charset="0"/>
              </a:rPr>
              <a:t>o</a:t>
            </a:r>
            <a:r>
              <a:rPr lang="vi-VN" sz="3100" dirty="0">
                <a:effectLst/>
                <a:latin typeface="Times New Roman" panose="02020603050405020304" pitchFamily="18" charset="0"/>
                <a:ea typeface="Times New Roman" panose="02020603050405020304" pitchFamily="18" charset="0"/>
              </a:rPr>
              <a:t>), với việc sử dụng lò xo dạng đĩa hình côn người ta có thể tận dụng kết cấu này để đóng mở ly hợp mà không cần phải có đòn mở riêng.</a:t>
            </a:r>
            <a:r>
              <a:rPr lang="en-US" sz="3100" dirty="0">
                <a:effectLst/>
                <a:latin typeface="Times New Roman" panose="02020603050405020304" pitchFamily="18" charset="0"/>
                <a:ea typeface="Times New Roman" panose="02020603050405020304" pitchFamily="18" charset="0"/>
              </a:rPr>
              <a:t/>
            </a:r>
            <a:br>
              <a:rPr lang="en-US" sz="3100" dirty="0">
                <a:effectLst/>
                <a:latin typeface="Times New Roman" panose="02020603050405020304" pitchFamily="18" charset="0"/>
                <a:ea typeface="Times New Roman" panose="02020603050405020304" pitchFamily="18" charset="0"/>
              </a:rPr>
            </a:br>
            <a:endParaRPr lang="en-US" sz="3100" dirty="0"/>
          </a:p>
        </p:txBody>
      </p:sp>
      <p:sp>
        <p:nvSpPr>
          <p:cNvPr id="4" name="Slide Number Placeholder 3">
            <a:extLst>
              <a:ext uri="{FF2B5EF4-FFF2-40B4-BE49-F238E27FC236}">
                <a16:creationId xmlns:a16="http://schemas.microsoft.com/office/drawing/2014/main" id="{DAD3862D-6EC9-4F26-D293-5F71A048B2BF}"/>
              </a:ext>
            </a:extLst>
          </p:cNvPr>
          <p:cNvSpPr>
            <a:spLocks noGrp="1"/>
          </p:cNvSpPr>
          <p:nvPr>
            <p:ph type="sldNum" sz="quarter" idx="12"/>
          </p:nvPr>
        </p:nvSpPr>
        <p:spPr/>
        <p:txBody>
          <a:bodyPr/>
          <a:lstStyle/>
          <a:p>
            <a:fld id="{72C07508-5EB2-4DB8-8378-8805A83D3842}" type="slidenum">
              <a:rPr lang="en-US" smtClean="0"/>
              <a:pPr/>
              <a:t>5</a:t>
            </a:fld>
            <a:endParaRPr lang="en-US"/>
          </a:p>
        </p:txBody>
      </p:sp>
    </p:spTree>
    <p:extLst>
      <p:ext uri="{BB962C8B-B14F-4D97-AF65-F5344CB8AC3E}">
        <p14:creationId xmlns:p14="http://schemas.microsoft.com/office/powerpoint/2010/main" val="2464067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89A6AAF-C1DE-B75C-FDF3-53FCEF311EB8}"/>
              </a:ext>
            </a:extLst>
          </p:cNvPr>
          <p:cNvSpPr>
            <a:spLocks noGrp="1"/>
          </p:cNvSpPr>
          <p:nvPr>
            <p:ph type="sldNum" sz="quarter" idx="12"/>
          </p:nvPr>
        </p:nvSpPr>
        <p:spPr/>
        <p:txBody>
          <a:bodyPr/>
          <a:lstStyle/>
          <a:p>
            <a:fld id="{72C07508-5EB2-4DB8-8378-8805A83D3842}" type="slidenum">
              <a:rPr lang="en-US" smtClean="0"/>
              <a:pPr/>
              <a:t>6</a:t>
            </a:fld>
            <a:endParaRPr lang="en-US" dirty="0"/>
          </a:p>
        </p:txBody>
      </p:sp>
      <p:pic>
        <p:nvPicPr>
          <p:cNvPr id="5" name="image11.png">
            <a:extLst>
              <a:ext uri="{FF2B5EF4-FFF2-40B4-BE49-F238E27FC236}">
                <a16:creationId xmlns:a16="http://schemas.microsoft.com/office/drawing/2014/main" id="{D8322963-FD05-6030-BC07-629C94A891E5}"/>
              </a:ext>
            </a:extLst>
          </p:cNvPr>
          <p:cNvPicPr>
            <a:picLocks noChangeAspect="1"/>
          </p:cNvPicPr>
          <p:nvPr/>
        </p:nvPicPr>
        <p:blipFill>
          <a:blip r:embed="rId2" cstate="print"/>
          <a:stretch>
            <a:fillRect/>
          </a:stretch>
        </p:blipFill>
        <p:spPr>
          <a:xfrm>
            <a:off x="304922" y="533476"/>
            <a:ext cx="4800474" cy="4495682"/>
          </a:xfrm>
          <a:prstGeom prst="rect">
            <a:avLst/>
          </a:prstGeom>
        </p:spPr>
      </p:pic>
      <p:pic>
        <p:nvPicPr>
          <p:cNvPr id="6" name="image12.png">
            <a:extLst>
              <a:ext uri="{FF2B5EF4-FFF2-40B4-BE49-F238E27FC236}">
                <a16:creationId xmlns:a16="http://schemas.microsoft.com/office/drawing/2014/main" id="{CDF51D9A-DE5B-C1F6-3129-F2B52F579734}"/>
              </a:ext>
            </a:extLst>
          </p:cNvPr>
          <p:cNvPicPr>
            <a:picLocks noChangeAspect="1"/>
          </p:cNvPicPr>
          <p:nvPr/>
        </p:nvPicPr>
        <p:blipFill>
          <a:blip r:embed="rId3" cstate="print"/>
          <a:stretch>
            <a:fillRect/>
          </a:stretch>
        </p:blipFill>
        <p:spPr>
          <a:xfrm>
            <a:off x="5333990" y="562979"/>
            <a:ext cx="4267088" cy="4694773"/>
          </a:xfrm>
          <a:prstGeom prst="rect">
            <a:avLst/>
          </a:prstGeom>
        </p:spPr>
      </p:pic>
      <p:sp>
        <p:nvSpPr>
          <p:cNvPr id="8" name="TextBox 7">
            <a:extLst>
              <a:ext uri="{FF2B5EF4-FFF2-40B4-BE49-F238E27FC236}">
                <a16:creationId xmlns:a16="http://schemas.microsoft.com/office/drawing/2014/main" id="{D1606A9A-1F1A-6922-815C-FE748012CB83}"/>
              </a:ext>
            </a:extLst>
          </p:cNvPr>
          <p:cNvSpPr txBox="1"/>
          <p:nvPr/>
        </p:nvSpPr>
        <p:spPr>
          <a:xfrm>
            <a:off x="533516" y="5648690"/>
            <a:ext cx="9067562" cy="523220"/>
          </a:xfrm>
          <a:prstGeom prst="rect">
            <a:avLst/>
          </a:prstGeom>
          <a:noFill/>
        </p:spPr>
        <p:txBody>
          <a:bodyPr wrap="square">
            <a:spAutoFit/>
          </a:bodyPr>
          <a:lstStyle/>
          <a:p>
            <a:pPr marR="373380" algn="ctr">
              <a:spcBef>
                <a:spcPts val="1335"/>
              </a:spcBef>
              <a:spcAft>
                <a:spcPts val="0"/>
              </a:spcAft>
              <a:tabLst>
                <a:tab pos="2925445" algn="l"/>
              </a:tabLst>
            </a:pPr>
            <a:r>
              <a:rPr lang="vi-VN" sz="2800" b="1" i="1" dirty="0">
                <a:effectLst/>
                <a:latin typeface="Times New Roman" panose="02020603050405020304" pitchFamily="18" charset="0"/>
                <a:ea typeface="Times New Roman" panose="02020603050405020304" pitchFamily="18" charset="0"/>
              </a:rPr>
              <a:t>a. Trạng</a:t>
            </a:r>
            <a:r>
              <a:rPr lang="vi-VN" sz="2800" b="1" i="1" spc="-15" dirty="0">
                <a:effectLst/>
                <a:latin typeface="Times New Roman" panose="02020603050405020304" pitchFamily="18" charset="0"/>
                <a:ea typeface="Times New Roman" panose="02020603050405020304" pitchFamily="18" charset="0"/>
              </a:rPr>
              <a:t> </a:t>
            </a:r>
            <a:r>
              <a:rPr lang="vi-VN" sz="2800" b="1" i="1" dirty="0">
                <a:effectLst/>
                <a:latin typeface="Times New Roman" panose="02020603050405020304" pitchFamily="18" charset="0"/>
                <a:ea typeface="Times New Roman" panose="02020603050405020304" pitchFamily="18" charset="0"/>
              </a:rPr>
              <a:t>thái</a:t>
            </a:r>
            <a:r>
              <a:rPr lang="vi-VN" sz="2800" b="1" i="1" spc="-10" dirty="0">
                <a:effectLst/>
                <a:latin typeface="Times New Roman" panose="02020603050405020304" pitchFamily="18" charset="0"/>
                <a:ea typeface="Times New Roman" panose="02020603050405020304" pitchFamily="18" charset="0"/>
              </a:rPr>
              <a:t> </a:t>
            </a:r>
            <a:r>
              <a:rPr lang="vi-VN" sz="2800" b="1" i="1" dirty="0">
                <a:effectLst/>
                <a:latin typeface="Times New Roman" panose="02020603050405020304" pitchFamily="18" charset="0"/>
                <a:ea typeface="Times New Roman" panose="02020603050405020304" pitchFamily="18" charset="0"/>
              </a:rPr>
              <a:t>đóng	</a:t>
            </a:r>
            <a:r>
              <a:rPr lang="en-US" sz="2800" b="1" i="1" dirty="0">
                <a:effectLst/>
                <a:latin typeface="Times New Roman" panose="02020603050405020304" pitchFamily="18" charset="0"/>
                <a:ea typeface="Times New Roman" panose="02020603050405020304" pitchFamily="18" charset="0"/>
              </a:rPr>
              <a:t>                                  </a:t>
            </a:r>
            <a:r>
              <a:rPr lang="vi-VN" sz="2800" b="1" i="1" dirty="0">
                <a:effectLst/>
                <a:latin typeface="Times New Roman" panose="02020603050405020304" pitchFamily="18" charset="0"/>
                <a:ea typeface="Times New Roman" panose="02020603050405020304" pitchFamily="18" charset="0"/>
              </a:rPr>
              <a:t>b. Trạng thái</a:t>
            </a:r>
            <a:r>
              <a:rPr lang="vi-VN" sz="2800" b="1" i="1" spc="-5" dirty="0">
                <a:effectLst/>
                <a:latin typeface="Times New Roman" panose="02020603050405020304" pitchFamily="18" charset="0"/>
                <a:ea typeface="Times New Roman" panose="02020603050405020304" pitchFamily="18" charset="0"/>
              </a:rPr>
              <a:t> </a:t>
            </a:r>
            <a:r>
              <a:rPr lang="vi-VN" sz="2800" b="1" i="1" dirty="0">
                <a:effectLst/>
                <a:latin typeface="Times New Roman" panose="02020603050405020304" pitchFamily="18" charset="0"/>
                <a:ea typeface="Times New Roman" panose="02020603050405020304" pitchFamily="18" charset="0"/>
              </a:rPr>
              <a:t>mở</a:t>
            </a:r>
            <a:endParaRPr lang="en-US" sz="2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201837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6C60DE3-0C41-F66F-410C-02BBA54833AB}"/>
              </a:ext>
            </a:extLst>
          </p:cNvPr>
          <p:cNvSpPr>
            <a:spLocks noGrp="1"/>
          </p:cNvSpPr>
          <p:nvPr>
            <p:ph type="sldNum" sz="quarter" idx="12"/>
          </p:nvPr>
        </p:nvSpPr>
        <p:spPr/>
        <p:txBody>
          <a:bodyPr/>
          <a:lstStyle/>
          <a:p>
            <a:fld id="{72C07508-5EB2-4DB8-8378-8805A83D3842}" type="slidenum">
              <a:rPr lang="en-US" smtClean="0"/>
              <a:pPr/>
              <a:t>7</a:t>
            </a:fld>
            <a:endParaRPr lang="en-US"/>
          </a:p>
        </p:txBody>
      </p:sp>
      <p:sp>
        <p:nvSpPr>
          <p:cNvPr id="6" name="TextBox 5">
            <a:extLst>
              <a:ext uri="{FF2B5EF4-FFF2-40B4-BE49-F238E27FC236}">
                <a16:creationId xmlns:a16="http://schemas.microsoft.com/office/drawing/2014/main" id="{4F861F17-56E6-B066-242A-EBB2034D9A9F}"/>
              </a:ext>
            </a:extLst>
          </p:cNvPr>
          <p:cNvSpPr txBox="1"/>
          <p:nvPr/>
        </p:nvSpPr>
        <p:spPr>
          <a:xfrm>
            <a:off x="-76067" y="53292"/>
            <a:ext cx="9296155" cy="3383106"/>
          </a:xfrm>
          <a:prstGeom prst="rect">
            <a:avLst/>
          </a:prstGeom>
          <a:noFill/>
        </p:spPr>
        <p:txBody>
          <a:bodyPr wrap="square">
            <a:spAutoFit/>
          </a:bodyPr>
          <a:lstStyle/>
          <a:p>
            <a:pPr lvl="2">
              <a:spcBef>
                <a:spcPts val="60"/>
              </a:spcBef>
              <a:spcAft>
                <a:spcPts val="0"/>
              </a:spcAft>
              <a:buSzPts val="1300"/>
              <a:tabLst>
                <a:tab pos="511175" algn="l"/>
              </a:tabLst>
            </a:pPr>
            <a:r>
              <a:rPr lang="en-US" sz="2800" b="1" dirty="0">
                <a:effectLst/>
                <a:latin typeface="Times New Roman" panose="02020603050405020304" pitchFamily="18" charset="0"/>
                <a:ea typeface="Times New Roman" panose="02020603050405020304" pitchFamily="18" charset="0"/>
              </a:rPr>
              <a:t>5. </a:t>
            </a:r>
            <a:r>
              <a:rPr lang="vi-VN" sz="2800" b="1" dirty="0">
                <a:effectLst/>
                <a:latin typeface="Times New Roman" panose="02020603050405020304" pitchFamily="18" charset="0"/>
                <a:ea typeface="Times New Roman" panose="02020603050405020304" pitchFamily="18" charset="0"/>
              </a:rPr>
              <a:t>Ly hợp điện</a:t>
            </a:r>
            <a:r>
              <a:rPr lang="vi-VN" sz="2800" b="1" spc="-5" dirty="0">
                <a:effectLst/>
                <a:latin typeface="Times New Roman" panose="02020603050405020304" pitchFamily="18" charset="0"/>
                <a:ea typeface="Times New Roman" panose="02020603050405020304" pitchFamily="18" charset="0"/>
              </a:rPr>
              <a:t> </a:t>
            </a:r>
            <a:r>
              <a:rPr lang="vi-VN" sz="2800" b="1" dirty="0">
                <a:effectLst/>
                <a:latin typeface="Times New Roman" panose="02020603050405020304" pitchFamily="18" charset="0"/>
                <a:ea typeface="Times New Roman" panose="02020603050405020304" pitchFamily="18" charset="0"/>
              </a:rPr>
              <a:t>từ</a:t>
            </a:r>
            <a:endParaRPr lang="en-US" sz="2800" dirty="0">
              <a:effectLst/>
              <a:latin typeface="Times New Roman" panose="02020603050405020304" pitchFamily="18" charset="0"/>
              <a:ea typeface="Times New Roman" panose="02020603050405020304" pitchFamily="18" charset="0"/>
            </a:endParaRPr>
          </a:p>
          <a:p>
            <a:pPr marL="140335" marR="447675" indent="457200" algn="just">
              <a:lnSpc>
                <a:spcPct val="111000"/>
              </a:lnSpc>
              <a:spcBef>
                <a:spcPts val="215"/>
              </a:spcBef>
              <a:spcAft>
                <a:spcPts val="0"/>
              </a:spcAft>
            </a:pPr>
            <a:r>
              <a:rPr lang="en-US" sz="280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Ngoài ly hợp </a:t>
            </a:r>
            <a:r>
              <a:rPr lang="vi-VN" sz="2800" spc="-15" dirty="0">
                <a:effectLst/>
                <a:latin typeface="Times New Roman" panose="02020603050405020304" pitchFamily="18" charset="0"/>
                <a:ea typeface="Times New Roman" panose="02020603050405020304" pitchFamily="18" charset="0"/>
              </a:rPr>
              <a:t>ma </a:t>
            </a:r>
            <a:r>
              <a:rPr lang="vi-VN" sz="2800" dirty="0">
                <a:effectLst/>
                <a:latin typeface="Times New Roman" panose="02020603050405020304" pitchFamily="18" charset="0"/>
                <a:ea typeface="Times New Roman" panose="02020603050405020304" pitchFamily="18" charset="0"/>
              </a:rPr>
              <a:t>sát và ly hợp thuỷ lực người ta còn sử dụng loại ly hợp điện từ. Loại ly hợp này không những chỉ bố trí trên ôtô mà còn sử dụng ở nhiều lĩnh vực khác. Ly hợp điện từ cũng có ưu điểm như ly hợp thuỷ lực là truyền động êm, cho phép trượt lâu dài </a:t>
            </a:r>
            <a:r>
              <a:rPr lang="vi-VN" sz="2800" spc="-15" dirty="0">
                <a:effectLst/>
                <a:latin typeface="Times New Roman" panose="02020603050405020304" pitchFamily="18" charset="0"/>
                <a:ea typeface="Times New Roman" panose="02020603050405020304" pitchFamily="18" charset="0"/>
              </a:rPr>
              <a:t>mà </a:t>
            </a:r>
            <a:r>
              <a:rPr lang="vi-VN" sz="2800" dirty="0">
                <a:effectLst/>
                <a:latin typeface="Times New Roman" panose="02020603050405020304" pitchFamily="18" charset="0"/>
                <a:ea typeface="Times New Roman" panose="02020603050405020304" pitchFamily="18" charset="0"/>
              </a:rPr>
              <a:t>không ảnh hưởng đến hao mòn các chi tiết của ly</a:t>
            </a:r>
            <a:r>
              <a:rPr lang="vi-VN" sz="2800" spc="-4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hợp.</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314162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33CB78B-5F61-BB2D-3EB3-FE8F05476904}"/>
              </a:ext>
            </a:extLst>
          </p:cNvPr>
          <p:cNvSpPr>
            <a:spLocks noGrp="1"/>
          </p:cNvSpPr>
          <p:nvPr>
            <p:ph type="sldNum" sz="quarter" idx="12"/>
          </p:nvPr>
        </p:nvSpPr>
        <p:spPr/>
        <p:txBody>
          <a:bodyPr/>
          <a:lstStyle/>
          <a:p>
            <a:fld id="{72C07508-5EB2-4DB8-8378-8805A83D3842}" type="slidenum">
              <a:rPr lang="en-US" smtClean="0"/>
              <a:pPr/>
              <a:t>8</a:t>
            </a:fld>
            <a:endParaRPr lang="en-US"/>
          </a:p>
        </p:txBody>
      </p:sp>
      <p:sp>
        <p:nvSpPr>
          <p:cNvPr id="6" name="TextBox 5">
            <a:extLst>
              <a:ext uri="{FF2B5EF4-FFF2-40B4-BE49-F238E27FC236}">
                <a16:creationId xmlns:a16="http://schemas.microsoft.com/office/drawing/2014/main" id="{49D35528-6C56-29A6-EBEE-4FE9F59C3201}"/>
              </a:ext>
            </a:extLst>
          </p:cNvPr>
          <p:cNvSpPr txBox="1"/>
          <p:nvPr/>
        </p:nvSpPr>
        <p:spPr>
          <a:xfrm>
            <a:off x="-1066642" y="152486"/>
            <a:ext cx="4571880" cy="523220"/>
          </a:xfrm>
          <a:prstGeom prst="rect">
            <a:avLst/>
          </a:prstGeom>
          <a:noFill/>
        </p:spPr>
        <p:txBody>
          <a:bodyPr wrap="square">
            <a:spAutoFit/>
          </a:bodyPr>
          <a:lstStyle/>
          <a:p>
            <a:pPr lvl="3">
              <a:spcBef>
                <a:spcPts val="445"/>
              </a:spcBef>
              <a:spcAft>
                <a:spcPts val="0"/>
              </a:spcAft>
              <a:buSzPts val="1300"/>
              <a:tabLst>
                <a:tab pos="635000" algn="l"/>
              </a:tabLst>
            </a:pPr>
            <a:r>
              <a:rPr lang="en-US" sz="2800" b="1" spc="-40" dirty="0">
                <a:effectLst/>
                <a:latin typeface="Times New Roman" panose="02020603050405020304" pitchFamily="18" charset="0"/>
                <a:ea typeface="Times New Roman" panose="02020603050405020304" pitchFamily="18" charset="0"/>
              </a:rPr>
              <a:t>5.1. </a:t>
            </a:r>
            <a:r>
              <a:rPr lang="en-US" sz="2800" b="1" spc="-40" dirty="0" err="1">
                <a:effectLst/>
                <a:latin typeface="Times New Roman" panose="02020603050405020304" pitchFamily="18" charset="0"/>
                <a:ea typeface="Times New Roman" panose="02020603050405020304" pitchFamily="18" charset="0"/>
              </a:rPr>
              <a:t>Sơ</a:t>
            </a:r>
            <a:r>
              <a:rPr lang="en-US" sz="2800" b="1" spc="-40" dirty="0">
                <a:effectLst/>
                <a:latin typeface="Times New Roman" panose="02020603050405020304" pitchFamily="18" charset="0"/>
                <a:ea typeface="Times New Roman" panose="02020603050405020304" pitchFamily="18" charset="0"/>
              </a:rPr>
              <a:t> </a:t>
            </a:r>
            <a:r>
              <a:rPr lang="en-US" sz="2800" b="1" spc="-40" dirty="0" err="1">
                <a:effectLst/>
                <a:latin typeface="Times New Roman" panose="02020603050405020304" pitchFamily="18" charset="0"/>
                <a:ea typeface="Times New Roman" panose="02020603050405020304" pitchFamily="18" charset="0"/>
              </a:rPr>
              <a:t>đô</a:t>
            </a:r>
            <a:r>
              <a:rPr lang="en-US" sz="2800" b="1" spc="-40" dirty="0">
                <a:effectLst/>
                <a:latin typeface="Times New Roman" panose="02020603050405020304" pitchFamily="18" charset="0"/>
                <a:ea typeface="Times New Roman" panose="02020603050405020304" pitchFamily="18" charset="0"/>
              </a:rPr>
              <a:t>̀ </a:t>
            </a:r>
            <a:r>
              <a:rPr lang="en-US" sz="2800" b="1" spc="-40" dirty="0">
                <a:latin typeface="Times New Roman" panose="02020603050405020304" pitchFamily="18" charset="0"/>
                <a:ea typeface="Times New Roman" panose="02020603050405020304" pitchFamily="18" charset="0"/>
              </a:rPr>
              <a:t>c</a:t>
            </a:r>
            <a:r>
              <a:rPr lang="vi-VN" sz="2800" b="1" spc="-40" dirty="0">
                <a:effectLst/>
                <a:latin typeface="Times New Roman" panose="02020603050405020304" pitchFamily="18" charset="0"/>
                <a:ea typeface="Times New Roman" panose="02020603050405020304" pitchFamily="18" charset="0"/>
              </a:rPr>
              <a:t>ấu</a:t>
            </a:r>
            <a:r>
              <a:rPr lang="vi-VN" sz="2800" b="1" spc="-10" dirty="0">
                <a:effectLst/>
                <a:latin typeface="Times New Roman" panose="02020603050405020304" pitchFamily="18" charset="0"/>
                <a:ea typeface="Times New Roman" panose="02020603050405020304" pitchFamily="18" charset="0"/>
              </a:rPr>
              <a:t> </a:t>
            </a:r>
            <a:r>
              <a:rPr lang="vi-VN" sz="2800" b="1" spc="-40" dirty="0">
                <a:effectLst/>
                <a:latin typeface="Times New Roman" panose="02020603050405020304" pitchFamily="18" charset="0"/>
                <a:ea typeface="Times New Roman" panose="02020603050405020304" pitchFamily="18" charset="0"/>
              </a:rPr>
              <a:t>tạo</a:t>
            </a:r>
            <a:endParaRPr lang="en-US" sz="2800" spc="-40" dirty="0">
              <a:effectLst/>
              <a:latin typeface="Times New Roman" panose="02020603050405020304" pitchFamily="18" charset="0"/>
              <a:ea typeface="Times New Roman" panose="02020603050405020304" pitchFamily="18" charset="0"/>
            </a:endParaRPr>
          </a:p>
        </p:txBody>
      </p:sp>
      <p:pic>
        <p:nvPicPr>
          <p:cNvPr id="7" name="image19.png">
            <a:extLst>
              <a:ext uri="{FF2B5EF4-FFF2-40B4-BE49-F238E27FC236}">
                <a16:creationId xmlns:a16="http://schemas.microsoft.com/office/drawing/2014/main" id="{14085D06-2465-DEA4-CA24-D2ED754B4760}"/>
              </a:ext>
            </a:extLst>
          </p:cNvPr>
          <p:cNvPicPr>
            <a:picLocks noChangeAspect="1"/>
          </p:cNvPicPr>
          <p:nvPr/>
        </p:nvPicPr>
        <p:blipFill>
          <a:blip r:embed="rId2" cstate="print"/>
          <a:stretch>
            <a:fillRect/>
          </a:stretch>
        </p:blipFill>
        <p:spPr>
          <a:xfrm>
            <a:off x="1600288" y="762070"/>
            <a:ext cx="6095840" cy="5791048"/>
          </a:xfrm>
          <a:prstGeom prst="rect">
            <a:avLst/>
          </a:prstGeom>
        </p:spPr>
      </p:pic>
    </p:spTree>
    <p:extLst>
      <p:ext uri="{BB962C8B-B14F-4D97-AF65-F5344CB8AC3E}">
        <p14:creationId xmlns:p14="http://schemas.microsoft.com/office/powerpoint/2010/main" val="19399131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3423E96-3CC7-860B-A57C-38B26F220292}"/>
              </a:ext>
            </a:extLst>
          </p:cNvPr>
          <p:cNvSpPr>
            <a:spLocks noGrp="1"/>
          </p:cNvSpPr>
          <p:nvPr>
            <p:ph type="sldNum" sz="quarter" idx="12"/>
          </p:nvPr>
        </p:nvSpPr>
        <p:spPr/>
        <p:txBody>
          <a:bodyPr/>
          <a:lstStyle/>
          <a:p>
            <a:fld id="{72C07508-5EB2-4DB8-8378-8805A83D3842}" type="slidenum">
              <a:rPr lang="en-US" smtClean="0"/>
              <a:pPr/>
              <a:t>9</a:t>
            </a:fld>
            <a:endParaRPr lang="en-US"/>
          </a:p>
        </p:txBody>
      </p:sp>
      <p:sp>
        <p:nvSpPr>
          <p:cNvPr id="6" name="TextBox 5">
            <a:extLst>
              <a:ext uri="{FF2B5EF4-FFF2-40B4-BE49-F238E27FC236}">
                <a16:creationId xmlns:a16="http://schemas.microsoft.com/office/drawing/2014/main" id="{1845DB75-4701-806B-54BA-134D3B56B4E0}"/>
              </a:ext>
            </a:extLst>
          </p:cNvPr>
          <p:cNvSpPr txBox="1"/>
          <p:nvPr/>
        </p:nvSpPr>
        <p:spPr>
          <a:xfrm>
            <a:off x="0" y="153782"/>
            <a:ext cx="9753474" cy="7209281"/>
          </a:xfrm>
          <a:prstGeom prst="rect">
            <a:avLst/>
          </a:prstGeom>
          <a:noFill/>
        </p:spPr>
        <p:txBody>
          <a:bodyPr wrap="square">
            <a:spAutoFit/>
          </a:bodyPr>
          <a:lstStyle/>
          <a:p>
            <a:pPr lvl="3">
              <a:spcBef>
                <a:spcPts val="235"/>
              </a:spcBef>
              <a:spcAft>
                <a:spcPts val="0"/>
              </a:spcAft>
              <a:buSzPts val="1300"/>
              <a:tabLst>
                <a:tab pos="635000" algn="l"/>
              </a:tabLst>
            </a:pPr>
            <a:r>
              <a:rPr lang="en-US" sz="2800" b="1" spc="-40" dirty="0">
                <a:effectLst/>
                <a:latin typeface="Times New Roman" panose="02020603050405020304" pitchFamily="18" charset="0"/>
                <a:ea typeface="Times New Roman" panose="02020603050405020304" pitchFamily="18" charset="0"/>
              </a:rPr>
              <a:t>5.2. </a:t>
            </a:r>
            <a:r>
              <a:rPr lang="vi-VN" sz="2800" b="1" spc="-40" dirty="0">
                <a:effectLst/>
                <a:latin typeface="Times New Roman" panose="02020603050405020304" pitchFamily="18" charset="0"/>
                <a:ea typeface="Times New Roman" panose="02020603050405020304" pitchFamily="18" charset="0"/>
              </a:rPr>
              <a:t>Nguyên lý làm</a:t>
            </a:r>
            <a:r>
              <a:rPr lang="vi-VN" sz="2800" b="1" spc="-20" dirty="0">
                <a:effectLst/>
                <a:latin typeface="Times New Roman" panose="02020603050405020304" pitchFamily="18" charset="0"/>
                <a:ea typeface="Times New Roman" panose="02020603050405020304" pitchFamily="18" charset="0"/>
              </a:rPr>
              <a:t> </a:t>
            </a:r>
            <a:r>
              <a:rPr lang="vi-VN" sz="2800" b="1" spc="-40" dirty="0">
                <a:effectLst/>
                <a:latin typeface="Times New Roman" panose="02020603050405020304" pitchFamily="18" charset="0"/>
                <a:ea typeface="Times New Roman" panose="02020603050405020304" pitchFamily="18" charset="0"/>
              </a:rPr>
              <a:t>việc</a:t>
            </a:r>
            <a:endParaRPr lang="en-US" sz="2800" spc="-40" dirty="0">
              <a:effectLst/>
              <a:latin typeface="Times New Roman" panose="02020603050405020304" pitchFamily="18" charset="0"/>
              <a:ea typeface="Times New Roman" panose="02020603050405020304" pitchFamily="18" charset="0"/>
            </a:endParaRPr>
          </a:p>
          <a:p>
            <a:pPr marL="140335" marR="447675" indent="457200" algn="just">
              <a:lnSpc>
                <a:spcPct val="111000"/>
              </a:lnSpc>
              <a:spcBef>
                <a:spcPts val="210"/>
              </a:spcBef>
              <a:spcAft>
                <a:spcPts val="0"/>
              </a:spcAft>
            </a:pPr>
            <a:r>
              <a:rPr lang="vi-VN" sz="2800" dirty="0">
                <a:effectLst/>
                <a:latin typeface="Times New Roman" panose="02020603050405020304" pitchFamily="18" charset="0"/>
                <a:ea typeface="Times New Roman" panose="02020603050405020304" pitchFamily="18" charset="0"/>
              </a:rPr>
              <a:t>Nguyên lý làm việc của ly hợp điện từ dựa vào lực điện từ tương tác giữa phần chủ động và bị động nhờ nam châm điện do cuộn dây 15 sinh ra.</a:t>
            </a:r>
            <a:endParaRPr lang="en-US" sz="2800" dirty="0">
              <a:effectLst/>
              <a:latin typeface="Times New Roman" panose="02020603050405020304" pitchFamily="18" charset="0"/>
              <a:ea typeface="Times New Roman" panose="02020603050405020304" pitchFamily="18" charset="0"/>
            </a:endParaRPr>
          </a:p>
          <a:p>
            <a:pPr marL="140335" marR="447675" indent="457200" algn="just">
              <a:lnSpc>
                <a:spcPct val="111000"/>
              </a:lnSpc>
              <a:spcAft>
                <a:spcPts val="0"/>
              </a:spcAft>
            </a:pPr>
            <a:r>
              <a:rPr lang="vi-VN" sz="2800" dirty="0">
                <a:effectLst/>
                <a:latin typeface="Times New Roman" panose="02020603050405020304" pitchFamily="18" charset="0"/>
                <a:ea typeface="Times New Roman" panose="02020603050405020304" pitchFamily="18" charset="0"/>
              </a:rPr>
              <a:t>Trạng thái đóng ly hợp: khi này cuộn dây 15 được cấp một dòng điện một chiều và nó sẽ trở thành nam châm điện. Điện trường của nam châm sẽ khép kín mạch từ qua các bộ phận cố định 14, phần chủ động 13, phần bị động 16 theo đường mũi tên trên hình vẽ. Khi này dưới sự tương tác của lực điện từ phần chủ động 13 sẽ kéo phần bị động 16 quay theo, mômen được truyền từ động cơ sang trục ly</a:t>
            </a:r>
            <a:r>
              <a:rPr lang="vi-VN" sz="2800" spc="-6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hợp.</a:t>
            </a:r>
            <a:endParaRPr lang="en-US" sz="2800" dirty="0">
              <a:effectLst/>
              <a:latin typeface="Times New Roman" panose="02020603050405020304" pitchFamily="18" charset="0"/>
              <a:ea typeface="Times New Roman" panose="02020603050405020304" pitchFamily="18" charset="0"/>
            </a:endParaRPr>
          </a:p>
          <a:p>
            <a:pPr marL="140335" marR="448310" indent="457200" algn="just">
              <a:lnSpc>
                <a:spcPct val="111000"/>
              </a:lnSpc>
              <a:spcAft>
                <a:spcPts val="0"/>
              </a:spcAft>
            </a:pPr>
            <a:r>
              <a:rPr lang="vi-VN" sz="2800" dirty="0">
                <a:effectLst/>
                <a:latin typeface="Times New Roman" panose="02020603050405020304" pitchFamily="18" charset="0"/>
                <a:ea typeface="Times New Roman" panose="02020603050405020304" pitchFamily="18" charset="0"/>
              </a:rPr>
              <a:t>Trạng thái mở ly hợp: khi cần mở ly hợp người ta ngắt dòng điện cấp cho cuộn dây 15. Lực điện từ sẽ mất, các chi tiết được quay tự do, ngắt đường truyền mômen từ động cơ tới trục ly hợp.</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546192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6401</TotalTime>
  <Pages>0</Pages>
  <Words>2456</Words>
  <Characters>0</Characters>
  <Application>Microsoft Office PowerPoint</Application>
  <DocSecurity>0</DocSecurity>
  <PresentationFormat>A4 Paper (210x297 mm)</PresentationFormat>
  <Lines>0</Lines>
  <Paragraphs>219</Paragraphs>
  <Slides>45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45</vt:i4>
      </vt:variant>
    </vt:vector>
  </HeadingPairs>
  <TitlesOfParts>
    <vt:vector size="50" baseType="lpstr">
      <vt:lpstr>Arial</vt:lpstr>
      <vt:lpstr>Calibri</vt:lpstr>
      <vt:lpstr>Calibri Light</vt:lpstr>
      <vt:lpstr>Times New Roman</vt:lpstr>
      <vt:lpstr>Office Theme</vt:lpstr>
      <vt:lpstr>PowerPoint Presentation</vt:lpstr>
      <vt:lpstr>PowerPoint Presentation</vt:lpstr>
      <vt:lpstr>BÀI 1 : TỔNG QUAN VỀ HỆ THỐNG TRUYỀN LỰC BÀI 2. LY HỢP 3. ĐÒN MỞ LY HỢP  </vt:lpstr>
      <vt:lpstr>PowerPoint Presentation</vt:lpstr>
      <vt:lpstr>          4. Ly hợp ma sát khô một đĩa bị động lò xo ép hình đĩa Về mặt cấu tạo, ly hợp ma sát khô một đĩa lò xo ép hình đĩa cũng gồm các bộ phận và chi tiết tương tự như ở ly hợp ma sát khô một đĩa lò xo trụ bố trí xung quanh.  Điểm khác biệt ở đây là thay vì những lò xo trụ bố trí xung quanh người ta sử dụng một lò xo dạng đĩa hình côn với góc côn là rất lớn (khoảng 176o), với việc sử dụng lò xo dạng đĩa hình côn người ta có thể tận dụng kết cấu này để đóng mở ly hợp mà không cần phải có đòn mở riêng.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 USA</Company>
  <LinksUpToDate>false</LinksUpToDate>
  <CharactersWithSpaces>0</CharactersWithSpaces>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DUY THONG</dc:creator>
  <cp:lastModifiedBy>xin chao</cp:lastModifiedBy>
  <cp:revision>661</cp:revision>
  <cp:lastPrinted>1899-12-30T00:00:00Z</cp:lastPrinted>
  <dcterms:created xsi:type="dcterms:W3CDTF">2008-11-14T14:07:01Z</dcterms:created>
  <dcterms:modified xsi:type="dcterms:W3CDTF">2026-07-23T12:45:09Z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1033-6.3.0.1731</vt:lpwstr>
  </property>
</Properties>
</file>