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2" r:id="rId1"/>
  </p:sldMasterIdLst>
  <p:notesMasterIdLst>
    <p:notesMasterId r:id="rId56"/>
  </p:notesMasterIdLst>
  <p:sldIdLst>
    <p:sldId id="469" r:id="rId2"/>
    <p:sldId id="468" r:id="rId3"/>
    <p:sldId id="404" r:id="rId4"/>
    <p:sldId id="458" r:id="rId5"/>
    <p:sldId id="459" r:id="rId6"/>
    <p:sldId id="460" r:id="rId7"/>
    <p:sldId id="461" r:id="rId8"/>
    <p:sldId id="462" r:id="rId9"/>
    <p:sldId id="463" r:id="rId10"/>
    <p:sldId id="464" r:id="rId11"/>
    <p:sldId id="405" r:id="rId12"/>
    <p:sldId id="406" r:id="rId13"/>
    <p:sldId id="407" r:id="rId14"/>
    <p:sldId id="409" r:id="rId15"/>
    <p:sldId id="410" r:id="rId16"/>
    <p:sldId id="411" r:id="rId17"/>
    <p:sldId id="412" r:id="rId18"/>
    <p:sldId id="413" r:id="rId19"/>
    <p:sldId id="466" r:id="rId20"/>
    <p:sldId id="465" r:id="rId21"/>
    <p:sldId id="414" r:id="rId22"/>
    <p:sldId id="415" r:id="rId23"/>
    <p:sldId id="416" r:id="rId24"/>
    <p:sldId id="417" r:id="rId25"/>
    <p:sldId id="418" r:id="rId26"/>
    <p:sldId id="419" r:id="rId27"/>
    <p:sldId id="422" r:id="rId28"/>
    <p:sldId id="423" r:id="rId29"/>
    <p:sldId id="427" r:id="rId30"/>
    <p:sldId id="426" r:id="rId31"/>
    <p:sldId id="424" r:id="rId32"/>
    <p:sldId id="428" r:id="rId33"/>
    <p:sldId id="429" r:id="rId34"/>
    <p:sldId id="430" r:id="rId35"/>
    <p:sldId id="431" r:id="rId36"/>
    <p:sldId id="432" r:id="rId37"/>
    <p:sldId id="433" r:id="rId38"/>
    <p:sldId id="434" r:id="rId39"/>
    <p:sldId id="435" r:id="rId40"/>
    <p:sldId id="436" r:id="rId41"/>
    <p:sldId id="437" r:id="rId42"/>
    <p:sldId id="438" r:id="rId43"/>
    <p:sldId id="439" r:id="rId44"/>
    <p:sldId id="447" r:id="rId45"/>
    <p:sldId id="448" r:id="rId46"/>
    <p:sldId id="449" r:id="rId47"/>
    <p:sldId id="450" r:id="rId48"/>
    <p:sldId id="451" r:id="rId49"/>
    <p:sldId id="452" r:id="rId50"/>
    <p:sldId id="453" r:id="rId51"/>
    <p:sldId id="454" r:id="rId52"/>
    <p:sldId id="455" r:id="rId53"/>
    <p:sldId id="456" r:id="rId54"/>
    <p:sldId id="457" r:id="rId55"/>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p15:clr>
            <a:srgbClr val="A4A3A4"/>
          </p15:clr>
        </p15:guide>
        <p15:guide id="2" pos="314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EAEAEA"/>
    <a:srgbClr val="C0C0C0"/>
    <a:srgbClr val="99FF99"/>
    <a:srgbClr val="3333FF"/>
    <a:srgbClr val="6CFA91"/>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28" autoAdjust="0"/>
    <p:restoredTop sz="94660"/>
  </p:normalViewPr>
  <p:slideViewPr>
    <p:cSldViewPr>
      <p:cViewPr varScale="1">
        <p:scale>
          <a:sx n="72" d="100"/>
          <a:sy n="72" d="100"/>
        </p:scale>
        <p:origin x="1134" y="72"/>
      </p:cViewPr>
      <p:guideLst>
        <p:guide orient="horz" pos="2136"/>
        <p:guide pos="3146"/>
      </p:guideLst>
    </p:cSldViewPr>
  </p:slideViewPr>
  <p:notesTextViewPr>
    <p:cViewPr>
      <p:scale>
        <a:sx n="3" d="2"/>
        <a:sy n="3" d="2"/>
      </p:scale>
      <p:origin x="0" y="0"/>
    </p:cViewPr>
  </p:notesTextViewPr>
  <p:sorterViewPr>
    <p:cViewPr>
      <p:scale>
        <a:sx n="66" d="100"/>
        <a:sy n="66" d="100"/>
      </p:scale>
      <p:origin x="0" y="126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37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37892"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p:spPr>
      </p:sp>
      <p:sp>
        <p:nvSpPr>
          <p:cNvPr id="37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7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37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0E24EE5-D95E-4F53-AC7A-BD5D1D7F638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361453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2367-408B-942A-B78B-7AF4685266BD}"/>
              </a:ext>
            </a:extLst>
          </p:cNvPr>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6AB6C6E9-387E-4072-51D3-FDA52A5A00D8}"/>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454CB3B6-3FC0-8B39-0628-D2C422096F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30196A-21C4-7A6E-1D8D-7D83D8F86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06A93B-DE78-C125-DBBF-DF05BEE8ECE9}"/>
              </a:ext>
            </a:extLst>
          </p:cNvPr>
          <p:cNvSpPr>
            <a:spLocks noGrp="1"/>
          </p:cNvSpPr>
          <p:nvPr>
            <p:ph type="sldNum" sz="quarter" idx="12"/>
          </p:nvPr>
        </p:nvSpPr>
        <p:spPr/>
        <p:txBody>
          <a:bodyPr/>
          <a:lstStyle/>
          <a:p>
            <a:fld id="{90AE7108-0D53-4DA4-8B8A-F4BADB856BD8}" type="slidenum">
              <a:rPr lang="en-US" smtClean="0"/>
              <a:pPr/>
              <a:t>‹#›</a:t>
            </a:fld>
            <a:endParaRPr lang="en-US"/>
          </a:p>
        </p:txBody>
      </p:sp>
    </p:spTree>
    <p:extLst>
      <p:ext uri="{BB962C8B-B14F-4D97-AF65-F5344CB8AC3E}">
        <p14:creationId xmlns:p14="http://schemas.microsoft.com/office/powerpoint/2010/main" val="287180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BE98-F214-C4DF-8C51-9F855FDC2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65BB6B-85A7-9379-C4C4-B5B2238B8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C2076-D700-98C4-81EE-5B5CC1282C6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4EC178D-3DD2-088B-2059-4F48EDBFA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65FE5-A0B3-622C-3B2B-D2F466B0BEB8}"/>
              </a:ext>
            </a:extLst>
          </p:cNvPr>
          <p:cNvSpPr>
            <a:spLocks noGrp="1"/>
          </p:cNvSpPr>
          <p:nvPr>
            <p:ph type="sldNum" sz="quarter" idx="12"/>
          </p:nvPr>
        </p:nvSpPr>
        <p:spPr/>
        <p:txBody>
          <a:bodyPr/>
          <a:lstStyle/>
          <a:p>
            <a:fld id="{E39BFA68-66CA-4DB0-962F-5EAB1BEB62E7}" type="slidenum">
              <a:rPr lang="en-US" smtClean="0"/>
              <a:pPr/>
              <a:t>‹#›</a:t>
            </a:fld>
            <a:endParaRPr lang="en-US"/>
          </a:p>
        </p:txBody>
      </p:sp>
    </p:spTree>
    <p:extLst>
      <p:ext uri="{BB962C8B-B14F-4D97-AF65-F5344CB8AC3E}">
        <p14:creationId xmlns:p14="http://schemas.microsoft.com/office/powerpoint/2010/main" val="272386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7F1F8E-C84F-E0A3-A478-56CCD315468A}"/>
              </a:ext>
            </a:extLst>
          </p:cNvPr>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984DE2-6EF6-FE5E-5074-69B159F9109B}"/>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3CBAF-9A50-2BA9-9069-C99C023D5E1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58D576A-4D29-F0FA-AC01-3FE48D591B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EEC1F-1FD6-0BB2-14A5-C07A5FDCBD53}"/>
              </a:ext>
            </a:extLst>
          </p:cNvPr>
          <p:cNvSpPr>
            <a:spLocks noGrp="1"/>
          </p:cNvSpPr>
          <p:nvPr>
            <p:ph type="sldNum" sz="quarter" idx="12"/>
          </p:nvPr>
        </p:nvSpPr>
        <p:spPr/>
        <p:txBody>
          <a:bodyPr/>
          <a:lstStyle/>
          <a:p>
            <a:fld id="{F8118F5B-A620-4655-A91C-300C8C1A6F98}" type="slidenum">
              <a:rPr lang="en-US" smtClean="0"/>
              <a:pPr/>
              <a:t>‹#›</a:t>
            </a:fld>
            <a:endParaRPr lang="en-US"/>
          </a:p>
        </p:txBody>
      </p:sp>
    </p:spTree>
    <p:extLst>
      <p:ext uri="{BB962C8B-B14F-4D97-AF65-F5344CB8AC3E}">
        <p14:creationId xmlns:p14="http://schemas.microsoft.com/office/powerpoint/2010/main" val="118927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402EE-5CCA-2412-5B2D-8894324EE4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C1228-AE46-BE7F-1FDB-5D4FA75867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333E5-CBFE-A1EC-BA7E-F95F2DE2F02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1B2C01D-5877-8A99-70E0-5ABD1FFAAE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FC2CC-4E0B-B6A7-453C-36C74A627E09}"/>
              </a:ext>
            </a:extLst>
          </p:cNvPr>
          <p:cNvSpPr>
            <a:spLocks noGrp="1"/>
          </p:cNvSpPr>
          <p:nvPr>
            <p:ph type="sldNum" sz="quarter" idx="12"/>
          </p:nvPr>
        </p:nvSpPr>
        <p:spPr/>
        <p:txBody>
          <a:bodyPr/>
          <a:lstStyle/>
          <a:p>
            <a:fld id="{72C07508-5EB2-4DB8-8378-8805A83D3842}" type="slidenum">
              <a:rPr lang="en-US" smtClean="0"/>
              <a:pPr/>
              <a:t>‹#›</a:t>
            </a:fld>
            <a:endParaRPr lang="en-US"/>
          </a:p>
        </p:txBody>
      </p:sp>
    </p:spTree>
    <p:extLst>
      <p:ext uri="{BB962C8B-B14F-4D97-AF65-F5344CB8AC3E}">
        <p14:creationId xmlns:p14="http://schemas.microsoft.com/office/powerpoint/2010/main" val="23545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0E616-F0B0-1E19-73C8-FFF2BCA57F61}"/>
              </a:ext>
            </a:extLst>
          </p:cNvPr>
          <p:cNvSpPr>
            <a:spLocks noGrp="1"/>
          </p:cNvSpPr>
          <p:nvPr>
            <p:ph type="title"/>
          </p:nvPr>
        </p:nvSpPr>
        <p:spPr>
          <a:xfrm>
            <a:off x="675878" y="1709739"/>
            <a:ext cx="8543925"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FE2CE42B-FFD5-8E42-A12F-53EC27E37574}"/>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742E1D-E115-29FF-3CA2-302B07B818A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4CE0A30-DDC3-5C06-1441-A30C89EA0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9D7B1-3042-1C00-A512-E0395198E2FE}"/>
              </a:ext>
            </a:extLst>
          </p:cNvPr>
          <p:cNvSpPr>
            <a:spLocks noGrp="1"/>
          </p:cNvSpPr>
          <p:nvPr>
            <p:ph type="sldNum" sz="quarter" idx="12"/>
          </p:nvPr>
        </p:nvSpPr>
        <p:spPr/>
        <p:txBody>
          <a:bodyPr/>
          <a:lstStyle/>
          <a:p>
            <a:fld id="{01EE7BCA-B838-4D07-B21F-48C16DEF4A1D}" type="slidenum">
              <a:rPr lang="en-US" smtClean="0"/>
              <a:pPr/>
              <a:t>‹#›</a:t>
            </a:fld>
            <a:endParaRPr lang="en-US"/>
          </a:p>
        </p:txBody>
      </p:sp>
    </p:spTree>
    <p:extLst>
      <p:ext uri="{BB962C8B-B14F-4D97-AF65-F5344CB8AC3E}">
        <p14:creationId xmlns:p14="http://schemas.microsoft.com/office/powerpoint/2010/main" val="3114706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DE44B-7D89-EADD-19AE-17020F6C7B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DFAE3-C312-0737-2C00-6480B8D2BA3B}"/>
              </a:ext>
            </a:extLst>
          </p:cNvPr>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909BF1-97E2-F258-0E66-8F53B72C48ED}"/>
              </a:ext>
            </a:extLst>
          </p:cNvPr>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74C527-CE6B-1AB8-8FD5-54441AEFF9E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0698CEC-D882-80FF-A7E2-CB14D1DAA8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1057E-0E40-EAEF-08B9-43DD10AED42A}"/>
              </a:ext>
            </a:extLst>
          </p:cNvPr>
          <p:cNvSpPr>
            <a:spLocks noGrp="1"/>
          </p:cNvSpPr>
          <p:nvPr>
            <p:ph type="sldNum" sz="quarter" idx="12"/>
          </p:nvPr>
        </p:nvSpPr>
        <p:spPr/>
        <p:txBody>
          <a:bodyPr/>
          <a:lstStyle/>
          <a:p>
            <a:fld id="{4AAAF6DA-1804-43D7-976D-4624D84832B6}" type="slidenum">
              <a:rPr lang="en-US" smtClean="0"/>
              <a:pPr/>
              <a:t>‹#›</a:t>
            </a:fld>
            <a:endParaRPr lang="en-US"/>
          </a:p>
        </p:txBody>
      </p:sp>
    </p:spTree>
    <p:extLst>
      <p:ext uri="{BB962C8B-B14F-4D97-AF65-F5344CB8AC3E}">
        <p14:creationId xmlns:p14="http://schemas.microsoft.com/office/powerpoint/2010/main" val="338989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A4BE-342B-1F15-2769-F4D9BABA2BEB}"/>
              </a:ext>
            </a:extLst>
          </p:cNvPr>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6C6CA9-5F4A-6147-CCE1-1A621835A208}"/>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788EAB76-4A9E-7575-719A-593538CB99C3}"/>
              </a:ext>
            </a:extLst>
          </p:cNvPr>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B89029-7F90-4138-FEA8-4CD1865853B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713E4751-3893-E29E-48EB-D1F3CA34363F}"/>
              </a:ext>
            </a:extLst>
          </p:cNvPr>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58CA05-3394-A8D7-913B-3BD2847CE73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8EF226-82D9-1A77-3DF0-357746E1E3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6EB70A-FE5A-CC50-AAF5-00C5B88B5577}"/>
              </a:ext>
            </a:extLst>
          </p:cNvPr>
          <p:cNvSpPr>
            <a:spLocks noGrp="1"/>
          </p:cNvSpPr>
          <p:nvPr>
            <p:ph type="sldNum" sz="quarter" idx="12"/>
          </p:nvPr>
        </p:nvSpPr>
        <p:spPr/>
        <p:txBody>
          <a:bodyPr/>
          <a:lstStyle/>
          <a:p>
            <a:fld id="{919F26FE-0D83-45C4-ACA0-5D26C55E044D}" type="slidenum">
              <a:rPr lang="en-US" smtClean="0"/>
              <a:pPr/>
              <a:t>‹#›</a:t>
            </a:fld>
            <a:endParaRPr lang="en-US"/>
          </a:p>
        </p:txBody>
      </p:sp>
    </p:spTree>
    <p:extLst>
      <p:ext uri="{BB962C8B-B14F-4D97-AF65-F5344CB8AC3E}">
        <p14:creationId xmlns:p14="http://schemas.microsoft.com/office/powerpoint/2010/main" val="3248201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C5ED-3926-B974-01EE-9174A161CE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BA411E-4064-D255-E0E0-EF84E4B7F94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2305365-1DC5-20F0-7103-155217E7C4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124CAF-EE6D-49AB-F490-CE07BB1FCE4F}"/>
              </a:ext>
            </a:extLst>
          </p:cNvPr>
          <p:cNvSpPr>
            <a:spLocks noGrp="1"/>
          </p:cNvSpPr>
          <p:nvPr>
            <p:ph type="sldNum" sz="quarter" idx="12"/>
          </p:nvPr>
        </p:nvSpPr>
        <p:spPr/>
        <p:txBody>
          <a:bodyPr/>
          <a:lstStyle/>
          <a:p>
            <a:fld id="{77DAEA50-096D-4F86-BF7B-E45F38975CD4}" type="slidenum">
              <a:rPr lang="en-US" smtClean="0"/>
              <a:pPr/>
              <a:t>‹#›</a:t>
            </a:fld>
            <a:endParaRPr lang="en-US"/>
          </a:p>
        </p:txBody>
      </p:sp>
    </p:spTree>
    <p:extLst>
      <p:ext uri="{BB962C8B-B14F-4D97-AF65-F5344CB8AC3E}">
        <p14:creationId xmlns:p14="http://schemas.microsoft.com/office/powerpoint/2010/main" val="2444859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C0A14F-8D1F-76D1-82A4-45E9D7D330D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C7B7169-D55E-10B4-4C38-5950A575CE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ED4B3-7DE9-5CD3-E71E-441FCD55860F}"/>
              </a:ext>
            </a:extLst>
          </p:cNvPr>
          <p:cNvSpPr>
            <a:spLocks noGrp="1"/>
          </p:cNvSpPr>
          <p:nvPr>
            <p:ph type="sldNum" sz="quarter" idx="12"/>
          </p:nvPr>
        </p:nvSpPr>
        <p:spPr/>
        <p:txBody>
          <a:bodyPr/>
          <a:lstStyle/>
          <a:p>
            <a:fld id="{C33EABD9-72B7-4876-93FA-1825448DC6FE}" type="slidenum">
              <a:rPr lang="en-US" smtClean="0"/>
              <a:pPr/>
              <a:t>‹#›</a:t>
            </a:fld>
            <a:endParaRPr lang="en-US"/>
          </a:p>
        </p:txBody>
      </p:sp>
    </p:spTree>
    <p:extLst>
      <p:ext uri="{BB962C8B-B14F-4D97-AF65-F5344CB8AC3E}">
        <p14:creationId xmlns:p14="http://schemas.microsoft.com/office/powerpoint/2010/main" val="1740044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7775-CE20-6C30-FFC6-A6D35F60A15E}"/>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8CD32CE5-2603-9822-D087-D9685E4D6AC7}"/>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F3069B-3CAA-6872-A333-E3B76FADB35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223C0DDD-1C40-7A4F-0425-0CE21082D7A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86A6DFE-F394-07A6-8140-EA686A473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7F5E1D-1FF1-E567-53C8-D1BB69071063}"/>
              </a:ext>
            </a:extLst>
          </p:cNvPr>
          <p:cNvSpPr>
            <a:spLocks noGrp="1"/>
          </p:cNvSpPr>
          <p:nvPr>
            <p:ph type="sldNum" sz="quarter" idx="12"/>
          </p:nvPr>
        </p:nvSpPr>
        <p:spPr/>
        <p:txBody>
          <a:bodyPr/>
          <a:lstStyle/>
          <a:p>
            <a:fld id="{38CA2CEF-F7A1-4C6E-B16E-377B3AA63D5A}" type="slidenum">
              <a:rPr lang="en-US" smtClean="0"/>
              <a:pPr/>
              <a:t>‹#›</a:t>
            </a:fld>
            <a:endParaRPr lang="en-US"/>
          </a:p>
        </p:txBody>
      </p:sp>
    </p:spTree>
    <p:extLst>
      <p:ext uri="{BB962C8B-B14F-4D97-AF65-F5344CB8AC3E}">
        <p14:creationId xmlns:p14="http://schemas.microsoft.com/office/powerpoint/2010/main" val="290651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E1B43-91B7-B648-B6AA-F81879813FED}"/>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1CA39C24-BC5C-B572-F342-6516592FE466}"/>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AA20DF5B-1AB4-56B7-DB4A-AD18240643CD}"/>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DB593445-1819-6C31-573B-D2641D1C038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4D91C3-133A-5307-B1BA-0B498330F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210780-F9D0-D81B-43E1-23719933403F}"/>
              </a:ext>
            </a:extLst>
          </p:cNvPr>
          <p:cNvSpPr>
            <a:spLocks noGrp="1"/>
          </p:cNvSpPr>
          <p:nvPr>
            <p:ph type="sldNum" sz="quarter" idx="12"/>
          </p:nvPr>
        </p:nvSpPr>
        <p:spPr/>
        <p:txBody>
          <a:bodyPr/>
          <a:lstStyle/>
          <a:p>
            <a:fld id="{65A03FFA-AF63-42D1-91A9-AEEBAE6DD59B}" type="slidenum">
              <a:rPr lang="en-US" smtClean="0"/>
              <a:pPr/>
              <a:t>‹#›</a:t>
            </a:fld>
            <a:endParaRPr lang="en-US"/>
          </a:p>
        </p:txBody>
      </p:sp>
    </p:spTree>
    <p:extLst>
      <p:ext uri="{BB962C8B-B14F-4D97-AF65-F5344CB8AC3E}">
        <p14:creationId xmlns:p14="http://schemas.microsoft.com/office/powerpoint/2010/main" val="14137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8B97B-0B87-F831-221E-623B8D25571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7B45A-5445-7F11-BF4F-4C94F31AE331}"/>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35C11-1D68-B225-690C-F3C2DFC4D631}"/>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E83F618-2C74-E4FF-959D-4A9DC8A3401C}"/>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2B4D23-BEFE-3704-8756-AF2FC00E4BB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0E6A846C-426E-4A4C-81A1-E63C5125FDB4}" type="slidenum">
              <a:rPr lang="en-US" smtClean="0"/>
              <a:pPr/>
              <a:t>‹#›</a:t>
            </a:fld>
            <a:endParaRPr lang="en-US"/>
          </a:p>
        </p:txBody>
      </p:sp>
    </p:spTree>
    <p:extLst>
      <p:ext uri="{BB962C8B-B14F-4D97-AF65-F5344CB8AC3E}">
        <p14:creationId xmlns:p14="http://schemas.microsoft.com/office/powerpoint/2010/main" val="32995808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1795463"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357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257995"/>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371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t>
            </a:r>
            <a:r>
              <a:rPr lang="en-US" sz="3900" b="1" kern="10" dirty="0" smtClean="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HT </a:t>
            </a:r>
            <a:r>
              <a:rPr lang="en-US" sz="3900" b="1" kern="10" dirty="0" smtClean="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PHÂN PHỐI KHÍ</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438960" y="4143628"/>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40298" y="4385259"/>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7792430" y="1217350"/>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1271786" y="4081662"/>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602162" y="1633588"/>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829666"/>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48CACD-8088-1369-C34C-40BE6FE664BA}"/>
              </a:ext>
            </a:extLst>
          </p:cNvPr>
          <p:cNvSpPr>
            <a:spLocks noGrp="1"/>
          </p:cNvSpPr>
          <p:nvPr>
            <p:ph type="sldNum" sz="quarter" idx="12"/>
          </p:nvPr>
        </p:nvSpPr>
        <p:spPr/>
        <p:txBody>
          <a:bodyPr/>
          <a:lstStyle/>
          <a:p>
            <a:fld id="{72C07508-5EB2-4DB8-8378-8805A83D3842}" type="slidenum">
              <a:rPr lang="en-US" smtClean="0"/>
              <a:pPr/>
              <a:t>10</a:t>
            </a:fld>
            <a:endParaRPr lang="en-US"/>
          </a:p>
        </p:txBody>
      </p:sp>
      <p:pic>
        <p:nvPicPr>
          <p:cNvPr id="6" name="Picture 5">
            <a:extLst>
              <a:ext uri="{FF2B5EF4-FFF2-40B4-BE49-F238E27FC236}">
                <a16:creationId xmlns:a16="http://schemas.microsoft.com/office/drawing/2014/main" id="{0B93CAFB-0706-6E26-360E-CFDDFF93E4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8916" y="34427"/>
            <a:ext cx="6781622" cy="4385147"/>
          </a:xfrm>
          <a:prstGeom prst="rect">
            <a:avLst/>
          </a:prstGeom>
        </p:spPr>
      </p:pic>
      <p:sp>
        <p:nvSpPr>
          <p:cNvPr id="7" name="TextBox 6">
            <a:extLst>
              <a:ext uri="{FF2B5EF4-FFF2-40B4-BE49-F238E27FC236}">
                <a16:creationId xmlns:a16="http://schemas.microsoft.com/office/drawing/2014/main" id="{B643B4C6-8655-33EB-6113-2ABE4CBC5ABE}"/>
              </a:ext>
            </a:extLst>
          </p:cNvPr>
          <p:cNvSpPr txBox="1"/>
          <p:nvPr/>
        </p:nvSpPr>
        <p:spPr>
          <a:xfrm>
            <a:off x="838308" y="4912645"/>
            <a:ext cx="8691446" cy="881973"/>
          </a:xfrm>
          <a:prstGeom prst="rect">
            <a:avLst/>
          </a:prstGeom>
          <a:noFill/>
        </p:spPr>
        <p:txBody>
          <a:bodyPr wrap="square">
            <a:spAutoFit/>
          </a:bodyPr>
          <a:lstStyle/>
          <a:p>
            <a:pPr marL="102235" marR="390525">
              <a:lnSpc>
                <a:spcPct val="111000"/>
              </a:lnSpc>
              <a:spcBef>
                <a:spcPts val="190"/>
              </a:spcBef>
              <a:spcAft>
                <a:spcPts val="0"/>
              </a:spcAft>
            </a:pPr>
            <a:r>
              <a:rPr lang="vi-VN" sz="2400" i="1" dirty="0">
                <a:effectLst/>
                <a:latin typeface="Times New Roman" panose="02020603050405020304" pitchFamily="18" charset="0"/>
                <a:ea typeface="Times New Roman" panose="02020603050405020304" pitchFamily="18" charset="0"/>
              </a:rPr>
              <a:t>1- Bugi; 2- Cửa xả; 3- Van cấp nhiên liệu; 4- Họng khuếch tán bộ chế hoà khí; 5- Hộp trục khuỷu; 6- Cửa hút; 7- Buồng cháy.</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1584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EF6AC13-7837-D29C-0B53-E39C26C4DCD0}"/>
              </a:ext>
            </a:extLst>
          </p:cNvPr>
          <p:cNvSpPr>
            <a:spLocks noGrp="1"/>
          </p:cNvSpPr>
          <p:nvPr>
            <p:ph type="sldNum" sz="quarter" idx="12"/>
          </p:nvPr>
        </p:nvSpPr>
        <p:spPr/>
        <p:txBody>
          <a:bodyPr/>
          <a:lstStyle/>
          <a:p>
            <a:fld id="{72C07508-5EB2-4DB8-8378-8805A83D3842}" type="slidenum">
              <a:rPr lang="en-US" smtClean="0"/>
              <a:pPr/>
              <a:t>11</a:t>
            </a:fld>
            <a:endParaRPr lang="en-US"/>
          </a:p>
        </p:txBody>
      </p:sp>
      <p:sp>
        <p:nvSpPr>
          <p:cNvPr id="2" name="TextBox 1">
            <a:extLst>
              <a:ext uri="{FF2B5EF4-FFF2-40B4-BE49-F238E27FC236}">
                <a16:creationId xmlns:a16="http://schemas.microsoft.com/office/drawing/2014/main" id="{03AF21C9-6662-61C2-AF05-D1F91420511F}"/>
              </a:ext>
            </a:extLst>
          </p:cNvPr>
          <p:cNvSpPr txBox="1"/>
          <p:nvPr/>
        </p:nvSpPr>
        <p:spPr>
          <a:xfrm>
            <a:off x="762110" y="228684"/>
            <a:ext cx="8229383" cy="856645"/>
          </a:xfrm>
          <a:prstGeom prst="rect">
            <a:avLst/>
          </a:prstGeom>
          <a:noFill/>
        </p:spPr>
        <p:txBody>
          <a:bodyPr wrap="square">
            <a:spAutoFit/>
          </a:bodyPr>
          <a:lstStyle/>
          <a:p>
            <a:pPr marL="782955" marR="812800" algn="ctr">
              <a:spcBef>
                <a:spcPts val="1100"/>
              </a:spcBef>
              <a:spcAft>
                <a:spcPts val="0"/>
              </a:spcAft>
            </a:pPr>
            <a:r>
              <a:rPr lang="vi-VN" sz="2400" b="1" dirty="0">
                <a:effectLst/>
                <a:latin typeface="Times New Roman" panose="02020603050405020304" pitchFamily="18" charset="0"/>
                <a:ea typeface="Times New Roman" panose="02020603050405020304" pitchFamily="18" charset="0"/>
              </a:rPr>
              <a:t>BÀI </a:t>
            </a:r>
            <a:r>
              <a:rPr lang="en-US" sz="2400" b="1" dirty="0">
                <a:effectLst/>
                <a:latin typeface="Times New Roman" panose="02020603050405020304" pitchFamily="18" charset="0"/>
                <a:ea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endParaRPr>
          </a:p>
          <a:p>
            <a:pPr marL="1905" marR="29845" algn="ctr">
              <a:spcBef>
                <a:spcPts val="190"/>
              </a:spcBef>
              <a:spcAft>
                <a:spcPts val="0"/>
              </a:spcAft>
            </a:pPr>
            <a:r>
              <a:rPr lang="en-US" sz="2400" b="1" dirty="0">
                <a:effectLst/>
                <a:latin typeface="Times New Roman" panose="02020603050405020304" pitchFamily="18" charset="0"/>
                <a:ea typeface="Times New Roman" panose="02020603050405020304" pitchFamily="18" charset="0"/>
              </a:rPr>
              <a:t>CÁC BỘ PHẬN BẤT ĐỘNG</a:t>
            </a:r>
            <a:endParaRPr lang="en-US" sz="24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1578E49D-0D32-9A08-C290-D1A34B2D3BC3}"/>
              </a:ext>
            </a:extLst>
          </p:cNvPr>
          <p:cNvSpPr txBox="1"/>
          <p:nvPr/>
        </p:nvSpPr>
        <p:spPr>
          <a:xfrm>
            <a:off x="228724" y="990664"/>
            <a:ext cx="4955458" cy="531620"/>
          </a:xfrm>
          <a:prstGeom prst="rect">
            <a:avLst/>
          </a:prstGeom>
          <a:noFill/>
        </p:spPr>
        <p:txBody>
          <a:bodyPr wrap="square">
            <a:spAutoFit/>
          </a:bodyPr>
          <a:lstStyle/>
          <a:p>
            <a:pPr>
              <a:lnSpc>
                <a:spcPct val="130000"/>
              </a:lnSpc>
            </a:pP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1.1. BÖ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m¸y</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8141E69-FE81-7ABF-912D-446540BCB0C4}"/>
              </a:ext>
            </a:extLst>
          </p:cNvPr>
          <p:cNvSpPr txBox="1"/>
          <p:nvPr/>
        </p:nvSpPr>
        <p:spPr>
          <a:xfrm>
            <a:off x="231182" y="1447852"/>
            <a:ext cx="4953000" cy="524631"/>
          </a:xfrm>
          <a:prstGeom prst="rect">
            <a:avLst/>
          </a:prstGeom>
          <a:noFill/>
        </p:spPr>
        <p:txBody>
          <a:bodyPr wrap="square">
            <a:spAutoFit/>
          </a:bodyPr>
          <a:lstStyle/>
          <a:p>
            <a:pPr>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1.1.1.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CÊu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t¹o</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72EF23F0-689D-AE26-DB4F-9B0EA4337391}"/>
              </a:ext>
            </a:extLst>
          </p:cNvPr>
          <p:cNvPicPr>
            <a:picLocks noChangeAspect="1" noChangeArrowheads="1"/>
          </p:cNvPicPr>
          <p:nvPr/>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1524090" y="1979472"/>
            <a:ext cx="6781622" cy="388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0C081C6C-D16E-E3D5-7A98-D29FDD61242E}"/>
              </a:ext>
            </a:extLst>
          </p:cNvPr>
          <p:cNvSpPr txBox="1"/>
          <p:nvPr/>
        </p:nvSpPr>
        <p:spPr>
          <a:xfrm>
            <a:off x="228725" y="5701370"/>
            <a:ext cx="9565436" cy="927946"/>
          </a:xfrm>
          <a:prstGeom prst="rect">
            <a:avLst/>
          </a:prstGeom>
          <a:noFill/>
        </p:spPr>
        <p:txBody>
          <a:bodyPr wrap="square">
            <a:spAutoFit/>
          </a:bodyPr>
          <a:lstStyle/>
          <a:p>
            <a:pPr>
              <a:lnSpc>
                <a:spcPct val="130000"/>
              </a:lnSpc>
            </a:pP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1: N¾p æ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2: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c¸c</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te</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3: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Lç</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bu</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l«ng</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4: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G©n</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lùc;5: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Lç</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th«ng</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dÇu</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a:t>
            </a:r>
          </a:p>
          <a:p>
            <a:pPr>
              <a:lnSpc>
                <a:spcPct val="130000"/>
              </a:lnSpc>
            </a:pP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6: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Lç</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gi¶m</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träng</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l­îng</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7: Bu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l«ng</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l¾p æ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 8: æ </a:t>
            </a:r>
            <a:r>
              <a:rPr lang="en-US" sz="2200" b="1" i="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200" b="1" i="1" dirty="0">
                <a:effectLst/>
                <a:latin typeface=".VnTime" panose="020B7200000000000000"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44431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D3862D-6EC9-4F26-D293-5F71A048B2BF}"/>
              </a:ext>
            </a:extLst>
          </p:cNvPr>
          <p:cNvSpPr>
            <a:spLocks noGrp="1"/>
          </p:cNvSpPr>
          <p:nvPr>
            <p:ph type="sldNum" sz="quarter" idx="12"/>
          </p:nvPr>
        </p:nvSpPr>
        <p:spPr/>
        <p:txBody>
          <a:bodyPr/>
          <a:lstStyle/>
          <a:p>
            <a:fld id="{72C07508-5EB2-4DB8-8378-8805A83D3842}" type="slidenum">
              <a:rPr lang="en-US" smtClean="0"/>
              <a:pPr/>
              <a:t>12</a:t>
            </a:fld>
            <a:endParaRPr lang="en-US"/>
          </a:p>
        </p:txBody>
      </p:sp>
      <p:sp>
        <p:nvSpPr>
          <p:cNvPr id="7" name="TextBox 6">
            <a:extLst>
              <a:ext uri="{FF2B5EF4-FFF2-40B4-BE49-F238E27FC236}">
                <a16:creationId xmlns:a16="http://schemas.microsoft.com/office/drawing/2014/main" id="{7A1CE0CC-8A66-75D3-85E3-8ED8D5F5858C}"/>
              </a:ext>
            </a:extLst>
          </p:cNvPr>
          <p:cNvSpPr txBox="1"/>
          <p:nvPr/>
        </p:nvSpPr>
        <p:spPr>
          <a:xfrm>
            <a:off x="76328" y="0"/>
            <a:ext cx="9600948" cy="1965218"/>
          </a:xfrm>
          <a:prstGeom prst="rect">
            <a:avLst/>
          </a:prstGeom>
          <a:noFill/>
        </p:spPr>
        <p:txBody>
          <a:bodyPr wrap="square">
            <a:spAutoFit/>
          </a:bodyPr>
          <a:lstStyle/>
          <a:p>
            <a:pPr>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1.1.2.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C«ng</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dông</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3845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BÖ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cïng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t¹o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thµnh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gian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kÝn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ùng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toµn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bé</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träng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l­îng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cña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vµ lµ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viÖc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æn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Þnh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BÖ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kÝn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phÇn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vµ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héc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chøa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vµ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høng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dÇu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0E2000C0-37F9-76A2-D9E9-9C88DCF0FB92}"/>
              </a:ext>
            </a:extLst>
          </p:cNvPr>
          <p:cNvSpPr txBox="1"/>
          <p:nvPr/>
        </p:nvSpPr>
        <p:spPr>
          <a:xfrm>
            <a:off x="76328" y="1960329"/>
            <a:ext cx="9296155" cy="3405612"/>
          </a:xfrm>
          <a:prstGeom prst="rect">
            <a:avLst/>
          </a:prstGeom>
          <a:noFill/>
        </p:spPr>
        <p:txBody>
          <a:bodyPr wrap="square">
            <a:spAutoFit/>
          </a:bodyPr>
          <a:lstStyle/>
          <a:p>
            <a:pPr>
              <a:lnSpc>
                <a:spcPct val="130000"/>
              </a:lnSpc>
            </a:pP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1.2.  </a:t>
            </a:r>
            <a:r>
              <a:rPr lang="en-US" sz="2400" b="1" dirty="0">
                <a:effectLst/>
                <a:latin typeface=".VnTimeH" panose="020B7200000000000000" pitchFamily="34" charset="0"/>
                <a:ea typeface="Times New Roman" panose="02020603050405020304" pitchFamily="18" charset="0"/>
                <a:cs typeface="Times New Roman" panose="02020603050405020304" pitchFamily="18" charset="0"/>
              </a:rPr>
              <a:t>æ</a:t>
            </a: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 ®ì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khuûu</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42265"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VÞ </a:t>
            </a:r>
            <a:r>
              <a:rPr lang="en-US" sz="2400" i="1" dirty="0" err="1">
                <a:effectLst/>
                <a:latin typeface=".VnTime" panose="020B7200000000000000" pitchFamily="34" charset="0"/>
                <a:ea typeface="Times New Roman" panose="02020603050405020304" pitchFamily="18" charset="0"/>
                <a:cs typeface="Times New Roman" panose="02020603050405020304" pitchFamily="18" charset="0"/>
              </a:rPr>
              <a:t>trÝ</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a:effectLst/>
                <a:latin typeface=".VnTimeH" panose="020B7200000000000000" pitchFamily="34" charset="0"/>
                <a:ea typeface="Times New Roman" panose="02020603050405020304" pitchFamily="18" charset="0"/>
                <a:cs typeface="Times New Roman" panose="02020603050405020304" pitchFamily="18" charset="0"/>
              </a:rPr>
              <a:t>æ</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v¸ch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ng¨n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cña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bÖ</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sè</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æ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sè</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thªm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mét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a:p>
            <a:pPr indent="342265" algn="just">
              <a:lnSpc>
                <a:spcPct val="130000"/>
              </a:lnSpc>
            </a:pPr>
            <a:r>
              <a:rPr lang="en-US" sz="2400" i="1" dirty="0" err="1">
                <a:effectLst/>
                <a:latin typeface=".VnTime" panose="020B7200000000000000" pitchFamily="34" charset="0"/>
                <a:ea typeface="Times New Roman" panose="02020603050405020304" pitchFamily="18" charset="0"/>
                <a:cs typeface="Times New Roman" panose="02020603050405020304" pitchFamily="18" charset="0"/>
              </a:rPr>
              <a:t>C«ng</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i="1" dirty="0" err="1">
                <a:effectLst/>
                <a:latin typeface=".VnTime" panose="020B7200000000000000" pitchFamily="34" charset="0"/>
                <a:ea typeface="Times New Roman" panose="02020603050405020304" pitchFamily="18" charset="0"/>
                <a:cs typeface="Times New Roman" panose="02020603050405020304" pitchFamily="18" charset="0"/>
              </a:rPr>
              <a:t>dông</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a:effectLst/>
                <a:latin typeface=".VnTimeH" panose="020B7200000000000000" pitchFamily="34" charset="0"/>
                <a:ea typeface="Times New Roman" panose="02020603050405020304" pitchFamily="18" charset="0"/>
                <a:cs typeface="Times New Roman" panose="02020603050405020304" pitchFamily="18" charset="0"/>
              </a:rPr>
              <a:t>æ </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dïng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®Ó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cæ</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chÝnh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cña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®¶m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quay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trßn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æn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Þnh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a:latin typeface=".VnTime" panose="020B7200000000000000" pitchFamily="34" charset="0"/>
                <a:ea typeface="Times New Roman" panose="02020603050405020304" pitchFamily="18" charset="0"/>
                <a:cs typeface="Times New Roman" panose="02020603050405020304" pitchFamily="18" charset="0"/>
              </a:rPr>
              <a:t>vững</a:t>
            </a:r>
            <a:r>
              <a:rPr lang="en-US" sz="240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ch¾c.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Riªng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æ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gÇn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phÝa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võa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cã</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dông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®ì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võa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l¹i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lùc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däc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64067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89A6AAF-C1DE-B75C-FDF3-53FCEF311EB8}"/>
              </a:ext>
            </a:extLst>
          </p:cNvPr>
          <p:cNvSpPr>
            <a:spLocks noGrp="1"/>
          </p:cNvSpPr>
          <p:nvPr>
            <p:ph type="sldNum" sz="quarter" idx="12"/>
          </p:nvPr>
        </p:nvSpPr>
        <p:spPr/>
        <p:txBody>
          <a:bodyPr/>
          <a:lstStyle/>
          <a:p>
            <a:fld id="{72C07508-5EB2-4DB8-8378-8805A83D3842}" type="slidenum">
              <a:rPr lang="en-US" smtClean="0"/>
              <a:pPr/>
              <a:t>13</a:t>
            </a:fld>
            <a:endParaRPr lang="en-US" dirty="0"/>
          </a:p>
        </p:txBody>
      </p:sp>
      <p:pic>
        <p:nvPicPr>
          <p:cNvPr id="2050" name="Picture 2">
            <a:extLst>
              <a:ext uri="{FF2B5EF4-FFF2-40B4-BE49-F238E27FC236}">
                <a16:creationId xmlns:a16="http://schemas.microsoft.com/office/drawing/2014/main" id="{82304137-8BE9-C6F5-06EE-3167057CC51F}"/>
              </a:ext>
            </a:extLst>
          </p:cNvPr>
          <p:cNvPicPr>
            <a:picLocks noChangeAspect="1" noChangeArrowheads="1"/>
          </p:cNvPicPr>
          <p:nvPr/>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1371695" y="228684"/>
            <a:ext cx="7391205" cy="495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C51D116-0510-AB91-6219-55F02CFF729B}"/>
              </a:ext>
            </a:extLst>
          </p:cNvPr>
          <p:cNvSpPr txBox="1"/>
          <p:nvPr/>
        </p:nvSpPr>
        <p:spPr>
          <a:xfrm>
            <a:off x="304922" y="5338584"/>
            <a:ext cx="9448551" cy="1200329"/>
          </a:xfrm>
          <a:prstGeom prst="rect">
            <a:avLst/>
          </a:prstGeom>
          <a:noFill/>
        </p:spPr>
        <p:txBody>
          <a:bodyPr wrap="square">
            <a:spAutoFit/>
          </a:bodyPr>
          <a:lstStyle/>
          <a:p>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 N¾p æ ®ì; 	2: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bul«ng</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l¾p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gÐp</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3: b¹c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lãt</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trªn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4: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bÖ</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®ì</a:t>
            </a:r>
            <a:endParaRPr lang="en-US" sz="2400" b="1" i="1" dirty="0">
              <a:latin typeface=".VnTime" panose="020B7200000000000000" pitchFamily="34" charset="0"/>
              <a:ea typeface="Times New Roman" panose="02020603050405020304" pitchFamily="18" charset="0"/>
              <a:cs typeface="Times New Roman" panose="02020603050405020304" pitchFamily="18" charset="0"/>
            </a:endParaRPr>
          </a:p>
          <a:p>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5: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g©n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lùc</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a:t>
            </a:r>
            <a:r>
              <a:rPr lang="en-US" sz="2400" b="1" dirty="0">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6:b¹c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lãt</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d­íi</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7: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khuûu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8: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khe</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hë</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b«i</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tr¬n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a:t>
            </a:r>
          </a:p>
          <a:p>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9: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líp</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hîp</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kim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chèng</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mßn</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183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60DE3-0C41-F66F-410C-02BBA54833AB}"/>
              </a:ext>
            </a:extLst>
          </p:cNvPr>
          <p:cNvSpPr>
            <a:spLocks noGrp="1"/>
          </p:cNvSpPr>
          <p:nvPr>
            <p:ph type="sldNum" sz="quarter" idx="12"/>
          </p:nvPr>
        </p:nvSpPr>
        <p:spPr/>
        <p:txBody>
          <a:bodyPr/>
          <a:lstStyle/>
          <a:p>
            <a:fld id="{72C07508-5EB2-4DB8-8378-8805A83D3842}" type="slidenum">
              <a:rPr lang="en-US" smtClean="0"/>
              <a:pPr/>
              <a:t>14</a:t>
            </a:fld>
            <a:endParaRPr lang="en-US"/>
          </a:p>
        </p:txBody>
      </p:sp>
      <p:sp>
        <p:nvSpPr>
          <p:cNvPr id="3" name="TextBox 2">
            <a:extLst>
              <a:ext uri="{FF2B5EF4-FFF2-40B4-BE49-F238E27FC236}">
                <a16:creationId xmlns:a16="http://schemas.microsoft.com/office/drawing/2014/main" id="{FF08B2AE-7CBB-C1EB-9119-E0B8D0BC974D}"/>
              </a:ext>
            </a:extLst>
          </p:cNvPr>
          <p:cNvSpPr txBox="1"/>
          <p:nvPr/>
        </p:nvSpPr>
        <p:spPr>
          <a:xfrm>
            <a:off x="0" y="0"/>
            <a:ext cx="9448552" cy="1965218"/>
          </a:xfrm>
          <a:prstGeom prst="rect">
            <a:avLst/>
          </a:prstGeom>
          <a:noFill/>
        </p:spPr>
        <p:txBody>
          <a:bodyPr wrap="square">
            <a:spAutoFit/>
          </a:bodyPr>
          <a:lstStyle/>
          <a:p>
            <a:pPr algn="just">
              <a:lnSpc>
                <a:spcPct val="130000"/>
              </a:lnSpc>
            </a:pPr>
            <a:r>
              <a:rPr lang="en-US" sz="2400" b="1" dirty="0">
                <a:effectLst/>
                <a:latin typeface=".VnTimeH" panose="020B7200000000000000" pitchFamily="34" charset="0"/>
                <a:ea typeface="Times New Roman" panose="02020603050405020304" pitchFamily="18" charset="0"/>
                <a:cs typeface="Times New Roman" panose="02020603050405020304" pitchFamily="18" charset="0"/>
              </a:rPr>
              <a:t>1.3. </a:t>
            </a:r>
            <a:r>
              <a:rPr lang="en-US" sz="2400" b="1" dirty="0" err="1">
                <a:effectLst/>
                <a:latin typeface=".VnTimeH" panose="020B7200000000000000" pitchFamily="34" charset="0"/>
                <a:ea typeface="Times New Roman" panose="02020603050405020304" pitchFamily="18" charset="0"/>
                <a:cs typeface="Times New Roman" panose="02020603050405020304" pitchFamily="18" charset="0"/>
              </a:rPr>
              <a:t>Th©n</a:t>
            </a:r>
            <a:r>
              <a:rPr lang="en-US" sz="2400" b="1" dirty="0">
                <a:effectLst/>
                <a:latin typeface=".VnTimeH" panose="020B7200000000000000" pitchFamily="34" charset="0"/>
                <a:ea typeface="Times New Roman" panose="02020603050405020304" pitchFamily="18" charset="0"/>
                <a:cs typeface="Times New Roman" panose="02020603050405020304" pitchFamily="18" charset="0"/>
              </a:rPr>
              <a:t> </a:t>
            </a:r>
            <a:r>
              <a:rPr lang="en-US" sz="2400" b="1" dirty="0" err="1">
                <a:effectLst/>
                <a:latin typeface=".VnTimeH" panose="020B7200000000000000" pitchFamily="34" charset="0"/>
                <a:ea typeface="Times New Roman" panose="02020603050405020304" pitchFamily="18" charset="0"/>
                <a:cs typeface="Times New Roman" panose="02020603050405020304" pitchFamily="18" charset="0"/>
              </a:rPr>
              <a:t>m¸y</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1.3.1.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NhiÖm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vô</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46075" algn="just">
              <a:lnSpc>
                <a:spcPct val="130000"/>
              </a:lnSpc>
            </a:pP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lµ chi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tiÕt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lín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nhÊt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®Ó g¸ l¾p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toµn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bé</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bé</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phËn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cña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®ã: S¬ my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Òu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l¾p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Æt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p:txBody>
      </p:sp>
      <p:pic>
        <p:nvPicPr>
          <p:cNvPr id="3074" name="Picture 2">
            <a:extLst>
              <a:ext uri="{FF2B5EF4-FFF2-40B4-BE49-F238E27FC236}">
                <a16:creationId xmlns:a16="http://schemas.microsoft.com/office/drawing/2014/main" id="{C37A5361-6AA2-72A8-8C28-DC7F9E342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318" y="2362228"/>
            <a:ext cx="8684916" cy="373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1416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3CB78B-5F61-BB2D-3EB3-FE8F05476904}"/>
              </a:ext>
            </a:extLst>
          </p:cNvPr>
          <p:cNvSpPr>
            <a:spLocks noGrp="1"/>
          </p:cNvSpPr>
          <p:nvPr>
            <p:ph type="sldNum" sz="quarter" idx="12"/>
          </p:nvPr>
        </p:nvSpPr>
        <p:spPr/>
        <p:txBody>
          <a:bodyPr/>
          <a:lstStyle/>
          <a:p>
            <a:fld id="{72C07508-5EB2-4DB8-8378-8805A83D3842}" type="slidenum">
              <a:rPr lang="en-US" smtClean="0"/>
              <a:pPr/>
              <a:t>15</a:t>
            </a:fld>
            <a:endParaRPr lang="en-US"/>
          </a:p>
        </p:txBody>
      </p:sp>
      <p:sp>
        <p:nvSpPr>
          <p:cNvPr id="3" name="TextBox 2">
            <a:extLst>
              <a:ext uri="{FF2B5EF4-FFF2-40B4-BE49-F238E27FC236}">
                <a16:creationId xmlns:a16="http://schemas.microsoft.com/office/drawing/2014/main" id="{0D73E2D8-64E2-0B85-24D1-1DA5E2C36D22}"/>
              </a:ext>
            </a:extLst>
          </p:cNvPr>
          <p:cNvSpPr txBox="1"/>
          <p:nvPr/>
        </p:nvSpPr>
        <p:spPr>
          <a:xfrm>
            <a:off x="152526" y="20834"/>
            <a:ext cx="9524750" cy="4365875"/>
          </a:xfrm>
          <a:prstGeom prst="rect">
            <a:avLst/>
          </a:prstGeom>
          <a:noFill/>
        </p:spPr>
        <p:txBody>
          <a:bodyPr wrap="square">
            <a:spAutoFit/>
          </a:bodyPr>
          <a:lstStyle/>
          <a:p>
            <a:pPr algn="just">
              <a:lnSpc>
                <a:spcPct val="130000"/>
              </a:lnSpc>
            </a:pP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1.4.  N¾p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 (n¾p xi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1.4.1.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NhiÖm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vô</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4226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phÝa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liªn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kÕt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m¸y</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gi«ng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hoÆc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cïng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vµ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Ønh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piston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thµnh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buång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buång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nhÊt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p>
          <a:p>
            <a:pPr indent="34607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cßn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®Ó l¾p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thiÕt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bÞ</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chi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tiÕt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xup¸p</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vßi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phun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êng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n­íc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x¶,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hót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a:p>
            <a:pPr indent="34607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viÖc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trong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iÒu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kiÖn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nÆng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nhäc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võa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nhiÖt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®é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cao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võa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¸p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suÊt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lín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FB9D7D70-197B-9952-1B87-F0B27194069E}"/>
              </a:ext>
            </a:extLst>
          </p:cNvPr>
          <p:cNvSpPr txBox="1"/>
          <p:nvPr/>
        </p:nvSpPr>
        <p:spPr>
          <a:xfrm>
            <a:off x="152526" y="4372880"/>
            <a:ext cx="9524750" cy="2445349"/>
          </a:xfrm>
          <a:prstGeom prst="rect">
            <a:avLst/>
          </a:prstGeom>
          <a:noFill/>
        </p:spPr>
        <p:txBody>
          <a:bodyPr wrap="square">
            <a:spAutoFit/>
          </a:bodyPr>
          <a:lstStyle/>
          <a:p>
            <a:pPr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1.4.2.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VËt</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liÖu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cÊu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t¹o</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42265" algn="just">
              <a:lnSpc>
                <a:spcPct val="130000"/>
              </a:lnSpc>
            </a:pPr>
            <a:r>
              <a:rPr lang="en-US" sz="2400" i="1" dirty="0" err="1">
                <a:effectLst/>
                <a:latin typeface=".VnTime" panose="020B7200000000000000" pitchFamily="34" charset="0"/>
                <a:ea typeface="Times New Roman" panose="02020603050405020304" pitchFamily="18" charset="0"/>
                <a:cs typeface="Times New Roman" panose="02020603050405020304" pitchFamily="18" charset="0"/>
              </a:rPr>
              <a:t>VËt</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i="1" dirty="0" err="1">
                <a:effectLst/>
                <a:latin typeface=".VnTime" panose="020B7200000000000000" pitchFamily="34" charset="0"/>
                <a:ea typeface="Times New Roman" panose="02020603050405020304" pitchFamily="18" charset="0"/>
                <a:cs typeface="Times New Roman" panose="02020603050405020304" pitchFamily="18" charset="0"/>
              </a:rPr>
              <a:t>liÖu</a:t>
            </a:r>
            <a:r>
              <a:rPr lang="en-US" sz="2400" i="1" dirty="0">
                <a:effectLst/>
                <a:latin typeface=".VnTime" panose="020B7200000000000000" pitchFamily="34" charset="0"/>
                <a:ea typeface="Times New Roman" panose="02020603050405020304" pitchFamily="18" charset="0"/>
                <a:cs typeface="Times New Roman" panose="02020603050405020304" pitchFamily="18" charset="0"/>
              </a:rPr>
              <a: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nhá</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vµ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th­êng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dïng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hîp</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kim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A15, A110.</a:t>
            </a:r>
          </a:p>
          <a:p>
            <a:pPr indent="34226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c¬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cì</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lín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óc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gang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GX 21-40 ; GX 28-48; GX 32-52.</a:t>
            </a:r>
          </a:p>
        </p:txBody>
      </p:sp>
    </p:spTree>
    <p:extLst>
      <p:ext uri="{BB962C8B-B14F-4D97-AF65-F5344CB8AC3E}">
        <p14:creationId xmlns:p14="http://schemas.microsoft.com/office/powerpoint/2010/main" val="1939913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423E96-3CC7-860B-A57C-38B26F220292}"/>
              </a:ext>
            </a:extLst>
          </p:cNvPr>
          <p:cNvSpPr>
            <a:spLocks noGrp="1"/>
          </p:cNvSpPr>
          <p:nvPr>
            <p:ph type="sldNum" sz="quarter" idx="12"/>
          </p:nvPr>
        </p:nvSpPr>
        <p:spPr/>
        <p:txBody>
          <a:bodyPr/>
          <a:lstStyle/>
          <a:p>
            <a:fld id="{72C07508-5EB2-4DB8-8378-8805A83D3842}" type="slidenum">
              <a:rPr lang="en-US" smtClean="0"/>
              <a:pPr/>
              <a:t>16</a:t>
            </a:fld>
            <a:endParaRPr lang="en-US"/>
          </a:p>
        </p:txBody>
      </p:sp>
      <p:pic>
        <p:nvPicPr>
          <p:cNvPr id="4098" name="Picture 2">
            <a:extLst>
              <a:ext uri="{FF2B5EF4-FFF2-40B4-BE49-F238E27FC236}">
                <a16:creationId xmlns:a16="http://schemas.microsoft.com/office/drawing/2014/main" id="{1EE4DAF7-2D5A-B2DF-1327-B79D0F3E9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704" y="-76108"/>
            <a:ext cx="6934018" cy="548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619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91ECDA-1777-D39E-D6DB-E49B8427B859}"/>
              </a:ext>
            </a:extLst>
          </p:cNvPr>
          <p:cNvSpPr>
            <a:spLocks noGrp="1"/>
          </p:cNvSpPr>
          <p:nvPr>
            <p:ph type="sldNum" sz="quarter" idx="12"/>
          </p:nvPr>
        </p:nvSpPr>
        <p:spPr/>
        <p:txBody>
          <a:bodyPr/>
          <a:lstStyle/>
          <a:p>
            <a:fld id="{72C07508-5EB2-4DB8-8378-8805A83D3842}" type="slidenum">
              <a:rPr lang="en-US" smtClean="0"/>
              <a:pPr/>
              <a:t>17</a:t>
            </a:fld>
            <a:endParaRPr lang="en-US"/>
          </a:p>
        </p:txBody>
      </p:sp>
      <p:sp>
        <p:nvSpPr>
          <p:cNvPr id="3" name="TextBox 2">
            <a:extLst>
              <a:ext uri="{FF2B5EF4-FFF2-40B4-BE49-F238E27FC236}">
                <a16:creationId xmlns:a16="http://schemas.microsoft.com/office/drawing/2014/main" id="{3125BCA0-A84E-B305-BA3A-4941FD303620}"/>
              </a:ext>
            </a:extLst>
          </p:cNvPr>
          <p:cNvSpPr txBox="1"/>
          <p:nvPr/>
        </p:nvSpPr>
        <p:spPr>
          <a:xfrm>
            <a:off x="0" y="136524"/>
            <a:ext cx="9524750" cy="5326138"/>
          </a:xfrm>
          <a:prstGeom prst="rect">
            <a:avLst/>
          </a:prstGeom>
          <a:noFill/>
        </p:spPr>
        <p:txBody>
          <a:bodyPr wrap="square">
            <a:spAutoFit/>
          </a:bodyPr>
          <a:lstStyle/>
          <a:p>
            <a:pPr algn="just">
              <a:lnSpc>
                <a:spcPct val="130000"/>
              </a:lnSpc>
            </a:pPr>
            <a:r>
              <a:rPr lang="en-US" sz="2400" b="1" dirty="0">
                <a:effectLst/>
                <a:latin typeface=".VnTime" panose="020B7200000000000000" pitchFamily="34" charset="0"/>
                <a:ea typeface="Times New Roman" panose="02020603050405020304" pitchFamily="18" charset="0"/>
                <a:cs typeface="Times New Roman" panose="02020603050405020304" pitchFamily="18" charset="0"/>
              </a:rPr>
              <a:t>1.5. S¬ mi xi </a:t>
            </a:r>
            <a:r>
              <a:rPr lang="en-US" sz="2400" b="1" dirty="0" err="1">
                <a:effectLst/>
                <a:latin typeface=".VnTime" panose="020B7200000000000000" pitchFamily="34" charset="0"/>
                <a:ea typeface="Times New Roman" panose="02020603050405020304" pitchFamily="18" charset="0"/>
                <a:cs typeface="Times New Roman" panose="02020603050405020304" pitchFamily="18" charset="0"/>
              </a:rPr>
              <a:t>lanh</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1.5.1.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NhiÖm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vô</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cïng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Ønh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piston vµ n¾p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thµnh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buång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cßn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lµ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tr­ît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dÉn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h­íng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piston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chuyÓn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éng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xuèng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Ngoµi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ra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nã</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cßn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nhiÖt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ra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hèc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n­íc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tr­êng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ngoµi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a:p>
            <a:pPr algn="just">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1.5.2.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CÊu</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t¹o,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vËt</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liÖu</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a:p>
            <a:pPr indent="346075" algn="just">
              <a:lnSpc>
                <a:spcPct val="130000"/>
              </a:lnSpc>
            </a:pPr>
            <a:r>
              <a:rPr lang="en-US" sz="2400" dirty="0">
                <a:effectLst/>
                <a:latin typeface=".VnTime" panose="020B7200000000000000" pitchFamily="34" charset="0"/>
                <a:ea typeface="Times New Roman" panose="02020603050405020304" pitchFamily="18" charset="0"/>
                <a:cs typeface="Times New Roman" panose="02020603050405020304" pitchFamily="18" charset="0"/>
              </a:rPr>
              <a:t>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th­êng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gang GX 28-48; GX 21-40; GX 32-52.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Mét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sè</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lo¹i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m¹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mét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líp</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cr«m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phÝa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trong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cã</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d¹ng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h×nh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trô</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chÕ</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t¹o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chÝnh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Ðp</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vµo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khèi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phÝa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trªn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s¬ mi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cã</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gê</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®Ó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Þnh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vÞ</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S¬ mi xi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vËt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liÖu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chÞu</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mßn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tèt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Ýt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biÕn</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d¹ng,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mÆt</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trong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îc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gia</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víi</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®é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bãng</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®é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chÝnh</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x¸c</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dirty="0" err="1">
                <a:effectLst/>
                <a:latin typeface=".VnTime" panose="020B7200000000000000" pitchFamily="34" charset="0"/>
                <a:ea typeface="Times New Roman" panose="02020603050405020304" pitchFamily="18" charset="0"/>
                <a:cs typeface="Times New Roman" panose="02020603050405020304" pitchFamily="18" charset="0"/>
              </a:rPr>
              <a:t>cao</a:t>
            </a:r>
            <a:r>
              <a:rPr lang="en-US" sz="2400" dirty="0">
                <a:effectLst/>
                <a:latin typeface=".VnTime" panose="020B7200000000000000"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6733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435E02-DA25-EFE5-D568-767982AA654B}"/>
              </a:ext>
            </a:extLst>
          </p:cNvPr>
          <p:cNvSpPr>
            <a:spLocks noGrp="1"/>
          </p:cNvSpPr>
          <p:nvPr>
            <p:ph type="sldNum" sz="quarter" idx="12"/>
          </p:nvPr>
        </p:nvSpPr>
        <p:spPr/>
        <p:txBody>
          <a:bodyPr/>
          <a:lstStyle/>
          <a:p>
            <a:fld id="{72C07508-5EB2-4DB8-8378-8805A83D3842}" type="slidenum">
              <a:rPr lang="en-US" smtClean="0"/>
              <a:pPr/>
              <a:t>18</a:t>
            </a:fld>
            <a:endParaRPr lang="en-US"/>
          </a:p>
        </p:txBody>
      </p:sp>
      <p:sp>
        <p:nvSpPr>
          <p:cNvPr id="2" name="Rectangle 2">
            <a:extLst>
              <a:ext uri="{FF2B5EF4-FFF2-40B4-BE49-F238E27FC236}">
                <a16:creationId xmlns:a16="http://schemas.microsoft.com/office/drawing/2014/main" id="{02409E04-363D-890A-7A08-A7FBE90D975C}"/>
              </a:ext>
            </a:extLst>
          </p:cNvPr>
          <p:cNvSpPr>
            <a:spLocks noChangeArrowheads="1"/>
          </p:cNvSpPr>
          <p:nvPr/>
        </p:nvSpPr>
        <p:spPr bwMode="auto">
          <a:xfrm>
            <a:off x="0" y="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D836DBB4-204D-9F77-CD77-E3BFD8CDF205}"/>
              </a:ext>
            </a:extLst>
          </p:cNvPr>
          <p:cNvGraphicFramePr>
            <a:graphicFrameLocks noChangeAspect="1"/>
          </p:cNvGraphicFramePr>
          <p:nvPr>
            <p:extLst>
              <p:ext uri="{D42A27DB-BD31-4B8C-83A1-F6EECF244321}">
                <p14:modId xmlns:p14="http://schemas.microsoft.com/office/powerpoint/2010/main" val="1409438173"/>
              </p:ext>
            </p:extLst>
          </p:nvPr>
        </p:nvGraphicFramePr>
        <p:xfrm>
          <a:off x="685912" y="90"/>
          <a:ext cx="8686572" cy="4038494"/>
        </p:xfrm>
        <a:graphic>
          <a:graphicData uri="http://schemas.openxmlformats.org/presentationml/2006/ole">
            <mc:AlternateContent xmlns:mc="http://schemas.openxmlformats.org/markup-compatibility/2006">
              <mc:Choice xmlns:v="urn:schemas-microsoft-com:vml" Requires="v">
                <p:oleObj spid="_x0000_s1026" r:id="rId3" imgW="4342857" imgH="1504762" progId="PBrush">
                  <p:embed/>
                </p:oleObj>
              </mc:Choice>
              <mc:Fallback>
                <p:oleObj r:id="rId3" imgW="4342857" imgH="1504762" progId="PBrush">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912" y="90"/>
                        <a:ext cx="8686572" cy="4038494"/>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id="{9730EDB5-EA39-8FC8-40B0-4EB31698F7C2}"/>
              </a:ext>
            </a:extLst>
          </p:cNvPr>
          <p:cNvSpPr txBox="1"/>
          <p:nvPr/>
        </p:nvSpPr>
        <p:spPr>
          <a:xfrm>
            <a:off x="228725" y="4114782"/>
            <a:ext cx="8996238" cy="941796"/>
          </a:xfrm>
          <a:prstGeom prst="rect">
            <a:avLst/>
          </a:prstGeom>
          <a:noFill/>
        </p:spPr>
        <p:txBody>
          <a:bodyPr wrap="square">
            <a:spAutoFit/>
          </a:bodyPr>
          <a:lstStyle/>
          <a:p>
            <a:pPr indent="346075" algn="ctr">
              <a:lnSpc>
                <a:spcPct val="130000"/>
              </a:lnSpc>
            </a:pP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1- S¬ mi xi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2-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Th©n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xi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lanh</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3-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Hốc</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nước</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m¸t</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a:p>
            <a:pPr algn="ct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4-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gioăng</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kÝn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n­ước</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5 -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Lç</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n­ước</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lµm</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m¸t</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lªn</a:t>
            </a:r>
            <a:r>
              <a:rPr lang="en-US" sz="2400" b="1" i="1" dirty="0">
                <a:effectLst/>
                <a:latin typeface=".VnTime" panose="020B7200000000000000" pitchFamily="34" charset="0"/>
                <a:ea typeface="Times New Roman" panose="02020603050405020304" pitchFamily="18" charset="0"/>
                <a:cs typeface="Times New Roman" panose="02020603050405020304" pitchFamily="18" charset="0"/>
              </a:rPr>
              <a:t> n¾p </a:t>
            </a:r>
            <a:r>
              <a:rPr lang="en-US" sz="2400" b="1" i="1" dirty="0" err="1">
                <a:effectLst/>
                <a:latin typeface=".VnTime" panose="020B7200000000000000" pitchFamily="34" charset="0"/>
                <a:ea typeface="Times New Roman" panose="02020603050405020304" pitchFamily="18" charset="0"/>
                <a:cs typeface="Times New Roman" panose="02020603050405020304" pitchFamily="18" charset="0"/>
              </a:rPr>
              <a:t>xilanh</a:t>
            </a:r>
            <a:endParaRPr lang="en-US" sz="2400" b="1" dirty="0"/>
          </a:p>
        </p:txBody>
      </p:sp>
    </p:spTree>
    <p:extLst>
      <p:ext uri="{BB962C8B-B14F-4D97-AF65-F5344CB8AC3E}">
        <p14:creationId xmlns:p14="http://schemas.microsoft.com/office/powerpoint/2010/main" val="228470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9EB1D6-1855-C227-A405-E5ED08D9EAA9}"/>
              </a:ext>
            </a:extLst>
          </p:cNvPr>
          <p:cNvSpPr>
            <a:spLocks noGrp="1"/>
          </p:cNvSpPr>
          <p:nvPr>
            <p:ph type="sldNum" sz="quarter" idx="12"/>
          </p:nvPr>
        </p:nvSpPr>
        <p:spPr/>
        <p:txBody>
          <a:bodyPr/>
          <a:lstStyle/>
          <a:p>
            <a:fld id="{72C07508-5EB2-4DB8-8378-8805A83D3842}" type="slidenum">
              <a:rPr lang="en-US" smtClean="0"/>
              <a:pPr/>
              <a:t>19</a:t>
            </a:fld>
            <a:endParaRPr lang="en-US"/>
          </a:p>
        </p:txBody>
      </p:sp>
      <p:sp>
        <p:nvSpPr>
          <p:cNvPr id="13" name="TextBox 12">
            <a:extLst>
              <a:ext uri="{FF2B5EF4-FFF2-40B4-BE49-F238E27FC236}">
                <a16:creationId xmlns:a16="http://schemas.microsoft.com/office/drawing/2014/main" id="{E31C29A7-7105-AEB5-E648-7A38DD836A8E}"/>
              </a:ext>
            </a:extLst>
          </p:cNvPr>
          <p:cNvSpPr txBox="1"/>
          <p:nvPr/>
        </p:nvSpPr>
        <p:spPr>
          <a:xfrm>
            <a:off x="152526" y="152486"/>
            <a:ext cx="4955458" cy="604653"/>
          </a:xfrm>
          <a:prstGeom prst="rect">
            <a:avLst/>
          </a:prstGeom>
          <a:noFill/>
        </p:spPr>
        <p:txBody>
          <a:bodyPr wrap="square">
            <a:spAutoFit/>
          </a:bodyPr>
          <a:lstStyle/>
          <a:p>
            <a:pPr>
              <a:lnSpc>
                <a:spcPct val="130000"/>
              </a:lnSpc>
            </a:pPr>
            <a:r>
              <a:rPr lang="en-US" sz="2800" b="1" dirty="0">
                <a:effectLst/>
                <a:latin typeface=".VnTime" panose="020B7200000000000000" pitchFamily="34" charset="0"/>
                <a:ea typeface="Times New Roman" panose="02020603050405020304" pitchFamily="18" charset="0"/>
                <a:cs typeface="Times New Roman" panose="02020603050405020304" pitchFamily="18" charset="0"/>
              </a:rPr>
              <a:t>1.2.  </a:t>
            </a:r>
            <a:r>
              <a:rPr lang="en-US" sz="2800" b="1" dirty="0">
                <a:effectLst/>
                <a:latin typeface=".VnTimeH" panose="020B7200000000000000" pitchFamily="34" charset="0"/>
                <a:ea typeface="Times New Roman" panose="02020603050405020304" pitchFamily="18" charset="0"/>
                <a:cs typeface="Times New Roman" panose="02020603050405020304" pitchFamily="18" charset="0"/>
              </a:rPr>
              <a:t>æ</a:t>
            </a:r>
            <a:r>
              <a:rPr lang="en-US" sz="2800" b="1" dirty="0">
                <a:effectLst/>
                <a:latin typeface=".VnTime" panose="020B7200000000000000" pitchFamily="34" charset="0"/>
                <a:ea typeface="Times New Roman" panose="02020603050405020304" pitchFamily="18" charset="0"/>
                <a:cs typeface="Times New Roman" panose="02020603050405020304" pitchFamily="18" charset="0"/>
              </a:rPr>
              <a:t> ®ì </a:t>
            </a:r>
            <a:r>
              <a:rPr lang="en-US" sz="2800" b="1" dirty="0" err="1">
                <a:effectLst/>
                <a:latin typeface=".VnTime" panose="020B7200000000000000" pitchFamily="34" charset="0"/>
                <a:ea typeface="Times New Roman" panose="02020603050405020304" pitchFamily="18" charset="0"/>
                <a:cs typeface="Times New Roman" panose="02020603050405020304" pitchFamily="18" charset="0"/>
              </a:rPr>
              <a:t>trôc</a:t>
            </a:r>
            <a:r>
              <a:rPr lang="en-US" sz="2800" b="1" dirty="0">
                <a:effectLst/>
                <a:latin typeface=".VnTime" panose="020B7200000000000000" pitchFamily="34" charset="0"/>
                <a:ea typeface="Times New Roman" panose="02020603050405020304" pitchFamily="18" charset="0"/>
                <a:cs typeface="Times New Roman" panose="02020603050405020304" pitchFamily="18" charset="0"/>
              </a:rPr>
              <a:t> </a:t>
            </a:r>
            <a:r>
              <a:rPr lang="en-US" sz="2800" b="1" dirty="0" err="1">
                <a:effectLst/>
                <a:latin typeface=".VnTime" panose="020B7200000000000000" pitchFamily="34" charset="0"/>
                <a:ea typeface="Times New Roman" panose="02020603050405020304" pitchFamily="18" charset="0"/>
                <a:cs typeface="Times New Roman" panose="02020603050405020304" pitchFamily="18" charset="0"/>
              </a:rPr>
              <a:t>khuûu</a:t>
            </a:r>
            <a:endParaRPr lang="en-US" sz="28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999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908050" y="2209804"/>
            <a:ext cx="8420100" cy="1066800"/>
          </a:xfrm>
          <a:prstGeom prst="rect">
            <a:avLst/>
          </a:prstGeom>
          <a:noFill/>
          <a:ln w="9525">
            <a:noFill/>
            <a:miter lim="800000"/>
            <a:headEnd/>
            <a:tailEnd/>
          </a:ln>
          <a:effectLst/>
        </p:spPr>
        <p:txBody>
          <a:bodyPr anchor="ctr"/>
          <a:lstStyle/>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CHƯƠNG TRÌNH MÔN HỌC/ MÔĐUN: </a:t>
            </a:r>
          </a:p>
          <a:p>
            <a:pPr algn="ctr" eaLnBrk="1" hangingPunct="1">
              <a:lnSpc>
                <a:spcPct val="150000"/>
              </a:lnSpc>
            </a:pPr>
            <a:r>
              <a:rPr lang="en-US" sz="2800" b="1" dirty="0">
                <a:solidFill>
                  <a:schemeClr val="tx1">
                    <a:lumMod val="95000"/>
                  </a:schemeClr>
                </a:solidFill>
                <a:effectLst>
                  <a:outerShdw blurRad="38100" dist="38100" dir="2700000" algn="tl">
                    <a:srgbClr val="000000"/>
                  </a:outerShdw>
                </a:effectLst>
                <a:latin typeface="Times New Roman" pitchFamily="18" charset="0"/>
              </a:rPr>
              <a:t>BD, SC HỆ THỐNG TRUYỀN LỰC</a:t>
            </a:r>
          </a:p>
        </p:txBody>
      </p:sp>
    </p:spTree>
    <p:extLst>
      <p:ext uri="{BB962C8B-B14F-4D97-AF65-F5344CB8AC3E}">
        <p14:creationId xmlns:p14="http://schemas.microsoft.com/office/powerpoint/2010/main" val="2323629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2B6140-CF7B-8689-2254-500281E55F7A}"/>
              </a:ext>
            </a:extLst>
          </p:cNvPr>
          <p:cNvSpPr>
            <a:spLocks noGrp="1"/>
          </p:cNvSpPr>
          <p:nvPr>
            <p:ph type="sldNum" sz="quarter" idx="12"/>
          </p:nvPr>
        </p:nvSpPr>
        <p:spPr/>
        <p:txBody>
          <a:bodyPr/>
          <a:lstStyle/>
          <a:p>
            <a:fld id="{72C07508-5EB2-4DB8-8378-8805A83D3842}" type="slidenum">
              <a:rPr lang="en-US" smtClean="0"/>
              <a:pPr/>
              <a:t>20</a:t>
            </a:fld>
            <a:endParaRPr lang="en-US"/>
          </a:p>
        </p:txBody>
      </p:sp>
    </p:spTree>
    <p:extLst>
      <p:ext uri="{BB962C8B-B14F-4D97-AF65-F5344CB8AC3E}">
        <p14:creationId xmlns:p14="http://schemas.microsoft.com/office/powerpoint/2010/main" val="385592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ED9AAE-7FE5-AF33-D057-74746456CB5E}"/>
              </a:ext>
            </a:extLst>
          </p:cNvPr>
          <p:cNvSpPr>
            <a:spLocks noGrp="1"/>
          </p:cNvSpPr>
          <p:nvPr>
            <p:ph type="sldNum" sz="quarter" idx="12"/>
          </p:nvPr>
        </p:nvSpPr>
        <p:spPr/>
        <p:txBody>
          <a:bodyPr/>
          <a:lstStyle/>
          <a:p>
            <a:fld id="{72C07508-5EB2-4DB8-8378-8805A83D3842}" type="slidenum">
              <a:rPr lang="en-US" smtClean="0"/>
              <a:pPr/>
              <a:t>21</a:t>
            </a:fld>
            <a:endParaRPr lang="en-US"/>
          </a:p>
        </p:txBody>
      </p:sp>
      <p:sp>
        <p:nvSpPr>
          <p:cNvPr id="6" name="TextBox 5">
            <a:extLst>
              <a:ext uri="{FF2B5EF4-FFF2-40B4-BE49-F238E27FC236}">
                <a16:creationId xmlns:a16="http://schemas.microsoft.com/office/drawing/2014/main" id="{C74D02C8-5F6B-A7C8-E446-8AA8507E1808}"/>
              </a:ext>
            </a:extLst>
          </p:cNvPr>
          <p:cNvSpPr txBox="1"/>
          <p:nvPr/>
        </p:nvSpPr>
        <p:spPr>
          <a:xfrm>
            <a:off x="-838048" y="228684"/>
            <a:ext cx="4955458" cy="523220"/>
          </a:xfrm>
          <a:prstGeom prst="rect">
            <a:avLst/>
          </a:prstGeom>
          <a:noFill/>
        </p:spPr>
        <p:txBody>
          <a:bodyPr wrap="square">
            <a:spAutoFit/>
          </a:bodyPr>
          <a:lstStyle/>
          <a:p>
            <a:pPr lvl="2">
              <a:spcBef>
                <a:spcPts val="445"/>
              </a:spcBef>
              <a:tabLst>
                <a:tab pos="517525" algn="l"/>
              </a:tabLst>
            </a:pPr>
            <a:r>
              <a:rPr lang="en-US" sz="2800" b="1" kern="0" spc="-25" dirty="0">
                <a:effectLst/>
                <a:latin typeface="Times New Roman" panose="02020603050405020304" pitchFamily="18" charset="0"/>
                <a:ea typeface="Times New Roman" panose="02020603050405020304" pitchFamily="18" charset="0"/>
              </a:rPr>
              <a:t>6.2. </a:t>
            </a:r>
            <a:r>
              <a:rPr lang="vi-VN" sz="2800" b="1" kern="0" spc="-25" dirty="0">
                <a:effectLst/>
                <a:latin typeface="Times New Roman" panose="02020603050405020304" pitchFamily="18" charset="0"/>
                <a:ea typeface="Times New Roman" panose="02020603050405020304" pitchFamily="18" charset="0"/>
              </a:rPr>
              <a:t>Dẫn </a:t>
            </a:r>
            <a:r>
              <a:rPr lang="vi-VN" sz="2800" b="1" kern="0" spc="-30" dirty="0">
                <a:effectLst/>
                <a:latin typeface="Times New Roman" panose="02020603050405020304" pitchFamily="18" charset="0"/>
                <a:ea typeface="Times New Roman" panose="02020603050405020304" pitchFamily="18" charset="0"/>
              </a:rPr>
              <a:t>động thuỷ</a:t>
            </a:r>
            <a:r>
              <a:rPr lang="vi-VN" sz="2800" b="1" kern="0" spc="-130" dirty="0">
                <a:effectLst/>
                <a:latin typeface="Times New Roman" panose="02020603050405020304" pitchFamily="18" charset="0"/>
                <a:ea typeface="Times New Roman" panose="02020603050405020304" pitchFamily="18" charset="0"/>
              </a:rPr>
              <a:t> </a:t>
            </a:r>
            <a:r>
              <a:rPr lang="vi-VN" sz="2800" b="1" kern="0" spc="-20" dirty="0">
                <a:effectLst/>
                <a:latin typeface="Times New Roman" panose="02020603050405020304" pitchFamily="18" charset="0"/>
                <a:ea typeface="Times New Roman" panose="02020603050405020304" pitchFamily="18" charset="0"/>
              </a:rPr>
              <a:t>lực</a:t>
            </a:r>
            <a:endParaRPr lang="en-US" sz="2800" b="1" kern="0" dirty="0">
              <a:effectLst/>
              <a:latin typeface="Times New Roman" panose="02020603050405020304" pitchFamily="18" charset="0"/>
              <a:ea typeface="Times New Roman" panose="02020603050405020304" pitchFamily="18" charset="0"/>
            </a:endParaRPr>
          </a:p>
        </p:txBody>
      </p:sp>
      <p:pic>
        <p:nvPicPr>
          <p:cNvPr id="7" name="image22.png">
            <a:extLst>
              <a:ext uri="{FF2B5EF4-FFF2-40B4-BE49-F238E27FC236}">
                <a16:creationId xmlns:a16="http://schemas.microsoft.com/office/drawing/2014/main" id="{FD0B9986-1D16-DEA1-E782-414505BC4B8F}"/>
              </a:ext>
            </a:extLst>
          </p:cNvPr>
          <p:cNvPicPr>
            <a:picLocks noChangeAspect="1"/>
          </p:cNvPicPr>
          <p:nvPr/>
        </p:nvPicPr>
        <p:blipFill>
          <a:blip r:embed="rId2" cstate="print"/>
          <a:stretch>
            <a:fillRect/>
          </a:stretch>
        </p:blipFill>
        <p:spPr>
          <a:xfrm>
            <a:off x="1828882" y="1219257"/>
            <a:ext cx="6324434" cy="5137093"/>
          </a:xfrm>
          <a:prstGeom prst="rect">
            <a:avLst/>
          </a:prstGeom>
        </p:spPr>
      </p:pic>
    </p:spTree>
    <p:extLst>
      <p:ext uri="{BB962C8B-B14F-4D97-AF65-F5344CB8AC3E}">
        <p14:creationId xmlns:p14="http://schemas.microsoft.com/office/powerpoint/2010/main" val="152169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388CBB-A4E3-DCF3-FF63-3069FA09A166}"/>
              </a:ext>
            </a:extLst>
          </p:cNvPr>
          <p:cNvSpPr>
            <a:spLocks noGrp="1"/>
          </p:cNvSpPr>
          <p:nvPr>
            <p:ph type="sldNum" sz="quarter" idx="12"/>
          </p:nvPr>
        </p:nvSpPr>
        <p:spPr/>
        <p:txBody>
          <a:bodyPr/>
          <a:lstStyle/>
          <a:p>
            <a:fld id="{72C07508-5EB2-4DB8-8378-8805A83D3842}" type="slidenum">
              <a:rPr lang="en-US" smtClean="0"/>
              <a:pPr/>
              <a:t>22</a:t>
            </a:fld>
            <a:endParaRPr lang="en-US"/>
          </a:p>
        </p:txBody>
      </p:sp>
      <p:sp>
        <p:nvSpPr>
          <p:cNvPr id="10" name="TextBox 9">
            <a:extLst>
              <a:ext uri="{FF2B5EF4-FFF2-40B4-BE49-F238E27FC236}">
                <a16:creationId xmlns:a16="http://schemas.microsoft.com/office/drawing/2014/main" id="{3FE28BE4-0D4F-688B-ED22-2706932CABD1}"/>
              </a:ext>
            </a:extLst>
          </p:cNvPr>
          <p:cNvSpPr txBox="1"/>
          <p:nvPr/>
        </p:nvSpPr>
        <p:spPr>
          <a:xfrm>
            <a:off x="152526" y="12167"/>
            <a:ext cx="9600947" cy="5801781"/>
          </a:xfrm>
          <a:prstGeom prst="rect">
            <a:avLst/>
          </a:prstGeom>
          <a:noFill/>
        </p:spPr>
        <p:txBody>
          <a:bodyPr wrap="square">
            <a:spAutoFit/>
          </a:bodyPr>
          <a:lstStyle/>
          <a:p>
            <a:pPr marL="140335" marR="447040" indent="457200" algn="just">
              <a:lnSpc>
                <a:spcPct val="111000"/>
              </a:lnSpc>
              <a:spcAft>
                <a:spcPts val="0"/>
              </a:spcAft>
            </a:pPr>
            <a:r>
              <a:rPr lang="vi-VN" sz="2400" dirty="0">
                <a:effectLst/>
                <a:latin typeface="Times New Roman" panose="02020603050405020304" pitchFamily="18" charset="0"/>
                <a:ea typeface="Times New Roman" panose="02020603050405020304" pitchFamily="18" charset="0"/>
              </a:rPr>
              <a:t>Nguyên lý làm việc của hệ dân động thuỷ lực như sau: khi cần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ly hợp người lái tác dụng một lực vào bàn đạp 1 thông qua điểm tựa đầu dưới của bàn đạp tác dụng lên ty đẩy của Piston Xy lanh chính 2 làm Piston dịch chuyển sang phải. Dầu ở khoang bên phải của Piston được dồn ép tới khoang bên trái của Xy lanh công tác 4 qua ống dẫn 3. Piston của Xy lanh công tác 4 sẽ dịch chuyển sang phải và ty đẩy của nó sẽ tác dụng lên càng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5 đẩy bạc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6 dịch chuyển sang trái tác dụng vào các đầu đòn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7 kéo đĩa ép tách khỏi đĩa </a:t>
            </a:r>
            <a:r>
              <a:rPr lang="vi-VN" sz="2400" spc="-15" dirty="0">
                <a:effectLst/>
                <a:latin typeface="Times New Roman" panose="02020603050405020304" pitchFamily="18" charset="0"/>
                <a:ea typeface="Times New Roman" panose="02020603050405020304" pitchFamily="18" charset="0"/>
              </a:rPr>
              <a:t>ma </a:t>
            </a:r>
            <a:r>
              <a:rPr lang="vi-VN" sz="2400" dirty="0">
                <a:effectLst/>
                <a:latin typeface="Times New Roman" panose="02020603050405020304" pitchFamily="18" charset="0"/>
                <a:ea typeface="Times New Roman" panose="02020603050405020304" pitchFamily="18" charset="0"/>
              </a:rPr>
              <a:t>sát thực hiện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ly hợp. Khi thôi tác dụng lực lên bàn đạp ly hợp, dưới tác dụng của các lò xo ép đẩy càng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5 dịch chuyển theo hướng ngược lại làm Piston của Xy lanh công tác 4 dịch chuyển sang trái đẩy dầu trở lại khoang bên phải của Xy lanh chính 2. Do đó Piston của Xy lanh 2 sẽ dịch chuyển sang trái cùng với lò xo hồi vị đưa bàn đạp 1 trở về vị trí ban đầu. Ly hợp trở về trạng thái</a:t>
            </a:r>
            <a:r>
              <a:rPr lang="vi-VN" sz="2400" spc="-5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đóng.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5742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5D9C7E-F608-A687-A2A6-EC5087AAB61A}"/>
              </a:ext>
            </a:extLst>
          </p:cNvPr>
          <p:cNvSpPr>
            <a:spLocks noGrp="1"/>
          </p:cNvSpPr>
          <p:nvPr>
            <p:ph type="sldNum" sz="quarter" idx="12"/>
          </p:nvPr>
        </p:nvSpPr>
        <p:spPr/>
        <p:txBody>
          <a:bodyPr/>
          <a:lstStyle/>
          <a:p>
            <a:fld id="{72C07508-5EB2-4DB8-8378-8805A83D3842}" type="slidenum">
              <a:rPr lang="en-US" smtClean="0"/>
              <a:pPr/>
              <a:t>23</a:t>
            </a:fld>
            <a:endParaRPr lang="en-US"/>
          </a:p>
        </p:txBody>
      </p:sp>
      <p:sp>
        <p:nvSpPr>
          <p:cNvPr id="6" name="TextBox 5">
            <a:extLst>
              <a:ext uri="{FF2B5EF4-FFF2-40B4-BE49-F238E27FC236}">
                <a16:creationId xmlns:a16="http://schemas.microsoft.com/office/drawing/2014/main" id="{401FADFF-388B-40C6-C923-8A343BBD8DAC}"/>
              </a:ext>
            </a:extLst>
          </p:cNvPr>
          <p:cNvSpPr txBox="1"/>
          <p:nvPr/>
        </p:nvSpPr>
        <p:spPr>
          <a:xfrm>
            <a:off x="-838048" y="152486"/>
            <a:ext cx="7695998" cy="523220"/>
          </a:xfrm>
          <a:prstGeom prst="rect">
            <a:avLst/>
          </a:prstGeom>
          <a:noFill/>
        </p:spPr>
        <p:txBody>
          <a:bodyPr wrap="square">
            <a:spAutoFit/>
          </a:bodyPr>
          <a:lstStyle/>
          <a:p>
            <a:pPr lvl="2" algn="just">
              <a:spcBef>
                <a:spcPts val="830"/>
              </a:spcBef>
              <a:spcAft>
                <a:spcPts val="0"/>
              </a:spcAft>
              <a:tabLst>
                <a:tab pos="511175" algn="l"/>
              </a:tabLst>
            </a:pPr>
            <a:r>
              <a:rPr lang="en-US" sz="2800" b="1" dirty="0">
                <a:effectLst/>
                <a:latin typeface="Times New Roman" panose="02020603050405020304" pitchFamily="18" charset="0"/>
                <a:ea typeface="Times New Roman" panose="02020603050405020304" pitchFamily="18" charset="0"/>
              </a:rPr>
              <a:t>6.3. </a:t>
            </a:r>
            <a:r>
              <a:rPr lang="vi-VN" sz="2800" b="1" dirty="0">
                <a:effectLst/>
                <a:latin typeface="Times New Roman" panose="02020603050405020304" pitchFamily="18" charset="0"/>
                <a:ea typeface="Times New Roman" panose="02020603050405020304" pitchFamily="18" charset="0"/>
              </a:rPr>
              <a:t>Dẫn động cơ khí cường hoá khí</a:t>
            </a:r>
            <a:r>
              <a:rPr lang="vi-VN" sz="2800" b="1" spc="2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nén</a:t>
            </a:r>
            <a:endParaRPr lang="en-US" sz="2800" dirty="0">
              <a:effectLst/>
              <a:latin typeface="Times New Roman" panose="02020603050405020304" pitchFamily="18" charset="0"/>
              <a:ea typeface="Times New Roman" panose="02020603050405020304" pitchFamily="18" charset="0"/>
            </a:endParaRPr>
          </a:p>
        </p:txBody>
      </p:sp>
      <p:pic>
        <p:nvPicPr>
          <p:cNvPr id="7" name="image24.png">
            <a:extLst>
              <a:ext uri="{FF2B5EF4-FFF2-40B4-BE49-F238E27FC236}">
                <a16:creationId xmlns:a16="http://schemas.microsoft.com/office/drawing/2014/main" id="{B1E16B8A-E9EF-46DB-C8BF-1F1CBB503401}"/>
              </a:ext>
            </a:extLst>
          </p:cNvPr>
          <p:cNvPicPr>
            <a:picLocks noChangeAspect="1"/>
          </p:cNvPicPr>
          <p:nvPr/>
        </p:nvPicPr>
        <p:blipFill>
          <a:blip r:embed="rId2" cstate="print"/>
          <a:stretch>
            <a:fillRect/>
          </a:stretch>
        </p:blipFill>
        <p:spPr>
          <a:xfrm>
            <a:off x="228724" y="609674"/>
            <a:ext cx="9296156" cy="5410058"/>
          </a:xfrm>
          <a:prstGeom prst="rect">
            <a:avLst/>
          </a:prstGeom>
        </p:spPr>
      </p:pic>
    </p:spTree>
    <p:extLst>
      <p:ext uri="{BB962C8B-B14F-4D97-AF65-F5344CB8AC3E}">
        <p14:creationId xmlns:p14="http://schemas.microsoft.com/office/powerpoint/2010/main" val="2577719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2B80DC-BD67-4701-CCB0-39769EF701E6}"/>
              </a:ext>
            </a:extLst>
          </p:cNvPr>
          <p:cNvSpPr>
            <a:spLocks noGrp="1"/>
          </p:cNvSpPr>
          <p:nvPr>
            <p:ph type="sldNum" sz="quarter" idx="12"/>
          </p:nvPr>
        </p:nvSpPr>
        <p:spPr/>
        <p:txBody>
          <a:bodyPr/>
          <a:lstStyle/>
          <a:p>
            <a:fld id="{72C07508-5EB2-4DB8-8378-8805A83D3842}" type="slidenum">
              <a:rPr lang="en-US" smtClean="0"/>
              <a:pPr/>
              <a:t>24</a:t>
            </a:fld>
            <a:endParaRPr lang="en-US"/>
          </a:p>
        </p:txBody>
      </p:sp>
      <p:sp>
        <p:nvSpPr>
          <p:cNvPr id="6" name="TextBox 5">
            <a:extLst>
              <a:ext uri="{FF2B5EF4-FFF2-40B4-BE49-F238E27FC236}">
                <a16:creationId xmlns:a16="http://schemas.microsoft.com/office/drawing/2014/main" id="{00B7002F-2E75-B908-D77A-CFAB32A9E1EA}"/>
              </a:ext>
            </a:extLst>
          </p:cNvPr>
          <p:cNvSpPr txBox="1"/>
          <p:nvPr/>
        </p:nvSpPr>
        <p:spPr>
          <a:xfrm>
            <a:off x="228724" y="304882"/>
            <a:ext cx="9677276" cy="1815882"/>
          </a:xfrm>
          <a:prstGeom prst="rect">
            <a:avLst/>
          </a:prstGeom>
          <a:noFill/>
        </p:spPr>
        <p:txBody>
          <a:bodyPr wrap="square">
            <a:spAutoFit/>
          </a:bodyPr>
          <a:lstStyle/>
          <a:p>
            <a:pPr marL="140335" marR="520700">
              <a:spcAft>
                <a:spcPts val="0"/>
              </a:spcAft>
            </a:pPr>
            <a:r>
              <a:rPr lang="vi-VN" sz="2800" i="1" dirty="0">
                <a:effectLst/>
                <a:latin typeface="Times New Roman" panose="02020603050405020304" pitchFamily="18" charset="0"/>
                <a:ea typeface="Times New Roman" panose="02020603050405020304" pitchFamily="18" charset="0"/>
              </a:rPr>
              <a:t>1 - Bàn đạp; 2 -Thanh đẩy; 3- Van phân phối; 4 - Lò xo lắp van; 5 -Nắp van; 6 -Lò xo thân van; 7 -Thân van; 8 - Thanh đẩy; 9, 10 - Càng mở; 11 - Bạc mở; 12 - Xy lanh lực; </a:t>
            </a:r>
            <a:endParaRPr lang="en-US" sz="2800" i="1" dirty="0">
              <a:effectLst/>
              <a:latin typeface="Times New Roman" panose="02020603050405020304" pitchFamily="18" charset="0"/>
              <a:ea typeface="Times New Roman" panose="02020603050405020304" pitchFamily="18" charset="0"/>
            </a:endParaRPr>
          </a:p>
          <a:p>
            <a:pPr marL="140335" marR="520700">
              <a:spcAft>
                <a:spcPts val="0"/>
              </a:spcAft>
            </a:pPr>
            <a:r>
              <a:rPr lang="vi-VN" sz="2800" i="1" dirty="0">
                <a:effectLst/>
                <a:latin typeface="Times New Roman" panose="02020603050405020304" pitchFamily="18" charset="0"/>
                <a:ea typeface="Times New Roman" panose="02020603050405020304" pitchFamily="18" charset="0"/>
              </a:rPr>
              <a:t>13 - Piston; 14 - Tấm chặn; 15 - Ống dẫn khí.</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C5984B6-C7A5-6779-D41B-2F7A430EB5B7}"/>
              </a:ext>
            </a:extLst>
          </p:cNvPr>
          <p:cNvSpPr txBox="1"/>
          <p:nvPr/>
        </p:nvSpPr>
        <p:spPr>
          <a:xfrm>
            <a:off x="228724" y="2318087"/>
            <a:ext cx="9296155" cy="2448299"/>
          </a:xfrm>
          <a:prstGeom prst="rect">
            <a:avLst/>
          </a:prstGeom>
          <a:noFill/>
        </p:spPr>
        <p:txBody>
          <a:bodyPr wrap="square">
            <a:spAutoFit/>
          </a:bodyPr>
          <a:lstStyle/>
          <a:p>
            <a:pPr marL="140335" marR="447675" indent="457200" algn="just">
              <a:lnSpc>
                <a:spcPct val="111000"/>
              </a:lnSpc>
              <a:spcBef>
                <a:spcPts val="145"/>
              </a:spcBef>
              <a:spcAft>
                <a:spcPts val="0"/>
              </a:spcAft>
            </a:pPr>
            <a:r>
              <a:rPr lang="vi-VN" sz="2800" dirty="0">
                <a:effectLst/>
                <a:latin typeface="Times New Roman" panose="02020603050405020304" pitchFamily="18" charset="0"/>
                <a:ea typeface="Times New Roman" panose="02020603050405020304" pitchFamily="18" charset="0"/>
              </a:rPr>
              <a:t>Nguyên lý làm việc của hệ thống như sau: khi ly hợp đóng, trạng thái của van phân phối và Xy lanh lực như trên hình vẽ. Lúc này nắp van 5 của van phân phối dưới tác dụng của lò xo 4 đóng sự lưu thông khí nén từ cửa C tới cửa D nên Xy lanh lực 12 cũng ở trạng thái chưa làm</a:t>
            </a:r>
            <a:r>
              <a:rPr lang="vi-VN" sz="2800" spc="-10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8940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FA02BD-04E2-83C3-3051-9B4869104BF1}"/>
              </a:ext>
            </a:extLst>
          </p:cNvPr>
          <p:cNvSpPr>
            <a:spLocks noGrp="1"/>
          </p:cNvSpPr>
          <p:nvPr>
            <p:ph type="sldNum" sz="quarter" idx="12"/>
          </p:nvPr>
        </p:nvSpPr>
        <p:spPr/>
        <p:txBody>
          <a:bodyPr/>
          <a:lstStyle/>
          <a:p>
            <a:fld id="{72C07508-5EB2-4DB8-8378-8805A83D3842}" type="slidenum">
              <a:rPr lang="en-US" smtClean="0"/>
              <a:pPr/>
              <a:t>25</a:t>
            </a:fld>
            <a:endParaRPr lang="en-US"/>
          </a:p>
        </p:txBody>
      </p:sp>
      <p:sp>
        <p:nvSpPr>
          <p:cNvPr id="6" name="TextBox 5">
            <a:extLst>
              <a:ext uri="{FF2B5EF4-FFF2-40B4-BE49-F238E27FC236}">
                <a16:creationId xmlns:a16="http://schemas.microsoft.com/office/drawing/2014/main" id="{1A485F0E-D440-7644-F4AB-6C539B892D16}"/>
              </a:ext>
            </a:extLst>
          </p:cNvPr>
          <p:cNvSpPr txBox="1"/>
          <p:nvPr/>
        </p:nvSpPr>
        <p:spPr>
          <a:xfrm>
            <a:off x="2475271" y="279327"/>
            <a:ext cx="4955458" cy="330347"/>
          </a:xfrm>
          <a:prstGeom prst="rect">
            <a:avLst/>
          </a:prstGeom>
          <a:noFill/>
        </p:spPr>
        <p:txBody>
          <a:bodyPr wrap="square">
            <a:spAutoFit/>
          </a:bodyPr>
          <a:lstStyle/>
          <a:p>
            <a:pPr marL="812165" marR="1120140" algn="ctr">
              <a:lnSpc>
                <a:spcPts val="1610"/>
              </a:lnSpc>
              <a:spcBef>
                <a:spcPts val="445"/>
              </a:spcBef>
              <a:spcAft>
                <a:spcPts val="0"/>
              </a:spcAft>
            </a:pPr>
            <a:r>
              <a:rPr lang="vi-VN" sz="2800" b="1" kern="0" dirty="0">
                <a:effectLst/>
                <a:latin typeface="Times New Roman" panose="02020603050405020304" pitchFamily="18" charset="0"/>
                <a:ea typeface="Times New Roman" panose="02020603050405020304" pitchFamily="18" charset="0"/>
              </a:rPr>
              <a:t>BÀI 3. HỘP SỐ</a:t>
            </a:r>
            <a:endParaRPr lang="en-US" sz="2800" b="1" kern="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C7E14A24-DEB0-872A-671D-2E318299AA58}"/>
              </a:ext>
            </a:extLst>
          </p:cNvPr>
          <p:cNvSpPr txBox="1"/>
          <p:nvPr/>
        </p:nvSpPr>
        <p:spPr>
          <a:xfrm>
            <a:off x="152526" y="762070"/>
            <a:ext cx="9296155" cy="5018105"/>
          </a:xfrm>
          <a:prstGeom prst="rect">
            <a:avLst/>
          </a:prstGeom>
          <a:noFill/>
        </p:spPr>
        <p:txBody>
          <a:bodyPr wrap="square">
            <a:spAutoFit/>
          </a:bodyPr>
          <a:lstStyle/>
          <a:p>
            <a:pPr lvl="1">
              <a:spcBef>
                <a:spcPts val="440"/>
              </a:spcBef>
              <a:spcAft>
                <a:spcPts val="0"/>
              </a:spcAft>
              <a:buSzPts val="1300"/>
              <a:tabLst>
                <a:tab pos="387985" algn="l"/>
              </a:tabLst>
            </a:pPr>
            <a:r>
              <a:rPr lang="en-US" sz="2800" b="1" dirty="0">
                <a:effectLst/>
                <a:latin typeface="Times New Roman" panose="02020603050405020304" pitchFamily="18" charset="0"/>
                <a:ea typeface="Times New Roman" panose="02020603050405020304" pitchFamily="18" charset="0"/>
              </a:rPr>
              <a:t>1. </a:t>
            </a:r>
            <a:r>
              <a:rPr lang="vi-VN" sz="2800" b="1" dirty="0">
                <a:effectLst/>
                <a:latin typeface="Times New Roman" panose="02020603050405020304" pitchFamily="18" charset="0"/>
                <a:ea typeface="Times New Roman" panose="02020603050405020304" pitchFamily="18" charset="0"/>
              </a:rPr>
              <a:t>Nhiệm vụ, phân</a:t>
            </a:r>
            <a:r>
              <a:rPr lang="vi-VN" sz="2800" b="1" spc="-2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endParaRPr>
          </a:p>
          <a:p>
            <a:pPr marL="1143000" lvl="2" indent="-228600">
              <a:spcBef>
                <a:spcPts val="305"/>
              </a:spcBef>
              <a:spcAft>
                <a:spcPts val="0"/>
              </a:spcAft>
              <a:buFont typeface="+mj-lt"/>
              <a:buAutoNum type="arabicPeriod"/>
              <a:tabLst>
                <a:tab pos="511175" algn="l"/>
              </a:tabLst>
            </a:pPr>
            <a:r>
              <a:rPr lang="en-US" sz="2800" b="1" spc="-40" dirty="0">
                <a:effectLst/>
                <a:latin typeface="Times New Roman" panose="02020603050405020304" pitchFamily="18" charset="0"/>
                <a:ea typeface="Times New Roman" panose="02020603050405020304" pitchFamily="18" charset="0"/>
              </a:rPr>
              <a:t>1. </a:t>
            </a:r>
            <a:r>
              <a:rPr lang="vi-VN" sz="2800" b="1" spc="-40" dirty="0">
                <a:effectLst/>
                <a:latin typeface="Times New Roman" panose="02020603050405020304" pitchFamily="18" charset="0"/>
                <a:ea typeface="Times New Roman" panose="02020603050405020304" pitchFamily="18" charset="0"/>
              </a:rPr>
              <a:t>Nhiệm</a:t>
            </a:r>
            <a:r>
              <a:rPr lang="vi-VN" sz="2800" b="1" spc="-10" dirty="0">
                <a:effectLst/>
                <a:latin typeface="Times New Roman" panose="02020603050405020304" pitchFamily="18" charset="0"/>
                <a:ea typeface="Times New Roman" panose="02020603050405020304" pitchFamily="18" charset="0"/>
              </a:rPr>
              <a:t> </a:t>
            </a:r>
            <a:r>
              <a:rPr lang="vi-VN" sz="2800" b="1" spc="-40" dirty="0">
                <a:effectLst/>
                <a:latin typeface="Times New Roman" panose="02020603050405020304" pitchFamily="18" charset="0"/>
                <a:ea typeface="Times New Roman" panose="02020603050405020304" pitchFamily="18" charset="0"/>
              </a:rPr>
              <a:t>vụ</a:t>
            </a:r>
            <a:endParaRPr lang="en-US" sz="2800" spc="-40" dirty="0">
              <a:effectLst/>
              <a:latin typeface="Times New Roman" panose="02020603050405020304" pitchFamily="18" charset="0"/>
              <a:ea typeface="Times New Roman" panose="02020603050405020304" pitchFamily="18" charset="0"/>
            </a:endParaRPr>
          </a:p>
          <a:p>
            <a:pPr marL="140335" marR="521970">
              <a:lnSpc>
                <a:spcPct val="111000"/>
              </a:lnSpc>
              <a:spcBef>
                <a:spcPts val="215"/>
              </a:spcBef>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Hộp số là bộ phận được bố trí sau li hợp và trước các đăng trong hệ thống truyền lực, hộp số có các nhiệm vụ sau</a:t>
            </a:r>
            <a:r>
              <a:rPr lang="en-US" sz="2800" dirty="0">
                <a:effectLst/>
                <a:latin typeface="Times New Roman" panose="02020603050405020304" pitchFamily="18" charset="0"/>
                <a:ea typeface="Times New Roman" panose="02020603050405020304" pitchFamily="18" charset="0"/>
              </a:rPr>
              <a:t>:</a:t>
            </a:r>
          </a:p>
          <a:p>
            <a:pPr lvl="0">
              <a:lnSpc>
                <a:spcPts val="1605"/>
              </a:lnSpc>
              <a:buSzPts val="1400"/>
              <a:tabLst>
                <a:tab pos="24447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Truyền công suất từ động cơ đến bánh xe chủ</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Thay đổi tỉ số truyền và </a:t>
            </a:r>
            <a:r>
              <a:rPr lang="vi-VN" sz="2800" spc="-15" dirty="0">
                <a:effectLst/>
                <a:latin typeface="Times New Roman" panose="02020603050405020304" pitchFamily="18" charset="0"/>
                <a:ea typeface="Times New Roman" panose="02020603050405020304" pitchFamily="18" charset="0"/>
              </a:rPr>
              <a:t>mô </a:t>
            </a:r>
            <a:r>
              <a:rPr lang="vi-VN" sz="2800" dirty="0">
                <a:effectLst/>
                <a:latin typeface="Times New Roman" panose="02020603050405020304" pitchFamily="18" charset="0"/>
                <a:ea typeface="Times New Roman" panose="02020603050405020304" pitchFamily="18" charset="0"/>
              </a:rPr>
              <a:t>men</a:t>
            </a:r>
            <a:endParaRPr lang="en-US" sz="2800" dirty="0">
              <a:effectLst/>
              <a:latin typeface="Times New Roman" panose="02020603050405020304" pitchFamily="18" charset="0"/>
              <a:ea typeface="Times New Roman" panose="02020603050405020304" pitchFamily="18" charset="0"/>
            </a:endParaRPr>
          </a:p>
          <a:p>
            <a:pPr marR="448310" lvl="0">
              <a:lnSpc>
                <a:spcPct val="111000"/>
              </a:lnSpc>
              <a:spcBef>
                <a:spcPts val="190"/>
              </a:spcBef>
              <a:spcAft>
                <a:spcPts val="0"/>
              </a:spcAft>
              <a:buSzPts val="1400"/>
              <a:tabLst>
                <a:tab pos="267335"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Cho phép ô tô chuyển động lùi, ô tô dừng tại chỗ </a:t>
            </a:r>
            <a:r>
              <a:rPr lang="vi-VN" sz="2800" spc="-15" dirty="0">
                <a:effectLst/>
                <a:latin typeface="Times New Roman" panose="02020603050405020304" pitchFamily="18" charset="0"/>
                <a:ea typeface="Times New Roman" panose="02020603050405020304" pitchFamily="18" charset="0"/>
              </a:rPr>
              <a:t>mà </a:t>
            </a:r>
            <a:r>
              <a:rPr lang="vi-VN" sz="2800" dirty="0">
                <a:effectLst/>
                <a:latin typeface="Times New Roman" panose="02020603050405020304" pitchFamily="18" charset="0"/>
                <a:ea typeface="Times New Roman" panose="02020603050405020304" pitchFamily="18" charset="0"/>
              </a:rPr>
              <a:t>không cần tắt máy hoặc cắt li</a:t>
            </a:r>
            <a:r>
              <a:rPr lang="vi-VN" sz="2800" spc="-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hợp.</a:t>
            </a:r>
            <a:endParaRPr lang="en-US" sz="2800" dirty="0">
              <a:effectLst/>
              <a:latin typeface="Times New Roman" panose="02020603050405020304" pitchFamily="18" charset="0"/>
              <a:ea typeface="Times New Roman" panose="02020603050405020304" pitchFamily="18" charset="0"/>
            </a:endParaRPr>
          </a:p>
          <a:p>
            <a:pPr marR="448310" lvl="0">
              <a:lnSpc>
                <a:spcPct val="111000"/>
              </a:lnSpc>
              <a:buSzPts val="1400"/>
              <a:tabLst>
                <a:tab pos="248920" algn="l"/>
              </a:tabLst>
            </a:pPr>
            <a:r>
              <a:rPr lang="en-US" sz="2800" dirty="0">
                <a:effectLst/>
                <a:latin typeface="Times New Roman" panose="02020603050405020304" pitchFamily="18" charset="0"/>
                <a:ea typeface="Times New Roman" panose="02020603050405020304" pitchFamily="18" charset="0"/>
              </a:rPr>
              <a:t>	- </a:t>
            </a:r>
            <a:r>
              <a:rPr lang="vi-VN" sz="2800" dirty="0">
                <a:effectLst/>
                <a:latin typeface="Times New Roman" panose="02020603050405020304" pitchFamily="18" charset="0"/>
                <a:ea typeface="Times New Roman" panose="02020603050405020304" pitchFamily="18" charset="0"/>
              </a:rPr>
              <a:t>Trích công suất cho các bộ phận công tác khác:xe có tời kéo, xe có thùng tự chút</a:t>
            </a:r>
            <a:r>
              <a:rPr lang="vi-VN" sz="2800" spc="-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hàng...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630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335630-9B1D-B48D-7279-68E950712934}"/>
              </a:ext>
            </a:extLst>
          </p:cNvPr>
          <p:cNvSpPr>
            <a:spLocks noGrp="1"/>
          </p:cNvSpPr>
          <p:nvPr>
            <p:ph type="sldNum" sz="quarter" idx="12"/>
          </p:nvPr>
        </p:nvSpPr>
        <p:spPr/>
        <p:txBody>
          <a:bodyPr/>
          <a:lstStyle/>
          <a:p>
            <a:fld id="{72C07508-5EB2-4DB8-8378-8805A83D3842}" type="slidenum">
              <a:rPr lang="en-US" smtClean="0"/>
              <a:pPr/>
              <a:t>26</a:t>
            </a:fld>
            <a:endParaRPr lang="en-US"/>
          </a:p>
        </p:txBody>
      </p:sp>
      <p:sp>
        <p:nvSpPr>
          <p:cNvPr id="6" name="TextBox 5">
            <a:extLst>
              <a:ext uri="{FF2B5EF4-FFF2-40B4-BE49-F238E27FC236}">
                <a16:creationId xmlns:a16="http://schemas.microsoft.com/office/drawing/2014/main" id="{26673CE5-1573-FBE8-6A50-C2BB85E80233}"/>
              </a:ext>
            </a:extLst>
          </p:cNvPr>
          <p:cNvSpPr txBox="1"/>
          <p:nvPr/>
        </p:nvSpPr>
        <p:spPr>
          <a:xfrm>
            <a:off x="228724" y="235818"/>
            <a:ext cx="9448551" cy="6694140"/>
          </a:xfrm>
          <a:prstGeom prst="rect">
            <a:avLst/>
          </a:prstGeom>
          <a:noFill/>
        </p:spPr>
        <p:txBody>
          <a:bodyPr wrap="square">
            <a:spAutoFit/>
          </a:bodyPr>
          <a:lstStyle/>
          <a:p>
            <a:pPr marL="1143000" lvl="2" indent="-228600">
              <a:spcBef>
                <a:spcPts val="445"/>
              </a:spcBef>
              <a:spcAft>
                <a:spcPts val="0"/>
              </a:spcAft>
              <a:buFont typeface="+mj-lt"/>
              <a:buAutoNum type="arabicPeriod"/>
              <a:tabLst>
                <a:tab pos="586105" algn="l"/>
              </a:tabLst>
            </a:pPr>
            <a:r>
              <a:rPr lang="en-US" sz="2100" b="1" kern="0" spc="-40" dirty="0">
                <a:effectLst/>
                <a:latin typeface="Times New Roman" panose="02020603050405020304" pitchFamily="18" charset="0"/>
                <a:ea typeface="Times New Roman" panose="02020603050405020304" pitchFamily="18" charset="0"/>
              </a:rPr>
              <a:t>2. </a:t>
            </a:r>
            <a:r>
              <a:rPr lang="vi-VN" sz="2100" b="1" kern="0" spc="-40" dirty="0">
                <a:effectLst/>
                <a:latin typeface="Times New Roman" panose="02020603050405020304" pitchFamily="18" charset="0"/>
                <a:ea typeface="Times New Roman" panose="02020603050405020304" pitchFamily="18" charset="0"/>
              </a:rPr>
              <a:t>Phân</a:t>
            </a:r>
            <a:r>
              <a:rPr lang="vi-VN" sz="2100" b="1" kern="0" spc="-5" dirty="0">
                <a:effectLst/>
                <a:latin typeface="Times New Roman" panose="02020603050405020304" pitchFamily="18" charset="0"/>
                <a:ea typeface="Times New Roman" panose="02020603050405020304" pitchFamily="18" charset="0"/>
              </a:rPr>
              <a:t> </a:t>
            </a:r>
            <a:r>
              <a:rPr lang="vi-VN" sz="2100" b="1" kern="0" spc="-40" dirty="0">
                <a:effectLst/>
                <a:latin typeface="Times New Roman" panose="02020603050405020304" pitchFamily="18" charset="0"/>
                <a:ea typeface="Times New Roman" panose="02020603050405020304" pitchFamily="18" charset="0"/>
              </a:rPr>
              <a:t>loại</a:t>
            </a:r>
            <a:endParaRPr lang="en-US" sz="2100" b="1" kern="0" spc="-4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trạng thái của trục hộp số trong quá trình làm</a:t>
            </a:r>
            <a:r>
              <a:rPr lang="vi-VN" sz="2100" spc="-10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việc:</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có trục cố định;</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có trục di động (hộp số hành tinh);</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số trục của hộp số (không kể trục số</a:t>
            </a:r>
            <a:r>
              <a:rPr lang="vi-VN" sz="2100" spc="-6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lùi):</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hai trục;</a:t>
            </a:r>
            <a:endParaRPr lang="en-US" sz="2100" dirty="0">
              <a:effectLst/>
              <a:latin typeface="Times New Roman" panose="02020603050405020304" pitchFamily="18" charset="0"/>
              <a:ea typeface="Times New Roman" panose="02020603050405020304" pitchFamily="18" charset="0"/>
            </a:endParaRPr>
          </a:p>
          <a:p>
            <a:pPr marL="497205">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ba trục.</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số</a:t>
            </a:r>
            <a:r>
              <a:rPr lang="vi-VN" sz="2100" spc="-1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2</a:t>
            </a:r>
            <a:r>
              <a:rPr lang="vi-VN" sz="2100" spc="-1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3</a:t>
            </a:r>
            <a:r>
              <a:rPr lang="vi-VN" sz="2100" spc="-15"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cấp;</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Hộp số 4 cấp; ...</a:t>
            </a:r>
            <a:endParaRPr lang="en-US" sz="21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cơ cấu gài</a:t>
            </a:r>
            <a:r>
              <a:rPr lang="vi-VN" sz="2100" spc="-1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số:</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bánh răng di trượt;</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bộ đồng tốc;</a:t>
            </a:r>
            <a:endParaRPr lang="en-US" sz="2100" dirty="0">
              <a:effectLst/>
              <a:latin typeface="Times New Roman" panose="02020603050405020304" pitchFamily="18" charset="0"/>
              <a:ea typeface="Times New Roman" panose="02020603050405020304" pitchFamily="18" charset="0"/>
            </a:endParaRPr>
          </a:p>
          <a:p>
            <a:pPr marL="495300">
              <a:spcBef>
                <a:spcPts val="190"/>
              </a:spcBef>
              <a:spcAft>
                <a:spcPts val="0"/>
              </a:spcAft>
            </a:pPr>
            <a:r>
              <a:rPr lang="vi-VN" sz="2100" dirty="0">
                <a:effectLst/>
                <a:latin typeface="Times New Roman" panose="02020603050405020304" pitchFamily="18" charset="0"/>
                <a:ea typeface="Times New Roman" panose="02020603050405020304" pitchFamily="18" charset="0"/>
              </a:rPr>
              <a:t>+ Bằng phanh và ly hợp (đối với hộp số thuỷ cơ).</a:t>
            </a:r>
            <a:endParaRPr lang="en-US" sz="2100" dirty="0">
              <a:effectLst/>
              <a:latin typeface="Times New Roman" panose="02020603050405020304" pitchFamily="18" charset="0"/>
              <a:ea typeface="Times New Roman" panose="02020603050405020304" pitchFamily="18" charset="0"/>
            </a:endParaRPr>
          </a:p>
          <a:p>
            <a:pPr marR="3599180" lvl="0">
              <a:spcBef>
                <a:spcPts val="190"/>
              </a:spcBef>
              <a:spcAft>
                <a:spcPts val="0"/>
              </a:spcAft>
              <a:buSzPts val="1400"/>
              <a:tabLst>
                <a:tab pos="244475" algn="l"/>
              </a:tabLst>
            </a:pPr>
            <a:r>
              <a:rPr lang="en-US" sz="210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Theo phương pháp điều</a:t>
            </a:r>
            <a:r>
              <a:rPr lang="vi-VN" sz="2100" spc="-40" dirty="0">
                <a:effectLst/>
                <a:latin typeface="Times New Roman" panose="02020603050405020304" pitchFamily="18" charset="0"/>
                <a:ea typeface="Times New Roman" panose="02020603050405020304" pitchFamily="18" charset="0"/>
              </a:rPr>
              <a:t> </a:t>
            </a:r>
            <a:r>
              <a:rPr lang="vi-VN" sz="2100" dirty="0">
                <a:effectLst/>
                <a:latin typeface="Times New Roman" panose="02020603050405020304" pitchFamily="18" charset="0"/>
                <a:ea typeface="Times New Roman" panose="02020603050405020304" pitchFamily="18" charset="0"/>
              </a:rPr>
              <a:t>khiển:</a:t>
            </a:r>
            <a:endParaRPr lang="en-US" sz="2100" dirty="0">
              <a:effectLst/>
              <a:latin typeface="Times New Roman" panose="02020603050405020304" pitchFamily="18" charset="0"/>
              <a:ea typeface="Times New Roman" panose="02020603050405020304" pitchFamily="18" charset="0"/>
            </a:endParaRPr>
          </a:p>
          <a:p>
            <a:pPr marL="113030" marR="3663950"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bằng tay;</a:t>
            </a:r>
            <a:endParaRPr lang="en-US" sz="2100" dirty="0">
              <a:effectLst/>
              <a:latin typeface="Times New Roman" panose="02020603050405020304" pitchFamily="18" charset="0"/>
              <a:ea typeface="Times New Roman" panose="02020603050405020304" pitchFamily="18" charset="0"/>
            </a:endParaRPr>
          </a:p>
          <a:p>
            <a:pPr marL="113030" marR="3723640"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tự động;</a:t>
            </a:r>
            <a:endParaRPr lang="en-US" sz="2100" dirty="0">
              <a:effectLst/>
              <a:latin typeface="Times New Roman" panose="02020603050405020304" pitchFamily="18" charset="0"/>
              <a:ea typeface="Times New Roman" panose="02020603050405020304" pitchFamily="18" charset="0"/>
            </a:endParaRPr>
          </a:p>
          <a:p>
            <a:pPr marL="113030" marR="3424555" algn="ctr">
              <a:spcBef>
                <a:spcPts val="190"/>
              </a:spcBef>
              <a:spcAft>
                <a:spcPts val="0"/>
              </a:spcAft>
            </a:pPr>
            <a:r>
              <a:rPr lang="vi-VN" sz="2100" dirty="0">
                <a:effectLst/>
                <a:latin typeface="Times New Roman" panose="02020603050405020304" pitchFamily="18" charset="0"/>
                <a:ea typeface="Times New Roman" panose="02020603050405020304" pitchFamily="18" charset="0"/>
              </a:rPr>
              <a:t>+ Điều khiển bán tự động.</a:t>
            </a:r>
            <a:endParaRPr lang="en-US" sz="2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4634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A0043D-B961-BC2C-9F8B-C08E03BFAED1}"/>
              </a:ext>
            </a:extLst>
          </p:cNvPr>
          <p:cNvSpPr>
            <a:spLocks noGrp="1"/>
          </p:cNvSpPr>
          <p:nvPr>
            <p:ph type="sldNum" sz="quarter" idx="12"/>
          </p:nvPr>
        </p:nvSpPr>
        <p:spPr/>
        <p:txBody>
          <a:bodyPr/>
          <a:lstStyle/>
          <a:p>
            <a:fld id="{72C07508-5EB2-4DB8-8378-8805A83D3842}" type="slidenum">
              <a:rPr lang="en-US" smtClean="0"/>
              <a:pPr/>
              <a:t>27</a:t>
            </a:fld>
            <a:endParaRPr lang="en-US"/>
          </a:p>
        </p:txBody>
      </p:sp>
      <p:sp>
        <p:nvSpPr>
          <p:cNvPr id="6" name="TextBox 5">
            <a:extLst>
              <a:ext uri="{FF2B5EF4-FFF2-40B4-BE49-F238E27FC236}">
                <a16:creationId xmlns:a16="http://schemas.microsoft.com/office/drawing/2014/main" id="{789E6C87-F70A-D2F7-78B9-A36250469675}"/>
              </a:ext>
            </a:extLst>
          </p:cNvPr>
          <p:cNvSpPr txBox="1"/>
          <p:nvPr/>
        </p:nvSpPr>
        <p:spPr>
          <a:xfrm>
            <a:off x="-380860" y="228684"/>
            <a:ext cx="9753344" cy="1461939"/>
          </a:xfrm>
          <a:prstGeom prst="rect">
            <a:avLst/>
          </a:prstGeom>
          <a:noFill/>
        </p:spPr>
        <p:txBody>
          <a:bodyPr wrap="square">
            <a:spAutoFit/>
          </a:bodyPr>
          <a:lstStyle/>
          <a:p>
            <a:pPr lvl="1">
              <a:spcBef>
                <a:spcPts val="440"/>
              </a:spcBef>
              <a:spcAft>
                <a:spcPts val="0"/>
              </a:spcAft>
              <a:buSzPts val="1300"/>
              <a:tabLst>
                <a:tab pos="372745" algn="l"/>
              </a:tabLst>
            </a:pPr>
            <a:r>
              <a:rPr lang="en-US" sz="2800" b="1" spc="-20" dirty="0">
                <a:latin typeface="Times New Roman" panose="02020603050405020304" pitchFamily="18" charset="0"/>
                <a:ea typeface="Times New Roman" panose="02020603050405020304" pitchFamily="18" charset="0"/>
              </a:rPr>
              <a:t>2</a:t>
            </a:r>
            <a:r>
              <a:rPr lang="en-US" sz="2800" b="1" spc="-2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Cấu </a:t>
            </a:r>
            <a:r>
              <a:rPr lang="vi-VN" sz="2800" b="1" spc="-25" dirty="0">
                <a:effectLst/>
                <a:latin typeface="Times New Roman" panose="02020603050405020304" pitchFamily="18" charset="0"/>
                <a:ea typeface="Times New Roman" panose="02020603050405020304" pitchFamily="18" charset="0"/>
              </a:rPr>
              <a:t>tạo chung </a:t>
            </a:r>
            <a:r>
              <a:rPr lang="vi-VN" sz="2800" b="1" spc="-20" dirty="0">
                <a:effectLst/>
                <a:latin typeface="Times New Roman" panose="02020603050405020304" pitchFamily="18" charset="0"/>
                <a:ea typeface="Times New Roman" panose="02020603050405020304" pitchFamily="18" charset="0"/>
              </a:rPr>
              <a:t>của </a:t>
            </a:r>
            <a:r>
              <a:rPr lang="vi-VN" sz="2800" b="1" spc="-25" dirty="0">
                <a:effectLst/>
                <a:latin typeface="Times New Roman" panose="02020603050405020304" pitchFamily="18" charset="0"/>
                <a:ea typeface="Times New Roman" panose="02020603050405020304" pitchFamily="18" charset="0"/>
              </a:rPr>
              <a:t>hộp</a:t>
            </a:r>
            <a:r>
              <a:rPr lang="vi-VN" sz="2800" b="1" spc="-235"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số.</a:t>
            </a:r>
            <a:endParaRPr lang="en-US" sz="2800" dirty="0">
              <a:effectLst/>
              <a:latin typeface="Times New Roman" panose="02020603050405020304" pitchFamily="18" charset="0"/>
              <a:ea typeface="Times New Roman" panose="02020603050405020304" pitchFamily="18" charset="0"/>
            </a:endParaRPr>
          </a:p>
          <a:p>
            <a:pPr lvl="2">
              <a:spcBef>
                <a:spcPts val="305"/>
              </a:spcBef>
              <a:spcAft>
                <a:spcPts val="0"/>
              </a:spcAft>
              <a:tabLst>
                <a:tab pos="490220" algn="l"/>
              </a:tabLst>
            </a:pPr>
            <a:r>
              <a:rPr lang="en-US" sz="2800" b="1" spc="-25" dirty="0">
                <a:effectLst/>
                <a:latin typeface="Times New Roman" panose="02020603050405020304" pitchFamily="18" charset="0"/>
                <a:ea typeface="Times New Roman" panose="02020603050405020304" pitchFamily="18" charset="0"/>
              </a:rPr>
              <a:t>2.1. </a:t>
            </a:r>
            <a:r>
              <a:rPr lang="vi-VN" sz="2800" b="1" spc="-25" dirty="0">
                <a:effectLst/>
                <a:latin typeface="Times New Roman" panose="02020603050405020304" pitchFamily="18" charset="0"/>
                <a:ea typeface="Times New Roman" panose="02020603050405020304" pitchFamily="18" charset="0"/>
              </a:rPr>
              <a:t>Hộp </a:t>
            </a:r>
            <a:r>
              <a:rPr lang="vi-VN" sz="2800" b="1" spc="-15" dirty="0">
                <a:effectLst/>
                <a:latin typeface="Times New Roman" panose="02020603050405020304" pitchFamily="18" charset="0"/>
                <a:ea typeface="Times New Roman" panose="02020603050405020304" pitchFamily="18" charset="0"/>
              </a:rPr>
              <a:t>số </a:t>
            </a:r>
            <a:r>
              <a:rPr lang="vi-VN" sz="2800" b="1" spc="-25" dirty="0">
                <a:effectLst/>
                <a:latin typeface="Times New Roman" panose="02020603050405020304" pitchFamily="18" charset="0"/>
                <a:ea typeface="Times New Roman" panose="02020603050405020304" pitchFamily="18" charset="0"/>
              </a:rPr>
              <a:t>hai</a:t>
            </a:r>
            <a:r>
              <a:rPr lang="vi-VN" sz="2800" b="1" spc="-14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trục</a:t>
            </a:r>
            <a:endParaRPr lang="en-US" sz="2800" b="1" spc="-25" dirty="0">
              <a:effectLst/>
              <a:latin typeface="Times New Roman" panose="02020603050405020304" pitchFamily="18" charset="0"/>
              <a:ea typeface="Times New Roman" panose="02020603050405020304" pitchFamily="18" charset="0"/>
            </a:endParaRPr>
          </a:p>
          <a:p>
            <a:pPr lvl="2">
              <a:spcBef>
                <a:spcPts val="305"/>
              </a:spcBef>
              <a:spcAft>
                <a:spcPts val="0"/>
              </a:spcAft>
              <a:tabLst>
                <a:tab pos="490220" algn="l"/>
              </a:tabLst>
            </a:pPr>
            <a:r>
              <a:rPr lang="en-US" sz="2800" b="1" spc="-20" dirty="0">
                <a:effectLst/>
                <a:latin typeface="Times New Roman" panose="02020603050405020304" pitchFamily="18" charset="0"/>
                <a:ea typeface="Times New Roman" panose="02020603050405020304" pitchFamily="18" charset="0"/>
              </a:rPr>
              <a:t>a. </a:t>
            </a:r>
            <a:r>
              <a:rPr lang="vi-VN" sz="2800" b="1" spc="-20" dirty="0">
                <a:effectLst/>
                <a:latin typeface="Times New Roman" panose="02020603050405020304" pitchFamily="18" charset="0"/>
                <a:ea typeface="Times New Roman" panose="02020603050405020304" pitchFamily="18" charset="0"/>
              </a:rPr>
              <a:t>Sơ</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đồ</a:t>
            </a:r>
            <a:r>
              <a:rPr lang="vi-VN" sz="2800" b="1" spc="-65"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cấu</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tạo</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và</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nguyên</a:t>
            </a:r>
            <a:r>
              <a:rPr lang="vi-VN" sz="2800" b="1" spc="-65" dirty="0">
                <a:effectLst/>
                <a:latin typeface="Times New Roman" panose="02020603050405020304" pitchFamily="18" charset="0"/>
                <a:ea typeface="Times New Roman" panose="02020603050405020304" pitchFamily="18" charset="0"/>
              </a:rPr>
              <a:t> </a:t>
            </a:r>
            <a:r>
              <a:rPr lang="vi-VN" sz="2800" b="1" spc="-15" dirty="0">
                <a:effectLst/>
                <a:latin typeface="Times New Roman" panose="02020603050405020304" pitchFamily="18" charset="0"/>
                <a:ea typeface="Times New Roman" panose="02020603050405020304" pitchFamily="18" charset="0"/>
              </a:rPr>
              <a:t>lý</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hoạt</a:t>
            </a:r>
            <a:r>
              <a:rPr lang="vi-VN" sz="2800" b="1" spc="-65"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động</a:t>
            </a:r>
            <a:r>
              <a:rPr lang="vi-VN" sz="2800" b="1" spc="-5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hộp</a:t>
            </a:r>
            <a:r>
              <a:rPr lang="vi-VN" sz="2800" b="1" spc="-50" dirty="0">
                <a:effectLst/>
                <a:latin typeface="Times New Roman" panose="02020603050405020304" pitchFamily="18" charset="0"/>
                <a:ea typeface="Times New Roman" panose="02020603050405020304" pitchFamily="18" charset="0"/>
              </a:rPr>
              <a:t> </a:t>
            </a:r>
            <a:r>
              <a:rPr lang="vi-VN" sz="2800" b="1" spc="-20" dirty="0">
                <a:effectLst/>
                <a:latin typeface="Times New Roman" panose="02020603050405020304" pitchFamily="18" charset="0"/>
                <a:ea typeface="Times New Roman" panose="02020603050405020304" pitchFamily="18" charset="0"/>
              </a:rPr>
              <a:t>số</a:t>
            </a:r>
            <a:r>
              <a:rPr lang="vi-VN" sz="2800" b="1" spc="-50" dirty="0">
                <a:effectLst/>
                <a:latin typeface="Times New Roman" panose="02020603050405020304" pitchFamily="18" charset="0"/>
                <a:ea typeface="Times New Roman" panose="02020603050405020304" pitchFamily="18" charset="0"/>
              </a:rPr>
              <a:t> </a:t>
            </a:r>
            <a:r>
              <a:rPr lang="vi-VN" sz="2800" b="1" spc="-25" dirty="0">
                <a:effectLst/>
                <a:latin typeface="Times New Roman" panose="02020603050405020304" pitchFamily="18" charset="0"/>
                <a:ea typeface="Times New Roman" panose="02020603050405020304" pitchFamily="18" charset="0"/>
              </a:rPr>
              <a:t>hai</a:t>
            </a:r>
            <a:r>
              <a:rPr lang="en-US" sz="2800" b="1" spc="-25" dirty="0">
                <a:effectLst/>
                <a:latin typeface="Times New Roman" panose="02020603050405020304" pitchFamily="18" charset="0"/>
                <a:ea typeface="Times New Roman" panose="02020603050405020304" pitchFamily="18" charset="0"/>
              </a:rPr>
              <a:t> </a:t>
            </a:r>
            <a:r>
              <a:rPr lang="en-US" sz="2800" b="1" spc="-25" dirty="0" err="1">
                <a:effectLst/>
                <a:latin typeface="Times New Roman" panose="02020603050405020304" pitchFamily="18" charset="0"/>
                <a:ea typeface="Times New Roman" panose="02020603050405020304" pitchFamily="18" charset="0"/>
              </a:rPr>
              <a:t>trục</a:t>
            </a:r>
            <a:endParaRPr lang="en-US" sz="2800" spc="-40" dirty="0">
              <a:effectLst/>
              <a:latin typeface="Times New Roman" panose="02020603050405020304" pitchFamily="18" charset="0"/>
              <a:ea typeface="Times New Roman" panose="02020603050405020304" pitchFamily="18" charset="0"/>
            </a:endParaRPr>
          </a:p>
        </p:txBody>
      </p:sp>
      <p:pic>
        <p:nvPicPr>
          <p:cNvPr id="7" name="image85.png">
            <a:extLst>
              <a:ext uri="{FF2B5EF4-FFF2-40B4-BE49-F238E27FC236}">
                <a16:creationId xmlns:a16="http://schemas.microsoft.com/office/drawing/2014/main" id="{1A7DDD12-A59E-A00D-C5A1-3E4A586D88BF}"/>
              </a:ext>
            </a:extLst>
          </p:cNvPr>
          <p:cNvPicPr>
            <a:picLocks noChangeAspect="1"/>
          </p:cNvPicPr>
          <p:nvPr/>
        </p:nvPicPr>
        <p:blipFill>
          <a:blip r:embed="rId2" cstate="print"/>
          <a:stretch>
            <a:fillRect/>
          </a:stretch>
        </p:blipFill>
        <p:spPr>
          <a:xfrm>
            <a:off x="2286070" y="1655128"/>
            <a:ext cx="4419484" cy="5066348"/>
          </a:xfrm>
          <a:prstGeom prst="rect">
            <a:avLst/>
          </a:prstGeom>
        </p:spPr>
      </p:pic>
    </p:spTree>
    <p:extLst>
      <p:ext uri="{BB962C8B-B14F-4D97-AF65-F5344CB8AC3E}">
        <p14:creationId xmlns:p14="http://schemas.microsoft.com/office/powerpoint/2010/main" val="1095784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28</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r="47200" b="52314"/>
          <a:stretch/>
        </p:blipFill>
        <p:spPr>
          <a:xfrm>
            <a:off x="228724" y="136524"/>
            <a:ext cx="9524750" cy="6584951"/>
          </a:xfrm>
          <a:prstGeom prst="rect">
            <a:avLst/>
          </a:prstGeom>
        </p:spPr>
      </p:pic>
    </p:spTree>
    <p:extLst>
      <p:ext uri="{BB962C8B-B14F-4D97-AF65-F5344CB8AC3E}">
        <p14:creationId xmlns:p14="http://schemas.microsoft.com/office/powerpoint/2010/main" val="698561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29</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l="52000" b="53471"/>
          <a:stretch/>
        </p:blipFill>
        <p:spPr>
          <a:xfrm>
            <a:off x="152526" y="136524"/>
            <a:ext cx="9600948" cy="6584951"/>
          </a:xfrm>
          <a:prstGeom prst="rect">
            <a:avLst/>
          </a:prstGeom>
        </p:spPr>
      </p:pic>
    </p:spTree>
    <p:extLst>
      <p:ext uri="{BB962C8B-B14F-4D97-AF65-F5344CB8AC3E}">
        <p14:creationId xmlns:p14="http://schemas.microsoft.com/office/powerpoint/2010/main" val="160577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BD06EE-E4BF-0DB5-37CC-6B607A5C1C73}"/>
              </a:ext>
            </a:extLst>
          </p:cNvPr>
          <p:cNvSpPr>
            <a:spLocks noGrp="1"/>
          </p:cNvSpPr>
          <p:nvPr>
            <p:ph type="sldNum" sz="quarter" idx="12"/>
          </p:nvPr>
        </p:nvSpPr>
        <p:spPr/>
        <p:txBody>
          <a:bodyPr/>
          <a:lstStyle/>
          <a:p>
            <a:fld id="{72C07508-5EB2-4DB8-8378-8805A83D3842}" type="slidenum">
              <a:rPr lang="en-US" smtClean="0"/>
              <a:pPr/>
              <a:t>3</a:t>
            </a:fld>
            <a:endParaRPr lang="en-US"/>
          </a:p>
        </p:txBody>
      </p:sp>
      <p:sp>
        <p:nvSpPr>
          <p:cNvPr id="7" name="TextBox 6">
            <a:extLst>
              <a:ext uri="{FF2B5EF4-FFF2-40B4-BE49-F238E27FC236}">
                <a16:creationId xmlns:a16="http://schemas.microsoft.com/office/drawing/2014/main" id="{7222A89E-4DB4-90F8-AE5F-11EE651D7686}"/>
              </a:ext>
            </a:extLst>
          </p:cNvPr>
          <p:cNvSpPr txBox="1"/>
          <p:nvPr/>
        </p:nvSpPr>
        <p:spPr>
          <a:xfrm>
            <a:off x="762110" y="228684"/>
            <a:ext cx="8229383" cy="856645"/>
          </a:xfrm>
          <a:prstGeom prst="rect">
            <a:avLst/>
          </a:prstGeom>
          <a:noFill/>
        </p:spPr>
        <p:txBody>
          <a:bodyPr wrap="square">
            <a:spAutoFit/>
          </a:bodyPr>
          <a:lstStyle/>
          <a:p>
            <a:pPr marL="782955" marR="812800" algn="ctr">
              <a:spcBef>
                <a:spcPts val="1100"/>
              </a:spcBef>
              <a:spcAft>
                <a:spcPts val="0"/>
              </a:spcAft>
            </a:pPr>
            <a:r>
              <a:rPr lang="vi-VN" sz="2400" b="1" dirty="0">
                <a:effectLst/>
                <a:latin typeface="Times New Roman" panose="02020603050405020304" pitchFamily="18" charset="0"/>
                <a:ea typeface="Times New Roman" panose="02020603050405020304" pitchFamily="18" charset="0"/>
              </a:rPr>
              <a:t>BÀI 1</a:t>
            </a:r>
            <a:endParaRPr lang="en-US" sz="2400" dirty="0">
              <a:effectLst/>
              <a:latin typeface="Times New Roman" panose="02020603050405020304" pitchFamily="18" charset="0"/>
              <a:ea typeface="Times New Roman" panose="02020603050405020304" pitchFamily="18" charset="0"/>
            </a:endParaRPr>
          </a:p>
          <a:p>
            <a:pPr marL="1905" marR="29845" algn="ctr">
              <a:spcBef>
                <a:spcPts val="190"/>
              </a:spcBef>
              <a:spcAft>
                <a:spcPts val="0"/>
              </a:spcAft>
            </a:pPr>
            <a:r>
              <a:rPr lang="vi-VN" sz="2400" b="1" dirty="0">
                <a:effectLst/>
                <a:latin typeface="Times New Roman" panose="02020603050405020304" pitchFamily="18" charset="0"/>
                <a:ea typeface="Times New Roman" panose="02020603050405020304" pitchFamily="18" charset="0"/>
              </a:rPr>
              <a:t>NHẬN DẠNG, THÁO LẮP HỆ THỐNG PHÂN PHỐI KHÍ</a:t>
            </a:r>
            <a:endParaRPr lang="en-US" sz="24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1060B942-5554-E076-6942-DB22C3FF4CC8}"/>
              </a:ext>
            </a:extLst>
          </p:cNvPr>
          <p:cNvSpPr txBox="1"/>
          <p:nvPr/>
        </p:nvSpPr>
        <p:spPr>
          <a:xfrm>
            <a:off x="228724" y="1085329"/>
            <a:ext cx="9448552" cy="5009705"/>
          </a:xfrm>
          <a:prstGeom prst="rect">
            <a:avLst/>
          </a:prstGeom>
          <a:noFill/>
        </p:spPr>
        <p:txBody>
          <a:bodyPr wrap="square">
            <a:spAutoFit/>
          </a:bodyPr>
          <a:lstStyle/>
          <a:p>
            <a:pPr lvl="0" algn="just">
              <a:spcBef>
                <a:spcPts val="165"/>
              </a:spcBef>
              <a:spcAft>
                <a:spcPts val="0"/>
              </a:spcAft>
              <a:buSzPts val="1400"/>
              <a:tabLst>
                <a:tab pos="281305" algn="l"/>
              </a:tabLst>
            </a:pPr>
            <a:r>
              <a:rPr lang="en-US" sz="2400" spc="0" dirty="0">
                <a:effectLst/>
                <a:latin typeface="Times New Roman" panose="02020603050405020304" pitchFamily="18" charset="0"/>
                <a:ea typeface="Times New Roman" panose="02020603050405020304" pitchFamily="18" charset="0"/>
              </a:rPr>
              <a:t>1. </a:t>
            </a:r>
            <a:r>
              <a:rPr lang="vi-VN" sz="2400" spc="0" dirty="0">
                <a:effectLst/>
                <a:latin typeface="Times New Roman" panose="02020603050405020304" pitchFamily="18" charset="0"/>
                <a:ea typeface="Times New Roman" panose="02020603050405020304" pitchFamily="18" charset="0"/>
              </a:rPr>
              <a:t>NHIỆM VỤ, YÊU</a:t>
            </a:r>
            <a:r>
              <a:rPr lang="vi-VN" sz="2400" spc="-15" dirty="0">
                <a:effectLst/>
                <a:latin typeface="Times New Roman" panose="02020603050405020304" pitchFamily="18" charset="0"/>
                <a:ea typeface="Times New Roman" panose="02020603050405020304" pitchFamily="18" charset="0"/>
              </a:rPr>
              <a:t> </a:t>
            </a:r>
            <a:r>
              <a:rPr lang="vi-VN" sz="2400" spc="0" dirty="0">
                <a:effectLst/>
                <a:latin typeface="Times New Roman" panose="02020603050405020304" pitchFamily="18" charset="0"/>
                <a:ea typeface="Times New Roman" panose="02020603050405020304" pitchFamily="18" charset="0"/>
              </a:rPr>
              <a:t>CẦU</a:t>
            </a:r>
            <a:endParaRPr lang="en-US" sz="2400" dirty="0">
              <a:latin typeface="Times New Roman" panose="02020603050405020304" pitchFamily="18" charset="0"/>
              <a:ea typeface="Times New Roman" panose="02020603050405020304" pitchFamily="18" charset="0"/>
            </a:endParaRPr>
          </a:p>
          <a:p>
            <a:pPr lvl="0" algn="just">
              <a:spcBef>
                <a:spcPts val="165"/>
              </a:spcBef>
              <a:spcAft>
                <a:spcPts val="0"/>
              </a:spcAft>
              <a:buSzPts val="1400"/>
              <a:tabLst>
                <a:tab pos="281305" algn="l"/>
              </a:tabLst>
            </a:pPr>
            <a:r>
              <a:rPr lang="en-US" sz="2400" b="1" kern="0" spc="-5" dirty="0">
                <a:effectLst/>
                <a:latin typeface="Times New Roman" panose="02020603050405020304" pitchFamily="18" charset="0"/>
                <a:ea typeface="Times New Roman" panose="02020603050405020304" pitchFamily="18" charset="0"/>
              </a:rPr>
              <a:t>1.1. </a:t>
            </a:r>
            <a:r>
              <a:rPr lang="vi-VN" sz="2400" b="1" kern="0" spc="-5" dirty="0">
                <a:effectLst/>
                <a:latin typeface="Times New Roman" panose="02020603050405020304" pitchFamily="18" charset="0"/>
                <a:ea typeface="Times New Roman" panose="02020603050405020304" pitchFamily="18" charset="0"/>
              </a:rPr>
              <a:t>Nhiệm</a:t>
            </a:r>
            <a:r>
              <a:rPr lang="vi-VN" sz="2400" b="1" kern="0" spc="-20" dirty="0">
                <a:effectLst/>
                <a:latin typeface="Times New Roman" panose="02020603050405020304" pitchFamily="18" charset="0"/>
                <a:ea typeface="Times New Roman" panose="02020603050405020304" pitchFamily="18" charset="0"/>
              </a:rPr>
              <a:t> </a:t>
            </a:r>
            <a:r>
              <a:rPr lang="vi-VN" sz="2400" b="1" kern="0" spc="-5" dirty="0">
                <a:effectLst/>
                <a:latin typeface="Times New Roman" panose="02020603050405020304" pitchFamily="18" charset="0"/>
                <a:ea typeface="Times New Roman" panose="02020603050405020304" pitchFamily="18" charset="0"/>
              </a:rPr>
              <a:t>vụ</a:t>
            </a:r>
            <a:endParaRPr lang="en-US" sz="2400" b="1" kern="0" spc="-5" dirty="0">
              <a:effectLst/>
              <a:latin typeface="Times New Roman" panose="02020603050405020304" pitchFamily="18" charset="0"/>
              <a:ea typeface="Times New Roman" panose="02020603050405020304" pitchFamily="18" charset="0"/>
            </a:endParaRPr>
          </a:p>
          <a:p>
            <a:pPr marL="128270" marR="128270" indent="431165" algn="just">
              <a:lnSpc>
                <a:spcPct val="111000"/>
              </a:lnSpc>
              <a:spcBef>
                <a:spcPts val="490"/>
              </a:spcBef>
              <a:spcAft>
                <a:spcPts val="0"/>
              </a:spcAft>
            </a:pPr>
            <a:r>
              <a:rPr lang="vi-VN" sz="2400" dirty="0">
                <a:effectLst/>
                <a:latin typeface="Times New Roman" panose="02020603050405020304" pitchFamily="18" charset="0"/>
                <a:ea typeface="Times New Roman" panose="02020603050405020304" pitchFamily="18" charset="0"/>
              </a:rPr>
              <a:t>Hệ thống phân phối khí (cơ cấu phân phối khí) có nhiệm vụ đóng,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các cửa hút (nạp), cửa xả (thải) để nạp đầy hỗn hợp (xăng + không khí) hoặc không khí vào trong xy lanh và xả sạch khí đã cháy ra ngoài theo trình tự làm việc của động</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cơ.</a:t>
            </a:r>
            <a:endParaRPr lang="en-US" sz="2400" dirty="0">
              <a:latin typeface="Times New Roman" panose="02020603050405020304" pitchFamily="18" charset="0"/>
              <a:ea typeface="Times New Roman" panose="02020603050405020304" pitchFamily="18" charset="0"/>
            </a:endParaRPr>
          </a:p>
          <a:p>
            <a:pPr marL="128270" marR="128270" indent="431165" algn="just">
              <a:lnSpc>
                <a:spcPct val="111000"/>
              </a:lnSpc>
              <a:spcBef>
                <a:spcPts val="490"/>
              </a:spcBef>
              <a:spcAft>
                <a:spcPts val="0"/>
              </a:spcAft>
            </a:pPr>
            <a:r>
              <a:rPr lang="en-US" sz="2400" b="1" kern="0" spc="-5" dirty="0">
                <a:effectLst/>
                <a:latin typeface="Times New Roman" panose="02020603050405020304" pitchFamily="18" charset="0"/>
                <a:ea typeface="Times New Roman" panose="02020603050405020304" pitchFamily="18" charset="0"/>
              </a:rPr>
              <a:t>1.2. </a:t>
            </a:r>
            <a:r>
              <a:rPr lang="vi-VN" sz="2400" b="1" kern="0" spc="-5" dirty="0">
                <a:effectLst/>
                <a:latin typeface="Times New Roman" panose="02020603050405020304" pitchFamily="18" charset="0"/>
                <a:ea typeface="Times New Roman" panose="02020603050405020304" pitchFamily="18" charset="0"/>
              </a:rPr>
              <a:t>Yêu</a:t>
            </a:r>
            <a:r>
              <a:rPr lang="vi-VN" sz="2400" b="1" kern="0" spc="-15" dirty="0">
                <a:effectLst/>
                <a:latin typeface="Times New Roman" panose="02020603050405020304" pitchFamily="18" charset="0"/>
                <a:ea typeface="Times New Roman" panose="02020603050405020304" pitchFamily="18" charset="0"/>
              </a:rPr>
              <a:t> </a:t>
            </a:r>
            <a:r>
              <a:rPr lang="vi-VN" sz="2400" b="1" kern="0" spc="-5" dirty="0">
                <a:effectLst/>
                <a:latin typeface="Times New Roman" panose="02020603050405020304" pitchFamily="18" charset="0"/>
                <a:ea typeface="Times New Roman" panose="02020603050405020304" pitchFamily="18" charset="0"/>
              </a:rPr>
              <a:t>cầu</a:t>
            </a:r>
            <a:endParaRPr lang="en-US" sz="2400" b="1" kern="0" spc="-5" dirty="0">
              <a:effectLst/>
              <a:latin typeface="Times New Roman" panose="02020603050405020304" pitchFamily="18" charset="0"/>
              <a:ea typeface="Times New Roman" panose="02020603050405020304" pitchFamily="18" charset="0"/>
            </a:endParaRPr>
          </a:p>
          <a:p>
            <a:pPr marL="342900" lvl="0" indent="-342900">
              <a:spcBef>
                <a:spcPts val="190"/>
              </a:spcBef>
              <a:buSzPts val="1400"/>
              <a:buFont typeface="Times New Roman" panose="02020603050405020304" pitchFamily="18" charset="0"/>
              <a:buChar char="-"/>
              <a:tabLst>
                <a:tab pos="206375" algn="l"/>
              </a:tabLst>
            </a:pPr>
            <a:r>
              <a:rPr lang="vi-VN" sz="2400" dirty="0">
                <a:effectLst/>
                <a:latin typeface="Times New Roman" panose="02020603050405020304" pitchFamily="18" charset="0"/>
                <a:ea typeface="Times New Roman" panose="02020603050405020304" pitchFamily="18" charset="0"/>
              </a:rPr>
              <a:t>Đảm bảo chất lượng của quá trình trao đổi</a:t>
            </a:r>
            <a:r>
              <a:rPr lang="vi-VN" sz="2400" spc="-6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khí.</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0"/>
              </a:spcBef>
              <a:buSzPts val="1400"/>
              <a:buFont typeface="Times New Roman" panose="02020603050405020304" pitchFamily="18" charset="0"/>
              <a:buChar char="-"/>
              <a:tabLst>
                <a:tab pos="206375" algn="l"/>
              </a:tabLst>
            </a:pPr>
            <a:r>
              <a:rPr lang="vi-VN" sz="2400" dirty="0">
                <a:effectLst/>
                <a:latin typeface="Times New Roman" panose="02020603050405020304" pitchFamily="18" charset="0"/>
                <a:ea typeface="Times New Roman" panose="02020603050405020304" pitchFamily="18" charset="0"/>
              </a:rPr>
              <a:t>Đóng, </a:t>
            </a:r>
            <a:r>
              <a:rPr lang="vi-VN" sz="2400" spc="-15" dirty="0">
                <a:effectLst/>
                <a:latin typeface="Times New Roman" panose="02020603050405020304" pitchFamily="18" charset="0"/>
                <a:ea typeface="Times New Roman" panose="02020603050405020304" pitchFamily="18" charset="0"/>
              </a:rPr>
              <a:t>mở </a:t>
            </a:r>
            <a:r>
              <a:rPr lang="vi-VN" sz="2400" dirty="0">
                <a:effectLst/>
                <a:latin typeface="Times New Roman" panose="02020603050405020304" pitchFamily="18" charset="0"/>
                <a:ea typeface="Times New Roman" panose="02020603050405020304" pitchFamily="18" charset="0"/>
              </a:rPr>
              <a:t>các xu páp đúng thời</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0"/>
              </a:spcBef>
              <a:buSzPts val="1400"/>
              <a:buFont typeface="Times New Roman" panose="02020603050405020304" pitchFamily="18" charset="0"/>
              <a:buChar char="-"/>
              <a:tabLst>
                <a:tab pos="206375" algn="l"/>
              </a:tabLst>
            </a:pPr>
            <a:r>
              <a:rPr lang="vi-VN" sz="2400" dirty="0">
                <a:effectLst/>
                <a:latin typeface="Times New Roman" panose="02020603050405020304" pitchFamily="18" charset="0"/>
                <a:ea typeface="Times New Roman" panose="02020603050405020304" pitchFamily="18" charset="0"/>
              </a:rPr>
              <a:t>Đảm bảo đóng kín buồng</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cháy.</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0"/>
              </a:spcBef>
              <a:buSzPts val="1400"/>
              <a:buFont typeface="Times New Roman" panose="02020603050405020304" pitchFamily="18" charset="0"/>
              <a:buChar char="-"/>
              <a:tabLst>
                <a:tab pos="206375" algn="l"/>
              </a:tabLst>
            </a:pPr>
            <a:r>
              <a:rPr lang="vi-VN" sz="2400" dirty="0">
                <a:effectLst/>
                <a:latin typeface="Times New Roman" panose="02020603050405020304" pitchFamily="18" charset="0"/>
                <a:ea typeface="Times New Roman" panose="02020603050405020304" pitchFamily="18" charset="0"/>
              </a:rPr>
              <a:t>Độ mòn của chi tiết ít nhất và tiếng kêu nhỏ</a:t>
            </a:r>
            <a:r>
              <a:rPr lang="vi-VN" sz="2400" spc="-5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nhất.</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5"/>
              </a:spcBef>
              <a:buSzPts val="1400"/>
              <a:buFont typeface="Times New Roman" panose="02020603050405020304" pitchFamily="18" charset="0"/>
              <a:buChar char="-"/>
              <a:tabLst>
                <a:tab pos="206375" algn="l"/>
              </a:tabLst>
            </a:pPr>
            <a:r>
              <a:rPr lang="vi-VN" sz="2400" dirty="0">
                <a:effectLst/>
                <a:latin typeface="Times New Roman" panose="02020603050405020304" pitchFamily="18" charset="0"/>
                <a:ea typeface="Times New Roman" panose="02020603050405020304" pitchFamily="18" charset="0"/>
              </a:rPr>
              <a:t>Dễ điều chỉnh, sửa chữa và thay thế khi hư</a:t>
            </a:r>
            <a:r>
              <a:rPr lang="vi-VN" sz="2400" spc="-9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hỏng.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9365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BA4070-491A-6084-36AF-6761E49DC508}"/>
              </a:ext>
            </a:extLst>
          </p:cNvPr>
          <p:cNvSpPr>
            <a:spLocks noGrp="1"/>
          </p:cNvSpPr>
          <p:nvPr>
            <p:ph type="sldNum" sz="quarter" idx="12"/>
          </p:nvPr>
        </p:nvSpPr>
        <p:spPr/>
        <p:txBody>
          <a:bodyPr/>
          <a:lstStyle/>
          <a:p>
            <a:fld id="{72C07508-5EB2-4DB8-8378-8805A83D3842}" type="slidenum">
              <a:rPr lang="en-US" smtClean="0"/>
              <a:pPr/>
              <a:t>30</a:t>
            </a:fld>
            <a:endParaRPr lang="en-US"/>
          </a:p>
        </p:txBody>
      </p:sp>
      <p:pic>
        <p:nvPicPr>
          <p:cNvPr id="5" name="image101.jpeg">
            <a:extLst>
              <a:ext uri="{FF2B5EF4-FFF2-40B4-BE49-F238E27FC236}">
                <a16:creationId xmlns:a16="http://schemas.microsoft.com/office/drawing/2014/main" id="{2061F632-0208-1130-6F95-08F59DEB5CD7}"/>
              </a:ext>
            </a:extLst>
          </p:cNvPr>
          <p:cNvPicPr>
            <a:picLocks noChangeAspect="1"/>
          </p:cNvPicPr>
          <p:nvPr/>
        </p:nvPicPr>
        <p:blipFill rotWithShape="1">
          <a:blip r:embed="rId2" cstate="print"/>
          <a:srcRect l="15199" t="45371" r="18401"/>
          <a:stretch/>
        </p:blipFill>
        <p:spPr>
          <a:xfrm>
            <a:off x="533516" y="136524"/>
            <a:ext cx="9372484" cy="6584951"/>
          </a:xfrm>
          <a:prstGeom prst="rect">
            <a:avLst/>
          </a:prstGeom>
        </p:spPr>
      </p:pic>
    </p:spTree>
    <p:extLst>
      <p:ext uri="{BB962C8B-B14F-4D97-AF65-F5344CB8AC3E}">
        <p14:creationId xmlns:p14="http://schemas.microsoft.com/office/powerpoint/2010/main" val="4210353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A89616-EFD8-C7C4-6DA9-94E88B76D89D}"/>
              </a:ext>
            </a:extLst>
          </p:cNvPr>
          <p:cNvSpPr>
            <a:spLocks noGrp="1"/>
          </p:cNvSpPr>
          <p:nvPr>
            <p:ph type="sldNum" sz="quarter" idx="12"/>
          </p:nvPr>
        </p:nvSpPr>
        <p:spPr/>
        <p:txBody>
          <a:bodyPr/>
          <a:lstStyle/>
          <a:p>
            <a:fld id="{72C07508-5EB2-4DB8-8378-8805A83D3842}" type="slidenum">
              <a:rPr lang="en-US" smtClean="0"/>
              <a:pPr/>
              <a:t>31</a:t>
            </a:fld>
            <a:endParaRPr lang="en-US"/>
          </a:p>
        </p:txBody>
      </p:sp>
      <p:sp>
        <p:nvSpPr>
          <p:cNvPr id="6" name="TextBox 5">
            <a:extLst>
              <a:ext uri="{FF2B5EF4-FFF2-40B4-BE49-F238E27FC236}">
                <a16:creationId xmlns:a16="http://schemas.microsoft.com/office/drawing/2014/main" id="{1944E4C7-6625-C25A-FDCB-91D66DE4B4A9}"/>
              </a:ext>
            </a:extLst>
          </p:cNvPr>
          <p:cNvSpPr txBox="1"/>
          <p:nvPr/>
        </p:nvSpPr>
        <p:spPr>
          <a:xfrm>
            <a:off x="2590862" y="136524"/>
            <a:ext cx="4955458" cy="523220"/>
          </a:xfrm>
          <a:prstGeom prst="rect">
            <a:avLst/>
          </a:prstGeom>
          <a:noFill/>
        </p:spPr>
        <p:txBody>
          <a:bodyPr wrap="square">
            <a:spAutoFit/>
          </a:bodyPr>
          <a:lstStyle/>
          <a:p>
            <a:pPr algn="ctr"/>
            <a:r>
              <a:rPr lang="vi-VN" sz="2800" b="1" dirty="0">
                <a:effectLst/>
                <a:latin typeface="Times New Roman" panose="02020603050405020304" pitchFamily="18" charset="0"/>
                <a:ea typeface="Times New Roman" panose="02020603050405020304" pitchFamily="18" charset="0"/>
              </a:rPr>
              <a:t>BÀI 4. CÁC ĐĂNG</a:t>
            </a:r>
            <a:endParaRPr lang="en-US" sz="2800" dirty="0"/>
          </a:p>
        </p:txBody>
      </p:sp>
      <p:sp>
        <p:nvSpPr>
          <p:cNvPr id="8" name="TextBox 7">
            <a:extLst>
              <a:ext uri="{FF2B5EF4-FFF2-40B4-BE49-F238E27FC236}">
                <a16:creationId xmlns:a16="http://schemas.microsoft.com/office/drawing/2014/main" id="{647D1540-46D0-CDEF-218D-3C5E5323D7D2}"/>
              </a:ext>
            </a:extLst>
          </p:cNvPr>
          <p:cNvSpPr txBox="1"/>
          <p:nvPr/>
        </p:nvSpPr>
        <p:spPr>
          <a:xfrm>
            <a:off x="113132" y="659744"/>
            <a:ext cx="8954559" cy="461665"/>
          </a:xfrm>
          <a:prstGeom prst="rect">
            <a:avLst/>
          </a:prstGeom>
          <a:noFill/>
        </p:spPr>
        <p:txBody>
          <a:bodyPr wrap="square">
            <a:spAutoFit/>
          </a:bodyPr>
          <a:lstStyle/>
          <a:p>
            <a:pPr lvl="0" algn="just">
              <a:tabLst>
                <a:tab pos="294640" algn="l"/>
              </a:tabLst>
            </a:pPr>
            <a:r>
              <a:rPr lang="en-US" sz="2400" b="1" spc="-25" dirty="0">
                <a:effectLst/>
                <a:latin typeface="Times New Roman" panose="02020603050405020304" pitchFamily="18" charset="0"/>
                <a:ea typeface="Times New Roman" panose="02020603050405020304" pitchFamily="18" charset="0"/>
              </a:rPr>
              <a:t>1. </a:t>
            </a:r>
            <a:r>
              <a:rPr lang="en-US" sz="2400" b="1" spc="-25" dirty="0" err="1">
                <a:effectLst/>
                <a:latin typeface="Times New Roman" panose="02020603050405020304" pitchFamily="18" charset="0"/>
                <a:ea typeface="Times New Roman" panose="02020603050405020304" pitchFamily="18" charset="0"/>
              </a:rPr>
              <a:t>Cấu</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tạo</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va</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nguyên</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ly</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làm</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việc</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của</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các</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đăng</a:t>
            </a:r>
            <a:endParaRPr lang="en-US" sz="2400" spc="-30" dirty="0">
              <a:effectLst/>
              <a:latin typeface="Times New Roman" panose="02020603050405020304" pitchFamily="18" charset="0"/>
              <a:ea typeface="Times New Roman" panose="02020603050405020304" pitchFamily="18" charset="0"/>
            </a:endParaRPr>
          </a:p>
        </p:txBody>
      </p:sp>
      <p:pic>
        <p:nvPicPr>
          <p:cNvPr id="9" name="image262.png">
            <a:extLst>
              <a:ext uri="{FF2B5EF4-FFF2-40B4-BE49-F238E27FC236}">
                <a16:creationId xmlns:a16="http://schemas.microsoft.com/office/drawing/2014/main" id="{6DFF3720-57D7-BF15-524D-88CEF16B55F0}"/>
              </a:ext>
            </a:extLst>
          </p:cNvPr>
          <p:cNvPicPr>
            <a:picLocks noChangeAspect="1"/>
          </p:cNvPicPr>
          <p:nvPr/>
        </p:nvPicPr>
        <p:blipFill>
          <a:blip r:embed="rId2" cstate="print"/>
          <a:stretch>
            <a:fillRect/>
          </a:stretch>
        </p:blipFill>
        <p:spPr>
          <a:xfrm>
            <a:off x="494123" y="1371653"/>
            <a:ext cx="8954559" cy="4984697"/>
          </a:xfrm>
          <a:prstGeom prst="rect">
            <a:avLst/>
          </a:prstGeom>
        </p:spPr>
      </p:pic>
    </p:spTree>
    <p:extLst>
      <p:ext uri="{BB962C8B-B14F-4D97-AF65-F5344CB8AC3E}">
        <p14:creationId xmlns:p14="http://schemas.microsoft.com/office/powerpoint/2010/main" val="2514024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2500C-5D25-C159-1B9C-90E0F2A423C7}"/>
              </a:ext>
            </a:extLst>
          </p:cNvPr>
          <p:cNvSpPr>
            <a:spLocks noGrp="1"/>
          </p:cNvSpPr>
          <p:nvPr>
            <p:ph type="sldNum" sz="quarter" idx="12"/>
          </p:nvPr>
        </p:nvSpPr>
        <p:spPr/>
        <p:txBody>
          <a:bodyPr/>
          <a:lstStyle/>
          <a:p>
            <a:fld id="{72C07508-5EB2-4DB8-8378-8805A83D3842}" type="slidenum">
              <a:rPr lang="en-US" smtClean="0"/>
              <a:pPr/>
              <a:t>32</a:t>
            </a:fld>
            <a:endParaRPr lang="en-US"/>
          </a:p>
        </p:txBody>
      </p:sp>
      <p:sp>
        <p:nvSpPr>
          <p:cNvPr id="6" name="TextBox 5">
            <a:extLst>
              <a:ext uri="{FF2B5EF4-FFF2-40B4-BE49-F238E27FC236}">
                <a16:creationId xmlns:a16="http://schemas.microsoft.com/office/drawing/2014/main" id="{04A1FC15-C557-5F50-DDE1-B4A8D2706D3D}"/>
              </a:ext>
            </a:extLst>
          </p:cNvPr>
          <p:cNvSpPr txBox="1"/>
          <p:nvPr/>
        </p:nvSpPr>
        <p:spPr>
          <a:xfrm>
            <a:off x="130" y="76288"/>
            <a:ext cx="9753344" cy="7686976"/>
          </a:xfrm>
          <a:prstGeom prst="rect">
            <a:avLst/>
          </a:prstGeom>
          <a:noFill/>
        </p:spPr>
        <p:txBody>
          <a:bodyPr wrap="square">
            <a:spAutoFit/>
          </a:bodyPr>
          <a:lstStyle/>
          <a:p>
            <a:pPr lvl="1">
              <a:spcBef>
                <a:spcPts val="85"/>
              </a:spcBef>
              <a:spcAft>
                <a:spcPts val="0"/>
              </a:spcAft>
              <a:tabLst>
                <a:tab pos="372745" algn="l"/>
              </a:tabLst>
            </a:pPr>
            <a:r>
              <a:rPr lang="en-US" sz="2400" b="1" spc="-25" dirty="0">
                <a:effectLst/>
                <a:latin typeface="Times New Roman" panose="02020603050405020304" pitchFamily="18" charset="0"/>
                <a:ea typeface="Times New Roman" panose="02020603050405020304" pitchFamily="18" charset="0"/>
              </a:rPr>
              <a:t>2. </a:t>
            </a:r>
            <a:r>
              <a:rPr lang="vi-VN" sz="2400" b="1" spc="-25" dirty="0">
                <a:effectLst/>
                <a:latin typeface="Times New Roman" panose="02020603050405020304" pitchFamily="18" charset="0"/>
                <a:ea typeface="Times New Roman" panose="02020603050405020304" pitchFamily="18" charset="0"/>
              </a:rPr>
              <a:t>Phân</a:t>
            </a:r>
            <a:r>
              <a:rPr lang="vi-VN" sz="2400" b="1" spc="-55" dirty="0">
                <a:effectLst/>
                <a:latin typeface="Times New Roman" panose="02020603050405020304" pitchFamily="18" charset="0"/>
                <a:ea typeface="Times New Roman" panose="02020603050405020304" pitchFamily="18" charset="0"/>
              </a:rPr>
              <a:t> </a:t>
            </a:r>
            <a:r>
              <a:rPr lang="vi-VN" sz="2400" b="1" spc="-30" dirty="0">
                <a:effectLst/>
                <a:latin typeface="Times New Roman" panose="02020603050405020304" pitchFamily="18" charset="0"/>
                <a:ea typeface="Times New Roman" panose="02020603050405020304" pitchFamily="18" charset="0"/>
              </a:rPr>
              <a:t>loại</a:t>
            </a:r>
            <a:endParaRPr lang="en-US" sz="2400" spc="-40" dirty="0">
              <a:latin typeface="Times New Roman" panose="02020603050405020304" pitchFamily="18" charset="0"/>
              <a:ea typeface="Times New Roman" panose="02020603050405020304" pitchFamily="18" charset="0"/>
            </a:endParaRPr>
          </a:p>
          <a:p>
            <a:pPr lvl="1" algn="just">
              <a:spcBef>
                <a:spcPts val="85"/>
              </a:spcBef>
              <a:spcAft>
                <a:spcPts val="0"/>
              </a:spcAft>
              <a:tabLst>
                <a:tab pos="372745" algn="l"/>
              </a:tabLst>
            </a:pPr>
            <a:r>
              <a:rPr lang="en-US" sz="2400" b="1" spc="-40" dirty="0">
                <a:effectLst/>
                <a:latin typeface="Times New Roman" panose="02020603050405020304" pitchFamily="18" charset="0"/>
                <a:ea typeface="Times New Roman" panose="02020603050405020304" pitchFamily="18" charset="0"/>
              </a:rPr>
              <a:t>2.1. </a:t>
            </a:r>
            <a:r>
              <a:rPr lang="vi-VN" sz="2400" b="1" spc="-20" dirty="0">
                <a:effectLst/>
                <a:latin typeface="Times New Roman" panose="02020603050405020304" pitchFamily="18" charset="0"/>
                <a:ea typeface="Times New Roman" panose="02020603050405020304" pitchFamily="18" charset="0"/>
              </a:rPr>
              <a:t>Phân </a:t>
            </a:r>
            <a:r>
              <a:rPr lang="vi-VN" sz="2400" b="1" spc="-25" dirty="0">
                <a:effectLst/>
                <a:latin typeface="Times New Roman" panose="02020603050405020304" pitchFamily="18" charset="0"/>
                <a:ea typeface="Times New Roman" panose="02020603050405020304" pitchFamily="18" charset="0"/>
              </a:rPr>
              <a:t>loại theo công</a:t>
            </a:r>
            <a:r>
              <a:rPr lang="vi-VN" sz="2400" b="1" spc="-180" dirty="0">
                <a:effectLst/>
                <a:latin typeface="Times New Roman" panose="02020603050405020304" pitchFamily="18" charset="0"/>
                <a:ea typeface="Times New Roman" panose="02020603050405020304" pitchFamily="18" charset="0"/>
              </a:rPr>
              <a:t> </a:t>
            </a:r>
            <a:r>
              <a:rPr lang="vi-VN" sz="2400" b="1" spc="-30" dirty="0">
                <a:effectLst/>
                <a:latin typeface="Times New Roman" panose="02020603050405020304" pitchFamily="18" charset="0"/>
                <a:ea typeface="Times New Roman" panose="02020603050405020304" pitchFamily="18" charset="0"/>
              </a:rPr>
              <a:t>dụng</a:t>
            </a:r>
            <a:endParaRPr lang="en-US" sz="2400" spc="-40" dirty="0">
              <a:effectLst/>
              <a:latin typeface="Times New Roman" panose="02020603050405020304" pitchFamily="18" charset="0"/>
              <a:ea typeface="Times New Roman" panose="02020603050405020304" pitchFamily="18" charset="0"/>
            </a:endParaRPr>
          </a:p>
          <a:p>
            <a:pPr marL="597535" algn="just">
              <a:spcBef>
                <a:spcPts val="210"/>
              </a:spcBef>
              <a:spcAft>
                <a:spcPts val="0"/>
              </a:spcAft>
            </a:pPr>
            <a:r>
              <a:rPr lang="vi-VN" sz="2400" dirty="0">
                <a:effectLst/>
                <a:latin typeface="Times New Roman" panose="02020603050405020304" pitchFamily="18" charset="0"/>
                <a:ea typeface="Times New Roman" panose="02020603050405020304" pitchFamily="18" charset="0"/>
              </a:rPr>
              <a:t>Theo công dụng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nối giữa hộp số với cầu chủ</a:t>
            </a:r>
            <a:r>
              <a:rPr lang="vi-VN" sz="2400" spc="-6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động;</a:t>
            </a:r>
            <a:endParaRPr lang="en-US" sz="2400" dirty="0">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nối giữa cầu chủ động với bánh xe chủ</a:t>
            </a:r>
            <a:r>
              <a:rPr lang="vi-VN" sz="2400" spc="-7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động;</a:t>
            </a:r>
            <a:endParaRPr lang="en-US" sz="2400" dirty="0">
              <a:effectLst/>
              <a:latin typeface="Times New Roman" panose="02020603050405020304" pitchFamily="18" charset="0"/>
              <a:ea typeface="Times New Roman" panose="02020603050405020304" pitchFamily="18" charset="0"/>
            </a:endParaRPr>
          </a:p>
          <a:p>
            <a:pPr marL="342900" lvl="0" indent="-342900">
              <a:spcBef>
                <a:spcPts val="190"/>
              </a:spcBef>
              <a:spcAft>
                <a:spcPts val="0"/>
              </a:spcAft>
              <a:buSzPts val="1400"/>
              <a:buFont typeface="Times New Roman" panose="02020603050405020304" pitchFamily="18" charset="0"/>
              <a:buChar char="-"/>
              <a:tabLst>
                <a:tab pos="244475" algn="l"/>
              </a:tabLst>
            </a:pPr>
            <a:r>
              <a:rPr lang="vi-VN" sz="2400" dirty="0">
                <a:effectLst/>
                <a:latin typeface="Times New Roman" panose="02020603050405020304" pitchFamily="18" charset="0"/>
                <a:ea typeface="Times New Roman" panose="02020603050405020304" pitchFamily="18" charset="0"/>
              </a:rPr>
              <a:t>Các đăng nối giữa hộp số với các thiết bị phụ: bơm thuỷ lực, tời kéo,</a:t>
            </a:r>
            <a:r>
              <a:rPr lang="vi-VN" sz="2400" spc="-1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b="1" spc="-20" dirty="0">
                <a:latin typeface="Times New Roman" panose="02020603050405020304" pitchFamily="18" charset="0"/>
                <a:ea typeface="Times New Roman" panose="02020603050405020304" pitchFamily="18" charset="0"/>
              </a:rPr>
              <a:t>	   2.2. </a:t>
            </a:r>
            <a:r>
              <a:rPr lang="vi-VN" sz="2400" b="1" spc="-20" dirty="0">
                <a:effectLst/>
                <a:latin typeface="Times New Roman" panose="02020603050405020304" pitchFamily="18" charset="0"/>
                <a:ea typeface="Times New Roman" panose="02020603050405020304" pitchFamily="18" charset="0"/>
              </a:rPr>
              <a:t>Phân</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loại</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theo</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đặc</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điểm</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động</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học</a:t>
            </a:r>
            <a:endParaRPr lang="en-US" sz="2400" spc="-40" dirty="0">
              <a:effectLst/>
              <a:latin typeface="Times New Roman" panose="02020603050405020304" pitchFamily="18" charset="0"/>
              <a:ea typeface="Times New Roman" panose="02020603050405020304" pitchFamily="18" charset="0"/>
            </a:endParaRPr>
          </a:p>
          <a:p>
            <a:pPr marL="597535">
              <a:spcBef>
                <a:spcPts val="210"/>
              </a:spcBef>
              <a:spcAft>
                <a:spcPts val="0"/>
              </a:spcAft>
            </a:pPr>
            <a:r>
              <a:rPr lang="vi-VN" sz="2400" dirty="0">
                <a:effectLst/>
                <a:latin typeface="Times New Roman" panose="02020603050405020304" pitchFamily="18" charset="0"/>
                <a:ea typeface="Times New Roman" panose="02020603050405020304" pitchFamily="18" charset="0"/>
              </a:rPr>
              <a:t>Theo đặc điểm động học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marR="449580" lvl="0">
              <a:lnSpc>
                <a:spcPct val="111000"/>
              </a:lnSpc>
              <a:spcBef>
                <a:spcPts val="190"/>
              </a:spcBef>
              <a:spcAft>
                <a:spcPts val="0"/>
              </a:spcAft>
              <a:buSzPts val="1400"/>
              <a:tabLst>
                <a:tab pos="250825" algn="l"/>
              </a:tabLst>
            </a:pPr>
            <a:r>
              <a:rPr lang="en-US" sz="2400" dirty="0">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khác tốc: tốc độ quay của trục chủ động và bị động qua một khớp các đăng là khác</a:t>
            </a:r>
            <a:r>
              <a:rPr lang="vi-VN" sz="2400" spc="-2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nhau;</a:t>
            </a:r>
            <a:endParaRPr lang="en-US" sz="2400" dirty="0">
              <a:latin typeface="Times New Roman" panose="02020603050405020304" pitchFamily="18" charset="0"/>
              <a:ea typeface="Times New Roman" panose="02020603050405020304" pitchFamily="18" charset="0"/>
            </a:endParaRPr>
          </a:p>
          <a:p>
            <a:pPr marR="449580" lvl="0">
              <a:lnSpc>
                <a:spcPct val="111000"/>
              </a:lnSpc>
              <a:spcBef>
                <a:spcPts val="190"/>
              </a:spcBef>
              <a:spcAft>
                <a:spcPts val="0"/>
              </a:spcAft>
              <a:buSzPts val="1400"/>
              <a:tabLst>
                <a:tab pos="25082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đồng tốc: tốc độ quay của trục chủ động và bị động qua một khớp các đăng là bằng</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nhau;</a:t>
            </a:r>
            <a:endParaRPr lang="en-US" sz="2400" dirty="0">
              <a:effectLst/>
              <a:latin typeface="Times New Roman" panose="02020603050405020304" pitchFamily="18" charset="0"/>
              <a:ea typeface="Times New Roman" panose="02020603050405020304" pitchFamily="18" charset="0"/>
            </a:endParaRPr>
          </a:p>
          <a:p>
            <a:pPr marR="449580" lvl="0">
              <a:lnSpc>
                <a:spcPct val="111000"/>
              </a:lnSpc>
              <a:buSzPts val="1400"/>
              <a:tabLst>
                <a:tab pos="25209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Khớp nối: khớp nối khác các đăng là khả năng truyền mômen giữa trục chủ động và bị động qua khớp nối giới hạn trong khoảng 3</a:t>
            </a:r>
            <a:r>
              <a:rPr lang="vi-VN" sz="2400" baseline="30000" dirty="0">
                <a:effectLst/>
                <a:latin typeface="Times New Roman" panose="02020603050405020304" pitchFamily="18" charset="0"/>
                <a:ea typeface="Times New Roman" panose="02020603050405020304" pitchFamily="18" charset="0"/>
              </a:rPr>
              <a:t>o</a:t>
            </a:r>
            <a:r>
              <a:rPr lang="vi-VN" sz="2400" dirty="0">
                <a:effectLst/>
                <a:latin typeface="Times New Roman" panose="02020603050405020304" pitchFamily="18" charset="0"/>
                <a:ea typeface="Times New Roman" panose="02020603050405020304" pitchFamily="18" charset="0"/>
              </a:rPr>
              <a:t> -</a:t>
            </a:r>
            <a:r>
              <a:rPr lang="vi-VN" sz="2400" spc="-9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6</a:t>
            </a:r>
            <a:r>
              <a:rPr lang="vi-VN" sz="2400" baseline="30000" dirty="0">
                <a:effectLst/>
                <a:latin typeface="Times New Roman" panose="02020603050405020304" pitchFamily="18" charset="0"/>
                <a:ea typeface="Times New Roman" panose="02020603050405020304" pitchFamily="18" charset="0"/>
              </a:rPr>
              <a:t>o</a:t>
            </a:r>
            <a:r>
              <a:rPr lang="vi-VN" sz="2400" dirty="0">
                <a:effectLst/>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       	   </a:t>
            </a:r>
            <a:r>
              <a:rPr lang="en-US" sz="2400" b="1" spc="-20" dirty="0">
                <a:effectLst/>
                <a:latin typeface="Times New Roman" panose="02020603050405020304" pitchFamily="18" charset="0"/>
                <a:ea typeface="Times New Roman" panose="02020603050405020304" pitchFamily="18" charset="0"/>
              </a:rPr>
              <a:t>2.3. </a:t>
            </a:r>
            <a:r>
              <a:rPr lang="vi-VN" sz="2400" b="1" spc="-20" dirty="0">
                <a:effectLst/>
                <a:latin typeface="Times New Roman" panose="02020603050405020304" pitchFamily="18" charset="0"/>
                <a:ea typeface="Times New Roman" panose="02020603050405020304" pitchFamily="18" charset="0"/>
              </a:rPr>
              <a:t>Phân </a:t>
            </a:r>
            <a:r>
              <a:rPr lang="vi-VN" sz="2400" b="1" spc="-25" dirty="0">
                <a:effectLst/>
                <a:latin typeface="Times New Roman" panose="02020603050405020304" pitchFamily="18" charset="0"/>
                <a:ea typeface="Times New Roman" panose="02020603050405020304" pitchFamily="18" charset="0"/>
              </a:rPr>
              <a:t>loại theo kết</a:t>
            </a:r>
            <a:r>
              <a:rPr lang="vi-VN" sz="2400" b="1" spc="-19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cấu</a:t>
            </a:r>
            <a:endParaRPr lang="en-US" sz="2400" spc="-40" dirty="0">
              <a:effectLst/>
              <a:latin typeface="Times New Roman" panose="02020603050405020304" pitchFamily="18" charset="0"/>
              <a:ea typeface="Times New Roman" panose="02020603050405020304" pitchFamily="18" charset="0"/>
            </a:endParaRPr>
          </a:p>
          <a:p>
            <a:pPr marL="597535">
              <a:spcBef>
                <a:spcPts val="215"/>
              </a:spcBef>
              <a:spcAft>
                <a:spcPts val="0"/>
              </a:spcAft>
            </a:pPr>
            <a:r>
              <a:rPr lang="vi-VN" sz="2400" dirty="0">
                <a:effectLst/>
                <a:latin typeface="Times New Roman" panose="02020603050405020304" pitchFamily="18" charset="0"/>
                <a:ea typeface="Times New Roman" panose="02020603050405020304" pitchFamily="18" charset="0"/>
              </a:rPr>
              <a:t>Theo kết cấu của các đăng người ta chia thành các loại sau:</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 có trục chữ</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thập;</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Các đăng</a:t>
            </a:r>
            <a:r>
              <a:rPr lang="vi-VN" sz="2400" spc="-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bi;</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Khớp nối đàn hồi, cho phép làm việc ở góc truyền giới</a:t>
            </a:r>
            <a:r>
              <a:rPr lang="vi-VN" sz="2400" spc="-9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hạn.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27316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7F8AFC2-8E1B-C81D-A3FB-CB0A91B53CFF}"/>
              </a:ext>
            </a:extLst>
          </p:cNvPr>
          <p:cNvSpPr>
            <a:spLocks noGrp="1"/>
          </p:cNvSpPr>
          <p:nvPr>
            <p:ph type="sldNum" sz="quarter" idx="12"/>
          </p:nvPr>
        </p:nvSpPr>
        <p:spPr/>
        <p:txBody>
          <a:bodyPr/>
          <a:lstStyle/>
          <a:p>
            <a:fld id="{72C07508-5EB2-4DB8-8378-8805A83D3842}" type="slidenum">
              <a:rPr lang="en-US" smtClean="0"/>
              <a:pPr/>
              <a:t>33</a:t>
            </a:fld>
            <a:endParaRPr lang="en-US"/>
          </a:p>
        </p:txBody>
      </p:sp>
      <p:sp>
        <p:nvSpPr>
          <p:cNvPr id="6" name="TextBox 5">
            <a:extLst>
              <a:ext uri="{FF2B5EF4-FFF2-40B4-BE49-F238E27FC236}">
                <a16:creationId xmlns:a16="http://schemas.microsoft.com/office/drawing/2014/main" id="{6BEBD5D4-0307-7F46-1BAA-46AB6F28D61A}"/>
              </a:ext>
            </a:extLst>
          </p:cNvPr>
          <p:cNvSpPr txBox="1"/>
          <p:nvPr/>
        </p:nvSpPr>
        <p:spPr>
          <a:xfrm>
            <a:off x="-457058" y="152486"/>
            <a:ext cx="8915166" cy="869469"/>
          </a:xfrm>
          <a:prstGeom prst="rect">
            <a:avLst/>
          </a:prstGeom>
          <a:noFill/>
        </p:spPr>
        <p:txBody>
          <a:bodyPr wrap="square">
            <a:spAutoFit/>
          </a:bodyPr>
          <a:lstStyle/>
          <a:p>
            <a:pPr lvl="1">
              <a:spcBef>
                <a:spcPts val="285"/>
              </a:spcBef>
              <a:spcAft>
                <a:spcPts val="0"/>
              </a:spcAft>
              <a:tabLst>
                <a:tab pos="372745" algn="l"/>
              </a:tabLst>
            </a:pPr>
            <a:r>
              <a:rPr lang="en-US" sz="2400" b="1" spc="-20" dirty="0">
                <a:effectLst/>
                <a:latin typeface="Times New Roman" panose="02020603050405020304" pitchFamily="18" charset="0"/>
                <a:ea typeface="Times New Roman" panose="02020603050405020304" pitchFamily="18" charset="0"/>
              </a:rPr>
              <a:t>3. </a:t>
            </a:r>
            <a:r>
              <a:rPr lang="vi-VN" sz="2400" b="1" spc="-20" dirty="0">
                <a:effectLst/>
                <a:latin typeface="Times New Roman" panose="02020603050405020304" pitchFamily="18" charset="0"/>
                <a:ea typeface="Times New Roman" panose="02020603050405020304" pitchFamily="18" charset="0"/>
              </a:rPr>
              <a:t>Các </a:t>
            </a:r>
            <a:r>
              <a:rPr lang="vi-VN" sz="2400" b="1" spc="-25" dirty="0">
                <a:effectLst/>
                <a:latin typeface="Times New Roman" panose="02020603050405020304" pitchFamily="18" charset="0"/>
                <a:ea typeface="Times New Roman" panose="02020603050405020304" pitchFamily="18" charset="0"/>
              </a:rPr>
              <a:t>đăng khác</a:t>
            </a:r>
            <a:r>
              <a:rPr lang="vi-VN" sz="2400" b="1" spc="-15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tốc</a:t>
            </a:r>
            <a:endParaRPr lang="en-US" sz="2400" spc="-40" dirty="0">
              <a:latin typeface="Times New Roman" panose="02020603050405020304" pitchFamily="18" charset="0"/>
              <a:ea typeface="Times New Roman" panose="02020603050405020304" pitchFamily="18" charset="0"/>
            </a:endParaRPr>
          </a:p>
          <a:p>
            <a:pPr lvl="1">
              <a:spcBef>
                <a:spcPts val="285"/>
              </a:spcBef>
              <a:spcAft>
                <a:spcPts val="0"/>
              </a:spcAft>
              <a:tabLst>
                <a:tab pos="372745" algn="l"/>
              </a:tabLst>
            </a:pPr>
            <a:r>
              <a:rPr lang="en-US" sz="2400" b="1" spc="-40" dirty="0">
                <a:effectLst/>
                <a:latin typeface="Times New Roman" panose="02020603050405020304" pitchFamily="18" charset="0"/>
                <a:ea typeface="Times New Roman" panose="02020603050405020304" pitchFamily="18" charset="0"/>
              </a:rPr>
              <a:t>3.1. </a:t>
            </a:r>
            <a:r>
              <a:rPr lang="vi-VN" sz="2400" b="1" spc="-20" dirty="0">
                <a:effectLst/>
                <a:latin typeface="Times New Roman" panose="02020603050405020304" pitchFamily="18" charset="0"/>
                <a:ea typeface="Times New Roman" panose="02020603050405020304" pitchFamily="18" charset="0"/>
              </a:rPr>
              <a:t>Sơ</a:t>
            </a:r>
            <a:r>
              <a:rPr lang="vi-VN" sz="2400" b="1" spc="-60" dirty="0">
                <a:effectLst/>
                <a:latin typeface="Times New Roman" panose="02020603050405020304" pitchFamily="18" charset="0"/>
                <a:ea typeface="Times New Roman" panose="02020603050405020304" pitchFamily="18" charset="0"/>
              </a:rPr>
              <a:t> </a:t>
            </a:r>
            <a:r>
              <a:rPr lang="vi-VN" sz="2400" b="1" spc="-15" dirty="0">
                <a:effectLst/>
                <a:latin typeface="Times New Roman" panose="02020603050405020304" pitchFamily="18" charset="0"/>
                <a:ea typeface="Times New Roman" panose="02020603050405020304" pitchFamily="18" charset="0"/>
              </a:rPr>
              <a:t>đồ</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cấu</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tạo</a:t>
            </a:r>
            <a:r>
              <a:rPr lang="vi-VN" sz="2400" b="1" spc="-65" dirty="0">
                <a:effectLst/>
                <a:latin typeface="Times New Roman" panose="02020603050405020304" pitchFamily="18" charset="0"/>
                <a:ea typeface="Times New Roman" panose="02020603050405020304" pitchFamily="18" charset="0"/>
              </a:rPr>
              <a:t> </a:t>
            </a:r>
            <a:r>
              <a:rPr lang="vi-VN" sz="2400" b="1" spc="-15" dirty="0">
                <a:effectLst/>
                <a:latin typeface="Times New Roman" panose="02020603050405020304" pitchFamily="18" charset="0"/>
                <a:ea typeface="Times New Roman" panose="02020603050405020304" pitchFamily="18" charset="0"/>
              </a:rPr>
              <a:t>và</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động</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học</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các</a:t>
            </a:r>
            <a:r>
              <a:rPr lang="vi-VN" sz="2400" b="1" spc="-6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đăng</a:t>
            </a:r>
            <a:r>
              <a:rPr lang="vi-VN" sz="2400" b="1" spc="-50"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khác</a:t>
            </a:r>
            <a:r>
              <a:rPr lang="vi-VN" sz="2400" b="1" spc="-65"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tốc</a:t>
            </a:r>
            <a:endParaRPr lang="en-US" sz="2400" spc="-40" dirty="0">
              <a:effectLst/>
              <a:latin typeface="Times New Roman" panose="02020603050405020304" pitchFamily="18" charset="0"/>
              <a:ea typeface="Times New Roman" panose="02020603050405020304" pitchFamily="18" charset="0"/>
            </a:endParaRPr>
          </a:p>
        </p:txBody>
      </p:sp>
      <p:pic>
        <p:nvPicPr>
          <p:cNvPr id="7" name="image264.png">
            <a:extLst>
              <a:ext uri="{FF2B5EF4-FFF2-40B4-BE49-F238E27FC236}">
                <a16:creationId xmlns:a16="http://schemas.microsoft.com/office/drawing/2014/main" id="{D936A940-0490-84DA-180B-25B50FD305A0}"/>
              </a:ext>
            </a:extLst>
          </p:cNvPr>
          <p:cNvPicPr>
            <a:picLocks noChangeAspect="1"/>
          </p:cNvPicPr>
          <p:nvPr/>
        </p:nvPicPr>
        <p:blipFill>
          <a:blip r:embed="rId2" cstate="print"/>
          <a:stretch>
            <a:fillRect/>
          </a:stretch>
        </p:blipFill>
        <p:spPr>
          <a:xfrm>
            <a:off x="914506" y="1219258"/>
            <a:ext cx="8000790" cy="5137093"/>
          </a:xfrm>
          <a:prstGeom prst="rect">
            <a:avLst/>
          </a:prstGeom>
        </p:spPr>
      </p:pic>
    </p:spTree>
    <p:extLst>
      <p:ext uri="{BB962C8B-B14F-4D97-AF65-F5344CB8AC3E}">
        <p14:creationId xmlns:p14="http://schemas.microsoft.com/office/powerpoint/2010/main" val="964410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D19593-961B-CBBB-2E2A-083CCD3F770C}"/>
              </a:ext>
            </a:extLst>
          </p:cNvPr>
          <p:cNvSpPr>
            <a:spLocks noGrp="1"/>
          </p:cNvSpPr>
          <p:nvPr>
            <p:ph type="sldNum" sz="quarter" idx="12"/>
          </p:nvPr>
        </p:nvSpPr>
        <p:spPr/>
        <p:txBody>
          <a:bodyPr/>
          <a:lstStyle/>
          <a:p>
            <a:fld id="{72C07508-5EB2-4DB8-8378-8805A83D3842}" type="slidenum">
              <a:rPr lang="en-US" smtClean="0"/>
              <a:pPr/>
              <a:t>34</a:t>
            </a:fld>
            <a:endParaRPr lang="en-US"/>
          </a:p>
        </p:txBody>
      </p:sp>
      <p:sp>
        <p:nvSpPr>
          <p:cNvPr id="6" name="TextBox 5">
            <a:extLst>
              <a:ext uri="{FF2B5EF4-FFF2-40B4-BE49-F238E27FC236}">
                <a16:creationId xmlns:a16="http://schemas.microsoft.com/office/drawing/2014/main" id="{247AA4F1-2381-40C0-30EB-0FA04FB85B82}"/>
              </a:ext>
            </a:extLst>
          </p:cNvPr>
          <p:cNvSpPr txBox="1"/>
          <p:nvPr/>
        </p:nvSpPr>
        <p:spPr>
          <a:xfrm>
            <a:off x="304922" y="284806"/>
            <a:ext cx="9372354" cy="3883114"/>
          </a:xfrm>
          <a:prstGeom prst="rect">
            <a:avLst/>
          </a:prstGeom>
          <a:noFill/>
        </p:spPr>
        <p:txBody>
          <a:bodyPr wrap="square">
            <a:spAutoFit/>
          </a:bodyPr>
          <a:lstStyle/>
          <a:p>
            <a:pPr marL="140335" marR="447675" indent="457200" algn="just">
              <a:lnSpc>
                <a:spcPct val="111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Cấu tạo của các đăng khác tốc bao gồm nạng chủ động 5, nạng bị động 6 và chạc chữ thập 3. Nạng chủ động 5 được nối với trục 1 bằng then hoa và có hai lỗ 2. Nạng bị động 6 cũng được nối với trục bị động 4 bằng then hoa và cũng có hai lỗ 2. Trạc chữ thập 3 gồm hai chốt đặt vuông góc và cố định với nhau thành hình chữ thập. Các chốt của chạc chữ thập được lắp ghép với các lỗ 2 của nạng chủ động 5 và nạng bị động 6.</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5095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E942AD-DD65-669F-E50C-D86B487BFF75}"/>
              </a:ext>
            </a:extLst>
          </p:cNvPr>
          <p:cNvSpPr>
            <a:spLocks noGrp="1"/>
          </p:cNvSpPr>
          <p:nvPr>
            <p:ph type="sldNum" sz="quarter" idx="12"/>
          </p:nvPr>
        </p:nvSpPr>
        <p:spPr/>
        <p:txBody>
          <a:bodyPr/>
          <a:lstStyle/>
          <a:p>
            <a:fld id="{72C07508-5EB2-4DB8-8378-8805A83D3842}" type="slidenum">
              <a:rPr lang="en-US" smtClean="0"/>
              <a:pPr/>
              <a:t>35</a:t>
            </a:fld>
            <a:endParaRPr lang="en-US"/>
          </a:p>
        </p:txBody>
      </p:sp>
      <p:sp>
        <p:nvSpPr>
          <p:cNvPr id="6" name="TextBox 5">
            <a:extLst>
              <a:ext uri="{FF2B5EF4-FFF2-40B4-BE49-F238E27FC236}">
                <a16:creationId xmlns:a16="http://schemas.microsoft.com/office/drawing/2014/main" id="{5C19FA0E-47D4-1FB3-E8F7-D2A398A4208D}"/>
              </a:ext>
            </a:extLst>
          </p:cNvPr>
          <p:cNvSpPr txBox="1"/>
          <p:nvPr/>
        </p:nvSpPr>
        <p:spPr>
          <a:xfrm>
            <a:off x="152526" y="228684"/>
            <a:ext cx="4955458" cy="461665"/>
          </a:xfrm>
          <a:prstGeom prst="rect">
            <a:avLst/>
          </a:prstGeom>
          <a:noFill/>
        </p:spPr>
        <p:txBody>
          <a:bodyPr wrap="square">
            <a:spAutoFit/>
          </a:bodyPr>
          <a:lstStyle/>
          <a:p>
            <a:r>
              <a:rPr lang="en-US" sz="2400" b="1" dirty="0">
                <a:effectLst/>
                <a:latin typeface="Times New Roman" panose="02020603050405020304" pitchFamily="18" charset="0"/>
                <a:ea typeface="Times New Roman" panose="02020603050405020304" pitchFamily="18" charset="0"/>
              </a:rPr>
              <a:t>3.2. </a:t>
            </a:r>
            <a:r>
              <a:rPr lang="vi-VN" sz="2400" b="1" dirty="0">
                <a:effectLst/>
                <a:latin typeface="Times New Roman" panose="02020603050405020304" pitchFamily="18" charset="0"/>
                <a:ea typeface="Times New Roman" panose="02020603050405020304" pitchFamily="18" charset="0"/>
              </a:rPr>
              <a:t>Các đăng đồng tốc bi kiểu Veise</a:t>
            </a:r>
            <a:endParaRPr lang="en-US" sz="2400" b="1" dirty="0"/>
          </a:p>
        </p:txBody>
      </p:sp>
      <p:pic>
        <p:nvPicPr>
          <p:cNvPr id="7" name="image273.png">
            <a:extLst>
              <a:ext uri="{FF2B5EF4-FFF2-40B4-BE49-F238E27FC236}">
                <a16:creationId xmlns:a16="http://schemas.microsoft.com/office/drawing/2014/main" id="{2E44A1A4-9AA2-ECDF-29CF-5B57A7FE7F1B}"/>
              </a:ext>
            </a:extLst>
          </p:cNvPr>
          <p:cNvPicPr>
            <a:picLocks noChangeAspect="1"/>
          </p:cNvPicPr>
          <p:nvPr/>
        </p:nvPicPr>
        <p:blipFill>
          <a:blip r:embed="rId2" cstate="print"/>
          <a:stretch>
            <a:fillRect/>
          </a:stretch>
        </p:blipFill>
        <p:spPr>
          <a:xfrm>
            <a:off x="681037" y="914466"/>
            <a:ext cx="8543925" cy="5441885"/>
          </a:xfrm>
          <a:prstGeom prst="rect">
            <a:avLst/>
          </a:prstGeom>
        </p:spPr>
      </p:pic>
    </p:spTree>
    <p:extLst>
      <p:ext uri="{BB962C8B-B14F-4D97-AF65-F5344CB8AC3E}">
        <p14:creationId xmlns:p14="http://schemas.microsoft.com/office/powerpoint/2010/main" val="3382889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8A9880-A9FE-F908-99A0-63DA67913C69}"/>
              </a:ext>
            </a:extLst>
          </p:cNvPr>
          <p:cNvSpPr>
            <a:spLocks noGrp="1"/>
          </p:cNvSpPr>
          <p:nvPr>
            <p:ph type="sldNum" sz="quarter" idx="12"/>
          </p:nvPr>
        </p:nvSpPr>
        <p:spPr/>
        <p:txBody>
          <a:bodyPr/>
          <a:lstStyle/>
          <a:p>
            <a:fld id="{72C07508-5EB2-4DB8-8378-8805A83D3842}" type="slidenum">
              <a:rPr lang="en-US" smtClean="0"/>
              <a:pPr/>
              <a:t>36</a:t>
            </a:fld>
            <a:endParaRPr lang="en-US"/>
          </a:p>
        </p:txBody>
      </p:sp>
      <p:sp>
        <p:nvSpPr>
          <p:cNvPr id="6" name="TextBox 5">
            <a:extLst>
              <a:ext uri="{FF2B5EF4-FFF2-40B4-BE49-F238E27FC236}">
                <a16:creationId xmlns:a16="http://schemas.microsoft.com/office/drawing/2014/main" id="{08D1C3A8-A926-729E-49F4-336201FD8148}"/>
              </a:ext>
            </a:extLst>
          </p:cNvPr>
          <p:cNvSpPr txBox="1"/>
          <p:nvPr/>
        </p:nvSpPr>
        <p:spPr>
          <a:xfrm>
            <a:off x="-838048" y="152486"/>
            <a:ext cx="7467404" cy="461665"/>
          </a:xfrm>
          <a:prstGeom prst="rect">
            <a:avLst/>
          </a:prstGeom>
          <a:noFill/>
        </p:spPr>
        <p:txBody>
          <a:bodyPr wrap="square">
            <a:spAutoFit/>
          </a:bodyPr>
          <a:lstStyle/>
          <a:p>
            <a:pPr lvl="2" algn="just">
              <a:spcBef>
                <a:spcPts val="445"/>
              </a:spcBef>
              <a:spcAft>
                <a:spcPts val="0"/>
              </a:spcAft>
              <a:buSzPts val="1300"/>
              <a:tabLst>
                <a:tab pos="511175" algn="l"/>
              </a:tabLst>
            </a:pPr>
            <a:r>
              <a:rPr lang="en-US" sz="2400" b="1" dirty="0">
                <a:effectLst/>
                <a:latin typeface="Times New Roman" panose="02020603050405020304" pitchFamily="18" charset="0"/>
                <a:ea typeface="Times New Roman" panose="02020603050405020304" pitchFamily="18" charset="0"/>
              </a:rPr>
              <a:t>3.3. </a:t>
            </a:r>
            <a:r>
              <a:rPr lang="vi-VN" sz="2400" b="1" dirty="0">
                <a:effectLst/>
                <a:latin typeface="Times New Roman" panose="02020603050405020304" pitchFamily="18" charset="0"/>
                <a:ea typeface="Times New Roman" panose="02020603050405020304" pitchFamily="18" charset="0"/>
              </a:rPr>
              <a:t>Các đăng đồng tốc bi kiểu</a:t>
            </a:r>
            <a:r>
              <a:rPr lang="vi-VN" sz="2400" b="1" spc="10"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Rzeppa</a:t>
            </a:r>
            <a:endParaRPr lang="en-US" sz="2400" dirty="0">
              <a:effectLst/>
              <a:latin typeface="Times New Roman" panose="02020603050405020304" pitchFamily="18" charset="0"/>
              <a:ea typeface="Times New Roman" panose="02020603050405020304" pitchFamily="18" charset="0"/>
            </a:endParaRPr>
          </a:p>
        </p:txBody>
      </p:sp>
      <p:pic>
        <p:nvPicPr>
          <p:cNvPr id="7" name="image274.png">
            <a:extLst>
              <a:ext uri="{FF2B5EF4-FFF2-40B4-BE49-F238E27FC236}">
                <a16:creationId xmlns:a16="http://schemas.microsoft.com/office/drawing/2014/main" id="{3DFFE572-58C8-A314-3BA3-E66ACECD3161}"/>
              </a:ext>
            </a:extLst>
          </p:cNvPr>
          <p:cNvPicPr>
            <a:picLocks noChangeAspect="1"/>
          </p:cNvPicPr>
          <p:nvPr/>
        </p:nvPicPr>
        <p:blipFill rotWithShape="1">
          <a:blip r:embed="rId2" cstate="print"/>
          <a:srcRect r="44816" b="50000"/>
          <a:stretch/>
        </p:blipFill>
        <p:spPr>
          <a:xfrm>
            <a:off x="381120" y="838269"/>
            <a:ext cx="8843843" cy="5518082"/>
          </a:xfrm>
          <a:prstGeom prst="rect">
            <a:avLst/>
          </a:prstGeom>
        </p:spPr>
      </p:pic>
    </p:spTree>
    <p:extLst>
      <p:ext uri="{BB962C8B-B14F-4D97-AF65-F5344CB8AC3E}">
        <p14:creationId xmlns:p14="http://schemas.microsoft.com/office/powerpoint/2010/main" val="41976038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7AD91F-AFE0-D82F-E6FB-0370A421DE5C}"/>
              </a:ext>
            </a:extLst>
          </p:cNvPr>
          <p:cNvSpPr>
            <a:spLocks noGrp="1"/>
          </p:cNvSpPr>
          <p:nvPr>
            <p:ph type="sldNum" sz="quarter" idx="12"/>
          </p:nvPr>
        </p:nvSpPr>
        <p:spPr/>
        <p:txBody>
          <a:bodyPr/>
          <a:lstStyle/>
          <a:p>
            <a:fld id="{72C07508-5EB2-4DB8-8378-8805A83D3842}" type="slidenum">
              <a:rPr lang="en-US" smtClean="0"/>
              <a:pPr/>
              <a:t>37</a:t>
            </a:fld>
            <a:endParaRPr lang="en-US"/>
          </a:p>
        </p:txBody>
      </p:sp>
      <p:sp>
        <p:nvSpPr>
          <p:cNvPr id="6" name="TextBox 5">
            <a:extLst>
              <a:ext uri="{FF2B5EF4-FFF2-40B4-BE49-F238E27FC236}">
                <a16:creationId xmlns:a16="http://schemas.microsoft.com/office/drawing/2014/main" id="{50F31A31-BCD3-9CE5-9B39-A0ACFCA78AA5}"/>
              </a:ext>
            </a:extLst>
          </p:cNvPr>
          <p:cNvSpPr txBox="1"/>
          <p:nvPr/>
        </p:nvSpPr>
        <p:spPr>
          <a:xfrm>
            <a:off x="-761850" y="228684"/>
            <a:ext cx="7391206" cy="461665"/>
          </a:xfrm>
          <a:prstGeom prst="rect">
            <a:avLst/>
          </a:prstGeom>
          <a:noFill/>
        </p:spPr>
        <p:txBody>
          <a:bodyPr wrap="square">
            <a:spAutoFit/>
          </a:bodyPr>
          <a:lstStyle/>
          <a:p>
            <a:pPr lvl="2" algn="just">
              <a:spcBef>
                <a:spcPts val="85"/>
              </a:spcBef>
              <a:spcAft>
                <a:spcPts val="0"/>
              </a:spcAft>
              <a:buSzPts val="1300"/>
              <a:tabLst>
                <a:tab pos="511175" algn="l"/>
              </a:tabLst>
            </a:pPr>
            <a:r>
              <a:rPr lang="en-US" sz="2400" b="1" dirty="0">
                <a:effectLst/>
                <a:latin typeface="Times New Roman" panose="02020603050405020304" pitchFamily="18" charset="0"/>
                <a:ea typeface="Times New Roman" panose="02020603050405020304" pitchFamily="18" charset="0"/>
              </a:rPr>
              <a:t>3.4. </a:t>
            </a:r>
            <a:r>
              <a:rPr lang="vi-VN" sz="2400" b="1" dirty="0">
                <a:effectLst/>
                <a:latin typeface="Times New Roman" panose="02020603050405020304" pitchFamily="18" charset="0"/>
                <a:ea typeface="Times New Roman" panose="02020603050405020304" pitchFamily="18" charset="0"/>
              </a:rPr>
              <a:t>Các đăng đồng tốc kiểu Tripod</a:t>
            </a:r>
            <a:endParaRPr lang="en-US" sz="2400" dirty="0">
              <a:effectLst/>
              <a:latin typeface="Times New Roman" panose="02020603050405020304" pitchFamily="18" charset="0"/>
              <a:ea typeface="Times New Roman" panose="02020603050405020304" pitchFamily="18" charset="0"/>
            </a:endParaRPr>
          </a:p>
        </p:txBody>
      </p:sp>
      <p:pic>
        <p:nvPicPr>
          <p:cNvPr id="7" name="image276.png">
            <a:extLst>
              <a:ext uri="{FF2B5EF4-FFF2-40B4-BE49-F238E27FC236}">
                <a16:creationId xmlns:a16="http://schemas.microsoft.com/office/drawing/2014/main" id="{5CD24F5E-54DB-7B7A-5DC2-3A650C16411D}"/>
              </a:ext>
            </a:extLst>
          </p:cNvPr>
          <p:cNvPicPr>
            <a:picLocks noChangeAspect="1"/>
          </p:cNvPicPr>
          <p:nvPr/>
        </p:nvPicPr>
        <p:blipFill rotWithShape="1">
          <a:blip r:embed="rId2" cstate="print"/>
          <a:srcRect b="58108"/>
          <a:stretch/>
        </p:blipFill>
        <p:spPr>
          <a:xfrm>
            <a:off x="533516" y="990664"/>
            <a:ext cx="7619800" cy="4495682"/>
          </a:xfrm>
          <a:prstGeom prst="rect">
            <a:avLst/>
          </a:prstGeom>
        </p:spPr>
      </p:pic>
    </p:spTree>
    <p:extLst>
      <p:ext uri="{BB962C8B-B14F-4D97-AF65-F5344CB8AC3E}">
        <p14:creationId xmlns:p14="http://schemas.microsoft.com/office/powerpoint/2010/main" val="551260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B08064-A7A8-8D4E-1014-8373BFC930F1}"/>
              </a:ext>
            </a:extLst>
          </p:cNvPr>
          <p:cNvSpPr>
            <a:spLocks noGrp="1"/>
          </p:cNvSpPr>
          <p:nvPr>
            <p:ph type="sldNum" sz="quarter" idx="12"/>
          </p:nvPr>
        </p:nvSpPr>
        <p:spPr/>
        <p:txBody>
          <a:bodyPr/>
          <a:lstStyle/>
          <a:p>
            <a:fld id="{72C07508-5EB2-4DB8-8378-8805A83D3842}" type="slidenum">
              <a:rPr lang="en-US" smtClean="0"/>
              <a:pPr/>
              <a:t>38</a:t>
            </a:fld>
            <a:endParaRPr lang="en-US"/>
          </a:p>
        </p:txBody>
      </p:sp>
      <p:sp>
        <p:nvSpPr>
          <p:cNvPr id="6" name="TextBox 5">
            <a:extLst>
              <a:ext uri="{FF2B5EF4-FFF2-40B4-BE49-F238E27FC236}">
                <a16:creationId xmlns:a16="http://schemas.microsoft.com/office/drawing/2014/main" id="{46B19134-7E38-470D-65C0-77B1E7AD8AB8}"/>
              </a:ext>
            </a:extLst>
          </p:cNvPr>
          <p:cNvSpPr txBox="1"/>
          <p:nvPr/>
        </p:nvSpPr>
        <p:spPr>
          <a:xfrm>
            <a:off x="3155080" y="136524"/>
            <a:ext cx="4955458" cy="523220"/>
          </a:xfrm>
          <a:prstGeom prst="rect">
            <a:avLst/>
          </a:prstGeom>
          <a:noFill/>
        </p:spPr>
        <p:txBody>
          <a:bodyPr wrap="square">
            <a:spAutoFit/>
          </a:bodyPr>
          <a:lstStyle/>
          <a:p>
            <a:r>
              <a:rPr lang="vi-VN" sz="2800" b="1" dirty="0">
                <a:effectLst/>
                <a:latin typeface="Times New Roman" panose="02020603050405020304" pitchFamily="18" charset="0"/>
                <a:ea typeface="Times New Roman" panose="02020603050405020304" pitchFamily="18" charset="0"/>
              </a:rPr>
              <a:t>BÀI 5. CẦU CHỦ ĐỘNG</a:t>
            </a:r>
            <a:endParaRPr lang="en-US" sz="2800" dirty="0"/>
          </a:p>
        </p:txBody>
      </p:sp>
      <p:sp>
        <p:nvSpPr>
          <p:cNvPr id="10" name="TextBox 9">
            <a:extLst>
              <a:ext uri="{FF2B5EF4-FFF2-40B4-BE49-F238E27FC236}">
                <a16:creationId xmlns:a16="http://schemas.microsoft.com/office/drawing/2014/main" id="{5878905B-22A3-1543-468E-981EAE85FB1D}"/>
              </a:ext>
            </a:extLst>
          </p:cNvPr>
          <p:cNvSpPr txBox="1"/>
          <p:nvPr/>
        </p:nvSpPr>
        <p:spPr>
          <a:xfrm>
            <a:off x="228724" y="648784"/>
            <a:ext cx="9448551" cy="5682133"/>
          </a:xfrm>
          <a:prstGeom prst="rect">
            <a:avLst/>
          </a:prstGeom>
          <a:noFill/>
        </p:spPr>
        <p:txBody>
          <a:bodyPr wrap="square">
            <a:spAutoFit/>
          </a:bodyPr>
          <a:lstStyle/>
          <a:p>
            <a:pPr lvl="0" algn="just">
              <a:spcBef>
                <a:spcPts val="445"/>
              </a:spcBef>
              <a:spcAft>
                <a:spcPts val="0"/>
              </a:spcAft>
              <a:buSzPts val="1300"/>
              <a:tabLst>
                <a:tab pos="294640" algn="l"/>
              </a:tabLst>
            </a:pPr>
            <a:r>
              <a:rPr lang="en-US" sz="2200" b="1" spc="-25" dirty="0">
                <a:effectLst/>
                <a:latin typeface="Times New Roman" panose="02020603050405020304" pitchFamily="18" charset="0"/>
                <a:ea typeface="Times New Roman" panose="02020603050405020304" pitchFamily="18" charset="0"/>
              </a:rPr>
              <a:t>1. </a:t>
            </a:r>
            <a:r>
              <a:rPr lang="vi-VN" sz="2200" b="1" spc="-25" dirty="0">
                <a:effectLst/>
                <a:latin typeface="Times New Roman" panose="02020603050405020304" pitchFamily="18" charset="0"/>
                <a:ea typeface="Times New Roman" panose="02020603050405020304" pitchFamily="18" charset="0"/>
              </a:rPr>
              <a:t>CẤU</a:t>
            </a:r>
            <a:r>
              <a:rPr lang="vi-VN" sz="2200" b="1" spc="-7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TẠO</a:t>
            </a:r>
            <a:r>
              <a:rPr lang="vi-VN" sz="2200" b="1" spc="-65" dirty="0">
                <a:effectLst/>
                <a:latin typeface="Times New Roman" panose="02020603050405020304" pitchFamily="18" charset="0"/>
                <a:ea typeface="Times New Roman" panose="02020603050405020304" pitchFamily="18" charset="0"/>
              </a:rPr>
              <a:t> </a:t>
            </a:r>
            <a:r>
              <a:rPr lang="vi-VN" sz="2200" b="1" spc="-15" dirty="0">
                <a:effectLst/>
                <a:latin typeface="Times New Roman" panose="02020603050405020304" pitchFamily="18" charset="0"/>
                <a:ea typeface="Times New Roman" panose="02020603050405020304" pitchFamily="18" charset="0"/>
              </a:rPr>
              <a:t>VÀ</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NGUYÊN</a:t>
            </a:r>
            <a:r>
              <a:rPr lang="vi-VN" sz="2200" b="1" spc="-5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LÝ</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LÀM</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VIỆC</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CỦA</a:t>
            </a:r>
            <a:r>
              <a:rPr lang="vi-VN" sz="2200" b="1" spc="-50"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CẦU</a:t>
            </a:r>
            <a:r>
              <a:rPr lang="vi-VN" sz="2200" b="1" spc="-65"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CHỦ</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ĐỘNG</a:t>
            </a:r>
            <a:endParaRPr lang="en-US" sz="2200" spc="-4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0"/>
              </a:spcBef>
              <a:spcAft>
                <a:spcPts val="0"/>
              </a:spcAft>
            </a:pPr>
            <a:r>
              <a:rPr lang="vi-VN" sz="2200" dirty="0">
                <a:effectLst/>
                <a:latin typeface="Times New Roman" panose="02020603050405020304" pitchFamily="18" charset="0"/>
                <a:ea typeface="Times New Roman" panose="02020603050405020304" pitchFamily="18" charset="0"/>
              </a:rPr>
              <a:t>Cầu chủ động của ôtô bao gồm các bộ phận như truyền lực chính, vi sai, truyền lực cạnh và vỏ cầu. Ở loại dầm cầu cứng vỏ cầu đóng vai trò là dầm cầu. Còn ở hệ thống treo độc lập hộp vỏ cầu là một khối riêng được lắp đặt trên khung, trên dầm ngang sàn xe hay liền khối với hộp số và động</a:t>
            </a:r>
            <a:r>
              <a:rPr lang="vi-VN" sz="2200" spc="-11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cơ.</a:t>
            </a:r>
            <a:endParaRPr lang="en-US" sz="2200" dirty="0">
              <a:latin typeface="Times New Roman" panose="02020603050405020304" pitchFamily="18" charset="0"/>
              <a:ea typeface="Times New Roman" panose="02020603050405020304" pitchFamily="18" charset="0"/>
            </a:endParaRPr>
          </a:p>
          <a:p>
            <a:pPr marL="140335" marR="447675" indent="457200">
              <a:lnSpc>
                <a:spcPct val="111000"/>
              </a:lnSpc>
              <a:spcBef>
                <a:spcPts val="210"/>
              </a:spcBef>
              <a:spcAft>
                <a:spcPts val="0"/>
              </a:spcAft>
            </a:pPr>
            <a:r>
              <a:rPr lang="en-US" sz="2200" b="1" spc="-25" dirty="0">
                <a:effectLst/>
                <a:latin typeface="Times New Roman" panose="02020603050405020304" pitchFamily="18" charset="0"/>
                <a:ea typeface="Times New Roman" panose="02020603050405020304" pitchFamily="18" charset="0"/>
              </a:rPr>
              <a:t>1.1. </a:t>
            </a:r>
            <a:r>
              <a:rPr lang="vi-VN" sz="2200" b="1" spc="-25" dirty="0">
                <a:effectLst/>
                <a:latin typeface="Times New Roman" panose="02020603050405020304" pitchFamily="18" charset="0"/>
                <a:ea typeface="Times New Roman" panose="02020603050405020304" pitchFamily="18" charset="0"/>
              </a:rPr>
              <a:t>Truyền lực</a:t>
            </a:r>
            <a:r>
              <a:rPr lang="vi-VN" sz="2200" b="1" spc="-105" dirty="0">
                <a:effectLst/>
                <a:latin typeface="Times New Roman" panose="02020603050405020304" pitchFamily="18" charset="0"/>
                <a:ea typeface="Times New Roman" panose="02020603050405020304" pitchFamily="18" charset="0"/>
              </a:rPr>
              <a:t> </a:t>
            </a:r>
            <a:r>
              <a:rPr lang="vi-VN" sz="2200" b="1" spc="-30" dirty="0">
                <a:effectLst/>
                <a:latin typeface="Times New Roman" panose="02020603050405020304" pitchFamily="18" charset="0"/>
                <a:ea typeface="Times New Roman" panose="02020603050405020304" pitchFamily="18" charset="0"/>
              </a:rPr>
              <a:t>chính</a:t>
            </a:r>
            <a:endParaRPr lang="en-US" sz="2200" spc="-40" dirty="0">
              <a:effectLst/>
              <a:latin typeface="Times New Roman" panose="02020603050405020304" pitchFamily="18" charset="0"/>
              <a:ea typeface="Times New Roman" panose="02020603050405020304" pitchFamily="18" charset="0"/>
            </a:endParaRPr>
          </a:p>
          <a:p>
            <a:pPr lvl="2" algn="just">
              <a:spcBef>
                <a:spcPts val="305"/>
              </a:spcBef>
              <a:spcAft>
                <a:spcPts val="0"/>
              </a:spcAft>
              <a:buSzPts val="1300"/>
              <a:tabLst>
                <a:tab pos="490220" algn="l"/>
              </a:tabLst>
            </a:pPr>
            <a:r>
              <a:rPr lang="en-US" sz="2200" b="1" spc="-30" dirty="0">
                <a:effectLst/>
                <a:latin typeface="Times New Roman" panose="02020603050405020304" pitchFamily="18" charset="0"/>
                <a:ea typeface="Times New Roman" panose="02020603050405020304" pitchFamily="18" charset="0"/>
              </a:rPr>
              <a:t>- </a:t>
            </a:r>
            <a:r>
              <a:rPr lang="vi-VN" sz="2200" b="1" spc="-30" dirty="0">
                <a:effectLst/>
                <a:latin typeface="Times New Roman" panose="02020603050405020304" pitchFamily="18" charset="0"/>
                <a:ea typeface="Times New Roman" panose="02020603050405020304" pitchFamily="18" charset="0"/>
              </a:rPr>
              <a:t>Nhiệm</a:t>
            </a:r>
            <a:r>
              <a:rPr lang="vi-VN" sz="2200" b="1" spc="-65" dirty="0">
                <a:effectLst/>
                <a:latin typeface="Times New Roman" panose="02020603050405020304" pitchFamily="18" charset="0"/>
                <a:ea typeface="Times New Roman" panose="02020603050405020304" pitchFamily="18" charset="0"/>
              </a:rPr>
              <a:t> </a:t>
            </a:r>
            <a:r>
              <a:rPr lang="vi-VN" sz="2200" b="1" spc="-15" dirty="0">
                <a:effectLst/>
                <a:latin typeface="Times New Roman" panose="02020603050405020304" pitchFamily="18" charset="0"/>
                <a:ea typeface="Times New Roman" panose="02020603050405020304" pitchFamily="18" charset="0"/>
              </a:rPr>
              <a:t>vụ</a:t>
            </a:r>
            <a:endParaRPr lang="en-US" sz="2200" spc="-40" dirty="0">
              <a:effectLst/>
              <a:latin typeface="Times New Roman" panose="02020603050405020304" pitchFamily="18" charset="0"/>
              <a:ea typeface="Times New Roman" panose="02020603050405020304" pitchFamily="18" charset="0"/>
            </a:endParaRPr>
          </a:p>
          <a:p>
            <a:pPr marL="140335" marR="447675" indent="457200" algn="just">
              <a:lnSpc>
                <a:spcPct val="111000"/>
              </a:lnSpc>
              <a:spcBef>
                <a:spcPts val="215"/>
              </a:spcBef>
              <a:spcAft>
                <a:spcPts val="0"/>
              </a:spcAft>
            </a:pPr>
            <a:r>
              <a:rPr lang="vi-VN" sz="2200" dirty="0">
                <a:effectLst/>
                <a:latin typeface="Times New Roman" panose="02020603050405020304" pitchFamily="18" charset="0"/>
                <a:ea typeface="Times New Roman" panose="02020603050405020304" pitchFamily="18" charset="0"/>
              </a:rPr>
              <a:t>Dùng để tăng mômen và truyền mômen quay từ trục các đăng đến các bánh xe chủ động của ôtô.</a:t>
            </a:r>
            <a:endParaRPr lang="en-US" sz="2200" dirty="0">
              <a:effectLst/>
              <a:latin typeface="Times New Roman" panose="02020603050405020304" pitchFamily="18" charset="0"/>
              <a:ea typeface="Times New Roman" panose="02020603050405020304" pitchFamily="18" charset="0"/>
            </a:endParaRPr>
          </a:p>
          <a:p>
            <a:pPr lvl="2" algn="just">
              <a:spcBef>
                <a:spcPts val="85"/>
              </a:spcBef>
              <a:spcAft>
                <a:spcPts val="0"/>
              </a:spcAft>
              <a:buSzPts val="1300"/>
              <a:tabLst>
                <a:tab pos="488315" algn="l"/>
              </a:tabLst>
            </a:pPr>
            <a:r>
              <a:rPr lang="en-US" sz="2200" b="1" spc="-20" dirty="0">
                <a:effectLst/>
                <a:latin typeface="Times New Roman" panose="02020603050405020304" pitchFamily="18" charset="0"/>
                <a:ea typeface="Times New Roman" panose="02020603050405020304" pitchFamily="18" charset="0"/>
              </a:rPr>
              <a:t>- </a:t>
            </a:r>
            <a:r>
              <a:rPr lang="vi-VN" sz="2200" b="1" spc="-20" dirty="0">
                <a:effectLst/>
                <a:latin typeface="Times New Roman" panose="02020603050405020304" pitchFamily="18" charset="0"/>
                <a:ea typeface="Times New Roman" panose="02020603050405020304" pitchFamily="18" charset="0"/>
              </a:rPr>
              <a:t>Phân</a:t>
            </a:r>
            <a:r>
              <a:rPr lang="vi-VN" sz="2200" b="1" spc="-65" dirty="0">
                <a:effectLst/>
                <a:latin typeface="Times New Roman" panose="02020603050405020304" pitchFamily="18" charset="0"/>
                <a:ea typeface="Times New Roman" panose="02020603050405020304" pitchFamily="18" charset="0"/>
              </a:rPr>
              <a:t> </a:t>
            </a:r>
            <a:r>
              <a:rPr lang="vi-VN" sz="2200" b="1" spc="-25" dirty="0">
                <a:effectLst/>
                <a:latin typeface="Times New Roman" panose="02020603050405020304" pitchFamily="18" charset="0"/>
                <a:ea typeface="Times New Roman" panose="02020603050405020304" pitchFamily="18" charset="0"/>
              </a:rPr>
              <a:t>loại</a:t>
            </a:r>
            <a:endParaRPr lang="en-US" sz="2200" spc="-40" dirty="0">
              <a:effectLst/>
              <a:latin typeface="Times New Roman" panose="02020603050405020304" pitchFamily="18" charset="0"/>
              <a:ea typeface="Times New Roman" panose="02020603050405020304" pitchFamily="18" charset="0"/>
            </a:endParaRPr>
          </a:p>
          <a:p>
            <a:pPr lvl="0" algn="just">
              <a:spcBef>
                <a:spcPts val="215"/>
              </a:spcBef>
              <a:spcAft>
                <a:spcPts val="0"/>
              </a:spcAft>
              <a:buSzPts val="1400"/>
              <a:tabLst>
                <a:tab pos="274955" algn="l"/>
              </a:tabLst>
            </a:pPr>
            <a:r>
              <a:rPr lang="en-US" sz="2200" i="1" dirty="0">
                <a:effectLst/>
                <a:latin typeface="Times New Roman" panose="02020603050405020304" pitchFamily="18" charset="0"/>
                <a:ea typeface="Times New Roman" panose="02020603050405020304" pitchFamily="18" charset="0"/>
              </a:rPr>
              <a:t>		* </a:t>
            </a:r>
            <a:r>
              <a:rPr lang="vi-VN" sz="2200" i="1" dirty="0">
                <a:effectLst/>
                <a:latin typeface="Times New Roman" panose="02020603050405020304" pitchFamily="18" charset="0"/>
                <a:ea typeface="Times New Roman" panose="02020603050405020304" pitchFamily="18" charset="0"/>
              </a:rPr>
              <a:t>Theo số cặp bánh</a:t>
            </a:r>
            <a:r>
              <a:rPr lang="vi-VN" sz="2200" i="1" spc="-25" dirty="0">
                <a:effectLst/>
                <a:latin typeface="Times New Roman" panose="02020603050405020304" pitchFamily="18" charset="0"/>
                <a:ea typeface="Times New Roman" panose="02020603050405020304" pitchFamily="18" charset="0"/>
              </a:rPr>
              <a:t> </a:t>
            </a:r>
            <a:r>
              <a:rPr lang="vi-VN" sz="2200" i="1" dirty="0">
                <a:effectLst/>
                <a:latin typeface="Times New Roman" panose="02020603050405020304" pitchFamily="18" charset="0"/>
                <a:ea typeface="Times New Roman" panose="02020603050405020304" pitchFamily="18" charset="0"/>
              </a:rPr>
              <a:t>răng:</a:t>
            </a:r>
            <a:endParaRPr lang="en-US" sz="2200" dirty="0">
              <a:effectLst/>
              <a:latin typeface="Times New Roman" panose="02020603050405020304" pitchFamily="18" charset="0"/>
              <a:ea typeface="Times New Roman" panose="02020603050405020304" pitchFamily="18" charset="0"/>
            </a:endParaRPr>
          </a:p>
          <a:p>
            <a:pPr marR="450215" lvl="1" algn="just">
              <a:lnSpc>
                <a:spcPct val="111000"/>
              </a:lnSpc>
              <a:spcBef>
                <a:spcPts val="190"/>
              </a:spcBef>
              <a:spcAft>
                <a:spcPts val="0"/>
              </a:spcAft>
              <a:buSzPts val="1400"/>
              <a:tabLst>
                <a:tab pos="604520" algn="l"/>
              </a:tabLst>
            </a:pPr>
            <a:r>
              <a:rPr lang="en-US" sz="2200" dirty="0">
                <a:effectLst/>
                <a:latin typeface="Times New Roman" panose="02020603050405020304" pitchFamily="18" charset="0"/>
                <a:ea typeface="Times New Roman" panose="02020603050405020304" pitchFamily="18" charset="0"/>
              </a:rPr>
              <a:t>		+ </a:t>
            </a:r>
            <a:r>
              <a:rPr lang="vi-VN" sz="2200" dirty="0">
                <a:effectLst/>
                <a:latin typeface="Times New Roman" panose="02020603050405020304" pitchFamily="18" charset="0"/>
                <a:ea typeface="Times New Roman" panose="02020603050405020304" pitchFamily="18" charset="0"/>
              </a:rPr>
              <a:t>Loại đơn: gồm một cặp bánh răng ăn khớp, thường sử dụng trên ôtô du lịch, ôtô tải nhỏ và trung</a:t>
            </a:r>
            <a:r>
              <a:rPr lang="vi-VN" sz="2200" spc="-2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bình;</a:t>
            </a:r>
            <a:endParaRPr lang="en-US" sz="2200" dirty="0">
              <a:effectLst/>
              <a:latin typeface="Times New Roman" panose="02020603050405020304" pitchFamily="18" charset="0"/>
              <a:ea typeface="Times New Roman" panose="02020603050405020304" pitchFamily="18" charset="0"/>
            </a:endParaRPr>
          </a:p>
          <a:p>
            <a:pPr marR="449580" lvl="1" algn="just">
              <a:lnSpc>
                <a:spcPct val="111000"/>
              </a:lnSpc>
              <a:spcAft>
                <a:spcPts val="0"/>
              </a:spcAft>
              <a:buSzPts val="1400"/>
              <a:tabLst>
                <a:tab pos="604520" algn="l"/>
              </a:tabLst>
            </a:pPr>
            <a:r>
              <a:rPr lang="en-US" sz="2200" dirty="0">
                <a:effectLst/>
                <a:latin typeface="Times New Roman" panose="02020603050405020304" pitchFamily="18" charset="0"/>
                <a:ea typeface="Times New Roman" panose="02020603050405020304" pitchFamily="18" charset="0"/>
              </a:rPr>
              <a:t>		+ </a:t>
            </a:r>
            <a:r>
              <a:rPr lang="vi-VN" sz="2200" dirty="0">
                <a:effectLst/>
                <a:latin typeface="Times New Roman" panose="02020603050405020304" pitchFamily="18" charset="0"/>
                <a:ea typeface="Times New Roman" panose="02020603050405020304" pitchFamily="18" charset="0"/>
              </a:rPr>
              <a:t>Loại kép: gồm hai cặp bánh răng ăn khớp thường sử dụng ở ôtô vận tải trung bình và</a:t>
            </a:r>
            <a:r>
              <a:rPr lang="vi-VN" sz="2200" spc="-1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lớn.</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4497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489F40-3788-A728-7A5E-09705C3F7A80}"/>
              </a:ext>
            </a:extLst>
          </p:cNvPr>
          <p:cNvSpPr>
            <a:spLocks noGrp="1"/>
          </p:cNvSpPr>
          <p:nvPr>
            <p:ph type="sldNum" sz="quarter" idx="12"/>
          </p:nvPr>
        </p:nvSpPr>
        <p:spPr/>
        <p:txBody>
          <a:bodyPr/>
          <a:lstStyle/>
          <a:p>
            <a:fld id="{72C07508-5EB2-4DB8-8378-8805A83D3842}" type="slidenum">
              <a:rPr lang="en-US" smtClean="0"/>
              <a:pPr/>
              <a:t>39</a:t>
            </a:fld>
            <a:endParaRPr lang="en-US"/>
          </a:p>
        </p:txBody>
      </p:sp>
      <p:sp>
        <p:nvSpPr>
          <p:cNvPr id="6" name="TextBox 5">
            <a:extLst>
              <a:ext uri="{FF2B5EF4-FFF2-40B4-BE49-F238E27FC236}">
                <a16:creationId xmlns:a16="http://schemas.microsoft.com/office/drawing/2014/main" id="{45239D2C-DAAD-5A19-45EC-40EE17BEDED2}"/>
              </a:ext>
            </a:extLst>
          </p:cNvPr>
          <p:cNvSpPr txBox="1"/>
          <p:nvPr/>
        </p:nvSpPr>
        <p:spPr>
          <a:xfrm>
            <a:off x="0" y="136524"/>
            <a:ext cx="9372353" cy="4970591"/>
          </a:xfrm>
          <a:prstGeom prst="rect">
            <a:avLst/>
          </a:prstGeom>
          <a:noFill/>
        </p:spPr>
        <p:txBody>
          <a:bodyPr wrap="square">
            <a:spAutoFit/>
          </a:bodyPr>
          <a:lstStyle/>
          <a:p>
            <a:pPr marR="449580" lvl="1" algn="just">
              <a:spcAft>
                <a:spcPts val="0"/>
              </a:spcAft>
              <a:buSzPts val="1400"/>
              <a:tabLst>
                <a:tab pos="604520" algn="l"/>
              </a:tabLst>
            </a:pPr>
            <a:r>
              <a:rPr lang="vi-VN" sz="1400" dirty="0">
                <a:effectLst/>
                <a:latin typeface="Times New Roman" panose="02020603050405020304" pitchFamily="18" charset="0"/>
                <a:ea typeface="Times New Roman" panose="02020603050405020304" pitchFamily="18" charset="0"/>
              </a:rPr>
              <a:t> </a:t>
            </a:r>
            <a:endParaRPr lang="en-US" sz="1100" dirty="0">
              <a:effectLst/>
              <a:latin typeface="Times New Roman" panose="02020603050405020304" pitchFamily="18" charset="0"/>
              <a:ea typeface="Times New Roman" panose="02020603050405020304" pitchFamily="18" charset="0"/>
            </a:endParaRPr>
          </a:p>
          <a:p>
            <a:pPr lvl="0" algn="just">
              <a:buSzPts val="1400"/>
              <a:tabLst>
                <a:tab pos="274955" algn="l"/>
              </a:tabLst>
            </a:pPr>
            <a:r>
              <a:rPr lang="en-US" sz="2400" i="1" dirty="0">
                <a:effectLst/>
                <a:latin typeface="Times New Roman" panose="02020603050405020304" pitchFamily="18" charset="0"/>
                <a:ea typeface="Times New Roman" panose="02020603050405020304" pitchFamily="18" charset="0"/>
              </a:rPr>
              <a:t>	* </a:t>
            </a:r>
            <a:r>
              <a:rPr lang="vi-VN" sz="2400" i="1" dirty="0">
                <a:effectLst/>
                <a:latin typeface="Times New Roman" panose="02020603050405020304" pitchFamily="18" charset="0"/>
                <a:ea typeface="Times New Roman" panose="02020603050405020304" pitchFamily="18" charset="0"/>
              </a:rPr>
              <a:t>Theo loại bánh</a:t>
            </a:r>
            <a:r>
              <a:rPr lang="vi-VN" sz="2400" i="1" spc="-25" dirty="0">
                <a:effectLst/>
                <a:latin typeface="Times New Roman" panose="02020603050405020304" pitchFamily="18" charset="0"/>
                <a:ea typeface="Times New Roman" panose="02020603050405020304" pitchFamily="18" charset="0"/>
              </a:rPr>
              <a:t> </a:t>
            </a:r>
            <a:r>
              <a:rPr lang="vi-VN" sz="2400" i="1" dirty="0">
                <a:effectLst/>
                <a:latin typeface="Times New Roman" panose="02020603050405020304" pitchFamily="18" charset="0"/>
                <a:ea typeface="Times New Roman" panose="02020603050405020304" pitchFamily="18" charset="0"/>
              </a:rPr>
              <a:t>răng:</a:t>
            </a:r>
            <a:endParaRPr lang="en-US" sz="2400" dirty="0">
              <a:effectLst/>
              <a:latin typeface="Times New Roman" panose="02020603050405020304" pitchFamily="18" charset="0"/>
              <a:ea typeface="Times New Roman" panose="02020603050405020304" pitchFamily="18" charset="0"/>
            </a:endParaRPr>
          </a:p>
          <a:p>
            <a:pPr lvl="1">
              <a:spcBef>
                <a:spcPts val="18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 côn răng thẳng (ít</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dùng);</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 côn răng</a:t>
            </a:r>
            <a:r>
              <a:rPr lang="vi-VN" sz="2400" spc="-2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xoắn;</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bánh răng</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hypoit;</a:t>
            </a:r>
            <a:endParaRPr lang="en-US" sz="24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dirty="0">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Loại trục vít bánh</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vít.</a:t>
            </a:r>
            <a:endParaRPr lang="en-US" sz="2400" dirty="0">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400" b="1" spc="-2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Yêu</a:t>
            </a:r>
            <a:r>
              <a:rPr lang="vi-VN" sz="2400" b="1" spc="-65"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cầu</a:t>
            </a:r>
            <a:endParaRPr lang="en-US" sz="2400" spc="-40" dirty="0">
              <a:effectLst/>
              <a:latin typeface="Times New Roman" panose="02020603050405020304" pitchFamily="18" charset="0"/>
              <a:ea typeface="Times New Roman" panose="02020603050405020304" pitchFamily="18" charset="0"/>
            </a:endParaRPr>
          </a:p>
          <a:p>
            <a:pPr marR="447675" lvl="0">
              <a:spcBef>
                <a:spcPts val="210"/>
              </a:spcBef>
              <a:spcAft>
                <a:spcPts val="0"/>
              </a:spcAft>
              <a:buSzPts val="1400"/>
              <a:tabLst>
                <a:tab pos="254000"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Phải có tỉ số truyền cần thiết để phù hợp với chất lượng kéo và tính kinh tế nhiên liệu của</a:t>
            </a:r>
            <a:r>
              <a:rPr lang="vi-VN" sz="2400" spc="-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ôtô;</a:t>
            </a:r>
            <a:endParaRPr lang="en-US" sz="2400" dirty="0">
              <a:effectLst/>
              <a:latin typeface="Times New Roman" panose="02020603050405020304" pitchFamily="18" charset="0"/>
              <a:ea typeface="Times New Roman" panose="02020603050405020304" pitchFamily="18" charset="0"/>
            </a:endParaRPr>
          </a:p>
          <a:p>
            <a:pPr lvl="0">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Có kích thước nhỏ gọn để tăng khoảng sáng gầm</a:t>
            </a:r>
            <a:r>
              <a:rPr lang="vi-VN" sz="2400" spc="-8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xe;</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Hiệu suất truyền động</a:t>
            </a:r>
            <a:r>
              <a:rPr lang="vi-VN" sz="2400" spc="-1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 </a:t>
            </a:r>
            <a:r>
              <a:rPr lang="vi-VN" sz="2400" dirty="0">
                <a:effectLst/>
                <a:latin typeface="Times New Roman" panose="02020603050405020304" pitchFamily="18" charset="0"/>
                <a:ea typeface="Times New Roman" panose="02020603050405020304" pitchFamily="18" charset="0"/>
              </a:rPr>
              <a:t>Đảm bảo có độ cứng vững tốt, làm việc không ồn, tuổi thọ</a:t>
            </a:r>
            <a:r>
              <a:rPr lang="vi-VN" sz="2400" spc="-11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Trọng lượng cầu (trọng lượng phần không được treo) phải</a:t>
            </a:r>
            <a:r>
              <a:rPr lang="vi-VN" sz="2400" spc="-12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nhỏ.</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6329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176CA0-38D0-853D-0E91-16970AFD1810}"/>
              </a:ext>
            </a:extLst>
          </p:cNvPr>
          <p:cNvSpPr>
            <a:spLocks noGrp="1"/>
          </p:cNvSpPr>
          <p:nvPr>
            <p:ph type="sldNum" sz="quarter" idx="12"/>
          </p:nvPr>
        </p:nvSpPr>
        <p:spPr/>
        <p:txBody>
          <a:bodyPr/>
          <a:lstStyle/>
          <a:p>
            <a:fld id="{72C07508-5EB2-4DB8-8378-8805A83D3842}" type="slidenum">
              <a:rPr lang="en-US" smtClean="0"/>
              <a:pPr/>
              <a:t>4</a:t>
            </a:fld>
            <a:endParaRPr lang="en-US"/>
          </a:p>
        </p:txBody>
      </p:sp>
      <p:sp>
        <p:nvSpPr>
          <p:cNvPr id="6" name="TextBox 5">
            <a:extLst>
              <a:ext uri="{FF2B5EF4-FFF2-40B4-BE49-F238E27FC236}">
                <a16:creationId xmlns:a16="http://schemas.microsoft.com/office/drawing/2014/main" id="{33FA432E-FBB5-2E6E-2224-AECA842B01A5}"/>
              </a:ext>
            </a:extLst>
          </p:cNvPr>
          <p:cNvSpPr txBox="1"/>
          <p:nvPr/>
        </p:nvSpPr>
        <p:spPr>
          <a:xfrm>
            <a:off x="228724" y="152486"/>
            <a:ext cx="9524750" cy="2831544"/>
          </a:xfrm>
          <a:prstGeom prst="rect">
            <a:avLst/>
          </a:prstGeom>
          <a:noFill/>
        </p:spPr>
        <p:txBody>
          <a:bodyPr wrap="square">
            <a:spAutoFit/>
          </a:bodyPr>
          <a:lstStyle/>
          <a:p>
            <a:pPr lvl="0">
              <a:spcBef>
                <a:spcPts val="190"/>
              </a:spcBef>
              <a:spcAft>
                <a:spcPts val="0"/>
              </a:spcAft>
              <a:buSzPts val="1400"/>
              <a:tabLst>
                <a:tab pos="281305" algn="l"/>
              </a:tabLst>
            </a:pPr>
            <a:r>
              <a:rPr lang="en-US" sz="2400" b="1" spc="0" dirty="0">
                <a:effectLst/>
                <a:latin typeface="Times New Roman" panose="02020603050405020304" pitchFamily="18" charset="0"/>
                <a:ea typeface="Times New Roman" panose="02020603050405020304" pitchFamily="18" charset="0"/>
              </a:rPr>
              <a:t>2. </a:t>
            </a:r>
            <a:r>
              <a:rPr lang="vi-VN" sz="2400" b="1" spc="0" dirty="0">
                <a:effectLst/>
                <a:latin typeface="Times New Roman" panose="02020603050405020304" pitchFamily="18" charset="0"/>
                <a:ea typeface="Times New Roman" panose="02020603050405020304" pitchFamily="18" charset="0"/>
              </a:rPr>
              <a:t>PHÂN</a:t>
            </a:r>
            <a:r>
              <a:rPr lang="vi-VN" sz="2400" b="1" spc="-15" dirty="0">
                <a:effectLst/>
                <a:latin typeface="Times New Roman" panose="02020603050405020304" pitchFamily="18" charset="0"/>
                <a:ea typeface="Times New Roman" panose="02020603050405020304" pitchFamily="18" charset="0"/>
              </a:rPr>
              <a:t> </a:t>
            </a:r>
            <a:r>
              <a:rPr lang="vi-VN" sz="2400" b="1" spc="0" dirty="0">
                <a:effectLst/>
                <a:latin typeface="Times New Roman" panose="02020603050405020304" pitchFamily="18" charset="0"/>
                <a:ea typeface="Times New Roman" panose="02020603050405020304" pitchFamily="18" charset="0"/>
              </a:rPr>
              <a:t>LOẠI</a:t>
            </a:r>
            <a:endParaRPr lang="en-US" sz="2400" b="1" dirty="0">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81305" algn="l"/>
              </a:tabLst>
            </a:pPr>
            <a:r>
              <a:rPr lang="en-US" sz="2400" kern="0" spc="-5" dirty="0">
                <a:effectLst/>
                <a:latin typeface="Times New Roman" panose="02020603050405020304" pitchFamily="18" charset="0"/>
                <a:ea typeface="Times New Roman" panose="02020603050405020304" pitchFamily="18" charset="0"/>
              </a:rPr>
              <a:t>2.1. </a:t>
            </a:r>
            <a:r>
              <a:rPr lang="vi-VN" sz="2400" kern="0" spc="-5" dirty="0">
                <a:effectLst/>
                <a:latin typeface="Times New Roman" panose="02020603050405020304" pitchFamily="18" charset="0"/>
                <a:ea typeface="Times New Roman" panose="02020603050405020304" pitchFamily="18" charset="0"/>
              </a:rPr>
              <a:t>Hệ thống phân phối khí dùng xu</a:t>
            </a:r>
            <a:r>
              <a:rPr lang="vi-VN" sz="2400" kern="0" spc="-20" dirty="0">
                <a:effectLst/>
                <a:latin typeface="Times New Roman" panose="02020603050405020304" pitchFamily="18" charset="0"/>
                <a:ea typeface="Times New Roman" panose="02020603050405020304" pitchFamily="18" charset="0"/>
              </a:rPr>
              <a:t> </a:t>
            </a:r>
            <a:r>
              <a:rPr lang="vi-VN" sz="2400" kern="0" spc="-5" dirty="0">
                <a:effectLst/>
                <a:latin typeface="Times New Roman" panose="02020603050405020304" pitchFamily="18" charset="0"/>
                <a:ea typeface="Times New Roman" panose="02020603050405020304" pitchFamily="18" charset="0"/>
              </a:rPr>
              <a:t>páp</a:t>
            </a:r>
            <a:endParaRPr lang="en-US" sz="2400" kern="0" spc="-5" dirty="0">
              <a:effectLst/>
              <a:latin typeface="Times New Roman" panose="02020603050405020304" pitchFamily="18" charset="0"/>
              <a:ea typeface="Times New Roman" panose="02020603050405020304" pitchFamily="18" charset="0"/>
            </a:endParaRPr>
          </a:p>
          <a:p>
            <a:pPr lvl="0">
              <a:spcBef>
                <a:spcPts val="190"/>
              </a:spcBef>
              <a:buSzPts val="1400"/>
              <a:tabLst>
                <a:tab pos="2063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Hệ thống phân phối khí loại xu páp đặt</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bên</a:t>
            </a:r>
            <a:endParaRPr lang="en-US" sz="2400" dirty="0">
              <a:effectLst/>
              <a:latin typeface="Times New Roman" panose="02020603050405020304" pitchFamily="18" charset="0"/>
              <a:ea typeface="Times New Roman" panose="02020603050405020304" pitchFamily="18" charset="0"/>
            </a:endParaRPr>
          </a:p>
          <a:p>
            <a:pPr lvl="0">
              <a:spcBef>
                <a:spcPts val="190"/>
              </a:spcBef>
              <a:buSzPts val="1400"/>
              <a:tabLst>
                <a:tab pos="2063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Hệ thống phân phối khí loại xu páp</a:t>
            </a:r>
            <a:r>
              <a:rPr lang="vi-VN" sz="2400" spc="-4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treo</a:t>
            </a:r>
            <a:endParaRPr lang="en-US" sz="2400" dirty="0">
              <a:effectLst/>
              <a:latin typeface="Times New Roman" panose="02020603050405020304" pitchFamily="18" charset="0"/>
              <a:ea typeface="Times New Roman" panose="02020603050405020304" pitchFamily="18" charset="0"/>
            </a:endParaRPr>
          </a:p>
          <a:p>
            <a:pPr lvl="0">
              <a:spcBef>
                <a:spcPts val="190"/>
              </a:spcBef>
              <a:buSzPts val="1400"/>
              <a:tabLst>
                <a:tab pos="2063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Hệ thống phân phối khí loại trục cam trên nắp</a:t>
            </a:r>
            <a:r>
              <a:rPr lang="vi-VN" sz="2400" spc="-7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máy</a:t>
            </a:r>
            <a:endParaRPr lang="en-US" sz="2400" dirty="0">
              <a:effectLst/>
              <a:latin typeface="Times New Roman" panose="02020603050405020304" pitchFamily="18" charset="0"/>
              <a:ea typeface="Times New Roman" panose="02020603050405020304" pitchFamily="18" charset="0"/>
            </a:endParaRPr>
          </a:p>
          <a:p>
            <a:pPr lvl="0">
              <a:spcBef>
                <a:spcPts val="190"/>
              </a:spcBef>
              <a:buSzPts val="1400"/>
              <a:tabLst>
                <a:tab pos="206375" algn="l"/>
              </a:tabLst>
            </a:pPr>
            <a:r>
              <a:rPr lang="en-US" sz="2400" kern="0" spc="-5" dirty="0">
                <a:latin typeface="Times New Roman" panose="02020603050405020304" pitchFamily="18" charset="0"/>
                <a:ea typeface="Times New Roman" panose="02020603050405020304" pitchFamily="18" charset="0"/>
              </a:rPr>
              <a:t>2.2. </a:t>
            </a:r>
            <a:r>
              <a:rPr lang="vi-VN" sz="2400" kern="0" spc="-5" dirty="0">
                <a:effectLst/>
                <a:latin typeface="Times New Roman" panose="02020603050405020304" pitchFamily="18" charset="0"/>
                <a:ea typeface="Times New Roman" panose="02020603050405020304" pitchFamily="18" charset="0"/>
              </a:rPr>
              <a:t>Hệ thống phân phối khí loại ngăn kéo phân phối (van</a:t>
            </a:r>
            <a:r>
              <a:rPr lang="vi-VN" sz="2400" kern="0" spc="-55" dirty="0">
                <a:effectLst/>
                <a:latin typeface="Times New Roman" panose="02020603050405020304" pitchFamily="18" charset="0"/>
                <a:ea typeface="Times New Roman" panose="02020603050405020304" pitchFamily="18" charset="0"/>
              </a:rPr>
              <a:t> </a:t>
            </a:r>
            <a:r>
              <a:rPr lang="vi-VN" sz="2400" kern="0" spc="-5" dirty="0">
                <a:effectLst/>
                <a:latin typeface="Times New Roman" panose="02020603050405020304" pitchFamily="18" charset="0"/>
                <a:ea typeface="Times New Roman" panose="02020603050405020304" pitchFamily="18" charset="0"/>
              </a:rPr>
              <a:t>trượt)</a:t>
            </a:r>
            <a:endParaRPr lang="en-US" sz="2400" kern="0" spc="-5" dirty="0">
              <a:latin typeface="Times New Roman" panose="02020603050405020304" pitchFamily="18" charset="0"/>
              <a:ea typeface="Times New Roman" panose="02020603050405020304" pitchFamily="18" charset="0"/>
            </a:endParaRPr>
          </a:p>
          <a:p>
            <a:pPr lvl="0">
              <a:spcBef>
                <a:spcPts val="190"/>
              </a:spcBef>
              <a:buSzPts val="1400"/>
              <a:tabLst>
                <a:tab pos="206375" algn="l"/>
              </a:tabLst>
            </a:pPr>
            <a:r>
              <a:rPr lang="en-US" sz="2400" kern="0" spc="-5" dirty="0">
                <a:effectLst/>
                <a:latin typeface="Times New Roman" panose="02020603050405020304" pitchFamily="18" charset="0"/>
                <a:ea typeface="Times New Roman" panose="02020603050405020304" pitchFamily="18" charset="0"/>
              </a:rPr>
              <a:t>2.</a:t>
            </a:r>
            <a:r>
              <a:rPr lang="en-US" sz="2400" kern="0" spc="-5" dirty="0">
                <a:latin typeface="Times New Roman" panose="02020603050405020304" pitchFamily="18" charset="0"/>
                <a:ea typeface="Times New Roman" panose="02020603050405020304" pitchFamily="18" charset="0"/>
              </a:rPr>
              <a:t>3. </a:t>
            </a:r>
            <a:r>
              <a:rPr lang="vi-VN" sz="2400" spc="-5" dirty="0">
                <a:effectLst/>
                <a:latin typeface="Times New Roman" panose="02020603050405020304" pitchFamily="18" charset="0"/>
                <a:ea typeface="Times New Roman" panose="02020603050405020304" pitchFamily="18" charset="0"/>
              </a:rPr>
              <a:t>Hệ thống phân phối khí loại kết hợp (vừa ngăn kéo vừa có xu</a:t>
            </a:r>
            <a:r>
              <a:rPr lang="vi-VN" sz="2400" spc="-80" dirty="0">
                <a:effectLst/>
                <a:latin typeface="Times New Roman" panose="02020603050405020304" pitchFamily="18" charset="0"/>
                <a:ea typeface="Times New Roman" panose="02020603050405020304" pitchFamily="18" charset="0"/>
              </a:rPr>
              <a:t> </a:t>
            </a:r>
            <a:r>
              <a:rPr lang="vi-VN" sz="2400" spc="-5" dirty="0">
                <a:effectLst/>
                <a:latin typeface="Times New Roman" panose="02020603050405020304" pitchFamily="18" charset="0"/>
                <a:ea typeface="Times New Roman" panose="02020603050405020304" pitchFamily="18" charset="0"/>
              </a:rPr>
              <a:t>páp)</a:t>
            </a:r>
            <a:endParaRPr lang="en-US" sz="2400" spc="-5"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5957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278C46-D88D-F8DA-1E22-62DEF0DB9DF0}"/>
              </a:ext>
            </a:extLst>
          </p:cNvPr>
          <p:cNvSpPr>
            <a:spLocks noGrp="1"/>
          </p:cNvSpPr>
          <p:nvPr>
            <p:ph type="sldNum" sz="quarter" idx="12"/>
          </p:nvPr>
        </p:nvSpPr>
        <p:spPr/>
        <p:txBody>
          <a:bodyPr/>
          <a:lstStyle/>
          <a:p>
            <a:fld id="{72C07508-5EB2-4DB8-8378-8805A83D3842}" type="slidenum">
              <a:rPr lang="en-US" smtClean="0"/>
              <a:pPr/>
              <a:t>40</a:t>
            </a:fld>
            <a:endParaRPr lang="en-US"/>
          </a:p>
        </p:txBody>
      </p:sp>
      <p:sp>
        <p:nvSpPr>
          <p:cNvPr id="6" name="TextBox 5">
            <a:extLst>
              <a:ext uri="{FF2B5EF4-FFF2-40B4-BE49-F238E27FC236}">
                <a16:creationId xmlns:a16="http://schemas.microsoft.com/office/drawing/2014/main" id="{1915049D-F9A8-2B8B-49D4-5B766CE85FB4}"/>
              </a:ext>
            </a:extLst>
          </p:cNvPr>
          <p:cNvSpPr txBox="1"/>
          <p:nvPr/>
        </p:nvSpPr>
        <p:spPr>
          <a:xfrm>
            <a:off x="228724" y="-95940"/>
            <a:ext cx="9448551" cy="6217984"/>
          </a:xfrm>
          <a:prstGeom prst="rect">
            <a:avLst/>
          </a:prstGeom>
          <a:noFill/>
        </p:spPr>
        <p:txBody>
          <a:bodyPr wrap="square">
            <a:spAutoFit/>
          </a:bodyPr>
          <a:lstStyle/>
          <a:p>
            <a:pPr lvl="1">
              <a:spcBef>
                <a:spcPts val="285"/>
              </a:spcBef>
              <a:spcAft>
                <a:spcPts val="0"/>
              </a:spcAft>
              <a:buSzPts val="1300"/>
              <a:tabLst>
                <a:tab pos="372745" algn="l"/>
              </a:tabLst>
            </a:pPr>
            <a:r>
              <a:rPr lang="en-US" sz="2300" b="1" spc="-15" dirty="0">
                <a:effectLst/>
                <a:latin typeface="Times New Roman" panose="02020603050405020304" pitchFamily="18" charset="0"/>
                <a:ea typeface="Times New Roman" panose="02020603050405020304" pitchFamily="18" charset="0"/>
              </a:rPr>
              <a:t>1.2. </a:t>
            </a:r>
            <a:r>
              <a:rPr lang="vi-VN" sz="2300" b="1" spc="-15" dirty="0">
                <a:effectLst/>
                <a:latin typeface="Times New Roman" panose="02020603050405020304" pitchFamily="18" charset="0"/>
                <a:ea typeface="Times New Roman" panose="02020603050405020304" pitchFamily="18" charset="0"/>
              </a:rPr>
              <a:t>Vi</a:t>
            </a:r>
            <a:r>
              <a:rPr lang="vi-VN" sz="2300" b="1" spc="-65" dirty="0">
                <a:effectLst/>
                <a:latin typeface="Times New Roman" panose="02020603050405020304" pitchFamily="18" charset="0"/>
                <a:ea typeface="Times New Roman" panose="02020603050405020304" pitchFamily="18" charset="0"/>
              </a:rPr>
              <a:t> </a:t>
            </a:r>
            <a:r>
              <a:rPr lang="vi-VN" sz="2300" b="1" spc="-25" dirty="0">
                <a:effectLst/>
                <a:latin typeface="Times New Roman" panose="02020603050405020304" pitchFamily="18" charset="0"/>
                <a:ea typeface="Times New Roman" panose="02020603050405020304" pitchFamily="18" charset="0"/>
              </a:rPr>
              <a:t>sai</a:t>
            </a:r>
            <a:endParaRPr lang="en-US" sz="2300" spc="-40" dirty="0">
              <a:effectLst/>
              <a:latin typeface="Times New Roman" panose="02020603050405020304" pitchFamily="18" charset="0"/>
              <a:ea typeface="Times New Roman" panose="02020603050405020304" pitchFamily="18" charset="0"/>
            </a:endParaRPr>
          </a:p>
          <a:p>
            <a:pPr lvl="2">
              <a:spcBef>
                <a:spcPts val="305"/>
              </a:spcBef>
              <a:spcAft>
                <a:spcPts val="0"/>
              </a:spcAft>
              <a:buSzPts val="1300"/>
              <a:tabLst>
                <a:tab pos="490220" algn="l"/>
              </a:tabLst>
            </a:pPr>
            <a:r>
              <a:rPr lang="en-US" sz="2300" b="1" spc="-30" dirty="0">
                <a:effectLst/>
                <a:latin typeface="Times New Roman" panose="02020603050405020304" pitchFamily="18" charset="0"/>
                <a:ea typeface="Times New Roman" panose="02020603050405020304" pitchFamily="18" charset="0"/>
              </a:rPr>
              <a:t>- </a:t>
            </a:r>
            <a:r>
              <a:rPr lang="vi-VN" sz="2300" b="1" spc="-30" dirty="0">
                <a:effectLst/>
                <a:latin typeface="Times New Roman" panose="02020603050405020304" pitchFamily="18" charset="0"/>
                <a:ea typeface="Times New Roman" panose="02020603050405020304" pitchFamily="18" charset="0"/>
              </a:rPr>
              <a:t>Nhiệm</a:t>
            </a:r>
            <a:r>
              <a:rPr lang="vi-VN" sz="2300" b="1" spc="-65" dirty="0">
                <a:effectLst/>
                <a:latin typeface="Times New Roman" panose="02020603050405020304" pitchFamily="18" charset="0"/>
                <a:ea typeface="Times New Roman" panose="02020603050405020304" pitchFamily="18" charset="0"/>
              </a:rPr>
              <a:t> </a:t>
            </a:r>
            <a:r>
              <a:rPr lang="vi-VN" sz="2300" b="1" spc="-15" dirty="0">
                <a:effectLst/>
                <a:latin typeface="Times New Roman" panose="02020603050405020304" pitchFamily="18" charset="0"/>
                <a:ea typeface="Times New Roman" panose="02020603050405020304" pitchFamily="18" charset="0"/>
              </a:rPr>
              <a:t>vụ</a:t>
            </a:r>
            <a:endParaRPr lang="en-US" sz="2300" spc="-40" dirty="0">
              <a:effectLst/>
              <a:latin typeface="Times New Roman" panose="02020603050405020304" pitchFamily="18" charset="0"/>
              <a:ea typeface="Times New Roman" panose="02020603050405020304" pitchFamily="18" charset="0"/>
            </a:endParaRPr>
          </a:p>
          <a:p>
            <a:pPr marL="140335" marR="521970" indent="457200">
              <a:lnSpc>
                <a:spcPct val="111000"/>
              </a:lnSpc>
              <a:spcBef>
                <a:spcPts val="210"/>
              </a:spcBef>
              <a:spcAft>
                <a:spcPts val="0"/>
              </a:spcAft>
            </a:pPr>
            <a:r>
              <a:rPr lang="vi-VN" sz="2300" dirty="0">
                <a:effectLst/>
                <a:latin typeface="Times New Roman" panose="02020603050405020304" pitchFamily="18" charset="0"/>
                <a:ea typeface="Times New Roman" panose="02020603050405020304" pitchFamily="18" charset="0"/>
              </a:rPr>
              <a:t>Bộ vi sai đảm bảo cho các bánh xe chủ động quay với tốc độ góc khác nhau khi ôtô quay vòng hoặc khi đi trên đường không bằng phẳng.</a:t>
            </a:r>
            <a:endParaRPr lang="en-US" sz="2300" dirty="0">
              <a:effectLst/>
              <a:latin typeface="Times New Roman" panose="02020603050405020304" pitchFamily="18" charset="0"/>
              <a:ea typeface="Times New Roman" panose="02020603050405020304" pitchFamily="18" charset="0"/>
            </a:endParaRPr>
          </a:p>
          <a:p>
            <a:pPr lvl="2">
              <a:spcBef>
                <a:spcPts val="90"/>
              </a:spcBef>
              <a:spcAft>
                <a:spcPts val="0"/>
              </a:spcAft>
              <a:buSzPts val="1300"/>
              <a:tabLst>
                <a:tab pos="488315" algn="l"/>
              </a:tabLst>
            </a:pPr>
            <a:r>
              <a:rPr lang="en-US" sz="2300" b="1" spc="-20" dirty="0">
                <a:effectLst/>
                <a:latin typeface="Times New Roman" panose="02020603050405020304" pitchFamily="18" charset="0"/>
                <a:ea typeface="Times New Roman" panose="02020603050405020304" pitchFamily="18" charset="0"/>
              </a:rPr>
              <a:t>- </a:t>
            </a:r>
            <a:r>
              <a:rPr lang="vi-VN" sz="2300" b="1" spc="-20" dirty="0">
                <a:effectLst/>
                <a:latin typeface="Times New Roman" panose="02020603050405020304" pitchFamily="18" charset="0"/>
                <a:ea typeface="Times New Roman" panose="02020603050405020304" pitchFamily="18" charset="0"/>
              </a:rPr>
              <a:t>Phân</a:t>
            </a:r>
            <a:r>
              <a:rPr lang="vi-VN" sz="2300" b="1" spc="-65" dirty="0">
                <a:effectLst/>
                <a:latin typeface="Times New Roman" panose="02020603050405020304" pitchFamily="18" charset="0"/>
                <a:ea typeface="Times New Roman" panose="02020603050405020304" pitchFamily="18" charset="0"/>
              </a:rPr>
              <a:t> </a:t>
            </a:r>
            <a:r>
              <a:rPr lang="vi-VN" sz="2300" b="1" spc="-25" dirty="0">
                <a:effectLst/>
                <a:latin typeface="Times New Roman" panose="02020603050405020304" pitchFamily="18" charset="0"/>
                <a:ea typeface="Times New Roman" panose="02020603050405020304" pitchFamily="18" charset="0"/>
              </a:rPr>
              <a:t>loại</a:t>
            </a:r>
            <a:endParaRPr lang="en-US" sz="2300" spc="-40" dirty="0">
              <a:effectLst/>
              <a:latin typeface="Times New Roman" panose="02020603050405020304" pitchFamily="18" charset="0"/>
              <a:ea typeface="Times New Roman" panose="02020603050405020304" pitchFamily="18" charset="0"/>
            </a:endParaRPr>
          </a:p>
          <a:p>
            <a:pPr marL="140335">
              <a:spcBef>
                <a:spcPts val="210"/>
              </a:spcBef>
              <a:spcAft>
                <a:spcPts val="0"/>
              </a:spcAft>
            </a:pPr>
            <a:r>
              <a:rPr lang="vi-VN" sz="2300" dirty="0">
                <a:effectLst/>
                <a:latin typeface="Times New Roman" panose="02020603050405020304" pitchFamily="18" charset="0"/>
                <a:ea typeface="Times New Roman" panose="02020603050405020304" pitchFamily="18" charset="0"/>
              </a:rPr>
              <a:t>Tuỳ theo các yếu tố căn cứ phân loại, vi sai được phân loại như sau:</a:t>
            </a:r>
            <a:endParaRPr lang="en-US" sz="2300" dirty="0">
              <a:effectLst/>
              <a:latin typeface="Times New Roman" panose="02020603050405020304" pitchFamily="18" charset="0"/>
              <a:ea typeface="Times New Roman" panose="02020603050405020304" pitchFamily="18" charset="0"/>
            </a:endParaRPr>
          </a:p>
          <a:p>
            <a:pPr>
              <a:spcBef>
                <a:spcPts val="190"/>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công</a:t>
            </a:r>
            <a:r>
              <a:rPr lang="vi-VN" sz="2300" i="1" spc="-15"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dụng:</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giữa các bánh</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xe;</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giữa các</a:t>
            </a:r>
            <a:r>
              <a:rPr lang="vi-VN" sz="2300" spc="-15"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cầu.</a:t>
            </a:r>
            <a:endParaRPr lang="en-US" sz="2300" dirty="0">
              <a:effectLst/>
              <a:latin typeface="Times New Roman" panose="02020603050405020304" pitchFamily="18" charset="0"/>
              <a:ea typeface="Times New Roman" panose="02020603050405020304" pitchFamily="18" charset="0"/>
            </a:endParaRPr>
          </a:p>
          <a:p>
            <a:pPr>
              <a:spcBef>
                <a:spcPts val="445"/>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kết</a:t>
            </a:r>
            <a:r>
              <a:rPr lang="vi-VN" sz="2300" i="1" spc="-5"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cấu:</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với các bánh răng</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côn;</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với các bánh răng</a:t>
            </a:r>
            <a:r>
              <a:rPr lang="vi-VN" sz="2300" spc="-3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a:t>
            </a:r>
            <a:endParaRPr lang="en-US" sz="2300" dirty="0">
              <a:effectLst/>
              <a:latin typeface="Times New Roman" panose="02020603050405020304" pitchFamily="18" charset="0"/>
              <a:ea typeface="Times New Roman" panose="02020603050405020304" pitchFamily="18" charset="0"/>
            </a:endParaRPr>
          </a:p>
          <a:p>
            <a:pPr lvl="0">
              <a:spcBef>
                <a:spcPts val="190"/>
              </a:spcBef>
              <a:spcAft>
                <a:spcPts val="0"/>
              </a:spcAft>
              <a:buSzPts val="1400"/>
              <a:tabLst>
                <a:tab pos="244475" algn="l"/>
              </a:tabLst>
            </a:pPr>
            <a:r>
              <a:rPr lang="en-US" sz="2300" dirty="0">
                <a:effectLst/>
                <a:latin typeface="Times New Roman" panose="02020603050405020304" pitchFamily="18" charset="0"/>
                <a:ea typeface="Times New Roman" panose="02020603050405020304" pitchFamily="18" charset="0"/>
              </a:rPr>
              <a:t>	   + </a:t>
            </a:r>
            <a:r>
              <a:rPr lang="vi-VN" sz="2300" dirty="0">
                <a:effectLst/>
                <a:latin typeface="Times New Roman" panose="02020603050405020304" pitchFamily="18" charset="0"/>
                <a:ea typeface="Times New Roman" panose="02020603050405020304" pitchFamily="18" charset="0"/>
              </a:rPr>
              <a:t>Vi sai tăng </a:t>
            </a:r>
            <a:r>
              <a:rPr lang="vi-VN" sz="2300" spc="-15" dirty="0">
                <a:effectLst/>
                <a:latin typeface="Times New Roman" panose="02020603050405020304" pitchFamily="18" charset="0"/>
                <a:ea typeface="Times New Roman" panose="02020603050405020304" pitchFamily="18" charset="0"/>
              </a:rPr>
              <a:t>ma</a:t>
            </a:r>
            <a:r>
              <a:rPr lang="vi-VN" sz="2300" spc="-5"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sát.</a:t>
            </a:r>
            <a:endParaRPr lang="en-US" sz="2300" dirty="0">
              <a:effectLst/>
              <a:latin typeface="Times New Roman" panose="02020603050405020304" pitchFamily="18" charset="0"/>
              <a:ea typeface="Times New Roman" panose="02020603050405020304" pitchFamily="18" charset="0"/>
            </a:endParaRPr>
          </a:p>
          <a:p>
            <a:pPr>
              <a:spcBef>
                <a:spcPts val="190"/>
              </a:spcBef>
              <a:tabLst>
                <a:tab pos="274955" algn="l"/>
              </a:tabLst>
            </a:pPr>
            <a:r>
              <a:rPr lang="en-US" sz="2300" i="1"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Theo đặc tính phân phối mômen</a:t>
            </a:r>
            <a:r>
              <a:rPr lang="vi-VN" sz="2300" i="1" spc="-30" dirty="0">
                <a:effectLst/>
                <a:latin typeface="Times New Roman" panose="02020603050405020304" pitchFamily="18" charset="0"/>
                <a:ea typeface="Times New Roman" panose="02020603050405020304" pitchFamily="18" charset="0"/>
              </a:rPr>
              <a:t> </a:t>
            </a:r>
            <a:r>
              <a:rPr lang="vi-VN" sz="2300" i="1" dirty="0">
                <a:effectLst/>
                <a:latin typeface="Times New Roman" panose="02020603050405020304" pitchFamily="18" charset="0"/>
                <a:ea typeface="Times New Roman" panose="02020603050405020304" pitchFamily="18" charset="0"/>
              </a:rPr>
              <a:t>xoắn:</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đối xứng: mômen xoắn phân phối đều ra các</a:t>
            </a:r>
            <a:r>
              <a:rPr lang="vi-VN" sz="2300" spc="-6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trục;</a:t>
            </a:r>
            <a:endParaRPr lang="en-US" sz="2300" dirty="0">
              <a:effectLst/>
              <a:latin typeface="Times New Roman" panose="02020603050405020304" pitchFamily="18" charset="0"/>
              <a:ea typeface="Times New Roman" panose="02020603050405020304" pitchFamily="18" charset="0"/>
            </a:endParaRPr>
          </a:p>
          <a:p>
            <a:pPr lvl="1">
              <a:spcBef>
                <a:spcPts val="190"/>
              </a:spcBef>
              <a:spcAft>
                <a:spcPts val="0"/>
              </a:spcAft>
              <a:buSzPts val="1400"/>
              <a:tabLst>
                <a:tab pos="599440" algn="l"/>
              </a:tabLst>
            </a:pPr>
            <a:r>
              <a:rPr lang="en-US" sz="230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Vi sai không đối xứng: mômen xoắn phân phối không đều ra các</a:t>
            </a:r>
            <a:r>
              <a:rPr lang="vi-VN" sz="2300" spc="-80" dirty="0">
                <a:effectLst/>
                <a:latin typeface="Times New Roman" panose="02020603050405020304" pitchFamily="18" charset="0"/>
                <a:ea typeface="Times New Roman" panose="02020603050405020304" pitchFamily="18" charset="0"/>
              </a:rPr>
              <a:t> </a:t>
            </a:r>
            <a:r>
              <a:rPr lang="vi-VN" sz="2300" dirty="0">
                <a:effectLst/>
                <a:latin typeface="Times New Roman" panose="02020603050405020304" pitchFamily="18" charset="0"/>
                <a:ea typeface="Times New Roman" panose="02020603050405020304" pitchFamily="18" charset="0"/>
              </a:rPr>
              <a:t>trục.</a:t>
            </a:r>
            <a:endParaRPr lang="en-US" sz="23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1021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6528ED-1134-E9AF-13B5-F53BA9323DFE}"/>
              </a:ext>
            </a:extLst>
          </p:cNvPr>
          <p:cNvSpPr>
            <a:spLocks noGrp="1"/>
          </p:cNvSpPr>
          <p:nvPr>
            <p:ph type="sldNum" sz="quarter" idx="12"/>
          </p:nvPr>
        </p:nvSpPr>
        <p:spPr/>
        <p:txBody>
          <a:bodyPr/>
          <a:lstStyle/>
          <a:p>
            <a:fld id="{72C07508-5EB2-4DB8-8378-8805A83D3842}" type="slidenum">
              <a:rPr lang="en-US" smtClean="0"/>
              <a:pPr/>
              <a:t>41</a:t>
            </a:fld>
            <a:endParaRPr lang="en-US"/>
          </a:p>
        </p:txBody>
      </p:sp>
      <p:sp>
        <p:nvSpPr>
          <p:cNvPr id="6" name="TextBox 5">
            <a:extLst>
              <a:ext uri="{FF2B5EF4-FFF2-40B4-BE49-F238E27FC236}">
                <a16:creationId xmlns:a16="http://schemas.microsoft.com/office/drawing/2014/main" id="{39411A04-DBB2-330D-E3C2-2720E53326AE}"/>
              </a:ext>
            </a:extLst>
          </p:cNvPr>
          <p:cNvSpPr txBox="1"/>
          <p:nvPr/>
        </p:nvSpPr>
        <p:spPr>
          <a:xfrm>
            <a:off x="152526" y="-152306"/>
            <a:ext cx="9067562" cy="6770893"/>
          </a:xfrm>
          <a:prstGeom prst="rect">
            <a:avLst/>
          </a:prstGeom>
          <a:noFill/>
        </p:spPr>
        <p:txBody>
          <a:bodyPr wrap="square">
            <a:spAutoFit/>
          </a:bodyPr>
          <a:lstStyle/>
          <a:p>
            <a:pPr lvl="2">
              <a:lnSpc>
                <a:spcPct val="150000"/>
              </a:lnSpc>
              <a:spcBef>
                <a:spcPts val="285"/>
              </a:spcBef>
              <a:spcAft>
                <a:spcPts val="0"/>
              </a:spcAft>
              <a:buSzPts val="1300"/>
              <a:tabLst>
                <a:tab pos="552450" algn="l"/>
              </a:tabLst>
            </a:pPr>
            <a:r>
              <a:rPr lang="en-US" sz="2400" b="1" spc="-40"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Yêu</a:t>
            </a:r>
            <a:r>
              <a:rPr lang="vi-VN" sz="2400" b="1" spc="5"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cầu</a:t>
            </a:r>
            <a:endParaRPr lang="en-US" sz="2400" spc="-40" dirty="0">
              <a:effectLst/>
              <a:latin typeface="Times New Roman" panose="02020603050405020304" pitchFamily="18" charset="0"/>
              <a:ea typeface="Times New Roman" panose="02020603050405020304" pitchFamily="18" charset="0"/>
            </a:endParaRPr>
          </a:p>
          <a:p>
            <a:pPr marR="447675" lvl="0">
              <a:lnSpc>
                <a:spcPct val="150000"/>
              </a:lnSpc>
              <a:spcBef>
                <a:spcPts val="210"/>
              </a:spcBef>
              <a:spcAft>
                <a:spcPts val="0"/>
              </a:spcAft>
              <a:buSzPts val="1400"/>
              <a:tabLst>
                <a:tab pos="261620"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Phân phối mômen xoắn giữa các bánh xe hay giữa các trục theo tỉ lệ đảm bảo sử dụng trọng lượng bám của ôtô là tốt</a:t>
            </a:r>
            <a:r>
              <a:rPr lang="vi-VN" sz="2400" spc="-7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nhất;</a:t>
            </a:r>
            <a:endParaRPr lang="en-US" sz="2400" dirty="0">
              <a:effectLst/>
              <a:latin typeface="Times New Roman" panose="02020603050405020304" pitchFamily="18" charset="0"/>
              <a:ea typeface="Times New Roman" panose="02020603050405020304" pitchFamily="18" charset="0"/>
            </a:endParaRPr>
          </a:p>
          <a:p>
            <a:pPr lvl="0">
              <a:lnSpc>
                <a:spcPct val="150000"/>
              </a:lnSpc>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Kích thước truyền động phải nhỏ</a:t>
            </a:r>
            <a:r>
              <a:rPr lang="vi-VN" sz="2400" spc="-2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gọn;</a:t>
            </a:r>
            <a:endParaRPr lang="en-US" sz="2400" dirty="0">
              <a:effectLst/>
              <a:latin typeface="Times New Roman" panose="02020603050405020304" pitchFamily="18" charset="0"/>
              <a:ea typeface="Times New Roman" panose="02020603050405020304" pitchFamily="18" charset="0"/>
            </a:endParaRPr>
          </a:p>
          <a:p>
            <a:pPr lvl="0">
              <a:lnSpc>
                <a:spcPct val="150000"/>
              </a:lnSpc>
              <a:spcBef>
                <a:spcPts val="190"/>
              </a:spcBef>
              <a:spcAft>
                <a:spcPts val="0"/>
              </a:spcAft>
              <a:buSzPts val="1400"/>
              <a:tabLst>
                <a:tab pos="244475" algn="l"/>
              </a:tabLst>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Có hiệu suất truyền động</a:t>
            </a:r>
            <a:r>
              <a:rPr lang="vi-VN" sz="2400" spc="-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cao.</a:t>
            </a:r>
            <a:endParaRPr lang="en-US" sz="2400" dirty="0">
              <a:latin typeface="Times New Roman" panose="02020603050405020304" pitchFamily="18" charset="0"/>
              <a:ea typeface="Times New Roman" panose="02020603050405020304" pitchFamily="18" charset="0"/>
            </a:endParaRPr>
          </a:p>
          <a:p>
            <a:pPr lvl="0">
              <a:lnSpc>
                <a:spcPct val="150000"/>
              </a:lnSpc>
              <a:spcBef>
                <a:spcPts val="190"/>
              </a:spcBef>
              <a:spcAft>
                <a:spcPts val="0"/>
              </a:spcAft>
              <a:buSzPts val="1400"/>
              <a:tabLst>
                <a:tab pos="244475" algn="l"/>
              </a:tabLst>
            </a:pPr>
            <a:r>
              <a:rPr lang="en-US" sz="2400" b="1" spc="-40" dirty="0">
                <a:effectLst/>
                <a:latin typeface="Times New Roman" panose="02020603050405020304" pitchFamily="18" charset="0"/>
                <a:ea typeface="Times New Roman" panose="02020603050405020304" pitchFamily="18" charset="0"/>
              </a:rPr>
              <a:t>1.3. </a:t>
            </a:r>
            <a:r>
              <a:rPr lang="vi-VN" sz="2400" b="1" spc="-40" dirty="0">
                <a:effectLst/>
                <a:latin typeface="Times New Roman" panose="02020603050405020304" pitchFamily="18" charset="0"/>
                <a:ea typeface="Times New Roman" panose="02020603050405020304" pitchFamily="18" charset="0"/>
              </a:rPr>
              <a:t>Sơ đồ cấu tạo và nguyên lý làm việc của vi</a:t>
            </a:r>
            <a:r>
              <a:rPr lang="vi-VN" sz="2400" b="1" spc="-50" dirty="0">
                <a:effectLst/>
                <a:latin typeface="Times New Roman" panose="02020603050405020304" pitchFamily="18" charset="0"/>
                <a:ea typeface="Times New Roman" panose="02020603050405020304" pitchFamily="18" charset="0"/>
              </a:rPr>
              <a:t> </a:t>
            </a:r>
            <a:r>
              <a:rPr lang="vi-VN" sz="2400" b="1" spc="-40" dirty="0">
                <a:effectLst/>
                <a:latin typeface="Times New Roman" panose="02020603050405020304" pitchFamily="18" charset="0"/>
                <a:ea typeface="Times New Roman" panose="02020603050405020304" pitchFamily="18" charset="0"/>
              </a:rPr>
              <a:t>sai</a:t>
            </a:r>
            <a:endParaRPr lang="en-US" sz="2400" spc="-40" dirty="0">
              <a:effectLst/>
              <a:latin typeface="Times New Roman" panose="02020603050405020304" pitchFamily="18" charset="0"/>
              <a:ea typeface="Times New Roman" panose="02020603050405020304" pitchFamily="18" charset="0"/>
            </a:endParaRPr>
          </a:p>
          <a:p>
            <a:pPr>
              <a:lnSpc>
                <a:spcPct val="150000"/>
              </a:lnSpc>
            </a:pPr>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Đây là truyền lực chính một cấp, bánh răng côn xoắn. Truyền lực chính bao gồm bánh răng chủ động 2 (còn gọi là bánh răng quả dứa) và bánh răng bị động 1 (còn gọi là bánh răng vành chậu). Bánh răng chủ động của truyền lực chính được chế tạo liền trục và gối trên vỏ bằng các ổ đỡ. Bánh răng bị động thường được ghép với vỏ bộ vi sai và cũng được gối trên vỏ bằng hai ổ đỡ</a:t>
            </a:r>
            <a:endParaRPr lang="en-US" sz="2400" dirty="0"/>
          </a:p>
        </p:txBody>
      </p:sp>
    </p:spTree>
    <p:extLst>
      <p:ext uri="{BB962C8B-B14F-4D97-AF65-F5344CB8AC3E}">
        <p14:creationId xmlns:p14="http://schemas.microsoft.com/office/powerpoint/2010/main" val="14887441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BDD016-4821-F5F2-FD98-C799B0597D29}"/>
              </a:ext>
            </a:extLst>
          </p:cNvPr>
          <p:cNvSpPr>
            <a:spLocks noGrp="1"/>
          </p:cNvSpPr>
          <p:nvPr>
            <p:ph type="sldNum" sz="quarter" idx="12"/>
          </p:nvPr>
        </p:nvSpPr>
        <p:spPr/>
        <p:txBody>
          <a:bodyPr/>
          <a:lstStyle/>
          <a:p>
            <a:fld id="{72C07508-5EB2-4DB8-8378-8805A83D3842}" type="slidenum">
              <a:rPr lang="en-US" smtClean="0"/>
              <a:pPr/>
              <a:t>42</a:t>
            </a:fld>
            <a:endParaRPr lang="en-US"/>
          </a:p>
        </p:txBody>
      </p:sp>
      <p:grpSp>
        <p:nvGrpSpPr>
          <p:cNvPr id="5" name="Group 2">
            <a:extLst>
              <a:ext uri="{FF2B5EF4-FFF2-40B4-BE49-F238E27FC236}">
                <a16:creationId xmlns:a16="http://schemas.microsoft.com/office/drawing/2014/main" id="{6CD4D637-0D43-320F-DD51-218FEB6D8152}"/>
              </a:ext>
            </a:extLst>
          </p:cNvPr>
          <p:cNvGrpSpPr>
            <a:grpSpLocks/>
          </p:cNvGrpSpPr>
          <p:nvPr/>
        </p:nvGrpSpPr>
        <p:grpSpPr bwMode="auto">
          <a:xfrm>
            <a:off x="-228464" y="228683"/>
            <a:ext cx="12801264" cy="6127667"/>
            <a:chOff x="2938" y="1811"/>
            <a:chExt cx="7538" cy="2827"/>
          </a:xfrm>
        </p:grpSpPr>
        <p:pic>
          <p:nvPicPr>
            <p:cNvPr id="1027" name="Picture 3">
              <a:extLst>
                <a:ext uri="{FF2B5EF4-FFF2-40B4-BE49-F238E27FC236}">
                  <a16:creationId xmlns:a16="http://schemas.microsoft.com/office/drawing/2014/main" id="{B8641630-4F3A-A997-B7FB-E3F47C334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 y="1811"/>
              <a:ext cx="2705" cy="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857629AB-AEFE-843D-2157-13B8DC3193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7907"/>
            <a:stretch/>
          </p:blipFill>
          <p:spPr bwMode="auto">
            <a:xfrm>
              <a:off x="2938" y="4566"/>
              <a:ext cx="7538"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84213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109BAE-C11E-B700-99EF-77ADFF332531}"/>
              </a:ext>
            </a:extLst>
          </p:cNvPr>
          <p:cNvSpPr>
            <a:spLocks noGrp="1"/>
          </p:cNvSpPr>
          <p:nvPr>
            <p:ph type="sldNum" sz="quarter" idx="12"/>
          </p:nvPr>
        </p:nvSpPr>
        <p:spPr/>
        <p:txBody>
          <a:bodyPr/>
          <a:lstStyle/>
          <a:p>
            <a:fld id="{72C07508-5EB2-4DB8-8378-8805A83D3842}" type="slidenum">
              <a:rPr lang="en-US" smtClean="0"/>
              <a:pPr/>
              <a:t>43</a:t>
            </a:fld>
            <a:endParaRPr lang="en-US"/>
          </a:p>
        </p:txBody>
      </p:sp>
      <p:sp>
        <p:nvSpPr>
          <p:cNvPr id="6" name="TextBox 5">
            <a:extLst>
              <a:ext uri="{FF2B5EF4-FFF2-40B4-BE49-F238E27FC236}">
                <a16:creationId xmlns:a16="http://schemas.microsoft.com/office/drawing/2014/main" id="{8F4E78BE-CC44-1C85-4AE7-D725E4E68E6B}"/>
              </a:ext>
            </a:extLst>
          </p:cNvPr>
          <p:cNvSpPr txBox="1"/>
          <p:nvPr/>
        </p:nvSpPr>
        <p:spPr>
          <a:xfrm>
            <a:off x="22186" y="381080"/>
            <a:ext cx="9502693" cy="6503832"/>
          </a:xfrm>
          <a:prstGeom prst="rect">
            <a:avLst/>
          </a:prstGeom>
          <a:noFill/>
        </p:spPr>
        <p:txBody>
          <a:bodyPr wrap="square">
            <a:spAutoFit/>
          </a:bodyPr>
          <a:lstStyle/>
          <a:p>
            <a:pPr marL="140335" algn="just">
              <a:lnSpc>
                <a:spcPct val="150000"/>
              </a:lnSpc>
            </a:pPr>
            <a:r>
              <a:rPr lang="en-US" sz="2800" i="1" dirty="0">
                <a:effectLst/>
                <a:latin typeface="Times New Roman" panose="02020603050405020304" pitchFamily="18" charset="0"/>
                <a:ea typeface="Times New Roman" panose="02020603050405020304" pitchFamily="18" charset="0"/>
              </a:rPr>
              <a:t>- </a:t>
            </a:r>
            <a:r>
              <a:rPr lang="vi-VN" sz="2800" i="1" dirty="0">
                <a:effectLst/>
                <a:latin typeface="Times New Roman" panose="02020603050405020304" pitchFamily="18" charset="0"/>
                <a:ea typeface="Times New Roman" panose="02020603050405020304" pitchFamily="18" charset="0"/>
              </a:rPr>
              <a:t>Nguyên lý làm việc:</a:t>
            </a:r>
            <a:endParaRPr lang="en-US" sz="2800" dirty="0">
              <a:effectLst/>
              <a:latin typeface="Times New Roman" panose="02020603050405020304" pitchFamily="18" charset="0"/>
              <a:ea typeface="Times New Roman" panose="02020603050405020304" pitchFamily="18" charset="0"/>
            </a:endParaRPr>
          </a:p>
          <a:p>
            <a:pPr marL="140335" marR="447040" indent="457200" algn="just">
              <a:lnSpc>
                <a:spcPct val="150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Mômen từ trục các đăng truyền tới trục chủ động sang bánh răng bị động của truyền lực chính đến vỏ bộ vi sai. Khi ôtô chuyển động thẳng trên đường bằng phẳng, sức cản ở hai bánh xe chủ động là như nhau bán kính lăn của hai bánh xe chủ động là như nhau. Khi này các bánh răng hành tinh  không quay quanh trục của nó </a:t>
            </a:r>
            <a:r>
              <a:rPr lang="vi-VN" sz="2800" spc="-15" dirty="0">
                <a:effectLst/>
                <a:latin typeface="Times New Roman" panose="02020603050405020304" pitchFamily="18" charset="0"/>
                <a:ea typeface="Times New Roman" panose="02020603050405020304" pitchFamily="18" charset="0"/>
              </a:rPr>
              <a:t>mà </a:t>
            </a:r>
            <a:r>
              <a:rPr lang="vi-VN" sz="2800" dirty="0">
                <a:effectLst/>
                <a:latin typeface="Times New Roman" panose="02020603050405020304" pitchFamily="18" charset="0"/>
                <a:ea typeface="Times New Roman" panose="02020603050405020304" pitchFamily="18" charset="0"/>
              </a:rPr>
              <a:t>chỉ đóng vai trò như một vấu truyền để truyền mômen từ vỏ vi sai đến hai bánh răng mặt trời ở hai phía với cùng mômen và số vòng quay như nhau đến hai bánh xe chủ</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4436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E646BC-B258-34E8-FE09-53A3156255A9}"/>
              </a:ext>
            </a:extLst>
          </p:cNvPr>
          <p:cNvSpPr>
            <a:spLocks noGrp="1"/>
          </p:cNvSpPr>
          <p:nvPr>
            <p:ph type="sldNum" sz="quarter" idx="12"/>
          </p:nvPr>
        </p:nvSpPr>
        <p:spPr/>
        <p:txBody>
          <a:bodyPr/>
          <a:lstStyle/>
          <a:p>
            <a:fld id="{72C07508-5EB2-4DB8-8378-8805A83D3842}" type="slidenum">
              <a:rPr lang="en-US" smtClean="0"/>
              <a:pPr/>
              <a:t>44</a:t>
            </a:fld>
            <a:endParaRPr lang="en-US"/>
          </a:p>
        </p:txBody>
      </p:sp>
      <p:sp>
        <p:nvSpPr>
          <p:cNvPr id="8" name="TextBox 7">
            <a:extLst>
              <a:ext uri="{FF2B5EF4-FFF2-40B4-BE49-F238E27FC236}">
                <a16:creationId xmlns:a16="http://schemas.microsoft.com/office/drawing/2014/main" id="{375433FF-328B-6554-7E67-41333CF3EF75}"/>
              </a:ext>
            </a:extLst>
          </p:cNvPr>
          <p:cNvSpPr txBox="1"/>
          <p:nvPr/>
        </p:nvSpPr>
        <p:spPr>
          <a:xfrm>
            <a:off x="-1142840" y="27047"/>
            <a:ext cx="10591522" cy="461665"/>
          </a:xfrm>
          <a:prstGeom prst="rect">
            <a:avLst/>
          </a:prstGeom>
          <a:noFill/>
        </p:spPr>
        <p:txBody>
          <a:bodyPr wrap="square">
            <a:spAutoFit/>
          </a:bodyPr>
          <a:lstStyle/>
          <a:p>
            <a:pPr lvl="3" algn="just">
              <a:spcBef>
                <a:spcPts val="80"/>
              </a:spcBef>
              <a:spcAft>
                <a:spcPts val="0"/>
              </a:spcAft>
              <a:buSzPts val="1300"/>
              <a:tabLst>
                <a:tab pos="635000" algn="l"/>
              </a:tabLst>
            </a:pPr>
            <a:r>
              <a:rPr lang="en-US" sz="2400" b="1" dirty="0">
                <a:effectLst/>
                <a:latin typeface="Times New Roman" panose="02020603050405020304" pitchFamily="18" charset="0"/>
                <a:ea typeface="Times New Roman" panose="02020603050405020304" pitchFamily="18" charset="0"/>
              </a:rPr>
              <a:t>1.4. </a:t>
            </a:r>
            <a:r>
              <a:rPr lang="vi-VN" sz="2400" b="1" dirty="0">
                <a:effectLst/>
                <a:latin typeface="Times New Roman" panose="02020603050405020304" pitchFamily="18" charset="0"/>
                <a:ea typeface="Times New Roman" panose="02020603050405020304" pitchFamily="18" charset="0"/>
              </a:rPr>
              <a:t>Truyền lực chính một cấp - vi sai thường có bộ khoá vi</a:t>
            </a:r>
            <a:r>
              <a:rPr lang="vi-VN" sz="2400" b="1" spc="-4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sai</a:t>
            </a:r>
            <a:endParaRPr lang="en-US" sz="2400" dirty="0">
              <a:effectLst/>
              <a:latin typeface="Times New Roman" panose="02020603050405020304" pitchFamily="18" charset="0"/>
              <a:ea typeface="Times New Roman" panose="02020603050405020304" pitchFamily="18" charset="0"/>
            </a:endParaRPr>
          </a:p>
        </p:txBody>
      </p:sp>
      <p:pic>
        <p:nvPicPr>
          <p:cNvPr id="9" name="image297.png">
            <a:extLst>
              <a:ext uri="{FF2B5EF4-FFF2-40B4-BE49-F238E27FC236}">
                <a16:creationId xmlns:a16="http://schemas.microsoft.com/office/drawing/2014/main" id="{155CB3E1-D99F-61EC-FF51-D08E74CE0230}"/>
              </a:ext>
            </a:extLst>
          </p:cNvPr>
          <p:cNvPicPr>
            <a:picLocks noChangeAspect="1"/>
          </p:cNvPicPr>
          <p:nvPr/>
        </p:nvPicPr>
        <p:blipFill rotWithShape="1">
          <a:blip r:embed="rId2" cstate="print"/>
          <a:srcRect l="50000"/>
          <a:stretch/>
        </p:blipFill>
        <p:spPr>
          <a:xfrm>
            <a:off x="681037" y="685872"/>
            <a:ext cx="8081863" cy="6035604"/>
          </a:xfrm>
          <a:prstGeom prst="rect">
            <a:avLst/>
          </a:prstGeom>
        </p:spPr>
      </p:pic>
    </p:spTree>
    <p:extLst>
      <p:ext uri="{BB962C8B-B14F-4D97-AF65-F5344CB8AC3E}">
        <p14:creationId xmlns:p14="http://schemas.microsoft.com/office/powerpoint/2010/main" val="3587318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70E6D8-F6F6-6672-37C5-425CB4841AF0}"/>
              </a:ext>
            </a:extLst>
          </p:cNvPr>
          <p:cNvSpPr>
            <a:spLocks noGrp="1"/>
          </p:cNvSpPr>
          <p:nvPr>
            <p:ph type="sldNum" sz="quarter" idx="12"/>
          </p:nvPr>
        </p:nvSpPr>
        <p:spPr/>
        <p:txBody>
          <a:bodyPr/>
          <a:lstStyle/>
          <a:p>
            <a:fld id="{72C07508-5EB2-4DB8-8378-8805A83D3842}" type="slidenum">
              <a:rPr lang="en-US" smtClean="0"/>
              <a:pPr/>
              <a:t>45</a:t>
            </a:fld>
            <a:endParaRPr lang="en-US"/>
          </a:p>
        </p:txBody>
      </p:sp>
      <p:sp>
        <p:nvSpPr>
          <p:cNvPr id="6" name="TextBox 5">
            <a:extLst>
              <a:ext uri="{FF2B5EF4-FFF2-40B4-BE49-F238E27FC236}">
                <a16:creationId xmlns:a16="http://schemas.microsoft.com/office/drawing/2014/main" id="{4BE69871-2DE8-82D7-B19C-652EECC34B2A}"/>
              </a:ext>
            </a:extLst>
          </p:cNvPr>
          <p:cNvSpPr txBox="1"/>
          <p:nvPr/>
        </p:nvSpPr>
        <p:spPr>
          <a:xfrm>
            <a:off x="-1219038" y="12298"/>
            <a:ext cx="9448552" cy="461665"/>
          </a:xfrm>
          <a:prstGeom prst="rect">
            <a:avLst/>
          </a:prstGeom>
          <a:noFill/>
        </p:spPr>
        <p:txBody>
          <a:bodyPr wrap="square">
            <a:spAutoFit/>
          </a:bodyPr>
          <a:lstStyle/>
          <a:p>
            <a:pPr lvl="3" algn="just">
              <a:spcBef>
                <a:spcPts val="35"/>
              </a:spcBef>
              <a:spcAft>
                <a:spcPts val="0"/>
              </a:spcAft>
              <a:buSzPts val="1300"/>
              <a:tabLst>
                <a:tab pos="635000" algn="l"/>
              </a:tabLst>
            </a:pPr>
            <a:r>
              <a:rPr lang="en-US" sz="2400" b="1" dirty="0">
                <a:effectLst/>
                <a:latin typeface="Times New Roman" panose="02020603050405020304" pitchFamily="18" charset="0"/>
                <a:ea typeface="Times New Roman" panose="02020603050405020304" pitchFamily="18" charset="0"/>
              </a:rPr>
              <a:t>1.5. </a:t>
            </a:r>
            <a:r>
              <a:rPr lang="vi-VN" sz="2400" b="1" dirty="0">
                <a:effectLst/>
                <a:latin typeface="Times New Roman" panose="02020603050405020304" pitchFamily="18" charset="0"/>
                <a:ea typeface="Times New Roman" panose="02020603050405020304" pitchFamily="18" charset="0"/>
              </a:rPr>
              <a:t>Truyền lực chính hai cấp - vi sai thường dùng trên xe</a:t>
            </a:r>
            <a:r>
              <a:rPr lang="vi-VN" sz="2400" b="1" spc="-5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tải</a:t>
            </a:r>
            <a:endParaRPr lang="en-US" sz="2400" dirty="0">
              <a:effectLst/>
              <a:latin typeface="Times New Roman" panose="02020603050405020304" pitchFamily="18" charset="0"/>
              <a:ea typeface="Times New Roman" panose="02020603050405020304" pitchFamily="18" charset="0"/>
            </a:endParaRPr>
          </a:p>
        </p:txBody>
      </p:sp>
      <p:pic>
        <p:nvPicPr>
          <p:cNvPr id="7" name="image300.png">
            <a:extLst>
              <a:ext uri="{FF2B5EF4-FFF2-40B4-BE49-F238E27FC236}">
                <a16:creationId xmlns:a16="http://schemas.microsoft.com/office/drawing/2014/main" id="{F17AA98A-13D4-3FC5-4A96-F898C02E950A}"/>
              </a:ext>
            </a:extLst>
          </p:cNvPr>
          <p:cNvPicPr>
            <a:picLocks noChangeAspect="1"/>
          </p:cNvPicPr>
          <p:nvPr/>
        </p:nvPicPr>
        <p:blipFill>
          <a:blip r:embed="rId2" cstate="print"/>
          <a:stretch>
            <a:fillRect/>
          </a:stretch>
        </p:blipFill>
        <p:spPr>
          <a:xfrm>
            <a:off x="2209872" y="914467"/>
            <a:ext cx="5867245" cy="4114692"/>
          </a:xfrm>
          <a:prstGeom prst="rect">
            <a:avLst/>
          </a:prstGeom>
        </p:spPr>
      </p:pic>
      <p:sp>
        <p:nvSpPr>
          <p:cNvPr id="8" name="TextBox 7">
            <a:extLst>
              <a:ext uri="{FF2B5EF4-FFF2-40B4-BE49-F238E27FC236}">
                <a16:creationId xmlns:a16="http://schemas.microsoft.com/office/drawing/2014/main" id="{12342CEB-D776-8066-F7AE-071F00833989}"/>
              </a:ext>
            </a:extLst>
          </p:cNvPr>
          <p:cNvSpPr txBox="1"/>
          <p:nvPr/>
        </p:nvSpPr>
        <p:spPr>
          <a:xfrm>
            <a:off x="724010" y="5272350"/>
            <a:ext cx="8838967" cy="830997"/>
          </a:xfrm>
          <a:prstGeom prst="rect">
            <a:avLst/>
          </a:prstGeom>
          <a:noFill/>
        </p:spPr>
        <p:txBody>
          <a:bodyPr wrap="square">
            <a:spAutoFit/>
          </a:bodyPr>
          <a:lstStyle/>
          <a:p>
            <a:r>
              <a:rPr lang="en-US" sz="2400" i="1" dirty="0">
                <a:effectLst/>
                <a:latin typeface="Times New Roman" panose="02020603050405020304" pitchFamily="18" charset="0"/>
                <a:ea typeface="Times New Roman" panose="02020603050405020304" pitchFamily="18" charset="0"/>
              </a:rPr>
              <a:t>1-</a:t>
            </a:r>
            <a:r>
              <a:rPr lang="vi-VN" sz="2400" i="1" dirty="0">
                <a:effectLst/>
                <a:latin typeface="Times New Roman" panose="02020603050405020304" pitchFamily="18" charset="0"/>
                <a:ea typeface="Times New Roman" panose="02020603050405020304" pitchFamily="18" charset="0"/>
              </a:rPr>
              <a:t> Bánh răng quả dứa; 2- Bánh răng vành chậu; 3, 6- Cặp bánh răng trung gian; 4- Bán trục; 5- Vi sai</a:t>
            </a:r>
            <a:endParaRPr lang="en-US" sz="2400" dirty="0"/>
          </a:p>
        </p:txBody>
      </p:sp>
    </p:spTree>
    <p:extLst>
      <p:ext uri="{BB962C8B-B14F-4D97-AF65-F5344CB8AC3E}">
        <p14:creationId xmlns:p14="http://schemas.microsoft.com/office/powerpoint/2010/main" val="2460348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4CF8AC-CA2C-2937-877B-CD46FD940C90}"/>
              </a:ext>
            </a:extLst>
          </p:cNvPr>
          <p:cNvSpPr>
            <a:spLocks noGrp="1"/>
          </p:cNvSpPr>
          <p:nvPr>
            <p:ph type="sldNum" sz="quarter" idx="12"/>
          </p:nvPr>
        </p:nvSpPr>
        <p:spPr/>
        <p:txBody>
          <a:bodyPr/>
          <a:lstStyle/>
          <a:p>
            <a:fld id="{72C07508-5EB2-4DB8-8378-8805A83D3842}" type="slidenum">
              <a:rPr lang="en-US" smtClean="0"/>
              <a:pPr/>
              <a:t>46</a:t>
            </a:fld>
            <a:endParaRPr lang="en-US"/>
          </a:p>
        </p:txBody>
      </p:sp>
      <p:sp>
        <p:nvSpPr>
          <p:cNvPr id="6" name="TextBox 5">
            <a:extLst>
              <a:ext uri="{FF2B5EF4-FFF2-40B4-BE49-F238E27FC236}">
                <a16:creationId xmlns:a16="http://schemas.microsoft.com/office/drawing/2014/main" id="{5F2C4347-CFF8-4CAD-F7C0-836FEB3E6A54}"/>
              </a:ext>
            </a:extLst>
          </p:cNvPr>
          <p:cNvSpPr txBox="1"/>
          <p:nvPr/>
        </p:nvSpPr>
        <p:spPr>
          <a:xfrm>
            <a:off x="-838048" y="152486"/>
            <a:ext cx="7391206" cy="523220"/>
          </a:xfrm>
          <a:prstGeom prst="rect">
            <a:avLst/>
          </a:prstGeom>
          <a:noFill/>
        </p:spPr>
        <p:txBody>
          <a:bodyPr wrap="square">
            <a:spAutoFit/>
          </a:bodyPr>
          <a:lstStyle/>
          <a:p>
            <a:pPr lvl="2" algn="just">
              <a:spcBef>
                <a:spcPts val="44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2. </a:t>
            </a:r>
            <a:r>
              <a:rPr lang="vi-VN" sz="2800" b="1" dirty="0">
                <a:effectLst/>
                <a:latin typeface="Times New Roman" panose="02020603050405020304" pitchFamily="18" charset="0"/>
                <a:ea typeface="Times New Roman" panose="02020603050405020304" pitchFamily="18" charset="0"/>
              </a:rPr>
              <a:t>Bộ trợ lực lái sử dụng trợ lực khí</a:t>
            </a:r>
            <a:r>
              <a:rPr lang="vi-VN" sz="2800" b="1" spc="2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nén</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A77DBBAF-7C18-0A28-57D5-E4FBACE8C8CF}"/>
              </a:ext>
            </a:extLst>
          </p:cNvPr>
          <p:cNvSpPr txBox="1"/>
          <p:nvPr/>
        </p:nvSpPr>
        <p:spPr>
          <a:xfrm>
            <a:off x="-1295236" y="609674"/>
            <a:ext cx="5375786" cy="523220"/>
          </a:xfrm>
          <a:prstGeom prst="rect">
            <a:avLst/>
          </a:prstGeom>
          <a:noFill/>
        </p:spPr>
        <p:txBody>
          <a:bodyPr wrap="square">
            <a:spAutoFit/>
          </a:bodyPr>
          <a:lstStyle/>
          <a:p>
            <a:pPr lvl="3" algn="just">
              <a:spcBef>
                <a:spcPts val="30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2.1. </a:t>
            </a:r>
            <a:r>
              <a:rPr lang="vi-VN" sz="2800" b="1" dirty="0">
                <a:effectLst/>
                <a:latin typeface="Times New Roman" panose="02020603050405020304" pitchFamily="18" charset="0"/>
                <a:ea typeface="Times New Roman" panose="02020603050405020304" pitchFamily="18" charset="0"/>
              </a:rPr>
              <a:t>Cấu</a:t>
            </a:r>
            <a:r>
              <a:rPr lang="vi-VN" sz="2800" b="1" spc="-1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endParaRPr>
          </a:p>
        </p:txBody>
      </p:sp>
      <p:pic>
        <p:nvPicPr>
          <p:cNvPr id="9" name="image44.png">
            <a:extLst>
              <a:ext uri="{FF2B5EF4-FFF2-40B4-BE49-F238E27FC236}">
                <a16:creationId xmlns:a16="http://schemas.microsoft.com/office/drawing/2014/main" id="{B63CA64C-5B13-E324-8AB5-13A30F1C4C72}"/>
              </a:ext>
            </a:extLst>
          </p:cNvPr>
          <p:cNvPicPr>
            <a:picLocks noChangeAspect="1"/>
          </p:cNvPicPr>
          <p:nvPr/>
        </p:nvPicPr>
        <p:blipFill>
          <a:blip r:embed="rId2" cstate="print"/>
          <a:stretch>
            <a:fillRect/>
          </a:stretch>
        </p:blipFill>
        <p:spPr>
          <a:xfrm>
            <a:off x="681037" y="1132894"/>
            <a:ext cx="8691447" cy="5420225"/>
          </a:xfrm>
          <a:prstGeom prst="rect">
            <a:avLst/>
          </a:prstGeom>
        </p:spPr>
      </p:pic>
    </p:spTree>
    <p:extLst>
      <p:ext uri="{BB962C8B-B14F-4D97-AF65-F5344CB8AC3E}">
        <p14:creationId xmlns:p14="http://schemas.microsoft.com/office/powerpoint/2010/main" val="3786124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5D49A3-4E7C-E237-9F89-56A044C5EA77}"/>
              </a:ext>
            </a:extLst>
          </p:cNvPr>
          <p:cNvSpPr>
            <a:spLocks noGrp="1"/>
          </p:cNvSpPr>
          <p:nvPr>
            <p:ph type="sldNum" sz="quarter" idx="12"/>
          </p:nvPr>
        </p:nvSpPr>
        <p:spPr/>
        <p:txBody>
          <a:bodyPr/>
          <a:lstStyle/>
          <a:p>
            <a:fld id="{72C07508-5EB2-4DB8-8378-8805A83D3842}" type="slidenum">
              <a:rPr lang="en-US" smtClean="0"/>
              <a:pPr/>
              <a:t>47</a:t>
            </a:fld>
            <a:endParaRPr lang="en-US"/>
          </a:p>
        </p:txBody>
      </p:sp>
      <p:sp>
        <p:nvSpPr>
          <p:cNvPr id="6" name="TextBox 5">
            <a:extLst>
              <a:ext uri="{FF2B5EF4-FFF2-40B4-BE49-F238E27FC236}">
                <a16:creationId xmlns:a16="http://schemas.microsoft.com/office/drawing/2014/main" id="{B42B63A1-EE41-5206-B6B1-30BCC76C289D}"/>
              </a:ext>
            </a:extLst>
          </p:cNvPr>
          <p:cNvSpPr txBox="1"/>
          <p:nvPr/>
        </p:nvSpPr>
        <p:spPr>
          <a:xfrm>
            <a:off x="152526" y="304882"/>
            <a:ext cx="9372353" cy="5217839"/>
          </a:xfrm>
          <a:prstGeom prst="rect">
            <a:avLst/>
          </a:prstGeom>
          <a:noFill/>
        </p:spPr>
        <p:txBody>
          <a:bodyPr wrap="square">
            <a:spAutoFit/>
          </a:bodyPr>
          <a:lstStyle/>
          <a:p>
            <a:pPr marL="140335" marR="436245" indent="457200" algn="just">
              <a:lnSpc>
                <a:spcPct val="120000"/>
              </a:lnSpc>
              <a:spcBef>
                <a:spcPts val="305"/>
              </a:spcBef>
              <a:spcAft>
                <a:spcPts val="0"/>
              </a:spcAft>
            </a:pPr>
            <a:r>
              <a:rPr lang="vi-VN" sz="2800" dirty="0">
                <a:effectLst/>
                <a:latin typeface="Times New Roman" panose="02020603050405020304" pitchFamily="18" charset="0"/>
                <a:ea typeface="Times New Roman" panose="02020603050405020304" pitchFamily="18" charset="0"/>
              </a:rPr>
              <a:t>1- Xilanh; 2- Pittông ; 3,7,15,-Đường dẫn khí; 4-Bình chứa khí; 5- Máy nén khí; 6- Đồng hồ đo áp suất khí; 8,14- Lỗ thông với khí trời; 9,13- Van kép; 10- Đòn ngang đóng mở van kép; 11-Đòn quay dẫn động đòn ngang 10; 2,20- Thanh dẫn động; 16- Vô lăng; 17- Trục lái; 18- Cơ cấu lái (trục vít a –bánh vít b ) ;19- Đòn quay đứng cố định với trục của bánh vít; 21- Cần đẩy của pittông; 22-Thanh(đòn) kéo dọc; 23-Đòn ngang; 24 Cam hay ngỗng trục; 25- Bánh xe dẫn hướng; 26- Trục hay chốt đứng; 27- Thanh nối của hình thang lái.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505811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E94E40-94FA-C947-B2C6-873546094BB9}"/>
              </a:ext>
            </a:extLst>
          </p:cNvPr>
          <p:cNvSpPr>
            <a:spLocks noGrp="1"/>
          </p:cNvSpPr>
          <p:nvPr>
            <p:ph type="sldNum" sz="quarter" idx="12"/>
          </p:nvPr>
        </p:nvSpPr>
        <p:spPr/>
        <p:txBody>
          <a:bodyPr/>
          <a:lstStyle/>
          <a:p>
            <a:fld id="{72C07508-5EB2-4DB8-8378-8805A83D3842}" type="slidenum">
              <a:rPr lang="en-US" smtClean="0"/>
              <a:pPr/>
              <a:t>48</a:t>
            </a:fld>
            <a:endParaRPr lang="en-US"/>
          </a:p>
        </p:txBody>
      </p:sp>
      <p:sp>
        <p:nvSpPr>
          <p:cNvPr id="6" name="TextBox 5">
            <a:extLst>
              <a:ext uri="{FF2B5EF4-FFF2-40B4-BE49-F238E27FC236}">
                <a16:creationId xmlns:a16="http://schemas.microsoft.com/office/drawing/2014/main" id="{7A906FC4-D722-F1CF-051E-015939640C71}"/>
              </a:ext>
            </a:extLst>
          </p:cNvPr>
          <p:cNvSpPr txBox="1"/>
          <p:nvPr/>
        </p:nvSpPr>
        <p:spPr>
          <a:xfrm>
            <a:off x="228724" y="666545"/>
            <a:ext cx="9829541" cy="5752985"/>
          </a:xfrm>
          <a:prstGeom prst="rect">
            <a:avLst/>
          </a:prstGeom>
          <a:noFill/>
        </p:spPr>
        <p:txBody>
          <a:bodyPr wrap="square">
            <a:spAutoFit/>
          </a:bodyPr>
          <a:lstStyle/>
          <a:p>
            <a:pPr marL="140335" marR="434340" indent="501015" algn="just">
              <a:lnSpc>
                <a:spcPct val="111000"/>
              </a:lnSpc>
              <a:spcBef>
                <a:spcPts val="210"/>
              </a:spcBef>
              <a:spcAft>
                <a:spcPts val="0"/>
              </a:spcAft>
            </a:pPr>
            <a:r>
              <a:rPr lang="vi-VN" sz="2200" dirty="0">
                <a:effectLst/>
                <a:latin typeface="Times New Roman" panose="02020603050405020304" pitchFamily="18" charset="0"/>
                <a:ea typeface="Times New Roman" panose="02020603050405020304" pitchFamily="18" charset="0"/>
              </a:rPr>
              <a:t>Khi thay đổi hướng chuyển động của ôtô giả sử quay vòng sang bên trái, người lái xe phải xoay vành tay lái hay vô lăng 16 ( theo chiều mũi tên ), qua trục lái 17, cơ cấu lái 18, đòn quay đứng 19, thanh 20 dịch chuyển sang trái kéo thanh 12 và đòn 11, làm cho đòn ngang 10 đẩy van kép 9 đi xuống.</a:t>
            </a:r>
            <a:endParaRPr lang="en-US" sz="2200" dirty="0">
              <a:effectLst/>
              <a:latin typeface="Times New Roman" panose="02020603050405020304" pitchFamily="18" charset="0"/>
              <a:ea typeface="Times New Roman" panose="02020603050405020304" pitchFamily="18" charset="0"/>
            </a:endParaRPr>
          </a:p>
          <a:p>
            <a:pPr marL="140335" marR="434975" indent="501015" algn="just">
              <a:lnSpc>
                <a:spcPct val="111000"/>
              </a:lnSpc>
              <a:spcAft>
                <a:spcPts val="0"/>
              </a:spcAft>
            </a:pPr>
            <a:r>
              <a:rPr lang="vi-VN" sz="2200" dirty="0">
                <a:effectLst/>
                <a:latin typeface="Times New Roman" panose="02020603050405020304" pitchFamily="18" charset="0"/>
                <a:ea typeface="Times New Roman" panose="02020603050405020304" pitchFamily="18" charset="0"/>
              </a:rPr>
              <a:t>Khí nén từ bình chứa 4, theo đường 7 vào buồng hay khoang A lên buồng B rồi theo đường 3 tới khoang D của xilanh 1, đẩy pittông 2 sang trái, qua cần 21, thanh 12, thanh kéo dọc 22, đòn quay ngang 23, cam hay ngỗng trục 24 làm cho bánh xe dẫn hướng 25 quay sang trái. Lúc này khoang E của xilanh 1 vẫn được thông với khí trời nhờ đường 15, buồng B phẩy, buồng C phẩy và lỗ 14. Khi cần vòng xe sang phải, thì phải xoay vô lăng theo chiều</a:t>
            </a:r>
            <a:r>
              <a:rPr lang="en-US" sz="2200" dirty="0">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ngược lại và trình tự quá trình xảy ra tương tự nhưng van kép 9 đóng đường dẫn khí từ buồng A sang buồng B, đồng thời lối thông khoang D, buồng B và buồng C với khí trời. Van kép 13 đi xuống khí từ buồng A vào buồng B phẩy theo đuờng 15 vào khoang E đẩy pittông 2 sang bên phải, làm cho bánh xe dẫn hướng 25 lại quay sang bên</a:t>
            </a:r>
            <a:r>
              <a:rPr lang="vi-VN" sz="2200" spc="-25" dirty="0">
                <a:effectLst/>
                <a:latin typeface="Times New Roman" panose="02020603050405020304" pitchFamily="18" charset="0"/>
                <a:ea typeface="Times New Roman" panose="02020603050405020304" pitchFamily="18" charset="0"/>
              </a:rPr>
              <a:t> </a:t>
            </a:r>
            <a:r>
              <a:rPr lang="vi-VN" sz="2200" dirty="0">
                <a:effectLst/>
                <a:latin typeface="Times New Roman" panose="02020603050405020304" pitchFamily="18" charset="0"/>
                <a:ea typeface="Times New Roman" panose="02020603050405020304" pitchFamily="18" charset="0"/>
              </a:rPr>
              <a:t>phải.</a:t>
            </a:r>
            <a:endParaRPr lang="en-US" sz="22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F4D3D668-3859-6345-771E-1480A050B276}"/>
              </a:ext>
            </a:extLst>
          </p:cNvPr>
          <p:cNvSpPr txBox="1"/>
          <p:nvPr/>
        </p:nvSpPr>
        <p:spPr>
          <a:xfrm>
            <a:off x="-1142840" y="179933"/>
            <a:ext cx="6476830" cy="523220"/>
          </a:xfrm>
          <a:prstGeom prst="rect">
            <a:avLst/>
          </a:prstGeom>
          <a:noFill/>
        </p:spPr>
        <p:txBody>
          <a:bodyPr wrap="square">
            <a:spAutoFit/>
          </a:bodyPr>
          <a:lstStyle/>
          <a:p>
            <a:pPr lvl="3">
              <a:spcBef>
                <a:spcPts val="4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2.2. </a:t>
            </a:r>
            <a:r>
              <a:rPr lang="vi-VN" sz="2800" b="1" dirty="0">
                <a:effectLst/>
                <a:latin typeface="Times New Roman" panose="02020603050405020304" pitchFamily="18" charset="0"/>
                <a:ea typeface="Times New Roman" panose="02020603050405020304" pitchFamily="18" charset="0"/>
              </a:rPr>
              <a:t>Nguyên lý hoạt</a:t>
            </a:r>
            <a:r>
              <a:rPr lang="vi-VN" sz="2800" b="1" spc="-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662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291ED6-DEE7-97AD-F4B4-D4FE010E7332}"/>
              </a:ext>
            </a:extLst>
          </p:cNvPr>
          <p:cNvSpPr>
            <a:spLocks noGrp="1"/>
          </p:cNvSpPr>
          <p:nvPr>
            <p:ph type="sldNum" sz="quarter" idx="12"/>
          </p:nvPr>
        </p:nvSpPr>
        <p:spPr/>
        <p:txBody>
          <a:bodyPr/>
          <a:lstStyle/>
          <a:p>
            <a:fld id="{72C07508-5EB2-4DB8-8378-8805A83D3842}" type="slidenum">
              <a:rPr lang="en-US" smtClean="0"/>
              <a:pPr/>
              <a:t>49</a:t>
            </a:fld>
            <a:endParaRPr lang="en-US"/>
          </a:p>
        </p:txBody>
      </p:sp>
      <p:sp>
        <p:nvSpPr>
          <p:cNvPr id="6" name="TextBox 5">
            <a:extLst>
              <a:ext uri="{FF2B5EF4-FFF2-40B4-BE49-F238E27FC236}">
                <a16:creationId xmlns:a16="http://schemas.microsoft.com/office/drawing/2014/main" id="{7AB124C5-7F77-301B-5F7D-E0017AA61E97}"/>
              </a:ext>
            </a:extLst>
          </p:cNvPr>
          <p:cNvSpPr txBox="1"/>
          <p:nvPr/>
        </p:nvSpPr>
        <p:spPr>
          <a:xfrm>
            <a:off x="-838048" y="152486"/>
            <a:ext cx="6476830" cy="966931"/>
          </a:xfrm>
          <a:prstGeom prst="rect">
            <a:avLst/>
          </a:prstGeom>
          <a:noFill/>
        </p:spPr>
        <p:txBody>
          <a:bodyPr wrap="square">
            <a:spAutoFit/>
          </a:bodyPr>
          <a:lstStyle/>
          <a:p>
            <a:pPr lvl="2" algn="just">
              <a:spcBef>
                <a:spcPts val="6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3. </a:t>
            </a:r>
            <a:r>
              <a:rPr lang="vi-VN" sz="2800" b="1" dirty="0">
                <a:effectLst/>
                <a:latin typeface="Times New Roman" panose="02020603050405020304" pitchFamily="18" charset="0"/>
                <a:ea typeface="Times New Roman" panose="02020603050405020304" pitchFamily="18" charset="0"/>
              </a:rPr>
              <a:t>Cầu dẫn hướng chủ</a:t>
            </a:r>
            <a:r>
              <a:rPr lang="vi-VN" sz="2800" b="1" spc="20"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b="1" dirty="0">
              <a:effectLst/>
              <a:latin typeface="Times New Roman" panose="02020603050405020304" pitchFamily="18" charset="0"/>
              <a:ea typeface="Times New Roman" panose="02020603050405020304" pitchFamily="18" charset="0"/>
            </a:endParaRPr>
          </a:p>
          <a:p>
            <a:pPr lvl="2" algn="just">
              <a:spcBef>
                <a:spcPts val="65"/>
              </a:spcBef>
              <a:spcAft>
                <a:spcPts val="0"/>
              </a:spcAft>
              <a:buSzPts val="1300"/>
              <a:tabLst>
                <a:tab pos="511175" algn="l"/>
              </a:tabLst>
            </a:pPr>
            <a:r>
              <a:rPr lang="en-US" sz="2800" b="1" dirty="0">
                <a:latin typeface="Times New Roman" panose="02020603050405020304" pitchFamily="18" charset="0"/>
                <a:ea typeface="Times New Roman" panose="02020603050405020304" pitchFamily="18" charset="0"/>
              </a:rPr>
              <a:t>3.1. </a:t>
            </a:r>
            <a:r>
              <a:rPr lang="en-US" sz="2800" b="1" dirty="0" err="1">
                <a:latin typeface="Times New Roman" panose="02020603050405020304" pitchFamily="18" charset="0"/>
                <a:ea typeface="Times New Roman" panose="02020603050405020304" pitchFamily="18" charset="0"/>
              </a:rPr>
              <a:t>Sơ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đô</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tạo</a:t>
            </a:r>
            <a:endParaRPr lang="en-US" sz="2800" dirty="0">
              <a:effectLst/>
              <a:latin typeface="Times New Roman" panose="02020603050405020304" pitchFamily="18" charset="0"/>
              <a:ea typeface="Times New Roman" panose="02020603050405020304" pitchFamily="18" charset="0"/>
            </a:endParaRPr>
          </a:p>
        </p:txBody>
      </p:sp>
      <p:pic>
        <p:nvPicPr>
          <p:cNvPr id="7" name="image122.jpeg">
            <a:extLst>
              <a:ext uri="{FF2B5EF4-FFF2-40B4-BE49-F238E27FC236}">
                <a16:creationId xmlns:a16="http://schemas.microsoft.com/office/drawing/2014/main" id="{FAEE38FC-52A6-3F90-1217-554B7EE80055}"/>
              </a:ext>
            </a:extLst>
          </p:cNvPr>
          <p:cNvPicPr>
            <a:picLocks noChangeAspect="1"/>
          </p:cNvPicPr>
          <p:nvPr/>
        </p:nvPicPr>
        <p:blipFill>
          <a:blip r:embed="rId2" cstate="print"/>
          <a:stretch>
            <a:fillRect/>
          </a:stretch>
        </p:blipFill>
        <p:spPr>
          <a:xfrm>
            <a:off x="838308" y="1066862"/>
            <a:ext cx="8386655" cy="4343286"/>
          </a:xfrm>
          <a:prstGeom prst="rect">
            <a:avLst/>
          </a:prstGeom>
        </p:spPr>
      </p:pic>
      <p:sp>
        <p:nvSpPr>
          <p:cNvPr id="9" name="TextBox 8">
            <a:extLst>
              <a:ext uri="{FF2B5EF4-FFF2-40B4-BE49-F238E27FC236}">
                <a16:creationId xmlns:a16="http://schemas.microsoft.com/office/drawing/2014/main" id="{B4F8D275-1057-1961-2EEB-56654640D8F3}"/>
              </a:ext>
            </a:extLst>
          </p:cNvPr>
          <p:cNvSpPr txBox="1"/>
          <p:nvPr/>
        </p:nvSpPr>
        <p:spPr>
          <a:xfrm>
            <a:off x="304923" y="5390515"/>
            <a:ext cx="8920040" cy="1238801"/>
          </a:xfrm>
          <a:prstGeom prst="rect">
            <a:avLst/>
          </a:prstGeom>
          <a:noFill/>
        </p:spPr>
        <p:txBody>
          <a:bodyPr wrap="square">
            <a:spAutoFit/>
          </a:bodyPr>
          <a:lstStyle/>
          <a:p>
            <a:pPr marL="661670" marR="502285" algn="ctr">
              <a:spcBef>
                <a:spcPts val="310"/>
              </a:spcBef>
              <a:spcAft>
                <a:spcPts val="0"/>
              </a:spcAft>
            </a:pPr>
            <a:r>
              <a:rPr lang="vi-VN" sz="2400" i="1" dirty="0">
                <a:effectLst/>
                <a:latin typeface="Times New Roman" panose="02020603050405020304" pitchFamily="18" charset="0"/>
                <a:ea typeface="Times New Roman" panose="02020603050405020304" pitchFamily="18" charset="0"/>
              </a:rPr>
              <a:t>1- Truyền lực chính; 2- Côn bị động; 3 – Vi sai; 4- Bán trục;</a:t>
            </a:r>
            <a:endParaRPr lang="en-US" sz="2400" dirty="0">
              <a:effectLst/>
              <a:latin typeface="Times New Roman" panose="02020603050405020304" pitchFamily="18" charset="0"/>
              <a:ea typeface="Times New Roman" panose="02020603050405020304" pitchFamily="18" charset="0"/>
            </a:endParaRPr>
          </a:p>
          <a:p>
            <a:pPr marL="660400" marR="502285" algn="ctr">
              <a:spcBef>
                <a:spcPts val="305"/>
              </a:spcBef>
              <a:spcAft>
                <a:spcPts val="0"/>
              </a:spcAft>
            </a:pPr>
            <a:r>
              <a:rPr lang="vi-VN" sz="2400" i="1" dirty="0">
                <a:effectLst/>
                <a:latin typeface="Times New Roman" panose="02020603050405020304" pitchFamily="18" charset="0"/>
                <a:ea typeface="Times New Roman" panose="02020603050405020304" pitchFamily="18" charset="0"/>
              </a:rPr>
              <a:t>5 – Đòn quay; 6- Cam quay; 7- Trục; 8 – Các đăng đồng tốc; 9 – Dầm cầu</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0977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5F2E95-F42A-FCB5-8402-580FEC4C9DE0}"/>
              </a:ext>
            </a:extLst>
          </p:cNvPr>
          <p:cNvSpPr>
            <a:spLocks noGrp="1"/>
          </p:cNvSpPr>
          <p:nvPr>
            <p:ph type="sldNum" sz="quarter" idx="12"/>
          </p:nvPr>
        </p:nvSpPr>
        <p:spPr/>
        <p:txBody>
          <a:bodyPr/>
          <a:lstStyle/>
          <a:p>
            <a:fld id="{72C07508-5EB2-4DB8-8378-8805A83D3842}" type="slidenum">
              <a:rPr lang="en-US" smtClean="0"/>
              <a:pPr/>
              <a:t>5</a:t>
            </a:fld>
            <a:endParaRPr lang="en-US"/>
          </a:p>
        </p:txBody>
      </p:sp>
      <p:pic>
        <p:nvPicPr>
          <p:cNvPr id="5" name="image1.jpeg">
            <a:extLst>
              <a:ext uri="{FF2B5EF4-FFF2-40B4-BE49-F238E27FC236}">
                <a16:creationId xmlns:a16="http://schemas.microsoft.com/office/drawing/2014/main" id="{14A0452C-39CD-20EB-199A-1BFFA90F82D8}"/>
              </a:ext>
            </a:extLst>
          </p:cNvPr>
          <p:cNvPicPr>
            <a:picLocks noChangeAspect="1"/>
          </p:cNvPicPr>
          <p:nvPr/>
        </p:nvPicPr>
        <p:blipFill>
          <a:blip r:embed="rId2" cstate="print"/>
          <a:stretch>
            <a:fillRect/>
          </a:stretch>
        </p:blipFill>
        <p:spPr>
          <a:xfrm>
            <a:off x="1143100" y="381080"/>
            <a:ext cx="7848394" cy="5333860"/>
          </a:xfrm>
          <a:prstGeom prst="rect">
            <a:avLst/>
          </a:prstGeom>
        </p:spPr>
      </p:pic>
      <p:sp>
        <p:nvSpPr>
          <p:cNvPr id="7" name="TextBox 6">
            <a:extLst>
              <a:ext uri="{FF2B5EF4-FFF2-40B4-BE49-F238E27FC236}">
                <a16:creationId xmlns:a16="http://schemas.microsoft.com/office/drawing/2014/main" id="{8F81F02F-8159-450B-5592-8F5DBE674DEE}"/>
              </a:ext>
            </a:extLst>
          </p:cNvPr>
          <p:cNvSpPr txBox="1"/>
          <p:nvPr/>
        </p:nvSpPr>
        <p:spPr>
          <a:xfrm>
            <a:off x="1828882" y="5746695"/>
            <a:ext cx="7543602" cy="881973"/>
          </a:xfrm>
          <a:prstGeom prst="rect">
            <a:avLst/>
          </a:prstGeom>
          <a:noFill/>
        </p:spPr>
        <p:txBody>
          <a:bodyPr wrap="square">
            <a:spAutoFit/>
          </a:bodyPr>
          <a:lstStyle/>
          <a:p>
            <a:pPr marL="784860" marR="812800" algn="ctr">
              <a:lnSpc>
                <a:spcPct val="111000"/>
              </a:lnSpc>
              <a:spcBef>
                <a:spcPts val="190"/>
              </a:spcBef>
              <a:spcAft>
                <a:spcPts val="0"/>
              </a:spcAft>
            </a:pPr>
            <a:r>
              <a:rPr lang="vi-VN" sz="2400" b="1" i="1" dirty="0">
                <a:effectLst/>
                <a:latin typeface="Times New Roman" panose="02020603050405020304" pitchFamily="18" charset="0"/>
                <a:ea typeface="Times New Roman" panose="02020603050405020304" pitchFamily="18" charset="0"/>
              </a:rPr>
              <a:t>Hình 1.1: Hệ thống phân phối khí loại xu páp đặt bên (a) và xu páp treo (b)</a:t>
            </a:r>
            <a:endParaRPr lang="en-US" sz="2400" b="1"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35719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47C87C-307D-FCAF-D8E6-722056E79A8A}"/>
              </a:ext>
            </a:extLst>
          </p:cNvPr>
          <p:cNvSpPr>
            <a:spLocks noGrp="1"/>
          </p:cNvSpPr>
          <p:nvPr>
            <p:ph type="sldNum" sz="quarter" idx="12"/>
          </p:nvPr>
        </p:nvSpPr>
        <p:spPr/>
        <p:txBody>
          <a:bodyPr/>
          <a:lstStyle/>
          <a:p>
            <a:fld id="{72C07508-5EB2-4DB8-8378-8805A83D3842}" type="slidenum">
              <a:rPr lang="en-US" smtClean="0"/>
              <a:pPr/>
              <a:t>50</a:t>
            </a:fld>
            <a:endParaRPr lang="en-US"/>
          </a:p>
        </p:txBody>
      </p:sp>
      <p:sp>
        <p:nvSpPr>
          <p:cNvPr id="6" name="TextBox 5">
            <a:extLst>
              <a:ext uri="{FF2B5EF4-FFF2-40B4-BE49-F238E27FC236}">
                <a16:creationId xmlns:a16="http://schemas.microsoft.com/office/drawing/2014/main" id="{89D0852D-7395-DF73-A85A-BE1F9E41F64D}"/>
              </a:ext>
            </a:extLst>
          </p:cNvPr>
          <p:cNvSpPr txBox="1"/>
          <p:nvPr/>
        </p:nvSpPr>
        <p:spPr>
          <a:xfrm>
            <a:off x="-1219038" y="152486"/>
            <a:ext cx="7162612" cy="523220"/>
          </a:xfrm>
          <a:prstGeom prst="rect">
            <a:avLst/>
          </a:prstGeom>
          <a:noFill/>
        </p:spPr>
        <p:txBody>
          <a:bodyPr wrap="square">
            <a:spAutoFit/>
          </a:bodyPr>
          <a:lstStyle/>
          <a:p>
            <a:pPr lvl="3" algn="just">
              <a:spcBef>
                <a:spcPts val="445"/>
              </a:spcBef>
              <a:spcAft>
                <a:spcPts val="0"/>
              </a:spcAft>
              <a:buSzPts val="1300"/>
              <a:tabLst>
                <a:tab pos="635000" algn="l"/>
              </a:tabLst>
            </a:pPr>
            <a:r>
              <a:rPr lang="en-US" sz="2800" b="1" dirty="0">
                <a:effectLst/>
                <a:latin typeface="Times New Roman" panose="02020603050405020304" pitchFamily="18" charset="0"/>
                <a:ea typeface="Times New Roman" panose="02020603050405020304" pitchFamily="18" charset="0"/>
              </a:rPr>
              <a:t>3.2. </a:t>
            </a:r>
            <a:r>
              <a:rPr lang="vi-VN" sz="2800" b="1" dirty="0">
                <a:effectLst/>
                <a:latin typeface="Times New Roman" panose="02020603050405020304" pitchFamily="18" charset="0"/>
                <a:ea typeface="Times New Roman" panose="02020603050405020304" pitchFamily="18" charset="0"/>
              </a:rPr>
              <a:t>Nguyên lý hoạt</a:t>
            </a:r>
            <a:r>
              <a:rPr lang="vi-VN" sz="2800" b="1" spc="-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động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4117DFD-7629-56CE-06FF-B138493BE68B}"/>
              </a:ext>
            </a:extLst>
          </p:cNvPr>
          <p:cNvSpPr txBox="1"/>
          <p:nvPr/>
        </p:nvSpPr>
        <p:spPr>
          <a:xfrm>
            <a:off x="130" y="609674"/>
            <a:ext cx="9296156" cy="6151107"/>
          </a:xfrm>
          <a:prstGeom prst="rect">
            <a:avLst/>
          </a:prstGeom>
          <a:noFill/>
        </p:spPr>
        <p:txBody>
          <a:bodyPr wrap="square">
            <a:spAutoFit/>
          </a:bodyPr>
          <a:lstStyle/>
          <a:p>
            <a:pPr marL="597535" algn="just">
              <a:spcBef>
                <a:spcPts val="210"/>
              </a:spcBef>
              <a:spcAft>
                <a:spcPts val="0"/>
              </a:spcAft>
            </a:pPr>
            <a:r>
              <a:rPr lang="vi-VN" sz="2800" dirty="0">
                <a:effectLst/>
                <a:latin typeface="Times New Roman" panose="02020603050405020304" pitchFamily="18" charset="0"/>
                <a:ea typeface="Times New Roman" panose="02020603050405020304" pitchFamily="18" charset="0"/>
              </a:rPr>
              <a:t>- Truyền động từ hộp số đến bánh răng côn chủ động truyền lực chính</a:t>
            </a:r>
            <a:endParaRPr lang="en-US" sz="2800" dirty="0">
              <a:effectLst/>
              <a:latin typeface="Times New Roman" panose="02020603050405020304" pitchFamily="18" charset="0"/>
              <a:ea typeface="Times New Roman" panose="02020603050405020304" pitchFamily="18" charset="0"/>
            </a:endParaRPr>
          </a:p>
          <a:p>
            <a:pPr marL="140335" marR="434975" algn="just">
              <a:lnSpc>
                <a:spcPct val="111000"/>
              </a:lnSpc>
              <a:spcBef>
                <a:spcPts val="190"/>
              </a:spcBef>
              <a:spcAft>
                <a:spcPts val="0"/>
              </a:spcAft>
            </a:pPr>
            <a:r>
              <a:rPr lang="vi-VN" sz="2800" dirty="0">
                <a:effectLst/>
                <a:latin typeface="Times New Roman" panose="02020603050405020304" pitchFamily="18" charset="0"/>
                <a:ea typeface="Times New Roman" panose="02020603050405020304" pitchFamily="18" charset="0"/>
              </a:rPr>
              <a:t>(1) rồi đến bánh răng côn bị động (2) qua vi sai (3) đến bán trục (4) rồi qua khớp cac đăng đồng tốc đến trục (7) để dẫn động bánh xe.</a:t>
            </a:r>
            <a:endParaRPr lang="en-US" sz="2800" dirty="0">
              <a:effectLst/>
              <a:latin typeface="Times New Roman" panose="02020603050405020304" pitchFamily="18" charset="0"/>
              <a:ea typeface="Times New Roman" panose="02020603050405020304" pitchFamily="18" charset="0"/>
            </a:endParaRPr>
          </a:p>
          <a:p>
            <a:pPr marL="140335" marR="434340" indent="457200" algn="just">
              <a:lnSpc>
                <a:spcPct val="111000"/>
              </a:lnSpc>
              <a:spcAft>
                <a:spcPts val="0"/>
              </a:spcAft>
            </a:pPr>
            <a:r>
              <a:rPr lang="vi-VN" sz="2800" dirty="0">
                <a:effectLst/>
                <a:latin typeface="Times New Roman" panose="02020603050405020304" pitchFamily="18" charset="0"/>
                <a:ea typeface="Times New Roman" panose="02020603050405020304" pitchFamily="18" charset="0"/>
              </a:rPr>
              <a:t>- Khi điều khiển bánh xe quay qua phải hoặc qua trái người lái tác dụng vào hệ thống lái qua đòn (5) của cam quay (6) làm cam quay có thể quay quanh dầm cầu (9). Khi cam quay (6) quay quanh dầm cầu (9) thì trục (7) cũng</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phải</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theo,</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do</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đó</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bánh</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xe</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được</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lái</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đi</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một</a:t>
            </a:r>
            <a:r>
              <a:rPr lang="vi-VN" sz="2800" spc="11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góc.</a:t>
            </a:r>
            <a:r>
              <a:rPr lang="vi-VN" sz="2800" spc="9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Các</a:t>
            </a:r>
            <a:r>
              <a:rPr lang="vi-VN" sz="2800" spc="8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đăng</a:t>
            </a:r>
            <a:r>
              <a:rPr lang="vi-VN" sz="2800" spc="9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đồng</a:t>
            </a:r>
            <a:r>
              <a:rPr lang="vi-VN" sz="2800" spc="1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tốc</a:t>
            </a:r>
            <a:endParaRPr lang="en-US" sz="2800" dirty="0">
              <a:effectLst/>
              <a:latin typeface="Times New Roman" panose="02020603050405020304" pitchFamily="18" charset="0"/>
              <a:ea typeface="Times New Roman" panose="02020603050405020304" pitchFamily="18" charset="0"/>
            </a:endParaRPr>
          </a:p>
          <a:p>
            <a:pPr marL="140335" algn="just">
              <a:lnSpc>
                <a:spcPts val="1600"/>
              </a:lnSpc>
            </a:pPr>
            <a:r>
              <a:rPr lang="vi-VN" sz="2800" dirty="0">
                <a:effectLst/>
                <a:latin typeface="Times New Roman" panose="02020603050405020304" pitchFamily="18" charset="0"/>
                <a:ea typeface="Times New Roman" panose="02020603050405020304" pitchFamily="18" charset="0"/>
              </a:rPr>
              <a:t>(8)</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có</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tác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dụng</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đảm</a:t>
            </a:r>
            <a:r>
              <a:rPr lang="vi-VN" sz="2800" spc="6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bảo</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cho</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trục</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r>
              <a:rPr lang="vi-VN" sz="2800" spc="5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với</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tốc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độ</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góc</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điều</a:t>
            </a:r>
            <a:r>
              <a:rPr lang="vi-VN" sz="2800" spc="7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khi</a:t>
            </a:r>
            <a:r>
              <a:rPr lang="vi-VN" sz="2800" spc="7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bánh</a:t>
            </a:r>
            <a:r>
              <a:rPr lang="vi-VN" sz="2800" spc="8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xe</a:t>
            </a:r>
            <a:r>
              <a:rPr lang="vi-VN" sz="2800" spc="65"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quay</a:t>
            </a:r>
            <a:endParaRPr lang="en-US" sz="2800" dirty="0">
              <a:effectLst/>
              <a:latin typeface="Times New Roman" panose="02020603050405020304" pitchFamily="18" charset="0"/>
              <a:ea typeface="Times New Roman" panose="02020603050405020304" pitchFamily="18" charset="0"/>
            </a:endParaRPr>
          </a:p>
          <a:p>
            <a:pPr marL="140335" algn="just">
              <a:spcBef>
                <a:spcPts val="185"/>
              </a:spcBef>
              <a:spcAft>
                <a:spcPts val="0"/>
              </a:spcAft>
            </a:pPr>
            <a:r>
              <a:rPr lang="vi-VN" sz="2800" dirty="0">
                <a:effectLst/>
                <a:latin typeface="Times New Roman" panose="02020603050405020304" pitchFamily="18" charset="0"/>
                <a:ea typeface="Times New Roman" panose="02020603050405020304" pitchFamily="18" charset="0"/>
              </a:rPr>
              <a:t>đi một góc độ nào bất kỳ trong phạm vi kết cấu cho phép.</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4624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58D99F-EDAA-C09F-2C5A-C8EB8F7CD2D4}"/>
              </a:ext>
            </a:extLst>
          </p:cNvPr>
          <p:cNvSpPr>
            <a:spLocks noGrp="1"/>
          </p:cNvSpPr>
          <p:nvPr>
            <p:ph type="sldNum" sz="quarter" idx="12"/>
          </p:nvPr>
        </p:nvSpPr>
        <p:spPr/>
        <p:txBody>
          <a:bodyPr/>
          <a:lstStyle/>
          <a:p>
            <a:fld id="{72C07508-5EB2-4DB8-8378-8805A83D3842}" type="slidenum">
              <a:rPr lang="en-US" smtClean="0"/>
              <a:pPr/>
              <a:t>51</a:t>
            </a:fld>
            <a:endParaRPr lang="en-US"/>
          </a:p>
        </p:txBody>
      </p:sp>
      <p:sp>
        <p:nvSpPr>
          <p:cNvPr id="6" name="TextBox 5">
            <a:extLst>
              <a:ext uri="{FF2B5EF4-FFF2-40B4-BE49-F238E27FC236}">
                <a16:creationId xmlns:a16="http://schemas.microsoft.com/office/drawing/2014/main" id="{5EC8FFB1-6E2F-8F0E-BE57-13628CE6979A}"/>
              </a:ext>
            </a:extLst>
          </p:cNvPr>
          <p:cNvSpPr txBox="1"/>
          <p:nvPr/>
        </p:nvSpPr>
        <p:spPr>
          <a:xfrm>
            <a:off x="-761850" y="152486"/>
            <a:ext cx="7238810" cy="523220"/>
          </a:xfrm>
          <a:prstGeom prst="rect">
            <a:avLst/>
          </a:prstGeom>
          <a:noFill/>
        </p:spPr>
        <p:txBody>
          <a:bodyPr wrap="square">
            <a:spAutoFit/>
          </a:bodyPr>
          <a:lstStyle/>
          <a:p>
            <a:pPr lvl="2" algn="just">
              <a:spcBef>
                <a:spcPts val="285"/>
              </a:spcBef>
              <a:spcAft>
                <a:spcPts val="0"/>
              </a:spcAft>
              <a:buSzPts val="1300"/>
              <a:tabLst>
                <a:tab pos="511175" algn="l"/>
              </a:tabLst>
            </a:pPr>
            <a:r>
              <a:rPr lang="en-US" sz="2800" b="1" dirty="0">
                <a:effectLst/>
                <a:latin typeface="Times New Roman" panose="02020603050405020304" pitchFamily="18" charset="0"/>
                <a:ea typeface="Times New Roman" panose="02020603050405020304" pitchFamily="18" charset="0"/>
              </a:rPr>
              <a:t>4. </a:t>
            </a:r>
            <a:r>
              <a:rPr lang="vi-VN" sz="2800" b="1" dirty="0">
                <a:effectLst/>
                <a:latin typeface="Times New Roman" panose="02020603050405020304" pitchFamily="18" charset="0"/>
                <a:ea typeface="Times New Roman" panose="02020603050405020304" pitchFamily="18" charset="0"/>
              </a:rPr>
              <a:t>Vị trí lắp đặt của bánh xe dẫn</a:t>
            </a:r>
            <a:r>
              <a:rPr lang="vi-VN" sz="2800" b="1" spc="-15" dirty="0">
                <a:effectLst/>
                <a:latin typeface="Times New Roman" panose="02020603050405020304" pitchFamily="18" charset="0"/>
                <a:ea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rPr>
              <a:t>hướng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4934DD1-76E5-B937-3A4B-2F953D3235C6}"/>
              </a:ext>
            </a:extLst>
          </p:cNvPr>
          <p:cNvSpPr txBox="1"/>
          <p:nvPr/>
        </p:nvSpPr>
        <p:spPr>
          <a:xfrm>
            <a:off x="188097" y="707665"/>
            <a:ext cx="5338916" cy="461665"/>
          </a:xfrm>
          <a:prstGeom prst="rect">
            <a:avLst/>
          </a:prstGeom>
          <a:noFill/>
        </p:spPr>
        <p:txBody>
          <a:bodyPr wrap="square">
            <a:spAutoFit/>
          </a:bodyPr>
          <a:lstStyle/>
          <a:p>
            <a:r>
              <a:rPr lang="en-US" sz="2400" b="1" dirty="0">
                <a:effectLst/>
                <a:latin typeface="Times New Roman" panose="02020603050405020304" pitchFamily="18" charset="0"/>
                <a:ea typeface="Times New Roman" panose="02020603050405020304" pitchFamily="18" charset="0"/>
              </a:rPr>
              <a:t>4.1. </a:t>
            </a:r>
            <a:r>
              <a:rPr lang="vi-VN" sz="2400" b="1" dirty="0">
                <a:effectLst/>
                <a:latin typeface="Times New Roman" panose="02020603050405020304" pitchFamily="18" charset="0"/>
                <a:ea typeface="Times New Roman" panose="02020603050405020304" pitchFamily="18" charset="0"/>
              </a:rPr>
              <a:t>Góc camber (Góc doãng bánh xe)</a:t>
            </a:r>
            <a:endParaRPr lang="en-US" sz="2400" dirty="0"/>
          </a:p>
        </p:txBody>
      </p:sp>
      <p:sp>
        <p:nvSpPr>
          <p:cNvPr id="10" name="TextBox 9">
            <a:extLst>
              <a:ext uri="{FF2B5EF4-FFF2-40B4-BE49-F238E27FC236}">
                <a16:creationId xmlns:a16="http://schemas.microsoft.com/office/drawing/2014/main" id="{75ED34F0-B0D3-7F16-3F13-D58177FDFE78}"/>
              </a:ext>
            </a:extLst>
          </p:cNvPr>
          <p:cNvSpPr txBox="1"/>
          <p:nvPr/>
        </p:nvSpPr>
        <p:spPr>
          <a:xfrm>
            <a:off x="76328" y="1132435"/>
            <a:ext cx="9412981" cy="830997"/>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Góc doãng bánh xe là góc bánh xe nghiêng về bên phải hay nghiêng về bên trái đối với đường thẳng góc với mặt đường</a:t>
            </a:r>
            <a:endParaRPr lang="en-US" sz="2400" dirty="0"/>
          </a:p>
        </p:txBody>
      </p:sp>
      <p:pic>
        <p:nvPicPr>
          <p:cNvPr id="11" name="image129.jpeg">
            <a:extLst>
              <a:ext uri="{FF2B5EF4-FFF2-40B4-BE49-F238E27FC236}">
                <a16:creationId xmlns:a16="http://schemas.microsoft.com/office/drawing/2014/main" id="{254A52D1-3823-73EA-B8D5-94BFBE79A3FF}"/>
              </a:ext>
            </a:extLst>
          </p:cNvPr>
          <p:cNvPicPr>
            <a:picLocks noChangeAspect="1"/>
          </p:cNvPicPr>
          <p:nvPr/>
        </p:nvPicPr>
        <p:blipFill>
          <a:blip r:embed="rId2" cstate="print"/>
          <a:stretch>
            <a:fillRect/>
          </a:stretch>
        </p:blipFill>
        <p:spPr>
          <a:xfrm>
            <a:off x="533517" y="2133634"/>
            <a:ext cx="8955792" cy="4419483"/>
          </a:xfrm>
          <a:prstGeom prst="rect">
            <a:avLst/>
          </a:prstGeom>
        </p:spPr>
      </p:pic>
    </p:spTree>
    <p:extLst>
      <p:ext uri="{BB962C8B-B14F-4D97-AF65-F5344CB8AC3E}">
        <p14:creationId xmlns:p14="http://schemas.microsoft.com/office/powerpoint/2010/main" val="15149250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FA416C-0B0F-19AF-CDFF-C78541FE4905}"/>
              </a:ext>
            </a:extLst>
          </p:cNvPr>
          <p:cNvSpPr>
            <a:spLocks noGrp="1"/>
          </p:cNvSpPr>
          <p:nvPr>
            <p:ph type="sldNum" sz="quarter" idx="12"/>
          </p:nvPr>
        </p:nvSpPr>
        <p:spPr/>
        <p:txBody>
          <a:bodyPr/>
          <a:lstStyle/>
          <a:p>
            <a:fld id="{72C07508-5EB2-4DB8-8378-8805A83D3842}" type="slidenum">
              <a:rPr lang="en-US" smtClean="0"/>
              <a:pPr/>
              <a:t>52</a:t>
            </a:fld>
            <a:endParaRPr lang="en-US"/>
          </a:p>
        </p:txBody>
      </p:sp>
      <p:sp>
        <p:nvSpPr>
          <p:cNvPr id="6" name="TextBox 5">
            <a:extLst>
              <a:ext uri="{FF2B5EF4-FFF2-40B4-BE49-F238E27FC236}">
                <a16:creationId xmlns:a16="http://schemas.microsoft.com/office/drawing/2014/main" id="{BC65FB2B-7408-D1EE-3F5D-5250C6EB711E}"/>
              </a:ext>
            </a:extLst>
          </p:cNvPr>
          <p:cNvSpPr txBox="1"/>
          <p:nvPr/>
        </p:nvSpPr>
        <p:spPr>
          <a:xfrm>
            <a:off x="-2458" y="152486"/>
            <a:ext cx="8155774" cy="461665"/>
          </a:xfrm>
          <a:prstGeom prst="rect">
            <a:avLst/>
          </a:prstGeom>
          <a:noFill/>
        </p:spPr>
        <p:txBody>
          <a:bodyPr wrap="square">
            <a:spAutoFit/>
          </a:bodyPr>
          <a:lstStyle/>
          <a:p>
            <a:pPr marL="140335" algn="just">
              <a:spcBef>
                <a:spcPts val="75"/>
              </a:spcBef>
              <a:spcAft>
                <a:spcPts val="0"/>
              </a:spcAft>
            </a:pPr>
            <a:r>
              <a:rPr lang="en-US" sz="2400" b="1" dirty="0">
                <a:latin typeface="Times New Roman" panose="02020603050405020304" pitchFamily="18" charset="0"/>
                <a:ea typeface="Times New Roman" panose="02020603050405020304" pitchFamily="18" charset="0"/>
              </a:rPr>
              <a:t>4.2.</a:t>
            </a:r>
            <a:r>
              <a:rPr lang="vi-VN" sz="2400" b="1" dirty="0">
                <a:effectLst/>
                <a:latin typeface="Times New Roman" panose="02020603050405020304" pitchFamily="18" charset="0"/>
                <a:ea typeface="Times New Roman" panose="02020603050405020304" pitchFamily="18" charset="0"/>
              </a:rPr>
              <a:t> Góc caster (Góc nghiêng của trụ quay đứng)</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1D13C3F7-3F74-8A08-7FFA-D3938B8418D3}"/>
              </a:ext>
            </a:extLst>
          </p:cNvPr>
          <p:cNvSpPr txBox="1"/>
          <p:nvPr/>
        </p:nvSpPr>
        <p:spPr>
          <a:xfrm>
            <a:off x="228724" y="626449"/>
            <a:ext cx="9143760" cy="461665"/>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Caster là sự nghiêng về phía trước hoặc phía sau của trụ quay đứng</a:t>
            </a:r>
            <a:endParaRPr lang="en-US" sz="2400" dirty="0"/>
          </a:p>
        </p:txBody>
      </p:sp>
      <p:pic>
        <p:nvPicPr>
          <p:cNvPr id="9" name="image131.jpeg">
            <a:extLst>
              <a:ext uri="{FF2B5EF4-FFF2-40B4-BE49-F238E27FC236}">
                <a16:creationId xmlns:a16="http://schemas.microsoft.com/office/drawing/2014/main" id="{8A89A61A-C70E-472C-D5CD-9451A03A6E4C}"/>
              </a:ext>
            </a:extLst>
          </p:cNvPr>
          <p:cNvPicPr>
            <a:picLocks noChangeAspect="1"/>
          </p:cNvPicPr>
          <p:nvPr/>
        </p:nvPicPr>
        <p:blipFill rotWithShape="1">
          <a:blip r:embed="rId2" cstate="print"/>
          <a:srcRect b="4954"/>
          <a:stretch/>
        </p:blipFill>
        <p:spPr>
          <a:xfrm>
            <a:off x="762109" y="1524050"/>
            <a:ext cx="8462853" cy="4832301"/>
          </a:xfrm>
          <a:prstGeom prst="rect">
            <a:avLst/>
          </a:prstGeom>
        </p:spPr>
      </p:pic>
    </p:spTree>
    <p:extLst>
      <p:ext uri="{BB962C8B-B14F-4D97-AF65-F5344CB8AC3E}">
        <p14:creationId xmlns:p14="http://schemas.microsoft.com/office/powerpoint/2010/main" val="29332471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F06387-9B5E-05FD-5C36-E7CD3C4A31C6}"/>
              </a:ext>
            </a:extLst>
          </p:cNvPr>
          <p:cNvSpPr>
            <a:spLocks noGrp="1"/>
          </p:cNvSpPr>
          <p:nvPr>
            <p:ph type="sldNum" sz="quarter" idx="12"/>
          </p:nvPr>
        </p:nvSpPr>
        <p:spPr/>
        <p:txBody>
          <a:bodyPr/>
          <a:lstStyle/>
          <a:p>
            <a:fld id="{72C07508-5EB2-4DB8-8378-8805A83D3842}" type="slidenum">
              <a:rPr lang="en-US" smtClean="0"/>
              <a:pPr/>
              <a:t>53</a:t>
            </a:fld>
            <a:endParaRPr lang="en-US"/>
          </a:p>
        </p:txBody>
      </p:sp>
      <p:sp>
        <p:nvSpPr>
          <p:cNvPr id="6" name="TextBox 5">
            <a:extLst>
              <a:ext uri="{FF2B5EF4-FFF2-40B4-BE49-F238E27FC236}">
                <a16:creationId xmlns:a16="http://schemas.microsoft.com/office/drawing/2014/main" id="{E8C343F7-4643-5479-CAB2-ECC5F715C148}"/>
              </a:ext>
            </a:extLst>
          </p:cNvPr>
          <p:cNvSpPr txBox="1"/>
          <p:nvPr/>
        </p:nvSpPr>
        <p:spPr>
          <a:xfrm>
            <a:off x="-1219038" y="152486"/>
            <a:ext cx="9829542" cy="461665"/>
          </a:xfrm>
          <a:prstGeom prst="rect">
            <a:avLst/>
          </a:prstGeom>
          <a:noFill/>
        </p:spPr>
        <p:txBody>
          <a:bodyPr wrap="square">
            <a:spAutoFit/>
          </a:bodyPr>
          <a:lstStyle/>
          <a:p>
            <a:pPr lvl="3">
              <a:spcBef>
                <a:spcPts val="445"/>
              </a:spcBef>
              <a:spcAft>
                <a:spcPts val="0"/>
              </a:spcAft>
              <a:buSzPts val="1300"/>
              <a:tabLst>
                <a:tab pos="675640" algn="l"/>
              </a:tabLst>
            </a:pPr>
            <a:r>
              <a:rPr lang="en-US" sz="2400" b="1" dirty="0">
                <a:effectLst/>
                <a:latin typeface="Times New Roman" panose="02020603050405020304" pitchFamily="18" charset="0"/>
                <a:ea typeface="Times New Roman" panose="02020603050405020304" pitchFamily="18" charset="0"/>
              </a:rPr>
              <a:t>4.3. </a:t>
            </a:r>
            <a:r>
              <a:rPr lang="vi-VN" sz="2400" b="1" dirty="0">
                <a:effectLst/>
                <a:latin typeface="Times New Roman" panose="02020603050405020304" pitchFamily="18" charset="0"/>
                <a:ea typeface="Times New Roman" panose="02020603050405020304" pitchFamily="18" charset="0"/>
              </a:rPr>
              <a:t>Góc kingpin (góc nghiêng ngang của trụ quay đứng</a:t>
            </a:r>
            <a:r>
              <a:rPr lang="vi-VN" sz="2400" b="1" spc="-30"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E84E0E15-1345-FB47-112C-86027CE8DB38}"/>
              </a:ext>
            </a:extLst>
          </p:cNvPr>
          <p:cNvSpPr txBox="1"/>
          <p:nvPr/>
        </p:nvSpPr>
        <p:spPr>
          <a:xfrm>
            <a:off x="228724" y="626509"/>
            <a:ext cx="9448552" cy="830997"/>
          </a:xfrm>
          <a:prstGeom prst="rect">
            <a:avLst/>
          </a:prstGeom>
          <a:noFill/>
        </p:spPr>
        <p:txBody>
          <a:bodyPr wrap="square">
            <a:spAutoFit/>
          </a:bodyPr>
          <a:lstStyle/>
          <a:p>
            <a:r>
              <a:rPr lang="en-US" sz="240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Góc kingpin là góc nghiêng của trụ quay đứng trong mặt phẳng ngang vào phía trong so với đường thẳng đứng </a:t>
            </a:r>
            <a:endParaRPr lang="en-US" sz="2400" dirty="0"/>
          </a:p>
        </p:txBody>
      </p:sp>
      <p:pic>
        <p:nvPicPr>
          <p:cNvPr id="10" name="Picture 9">
            <a:extLst>
              <a:ext uri="{FF2B5EF4-FFF2-40B4-BE49-F238E27FC236}">
                <a16:creationId xmlns:a16="http://schemas.microsoft.com/office/drawing/2014/main" id="{038111F4-CD96-3997-81B1-880151FC5470}"/>
              </a:ext>
            </a:extLst>
          </p:cNvPr>
          <p:cNvPicPr>
            <a:picLocks noChangeAspect="1"/>
          </p:cNvPicPr>
          <p:nvPr/>
        </p:nvPicPr>
        <p:blipFill rotWithShape="1">
          <a:blip r:embed="rId2">
            <a:extLst>
              <a:ext uri="{28A0092B-C50C-407E-A947-70E740481C1C}">
                <a14:useLocalDpi xmlns:a14="http://schemas.microsoft.com/office/drawing/2010/main" val="0"/>
              </a:ext>
            </a:extLst>
          </a:blip>
          <a:srcRect r="42001"/>
          <a:stretch/>
        </p:blipFill>
        <p:spPr>
          <a:xfrm>
            <a:off x="1295497" y="1469864"/>
            <a:ext cx="7543602" cy="4886487"/>
          </a:xfrm>
          <a:prstGeom prst="rect">
            <a:avLst/>
          </a:prstGeom>
        </p:spPr>
      </p:pic>
    </p:spTree>
    <p:extLst>
      <p:ext uri="{BB962C8B-B14F-4D97-AF65-F5344CB8AC3E}">
        <p14:creationId xmlns:p14="http://schemas.microsoft.com/office/powerpoint/2010/main" val="34081091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A98747-919C-CC70-D092-E0960411047E}"/>
              </a:ext>
            </a:extLst>
          </p:cNvPr>
          <p:cNvSpPr>
            <a:spLocks noGrp="1"/>
          </p:cNvSpPr>
          <p:nvPr>
            <p:ph type="sldNum" sz="quarter" idx="12"/>
          </p:nvPr>
        </p:nvSpPr>
        <p:spPr/>
        <p:txBody>
          <a:bodyPr/>
          <a:lstStyle/>
          <a:p>
            <a:fld id="{72C07508-5EB2-4DB8-8378-8805A83D3842}" type="slidenum">
              <a:rPr lang="en-US" smtClean="0"/>
              <a:pPr/>
              <a:t>54</a:t>
            </a:fld>
            <a:endParaRPr lang="en-US"/>
          </a:p>
        </p:txBody>
      </p:sp>
      <p:sp>
        <p:nvSpPr>
          <p:cNvPr id="5" name="TextBox 4">
            <a:extLst>
              <a:ext uri="{FF2B5EF4-FFF2-40B4-BE49-F238E27FC236}">
                <a16:creationId xmlns:a16="http://schemas.microsoft.com/office/drawing/2014/main" id="{B33C9654-CA73-D55E-668B-6CABCC4E5BE0}"/>
              </a:ext>
            </a:extLst>
          </p:cNvPr>
          <p:cNvSpPr txBox="1"/>
          <p:nvPr/>
        </p:nvSpPr>
        <p:spPr>
          <a:xfrm>
            <a:off x="-533256" y="152486"/>
            <a:ext cx="9829542" cy="882293"/>
          </a:xfrm>
          <a:prstGeom prst="rect">
            <a:avLst/>
          </a:prstGeom>
          <a:noFill/>
        </p:spPr>
        <p:txBody>
          <a:bodyPr wrap="square">
            <a:spAutoFit/>
          </a:bodyPr>
          <a:lstStyle/>
          <a:p>
            <a:pPr lvl="3" algn="ctr">
              <a:spcBef>
                <a:spcPts val="445"/>
              </a:spcBef>
              <a:spcAft>
                <a:spcPts val="0"/>
              </a:spcAft>
              <a:buSzPts val="1300"/>
              <a:tabLst>
                <a:tab pos="675640" algn="l"/>
              </a:tabLst>
            </a:pPr>
            <a:r>
              <a:rPr lang="en-US" sz="2400" b="1" dirty="0">
                <a:effectLst/>
                <a:latin typeface="Times New Roman" panose="02020603050405020304" pitchFamily="18" charset="0"/>
                <a:ea typeface="Times New Roman" panose="02020603050405020304" pitchFamily="18" charset="0"/>
              </a:rPr>
              <a:t>BÀI KIỂM TRA KẾT THÚC MH/MĐ</a:t>
            </a:r>
          </a:p>
          <a:p>
            <a:pPr lvl="3" algn="ctr">
              <a:spcBef>
                <a:spcPts val="445"/>
              </a:spcBef>
              <a:spcAft>
                <a:spcPts val="0"/>
              </a:spcAft>
              <a:buSzPts val="1300"/>
              <a:tabLst>
                <a:tab pos="675640" algn="l"/>
              </a:tabLst>
            </a:pPr>
            <a:r>
              <a:rPr lang="en-US" sz="2400" b="1" dirty="0">
                <a:latin typeface="Times New Roman" panose="02020603050405020304" pitchFamily="18" charset="0"/>
                <a:ea typeface="Times New Roman" panose="02020603050405020304" pitchFamily="18" charset="0"/>
              </a:rPr>
              <a:t>MH/MĐ: HỆ THỐNG TRUYỀN LỰC</a:t>
            </a:r>
            <a:endParaRPr lang="en-US"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A5D1FB57-7041-8083-1190-1135C3ABB186}"/>
              </a:ext>
            </a:extLst>
          </p:cNvPr>
          <p:cNvSpPr txBox="1"/>
          <p:nvPr/>
        </p:nvSpPr>
        <p:spPr>
          <a:xfrm>
            <a:off x="202912" y="1381593"/>
            <a:ext cx="9524750" cy="1141146"/>
          </a:xfrm>
          <a:prstGeom prst="rect">
            <a:avLst/>
          </a:prstGeom>
          <a:noFill/>
        </p:spPr>
        <p:txBody>
          <a:bodyPr wrap="square">
            <a:spAutoFit/>
          </a:bodyPr>
          <a:lstStyle/>
          <a:p>
            <a:pPr>
              <a:lnSpc>
                <a:spcPct val="150000"/>
              </a:lnSpc>
            </a:pPr>
            <a:r>
              <a:rPr lang="en-US" sz="2400" b="1" i="1" dirty="0" err="1">
                <a:effectLst/>
                <a:latin typeface="Times New Roman" panose="02020603050405020304" pitchFamily="18" charset="0"/>
                <a:ea typeface="Times New Roman" panose="02020603050405020304" pitchFamily="18" charset="0"/>
              </a:rPr>
              <a:t>Câu</a:t>
            </a:r>
            <a:r>
              <a:rPr lang="en-US" sz="2400" b="1" i="1" dirty="0">
                <a:effectLst/>
                <a:latin typeface="Times New Roman" panose="02020603050405020304" pitchFamily="18" charset="0"/>
                <a:ea typeface="Times New Roman" panose="02020603050405020304" pitchFamily="18" charset="0"/>
              </a:rPr>
              <a:t> 1 (2.5.điểm): </a:t>
            </a:r>
            <a:r>
              <a:rPr lang="en-US" sz="2400" b="1" dirty="0">
                <a:effectLst/>
                <a:latin typeface="Times New Roman" panose="02020603050405020304" pitchFamily="18" charset="0"/>
                <a:ea typeface="Times New Roman" panose="02020603050405020304" pitchFamily="18" charset="0"/>
              </a:rPr>
              <a:t>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l</a:t>
            </a:r>
            <a:r>
              <a:rPr lang="vi-VN" sz="2400" b="1" dirty="0">
                <a:effectLst/>
                <a:latin typeface="Times New Roman" panose="02020603050405020304" pitchFamily="18" charset="0"/>
                <a:ea typeface="Times New Roman" panose="02020603050405020304" pitchFamily="18" charset="0"/>
              </a:rPr>
              <a:t>y hợp ma sát khô một đĩa bị động lò xo ép hình</a:t>
            </a:r>
            <a:r>
              <a:rPr lang="vi-VN" sz="2400" b="1" spc="-1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đĩa</a:t>
            </a:r>
            <a:endParaRPr lang="en-US" sz="2400" dirty="0"/>
          </a:p>
        </p:txBody>
      </p:sp>
      <p:sp>
        <p:nvSpPr>
          <p:cNvPr id="11" name="TextBox 10">
            <a:extLst>
              <a:ext uri="{FF2B5EF4-FFF2-40B4-BE49-F238E27FC236}">
                <a16:creationId xmlns:a16="http://schemas.microsoft.com/office/drawing/2014/main" id="{BE600F75-C5FB-4741-D6F7-37B68A1E9883}"/>
              </a:ext>
            </a:extLst>
          </p:cNvPr>
          <p:cNvSpPr txBox="1"/>
          <p:nvPr/>
        </p:nvSpPr>
        <p:spPr>
          <a:xfrm>
            <a:off x="180909" y="2515491"/>
            <a:ext cx="9677276" cy="1477328"/>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2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d</a:t>
            </a:r>
            <a:r>
              <a:rPr lang="vi-VN" sz="2400" b="1" dirty="0">
                <a:effectLst/>
                <a:latin typeface="Times New Roman" panose="02020603050405020304" pitchFamily="18" charset="0"/>
                <a:ea typeface="Times New Roman" panose="02020603050405020304" pitchFamily="18" charset="0"/>
              </a:rPr>
              <a:t>ẫn động cơ khí cường hoá khí</a:t>
            </a:r>
            <a:r>
              <a:rPr lang="vi-VN" sz="2400" b="1" spc="2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nén</a:t>
            </a:r>
            <a:endParaRPr lang="en-US" sz="2400" dirty="0"/>
          </a:p>
          <a:p>
            <a:endParaRPr lang="en-US" dirty="0"/>
          </a:p>
        </p:txBody>
      </p:sp>
      <p:sp>
        <p:nvSpPr>
          <p:cNvPr id="15" name="TextBox 14">
            <a:extLst>
              <a:ext uri="{FF2B5EF4-FFF2-40B4-BE49-F238E27FC236}">
                <a16:creationId xmlns:a16="http://schemas.microsoft.com/office/drawing/2014/main" id="{A9F8BFFF-0B09-E3C8-00A4-82C7A94C83A8}"/>
              </a:ext>
            </a:extLst>
          </p:cNvPr>
          <p:cNvSpPr txBox="1"/>
          <p:nvPr/>
        </p:nvSpPr>
        <p:spPr>
          <a:xfrm>
            <a:off x="166103" y="3581396"/>
            <a:ext cx="9829542" cy="1141146"/>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3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vi-VN" sz="2400" b="1" spc="-25" dirty="0">
                <a:effectLst/>
                <a:latin typeface="Times New Roman" panose="02020603050405020304" pitchFamily="18" charset="0"/>
                <a:ea typeface="Times New Roman" panose="02020603050405020304" pitchFamily="18" charset="0"/>
              </a:rPr>
              <a:t>hộp</a:t>
            </a:r>
            <a:r>
              <a:rPr lang="vi-VN" sz="2400" b="1" spc="-50" dirty="0">
                <a:effectLst/>
                <a:latin typeface="Times New Roman" panose="02020603050405020304" pitchFamily="18" charset="0"/>
                <a:ea typeface="Times New Roman" panose="02020603050405020304" pitchFamily="18" charset="0"/>
              </a:rPr>
              <a:t> </a:t>
            </a:r>
            <a:r>
              <a:rPr lang="vi-VN" sz="2400" b="1" spc="-20" dirty="0">
                <a:effectLst/>
                <a:latin typeface="Times New Roman" panose="02020603050405020304" pitchFamily="18" charset="0"/>
                <a:ea typeface="Times New Roman" panose="02020603050405020304" pitchFamily="18" charset="0"/>
              </a:rPr>
              <a:t>số</a:t>
            </a:r>
            <a:r>
              <a:rPr lang="vi-VN" sz="2400" b="1" spc="-50" dirty="0">
                <a:effectLst/>
                <a:latin typeface="Times New Roman" panose="02020603050405020304" pitchFamily="18" charset="0"/>
                <a:ea typeface="Times New Roman" panose="02020603050405020304" pitchFamily="18" charset="0"/>
              </a:rPr>
              <a:t> </a:t>
            </a:r>
            <a:r>
              <a:rPr lang="en-US" sz="2400" b="1" spc="-25" dirty="0">
                <a:latin typeface="Times New Roman" panose="02020603050405020304" pitchFamily="18" charset="0"/>
                <a:ea typeface="Times New Roman" panose="02020603050405020304" pitchFamily="18" charset="0"/>
              </a:rPr>
              <a:t>3</a:t>
            </a:r>
            <a:r>
              <a:rPr lang="en-US" sz="2400" b="1" spc="-25" dirty="0">
                <a:effectLst/>
                <a:latin typeface="Times New Roman" panose="02020603050405020304" pitchFamily="18" charset="0"/>
                <a:ea typeface="Times New Roman" panose="02020603050405020304" pitchFamily="18" charset="0"/>
              </a:rPr>
              <a:t> </a:t>
            </a:r>
            <a:r>
              <a:rPr lang="en-US" sz="2400" b="1" spc="-25" dirty="0" err="1">
                <a:effectLst/>
                <a:latin typeface="Times New Roman" panose="02020603050405020304" pitchFamily="18" charset="0"/>
                <a:ea typeface="Times New Roman" panose="02020603050405020304" pitchFamily="18" charset="0"/>
              </a:rPr>
              <a:t>trục</a:t>
            </a:r>
            <a:endParaRPr lang="en-US" sz="2400" dirty="0"/>
          </a:p>
        </p:txBody>
      </p:sp>
      <p:sp>
        <p:nvSpPr>
          <p:cNvPr id="16" name="TextBox 15">
            <a:extLst>
              <a:ext uri="{FF2B5EF4-FFF2-40B4-BE49-F238E27FC236}">
                <a16:creationId xmlns:a16="http://schemas.microsoft.com/office/drawing/2014/main" id="{09CB1188-4AA8-F02F-E735-C2202AE0FC47}"/>
              </a:ext>
            </a:extLst>
          </p:cNvPr>
          <p:cNvSpPr txBox="1"/>
          <p:nvPr/>
        </p:nvSpPr>
        <p:spPr>
          <a:xfrm>
            <a:off x="178337" y="4649992"/>
            <a:ext cx="9549325" cy="1141146"/>
          </a:xfrm>
          <a:prstGeom prst="rect">
            <a:avLst/>
          </a:prstGeom>
          <a:noFill/>
        </p:spPr>
        <p:txBody>
          <a:bodyPr wrap="square">
            <a:spAutoFit/>
          </a:bodyPr>
          <a:lstStyle/>
          <a:p>
            <a:pPr>
              <a:lnSpc>
                <a:spcPct val="150000"/>
              </a:lnSpc>
            </a:pP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4 </a:t>
            </a:r>
            <a:r>
              <a:rPr lang="en-US" sz="2400" b="1" i="1" dirty="0">
                <a:effectLst/>
                <a:latin typeface="Times New Roman" panose="02020603050405020304" pitchFamily="18" charset="0"/>
                <a:ea typeface="Times New Roman" panose="02020603050405020304" pitchFamily="18" charset="0"/>
              </a:rPr>
              <a:t>(2.5.điểm): </a:t>
            </a:r>
            <a:r>
              <a:rPr lang="en-US" sz="2400" b="1" dirty="0">
                <a:effectLst/>
                <a:latin typeface="Times New Roman" panose="02020603050405020304" pitchFamily="18" charset="0"/>
                <a:ea typeface="Times New Roman" panose="02020603050405020304" pitchFamily="18" charset="0"/>
              </a:rPr>
              <a:t>: Vẽ </a:t>
            </a:r>
            <a:r>
              <a:rPr lang="en-US" sz="2400" b="1" dirty="0" err="1">
                <a:effectLst/>
                <a:latin typeface="Times New Roman" panose="02020603050405020304" pitchFamily="18" charset="0"/>
                <a:ea typeface="Times New Roman" panose="02020603050405020304" pitchFamily="18" charset="0"/>
              </a:rPr>
              <a:t>sơ</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đô</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cấu</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tạo</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trình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bày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nguyên</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ly</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làm</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việc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của</a:t>
            </a:r>
            <a:r>
              <a:rPr lang="en-US" sz="2400" b="1" dirty="0">
                <a:effectLst/>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b</a:t>
            </a:r>
            <a:r>
              <a:rPr lang="vi-VN" sz="2400" b="1" dirty="0">
                <a:effectLst/>
                <a:latin typeface="Times New Roman" panose="02020603050405020304" pitchFamily="18" charset="0"/>
                <a:ea typeface="Times New Roman" panose="02020603050405020304" pitchFamily="18" charset="0"/>
              </a:rPr>
              <a:t>ộ trợ lực lái sử dụng trợ lực khí</a:t>
            </a:r>
            <a:r>
              <a:rPr lang="vi-VN" sz="2400" b="1" spc="2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nén</a:t>
            </a:r>
            <a:endParaRPr lang="en-US" sz="2400" dirty="0"/>
          </a:p>
        </p:txBody>
      </p:sp>
    </p:spTree>
    <p:extLst>
      <p:ext uri="{BB962C8B-B14F-4D97-AF65-F5344CB8AC3E}">
        <p14:creationId xmlns:p14="http://schemas.microsoft.com/office/powerpoint/2010/main" val="158819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3650AF-46AD-61C4-6BA0-E9B4BB80D17A}"/>
              </a:ext>
            </a:extLst>
          </p:cNvPr>
          <p:cNvSpPr>
            <a:spLocks noGrp="1"/>
          </p:cNvSpPr>
          <p:nvPr>
            <p:ph type="sldNum" sz="quarter" idx="12"/>
          </p:nvPr>
        </p:nvSpPr>
        <p:spPr/>
        <p:txBody>
          <a:bodyPr/>
          <a:lstStyle/>
          <a:p>
            <a:fld id="{72C07508-5EB2-4DB8-8378-8805A83D3842}" type="slidenum">
              <a:rPr lang="en-US" smtClean="0"/>
              <a:pPr/>
              <a:t>6</a:t>
            </a:fld>
            <a:endParaRPr lang="en-US"/>
          </a:p>
        </p:txBody>
      </p:sp>
      <p:sp>
        <p:nvSpPr>
          <p:cNvPr id="6" name="TextBox 5">
            <a:extLst>
              <a:ext uri="{FF2B5EF4-FFF2-40B4-BE49-F238E27FC236}">
                <a16:creationId xmlns:a16="http://schemas.microsoft.com/office/drawing/2014/main" id="{2F607EE0-9652-93AA-7233-1AADDC177A30}"/>
              </a:ext>
            </a:extLst>
          </p:cNvPr>
          <p:cNvSpPr txBox="1"/>
          <p:nvPr/>
        </p:nvSpPr>
        <p:spPr>
          <a:xfrm>
            <a:off x="228724" y="228684"/>
            <a:ext cx="9677276" cy="830997"/>
          </a:xfrm>
          <a:prstGeom prst="rect">
            <a:avLst/>
          </a:prstGeom>
          <a:noFill/>
        </p:spPr>
        <p:txBody>
          <a:bodyPr wrap="square">
            <a:spAutoFit/>
          </a:bodyPr>
          <a:lstStyle/>
          <a:p>
            <a:pPr lvl="0">
              <a:buSzPts val="1400"/>
              <a:tabLst>
                <a:tab pos="281305" algn="l"/>
              </a:tabLst>
            </a:pPr>
            <a:r>
              <a:rPr lang="en-US" sz="2400" spc="0" dirty="0">
                <a:effectLst/>
                <a:latin typeface="Times New Roman" panose="02020603050405020304" pitchFamily="18" charset="0"/>
                <a:ea typeface="Times New Roman" panose="02020603050405020304" pitchFamily="18" charset="0"/>
              </a:rPr>
              <a:t>3. </a:t>
            </a:r>
            <a:r>
              <a:rPr lang="vi-VN" sz="2400" spc="0" dirty="0">
                <a:effectLst/>
                <a:latin typeface="Times New Roman" panose="02020603050405020304" pitchFamily="18" charset="0"/>
                <a:ea typeface="Times New Roman" panose="02020603050405020304" pitchFamily="18" charset="0"/>
              </a:rPr>
              <a:t>NHẬN DẠNG HỆ THỐNG PHÂN PHỐI</a:t>
            </a:r>
            <a:r>
              <a:rPr lang="vi-VN" sz="2400" spc="-45" dirty="0">
                <a:effectLst/>
                <a:latin typeface="Times New Roman" panose="02020603050405020304" pitchFamily="18" charset="0"/>
                <a:ea typeface="Times New Roman" panose="02020603050405020304" pitchFamily="18" charset="0"/>
              </a:rPr>
              <a:t> </a:t>
            </a:r>
            <a:r>
              <a:rPr lang="vi-VN" sz="2400" spc="0" dirty="0">
                <a:effectLst/>
                <a:latin typeface="Times New Roman" panose="02020603050405020304" pitchFamily="18" charset="0"/>
                <a:ea typeface="Times New Roman" panose="02020603050405020304" pitchFamily="18" charset="0"/>
              </a:rPr>
              <a:t>KHÍ</a:t>
            </a:r>
            <a:endParaRPr lang="en-US" sz="2400" dirty="0">
              <a:latin typeface="Times New Roman" panose="02020603050405020304" pitchFamily="18" charset="0"/>
              <a:ea typeface="Times New Roman" panose="02020603050405020304" pitchFamily="18" charset="0"/>
            </a:endParaRPr>
          </a:p>
          <a:p>
            <a:pPr lvl="0">
              <a:buSzPts val="1400"/>
              <a:tabLst>
                <a:tab pos="281305" algn="l"/>
              </a:tabLst>
            </a:pPr>
            <a:r>
              <a:rPr lang="en-US" sz="2400" b="1" kern="0" spc="-5" dirty="0">
                <a:effectLst/>
                <a:latin typeface="Times New Roman" panose="02020603050405020304" pitchFamily="18" charset="0"/>
                <a:ea typeface="Times New Roman" panose="02020603050405020304" pitchFamily="18" charset="0"/>
              </a:rPr>
              <a:t>3.1. </a:t>
            </a:r>
            <a:r>
              <a:rPr lang="vi-VN" sz="2400" b="1" kern="0" spc="-5" dirty="0">
                <a:effectLst/>
                <a:latin typeface="Times New Roman" panose="02020603050405020304" pitchFamily="18" charset="0"/>
                <a:ea typeface="Times New Roman" panose="02020603050405020304" pitchFamily="18" charset="0"/>
              </a:rPr>
              <a:t>Cấu tạo hệ thống phân phối</a:t>
            </a:r>
            <a:r>
              <a:rPr lang="vi-VN" sz="2400" b="1" kern="0" spc="-85" dirty="0">
                <a:effectLst/>
                <a:latin typeface="Times New Roman" panose="02020603050405020304" pitchFamily="18" charset="0"/>
                <a:ea typeface="Times New Roman" panose="02020603050405020304" pitchFamily="18" charset="0"/>
              </a:rPr>
              <a:t> </a:t>
            </a:r>
            <a:r>
              <a:rPr lang="vi-VN" sz="2400" b="1" kern="0" spc="-5" dirty="0">
                <a:effectLst/>
                <a:latin typeface="Times New Roman" panose="02020603050405020304" pitchFamily="18" charset="0"/>
                <a:ea typeface="Times New Roman" panose="02020603050405020304" pitchFamily="18" charset="0"/>
              </a:rPr>
              <a:t>khí</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dùng</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xupap</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treo</a:t>
            </a:r>
            <a:endParaRPr lang="en-US" sz="2400" b="1" kern="0" spc="-5" dirty="0">
              <a:effectLst/>
              <a:latin typeface="Times New Roman" panose="02020603050405020304" pitchFamily="18" charset="0"/>
              <a:ea typeface="Times New Roman" panose="02020603050405020304" pitchFamily="18" charset="0"/>
            </a:endParaRPr>
          </a:p>
        </p:txBody>
      </p:sp>
      <p:pic>
        <p:nvPicPr>
          <p:cNvPr id="9" name="image26.jpeg">
            <a:extLst>
              <a:ext uri="{FF2B5EF4-FFF2-40B4-BE49-F238E27FC236}">
                <a16:creationId xmlns:a16="http://schemas.microsoft.com/office/drawing/2014/main" id="{79C764A3-4082-EC93-EE70-C35FA1953DAF}"/>
              </a:ext>
            </a:extLst>
          </p:cNvPr>
          <p:cNvPicPr>
            <a:picLocks noChangeAspect="1"/>
          </p:cNvPicPr>
          <p:nvPr/>
        </p:nvPicPr>
        <p:blipFill>
          <a:blip r:embed="rId2" cstate="print"/>
          <a:stretch>
            <a:fillRect/>
          </a:stretch>
        </p:blipFill>
        <p:spPr>
          <a:xfrm>
            <a:off x="1600288" y="1219258"/>
            <a:ext cx="6324434" cy="5137093"/>
          </a:xfrm>
          <a:prstGeom prst="rect">
            <a:avLst/>
          </a:prstGeom>
        </p:spPr>
      </p:pic>
    </p:spTree>
    <p:extLst>
      <p:ext uri="{BB962C8B-B14F-4D97-AF65-F5344CB8AC3E}">
        <p14:creationId xmlns:p14="http://schemas.microsoft.com/office/powerpoint/2010/main" val="1460716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DC8C54-B0CA-0EB6-D563-4BA6C51F3ABC}"/>
              </a:ext>
            </a:extLst>
          </p:cNvPr>
          <p:cNvSpPr>
            <a:spLocks noGrp="1"/>
          </p:cNvSpPr>
          <p:nvPr>
            <p:ph type="sldNum" sz="quarter" idx="12"/>
          </p:nvPr>
        </p:nvSpPr>
        <p:spPr/>
        <p:txBody>
          <a:bodyPr/>
          <a:lstStyle/>
          <a:p>
            <a:fld id="{72C07508-5EB2-4DB8-8378-8805A83D3842}" type="slidenum">
              <a:rPr lang="en-US" smtClean="0"/>
              <a:pPr/>
              <a:t>7</a:t>
            </a:fld>
            <a:endParaRPr lang="en-US"/>
          </a:p>
        </p:txBody>
      </p:sp>
      <p:graphicFrame>
        <p:nvGraphicFramePr>
          <p:cNvPr id="6" name="Table 5">
            <a:extLst>
              <a:ext uri="{FF2B5EF4-FFF2-40B4-BE49-F238E27FC236}">
                <a16:creationId xmlns:a16="http://schemas.microsoft.com/office/drawing/2014/main" id="{405DB381-6508-22A6-8B91-25AC2EA2F61C}"/>
              </a:ext>
            </a:extLst>
          </p:cNvPr>
          <p:cNvGraphicFramePr>
            <a:graphicFrameLocks noGrp="1"/>
          </p:cNvGraphicFramePr>
          <p:nvPr>
            <p:extLst>
              <p:ext uri="{D42A27DB-BD31-4B8C-83A1-F6EECF244321}">
                <p14:modId xmlns:p14="http://schemas.microsoft.com/office/powerpoint/2010/main" val="2252946433"/>
              </p:ext>
            </p:extLst>
          </p:nvPr>
        </p:nvGraphicFramePr>
        <p:xfrm>
          <a:off x="152526" y="304882"/>
          <a:ext cx="9448552" cy="4876672"/>
        </p:xfrm>
        <a:graphic>
          <a:graphicData uri="http://schemas.openxmlformats.org/drawingml/2006/table">
            <a:tbl>
              <a:tblPr firstRow="1" firstCol="1" lastRow="1" lastCol="1" bandRow="1" bandCol="1">
                <a:tableStyleId>{5C22544A-7EE6-4342-B048-85BDC9FD1C3A}</a:tableStyleId>
              </a:tblPr>
              <a:tblGrid>
                <a:gridCol w="2898600">
                  <a:extLst>
                    <a:ext uri="{9D8B030D-6E8A-4147-A177-3AD203B41FA5}">
                      <a16:colId xmlns:a16="http://schemas.microsoft.com/office/drawing/2014/main" val="3448220685"/>
                    </a:ext>
                  </a:extLst>
                </a:gridCol>
                <a:gridCol w="3551439">
                  <a:extLst>
                    <a:ext uri="{9D8B030D-6E8A-4147-A177-3AD203B41FA5}">
                      <a16:colId xmlns:a16="http://schemas.microsoft.com/office/drawing/2014/main" val="4131342262"/>
                    </a:ext>
                  </a:extLst>
                </a:gridCol>
                <a:gridCol w="2998513">
                  <a:extLst>
                    <a:ext uri="{9D8B030D-6E8A-4147-A177-3AD203B41FA5}">
                      <a16:colId xmlns:a16="http://schemas.microsoft.com/office/drawing/2014/main" val="3878355686"/>
                    </a:ext>
                  </a:extLst>
                </a:gridCol>
              </a:tblGrid>
              <a:tr h="963745">
                <a:tc>
                  <a:txBody>
                    <a:bodyPr/>
                    <a:lstStyle/>
                    <a:p>
                      <a:pPr marL="31750" algn="l">
                        <a:lnSpc>
                          <a:spcPts val="1480"/>
                        </a:lnSpc>
                      </a:pPr>
                      <a:r>
                        <a:rPr lang="vi-VN" sz="2400" dirty="0">
                          <a:effectLst/>
                          <a:latin typeface="+mj-lt"/>
                        </a:rPr>
                        <a:t>1- Ổ đặt</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379095" algn="l">
                        <a:lnSpc>
                          <a:spcPts val="1480"/>
                        </a:lnSpc>
                      </a:pPr>
                      <a:r>
                        <a:rPr lang="vi-VN" sz="2400" dirty="0">
                          <a:effectLst/>
                          <a:latin typeface="+mj-lt"/>
                        </a:rPr>
                        <a:t>6- Móng hãm</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418465" algn="l">
                        <a:lnSpc>
                          <a:spcPts val="1480"/>
                        </a:lnSpc>
                      </a:pPr>
                      <a:r>
                        <a:rPr lang="vi-VN" sz="2400" dirty="0">
                          <a:effectLst/>
                          <a:latin typeface="+mj-lt"/>
                        </a:rPr>
                        <a:t>11- Đũa đẩy</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108780898"/>
                  </a:ext>
                </a:extLst>
              </a:tr>
              <a:tr h="978994">
                <a:tc>
                  <a:txBody>
                    <a:bodyPr/>
                    <a:lstStyle/>
                    <a:p>
                      <a:pPr marL="31750" algn="l">
                        <a:lnSpc>
                          <a:spcPts val="1510"/>
                        </a:lnSpc>
                      </a:pPr>
                      <a:r>
                        <a:rPr lang="vi-VN" sz="2400" dirty="0">
                          <a:effectLst/>
                          <a:latin typeface="+mj-lt"/>
                        </a:rPr>
                        <a:t>2- Xu páp</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354965" algn="l">
                        <a:lnSpc>
                          <a:spcPts val="1510"/>
                        </a:lnSpc>
                      </a:pPr>
                      <a:r>
                        <a:rPr lang="vi-VN" sz="2400" dirty="0">
                          <a:effectLst/>
                          <a:latin typeface="+mj-lt"/>
                        </a:rPr>
                        <a:t>7- Đòn gánh</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422910" algn="l">
                        <a:lnSpc>
                          <a:spcPts val="1510"/>
                        </a:lnSpc>
                      </a:pPr>
                      <a:r>
                        <a:rPr lang="vi-VN" sz="2400" dirty="0">
                          <a:effectLst/>
                          <a:latin typeface="+mj-lt"/>
                        </a:rPr>
                        <a:t>12- Con đội</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174624289"/>
                  </a:ext>
                </a:extLst>
              </a:tr>
              <a:tr h="982044">
                <a:tc>
                  <a:txBody>
                    <a:bodyPr/>
                    <a:lstStyle/>
                    <a:p>
                      <a:pPr marL="31750" algn="l">
                        <a:lnSpc>
                          <a:spcPts val="1515"/>
                        </a:lnSpc>
                      </a:pPr>
                      <a:r>
                        <a:rPr lang="vi-VN" sz="2400">
                          <a:effectLst/>
                          <a:latin typeface="+mj-lt"/>
                        </a:rPr>
                        <a:t>3- Bạc dẫn hướng</a:t>
                      </a:r>
                      <a:endParaRPr lang="en-US" sz="240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359410" algn="l">
                        <a:lnSpc>
                          <a:spcPts val="1515"/>
                        </a:lnSpc>
                      </a:pPr>
                      <a:r>
                        <a:rPr lang="vi-VN" sz="2400" dirty="0">
                          <a:effectLst/>
                          <a:latin typeface="+mj-lt"/>
                        </a:rPr>
                        <a:t>8- Trục đòn gánh</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412115" algn="l">
                        <a:lnSpc>
                          <a:spcPts val="1515"/>
                        </a:lnSpc>
                      </a:pPr>
                      <a:r>
                        <a:rPr lang="vi-VN" sz="2400" dirty="0">
                          <a:effectLst/>
                          <a:latin typeface="+mj-lt"/>
                        </a:rPr>
                        <a:t>13- Trục cam</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894000236"/>
                  </a:ext>
                </a:extLst>
              </a:tr>
              <a:tr h="1951889">
                <a:tc>
                  <a:txBody>
                    <a:bodyPr/>
                    <a:lstStyle/>
                    <a:p>
                      <a:pPr marL="0" lvl="0" indent="0" algn="l">
                        <a:lnSpc>
                          <a:spcPts val="1585"/>
                        </a:lnSpc>
                        <a:buSzPts val="1400"/>
                        <a:buFont typeface="Times New Roman" panose="02020603050405020304" pitchFamily="18" charset="0"/>
                        <a:buNone/>
                        <a:tabLst>
                          <a:tab pos="225425" algn="l"/>
                        </a:tabLst>
                      </a:pPr>
                      <a:r>
                        <a:rPr lang="en-US" sz="2400" spc="0" dirty="0">
                          <a:effectLst/>
                          <a:latin typeface="+mj-lt"/>
                        </a:rPr>
                        <a:t>4. </a:t>
                      </a:r>
                      <a:r>
                        <a:rPr lang="vi-VN" sz="2400" spc="0" dirty="0">
                          <a:effectLst/>
                          <a:latin typeface="+mj-lt"/>
                        </a:rPr>
                        <a:t>Lò</a:t>
                      </a:r>
                      <a:r>
                        <a:rPr lang="vi-VN" sz="2400" spc="-5" dirty="0">
                          <a:effectLst/>
                          <a:latin typeface="+mj-lt"/>
                        </a:rPr>
                        <a:t> </a:t>
                      </a:r>
                      <a:r>
                        <a:rPr lang="vi-VN" sz="2400" spc="0" dirty="0">
                          <a:effectLst/>
                          <a:latin typeface="+mj-lt"/>
                        </a:rPr>
                        <a:t>xo</a:t>
                      </a:r>
                      <a:endParaRPr lang="en-US" sz="2400" spc="0" dirty="0">
                        <a:effectLst/>
                        <a:latin typeface="+mj-lt"/>
                      </a:endParaRPr>
                    </a:p>
                    <a:p>
                      <a:pPr marL="0" lvl="0" indent="0" algn="l">
                        <a:lnSpc>
                          <a:spcPts val="1585"/>
                        </a:lnSpc>
                        <a:buSzPts val="1400"/>
                        <a:buFont typeface="Times New Roman" panose="02020603050405020304" pitchFamily="18" charset="0"/>
                        <a:buNone/>
                        <a:tabLst>
                          <a:tab pos="225425" algn="l"/>
                        </a:tabLst>
                      </a:pPr>
                      <a:endParaRPr lang="en-US" sz="2400" spc="0" dirty="0">
                        <a:effectLst/>
                        <a:latin typeface="+mj-lt"/>
                      </a:endParaRPr>
                    </a:p>
                    <a:p>
                      <a:pPr marL="0" lvl="0" indent="0" algn="l">
                        <a:lnSpc>
                          <a:spcPts val="1585"/>
                        </a:lnSpc>
                        <a:buSzPts val="1400"/>
                        <a:buFont typeface="Times New Roman" panose="02020603050405020304" pitchFamily="18" charset="0"/>
                        <a:buNone/>
                        <a:tabLst>
                          <a:tab pos="225425" algn="l"/>
                        </a:tabLst>
                      </a:pPr>
                      <a:endParaRPr lang="en-US" sz="2400" spc="0" dirty="0">
                        <a:effectLst/>
                        <a:latin typeface="+mj-lt"/>
                      </a:endParaRPr>
                    </a:p>
                    <a:p>
                      <a:pPr marL="0" lvl="0" indent="0" algn="l">
                        <a:lnSpc>
                          <a:spcPts val="1510"/>
                        </a:lnSpc>
                        <a:buSzPts val="1400"/>
                        <a:buFont typeface="Times New Roman" panose="02020603050405020304" pitchFamily="18" charset="0"/>
                        <a:buNone/>
                        <a:tabLst>
                          <a:tab pos="225425" algn="l"/>
                        </a:tabLst>
                      </a:pPr>
                      <a:r>
                        <a:rPr lang="en-US" sz="2400" spc="0" dirty="0">
                          <a:effectLst/>
                          <a:latin typeface="+mj-lt"/>
                        </a:rPr>
                        <a:t>5. </a:t>
                      </a:r>
                      <a:r>
                        <a:rPr lang="vi-VN" sz="2400" spc="0" dirty="0">
                          <a:effectLst/>
                          <a:latin typeface="+mj-lt"/>
                        </a:rPr>
                        <a:t>Đĩa</a:t>
                      </a:r>
                      <a:r>
                        <a:rPr lang="vi-VN" sz="2400" spc="-10" dirty="0">
                          <a:effectLst/>
                          <a:latin typeface="+mj-lt"/>
                        </a:rPr>
                        <a:t> </a:t>
                      </a:r>
                      <a:r>
                        <a:rPr lang="vi-VN" sz="2400" spc="0" dirty="0">
                          <a:effectLst/>
                          <a:latin typeface="+mj-lt"/>
                        </a:rPr>
                        <a:t>tựa</a:t>
                      </a:r>
                      <a:endParaRPr lang="en-US" sz="2400" spc="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0" lvl="0" indent="0" algn="l">
                        <a:lnSpc>
                          <a:spcPts val="1585"/>
                        </a:lnSpc>
                        <a:buSzPts val="1400"/>
                        <a:buFont typeface="Times New Roman" panose="02020603050405020304" pitchFamily="18" charset="0"/>
                        <a:buNone/>
                        <a:tabLst>
                          <a:tab pos="528955" algn="l"/>
                        </a:tabLst>
                      </a:pPr>
                      <a:r>
                        <a:rPr lang="en-US" sz="2400" spc="0" dirty="0">
                          <a:effectLst/>
                          <a:latin typeface="+mj-lt"/>
                        </a:rPr>
                        <a:t>9. </a:t>
                      </a:r>
                      <a:r>
                        <a:rPr lang="vi-VN" sz="2400" spc="0" dirty="0">
                          <a:effectLst/>
                          <a:latin typeface="+mj-lt"/>
                        </a:rPr>
                        <a:t>Vít điều</a:t>
                      </a:r>
                      <a:r>
                        <a:rPr lang="vi-VN" sz="2400" spc="-10" dirty="0">
                          <a:effectLst/>
                          <a:latin typeface="+mj-lt"/>
                        </a:rPr>
                        <a:t> </a:t>
                      </a:r>
                      <a:r>
                        <a:rPr lang="vi-VN" sz="2400" spc="0" dirty="0">
                          <a:effectLst/>
                          <a:latin typeface="+mj-lt"/>
                        </a:rPr>
                        <a:t>chỉnh</a:t>
                      </a:r>
                      <a:endParaRPr lang="en-US" sz="2400" spc="0" dirty="0">
                        <a:effectLst/>
                        <a:latin typeface="+mj-lt"/>
                      </a:endParaRPr>
                    </a:p>
                    <a:p>
                      <a:pPr marL="0" lvl="0" indent="0" algn="l">
                        <a:lnSpc>
                          <a:spcPts val="1585"/>
                        </a:lnSpc>
                        <a:buSzPts val="1400"/>
                        <a:buFont typeface="Times New Roman" panose="02020603050405020304" pitchFamily="18" charset="0"/>
                        <a:buNone/>
                        <a:tabLst>
                          <a:tab pos="528955" algn="l"/>
                        </a:tabLst>
                      </a:pPr>
                      <a:endParaRPr lang="en-US" sz="2400" spc="0" dirty="0">
                        <a:effectLst/>
                        <a:latin typeface="+mj-lt"/>
                      </a:endParaRPr>
                    </a:p>
                    <a:p>
                      <a:pPr marL="0" lvl="0" indent="0" algn="l">
                        <a:lnSpc>
                          <a:spcPts val="1585"/>
                        </a:lnSpc>
                        <a:buSzPts val="1400"/>
                        <a:buFont typeface="Times New Roman" panose="02020603050405020304" pitchFamily="18" charset="0"/>
                        <a:buNone/>
                        <a:tabLst>
                          <a:tab pos="528955" algn="l"/>
                        </a:tabLst>
                      </a:pPr>
                      <a:endParaRPr lang="en-US" sz="2400" spc="0" dirty="0">
                        <a:effectLst/>
                        <a:latin typeface="+mj-lt"/>
                      </a:endParaRPr>
                    </a:p>
                    <a:p>
                      <a:pPr marL="0" lvl="0" indent="0" algn="l">
                        <a:lnSpc>
                          <a:spcPts val="1510"/>
                        </a:lnSpc>
                        <a:buSzPts val="1400"/>
                        <a:buFont typeface="Times New Roman" panose="02020603050405020304" pitchFamily="18" charset="0"/>
                        <a:buNone/>
                        <a:tabLst>
                          <a:tab pos="588645" algn="l"/>
                        </a:tabLst>
                      </a:pPr>
                      <a:r>
                        <a:rPr lang="en-US" sz="2400" spc="0" dirty="0">
                          <a:effectLst/>
                          <a:latin typeface="+mj-lt"/>
                        </a:rPr>
                        <a:t>10. </a:t>
                      </a:r>
                      <a:r>
                        <a:rPr lang="vi-VN" sz="2400" spc="0" dirty="0">
                          <a:effectLst/>
                          <a:latin typeface="+mj-lt"/>
                        </a:rPr>
                        <a:t>Giá đỡ</a:t>
                      </a:r>
                      <a:endParaRPr lang="en-US" sz="2400" spc="0" dirty="0">
                        <a:effectLst/>
                        <a:latin typeface="+mj-lt"/>
                        <a:ea typeface="Times New Roman" panose="02020603050405020304" pitchFamily="18" charset="0"/>
                        <a:cs typeface="Times New Roman" panose="02020603050405020304" pitchFamily="18" charset="0"/>
                      </a:endParaRPr>
                    </a:p>
                  </a:txBody>
                  <a:tcPr marL="0" marR="0" marT="0" marB="0" anchor="ctr"/>
                </a:tc>
                <a:tc>
                  <a:txBody>
                    <a:bodyPr/>
                    <a:lstStyle/>
                    <a:p>
                      <a:pPr marL="383540" algn="l">
                        <a:lnSpc>
                          <a:spcPts val="1585"/>
                        </a:lnSpc>
                      </a:pPr>
                      <a:r>
                        <a:rPr lang="vi-VN" sz="2400" dirty="0">
                          <a:effectLst/>
                          <a:latin typeface="+mj-lt"/>
                        </a:rPr>
                        <a:t>14- BR phân phối</a:t>
                      </a:r>
                      <a:endParaRPr lang="en-US" sz="2400" dirty="0">
                        <a:effectLst/>
                        <a:latin typeface="+mj-lt"/>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693753062"/>
                  </a:ext>
                </a:extLst>
              </a:tr>
            </a:tbl>
          </a:graphicData>
        </a:graphic>
      </p:graphicFrame>
    </p:spTree>
    <p:extLst>
      <p:ext uri="{BB962C8B-B14F-4D97-AF65-F5344CB8AC3E}">
        <p14:creationId xmlns:p14="http://schemas.microsoft.com/office/powerpoint/2010/main" val="1954806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45476E-88FD-1840-A483-2E47A7035478}"/>
              </a:ext>
            </a:extLst>
          </p:cNvPr>
          <p:cNvSpPr>
            <a:spLocks noGrp="1"/>
          </p:cNvSpPr>
          <p:nvPr>
            <p:ph type="sldNum" sz="quarter" idx="12"/>
          </p:nvPr>
        </p:nvSpPr>
        <p:spPr/>
        <p:txBody>
          <a:bodyPr/>
          <a:lstStyle/>
          <a:p>
            <a:fld id="{72C07508-5EB2-4DB8-8378-8805A83D3842}" type="slidenum">
              <a:rPr lang="en-US" smtClean="0"/>
              <a:pPr/>
              <a:t>8</a:t>
            </a:fld>
            <a:endParaRPr lang="en-US"/>
          </a:p>
        </p:txBody>
      </p:sp>
      <p:sp>
        <p:nvSpPr>
          <p:cNvPr id="6" name="TextBox 5">
            <a:extLst>
              <a:ext uri="{FF2B5EF4-FFF2-40B4-BE49-F238E27FC236}">
                <a16:creationId xmlns:a16="http://schemas.microsoft.com/office/drawing/2014/main" id="{8ACB486C-4A77-0320-D54C-4676D42AFC38}"/>
              </a:ext>
            </a:extLst>
          </p:cNvPr>
          <p:cNvSpPr txBox="1"/>
          <p:nvPr/>
        </p:nvSpPr>
        <p:spPr>
          <a:xfrm>
            <a:off x="309726" y="304882"/>
            <a:ext cx="9519946" cy="5591595"/>
          </a:xfrm>
          <a:prstGeom prst="rect">
            <a:avLst/>
          </a:prstGeom>
          <a:noFill/>
        </p:spPr>
        <p:txBody>
          <a:bodyPr wrap="square">
            <a:spAutoFit/>
          </a:bodyPr>
          <a:lstStyle/>
          <a:p>
            <a:pPr lvl="0">
              <a:lnSpc>
                <a:spcPct val="150000"/>
              </a:lnSpc>
              <a:buSzPts val="1400"/>
              <a:tabLst>
                <a:tab pos="281305" algn="l"/>
              </a:tabLst>
            </a:pPr>
            <a:r>
              <a:rPr lang="en-US" sz="2400" b="1" dirty="0">
                <a:effectLst/>
                <a:latin typeface="Times New Roman" panose="02020603050405020304" pitchFamily="18" charset="0"/>
                <a:ea typeface="Times New Roman" panose="02020603050405020304" pitchFamily="18" charset="0"/>
              </a:rPr>
              <a:t>3.2.  </a:t>
            </a:r>
            <a:r>
              <a:rPr lang="vi-VN" sz="2400" b="1" dirty="0">
                <a:effectLst/>
                <a:latin typeface="Times New Roman" panose="02020603050405020304" pitchFamily="18" charset="0"/>
                <a:ea typeface="Times New Roman" panose="02020603050405020304" pitchFamily="18" charset="0"/>
              </a:rPr>
              <a:t>Nguyên lý hoạt</a:t>
            </a:r>
            <a:r>
              <a:rPr lang="vi-VN" sz="2400" b="1" spc="-5" dirty="0">
                <a:effectLst/>
                <a:latin typeface="Times New Roman" panose="02020603050405020304" pitchFamily="18" charset="0"/>
                <a:ea typeface="Times New Roman" panose="02020603050405020304" pitchFamily="18" charset="0"/>
              </a:rPr>
              <a:t> </a:t>
            </a:r>
            <a:r>
              <a:rPr lang="vi-VN" sz="2400" b="1" dirty="0">
                <a:effectLst/>
                <a:latin typeface="Times New Roman" panose="02020603050405020304" pitchFamily="18" charset="0"/>
                <a:ea typeface="Times New Roman" panose="02020603050405020304" pitchFamily="18" charset="0"/>
              </a:rPr>
              <a:t>động</a:t>
            </a:r>
            <a:r>
              <a:rPr lang="vi-VN" sz="2400" b="1" kern="0" spc="-5" dirty="0">
                <a:effectLst/>
                <a:latin typeface="Times New Roman" panose="02020603050405020304" pitchFamily="18" charset="0"/>
                <a:ea typeface="Times New Roman" panose="02020603050405020304" pitchFamily="18" charset="0"/>
              </a:rPr>
              <a:t> hệ thống phân phối</a:t>
            </a:r>
            <a:r>
              <a:rPr lang="vi-VN" sz="2400" b="1" kern="0" spc="-85" dirty="0">
                <a:effectLst/>
                <a:latin typeface="Times New Roman" panose="02020603050405020304" pitchFamily="18" charset="0"/>
                <a:ea typeface="Times New Roman" panose="02020603050405020304" pitchFamily="18" charset="0"/>
              </a:rPr>
              <a:t> </a:t>
            </a:r>
            <a:r>
              <a:rPr lang="vi-VN" sz="2400" b="1" kern="0" spc="-5" dirty="0">
                <a:effectLst/>
                <a:latin typeface="Times New Roman" panose="02020603050405020304" pitchFamily="18" charset="0"/>
                <a:ea typeface="Times New Roman" panose="02020603050405020304" pitchFamily="18" charset="0"/>
              </a:rPr>
              <a:t>khí</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dùng</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xupap</a:t>
            </a:r>
            <a:r>
              <a:rPr lang="en-US" sz="2400" b="1" kern="0" spc="-5" dirty="0">
                <a:effectLst/>
                <a:latin typeface="Times New Roman" panose="02020603050405020304" pitchFamily="18" charset="0"/>
                <a:ea typeface="Times New Roman" panose="02020603050405020304" pitchFamily="18" charset="0"/>
              </a:rPr>
              <a:t> </a:t>
            </a:r>
            <a:r>
              <a:rPr lang="en-US" sz="2400" b="1" kern="0" spc="-5" dirty="0" err="1">
                <a:effectLst/>
                <a:latin typeface="Times New Roman" panose="02020603050405020304" pitchFamily="18" charset="0"/>
                <a:ea typeface="Times New Roman" panose="02020603050405020304" pitchFamily="18" charset="0"/>
              </a:rPr>
              <a:t>treo</a:t>
            </a:r>
            <a:r>
              <a:rPr lang="en-US" sz="2400" b="1" kern="0" spc="-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102235" marR="126365" indent="457200" algn="just">
              <a:lnSpc>
                <a:spcPct val="150000"/>
              </a:lnSpc>
              <a:spcBef>
                <a:spcPts val="190"/>
              </a:spcBef>
              <a:spcAft>
                <a:spcPts val="0"/>
              </a:spcAft>
            </a:pPr>
            <a:r>
              <a:rPr lang="vi-VN" sz="2400" spc="-20" dirty="0">
                <a:effectLst/>
                <a:latin typeface="Times New Roman" panose="02020603050405020304" pitchFamily="18" charset="0"/>
                <a:ea typeface="Times New Roman" panose="02020603050405020304" pitchFamily="18" charset="0"/>
              </a:rPr>
              <a:t>Khi </a:t>
            </a:r>
            <a:r>
              <a:rPr lang="vi-VN" sz="2400" spc="-15" dirty="0">
                <a:effectLst/>
                <a:latin typeface="Times New Roman" panose="02020603050405020304" pitchFamily="18" charset="0"/>
                <a:ea typeface="Times New Roman" panose="02020603050405020304" pitchFamily="18" charset="0"/>
              </a:rPr>
              <a:t>động cơ </a:t>
            </a:r>
            <a:r>
              <a:rPr lang="vi-VN" sz="2400" spc="-20" dirty="0">
                <a:effectLst/>
                <a:latin typeface="Times New Roman" panose="02020603050405020304" pitchFamily="18" charset="0"/>
                <a:ea typeface="Times New Roman" panose="02020603050405020304" pitchFamily="18" charset="0"/>
              </a:rPr>
              <a:t>hoạt động, trục </a:t>
            </a:r>
            <a:r>
              <a:rPr lang="vi-VN" sz="2400" spc="-25" dirty="0">
                <a:effectLst/>
                <a:latin typeface="Times New Roman" panose="02020603050405020304" pitchFamily="18" charset="0"/>
                <a:ea typeface="Times New Roman" panose="02020603050405020304" pitchFamily="18" charset="0"/>
              </a:rPr>
              <a:t>khuỷu </a:t>
            </a:r>
            <a:r>
              <a:rPr lang="vi-VN" sz="2400" spc="-20" dirty="0">
                <a:effectLst/>
                <a:latin typeface="Times New Roman" panose="02020603050405020304" pitchFamily="18" charset="0"/>
                <a:ea typeface="Times New Roman" panose="02020603050405020304" pitchFamily="18" charset="0"/>
              </a:rPr>
              <a:t>quay </a:t>
            </a:r>
            <a:r>
              <a:rPr lang="vi-VN" sz="2400" spc="-15" dirty="0">
                <a:effectLst/>
                <a:latin typeface="Times New Roman" panose="02020603050405020304" pitchFamily="18" charset="0"/>
                <a:ea typeface="Times New Roman" panose="02020603050405020304" pitchFamily="18" charset="0"/>
              </a:rPr>
              <a:t>làm cho </a:t>
            </a:r>
            <a:r>
              <a:rPr lang="vi-VN" sz="2400" spc="-20" dirty="0">
                <a:effectLst/>
                <a:latin typeface="Times New Roman" panose="02020603050405020304" pitchFamily="18" charset="0"/>
                <a:ea typeface="Times New Roman" panose="02020603050405020304" pitchFamily="18" charset="0"/>
              </a:rPr>
              <a:t>trục </a:t>
            </a:r>
            <a:r>
              <a:rPr lang="vi-VN" sz="2400" spc="-15" dirty="0">
                <a:effectLst/>
                <a:latin typeface="Times New Roman" panose="02020603050405020304" pitchFamily="18" charset="0"/>
                <a:ea typeface="Times New Roman" panose="02020603050405020304" pitchFamily="18" charset="0"/>
              </a:rPr>
              <a:t>cam </a:t>
            </a:r>
            <a:r>
              <a:rPr lang="vi-VN" sz="2400" dirty="0">
                <a:effectLst/>
                <a:latin typeface="Times New Roman" panose="02020603050405020304" pitchFamily="18" charset="0"/>
                <a:ea typeface="Times New Roman" panose="02020603050405020304" pitchFamily="18" charset="0"/>
              </a:rPr>
              <a:t>13 </a:t>
            </a:r>
            <a:r>
              <a:rPr lang="vi-VN" sz="2400" spc="-15" dirty="0">
                <a:effectLst/>
                <a:latin typeface="Times New Roman" panose="02020603050405020304" pitchFamily="18" charset="0"/>
                <a:ea typeface="Times New Roman" panose="02020603050405020304" pitchFamily="18" charset="0"/>
              </a:rPr>
              <a:t>quay </a:t>
            </a:r>
            <a:r>
              <a:rPr lang="vi-VN" sz="2400" spc="-20" dirty="0">
                <a:effectLst/>
                <a:latin typeface="Times New Roman" panose="02020603050405020304" pitchFamily="18" charset="0"/>
                <a:ea typeface="Times New Roman" panose="02020603050405020304" pitchFamily="18" charset="0"/>
              </a:rPr>
              <a:t>khiến các </a:t>
            </a:r>
            <a:r>
              <a:rPr lang="vi-VN" sz="2400" spc="-15" dirty="0">
                <a:effectLst/>
                <a:latin typeface="Times New Roman" panose="02020603050405020304" pitchFamily="18" charset="0"/>
                <a:ea typeface="Times New Roman" panose="02020603050405020304" pitchFamily="18" charset="0"/>
              </a:rPr>
              <a:t>vấu cam quay </a:t>
            </a:r>
            <a:r>
              <a:rPr lang="vi-VN" sz="2400" spc="-20" dirty="0">
                <a:effectLst/>
                <a:latin typeface="Times New Roman" panose="02020603050405020304" pitchFamily="18" charset="0"/>
                <a:ea typeface="Times New Roman" panose="02020603050405020304" pitchFamily="18" charset="0"/>
              </a:rPr>
              <a:t>theo. Vấu </a:t>
            </a:r>
            <a:r>
              <a:rPr lang="vi-VN" sz="2400" dirty="0">
                <a:effectLst/>
                <a:latin typeface="Times New Roman" panose="02020603050405020304" pitchFamily="18" charset="0"/>
                <a:ea typeface="Times New Roman" panose="02020603050405020304" pitchFamily="18" charset="0"/>
              </a:rPr>
              <a:t>cam </a:t>
            </a:r>
            <a:r>
              <a:rPr lang="vi-VN" sz="2400" spc="-15" dirty="0">
                <a:effectLst/>
                <a:latin typeface="Times New Roman" panose="02020603050405020304" pitchFamily="18" charset="0"/>
                <a:ea typeface="Times New Roman" panose="02020603050405020304" pitchFamily="18" charset="0"/>
              </a:rPr>
              <a:t>đẩy con đội 12, đũa đẩy </a:t>
            </a:r>
            <a:r>
              <a:rPr lang="vi-VN" sz="2400" dirty="0">
                <a:effectLst/>
                <a:latin typeface="Times New Roman" panose="02020603050405020304" pitchFamily="18" charset="0"/>
                <a:ea typeface="Times New Roman" panose="02020603050405020304" pitchFamily="18" charset="0"/>
              </a:rPr>
              <a:t>11 đi </a:t>
            </a:r>
            <a:r>
              <a:rPr lang="vi-VN" sz="2400" spc="-15" dirty="0">
                <a:effectLst/>
                <a:latin typeface="Times New Roman" panose="02020603050405020304" pitchFamily="18" charset="0"/>
                <a:ea typeface="Times New Roman" panose="02020603050405020304" pitchFamily="18" charset="0"/>
              </a:rPr>
              <a:t>lên ép </a:t>
            </a:r>
            <a:r>
              <a:rPr lang="vi-VN" sz="2400" spc="-20" dirty="0">
                <a:effectLst/>
                <a:latin typeface="Times New Roman" panose="02020603050405020304" pitchFamily="18" charset="0"/>
                <a:ea typeface="Times New Roman" panose="02020603050405020304" pitchFamily="18" charset="0"/>
              </a:rPr>
              <a:t>cần </a:t>
            </a:r>
            <a:r>
              <a:rPr lang="vi-VN" sz="2400" spc="-15" dirty="0">
                <a:effectLst/>
                <a:latin typeface="Times New Roman" panose="02020603050405020304" pitchFamily="18" charset="0"/>
                <a:ea typeface="Times New Roman" panose="02020603050405020304" pitchFamily="18" charset="0"/>
              </a:rPr>
              <a:t>bẩy </a:t>
            </a:r>
            <a:r>
              <a:rPr lang="vi-VN" sz="2400" dirty="0">
                <a:effectLst/>
                <a:latin typeface="Times New Roman" panose="02020603050405020304" pitchFamily="18" charset="0"/>
                <a:ea typeface="Times New Roman" panose="02020603050405020304" pitchFamily="18" charset="0"/>
              </a:rPr>
              <a:t>7 </a:t>
            </a:r>
            <a:r>
              <a:rPr lang="vi-VN" sz="2400" spc="-20" dirty="0">
                <a:effectLst/>
                <a:latin typeface="Times New Roman" panose="02020603050405020304" pitchFamily="18" charset="0"/>
                <a:ea typeface="Times New Roman" panose="02020603050405020304" pitchFamily="18" charset="0"/>
              </a:rPr>
              <a:t>quay</a:t>
            </a:r>
            <a:r>
              <a:rPr lang="vi-VN" sz="2400" spc="-60"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quanh</a:t>
            </a:r>
            <a:r>
              <a:rPr lang="vi-VN" sz="2400" spc="-35"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trục</a:t>
            </a:r>
            <a:r>
              <a:rPr lang="vi-VN" sz="2400" spc="-4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8</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tì</a:t>
            </a:r>
            <a:r>
              <a:rPr lang="vi-VN" sz="2400" spc="-30"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ép</a:t>
            </a:r>
            <a:r>
              <a:rPr lang="vi-VN" sz="2400" spc="-3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đuôi</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xu</a:t>
            </a:r>
            <a:r>
              <a:rPr lang="vi-VN" sz="2400" spc="-35"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páp,</a:t>
            </a:r>
            <a:r>
              <a:rPr lang="vi-VN" sz="2400" spc="-4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qua</a:t>
            </a:r>
            <a:r>
              <a:rPr lang="vi-VN" sz="2400" spc="-5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đĩa</a:t>
            </a:r>
            <a:r>
              <a:rPr lang="vi-VN" sz="2400" spc="-5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lò</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xo</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5</a:t>
            </a:r>
            <a:r>
              <a:rPr lang="vi-VN" sz="2400" spc="-3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ép</a:t>
            </a:r>
            <a:r>
              <a:rPr lang="vi-VN" sz="2400" spc="-35"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lò</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xo</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4</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để</a:t>
            </a:r>
            <a:r>
              <a:rPr lang="vi-VN" sz="2400" spc="-5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đẩy</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xu</a:t>
            </a:r>
            <a:r>
              <a:rPr lang="vi-VN" sz="2400" spc="-3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páp</a:t>
            </a:r>
            <a:r>
              <a:rPr lang="vi-VN" sz="2400" spc="-3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2</a:t>
            </a:r>
            <a:r>
              <a:rPr lang="vi-VN" sz="2400" spc="-3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đi </a:t>
            </a:r>
            <a:r>
              <a:rPr lang="vi-VN" sz="2400" spc="-20" dirty="0">
                <a:effectLst/>
                <a:latin typeface="Times New Roman" panose="02020603050405020304" pitchFamily="18" charset="0"/>
                <a:ea typeface="Times New Roman" panose="02020603050405020304" pitchFamily="18" charset="0"/>
              </a:rPr>
              <a:t>xuống </a:t>
            </a:r>
            <a:r>
              <a:rPr lang="vi-VN" sz="2400" spc="-25" dirty="0">
                <a:effectLst/>
                <a:latin typeface="Times New Roman" panose="02020603050405020304" pitchFamily="18" charset="0"/>
                <a:ea typeface="Times New Roman" panose="02020603050405020304" pitchFamily="18" charset="0"/>
              </a:rPr>
              <a:t>mở </a:t>
            </a:r>
            <a:r>
              <a:rPr lang="vi-VN" sz="2400" spc="-15" dirty="0">
                <a:effectLst/>
                <a:latin typeface="Times New Roman" panose="02020603050405020304" pitchFamily="18" charset="0"/>
                <a:ea typeface="Times New Roman" panose="02020603050405020304" pitchFamily="18" charset="0"/>
              </a:rPr>
              <a:t>cửa </a:t>
            </a:r>
            <a:r>
              <a:rPr lang="vi-VN" sz="2400" spc="-20" dirty="0">
                <a:effectLst/>
                <a:latin typeface="Times New Roman" panose="02020603050405020304" pitchFamily="18" charset="0"/>
                <a:ea typeface="Times New Roman" panose="02020603050405020304" pitchFamily="18" charset="0"/>
              </a:rPr>
              <a:t>thông. Khi </a:t>
            </a:r>
            <a:r>
              <a:rPr lang="vi-VN" sz="2400" spc="-15" dirty="0">
                <a:effectLst/>
                <a:latin typeface="Times New Roman" panose="02020603050405020304" pitchFamily="18" charset="0"/>
                <a:ea typeface="Times New Roman" panose="02020603050405020304" pitchFamily="18" charset="0"/>
              </a:rPr>
              <a:t>đỉnh vấu </a:t>
            </a:r>
            <a:r>
              <a:rPr lang="vi-VN" sz="2400" spc="-20" dirty="0">
                <a:effectLst/>
                <a:latin typeface="Times New Roman" panose="02020603050405020304" pitchFamily="18" charset="0"/>
                <a:ea typeface="Times New Roman" panose="02020603050405020304" pitchFamily="18" charset="0"/>
              </a:rPr>
              <a:t>cam trượt </a:t>
            </a:r>
            <a:r>
              <a:rPr lang="vi-VN" sz="2400" spc="-15" dirty="0">
                <a:effectLst/>
                <a:latin typeface="Times New Roman" panose="02020603050405020304" pitchFamily="18" charset="0"/>
                <a:ea typeface="Times New Roman" panose="02020603050405020304" pitchFamily="18" charset="0"/>
              </a:rPr>
              <a:t>qua đáy con đội thì </a:t>
            </a:r>
            <a:r>
              <a:rPr lang="vi-VN" sz="2400" dirty="0">
                <a:effectLst/>
                <a:latin typeface="Times New Roman" panose="02020603050405020304" pitchFamily="18" charset="0"/>
                <a:ea typeface="Times New Roman" panose="02020603050405020304" pitchFamily="18" charset="0"/>
              </a:rPr>
              <a:t>lò xo </a:t>
            </a:r>
            <a:r>
              <a:rPr lang="vi-VN" sz="2400" spc="-15" dirty="0">
                <a:effectLst/>
                <a:latin typeface="Times New Roman" panose="02020603050405020304" pitchFamily="18" charset="0"/>
                <a:ea typeface="Times New Roman" panose="02020603050405020304" pitchFamily="18" charset="0"/>
              </a:rPr>
              <a:t>xu páp </a:t>
            </a:r>
            <a:r>
              <a:rPr lang="vi-VN" sz="2400" dirty="0">
                <a:effectLst/>
                <a:latin typeface="Times New Roman" panose="02020603050405020304" pitchFamily="18" charset="0"/>
                <a:ea typeface="Times New Roman" panose="02020603050405020304" pitchFamily="18" charset="0"/>
              </a:rPr>
              <a:t>4, </a:t>
            </a:r>
            <a:r>
              <a:rPr lang="vi-VN" sz="2400" spc="-20" dirty="0">
                <a:effectLst/>
                <a:latin typeface="Times New Roman" panose="02020603050405020304" pitchFamily="18" charset="0"/>
                <a:ea typeface="Times New Roman" panose="02020603050405020304" pitchFamily="18" charset="0"/>
              </a:rPr>
              <a:t>thông </a:t>
            </a:r>
            <a:r>
              <a:rPr lang="vi-VN" sz="2400" spc="-15" dirty="0">
                <a:effectLst/>
                <a:latin typeface="Times New Roman" panose="02020603050405020304" pitchFamily="18" charset="0"/>
                <a:ea typeface="Times New Roman" panose="02020603050405020304" pitchFamily="18" charset="0"/>
              </a:rPr>
              <a:t>qua </a:t>
            </a:r>
            <a:r>
              <a:rPr lang="vi-VN" sz="2400" spc="-20" dirty="0">
                <a:effectLst/>
                <a:latin typeface="Times New Roman" panose="02020603050405020304" pitchFamily="18" charset="0"/>
                <a:ea typeface="Times New Roman" panose="02020603050405020304" pitchFamily="18" charset="0"/>
              </a:rPr>
              <a:t>đĩa </a:t>
            </a:r>
            <a:r>
              <a:rPr lang="vi-VN" sz="2400" dirty="0">
                <a:effectLst/>
                <a:latin typeface="Times New Roman" panose="02020603050405020304" pitchFamily="18" charset="0"/>
                <a:ea typeface="Times New Roman" panose="02020603050405020304" pitchFamily="18" charset="0"/>
              </a:rPr>
              <a:t>lò </a:t>
            </a:r>
            <a:r>
              <a:rPr lang="vi-VN" sz="2400" spc="-15" dirty="0">
                <a:effectLst/>
                <a:latin typeface="Times New Roman" panose="02020603050405020304" pitchFamily="18" charset="0"/>
                <a:ea typeface="Times New Roman" panose="02020603050405020304" pitchFamily="18" charset="0"/>
              </a:rPr>
              <a:t>xo </a:t>
            </a:r>
            <a:r>
              <a:rPr lang="vi-VN" sz="2400" dirty="0">
                <a:effectLst/>
                <a:latin typeface="Times New Roman" panose="02020603050405020304" pitchFamily="18" charset="0"/>
                <a:ea typeface="Times New Roman" panose="02020603050405020304" pitchFamily="18" charset="0"/>
              </a:rPr>
              <a:t>5 </a:t>
            </a:r>
            <a:r>
              <a:rPr lang="vi-VN" sz="2400" spc="-15" dirty="0">
                <a:effectLst/>
                <a:latin typeface="Times New Roman" panose="02020603050405020304" pitchFamily="18" charset="0"/>
                <a:ea typeface="Times New Roman" panose="02020603050405020304" pitchFamily="18" charset="0"/>
              </a:rPr>
              <a:t>đẩy </a:t>
            </a:r>
            <a:r>
              <a:rPr lang="vi-VN" sz="2400" dirty="0">
                <a:effectLst/>
                <a:latin typeface="Times New Roman" panose="02020603050405020304" pitchFamily="18" charset="0"/>
                <a:ea typeface="Times New Roman" panose="02020603050405020304" pitchFamily="18" charset="0"/>
              </a:rPr>
              <a:t>xu </a:t>
            </a:r>
            <a:r>
              <a:rPr lang="vi-VN" sz="2400" spc="-15" dirty="0">
                <a:effectLst/>
                <a:latin typeface="Times New Roman" panose="02020603050405020304" pitchFamily="18" charset="0"/>
                <a:ea typeface="Times New Roman" panose="02020603050405020304" pitchFamily="18" charset="0"/>
              </a:rPr>
              <a:t>páp </a:t>
            </a:r>
            <a:r>
              <a:rPr lang="vi-VN" sz="2400" dirty="0">
                <a:effectLst/>
                <a:latin typeface="Times New Roman" panose="02020603050405020304" pitchFamily="18" charset="0"/>
                <a:ea typeface="Times New Roman" panose="02020603050405020304" pitchFamily="18" charset="0"/>
              </a:rPr>
              <a:t>đi </a:t>
            </a:r>
            <a:r>
              <a:rPr lang="vi-VN" sz="2400" spc="-15" dirty="0">
                <a:effectLst/>
                <a:latin typeface="Times New Roman" panose="02020603050405020304" pitchFamily="18" charset="0"/>
                <a:ea typeface="Times New Roman" panose="02020603050405020304" pitchFamily="18" charset="0"/>
              </a:rPr>
              <a:t>lên </a:t>
            </a:r>
            <a:r>
              <a:rPr lang="vi-VN" sz="2400" spc="-20" dirty="0">
                <a:effectLst/>
                <a:latin typeface="Times New Roman" panose="02020603050405020304" pitchFamily="18" charset="0"/>
                <a:ea typeface="Times New Roman" panose="02020603050405020304" pitchFamily="18" charset="0"/>
              </a:rPr>
              <a:t>đóng cửa thông đồng thời </a:t>
            </a:r>
            <a:r>
              <a:rPr lang="vi-VN" sz="2400" spc="-15" dirty="0">
                <a:effectLst/>
                <a:latin typeface="Times New Roman" panose="02020603050405020304" pitchFamily="18" charset="0"/>
                <a:ea typeface="Times New Roman" panose="02020603050405020304" pitchFamily="18" charset="0"/>
              </a:rPr>
              <a:t>qua </a:t>
            </a:r>
            <a:r>
              <a:rPr lang="vi-VN" sz="2400" spc="-20" dirty="0">
                <a:effectLst/>
                <a:latin typeface="Times New Roman" panose="02020603050405020304" pitchFamily="18" charset="0"/>
                <a:ea typeface="Times New Roman" panose="02020603050405020304" pitchFamily="18" charset="0"/>
              </a:rPr>
              <a:t>cần </a:t>
            </a:r>
            <a:r>
              <a:rPr lang="vi-VN" sz="2400" spc="-15" dirty="0">
                <a:effectLst/>
                <a:latin typeface="Times New Roman" panose="02020603050405020304" pitchFamily="18" charset="0"/>
                <a:ea typeface="Times New Roman" panose="02020603050405020304" pitchFamily="18" charset="0"/>
              </a:rPr>
              <a:t>bẩy </a:t>
            </a:r>
            <a:r>
              <a:rPr lang="vi-VN" sz="2400" dirty="0">
                <a:effectLst/>
                <a:latin typeface="Times New Roman" panose="02020603050405020304" pitchFamily="18" charset="0"/>
                <a:ea typeface="Times New Roman" panose="02020603050405020304" pitchFamily="18" charset="0"/>
              </a:rPr>
              <a:t>7 </a:t>
            </a:r>
            <a:r>
              <a:rPr lang="vi-VN" sz="2400" spc="-15" dirty="0">
                <a:effectLst/>
                <a:latin typeface="Times New Roman" panose="02020603050405020304" pitchFamily="18" charset="0"/>
                <a:ea typeface="Times New Roman" panose="02020603050405020304" pitchFamily="18" charset="0"/>
              </a:rPr>
              <a:t>ép</a:t>
            </a:r>
            <a:r>
              <a:rPr lang="vi-VN" sz="2400" spc="-4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đũa</a:t>
            </a:r>
            <a:r>
              <a:rPr lang="vi-VN" sz="2400" spc="-5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đẩy</a:t>
            </a:r>
            <a:r>
              <a:rPr lang="vi-VN" sz="2400" spc="-6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11</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và</a:t>
            </a:r>
            <a:r>
              <a:rPr lang="vi-VN" sz="2400" spc="-4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con</a:t>
            </a:r>
            <a:r>
              <a:rPr lang="vi-VN" sz="2400" spc="-3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đội</a:t>
            </a:r>
            <a:r>
              <a:rPr lang="vi-VN" sz="2400" spc="-40"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12</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đi</a:t>
            </a:r>
            <a:r>
              <a:rPr lang="vi-VN" sz="2400" spc="-40"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xuống</a:t>
            </a:r>
            <a:r>
              <a:rPr lang="vi-VN" sz="2400" spc="-45" dirty="0">
                <a:effectLst/>
                <a:latin typeface="Times New Roman" panose="02020603050405020304" pitchFamily="18" charset="0"/>
                <a:ea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rPr>
              <a:t>để</a:t>
            </a:r>
            <a:r>
              <a:rPr lang="vi-VN" sz="2400" spc="-45"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đẩy</a:t>
            </a:r>
            <a:r>
              <a:rPr lang="vi-VN" sz="2400" spc="-60"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con</a:t>
            </a:r>
            <a:r>
              <a:rPr lang="vi-VN" sz="2400" spc="-4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đội</a:t>
            </a:r>
            <a:r>
              <a:rPr lang="vi-VN" sz="2400" spc="-40"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tiếp</a:t>
            </a:r>
            <a:r>
              <a:rPr lang="vi-VN" sz="2400" spc="-4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xúc</a:t>
            </a:r>
            <a:r>
              <a:rPr lang="vi-VN" sz="2400" spc="-45" dirty="0">
                <a:effectLst/>
                <a:latin typeface="Times New Roman" panose="02020603050405020304" pitchFamily="18" charset="0"/>
                <a:ea typeface="Times New Roman" panose="02020603050405020304" pitchFamily="18" charset="0"/>
              </a:rPr>
              <a:t> </a:t>
            </a:r>
            <a:r>
              <a:rPr lang="vi-VN" sz="2400" spc="-15" dirty="0">
                <a:effectLst/>
                <a:latin typeface="Times New Roman" panose="02020603050405020304" pitchFamily="18" charset="0"/>
                <a:ea typeface="Times New Roman" panose="02020603050405020304" pitchFamily="18" charset="0"/>
              </a:rPr>
              <a:t>với</a:t>
            </a:r>
            <a:r>
              <a:rPr lang="vi-VN" sz="2400" spc="-45" dirty="0">
                <a:effectLst/>
                <a:latin typeface="Times New Roman" panose="02020603050405020304" pitchFamily="18" charset="0"/>
                <a:ea typeface="Times New Roman" panose="02020603050405020304" pitchFamily="18" charset="0"/>
              </a:rPr>
              <a:t> </a:t>
            </a:r>
            <a:r>
              <a:rPr lang="vi-VN" sz="2400" spc="-25" dirty="0">
                <a:effectLst/>
                <a:latin typeface="Times New Roman" panose="02020603050405020304" pitchFamily="18" charset="0"/>
                <a:ea typeface="Times New Roman" panose="02020603050405020304" pitchFamily="18" charset="0"/>
              </a:rPr>
              <a:t>mặt</a:t>
            </a:r>
            <a:r>
              <a:rPr lang="vi-VN" sz="2400" spc="-30" dirty="0">
                <a:effectLst/>
                <a:latin typeface="Times New Roman" panose="02020603050405020304" pitchFamily="18" charset="0"/>
                <a:ea typeface="Times New Roman" panose="02020603050405020304" pitchFamily="18" charset="0"/>
              </a:rPr>
              <a:t> </a:t>
            </a:r>
            <a:r>
              <a:rPr lang="vi-VN" sz="2400" spc="-20" dirty="0">
                <a:effectLst/>
                <a:latin typeface="Times New Roman" panose="02020603050405020304" pitchFamily="18" charset="0"/>
                <a:ea typeface="Times New Roman" panose="02020603050405020304" pitchFamily="18" charset="0"/>
              </a:rPr>
              <a:t>cam.</a:t>
            </a:r>
            <a:endParaRPr lang="en-US" sz="2400" dirty="0">
              <a:effectLst/>
              <a:latin typeface="Times New Roman" panose="02020603050405020304" pitchFamily="18" charset="0"/>
              <a:ea typeface="Times New Roman" panose="02020603050405020304" pitchFamily="18" charset="0"/>
            </a:endParaRPr>
          </a:p>
          <a:p>
            <a:pPr marL="102235" marR="131445" indent="457200" algn="just">
              <a:lnSpc>
                <a:spcPct val="150000"/>
              </a:lnSpc>
              <a:spcAft>
                <a:spcPts val="0"/>
              </a:spcAft>
            </a:pPr>
            <a:r>
              <a:rPr lang="vi-VN" sz="2400" dirty="0">
                <a:effectLst/>
                <a:latin typeface="Times New Roman" panose="02020603050405020304" pitchFamily="18" charset="0"/>
                <a:ea typeface="Times New Roman" panose="02020603050405020304" pitchFamily="18" charset="0"/>
              </a:rPr>
              <a:t>Như vậy, lực mở xu páp là lực đẩy của vấu cam, còn lực đóng kín xu páp là lực dãn của lò xo tác dụng lên đĩa lò xo 5.</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704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91C5F4-6C04-992E-04A1-968BA0A458C6}"/>
              </a:ext>
            </a:extLst>
          </p:cNvPr>
          <p:cNvSpPr>
            <a:spLocks noGrp="1"/>
          </p:cNvSpPr>
          <p:nvPr>
            <p:ph type="sldNum" sz="quarter" idx="12"/>
          </p:nvPr>
        </p:nvSpPr>
        <p:spPr/>
        <p:txBody>
          <a:bodyPr/>
          <a:lstStyle/>
          <a:p>
            <a:fld id="{72C07508-5EB2-4DB8-8378-8805A83D3842}" type="slidenum">
              <a:rPr lang="en-US" smtClean="0"/>
              <a:pPr/>
              <a:t>9</a:t>
            </a:fld>
            <a:endParaRPr lang="en-US"/>
          </a:p>
        </p:txBody>
      </p:sp>
      <p:sp>
        <p:nvSpPr>
          <p:cNvPr id="6" name="TextBox 5">
            <a:extLst>
              <a:ext uri="{FF2B5EF4-FFF2-40B4-BE49-F238E27FC236}">
                <a16:creationId xmlns:a16="http://schemas.microsoft.com/office/drawing/2014/main" id="{FD9F4BAD-C825-6F68-034C-4B5A61490F1B}"/>
              </a:ext>
            </a:extLst>
          </p:cNvPr>
          <p:cNvSpPr txBox="1"/>
          <p:nvPr/>
        </p:nvSpPr>
        <p:spPr>
          <a:xfrm>
            <a:off x="304921" y="24591"/>
            <a:ext cx="9372355" cy="1276953"/>
          </a:xfrm>
          <a:prstGeom prst="rect">
            <a:avLst/>
          </a:prstGeom>
          <a:noFill/>
        </p:spPr>
        <p:txBody>
          <a:bodyPr wrap="square">
            <a:spAutoFit/>
          </a:bodyPr>
          <a:lstStyle/>
          <a:p>
            <a:pPr lvl="2">
              <a:spcBef>
                <a:spcPts val="5"/>
              </a:spcBef>
              <a:spcAft>
                <a:spcPts val="0"/>
              </a:spcAft>
              <a:buSzPts val="1400"/>
              <a:tabLst>
                <a:tab pos="503555" algn="l"/>
              </a:tabLst>
            </a:pPr>
            <a:r>
              <a:rPr lang="en-US" sz="2400" b="1" i="1" spc="-15" dirty="0">
                <a:effectLst/>
                <a:latin typeface="Times New Roman" panose="02020603050405020304" pitchFamily="18" charset="0"/>
                <a:ea typeface="Times New Roman" panose="02020603050405020304" pitchFamily="18" charset="0"/>
              </a:rPr>
              <a:t>3.2. </a:t>
            </a:r>
            <a:r>
              <a:rPr lang="vi-VN" sz="2400" b="1" i="1" spc="-15" dirty="0">
                <a:effectLst/>
                <a:latin typeface="Times New Roman" panose="02020603050405020304" pitchFamily="18" charset="0"/>
                <a:ea typeface="Times New Roman" panose="02020603050405020304" pitchFamily="18" charset="0"/>
              </a:rPr>
              <a:t>Hệ thống phân phối khí dùng van</a:t>
            </a:r>
            <a:r>
              <a:rPr lang="vi-VN" sz="2400" b="1" i="1" spc="-55" dirty="0">
                <a:effectLst/>
                <a:latin typeface="Times New Roman" panose="02020603050405020304" pitchFamily="18" charset="0"/>
                <a:ea typeface="Times New Roman" panose="02020603050405020304" pitchFamily="18" charset="0"/>
              </a:rPr>
              <a:t> </a:t>
            </a:r>
            <a:r>
              <a:rPr lang="vi-VN" sz="2400" b="1" i="1" spc="-15" dirty="0">
                <a:effectLst/>
                <a:latin typeface="Times New Roman" panose="02020603050405020304" pitchFamily="18" charset="0"/>
                <a:ea typeface="Times New Roman" panose="02020603050405020304" pitchFamily="18" charset="0"/>
              </a:rPr>
              <a:t>trượt</a:t>
            </a:r>
            <a:endParaRPr lang="en-US" sz="2400" b="1" i="1" spc="-15" dirty="0">
              <a:effectLst/>
              <a:latin typeface="Times New Roman" panose="02020603050405020304" pitchFamily="18" charset="0"/>
              <a:ea typeface="Times New Roman" panose="02020603050405020304" pitchFamily="18" charset="0"/>
            </a:endParaRPr>
          </a:p>
          <a:p>
            <a:pPr marL="102235" marR="320675" indent="457200">
              <a:lnSpc>
                <a:spcPct val="111000"/>
              </a:lnSpc>
              <a:spcBef>
                <a:spcPts val="190"/>
              </a:spcBef>
              <a:spcAft>
                <a:spcPts val="0"/>
              </a:spcAft>
            </a:pPr>
            <a:r>
              <a:rPr lang="vi-VN" sz="2400" dirty="0">
                <a:effectLst/>
                <a:latin typeface="Times New Roman" panose="02020603050405020304" pitchFamily="18" charset="0"/>
                <a:ea typeface="Times New Roman" panose="02020603050405020304" pitchFamily="18" charset="0"/>
              </a:rPr>
              <a:t>Đa số sử dụng trên động cơ hai kỳ, pít tông đóng vai trò như một van trượt điều khiển đóng mở lỗ nạp và lỗ xả.</a:t>
            </a:r>
            <a:endParaRPr lang="en-US" sz="24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0E5E93CF-BB71-022D-462D-0B1C3EBC1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92" y="1600248"/>
            <a:ext cx="7010216" cy="4114691"/>
          </a:xfrm>
          <a:prstGeom prst="rect">
            <a:avLst/>
          </a:prstGeom>
        </p:spPr>
      </p:pic>
    </p:spTree>
    <p:extLst>
      <p:ext uri="{BB962C8B-B14F-4D97-AF65-F5344CB8AC3E}">
        <p14:creationId xmlns:p14="http://schemas.microsoft.com/office/powerpoint/2010/main" val="900245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6707</TotalTime>
  <Pages>0</Pages>
  <Words>3451</Words>
  <Characters>0</Characters>
  <Application>Microsoft Office PowerPoint</Application>
  <DocSecurity>0</DocSecurity>
  <PresentationFormat>A4 Paper (210x297 mm)</PresentationFormat>
  <Lines>0</Lines>
  <Paragraphs>290</Paragraphs>
  <Slides>54</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54</vt:i4>
      </vt:variant>
    </vt:vector>
  </HeadingPairs>
  <TitlesOfParts>
    <vt:vector size="61" baseType="lpstr">
      <vt:lpstr>.VnTime</vt:lpstr>
      <vt:lpstr>.VnTimeH</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USA</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DUY THONG</dc:creator>
  <cp:lastModifiedBy>xin chao</cp:lastModifiedBy>
  <cp:revision>667</cp:revision>
  <cp:lastPrinted>1899-12-30T00:00:00Z</cp:lastPrinted>
  <dcterms:created xsi:type="dcterms:W3CDTF">2008-11-14T14:07:01Z</dcterms:created>
  <dcterms:modified xsi:type="dcterms:W3CDTF">2026-07-23T12:45:33Z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1033-6.3.0.1731</vt:lpwstr>
  </property>
</Properties>
</file>