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9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75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F3CAE-CB69-46A3-84EB-BEAA46A9969D}" type="datetimeFigureOut">
              <a:rPr lang="en-US" smtClean="0"/>
              <a:t>7/26/2026</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2BD78A-D720-4FE0-BE96-F21EEE1253A6}" type="slidenum">
              <a:rPr lang="en-US" smtClean="0"/>
              <a:t>‹#›</a:t>
            </a:fld>
            <a:endParaRPr lang="en-US"/>
          </a:p>
        </p:txBody>
      </p:sp>
    </p:spTree>
    <p:extLst>
      <p:ext uri="{BB962C8B-B14F-4D97-AF65-F5344CB8AC3E}">
        <p14:creationId xmlns:p14="http://schemas.microsoft.com/office/powerpoint/2010/main" val="4048477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1533647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2938464"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1500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4257996"/>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1514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a:t>
            </a:r>
            <a:r>
              <a:rPr lang="vi-VN" sz="3900" b="1" kern="1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 ĐIỆN TỬ CƠ BẢN</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581960" y="4143629"/>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90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83299" y="4385260"/>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935430" y="1217351"/>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2414786" y="4081663"/>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5745163" y="1633589"/>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4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3193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2014537"/>
            <a:ext cx="5457825" cy="3619500"/>
          </a:xfrm>
          <a:prstGeom prst="rect">
            <a:avLst/>
          </a:prstGeom>
        </p:spPr>
      </p:pic>
      <p:sp>
        <p:nvSpPr>
          <p:cNvPr id="4" name="TextBox 3"/>
          <p:cNvSpPr txBox="1"/>
          <p:nvPr/>
        </p:nvSpPr>
        <p:spPr>
          <a:xfrm>
            <a:off x="447675" y="2944415"/>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Chất bán dẫn (Silicon, Germanium) có độ dẫn điện nằm giữa chất dẫn điện và chất cách điện.</a:t>
            </a:r>
          </a:p>
        </p:txBody>
      </p:sp>
      <p:sp>
        <p:nvSpPr>
          <p:cNvPr id="5" name="TextBox 4"/>
          <p:cNvSpPr txBox="1"/>
          <p:nvPr/>
        </p:nvSpPr>
        <p:spPr>
          <a:xfrm>
            <a:off x="447675" y="3957637"/>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Bán dẫn loại P (chứa lỗ trống) và Bán dẫn loại N (chứa electron tự do).</a:t>
            </a:r>
          </a:p>
        </p:txBody>
      </p:sp>
      <p:pic>
        <p:nvPicPr>
          <p:cNvPr id="6" name="Picture 5" descr="image.png"/>
          <p:cNvPicPr>
            <a:picLocks noChangeAspect="1"/>
          </p:cNvPicPr>
          <p:nvPr/>
        </p:nvPicPr>
        <p:blipFill>
          <a:blip r:embed="rId4"/>
          <a:stretch>
            <a:fillRect/>
          </a:stretch>
        </p:blipFill>
        <p:spPr>
          <a:xfrm>
            <a:off x="6305550" y="2033587"/>
            <a:ext cx="5419725" cy="35814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CHƯƠNG 2: BÁN DẪN VÀ DIODE</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1287512" y="2978646"/>
            <a:ext cx="100456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Khi ghép lớp P và N, các hạt dẫn khuếch tán tạo thành </a:t>
            </a:r>
            <a:r>
              <a:rPr sz="2100" b="1" i="0" u="none">
                <a:solidFill>
                  <a:srgbClr val="FFFFFF"/>
                </a:solidFill>
                <a:latin typeface="Times New Roman"/>
              </a:rPr>
              <a:t>vùng nghèo</a:t>
            </a:r>
            <a:r>
              <a:rPr sz="2100" b="0" i="0" u="none">
                <a:solidFill>
                  <a:srgbClr val="FFFFFF"/>
                </a:solidFill>
                <a:latin typeface="Times New Roman"/>
              </a:rPr>
              <a:t>.</a:t>
            </a:r>
          </a:p>
        </p:txBody>
      </p:sp>
      <p:sp>
        <p:nvSpPr>
          <p:cNvPr id="4" name="TextBox 3"/>
          <p:cNvSpPr txBox="1"/>
          <p:nvPr/>
        </p:nvSpPr>
        <p:spPr>
          <a:xfrm>
            <a:off x="1287512" y="3542407"/>
            <a:ext cx="1004560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Phân cực thuận:</a:t>
            </a:r>
            <a:r>
              <a:rPr sz="2100" b="0" i="0" u="none">
                <a:solidFill>
                  <a:srgbClr val="FFFFFF"/>
                </a:solidFill>
                <a:latin typeface="Times New Roman"/>
              </a:rPr>
              <a:t> Nối cực dương nguồn vào P, cực âm vào N → Dòng điện chạy qua dễ dàng.</a:t>
            </a:r>
          </a:p>
        </p:txBody>
      </p:sp>
      <p:sp>
        <p:nvSpPr>
          <p:cNvPr id="5" name="TextBox 4"/>
          <p:cNvSpPr txBox="1"/>
          <p:nvPr/>
        </p:nvSpPr>
        <p:spPr>
          <a:xfrm>
            <a:off x="1287512" y="4106167"/>
            <a:ext cx="10045600"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Phân cực ngược:</a:t>
            </a:r>
            <a:r>
              <a:rPr sz="2100" b="0" i="0" u="none">
                <a:solidFill>
                  <a:srgbClr val="FFFFFF"/>
                </a:solidFill>
                <a:latin typeface="Times New Roman"/>
              </a:rPr>
              <a:t> Mở rộng vùng nghèo → Ngăn cản dòng điện.</a:t>
            </a:r>
          </a:p>
        </p:txBody>
      </p:sp>
      <p:pic>
        <p:nvPicPr>
          <p:cNvPr id="6" name="Picture 5" descr="image.png"/>
          <p:cNvPicPr>
            <a:picLocks noChangeAspect="1"/>
          </p:cNvPicPr>
          <p:nvPr/>
        </p:nvPicPr>
        <p:blipFill>
          <a:blip r:embed="rId3"/>
          <a:stretch>
            <a:fillRect/>
          </a:stretch>
        </p:blipFill>
        <p:spPr>
          <a:xfrm>
            <a:off x="858887" y="3021508"/>
            <a:ext cx="247650" cy="257175"/>
          </a:xfrm>
          <a:prstGeom prst="rect">
            <a:avLst/>
          </a:prstGeom>
        </p:spPr>
      </p:pic>
      <p:pic>
        <p:nvPicPr>
          <p:cNvPr id="7" name="Picture 6" descr="image.png"/>
          <p:cNvPicPr>
            <a:picLocks noChangeAspect="1"/>
          </p:cNvPicPr>
          <p:nvPr/>
        </p:nvPicPr>
        <p:blipFill>
          <a:blip r:embed="rId3"/>
          <a:stretch>
            <a:fillRect/>
          </a:stretch>
        </p:blipFill>
        <p:spPr>
          <a:xfrm>
            <a:off x="858887" y="3585269"/>
            <a:ext cx="247650" cy="257175"/>
          </a:xfrm>
          <a:prstGeom prst="rect">
            <a:avLst/>
          </a:prstGeom>
        </p:spPr>
      </p:pic>
      <p:pic>
        <p:nvPicPr>
          <p:cNvPr id="8" name="Picture 7" descr="image.png"/>
          <p:cNvPicPr>
            <a:picLocks noChangeAspect="1"/>
          </p:cNvPicPr>
          <p:nvPr/>
        </p:nvPicPr>
        <p:blipFill>
          <a:blip r:embed="rId3"/>
          <a:stretch>
            <a:fillRect/>
          </a:stretch>
        </p:blipFill>
        <p:spPr>
          <a:xfrm>
            <a:off x="858887" y="4149030"/>
            <a:ext cx="247650" cy="257175"/>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LỚP TIẾP GIÁP P-N</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300835" y="3548062"/>
            <a:ext cx="3590329" cy="552450"/>
          </a:xfrm>
          <a:prstGeom prst="rect">
            <a:avLst/>
          </a:prstGeom>
        </p:spPr>
      </p:pic>
      <p:sp>
        <p:nvSpPr>
          <p:cNvPr id="4" name="TextBox 3"/>
          <p:cNvSpPr txBox="1"/>
          <p:nvPr/>
        </p:nvSpPr>
        <p:spPr>
          <a:xfrm>
            <a:off x="490835" y="2765226"/>
            <a:ext cx="1121018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Diode là linh kiện bán dẫn chỉ cho dòng điện đi theo một chiều duy nhất từ Anode (A) sang Cathode (K).</a:t>
            </a:r>
          </a:p>
        </p:txBody>
      </p:sp>
      <p:sp>
        <p:nvSpPr>
          <p:cNvPr id="5" name="TextBox 4"/>
          <p:cNvSpPr txBox="1"/>
          <p:nvPr/>
        </p:nvSpPr>
        <p:spPr>
          <a:xfrm>
            <a:off x="1508819" y="4510087"/>
            <a:ext cx="9174212"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Ứng dụng chính: Chỉnh lưu nguồn AC thành DC, bảo vệ ngược cực, cắt sóng tín hiệu.</a:t>
            </a:r>
          </a:p>
        </p:txBody>
      </p:sp>
      <p:pic>
        <p:nvPicPr>
          <p:cNvPr id="6" name="Picture 5" descr="image.png"/>
          <p:cNvPicPr>
            <a:picLocks noChangeAspect="1"/>
          </p:cNvPicPr>
          <p:nvPr/>
        </p:nvPicPr>
        <p:blipFill>
          <a:blip r:embed="rId4"/>
          <a:stretch>
            <a:fillRect/>
          </a:stretch>
        </p:blipFill>
        <p:spPr>
          <a:xfrm>
            <a:off x="4538960" y="3757612"/>
            <a:ext cx="3161704" cy="1524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DIODE BÁN DẪN CƠ BẢN</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2109787"/>
            <a:ext cx="11296650" cy="3429000"/>
          </a:xfrm>
          <a:prstGeom prst="rect">
            <a:avLst/>
          </a:prstGeom>
        </p:spPr>
      </p:pic>
      <p:pic>
        <p:nvPicPr>
          <p:cNvPr id="4" name="Picture 3" descr="image.png"/>
          <p:cNvPicPr>
            <a:picLocks noChangeAspect="1"/>
          </p:cNvPicPr>
          <p:nvPr/>
        </p:nvPicPr>
        <p:blipFill>
          <a:blip r:embed="rId4"/>
          <a:stretch>
            <a:fillRect/>
          </a:stretch>
        </p:blipFill>
        <p:spPr>
          <a:xfrm>
            <a:off x="5715000" y="3073747"/>
            <a:ext cx="762000" cy="762000"/>
          </a:xfrm>
          <a:prstGeom prst="rect">
            <a:avLst/>
          </a:prstGeom>
        </p:spPr>
      </p:pic>
      <p:sp>
        <p:nvSpPr>
          <p:cNvPr id="5" name="TextBox 4"/>
          <p:cNvSpPr txBox="1"/>
          <p:nvPr/>
        </p:nvSpPr>
        <p:spPr>
          <a:xfrm>
            <a:off x="1971079" y="4026247"/>
            <a:ext cx="8249691" cy="319980"/>
          </a:xfrm>
          <a:prstGeom prst="rect">
            <a:avLst/>
          </a:prstGeom>
          <a:noFill/>
        </p:spPr>
        <p:txBody>
          <a:bodyPr wrap="square" lIns="0" tIns="0" rIns="0" bIns="0" anchor="t">
            <a:spAutoFit/>
          </a:bodyPr>
          <a:lstStyle/>
          <a:p>
            <a:pPr algn="l">
              <a:lnSpc>
                <a:spcPts val="2520"/>
              </a:lnSpc>
            </a:pPr>
            <a:r>
              <a:rPr sz="1800" b="0" i="0" u="none">
                <a:solidFill>
                  <a:srgbClr val="FFFFFF"/>
                </a:solidFill>
                <a:latin typeface="Times New Roman"/>
              </a:rPr>
              <a:t>[VIDEO MÔ PHỎNG: DÒNG ĐIỆN QUA DIODE KHI PHÂN CỰC THUẬN/NGƯỢC]</a:t>
            </a:r>
          </a:p>
        </p:txBody>
      </p:sp>
      <p:pic>
        <p:nvPicPr>
          <p:cNvPr id="6" name="Picture 5" descr="image.png"/>
          <p:cNvPicPr>
            <a:picLocks noChangeAspect="1"/>
          </p:cNvPicPr>
          <p:nvPr/>
        </p:nvPicPr>
        <p:blipFill>
          <a:blip r:embed="rId5"/>
          <a:stretch>
            <a:fillRect/>
          </a:stretch>
        </p:blipFill>
        <p:spPr>
          <a:xfrm>
            <a:off x="5967412" y="3283297"/>
            <a:ext cx="257175" cy="3429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MÔ PHỎNG HOẠT ĐỘNG DIODE</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3550146"/>
            <a:ext cx="1798439" cy="542925"/>
          </a:xfrm>
          <a:prstGeom prst="rect">
            <a:avLst/>
          </a:prstGeom>
        </p:spPr>
      </p:pic>
      <p:pic>
        <p:nvPicPr>
          <p:cNvPr id="4" name="Picture 3" descr="image.png"/>
          <p:cNvPicPr>
            <a:picLocks noChangeAspect="1"/>
          </p:cNvPicPr>
          <p:nvPr/>
        </p:nvPicPr>
        <p:blipFill>
          <a:blip r:embed="rId4"/>
          <a:stretch>
            <a:fillRect/>
          </a:stretch>
        </p:blipFill>
        <p:spPr>
          <a:xfrm>
            <a:off x="6286500" y="2014537"/>
            <a:ext cx="5457825" cy="3619500"/>
          </a:xfrm>
          <a:prstGeom prst="rect">
            <a:avLst/>
          </a:prstGeom>
        </p:spPr>
      </p:pic>
      <p:sp>
        <p:nvSpPr>
          <p:cNvPr id="5" name="TextBox 4"/>
          <p:cNvSpPr txBox="1"/>
          <p:nvPr/>
        </p:nvSpPr>
        <p:spPr>
          <a:xfrm>
            <a:off x="447675" y="2723257"/>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Chỉ cho bán kỳ dương của dòng xoay chiều đi qua tải.</a:t>
            </a:r>
          </a:p>
        </p:txBody>
      </p:sp>
      <p:sp>
        <p:nvSpPr>
          <p:cNvPr id="6" name="TextBox 5"/>
          <p:cNvSpPr txBox="1"/>
          <p:nvPr/>
        </p:nvSpPr>
        <p:spPr>
          <a:xfrm>
            <a:off x="447675" y="4178796"/>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Nhược điểm: Hiệu suất thấp, độ gợn sóng điện áp cao.</a:t>
            </a:r>
          </a:p>
        </p:txBody>
      </p:sp>
      <p:pic>
        <p:nvPicPr>
          <p:cNvPr id="7" name="Picture 6" descr="image.png"/>
          <p:cNvPicPr>
            <a:picLocks noChangeAspect="1"/>
          </p:cNvPicPr>
          <p:nvPr/>
        </p:nvPicPr>
        <p:blipFill>
          <a:blip r:embed="rId5"/>
          <a:stretch>
            <a:fillRect/>
          </a:stretch>
        </p:blipFill>
        <p:spPr>
          <a:xfrm>
            <a:off x="685800" y="3736478"/>
            <a:ext cx="1369814" cy="172491"/>
          </a:xfrm>
          <a:prstGeom prst="rect">
            <a:avLst/>
          </a:prstGeom>
        </p:spPr>
      </p:pic>
      <p:pic>
        <p:nvPicPr>
          <p:cNvPr id="8" name="Picture 7" descr="image.png"/>
          <p:cNvPicPr>
            <a:picLocks noChangeAspect="1"/>
          </p:cNvPicPr>
          <p:nvPr/>
        </p:nvPicPr>
        <p:blipFill>
          <a:blip r:embed="rId6"/>
          <a:stretch>
            <a:fillRect/>
          </a:stretch>
        </p:blipFill>
        <p:spPr>
          <a:xfrm>
            <a:off x="6305550" y="2033587"/>
            <a:ext cx="5419725" cy="3581400"/>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MẠCH CHỈNH LƯU NỬA CHU KỲ</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169693" y="3545978"/>
            <a:ext cx="1852612" cy="556617"/>
          </a:xfrm>
          <a:prstGeom prst="rect">
            <a:avLst/>
          </a:prstGeom>
        </p:spPr>
      </p:pic>
      <p:sp>
        <p:nvSpPr>
          <p:cNvPr id="4" name="TextBox 3"/>
          <p:cNvSpPr txBox="1"/>
          <p:nvPr/>
        </p:nvSpPr>
        <p:spPr>
          <a:xfrm>
            <a:off x="1790700" y="2763142"/>
            <a:ext cx="8610451"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Sử dụng 4 Diode mắc dạng cầu giúp tận dụng cả hai bán kỳ của tín hiệu AC vào.</a:t>
            </a:r>
          </a:p>
        </p:txBody>
      </p:sp>
      <p:sp>
        <p:nvSpPr>
          <p:cNvPr id="5" name="TextBox 4"/>
          <p:cNvSpPr txBox="1"/>
          <p:nvPr/>
        </p:nvSpPr>
        <p:spPr>
          <a:xfrm>
            <a:off x="3105298" y="4512171"/>
            <a:ext cx="5981253"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Sử dụng thêm tụ lọc C để làm phẳng điện áp DC đầu ra.</a:t>
            </a:r>
          </a:p>
        </p:txBody>
      </p:sp>
      <p:pic>
        <p:nvPicPr>
          <p:cNvPr id="6" name="Picture 5" descr="image.png"/>
          <p:cNvPicPr>
            <a:picLocks noChangeAspect="1"/>
          </p:cNvPicPr>
          <p:nvPr/>
        </p:nvPicPr>
        <p:blipFill>
          <a:blip r:embed="rId4"/>
          <a:stretch>
            <a:fillRect/>
          </a:stretch>
        </p:blipFill>
        <p:spPr>
          <a:xfrm>
            <a:off x="5407818" y="3736478"/>
            <a:ext cx="1423987" cy="172491"/>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MẠCH CHỈNH LƯU CẦU CẢ CHU KỲ</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2109787"/>
            <a:ext cx="11296650" cy="3429000"/>
          </a:xfrm>
          <a:prstGeom prst="rect">
            <a:avLst/>
          </a:prstGeom>
        </p:spPr>
      </p:pic>
      <p:pic>
        <p:nvPicPr>
          <p:cNvPr id="4" name="Picture 3" descr="image.png"/>
          <p:cNvPicPr>
            <a:picLocks noChangeAspect="1"/>
          </p:cNvPicPr>
          <p:nvPr/>
        </p:nvPicPr>
        <p:blipFill>
          <a:blip r:embed="rId4"/>
          <a:stretch>
            <a:fillRect/>
          </a:stretch>
        </p:blipFill>
        <p:spPr>
          <a:xfrm>
            <a:off x="5715000" y="3073747"/>
            <a:ext cx="762000" cy="762000"/>
          </a:xfrm>
          <a:prstGeom prst="rect">
            <a:avLst/>
          </a:prstGeom>
        </p:spPr>
      </p:pic>
      <p:sp>
        <p:nvSpPr>
          <p:cNvPr id="5" name="TextBox 4"/>
          <p:cNvSpPr txBox="1"/>
          <p:nvPr/>
        </p:nvSpPr>
        <p:spPr>
          <a:xfrm>
            <a:off x="1878210" y="4026247"/>
            <a:ext cx="8435429" cy="319980"/>
          </a:xfrm>
          <a:prstGeom prst="rect">
            <a:avLst/>
          </a:prstGeom>
          <a:noFill/>
        </p:spPr>
        <p:txBody>
          <a:bodyPr wrap="square" lIns="0" tIns="0" rIns="0" bIns="0" anchor="t">
            <a:spAutoFit/>
          </a:bodyPr>
          <a:lstStyle/>
          <a:p>
            <a:pPr algn="l">
              <a:lnSpc>
                <a:spcPts val="2520"/>
              </a:lnSpc>
            </a:pPr>
            <a:r>
              <a:rPr sz="1800" b="0" i="0" u="none">
                <a:solidFill>
                  <a:srgbClr val="FFFFFF"/>
                </a:solidFill>
                <a:latin typeface="Times New Roman"/>
              </a:rPr>
              <a:t>[VIDEO MÔ PHỎNG: DẠNG SÓNG VÀO/RA VỚI TỤ LỌC C TRÊN OSCILLOSCOPE]</a:t>
            </a:r>
          </a:p>
        </p:txBody>
      </p:sp>
      <p:pic>
        <p:nvPicPr>
          <p:cNvPr id="6" name="Picture 5" descr="image.png"/>
          <p:cNvPicPr>
            <a:picLocks noChangeAspect="1"/>
          </p:cNvPicPr>
          <p:nvPr/>
        </p:nvPicPr>
        <p:blipFill>
          <a:blip r:embed="rId5"/>
          <a:stretch>
            <a:fillRect/>
          </a:stretch>
        </p:blipFill>
        <p:spPr>
          <a:xfrm>
            <a:off x="5967412" y="3283297"/>
            <a:ext cx="257175" cy="3429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MÔ PHỎNG MẠCH CHỈNH LƯU CẦU</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762101" y="2954535"/>
            <a:ext cx="7096273"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Hoạt động ở chế độ phân cực ngược trong vùng đánh thủng Zener.</a:t>
            </a:r>
          </a:p>
        </p:txBody>
      </p:sp>
      <p:sp>
        <p:nvSpPr>
          <p:cNvPr id="4" name="TextBox 3"/>
          <p:cNvSpPr txBox="1"/>
          <p:nvPr/>
        </p:nvSpPr>
        <p:spPr>
          <a:xfrm>
            <a:off x="2762101" y="3518296"/>
            <a:ext cx="7096273" cy="42148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Giữ điện áp đầu ra ổn định không đổi (VZ).</a:t>
            </a:r>
          </a:p>
        </p:txBody>
      </p:sp>
      <p:sp>
        <p:nvSpPr>
          <p:cNvPr id="5" name="TextBox 4"/>
          <p:cNvSpPr txBox="1"/>
          <p:nvPr/>
        </p:nvSpPr>
        <p:spPr>
          <a:xfrm>
            <a:off x="2762101" y="4130278"/>
            <a:ext cx="7096273"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Ứng dụng:</a:t>
            </a:r>
            <a:r>
              <a:rPr sz="2100" b="0" i="0" u="none">
                <a:solidFill>
                  <a:srgbClr val="FFFFFF"/>
                </a:solidFill>
                <a:latin typeface="Times New Roman"/>
              </a:rPr>
              <a:t> Mạch ổn áp điện áp DC đơn giản.</a:t>
            </a:r>
          </a:p>
        </p:txBody>
      </p:sp>
      <p:pic>
        <p:nvPicPr>
          <p:cNvPr id="6" name="Picture 5" descr="image.png"/>
          <p:cNvPicPr>
            <a:picLocks noChangeAspect="1"/>
          </p:cNvPicPr>
          <p:nvPr/>
        </p:nvPicPr>
        <p:blipFill>
          <a:blip r:embed="rId3"/>
          <a:stretch>
            <a:fillRect/>
          </a:stretch>
        </p:blipFill>
        <p:spPr>
          <a:xfrm>
            <a:off x="2333476" y="2997398"/>
            <a:ext cx="247650" cy="257175"/>
          </a:xfrm>
          <a:prstGeom prst="rect">
            <a:avLst/>
          </a:prstGeom>
        </p:spPr>
      </p:pic>
      <p:pic>
        <p:nvPicPr>
          <p:cNvPr id="7" name="Picture 6" descr="image.png"/>
          <p:cNvPicPr>
            <a:picLocks noChangeAspect="1"/>
          </p:cNvPicPr>
          <p:nvPr/>
        </p:nvPicPr>
        <p:blipFill>
          <a:blip r:embed="rId3"/>
          <a:stretch>
            <a:fillRect/>
          </a:stretch>
        </p:blipFill>
        <p:spPr>
          <a:xfrm>
            <a:off x="2333476" y="3561159"/>
            <a:ext cx="247650" cy="257175"/>
          </a:xfrm>
          <a:prstGeom prst="rect">
            <a:avLst/>
          </a:prstGeom>
        </p:spPr>
      </p:pic>
      <p:pic>
        <p:nvPicPr>
          <p:cNvPr id="8" name="Picture 7" descr="image.png"/>
          <p:cNvPicPr>
            <a:picLocks noChangeAspect="1"/>
          </p:cNvPicPr>
          <p:nvPr/>
        </p:nvPicPr>
        <p:blipFill>
          <a:blip r:embed="rId3"/>
          <a:stretch>
            <a:fillRect/>
          </a:stretch>
        </p:blipFill>
        <p:spPr>
          <a:xfrm>
            <a:off x="2333476" y="4173140"/>
            <a:ext cx="247650" cy="257175"/>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DIODE ZENER VÀ ỨNG DỤNG</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198119" y="3497609"/>
            <a:ext cx="1795611" cy="605135"/>
          </a:xfrm>
          <a:prstGeom prst="rect">
            <a:avLst/>
          </a:prstGeom>
        </p:spPr>
      </p:pic>
      <p:sp>
        <p:nvSpPr>
          <p:cNvPr id="4" name="TextBox 3"/>
          <p:cNvSpPr txBox="1"/>
          <p:nvPr/>
        </p:nvSpPr>
        <p:spPr>
          <a:xfrm>
            <a:off x="2114996" y="2714773"/>
            <a:ext cx="7962007"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LED chuyển đổi điện năng trực tiếp thành quang năng khi phân cực thuận.</a:t>
            </a:r>
          </a:p>
        </p:txBody>
      </p:sp>
      <p:sp>
        <p:nvSpPr>
          <p:cNvPr id="5" name="TextBox 4"/>
          <p:cNvSpPr txBox="1"/>
          <p:nvPr/>
        </p:nvSpPr>
        <p:spPr>
          <a:xfrm>
            <a:off x="3482280" y="4512319"/>
            <a:ext cx="5227290" cy="42148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Cần điện trở hạn dòng Rlimit để tránh hỏng LED.</a:t>
            </a:r>
          </a:p>
        </p:txBody>
      </p:sp>
      <p:pic>
        <p:nvPicPr>
          <p:cNvPr id="6" name="Picture 5" descr="image.png"/>
          <p:cNvPicPr>
            <a:picLocks noChangeAspect="1"/>
          </p:cNvPicPr>
          <p:nvPr/>
        </p:nvPicPr>
        <p:blipFill>
          <a:blip r:embed="rId4"/>
          <a:stretch>
            <a:fillRect/>
          </a:stretch>
        </p:blipFill>
        <p:spPr>
          <a:xfrm>
            <a:off x="5436244" y="3688109"/>
            <a:ext cx="1366986" cy="224135"/>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DIODE PHÁT QUANG (LED)</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447675" y="3131046"/>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BJT (Bipolar Junction Transistor) là linh kiện bán dẫn 3 cực: Emitter (E), Base (B), Collector (C).</a:t>
            </a:r>
          </a:p>
        </p:txBody>
      </p:sp>
      <p:sp>
        <p:nvSpPr>
          <p:cNvPr id="4" name="TextBox 3"/>
          <p:cNvSpPr txBox="1"/>
          <p:nvPr/>
        </p:nvSpPr>
        <p:spPr>
          <a:xfrm>
            <a:off x="447675" y="4144267"/>
            <a:ext cx="545782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Hai loại BJT chính: </a:t>
            </a:r>
            <a:r>
              <a:rPr sz="2100" b="1" i="0" u="none">
                <a:solidFill>
                  <a:srgbClr val="FFFFFF"/>
                </a:solidFill>
                <a:latin typeface="Times New Roman"/>
              </a:rPr>
              <a:t>NPN</a:t>
            </a:r>
            <a:r>
              <a:rPr sz="2100" b="0" i="0" u="none">
                <a:solidFill>
                  <a:srgbClr val="FFFFFF"/>
                </a:solidFill>
                <a:latin typeface="Times New Roman"/>
              </a:rPr>
              <a:t> và </a:t>
            </a:r>
            <a:r>
              <a:rPr sz="2100" b="1" i="0" u="none">
                <a:solidFill>
                  <a:srgbClr val="FFFFFF"/>
                </a:solidFill>
                <a:latin typeface="Times New Roman"/>
              </a:rPr>
              <a:t>PNP</a:t>
            </a:r>
            <a:r>
              <a:rPr sz="2100" b="0" i="0" u="none">
                <a:solidFill>
                  <a:srgbClr val="FFFFFF"/>
                </a:solidFill>
                <a:latin typeface="Times New Roman"/>
              </a:rPr>
              <a:t>.</a:t>
            </a:r>
          </a:p>
        </p:txBody>
      </p:sp>
      <p:sp>
        <p:nvSpPr>
          <p:cNvPr id="5" name="TextBox 4"/>
          <p:cNvSpPr txBox="1"/>
          <p:nvPr/>
        </p:nvSpPr>
        <p:spPr>
          <a:xfrm>
            <a:off x="6715125" y="3236416"/>
            <a:ext cx="5029200" cy="42148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Dòng IB điều khiển dòng IC.</a:t>
            </a:r>
          </a:p>
        </p:txBody>
      </p:sp>
      <p:sp>
        <p:nvSpPr>
          <p:cNvPr id="6" name="TextBox 5"/>
          <p:cNvSpPr txBox="1"/>
          <p:nvPr/>
        </p:nvSpPr>
        <p:spPr>
          <a:xfrm>
            <a:off x="6715125" y="3848397"/>
            <a:ext cx="50292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Hệ số khuếch đại dòng: β (Beta).</a:t>
            </a:r>
          </a:p>
        </p:txBody>
      </p:sp>
      <p:pic>
        <p:nvPicPr>
          <p:cNvPr id="7" name="Picture 6" descr="image.png"/>
          <p:cNvPicPr>
            <a:picLocks noChangeAspect="1"/>
          </p:cNvPicPr>
          <p:nvPr/>
        </p:nvPicPr>
        <p:blipFill>
          <a:blip r:embed="rId3"/>
          <a:stretch>
            <a:fillRect/>
          </a:stretch>
        </p:blipFill>
        <p:spPr>
          <a:xfrm>
            <a:off x="6286500" y="3279278"/>
            <a:ext cx="219075" cy="257175"/>
          </a:xfrm>
          <a:prstGeom prst="rect">
            <a:avLst/>
          </a:prstGeom>
        </p:spPr>
      </p:pic>
      <p:pic>
        <p:nvPicPr>
          <p:cNvPr id="8" name="Picture 7" descr="image.png"/>
          <p:cNvPicPr>
            <a:picLocks noChangeAspect="1"/>
          </p:cNvPicPr>
          <p:nvPr/>
        </p:nvPicPr>
        <p:blipFill>
          <a:blip r:embed="rId3"/>
          <a:stretch>
            <a:fillRect/>
          </a:stretch>
        </p:blipFill>
        <p:spPr>
          <a:xfrm>
            <a:off x="6286500" y="3891260"/>
            <a:ext cx="219075" cy="257175"/>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CHƯƠNG 3: TRANSISTOR BJT</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089409" y="1592312"/>
            <a:ext cx="8013032" cy="609600"/>
          </a:xfrm>
          <a:prstGeom prst="rect">
            <a:avLst/>
          </a:prstGeom>
          <a:noFill/>
        </p:spPr>
        <p:txBody>
          <a:bodyPr wrap="square" lIns="0" tIns="0" rIns="0" bIns="0" anchor="t">
            <a:spAutoFit/>
          </a:bodyPr>
          <a:lstStyle/>
          <a:p>
            <a:pPr algn="ctr">
              <a:defRPr/>
            </a:pPr>
            <a:r>
              <a:rPr sz="4200" b="1" i="0" u="none">
                <a:solidFill>
                  <a:srgbClr val="FFFFFF"/>
                </a:solidFill>
                <a:latin typeface="Times New Roman"/>
              </a:rPr>
              <a:t>BÀI GIẢNG: ĐIỆN TỬ CƠ BẢN</a:t>
            </a:r>
          </a:p>
        </p:txBody>
      </p:sp>
      <p:sp>
        <p:nvSpPr>
          <p:cNvPr id="4" name="TextBox 3"/>
          <p:cNvSpPr txBox="1"/>
          <p:nvPr/>
        </p:nvSpPr>
        <p:spPr>
          <a:xfrm>
            <a:off x="3474392" y="2697212"/>
            <a:ext cx="5243066" cy="426690"/>
          </a:xfrm>
          <a:prstGeom prst="rect">
            <a:avLst/>
          </a:prstGeom>
          <a:noFill/>
        </p:spPr>
        <p:txBody>
          <a:bodyPr wrap="square" lIns="0" tIns="0" rIns="0" bIns="0" anchor="t">
            <a:spAutoFit/>
          </a:bodyPr>
          <a:lstStyle/>
          <a:p>
            <a:pPr algn="ctr">
              <a:lnSpc>
                <a:spcPts val="3359"/>
              </a:lnSpc>
            </a:pPr>
            <a:r>
              <a:rPr sz="2400" b="0" i="0" u="none">
                <a:solidFill>
                  <a:srgbClr val="93C5FD"/>
                </a:solidFill>
                <a:latin typeface="Times New Roman"/>
              </a:rPr>
              <a:t>Học phần Tự động hóa &amp; Kỹ thuật Điện tử</a:t>
            </a:r>
          </a:p>
        </p:txBody>
      </p:sp>
      <p:sp>
        <p:nvSpPr>
          <p:cNvPr id="5" name="Rectangle 4"/>
          <p:cNvSpPr/>
          <p:nvPr/>
        </p:nvSpPr>
        <p:spPr>
          <a:xfrm>
            <a:off x="2707034" y="3504902"/>
            <a:ext cx="6777930" cy="19050"/>
          </a:xfrm>
          <a:prstGeom prst="rect">
            <a:avLst/>
          </a:prstGeom>
          <a:noFill/>
          <a:ln w="19050">
            <a:solidFill>
              <a:srgbClr val="60A5F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686175" y="4076402"/>
            <a:ext cx="5467349" cy="342017"/>
          </a:xfrm>
          <a:prstGeom prst="rect">
            <a:avLst/>
          </a:prstGeom>
          <a:noFill/>
        </p:spPr>
        <p:txBody>
          <a:bodyPr wrap="square" lIns="0" tIns="0" rIns="0" bIns="0" anchor="t">
            <a:spAutoFit/>
          </a:bodyPr>
          <a:lstStyle/>
          <a:p>
            <a:pPr algn="ctr">
              <a:lnSpc>
                <a:spcPts val="2940"/>
              </a:lnSpc>
            </a:pPr>
            <a:r>
              <a:rPr lang="vi-VN" sz="2100" dirty="0" err="1">
                <a:solidFill>
                  <a:srgbClr val="FFFFFF"/>
                </a:solidFill>
                <a:latin typeface="Times New Roman"/>
              </a:rPr>
              <a:t>Trường</a:t>
            </a:r>
            <a:r>
              <a:rPr lang="vi-VN" sz="2100" dirty="0">
                <a:solidFill>
                  <a:srgbClr val="FFFFFF"/>
                </a:solidFill>
                <a:latin typeface="Times New Roman"/>
              </a:rPr>
              <a:t> cao </a:t>
            </a:r>
            <a:r>
              <a:rPr lang="vi-VN" sz="2100" dirty="0" err="1">
                <a:solidFill>
                  <a:srgbClr val="FFFFFF"/>
                </a:solidFill>
                <a:latin typeface="Times New Roman"/>
              </a:rPr>
              <a:t>đẳng</a:t>
            </a:r>
            <a:r>
              <a:rPr lang="vi-VN" sz="2100" dirty="0">
                <a:solidFill>
                  <a:srgbClr val="FFFFFF"/>
                </a:solidFill>
                <a:latin typeface="Times New Roman"/>
              </a:rPr>
              <a:t> kinh </a:t>
            </a:r>
            <a:r>
              <a:rPr lang="vi-VN" sz="2100" dirty="0" err="1">
                <a:solidFill>
                  <a:srgbClr val="FFFFFF"/>
                </a:solidFill>
                <a:latin typeface="Times New Roman"/>
              </a:rPr>
              <a:t>tế</a:t>
            </a:r>
            <a:r>
              <a:rPr lang="vi-VN" sz="2100" dirty="0">
                <a:solidFill>
                  <a:srgbClr val="FFFFFF"/>
                </a:solidFill>
                <a:latin typeface="Times New Roman"/>
              </a:rPr>
              <a:t> </a:t>
            </a:r>
            <a:r>
              <a:rPr lang="vi-VN" sz="2100" dirty="0" err="1">
                <a:solidFill>
                  <a:srgbClr val="FFFFFF"/>
                </a:solidFill>
                <a:latin typeface="Times New Roman"/>
              </a:rPr>
              <a:t>kỹ</a:t>
            </a:r>
            <a:r>
              <a:rPr lang="vi-VN" sz="2100" dirty="0">
                <a:solidFill>
                  <a:srgbClr val="FFFFFF"/>
                </a:solidFill>
                <a:latin typeface="Times New Roman"/>
              </a:rPr>
              <a:t> </a:t>
            </a:r>
            <a:r>
              <a:rPr lang="vi-VN" sz="2100" dirty="0" err="1">
                <a:solidFill>
                  <a:srgbClr val="FFFFFF"/>
                </a:solidFill>
                <a:latin typeface="Times New Roman"/>
              </a:rPr>
              <a:t>thuật</a:t>
            </a:r>
            <a:r>
              <a:rPr lang="vi-VN" sz="2100" dirty="0">
                <a:solidFill>
                  <a:srgbClr val="FFFFFF"/>
                </a:solidFill>
                <a:latin typeface="Times New Roman"/>
              </a:rPr>
              <a:t> Công Thương</a:t>
            </a:r>
            <a:endParaRPr sz="2100" b="0" i="0" u="none" dirty="0">
              <a:solidFill>
                <a:srgbClr val="FFFFFF"/>
              </a:solidFill>
              <a:latin typeface="Times New Roman"/>
            </a:endParaRPr>
          </a:p>
        </p:txBody>
      </p:sp>
      <p:sp>
        <p:nvSpPr>
          <p:cNvPr id="7" name="TextBox 6"/>
          <p:cNvSpPr txBox="1"/>
          <p:nvPr/>
        </p:nvSpPr>
        <p:spPr>
          <a:xfrm>
            <a:off x="4049464" y="4983063"/>
            <a:ext cx="4093071" cy="342017"/>
          </a:xfrm>
          <a:prstGeom prst="rect">
            <a:avLst/>
          </a:prstGeom>
          <a:noFill/>
        </p:spPr>
        <p:txBody>
          <a:bodyPr wrap="square" lIns="0" tIns="0" rIns="0" bIns="0" anchor="t">
            <a:spAutoFit/>
          </a:bodyPr>
          <a:lstStyle/>
          <a:p>
            <a:pPr algn="ctr">
              <a:lnSpc>
                <a:spcPts val="2940"/>
              </a:lnSpc>
            </a:pPr>
            <a:r>
              <a:rPr sz="2100" b="0" i="0" u="none" dirty="0" err="1">
                <a:solidFill>
                  <a:srgbClr val="FFFFFF"/>
                </a:solidFill>
                <a:latin typeface="Times New Roman"/>
              </a:rPr>
              <a:t>Chương</a:t>
            </a:r>
            <a:r>
              <a:rPr sz="2100" b="0" i="0" u="none" dirty="0">
                <a:solidFill>
                  <a:srgbClr val="FFFFFF"/>
                </a:solidFill>
                <a:latin typeface="Times New Roman"/>
              </a:rPr>
              <a:t> </a:t>
            </a:r>
            <a:r>
              <a:rPr sz="2100" b="0" i="0" u="none" dirty="0" err="1">
                <a:solidFill>
                  <a:srgbClr val="FFFFFF"/>
                </a:solidFill>
                <a:latin typeface="Times New Roman"/>
              </a:rPr>
              <a:t>trình</a:t>
            </a:r>
            <a:r>
              <a:rPr sz="2100" b="0" i="0" u="none" dirty="0">
                <a:solidFill>
                  <a:srgbClr val="FFFFFF"/>
                </a:solidFill>
                <a:latin typeface="Times New Roman"/>
              </a:rPr>
              <a:t> </a:t>
            </a:r>
            <a:r>
              <a:rPr sz="2100" b="0" i="0" u="none" dirty="0" err="1">
                <a:solidFill>
                  <a:srgbClr val="FFFFFF"/>
                </a:solidFill>
                <a:latin typeface="Times New Roman"/>
              </a:rPr>
              <a:t>Đào</a:t>
            </a:r>
            <a:r>
              <a:rPr sz="2100" b="0" i="0" u="none" dirty="0">
                <a:solidFill>
                  <a:srgbClr val="FFFFFF"/>
                </a:solidFill>
                <a:latin typeface="Times New Roman"/>
              </a:rPr>
              <a:t> </a:t>
            </a:r>
            <a:r>
              <a:rPr lang="vi-VN" sz="2100" b="0" i="0" u="none" dirty="0" err="1">
                <a:solidFill>
                  <a:srgbClr val="FFFFFF"/>
                </a:solidFill>
                <a:latin typeface="Times New Roman"/>
              </a:rPr>
              <a:t>tạo</a:t>
            </a:r>
            <a:r>
              <a:rPr lang="vi-VN" sz="2100" b="0" i="0" u="none" dirty="0">
                <a:solidFill>
                  <a:srgbClr val="FFFFFF"/>
                </a:solidFill>
                <a:latin typeface="Times New Roman"/>
              </a:rPr>
              <a:t> </a:t>
            </a:r>
            <a:r>
              <a:rPr lang="vi-VN" sz="2100" b="0" i="0" u="none" dirty="0" err="1">
                <a:solidFill>
                  <a:srgbClr val="FFFFFF"/>
                </a:solidFill>
                <a:latin typeface="Times New Roman"/>
              </a:rPr>
              <a:t>hệ</a:t>
            </a:r>
            <a:r>
              <a:rPr lang="vi-VN" sz="2100" b="0" i="0" u="none" dirty="0">
                <a:solidFill>
                  <a:srgbClr val="FFFFFF"/>
                </a:solidFill>
                <a:latin typeface="Times New Roman"/>
              </a:rPr>
              <a:t> Trung </a:t>
            </a:r>
            <a:r>
              <a:rPr lang="vi-VN" sz="2100" b="0" i="0" u="none" dirty="0" err="1">
                <a:solidFill>
                  <a:srgbClr val="FFFFFF"/>
                </a:solidFill>
                <a:latin typeface="Times New Roman"/>
              </a:rPr>
              <a:t>cấp</a:t>
            </a:r>
            <a:endParaRPr sz="2100" b="0" i="0" u="none" dirty="0">
              <a:solidFill>
                <a:srgbClr val="FFFFFF"/>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840337" y="2641401"/>
            <a:ext cx="2511325" cy="552450"/>
          </a:xfrm>
          <a:prstGeom prst="rect">
            <a:avLst/>
          </a:prstGeom>
        </p:spPr>
      </p:pic>
      <p:sp>
        <p:nvSpPr>
          <p:cNvPr id="4" name="TextBox 3"/>
          <p:cNvSpPr txBox="1"/>
          <p:nvPr/>
        </p:nvSpPr>
        <p:spPr>
          <a:xfrm>
            <a:off x="4580334" y="3603426"/>
            <a:ext cx="3031182"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Ba vùng hoạt động của BJT:</a:t>
            </a:r>
          </a:p>
        </p:txBody>
      </p:sp>
      <p:sp>
        <p:nvSpPr>
          <p:cNvPr id="5" name="TextBox 4"/>
          <p:cNvSpPr txBox="1"/>
          <p:nvPr/>
        </p:nvSpPr>
        <p:spPr>
          <a:xfrm>
            <a:off x="906809" y="4510087"/>
            <a:ext cx="1037838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1. Vùng khuếch đại (Tuyến tính) | 2. Vùng bão hòa (Đóng công tắc) | 3. Vùng ngắt (Mở công tắc)</a:t>
            </a:r>
          </a:p>
        </p:txBody>
      </p:sp>
      <p:pic>
        <p:nvPicPr>
          <p:cNvPr id="6" name="Picture 5" descr="image.png"/>
          <p:cNvPicPr>
            <a:picLocks noChangeAspect="1"/>
          </p:cNvPicPr>
          <p:nvPr/>
        </p:nvPicPr>
        <p:blipFill>
          <a:blip r:embed="rId4"/>
          <a:stretch>
            <a:fillRect/>
          </a:stretch>
        </p:blipFill>
        <p:spPr>
          <a:xfrm>
            <a:off x="5078462" y="2850951"/>
            <a:ext cx="2082700" cy="1524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NGUYÊN LÝ HOẠT ĐỘNG CỦA BJT</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2109787"/>
            <a:ext cx="11296650" cy="3429000"/>
          </a:xfrm>
          <a:prstGeom prst="rect">
            <a:avLst/>
          </a:prstGeom>
        </p:spPr>
      </p:pic>
      <p:pic>
        <p:nvPicPr>
          <p:cNvPr id="4" name="Picture 3" descr="image.png"/>
          <p:cNvPicPr>
            <a:picLocks noChangeAspect="1"/>
          </p:cNvPicPr>
          <p:nvPr/>
        </p:nvPicPr>
        <p:blipFill>
          <a:blip r:embed="rId4"/>
          <a:stretch>
            <a:fillRect/>
          </a:stretch>
        </p:blipFill>
        <p:spPr>
          <a:xfrm>
            <a:off x="5715000" y="3073747"/>
            <a:ext cx="762000" cy="762000"/>
          </a:xfrm>
          <a:prstGeom prst="rect">
            <a:avLst/>
          </a:prstGeom>
        </p:spPr>
      </p:pic>
      <p:sp>
        <p:nvSpPr>
          <p:cNvPr id="5" name="TextBox 4"/>
          <p:cNvSpPr txBox="1"/>
          <p:nvPr/>
        </p:nvSpPr>
        <p:spPr>
          <a:xfrm>
            <a:off x="2288232" y="4026247"/>
            <a:ext cx="7615386" cy="319980"/>
          </a:xfrm>
          <a:prstGeom prst="rect">
            <a:avLst/>
          </a:prstGeom>
          <a:noFill/>
        </p:spPr>
        <p:txBody>
          <a:bodyPr wrap="square" lIns="0" tIns="0" rIns="0" bIns="0" anchor="t">
            <a:spAutoFit/>
          </a:bodyPr>
          <a:lstStyle/>
          <a:p>
            <a:pPr algn="l">
              <a:lnSpc>
                <a:spcPts val="2520"/>
              </a:lnSpc>
            </a:pPr>
            <a:r>
              <a:rPr sz="1800" b="0" i="0" u="none">
                <a:solidFill>
                  <a:srgbClr val="FFFFFF"/>
                </a:solidFill>
                <a:latin typeface="Times New Roman"/>
              </a:rPr>
              <a:t>[VIDEO MÔ PHỎNG: BJT ĐÓNG NGẮT RƠ-LE VÀ ĐÈN TẢI HIGH-POWER]</a:t>
            </a:r>
          </a:p>
        </p:txBody>
      </p:sp>
      <p:pic>
        <p:nvPicPr>
          <p:cNvPr id="6" name="Picture 5" descr="image.png"/>
          <p:cNvPicPr>
            <a:picLocks noChangeAspect="1"/>
          </p:cNvPicPr>
          <p:nvPr/>
        </p:nvPicPr>
        <p:blipFill>
          <a:blip r:embed="rId5"/>
          <a:stretch>
            <a:fillRect/>
          </a:stretch>
        </p:blipFill>
        <p:spPr>
          <a:xfrm>
            <a:off x="5967412" y="3283297"/>
            <a:ext cx="257175" cy="3429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MÔ PHỎNG BJT LÀM SWITCH</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621905" y="2953196"/>
            <a:ext cx="7376814"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Cấu hình khuếch đại phổ biến nhất.</a:t>
            </a:r>
          </a:p>
        </p:txBody>
      </p:sp>
      <p:sp>
        <p:nvSpPr>
          <p:cNvPr id="4" name="TextBox 3"/>
          <p:cNvSpPr txBox="1"/>
          <p:nvPr/>
        </p:nvSpPr>
        <p:spPr>
          <a:xfrm>
            <a:off x="2621905" y="3516957"/>
            <a:ext cx="7376814" cy="42401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Khuếch đại cả điện áp và dòng điện với tín hiệu đầu ra đảo pha 180o.</a:t>
            </a:r>
          </a:p>
        </p:txBody>
      </p:sp>
      <p:sp>
        <p:nvSpPr>
          <p:cNvPr id="5" name="TextBox 4"/>
          <p:cNvSpPr txBox="1"/>
          <p:nvPr/>
        </p:nvSpPr>
        <p:spPr>
          <a:xfrm>
            <a:off x="2621905" y="4131468"/>
            <a:ext cx="7376814"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Định thiên bằng phân áp điện trở để điểm làm việc Q ổn định.</a:t>
            </a:r>
          </a:p>
        </p:txBody>
      </p:sp>
      <p:pic>
        <p:nvPicPr>
          <p:cNvPr id="6" name="Picture 5" descr="image.png"/>
          <p:cNvPicPr>
            <a:picLocks noChangeAspect="1"/>
          </p:cNvPicPr>
          <p:nvPr/>
        </p:nvPicPr>
        <p:blipFill>
          <a:blip r:embed="rId3"/>
          <a:stretch>
            <a:fillRect/>
          </a:stretch>
        </p:blipFill>
        <p:spPr>
          <a:xfrm>
            <a:off x="2193280" y="2996058"/>
            <a:ext cx="247650" cy="257175"/>
          </a:xfrm>
          <a:prstGeom prst="rect">
            <a:avLst/>
          </a:prstGeom>
        </p:spPr>
      </p:pic>
      <p:pic>
        <p:nvPicPr>
          <p:cNvPr id="7" name="Picture 6" descr="image.png"/>
          <p:cNvPicPr>
            <a:picLocks noChangeAspect="1"/>
          </p:cNvPicPr>
          <p:nvPr/>
        </p:nvPicPr>
        <p:blipFill>
          <a:blip r:embed="rId3"/>
          <a:stretch>
            <a:fillRect/>
          </a:stretch>
        </p:blipFill>
        <p:spPr>
          <a:xfrm>
            <a:off x="2193280" y="3559819"/>
            <a:ext cx="247650" cy="257175"/>
          </a:xfrm>
          <a:prstGeom prst="rect">
            <a:avLst/>
          </a:prstGeom>
        </p:spPr>
      </p:pic>
      <p:pic>
        <p:nvPicPr>
          <p:cNvPr id="8" name="Picture 7" descr="image.png"/>
          <p:cNvPicPr>
            <a:picLocks noChangeAspect="1"/>
          </p:cNvPicPr>
          <p:nvPr/>
        </p:nvPicPr>
        <p:blipFill>
          <a:blip r:embed="rId3"/>
          <a:stretch>
            <a:fillRect/>
          </a:stretch>
        </p:blipFill>
        <p:spPr>
          <a:xfrm>
            <a:off x="2193280" y="4174331"/>
            <a:ext cx="247650" cy="257175"/>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MẠCH KHUẾCH ĐẠI EMITTER CHUNG (CE)</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1859756" y="2730996"/>
            <a:ext cx="8472338"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FET là linh kiện điều khiển bằng </a:t>
            </a:r>
            <a:r>
              <a:rPr sz="2100" b="1" i="0" u="none">
                <a:solidFill>
                  <a:srgbClr val="FFFFFF"/>
                </a:solidFill>
                <a:latin typeface="Times New Roman"/>
              </a:rPr>
              <a:t>điện áp</a:t>
            </a:r>
            <a:r>
              <a:rPr sz="2100" b="0" i="0" u="none">
                <a:solidFill>
                  <a:srgbClr val="FFFFFF"/>
                </a:solidFill>
                <a:latin typeface="Times New Roman"/>
              </a:rPr>
              <a:t> (với BJT điều khiển bằng dòng điện).</a:t>
            </a:r>
          </a:p>
        </p:txBody>
      </p:sp>
      <p:sp>
        <p:nvSpPr>
          <p:cNvPr id="4" name="TextBox 3"/>
          <p:cNvSpPr txBox="1"/>
          <p:nvPr/>
        </p:nvSpPr>
        <p:spPr>
          <a:xfrm>
            <a:off x="3868638" y="3637657"/>
            <a:ext cx="4454574"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Các cực: Gate (G), Drain (D), Source (S).</a:t>
            </a:r>
          </a:p>
        </p:txBody>
      </p:sp>
      <p:sp>
        <p:nvSpPr>
          <p:cNvPr id="5" name="TextBox 4"/>
          <p:cNvSpPr txBox="1"/>
          <p:nvPr/>
        </p:nvSpPr>
        <p:spPr>
          <a:xfrm>
            <a:off x="2875805" y="4544317"/>
            <a:ext cx="6440388"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Trở kháng đầu vào của FET rất cao (gần như bằng vô cùng).</a:t>
            </a:r>
          </a:p>
        </p:txBody>
      </p:sp>
      <p:sp>
        <p:nvSpPr>
          <p:cNvPr id="6" name="TextBox 5"/>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CHƯƠNG 4: TRANSISTOR TRƯỜNG FET</a:t>
            </a:r>
          </a:p>
        </p:txBody>
      </p:sp>
      <p:sp>
        <p:nvSpPr>
          <p:cNvPr id="7" name="Rectangle 6"/>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442269" y="2954535"/>
            <a:ext cx="7736085"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E-MOSFET:</a:t>
            </a:r>
            <a:r>
              <a:rPr sz="2100" b="0" i="0" u="none">
                <a:solidFill>
                  <a:srgbClr val="FFFFFF"/>
                </a:solidFill>
                <a:latin typeface="Times New Roman"/>
              </a:rPr>
              <a:t> Kênh dẫn tăng cường, dùng nhiều trong điện tử công suất.</a:t>
            </a:r>
          </a:p>
        </p:txBody>
      </p:sp>
      <p:sp>
        <p:nvSpPr>
          <p:cNvPr id="4" name="TextBox 3"/>
          <p:cNvSpPr txBox="1"/>
          <p:nvPr/>
        </p:nvSpPr>
        <p:spPr>
          <a:xfrm>
            <a:off x="2442269" y="3518296"/>
            <a:ext cx="7736085" cy="42148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Tốc độ đóng ngắt cực nhanh, điện trở RDS(on) rất nhỏ.</a:t>
            </a:r>
          </a:p>
        </p:txBody>
      </p:sp>
      <p:sp>
        <p:nvSpPr>
          <p:cNvPr id="5" name="TextBox 4"/>
          <p:cNvSpPr txBox="1"/>
          <p:nvPr/>
        </p:nvSpPr>
        <p:spPr>
          <a:xfrm>
            <a:off x="2442269" y="4130278"/>
            <a:ext cx="773608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Ứng dụng: Mạch PWM điều khiển động cơ, nguồn xung SMPS.</a:t>
            </a:r>
          </a:p>
        </p:txBody>
      </p:sp>
      <p:pic>
        <p:nvPicPr>
          <p:cNvPr id="6" name="Picture 5" descr="image.png"/>
          <p:cNvPicPr>
            <a:picLocks noChangeAspect="1"/>
          </p:cNvPicPr>
          <p:nvPr/>
        </p:nvPicPr>
        <p:blipFill>
          <a:blip r:embed="rId3"/>
          <a:stretch>
            <a:fillRect/>
          </a:stretch>
        </p:blipFill>
        <p:spPr>
          <a:xfrm>
            <a:off x="2013644" y="2997398"/>
            <a:ext cx="247650" cy="257175"/>
          </a:xfrm>
          <a:prstGeom prst="rect">
            <a:avLst/>
          </a:prstGeom>
        </p:spPr>
      </p:pic>
      <p:pic>
        <p:nvPicPr>
          <p:cNvPr id="7" name="Picture 6" descr="image.png"/>
          <p:cNvPicPr>
            <a:picLocks noChangeAspect="1"/>
          </p:cNvPicPr>
          <p:nvPr/>
        </p:nvPicPr>
        <p:blipFill>
          <a:blip r:embed="rId3"/>
          <a:stretch>
            <a:fillRect/>
          </a:stretch>
        </p:blipFill>
        <p:spPr>
          <a:xfrm>
            <a:off x="2013644" y="3561159"/>
            <a:ext cx="247650" cy="257175"/>
          </a:xfrm>
          <a:prstGeom prst="rect">
            <a:avLst/>
          </a:prstGeom>
        </p:spPr>
      </p:pic>
      <p:pic>
        <p:nvPicPr>
          <p:cNvPr id="8" name="Picture 7" descr="image.png"/>
          <p:cNvPicPr>
            <a:picLocks noChangeAspect="1"/>
          </p:cNvPicPr>
          <p:nvPr/>
        </p:nvPicPr>
        <p:blipFill>
          <a:blip r:embed="rId3"/>
          <a:stretch>
            <a:fillRect/>
          </a:stretch>
        </p:blipFill>
        <p:spPr>
          <a:xfrm>
            <a:off x="2013644" y="4173140"/>
            <a:ext cx="247650" cy="257175"/>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MOSFET CÔNG SUẤT</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ounded Rectangle 2"/>
          <p:cNvSpPr/>
          <p:nvPr/>
        </p:nvSpPr>
        <p:spPr>
          <a:xfrm>
            <a:off x="2645717" y="2051000"/>
            <a:ext cx="6900416" cy="3546425"/>
          </a:xfrm>
          <a:prstGeom prst="roundRect">
            <a:avLst>
              <a:gd name="adj" fmla="val 0"/>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4" name="Table 3"/>
          <p:cNvGraphicFramePr>
            <a:graphicFrameLocks noGrp="1"/>
          </p:cNvGraphicFramePr>
          <p:nvPr/>
        </p:nvGraphicFramePr>
        <p:xfrm>
          <a:off x="2645717" y="2051000"/>
          <a:ext cx="6890889" cy="3546425"/>
        </p:xfrm>
        <a:graphic>
          <a:graphicData uri="http://schemas.openxmlformats.org/drawingml/2006/table">
            <a:tbl>
              <a:tblPr firstRow="1" bandRow="1">
                <a:tableStyleId>{5C22544A-7EE6-4342-B048-85BDC9FD1C3A}</a:tableStyleId>
              </a:tblPr>
              <a:tblGrid>
                <a:gridCol w="2264568">
                  <a:extLst>
                    <a:ext uri="{9D8B030D-6E8A-4147-A177-3AD203B41FA5}">
                      <a16:colId xmlns:a16="http://schemas.microsoft.com/office/drawing/2014/main" val="20000"/>
                    </a:ext>
                  </a:extLst>
                </a:gridCol>
                <a:gridCol w="2324397">
                  <a:extLst>
                    <a:ext uri="{9D8B030D-6E8A-4147-A177-3AD203B41FA5}">
                      <a16:colId xmlns:a16="http://schemas.microsoft.com/office/drawing/2014/main" val="20001"/>
                    </a:ext>
                  </a:extLst>
                </a:gridCol>
                <a:gridCol w="2301924">
                  <a:extLst>
                    <a:ext uri="{9D8B030D-6E8A-4147-A177-3AD203B41FA5}">
                      <a16:colId xmlns:a16="http://schemas.microsoft.com/office/drawing/2014/main" val="20002"/>
                    </a:ext>
                  </a:extLst>
                </a:gridCol>
              </a:tblGrid>
              <a:tr h="709285">
                <a:tc>
                  <a:txBody>
                    <a:bodyPr/>
                    <a:lstStyle/>
                    <a:p>
                      <a:pPr algn="l"/>
                      <a:r>
                        <a:rPr sz="2100" b="1" i="0" u="none">
                          <a:solidFill>
                            <a:srgbClr val="FFFFFF"/>
                          </a:solidFill>
                          <a:latin typeface="Times New Roman"/>
                        </a:rPr>
                        <a:t>Đặc tính</a:t>
                      </a:r>
                    </a:p>
                  </a:txBody>
                  <a:tcPr marL="63500" marR="63500" marT="25400" marB="25400" anchor="ctr">
                    <a:lnL>
                      <a:noFill/>
                    </a:lnL>
                    <a:lnR>
                      <a:noFill/>
                    </a:lnR>
                    <a:lnT>
                      <a:noFill/>
                    </a:lnT>
                    <a:lnB>
                      <a:noFill/>
                    </a:lnB>
                    <a:solidFill>
                      <a:srgbClr val="1E40AF"/>
                    </a:solidFill>
                  </a:tcPr>
                </a:tc>
                <a:tc>
                  <a:txBody>
                    <a:bodyPr/>
                    <a:lstStyle/>
                    <a:p>
                      <a:pPr algn="l"/>
                      <a:r>
                        <a:rPr sz="2100" b="1" i="0" u="none">
                          <a:solidFill>
                            <a:srgbClr val="FFFFFF"/>
                          </a:solidFill>
                          <a:latin typeface="Times New Roman"/>
                        </a:rPr>
                        <a:t>BJT</a:t>
                      </a:r>
                    </a:p>
                  </a:txBody>
                  <a:tcPr marL="63500" marR="63500" marT="25400" marB="25400" anchor="ctr">
                    <a:lnL>
                      <a:noFill/>
                    </a:lnL>
                    <a:lnR>
                      <a:noFill/>
                    </a:lnR>
                    <a:lnT>
                      <a:noFill/>
                    </a:lnT>
                    <a:lnB>
                      <a:noFill/>
                    </a:lnB>
                    <a:solidFill>
                      <a:srgbClr val="1E40AF"/>
                    </a:solidFill>
                  </a:tcPr>
                </a:tc>
                <a:tc>
                  <a:txBody>
                    <a:bodyPr/>
                    <a:lstStyle/>
                    <a:p>
                      <a:pPr algn="l"/>
                      <a:r>
                        <a:rPr sz="2100" b="1" i="0" u="none">
                          <a:solidFill>
                            <a:srgbClr val="FFFFFF"/>
                          </a:solidFill>
                          <a:latin typeface="Times New Roman"/>
                        </a:rPr>
                        <a:t>MOSFET</a:t>
                      </a:r>
                    </a:p>
                  </a:txBody>
                  <a:tcPr marL="63500" marR="63500" marT="25400" marB="25400" anchor="ctr">
                    <a:lnL>
                      <a:noFill/>
                    </a:lnL>
                    <a:lnR>
                      <a:noFill/>
                    </a:lnR>
                    <a:lnT>
                      <a:noFill/>
                    </a:lnT>
                    <a:lnB>
                      <a:noFill/>
                    </a:lnB>
                    <a:solidFill>
                      <a:srgbClr val="1E40AF"/>
                    </a:solidFill>
                  </a:tcPr>
                </a:tc>
                <a:extLst>
                  <a:ext uri="{0D108BD9-81ED-4DB2-BD59-A6C34878D82A}">
                    <a16:rowId xmlns:a16="http://schemas.microsoft.com/office/drawing/2014/main" val="10000"/>
                  </a:ext>
                </a:extLst>
              </a:tr>
              <a:tr h="709285">
                <a:tc>
                  <a:txBody>
                    <a:bodyPr/>
                    <a:lstStyle/>
                    <a:p>
                      <a:pPr algn="l"/>
                      <a:r>
                        <a:rPr sz="2100" b="0" i="0" u="none">
                          <a:solidFill>
                            <a:srgbClr val="FFFFFF"/>
                          </a:solidFill>
                          <a:latin typeface="Times New Roman"/>
                        </a:rPr>
                        <a:t>Điều khiển</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Dòng điện (IB)</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Điện áp (VGS)</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709285">
                <a:tc>
                  <a:txBody>
                    <a:bodyPr/>
                    <a:lstStyle/>
                    <a:p>
                      <a:pPr algn="l"/>
                      <a:r>
                        <a:rPr sz="2100" b="0" i="0" u="none">
                          <a:solidFill>
                            <a:srgbClr val="FFFFFF"/>
                          </a:solidFill>
                          <a:latin typeface="Times New Roman"/>
                        </a:rPr>
                        <a:t>Trở kháng vào</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Trung bình / Thấp</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Rất cao (&gt; 109 Ω)</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709285">
                <a:tc>
                  <a:txBody>
                    <a:bodyPr/>
                    <a:lstStyle/>
                    <a:p>
                      <a:pPr algn="l"/>
                      <a:r>
                        <a:rPr sz="2100" b="0" i="0" u="none">
                          <a:solidFill>
                            <a:srgbClr val="FFFFFF"/>
                          </a:solidFill>
                          <a:latin typeface="Times New Roman"/>
                        </a:rPr>
                        <a:t>Tốc độ đóng ngắt</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Trung bình</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Rất nhanh</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709285">
                <a:tc>
                  <a:txBody>
                    <a:bodyPr/>
                    <a:lstStyle/>
                    <a:p>
                      <a:pPr algn="l"/>
                      <a:r>
                        <a:rPr sz="2100" b="0" i="0" u="none">
                          <a:solidFill>
                            <a:srgbClr val="FFFFFF"/>
                          </a:solidFill>
                          <a:latin typeface="Times New Roman"/>
                        </a:rPr>
                        <a:t>Tản nhiệt / Tải</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Tải vừa và nhỏ</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Tải công suất lớn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4"/>
                  </a:ext>
                </a:extLst>
              </a:tr>
            </a:tbl>
          </a:graphicData>
        </a:graphic>
      </p:graphicFrame>
      <p:sp>
        <p:nvSpPr>
          <p:cNvPr id="5" name="TextBox 4"/>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SO SÁNH BJT VÀ MOSFET</a:t>
            </a:r>
          </a:p>
        </p:txBody>
      </p:sp>
      <p:sp>
        <p:nvSpPr>
          <p:cNvPr id="6" name="Rectangle 5"/>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947642" y="4478833"/>
            <a:ext cx="2296715" cy="552450"/>
          </a:xfrm>
          <a:prstGeom prst="rect">
            <a:avLst/>
          </a:prstGeom>
        </p:spPr>
      </p:pic>
      <p:sp>
        <p:nvSpPr>
          <p:cNvPr id="4" name="TextBox 3"/>
          <p:cNvSpPr txBox="1"/>
          <p:nvPr/>
        </p:nvSpPr>
        <p:spPr>
          <a:xfrm>
            <a:off x="2883098" y="2741116"/>
            <a:ext cx="6425803"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Op-Amp là IC tích hợp có hệ số khuếch đại điện áp cực lớn.</a:t>
            </a:r>
          </a:p>
        </p:txBody>
      </p:sp>
      <p:sp>
        <p:nvSpPr>
          <p:cNvPr id="5" name="TextBox 4"/>
          <p:cNvSpPr txBox="1"/>
          <p:nvPr/>
        </p:nvSpPr>
        <p:spPr>
          <a:xfrm>
            <a:off x="2434828" y="3647777"/>
            <a:ext cx="7322343" cy="42148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Hai đầu vào: V(-) Đảo pha, V(+) Không đảo pha và một đầu ra Vout.</a:t>
            </a:r>
          </a:p>
        </p:txBody>
      </p:sp>
      <p:pic>
        <p:nvPicPr>
          <p:cNvPr id="6" name="Picture 5" descr="image.png"/>
          <p:cNvPicPr>
            <a:picLocks noChangeAspect="1"/>
          </p:cNvPicPr>
          <p:nvPr/>
        </p:nvPicPr>
        <p:blipFill>
          <a:blip r:embed="rId4"/>
          <a:stretch>
            <a:fillRect/>
          </a:stretch>
        </p:blipFill>
        <p:spPr>
          <a:xfrm>
            <a:off x="5185767" y="4688383"/>
            <a:ext cx="1868090" cy="1524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CHƯƠNG 5: OP-AMP BỘ KHUẾCH ĐẠI THUẬT TOÁN</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3988742"/>
            <a:ext cx="1482625" cy="542925"/>
          </a:xfrm>
          <a:prstGeom prst="rect">
            <a:avLst/>
          </a:prstGeom>
        </p:spPr>
      </p:pic>
      <p:sp>
        <p:nvSpPr>
          <p:cNvPr id="4" name="TextBox 3"/>
          <p:cNvSpPr txBox="1"/>
          <p:nvPr/>
        </p:nvSpPr>
        <p:spPr>
          <a:xfrm>
            <a:off x="447675" y="3535114"/>
            <a:ext cx="545782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Tín hiệu đầu ra ngược pha với tín hiệu đầu vào.</a:t>
            </a:r>
          </a:p>
        </p:txBody>
      </p:sp>
      <p:sp>
        <p:nvSpPr>
          <p:cNvPr id="5" name="TextBox 4"/>
          <p:cNvSpPr txBox="1"/>
          <p:nvPr/>
        </p:nvSpPr>
        <p:spPr>
          <a:xfrm>
            <a:off x="6286500" y="3426916"/>
            <a:ext cx="5457825" cy="794742"/>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Hệ số khuếch đại hoàn toàn phụ thuộc vào tỉ số điện trở phản hồi Rf và Rin.</a:t>
            </a:r>
          </a:p>
        </p:txBody>
      </p:sp>
      <p:pic>
        <p:nvPicPr>
          <p:cNvPr id="6" name="Picture 5" descr="image.png"/>
          <p:cNvPicPr>
            <a:picLocks noChangeAspect="1"/>
          </p:cNvPicPr>
          <p:nvPr/>
        </p:nvPicPr>
        <p:blipFill>
          <a:blip r:embed="rId4"/>
          <a:stretch>
            <a:fillRect/>
          </a:stretch>
        </p:blipFill>
        <p:spPr>
          <a:xfrm>
            <a:off x="685800" y="4175075"/>
            <a:ext cx="1054000" cy="205085"/>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MẠCH KHUẾCH ĐẠI ĐẢO (INVERTING)</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2109787"/>
            <a:ext cx="11296650" cy="3429000"/>
          </a:xfrm>
          <a:prstGeom prst="rect">
            <a:avLst/>
          </a:prstGeom>
        </p:spPr>
      </p:pic>
      <p:pic>
        <p:nvPicPr>
          <p:cNvPr id="4" name="Picture 3" descr="image.png"/>
          <p:cNvPicPr>
            <a:picLocks noChangeAspect="1"/>
          </p:cNvPicPr>
          <p:nvPr/>
        </p:nvPicPr>
        <p:blipFill>
          <a:blip r:embed="rId4"/>
          <a:stretch>
            <a:fillRect/>
          </a:stretch>
        </p:blipFill>
        <p:spPr>
          <a:xfrm>
            <a:off x="5715000" y="3073747"/>
            <a:ext cx="762000" cy="762000"/>
          </a:xfrm>
          <a:prstGeom prst="rect">
            <a:avLst/>
          </a:prstGeom>
        </p:spPr>
      </p:pic>
      <p:sp>
        <p:nvSpPr>
          <p:cNvPr id="5" name="TextBox 4"/>
          <p:cNvSpPr txBox="1"/>
          <p:nvPr/>
        </p:nvSpPr>
        <p:spPr>
          <a:xfrm>
            <a:off x="1898749" y="4026247"/>
            <a:ext cx="8394352" cy="319980"/>
          </a:xfrm>
          <a:prstGeom prst="rect">
            <a:avLst/>
          </a:prstGeom>
          <a:noFill/>
        </p:spPr>
        <p:txBody>
          <a:bodyPr wrap="square" lIns="0" tIns="0" rIns="0" bIns="0" anchor="t">
            <a:spAutoFit/>
          </a:bodyPr>
          <a:lstStyle/>
          <a:p>
            <a:pPr algn="l">
              <a:lnSpc>
                <a:spcPts val="2520"/>
              </a:lnSpc>
            </a:pPr>
            <a:r>
              <a:rPr sz="1800" b="0" i="0" u="none">
                <a:solidFill>
                  <a:srgbClr val="FFFFFF"/>
                </a:solidFill>
                <a:latin typeface="Times New Roman"/>
              </a:rPr>
              <a:t>[VIDEO MÔ PHỎNG: DẠNG SÓNG KHUẾCH ĐẠI VÀ CỘNG TÍN HIỆU VỚI LM741]</a:t>
            </a:r>
          </a:p>
        </p:txBody>
      </p:sp>
      <p:pic>
        <p:nvPicPr>
          <p:cNvPr id="6" name="Picture 5" descr="image.png"/>
          <p:cNvPicPr>
            <a:picLocks noChangeAspect="1"/>
          </p:cNvPicPr>
          <p:nvPr/>
        </p:nvPicPr>
        <p:blipFill>
          <a:blip r:embed="rId5"/>
          <a:stretch>
            <a:fillRect/>
          </a:stretch>
        </p:blipFill>
        <p:spPr>
          <a:xfrm>
            <a:off x="5967412" y="3283297"/>
            <a:ext cx="257175" cy="342900"/>
          </a:xfrm>
          <a:prstGeom prst="rect">
            <a:avLst/>
          </a:prstGeom>
        </p:spPr>
      </p:pic>
      <p:sp>
        <p:nvSpPr>
          <p:cNvPr id="7" name="TextBox 6"/>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MÔ PHỎNG MẠCH OP-AMP</a:t>
            </a:r>
          </a:p>
        </p:txBody>
      </p:sp>
      <p:sp>
        <p:nvSpPr>
          <p:cNvPr id="8" name="Rectangle 7"/>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603896" y="2978646"/>
            <a:ext cx="7412682"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IC định thời linh hoạt và huyền thoại trong kỹ thuật điện tử.</a:t>
            </a:r>
          </a:p>
        </p:txBody>
      </p:sp>
      <p:sp>
        <p:nvSpPr>
          <p:cNvPr id="4" name="TextBox 3"/>
          <p:cNvSpPr txBox="1"/>
          <p:nvPr/>
        </p:nvSpPr>
        <p:spPr>
          <a:xfrm>
            <a:off x="2603896" y="3542407"/>
            <a:ext cx="7412682"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Chế độ Đa hài phi ổn (Astable): Tạo sóng vuông liên tục.</a:t>
            </a:r>
          </a:p>
        </p:txBody>
      </p:sp>
      <p:sp>
        <p:nvSpPr>
          <p:cNvPr id="5" name="TextBox 4"/>
          <p:cNvSpPr txBox="1"/>
          <p:nvPr/>
        </p:nvSpPr>
        <p:spPr>
          <a:xfrm>
            <a:off x="2603896" y="4106167"/>
            <a:ext cx="7412682"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Ứng dụng:</a:t>
            </a:r>
            <a:r>
              <a:rPr sz="2100" b="0" i="0" u="none">
                <a:solidFill>
                  <a:srgbClr val="FFFFFF"/>
                </a:solidFill>
                <a:latin typeface="Times New Roman"/>
              </a:rPr>
              <a:t> Mạch chớp nháy LED, tạo tín hiệu Clock, phát âm thanh.</a:t>
            </a:r>
          </a:p>
        </p:txBody>
      </p:sp>
      <p:pic>
        <p:nvPicPr>
          <p:cNvPr id="6" name="Picture 5" descr="image.png"/>
          <p:cNvPicPr>
            <a:picLocks noChangeAspect="1"/>
          </p:cNvPicPr>
          <p:nvPr/>
        </p:nvPicPr>
        <p:blipFill>
          <a:blip r:embed="rId3"/>
          <a:stretch>
            <a:fillRect/>
          </a:stretch>
        </p:blipFill>
        <p:spPr>
          <a:xfrm>
            <a:off x="2175271" y="3021508"/>
            <a:ext cx="247650" cy="257175"/>
          </a:xfrm>
          <a:prstGeom prst="rect">
            <a:avLst/>
          </a:prstGeom>
        </p:spPr>
      </p:pic>
      <p:pic>
        <p:nvPicPr>
          <p:cNvPr id="7" name="Picture 6" descr="image.png"/>
          <p:cNvPicPr>
            <a:picLocks noChangeAspect="1"/>
          </p:cNvPicPr>
          <p:nvPr/>
        </p:nvPicPr>
        <p:blipFill>
          <a:blip r:embed="rId3"/>
          <a:stretch>
            <a:fillRect/>
          </a:stretch>
        </p:blipFill>
        <p:spPr>
          <a:xfrm>
            <a:off x="2175271" y="3585269"/>
            <a:ext cx="247650" cy="257175"/>
          </a:xfrm>
          <a:prstGeom prst="rect">
            <a:avLst/>
          </a:prstGeom>
        </p:spPr>
      </p:pic>
      <p:pic>
        <p:nvPicPr>
          <p:cNvPr id="8" name="Picture 7" descr="image.png"/>
          <p:cNvPicPr>
            <a:picLocks noChangeAspect="1"/>
          </p:cNvPicPr>
          <p:nvPr/>
        </p:nvPicPr>
        <p:blipFill>
          <a:blip r:embed="rId3"/>
          <a:stretch>
            <a:fillRect/>
          </a:stretch>
        </p:blipFill>
        <p:spPr>
          <a:xfrm>
            <a:off x="2175271" y="4149030"/>
            <a:ext cx="247650" cy="257175"/>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CHƯƠNG 6: IC TẠO XUNG NE555</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044303" y="2696765"/>
            <a:ext cx="8531869"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Nắm vững nguyên lý hoạt động của các linh kiện điện tử thụ động và tích cực.</a:t>
            </a:r>
          </a:p>
        </p:txBody>
      </p:sp>
      <p:sp>
        <p:nvSpPr>
          <p:cNvPr id="4" name="TextBox 3"/>
          <p:cNvSpPr txBox="1"/>
          <p:nvPr/>
        </p:nvSpPr>
        <p:spPr>
          <a:xfrm>
            <a:off x="2044303" y="3260526"/>
            <a:ext cx="8531869"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Hiểu rõ cấu tạo, nguyên lý làm việc của Diode, BJT, FET và Op-Amp.</a:t>
            </a:r>
          </a:p>
        </p:txBody>
      </p:sp>
      <p:sp>
        <p:nvSpPr>
          <p:cNvPr id="5" name="TextBox 4"/>
          <p:cNvSpPr txBox="1"/>
          <p:nvPr/>
        </p:nvSpPr>
        <p:spPr>
          <a:xfrm>
            <a:off x="2044303" y="3824287"/>
            <a:ext cx="8531869"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Khả năng phân tích và thiết kế các mạch điện tử cơ bản (chỉnh lưu, khuếch đại).</a:t>
            </a:r>
          </a:p>
        </p:txBody>
      </p:sp>
      <p:sp>
        <p:nvSpPr>
          <p:cNvPr id="6" name="TextBox 5"/>
          <p:cNvSpPr txBox="1"/>
          <p:nvPr/>
        </p:nvSpPr>
        <p:spPr>
          <a:xfrm>
            <a:off x="2044303" y="4388048"/>
            <a:ext cx="8531869"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Sử dụng phần mềm mô phỏng mạch điện tử chuyên nghiệp (Proteus, Multisim).</a:t>
            </a:r>
          </a:p>
        </p:txBody>
      </p:sp>
      <p:pic>
        <p:nvPicPr>
          <p:cNvPr id="7" name="Picture 6" descr="image.png"/>
          <p:cNvPicPr>
            <a:picLocks noChangeAspect="1"/>
          </p:cNvPicPr>
          <p:nvPr/>
        </p:nvPicPr>
        <p:blipFill>
          <a:blip r:embed="rId3"/>
          <a:stretch>
            <a:fillRect/>
          </a:stretch>
        </p:blipFill>
        <p:spPr>
          <a:xfrm>
            <a:off x="1615678" y="2739628"/>
            <a:ext cx="247650" cy="257175"/>
          </a:xfrm>
          <a:prstGeom prst="rect">
            <a:avLst/>
          </a:prstGeom>
        </p:spPr>
      </p:pic>
      <p:pic>
        <p:nvPicPr>
          <p:cNvPr id="8" name="Picture 7" descr="image.png"/>
          <p:cNvPicPr>
            <a:picLocks noChangeAspect="1"/>
          </p:cNvPicPr>
          <p:nvPr/>
        </p:nvPicPr>
        <p:blipFill>
          <a:blip r:embed="rId3"/>
          <a:stretch>
            <a:fillRect/>
          </a:stretch>
        </p:blipFill>
        <p:spPr>
          <a:xfrm>
            <a:off x="1615678" y="3303389"/>
            <a:ext cx="247650" cy="257175"/>
          </a:xfrm>
          <a:prstGeom prst="rect">
            <a:avLst/>
          </a:prstGeom>
        </p:spPr>
      </p:pic>
      <p:pic>
        <p:nvPicPr>
          <p:cNvPr id="9" name="Picture 8" descr="image.png"/>
          <p:cNvPicPr>
            <a:picLocks noChangeAspect="1"/>
          </p:cNvPicPr>
          <p:nvPr/>
        </p:nvPicPr>
        <p:blipFill>
          <a:blip r:embed="rId3"/>
          <a:stretch>
            <a:fillRect/>
          </a:stretch>
        </p:blipFill>
        <p:spPr>
          <a:xfrm>
            <a:off x="1615678" y="3867150"/>
            <a:ext cx="247650" cy="257175"/>
          </a:xfrm>
          <a:prstGeom prst="rect">
            <a:avLst/>
          </a:prstGeom>
        </p:spPr>
      </p:pic>
      <p:pic>
        <p:nvPicPr>
          <p:cNvPr id="10" name="Picture 9" descr="image.png"/>
          <p:cNvPicPr>
            <a:picLocks noChangeAspect="1"/>
          </p:cNvPicPr>
          <p:nvPr/>
        </p:nvPicPr>
        <p:blipFill>
          <a:blip r:embed="rId3"/>
          <a:stretch>
            <a:fillRect/>
          </a:stretch>
        </p:blipFill>
        <p:spPr>
          <a:xfrm>
            <a:off x="1615678" y="4430910"/>
            <a:ext cx="247650" cy="257175"/>
          </a:xfrm>
          <a:prstGeom prst="rect">
            <a:avLst/>
          </a:prstGeom>
        </p:spPr>
      </p:pic>
      <p:sp>
        <p:nvSpPr>
          <p:cNvPr id="11" name="TextBox 10"/>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MỤC TIÊU MÔN HỌC</a:t>
            </a:r>
          </a:p>
        </p:txBody>
      </p:sp>
      <p:sp>
        <p:nvSpPr>
          <p:cNvPr id="12" name="Rectangle 11"/>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1238250"/>
            <a:ext cx="11296650" cy="5172075"/>
          </a:xfrm>
          <a:prstGeom prst="rect">
            <a:avLst/>
          </a:prstGeom>
        </p:spPr>
      </p:pic>
      <p:sp>
        <p:nvSpPr>
          <p:cNvPr id="4" name="TextBox 3"/>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TỔNG KẾT ĐẶC TÍNH MẠCH</a:t>
            </a:r>
          </a:p>
        </p:txBody>
      </p:sp>
      <p:sp>
        <p:nvSpPr>
          <p:cNvPr id="5" name="Rectangle 4"/>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937636" y="1385589"/>
            <a:ext cx="6316726" cy="552450"/>
          </a:xfrm>
          <a:prstGeom prst="rect">
            <a:avLst/>
          </a:prstGeom>
          <a:noFill/>
        </p:spPr>
        <p:txBody>
          <a:bodyPr wrap="square" lIns="0" tIns="0" rIns="0" bIns="0" anchor="t">
            <a:spAutoFit/>
          </a:bodyPr>
          <a:lstStyle/>
          <a:p>
            <a:pPr algn="ctr"/>
            <a:r>
              <a:rPr sz="3750" b="1" i="0" u="none">
                <a:solidFill>
                  <a:srgbClr val="FFFFFF"/>
                </a:solidFill>
                <a:latin typeface="Times New Roman"/>
              </a:rPr>
              <a:t>TỔNG KẾT &amp; THẢO LUẬN</a:t>
            </a:r>
          </a:p>
        </p:txBody>
      </p:sp>
      <p:sp>
        <p:nvSpPr>
          <p:cNvPr id="4" name="TextBox 3"/>
          <p:cNvSpPr txBox="1"/>
          <p:nvPr/>
        </p:nvSpPr>
        <p:spPr>
          <a:xfrm>
            <a:off x="2992933" y="2461914"/>
            <a:ext cx="6206132" cy="400050"/>
          </a:xfrm>
          <a:prstGeom prst="rect">
            <a:avLst/>
          </a:prstGeom>
          <a:noFill/>
        </p:spPr>
        <p:txBody>
          <a:bodyPr wrap="square" lIns="0" tIns="0" rIns="0" bIns="0" anchor="t">
            <a:spAutoFit/>
          </a:bodyPr>
          <a:lstStyle/>
          <a:p>
            <a:pPr algn="ctr">
              <a:lnSpc>
                <a:spcPts val="3150"/>
              </a:lnSpc>
            </a:pPr>
            <a:r>
              <a:rPr sz="2250" b="0" i="0" u="none">
                <a:solidFill>
                  <a:srgbClr val="93C5FD"/>
                </a:solidFill>
                <a:latin typeface="Times New Roman"/>
              </a:rPr>
              <a:t>Cảm ơn các em học sinh / sinh viên đã chú ý theo dõi!</a:t>
            </a:r>
          </a:p>
        </p:txBody>
      </p:sp>
      <p:sp>
        <p:nvSpPr>
          <p:cNvPr id="5" name="TextBox 4"/>
          <p:cNvSpPr txBox="1"/>
          <p:nvPr/>
        </p:nvSpPr>
        <p:spPr>
          <a:xfrm>
            <a:off x="4977407" y="3414414"/>
            <a:ext cx="2237035"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Gợi ý bài tập về nhà:</a:t>
            </a:r>
          </a:p>
        </p:txBody>
      </p:sp>
      <p:sp>
        <p:nvSpPr>
          <p:cNvPr id="6" name="TextBox 5"/>
          <p:cNvSpPr txBox="1"/>
          <p:nvPr/>
        </p:nvSpPr>
        <p:spPr>
          <a:xfrm>
            <a:off x="2676822" y="4321075"/>
            <a:ext cx="6838205"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1. Thiết kế mạch chỉnh lưu cầu 12V DC dùng 1N4007 và tụ lọc.</a:t>
            </a:r>
          </a:p>
        </p:txBody>
      </p:sp>
      <p:sp>
        <p:nvSpPr>
          <p:cNvPr id="7" name="TextBox 6"/>
          <p:cNvSpPr txBox="1"/>
          <p:nvPr/>
        </p:nvSpPr>
        <p:spPr>
          <a:xfrm>
            <a:off x="2717006" y="5227736"/>
            <a:ext cx="6757987" cy="373260"/>
          </a:xfrm>
          <a:prstGeom prst="rect">
            <a:avLst/>
          </a:prstGeom>
          <a:noFill/>
        </p:spPr>
        <p:txBody>
          <a:bodyPr wrap="square" lIns="0" tIns="0" rIns="0" bIns="0" anchor="t">
            <a:spAutoFit/>
          </a:bodyPr>
          <a:lstStyle/>
          <a:p>
            <a:pPr algn="ctr">
              <a:lnSpc>
                <a:spcPts val="2940"/>
              </a:lnSpc>
            </a:pPr>
            <a:r>
              <a:rPr sz="2100" b="0" i="0" u="none">
                <a:solidFill>
                  <a:srgbClr val="FFFFFF"/>
                </a:solidFill>
                <a:latin typeface="Times New Roman"/>
              </a:rPr>
              <a:t>2. Mô phỏng mạch khuếch đại BJT CE trên phần mềm Proteus.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447675" y="2008286"/>
            <a:ext cx="11296650" cy="10894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447675" y="3097708"/>
            <a:ext cx="11296650" cy="146268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47675" y="3088183"/>
            <a:ext cx="112966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447675" y="3088183"/>
            <a:ext cx="112966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447675" y="4550866"/>
            <a:ext cx="112966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447675" y="4550866"/>
            <a:ext cx="112966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image.png"/>
          <p:cNvPicPr>
            <a:picLocks noChangeAspect="1"/>
          </p:cNvPicPr>
          <p:nvPr/>
        </p:nvPicPr>
        <p:blipFill>
          <a:blip r:embed="rId3"/>
          <a:stretch>
            <a:fillRect/>
          </a:stretch>
        </p:blipFill>
        <p:spPr>
          <a:xfrm>
            <a:off x="447675" y="2310110"/>
            <a:ext cx="857250" cy="476250"/>
          </a:xfrm>
          <a:prstGeom prst="rect">
            <a:avLst/>
          </a:prstGeom>
        </p:spPr>
      </p:pic>
      <p:sp>
        <p:nvSpPr>
          <p:cNvPr id="10" name="TextBox 9"/>
          <p:cNvSpPr txBox="1"/>
          <p:nvPr/>
        </p:nvSpPr>
        <p:spPr>
          <a:xfrm>
            <a:off x="1543050" y="2151161"/>
            <a:ext cx="1020127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https://turn2engineering.com/wp-content/uploads/2026/05/Component-Function-Map.png</a:t>
            </a:r>
          </a:p>
        </p:txBody>
      </p:sp>
      <p:sp>
        <p:nvSpPr>
          <p:cNvPr id="11" name="TextBox 10"/>
          <p:cNvSpPr txBox="1"/>
          <p:nvPr/>
        </p:nvSpPr>
        <p:spPr>
          <a:xfrm>
            <a:off x="1543050" y="2572047"/>
            <a:ext cx="1020127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Source: </a:t>
            </a:r>
            <a:r>
              <a:rPr sz="2100" b="0" i="0" u="none">
                <a:solidFill>
                  <a:srgbClr val="4F46E5"/>
                </a:solidFill>
                <a:latin typeface="Times New Roman"/>
              </a:rPr>
              <a:t>turn2engineering.com</a:t>
            </a:r>
          </a:p>
        </p:txBody>
      </p:sp>
      <p:pic>
        <p:nvPicPr>
          <p:cNvPr id="12" name="Picture 11" descr="image.png"/>
          <p:cNvPicPr>
            <a:picLocks noChangeAspect="1"/>
          </p:cNvPicPr>
          <p:nvPr/>
        </p:nvPicPr>
        <p:blipFill>
          <a:blip r:embed="rId4"/>
          <a:stretch>
            <a:fillRect/>
          </a:stretch>
        </p:blipFill>
        <p:spPr>
          <a:xfrm>
            <a:off x="447675" y="3586162"/>
            <a:ext cx="857250" cy="476250"/>
          </a:xfrm>
          <a:prstGeom prst="rect">
            <a:avLst/>
          </a:prstGeom>
        </p:spPr>
      </p:pic>
      <p:sp>
        <p:nvSpPr>
          <p:cNvPr id="13" name="TextBox 12"/>
          <p:cNvSpPr txBox="1"/>
          <p:nvPr/>
        </p:nvSpPr>
        <p:spPr>
          <a:xfrm>
            <a:off x="1543050" y="3240583"/>
            <a:ext cx="1020127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https://static.vecteezy.com/system/resources/previews/069/020/315/non_2x/electronic-diode-illustration-for-circuit-diagrams-semiconductor-diode-clipart-for-electronics-projects-vector.jpg</a:t>
            </a:r>
          </a:p>
        </p:txBody>
      </p:sp>
      <p:sp>
        <p:nvSpPr>
          <p:cNvPr id="14" name="TextBox 13"/>
          <p:cNvSpPr txBox="1"/>
          <p:nvPr/>
        </p:nvSpPr>
        <p:spPr>
          <a:xfrm>
            <a:off x="1543050" y="4034730"/>
            <a:ext cx="1020127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Source: </a:t>
            </a:r>
            <a:r>
              <a:rPr sz="2100" b="0" i="0" u="none">
                <a:solidFill>
                  <a:srgbClr val="4F46E5"/>
                </a:solidFill>
                <a:latin typeface="Times New Roman"/>
              </a:rPr>
              <a:t>www.vecteezy.com</a:t>
            </a:r>
          </a:p>
        </p:txBody>
      </p:sp>
      <p:pic>
        <p:nvPicPr>
          <p:cNvPr id="15" name="Picture 14" descr="image.png"/>
          <p:cNvPicPr>
            <a:picLocks noChangeAspect="1"/>
          </p:cNvPicPr>
          <p:nvPr/>
        </p:nvPicPr>
        <p:blipFill>
          <a:blip r:embed="rId5"/>
          <a:stretch>
            <a:fillRect/>
          </a:stretch>
        </p:blipFill>
        <p:spPr>
          <a:xfrm>
            <a:off x="447675" y="4862214"/>
            <a:ext cx="857250" cy="476250"/>
          </a:xfrm>
          <a:prstGeom prst="rect">
            <a:avLst/>
          </a:prstGeom>
        </p:spPr>
      </p:pic>
      <p:sp>
        <p:nvSpPr>
          <p:cNvPr id="16" name="TextBox 15"/>
          <p:cNvSpPr txBox="1"/>
          <p:nvPr/>
        </p:nvSpPr>
        <p:spPr>
          <a:xfrm>
            <a:off x="1543050" y="4703266"/>
            <a:ext cx="1020127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https://lab-assets.dcaclab.com/dcaclab-home.png</a:t>
            </a:r>
          </a:p>
        </p:txBody>
      </p:sp>
      <p:sp>
        <p:nvSpPr>
          <p:cNvPr id="17" name="TextBox 16"/>
          <p:cNvSpPr txBox="1"/>
          <p:nvPr/>
        </p:nvSpPr>
        <p:spPr>
          <a:xfrm>
            <a:off x="1543050" y="5124152"/>
            <a:ext cx="10201275"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Source: </a:t>
            </a:r>
            <a:r>
              <a:rPr sz="2100" b="0" i="0" u="none">
                <a:solidFill>
                  <a:srgbClr val="4F46E5"/>
                </a:solidFill>
                <a:latin typeface="Times New Roman"/>
              </a:rPr>
              <a:t>dcaclab.com</a:t>
            </a:r>
          </a:p>
        </p:txBody>
      </p:sp>
      <p:sp>
        <p:nvSpPr>
          <p:cNvPr id="18" name="TextBox 17"/>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IMAGE SOURCES</a:t>
            </a:r>
          </a:p>
        </p:txBody>
      </p:sp>
      <p:sp>
        <p:nvSpPr>
          <p:cNvPr id="19" name="Rectangle 18"/>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2560439"/>
            <a:ext cx="5457825" cy="2527696"/>
          </a:xfrm>
          <a:prstGeom prst="rect">
            <a:avLst/>
          </a:prstGeom>
        </p:spPr>
      </p:pic>
      <p:pic>
        <p:nvPicPr>
          <p:cNvPr id="4" name="Picture 3" descr="image.png"/>
          <p:cNvPicPr>
            <a:picLocks noChangeAspect="1"/>
          </p:cNvPicPr>
          <p:nvPr/>
        </p:nvPicPr>
        <p:blipFill>
          <a:blip r:embed="rId4"/>
          <a:stretch>
            <a:fillRect/>
          </a:stretch>
        </p:blipFill>
        <p:spPr>
          <a:xfrm>
            <a:off x="6286500" y="2560439"/>
            <a:ext cx="5457825" cy="2527696"/>
          </a:xfrm>
          <a:prstGeom prst="rect">
            <a:avLst/>
          </a:prstGeom>
        </p:spPr>
      </p:pic>
      <p:sp>
        <p:nvSpPr>
          <p:cNvPr id="5" name="TextBox 4"/>
          <p:cNvSpPr txBox="1"/>
          <p:nvPr/>
        </p:nvSpPr>
        <p:spPr>
          <a:xfrm>
            <a:off x="742950" y="3160514"/>
            <a:ext cx="5110638" cy="352425"/>
          </a:xfrm>
          <a:prstGeom prst="rect">
            <a:avLst/>
          </a:prstGeom>
          <a:noFill/>
        </p:spPr>
        <p:txBody>
          <a:bodyPr wrap="square" lIns="0" tIns="0" rIns="0" bIns="0" anchor="t">
            <a:spAutoFit/>
          </a:bodyPr>
          <a:lstStyle/>
          <a:p>
            <a:pPr algn="l"/>
            <a:r>
              <a:rPr sz="2400" b="1" i="0" u="none">
                <a:solidFill>
                  <a:srgbClr val="93C5FD"/>
                </a:solidFill>
                <a:latin typeface="Times New Roman"/>
              </a:rPr>
              <a:t>Phần 1: Linh Kiện Thụ Động</a:t>
            </a:r>
          </a:p>
        </p:txBody>
      </p:sp>
      <p:sp>
        <p:nvSpPr>
          <p:cNvPr id="6" name="TextBox 5"/>
          <p:cNvSpPr txBox="1"/>
          <p:nvPr/>
        </p:nvSpPr>
        <p:spPr>
          <a:xfrm>
            <a:off x="742950" y="3779639"/>
            <a:ext cx="486727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Khái niệm dòng điện, điện áp, Điện trở, Tụ điện, Cuộn cảm và định luật Ohm cơ bản.</a:t>
            </a:r>
          </a:p>
        </p:txBody>
      </p:sp>
      <p:sp>
        <p:nvSpPr>
          <p:cNvPr id="7" name="TextBox 6"/>
          <p:cNvSpPr txBox="1"/>
          <p:nvPr/>
        </p:nvSpPr>
        <p:spPr>
          <a:xfrm>
            <a:off x="6581775" y="3160514"/>
            <a:ext cx="5110638" cy="352425"/>
          </a:xfrm>
          <a:prstGeom prst="rect">
            <a:avLst/>
          </a:prstGeom>
          <a:noFill/>
        </p:spPr>
        <p:txBody>
          <a:bodyPr wrap="square" lIns="0" tIns="0" rIns="0" bIns="0" anchor="t">
            <a:spAutoFit/>
          </a:bodyPr>
          <a:lstStyle/>
          <a:p>
            <a:pPr algn="l"/>
            <a:r>
              <a:rPr sz="2400" b="1" i="0" u="none">
                <a:solidFill>
                  <a:srgbClr val="93C5FD"/>
                </a:solidFill>
                <a:latin typeface="Times New Roman"/>
              </a:rPr>
              <a:t>Phần 2: Linh Kiện Bán Dẫn</a:t>
            </a:r>
          </a:p>
        </p:txBody>
      </p:sp>
      <p:sp>
        <p:nvSpPr>
          <p:cNvPr id="8" name="TextBox 7"/>
          <p:cNvSpPr txBox="1"/>
          <p:nvPr/>
        </p:nvSpPr>
        <p:spPr>
          <a:xfrm>
            <a:off x="6581775" y="3779639"/>
            <a:ext cx="486727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Lý thuyết bán dẫn P-N, Diode, Transistor lưỡng cực (BJT), Transistor trường (FET).</a:t>
            </a:r>
          </a:p>
        </p:txBody>
      </p:sp>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CẤU TRÚC CHƯƠNG TRÌNH HỌC</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3734692"/>
            <a:ext cx="1032271" cy="542925"/>
          </a:xfrm>
          <a:prstGeom prst="rect">
            <a:avLst/>
          </a:prstGeom>
        </p:spPr>
      </p:pic>
      <p:pic>
        <p:nvPicPr>
          <p:cNvPr id="4" name="Picture 3" descr="image.png"/>
          <p:cNvPicPr>
            <a:picLocks noChangeAspect="1"/>
          </p:cNvPicPr>
          <p:nvPr/>
        </p:nvPicPr>
        <p:blipFill>
          <a:blip r:embed="rId4"/>
          <a:stretch>
            <a:fillRect/>
          </a:stretch>
        </p:blipFill>
        <p:spPr>
          <a:xfrm>
            <a:off x="6286500" y="2014537"/>
            <a:ext cx="5457825" cy="3619500"/>
          </a:xfrm>
          <a:prstGeom prst="rect">
            <a:avLst/>
          </a:prstGeom>
        </p:spPr>
      </p:pic>
      <p:sp>
        <p:nvSpPr>
          <p:cNvPr id="5" name="TextBox 4"/>
          <p:cNvSpPr txBox="1"/>
          <p:nvPr/>
        </p:nvSpPr>
        <p:spPr>
          <a:xfrm>
            <a:off x="447675" y="2538710"/>
            <a:ext cx="5457825" cy="1119782"/>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Mạch điện tử là sự kết hợp của các linh kiện điện tử để thực hiện các chức năng cụ thể như xử lý, khuếch đại và biến đổi tín hiệu.</a:t>
            </a:r>
          </a:p>
        </p:txBody>
      </p:sp>
      <p:sp>
        <p:nvSpPr>
          <p:cNvPr id="6" name="TextBox 5"/>
          <p:cNvSpPr txBox="1"/>
          <p:nvPr/>
        </p:nvSpPr>
        <p:spPr>
          <a:xfrm>
            <a:off x="447675" y="4363342"/>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Định luật Ohm là nền tảng cốt lõi trong việc phân tích mọi mạch điện.</a:t>
            </a:r>
          </a:p>
        </p:txBody>
      </p:sp>
      <p:pic>
        <p:nvPicPr>
          <p:cNvPr id="7" name="Picture 6" descr="image.png"/>
          <p:cNvPicPr>
            <a:picLocks noChangeAspect="1"/>
          </p:cNvPicPr>
          <p:nvPr/>
        </p:nvPicPr>
        <p:blipFill>
          <a:blip r:embed="rId5"/>
          <a:stretch>
            <a:fillRect/>
          </a:stretch>
        </p:blipFill>
        <p:spPr>
          <a:xfrm>
            <a:off x="685800" y="3953767"/>
            <a:ext cx="603646" cy="104775"/>
          </a:xfrm>
          <a:prstGeom prst="rect">
            <a:avLst/>
          </a:prstGeom>
        </p:spPr>
      </p:pic>
      <p:pic>
        <p:nvPicPr>
          <p:cNvPr id="8" name="Picture 7" descr="image.png"/>
          <p:cNvPicPr>
            <a:picLocks noChangeAspect="1"/>
          </p:cNvPicPr>
          <p:nvPr/>
        </p:nvPicPr>
        <p:blipFill>
          <a:blip r:embed="rId6"/>
          <a:stretch>
            <a:fillRect/>
          </a:stretch>
        </p:blipFill>
        <p:spPr>
          <a:xfrm>
            <a:off x="6305550" y="2033587"/>
            <a:ext cx="5419725" cy="3581400"/>
          </a:xfrm>
          <a:prstGeom prst="rect">
            <a:avLst/>
          </a:prstGeom>
        </p:spPr>
      </p:pic>
      <p:sp>
        <p:nvSpPr>
          <p:cNvPr id="9" name="TextBox 8"/>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CHƯƠNG 1: KHÁI NIỆM MẠCH ĐIỆN TỬ</a:t>
            </a:r>
          </a:p>
        </p:txBody>
      </p:sp>
      <p:sp>
        <p:nvSpPr>
          <p:cNvPr id="10" name="Rectangle 9"/>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3080742" y="2696765"/>
            <a:ext cx="6458991"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Chức năng:</a:t>
            </a:r>
            <a:r>
              <a:rPr sz="2100" b="0" i="0" u="none">
                <a:solidFill>
                  <a:srgbClr val="FFFFFF"/>
                </a:solidFill>
                <a:latin typeface="Times New Roman"/>
              </a:rPr>
              <a:t> Cản trở dòng điện trong mạch và phân áp.</a:t>
            </a:r>
          </a:p>
        </p:txBody>
      </p:sp>
      <p:sp>
        <p:nvSpPr>
          <p:cNvPr id="4" name="TextBox 3"/>
          <p:cNvSpPr txBox="1"/>
          <p:nvPr/>
        </p:nvSpPr>
        <p:spPr>
          <a:xfrm>
            <a:off x="3080742" y="3260526"/>
            <a:ext cx="6458991"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Ký hiệu &amp; Đơn vị:</a:t>
            </a:r>
            <a:r>
              <a:rPr sz="2100" b="0" i="0" u="none">
                <a:solidFill>
                  <a:srgbClr val="FFFFFF"/>
                </a:solidFill>
                <a:latin typeface="Times New Roman"/>
              </a:rPr>
              <a:t> Ký hiệu R, đơn vị Ohm (Ω).</a:t>
            </a:r>
          </a:p>
        </p:txBody>
      </p:sp>
      <p:sp>
        <p:nvSpPr>
          <p:cNvPr id="5" name="TextBox 4"/>
          <p:cNvSpPr txBox="1"/>
          <p:nvPr/>
        </p:nvSpPr>
        <p:spPr>
          <a:xfrm>
            <a:off x="3080742" y="3824287"/>
            <a:ext cx="6458991"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Phân loại:</a:t>
            </a:r>
            <a:r>
              <a:rPr sz="2100" b="0" i="0" u="none">
                <a:solidFill>
                  <a:srgbClr val="FFFFFF"/>
                </a:solidFill>
                <a:latin typeface="Times New Roman"/>
              </a:rPr>
              <a:t> Điện trở cố định, biến trở, quang trở, nhiệt trở.</a:t>
            </a:r>
          </a:p>
        </p:txBody>
      </p:sp>
      <p:sp>
        <p:nvSpPr>
          <p:cNvPr id="6" name="TextBox 5"/>
          <p:cNvSpPr txBox="1"/>
          <p:nvPr/>
        </p:nvSpPr>
        <p:spPr>
          <a:xfrm>
            <a:off x="3080742" y="4388048"/>
            <a:ext cx="6458991"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Cách đọc:</a:t>
            </a:r>
            <a:r>
              <a:rPr sz="2100" b="0" i="0" u="none">
                <a:solidFill>
                  <a:srgbClr val="FFFFFF"/>
                </a:solidFill>
                <a:latin typeface="Times New Roman"/>
              </a:rPr>
              <a:t> Đọc theo vòng màu tiêu chuẩn hoặc mã số SMD.</a:t>
            </a:r>
          </a:p>
        </p:txBody>
      </p:sp>
      <p:pic>
        <p:nvPicPr>
          <p:cNvPr id="7" name="Picture 6" descr="image.png"/>
          <p:cNvPicPr>
            <a:picLocks noChangeAspect="1"/>
          </p:cNvPicPr>
          <p:nvPr/>
        </p:nvPicPr>
        <p:blipFill>
          <a:blip r:embed="rId3"/>
          <a:stretch>
            <a:fillRect/>
          </a:stretch>
        </p:blipFill>
        <p:spPr>
          <a:xfrm>
            <a:off x="2652117" y="2739628"/>
            <a:ext cx="247650" cy="257175"/>
          </a:xfrm>
          <a:prstGeom prst="rect">
            <a:avLst/>
          </a:prstGeom>
        </p:spPr>
      </p:pic>
      <p:pic>
        <p:nvPicPr>
          <p:cNvPr id="8" name="Picture 7" descr="image.png"/>
          <p:cNvPicPr>
            <a:picLocks noChangeAspect="1"/>
          </p:cNvPicPr>
          <p:nvPr/>
        </p:nvPicPr>
        <p:blipFill>
          <a:blip r:embed="rId3"/>
          <a:stretch>
            <a:fillRect/>
          </a:stretch>
        </p:blipFill>
        <p:spPr>
          <a:xfrm>
            <a:off x="2652117" y="3303389"/>
            <a:ext cx="247650" cy="257175"/>
          </a:xfrm>
          <a:prstGeom prst="rect">
            <a:avLst/>
          </a:prstGeom>
        </p:spPr>
      </p:pic>
      <p:pic>
        <p:nvPicPr>
          <p:cNvPr id="9" name="Picture 8" descr="image.png"/>
          <p:cNvPicPr>
            <a:picLocks noChangeAspect="1"/>
          </p:cNvPicPr>
          <p:nvPr/>
        </p:nvPicPr>
        <p:blipFill>
          <a:blip r:embed="rId3"/>
          <a:stretch>
            <a:fillRect/>
          </a:stretch>
        </p:blipFill>
        <p:spPr>
          <a:xfrm>
            <a:off x="2652117" y="3867150"/>
            <a:ext cx="247650" cy="257175"/>
          </a:xfrm>
          <a:prstGeom prst="rect">
            <a:avLst/>
          </a:prstGeom>
        </p:spPr>
      </p:pic>
      <p:pic>
        <p:nvPicPr>
          <p:cNvPr id="10" name="Picture 9" descr="image.png"/>
          <p:cNvPicPr>
            <a:picLocks noChangeAspect="1"/>
          </p:cNvPicPr>
          <p:nvPr/>
        </p:nvPicPr>
        <p:blipFill>
          <a:blip r:embed="rId3"/>
          <a:stretch>
            <a:fillRect/>
          </a:stretch>
        </p:blipFill>
        <p:spPr>
          <a:xfrm>
            <a:off x="2652117" y="4430910"/>
            <a:ext cx="247650" cy="257175"/>
          </a:xfrm>
          <a:prstGeom prst="rect">
            <a:avLst/>
          </a:prstGeom>
        </p:spPr>
      </p:pic>
      <p:sp>
        <p:nvSpPr>
          <p:cNvPr id="11" name="TextBox 10"/>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ĐIỆN TRỞ (RESISTOR)</a:t>
            </a:r>
          </a:p>
        </p:txBody>
      </p:sp>
      <p:sp>
        <p:nvSpPr>
          <p:cNvPr id="12" name="Rectangle 11"/>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ounded Rectangle 2"/>
          <p:cNvSpPr/>
          <p:nvPr/>
        </p:nvSpPr>
        <p:spPr>
          <a:xfrm>
            <a:off x="2765375" y="2024360"/>
            <a:ext cx="6661249" cy="3599705"/>
          </a:xfrm>
          <a:prstGeom prst="roundRect">
            <a:avLst>
              <a:gd name="adj" fmla="val 0"/>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4" name="Table 3"/>
          <p:cNvGraphicFramePr>
            <a:graphicFrameLocks noGrp="1"/>
          </p:cNvGraphicFramePr>
          <p:nvPr/>
        </p:nvGraphicFramePr>
        <p:xfrm>
          <a:off x="2765375" y="2024360"/>
          <a:ext cx="6651723" cy="3599705"/>
        </p:xfrm>
        <a:graphic>
          <a:graphicData uri="http://schemas.openxmlformats.org/drawingml/2006/table">
            <a:tbl>
              <a:tblPr firstRow="1" bandRow="1">
                <a:tableStyleId>{5C22544A-7EE6-4342-B048-85BDC9FD1C3A}</a:tableStyleId>
              </a:tblPr>
              <a:tblGrid>
                <a:gridCol w="2286744">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1665237">
                  <a:extLst>
                    <a:ext uri="{9D8B030D-6E8A-4147-A177-3AD203B41FA5}">
                      <a16:colId xmlns:a16="http://schemas.microsoft.com/office/drawing/2014/main" val="20002"/>
                    </a:ext>
                  </a:extLst>
                </a:gridCol>
                <a:gridCol w="1242417">
                  <a:extLst>
                    <a:ext uri="{9D8B030D-6E8A-4147-A177-3AD203B41FA5}">
                      <a16:colId xmlns:a16="http://schemas.microsoft.com/office/drawing/2014/main" val="20003"/>
                    </a:ext>
                  </a:extLst>
                </a:gridCol>
              </a:tblGrid>
              <a:tr h="719941">
                <a:tc>
                  <a:txBody>
                    <a:bodyPr/>
                    <a:lstStyle/>
                    <a:p>
                      <a:pPr algn="l"/>
                      <a:r>
                        <a:rPr sz="2100" b="1" i="0" u="none">
                          <a:solidFill>
                            <a:srgbClr val="FFFFFF"/>
                          </a:solidFill>
                          <a:latin typeface="Times New Roman"/>
                        </a:rPr>
                        <a:t>Màu sắc</a:t>
                      </a:r>
                    </a:p>
                  </a:txBody>
                  <a:tcPr marL="63500" marR="63500" marT="25400" marB="25400" anchor="ctr">
                    <a:lnL>
                      <a:noFill/>
                    </a:lnL>
                    <a:lnR>
                      <a:noFill/>
                    </a:lnR>
                    <a:lnT>
                      <a:noFill/>
                    </a:lnT>
                    <a:lnB>
                      <a:noFill/>
                    </a:lnB>
                    <a:solidFill>
                      <a:srgbClr val="1E40AF"/>
                    </a:solidFill>
                  </a:tcPr>
                </a:tc>
                <a:tc>
                  <a:txBody>
                    <a:bodyPr/>
                    <a:lstStyle/>
                    <a:p>
                      <a:pPr algn="l"/>
                      <a:r>
                        <a:rPr sz="2100" b="1" i="0" u="none">
                          <a:solidFill>
                            <a:srgbClr val="FFFFFF"/>
                          </a:solidFill>
                          <a:latin typeface="Times New Roman"/>
                        </a:rPr>
                        <a:t>Giá trị số</a:t>
                      </a:r>
                    </a:p>
                  </a:txBody>
                  <a:tcPr marL="63500" marR="63500" marT="25400" marB="25400" anchor="ctr">
                    <a:lnL>
                      <a:noFill/>
                    </a:lnL>
                    <a:lnR>
                      <a:noFill/>
                    </a:lnR>
                    <a:lnT>
                      <a:noFill/>
                    </a:lnT>
                    <a:lnB>
                      <a:noFill/>
                    </a:lnB>
                    <a:solidFill>
                      <a:srgbClr val="1E40AF"/>
                    </a:solidFill>
                  </a:tcPr>
                </a:tc>
                <a:tc>
                  <a:txBody>
                    <a:bodyPr/>
                    <a:lstStyle/>
                    <a:p>
                      <a:pPr algn="l"/>
                      <a:r>
                        <a:rPr sz="2100" b="1" i="0" u="none">
                          <a:solidFill>
                            <a:srgbClr val="FFFFFF"/>
                          </a:solidFill>
                          <a:latin typeface="Times New Roman"/>
                        </a:rPr>
                        <a:t>Hệ số nhân</a:t>
                      </a:r>
                    </a:p>
                  </a:txBody>
                  <a:tcPr marL="63500" marR="63500" marT="25400" marB="25400" anchor="ctr">
                    <a:lnL>
                      <a:noFill/>
                    </a:lnL>
                    <a:lnR>
                      <a:noFill/>
                    </a:lnR>
                    <a:lnT>
                      <a:noFill/>
                    </a:lnT>
                    <a:lnB>
                      <a:noFill/>
                    </a:lnB>
                    <a:solidFill>
                      <a:srgbClr val="1E40AF"/>
                    </a:solidFill>
                  </a:tcPr>
                </a:tc>
                <a:tc>
                  <a:txBody>
                    <a:bodyPr/>
                    <a:lstStyle/>
                    <a:p>
                      <a:pPr algn="l"/>
                      <a:r>
                        <a:rPr sz="2100" b="1" i="0" u="none">
                          <a:solidFill>
                            <a:srgbClr val="FFFFFF"/>
                          </a:solidFill>
                          <a:latin typeface="Times New Roman"/>
                        </a:rPr>
                        <a:t>Sai số</a:t>
                      </a:r>
                    </a:p>
                  </a:txBody>
                  <a:tcPr marL="63500" marR="63500" marT="25400" marB="25400" anchor="ctr">
                    <a:lnL>
                      <a:noFill/>
                    </a:lnL>
                    <a:lnR>
                      <a:noFill/>
                    </a:lnR>
                    <a:lnT>
                      <a:noFill/>
                    </a:lnT>
                    <a:lnB>
                      <a:noFill/>
                    </a:lnB>
                    <a:solidFill>
                      <a:srgbClr val="1E40AF"/>
                    </a:solidFill>
                  </a:tcPr>
                </a:tc>
                <a:extLst>
                  <a:ext uri="{0D108BD9-81ED-4DB2-BD59-A6C34878D82A}">
                    <a16:rowId xmlns:a16="http://schemas.microsoft.com/office/drawing/2014/main" val="10000"/>
                  </a:ext>
                </a:extLst>
              </a:tr>
              <a:tr h="719941">
                <a:tc>
                  <a:txBody>
                    <a:bodyPr/>
                    <a:lstStyle/>
                    <a:p>
                      <a:pPr algn="l"/>
                      <a:r>
                        <a:rPr sz="2100" b="0" i="0" u="none">
                          <a:solidFill>
                            <a:srgbClr val="FFFFFF"/>
                          </a:solidFill>
                          <a:latin typeface="Times New Roman"/>
                        </a:rPr>
                        <a:t>Đen / Nâu</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0 / 1</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100 / 101</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 / 1%</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719941">
                <a:tc>
                  <a:txBody>
                    <a:bodyPr/>
                    <a:lstStyle/>
                    <a:p>
                      <a:pPr algn="l"/>
                      <a:r>
                        <a:rPr sz="2100" b="0" i="0" u="none">
                          <a:solidFill>
                            <a:srgbClr val="FFFFFF"/>
                          </a:solidFill>
                          <a:latin typeface="Times New Roman"/>
                        </a:rPr>
                        <a:t>Đỏ / Cam</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2 / 3</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102 / 103</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2% / -</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719941">
                <a:tc>
                  <a:txBody>
                    <a:bodyPr/>
                    <a:lstStyle/>
                    <a:p>
                      <a:pPr algn="l"/>
                      <a:r>
                        <a:rPr sz="2100" b="0" i="0" u="none">
                          <a:solidFill>
                            <a:srgbClr val="FFFFFF"/>
                          </a:solidFill>
                          <a:latin typeface="Times New Roman"/>
                        </a:rPr>
                        <a:t>Vàng / Lục</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4 / 5</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104 / 105</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 / 0.5%</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r h="719941">
                <a:tc>
                  <a:txBody>
                    <a:bodyPr/>
                    <a:lstStyle/>
                    <a:p>
                      <a:pPr algn="l"/>
                      <a:r>
                        <a:rPr sz="2100" b="0" i="0" u="none">
                          <a:solidFill>
                            <a:srgbClr val="FFFFFF"/>
                          </a:solidFill>
                          <a:latin typeface="Times New Roman"/>
                        </a:rPr>
                        <a:t>Vàng Kim (Gold)</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0.1</a:t>
                      </a:r>
                    </a:p>
                  </a:txBody>
                  <a:tcPr marL="63500" marR="63500" marT="25400" marB="25400" anchor="ctr">
                    <a:lnL>
                      <a:noFill/>
                    </a:lnL>
                    <a:lnR>
                      <a:noFill/>
                    </a:lnR>
                    <a:lnT>
                      <a:noFill/>
                    </a:lnT>
                    <a:lnB>
                      <a:noFill/>
                    </a:lnB>
                    <a:noFill/>
                  </a:tcPr>
                </a:tc>
                <a:tc>
                  <a:txBody>
                    <a:bodyPr/>
                    <a:lstStyle/>
                    <a:p>
                      <a:pPr algn="l"/>
                      <a:r>
                        <a:rPr sz="2100" b="0" i="0" u="none">
                          <a:solidFill>
                            <a:srgbClr val="FFFFFF"/>
                          </a:solidFill>
                          <a:latin typeface="Times New Roman"/>
                        </a:rPr>
                        <a:t>5%</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4"/>
                  </a:ext>
                </a:extLst>
              </a:tr>
            </a:tbl>
          </a:graphicData>
        </a:graphic>
      </p:graphicFrame>
      <p:sp>
        <p:nvSpPr>
          <p:cNvPr id="5" name="TextBox 4"/>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BẢNG MÃ MÀU ĐIỆN TRỞ</a:t>
            </a:r>
          </a:p>
        </p:txBody>
      </p:sp>
      <p:sp>
        <p:nvSpPr>
          <p:cNvPr id="6" name="Rectangle 5"/>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47675" y="3545681"/>
            <a:ext cx="798165" cy="542925"/>
          </a:xfrm>
          <a:prstGeom prst="rect">
            <a:avLst/>
          </a:prstGeom>
        </p:spPr>
      </p:pic>
      <p:sp>
        <p:nvSpPr>
          <p:cNvPr id="4" name="TextBox 3"/>
          <p:cNvSpPr txBox="1"/>
          <p:nvPr/>
        </p:nvSpPr>
        <p:spPr>
          <a:xfrm>
            <a:off x="447675" y="2722959"/>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Tụ điện có khả năng tích tụ năng lượng dưới dạng điện trường và phóng điện khi cần thiết.</a:t>
            </a:r>
          </a:p>
        </p:txBody>
      </p:sp>
      <p:sp>
        <p:nvSpPr>
          <p:cNvPr id="5" name="TextBox 4"/>
          <p:cNvSpPr txBox="1"/>
          <p:nvPr/>
        </p:nvSpPr>
        <p:spPr>
          <a:xfrm>
            <a:off x="447675" y="4179093"/>
            <a:ext cx="5457825" cy="746521"/>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Đơn vị dung lượng: Farad (F), thường dùng μF, nF, pF.</a:t>
            </a:r>
          </a:p>
        </p:txBody>
      </p:sp>
      <p:pic>
        <p:nvPicPr>
          <p:cNvPr id="6" name="Picture 5" descr="image.png"/>
          <p:cNvPicPr>
            <a:picLocks noChangeAspect="1"/>
          </p:cNvPicPr>
          <p:nvPr/>
        </p:nvPicPr>
        <p:blipFill>
          <a:blip r:embed="rId4"/>
          <a:stretch>
            <a:fillRect/>
          </a:stretch>
        </p:blipFill>
        <p:spPr>
          <a:xfrm>
            <a:off x="685800" y="3737669"/>
            <a:ext cx="369540" cy="174724"/>
          </a:xfrm>
          <a:prstGeom prst="rect">
            <a:avLst/>
          </a:prstGeom>
        </p:spPr>
      </p:pic>
      <p:sp>
        <p:nvSpPr>
          <p:cNvPr id="7" name="TextBox 6"/>
          <p:cNvSpPr txBox="1"/>
          <p:nvPr/>
        </p:nvSpPr>
        <p:spPr>
          <a:xfrm>
            <a:off x="6715125" y="2978646"/>
            <a:ext cx="50292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Tụ phân cực (tụ hóa).</a:t>
            </a:r>
          </a:p>
        </p:txBody>
      </p:sp>
      <p:sp>
        <p:nvSpPr>
          <p:cNvPr id="8" name="TextBox 7"/>
          <p:cNvSpPr txBox="1"/>
          <p:nvPr/>
        </p:nvSpPr>
        <p:spPr>
          <a:xfrm>
            <a:off x="6715125" y="3542407"/>
            <a:ext cx="50292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Tụ không phân cực (tụ gốm, mica).</a:t>
            </a:r>
          </a:p>
        </p:txBody>
      </p:sp>
      <p:sp>
        <p:nvSpPr>
          <p:cNvPr id="9" name="TextBox 8"/>
          <p:cNvSpPr txBox="1"/>
          <p:nvPr/>
        </p:nvSpPr>
        <p:spPr>
          <a:xfrm>
            <a:off x="6715125" y="4106167"/>
            <a:ext cx="5029200" cy="373260"/>
          </a:xfrm>
          <a:prstGeom prst="rect">
            <a:avLst/>
          </a:prstGeom>
          <a:noFill/>
        </p:spPr>
        <p:txBody>
          <a:bodyPr wrap="square" lIns="0" tIns="0" rIns="0" bIns="0" anchor="t">
            <a:spAutoFit/>
          </a:bodyPr>
          <a:lstStyle/>
          <a:p>
            <a:pPr algn="l">
              <a:lnSpc>
                <a:spcPts val="2940"/>
              </a:lnSpc>
            </a:pPr>
            <a:r>
              <a:rPr sz="2100" b="0" i="0" u="none">
                <a:solidFill>
                  <a:srgbClr val="FFFFFF"/>
                </a:solidFill>
                <a:latin typeface="Times New Roman"/>
              </a:rPr>
              <a:t>Chặn dòng DC, cho dòng AC đi qua.</a:t>
            </a:r>
          </a:p>
        </p:txBody>
      </p:sp>
      <p:pic>
        <p:nvPicPr>
          <p:cNvPr id="10" name="Picture 9" descr="image.png"/>
          <p:cNvPicPr>
            <a:picLocks noChangeAspect="1"/>
          </p:cNvPicPr>
          <p:nvPr/>
        </p:nvPicPr>
        <p:blipFill>
          <a:blip r:embed="rId5"/>
          <a:stretch>
            <a:fillRect/>
          </a:stretch>
        </p:blipFill>
        <p:spPr>
          <a:xfrm>
            <a:off x="6286500" y="3021508"/>
            <a:ext cx="219075" cy="257175"/>
          </a:xfrm>
          <a:prstGeom prst="rect">
            <a:avLst/>
          </a:prstGeom>
        </p:spPr>
      </p:pic>
      <p:pic>
        <p:nvPicPr>
          <p:cNvPr id="11" name="Picture 10" descr="image.png"/>
          <p:cNvPicPr>
            <a:picLocks noChangeAspect="1"/>
          </p:cNvPicPr>
          <p:nvPr/>
        </p:nvPicPr>
        <p:blipFill>
          <a:blip r:embed="rId5"/>
          <a:stretch>
            <a:fillRect/>
          </a:stretch>
        </p:blipFill>
        <p:spPr>
          <a:xfrm>
            <a:off x="6286500" y="3585269"/>
            <a:ext cx="219075" cy="257175"/>
          </a:xfrm>
          <a:prstGeom prst="rect">
            <a:avLst/>
          </a:prstGeom>
        </p:spPr>
      </p:pic>
      <p:pic>
        <p:nvPicPr>
          <p:cNvPr id="12" name="Picture 11" descr="image.png"/>
          <p:cNvPicPr>
            <a:picLocks noChangeAspect="1"/>
          </p:cNvPicPr>
          <p:nvPr/>
        </p:nvPicPr>
        <p:blipFill>
          <a:blip r:embed="rId5"/>
          <a:stretch>
            <a:fillRect/>
          </a:stretch>
        </p:blipFill>
        <p:spPr>
          <a:xfrm>
            <a:off x="6286500" y="4149030"/>
            <a:ext cx="219075" cy="257175"/>
          </a:xfrm>
          <a:prstGeom prst="rect">
            <a:avLst/>
          </a:prstGeom>
        </p:spPr>
      </p:pic>
      <p:sp>
        <p:nvSpPr>
          <p:cNvPr id="13" name="TextBox 12"/>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TỤ ĐIỆN (CAPACITOR)</a:t>
            </a:r>
          </a:p>
        </p:txBody>
      </p:sp>
      <p:sp>
        <p:nvSpPr>
          <p:cNvPr id="14" name="Rectangle 13"/>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1276945" y="2978646"/>
            <a:ext cx="10066734"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Cuộn cảm (L):</a:t>
            </a:r>
            <a:r>
              <a:rPr sz="2100" b="0" i="0" u="none">
                <a:solidFill>
                  <a:srgbClr val="FFFFFF"/>
                </a:solidFill>
                <a:latin typeface="Times New Roman"/>
              </a:rPr>
              <a:t> Tích lũy năng lượng dưới dạng từ trường, cản trở sự biến thiên của dòng điện.</a:t>
            </a:r>
          </a:p>
        </p:txBody>
      </p:sp>
      <p:sp>
        <p:nvSpPr>
          <p:cNvPr id="4" name="TextBox 3"/>
          <p:cNvSpPr txBox="1"/>
          <p:nvPr/>
        </p:nvSpPr>
        <p:spPr>
          <a:xfrm>
            <a:off x="1276945" y="3542407"/>
            <a:ext cx="10066734"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Cảm kháng:</a:t>
            </a:r>
            <a:r>
              <a:rPr sz="2100" b="0" i="0" u="none">
                <a:solidFill>
                  <a:srgbClr val="FFFFFF"/>
                </a:solidFill>
                <a:latin typeface="Times New Roman"/>
              </a:rPr>
              <a:t> (tăng theo tần số).</a:t>
            </a:r>
          </a:p>
        </p:txBody>
      </p:sp>
      <p:sp>
        <p:nvSpPr>
          <p:cNvPr id="5" name="TextBox 4"/>
          <p:cNvSpPr txBox="1"/>
          <p:nvPr/>
        </p:nvSpPr>
        <p:spPr>
          <a:xfrm>
            <a:off x="1276945" y="4106167"/>
            <a:ext cx="10066734" cy="373260"/>
          </a:xfrm>
          <a:prstGeom prst="rect">
            <a:avLst/>
          </a:prstGeom>
          <a:noFill/>
        </p:spPr>
        <p:txBody>
          <a:bodyPr wrap="square" lIns="0" tIns="0" rIns="0" bIns="0" anchor="t">
            <a:spAutoFit/>
          </a:bodyPr>
          <a:lstStyle/>
          <a:p>
            <a:pPr algn="l">
              <a:lnSpc>
                <a:spcPts val="2940"/>
              </a:lnSpc>
            </a:pPr>
            <a:r>
              <a:rPr sz="2100" b="1" i="0" u="none">
                <a:solidFill>
                  <a:srgbClr val="FFFFFF"/>
                </a:solidFill>
                <a:latin typeface="Times New Roman"/>
              </a:rPr>
              <a:t>Máy biến áp:</a:t>
            </a:r>
            <a:r>
              <a:rPr sz="2100" b="0" i="0" u="none">
                <a:solidFill>
                  <a:srgbClr val="FFFFFF"/>
                </a:solidFill>
                <a:latin typeface="Times New Roman"/>
              </a:rPr>
              <a:t> Biến đổi điện áp AC dựa trên hiện tượng cảm ứng điện từ.</a:t>
            </a:r>
          </a:p>
        </p:txBody>
      </p:sp>
      <p:pic>
        <p:nvPicPr>
          <p:cNvPr id="6" name="Picture 5" descr="image.png"/>
          <p:cNvPicPr>
            <a:picLocks noChangeAspect="1"/>
          </p:cNvPicPr>
          <p:nvPr/>
        </p:nvPicPr>
        <p:blipFill>
          <a:blip r:embed="rId3"/>
          <a:stretch>
            <a:fillRect/>
          </a:stretch>
        </p:blipFill>
        <p:spPr>
          <a:xfrm>
            <a:off x="2758975" y="3637657"/>
            <a:ext cx="1322189" cy="242143"/>
          </a:xfrm>
          <a:prstGeom prst="rect">
            <a:avLst/>
          </a:prstGeom>
        </p:spPr>
      </p:pic>
      <p:pic>
        <p:nvPicPr>
          <p:cNvPr id="7" name="Picture 6" descr="image.png"/>
          <p:cNvPicPr>
            <a:picLocks noChangeAspect="1"/>
          </p:cNvPicPr>
          <p:nvPr/>
        </p:nvPicPr>
        <p:blipFill>
          <a:blip r:embed="rId4"/>
          <a:stretch>
            <a:fillRect/>
          </a:stretch>
        </p:blipFill>
        <p:spPr>
          <a:xfrm>
            <a:off x="848320" y="3021508"/>
            <a:ext cx="314325" cy="257175"/>
          </a:xfrm>
          <a:prstGeom prst="rect">
            <a:avLst/>
          </a:prstGeom>
        </p:spPr>
      </p:pic>
      <p:pic>
        <p:nvPicPr>
          <p:cNvPr id="8" name="Picture 7" descr="image.png"/>
          <p:cNvPicPr>
            <a:picLocks noChangeAspect="1"/>
          </p:cNvPicPr>
          <p:nvPr/>
        </p:nvPicPr>
        <p:blipFill>
          <a:blip r:embed="rId4"/>
          <a:stretch>
            <a:fillRect/>
          </a:stretch>
        </p:blipFill>
        <p:spPr>
          <a:xfrm>
            <a:off x="848320" y="3585269"/>
            <a:ext cx="314325" cy="257175"/>
          </a:xfrm>
          <a:prstGeom prst="rect">
            <a:avLst/>
          </a:prstGeom>
        </p:spPr>
      </p:pic>
      <p:pic>
        <p:nvPicPr>
          <p:cNvPr id="9" name="Picture 8" descr="image.png"/>
          <p:cNvPicPr>
            <a:picLocks noChangeAspect="1"/>
          </p:cNvPicPr>
          <p:nvPr/>
        </p:nvPicPr>
        <p:blipFill>
          <a:blip r:embed="rId4"/>
          <a:stretch>
            <a:fillRect/>
          </a:stretch>
        </p:blipFill>
        <p:spPr>
          <a:xfrm>
            <a:off x="848320" y="4149030"/>
            <a:ext cx="314325" cy="257175"/>
          </a:xfrm>
          <a:prstGeom prst="rect">
            <a:avLst/>
          </a:prstGeom>
        </p:spPr>
      </p:pic>
      <p:sp>
        <p:nvSpPr>
          <p:cNvPr id="10" name="TextBox 9"/>
          <p:cNvSpPr txBox="1"/>
          <p:nvPr/>
        </p:nvSpPr>
        <p:spPr>
          <a:xfrm>
            <a:off x="447675" y="447675"/>
            <a:ext cx="11744325" cy="438150"/>
          </a:xfrm>
          <a:prstGeom prst="rect">
            <a:avLst/>
          </a:prstGeom>
          <a:noFill/>
        </p:spPr>
        <p:txBody>
          <a:bodyPr wrap="square" lIns="0" tIns="0" rIns="0" bIns="0" anchor="t">
            <a:spAutoFit/>
          </a:bodyPr>
          <a:lstStyle/>
          <a:p>
            <a:pPr algn="l"/>
            <a:r>
              <a:rPr sz="2850" b="1" i="0" u="none">
                <a:solidFill>
                  <a:srgbClr val="FFFFFF"/>
                </a:solidFill>
                <a:latin typeface="Times New Roman"/>
              </a:rPr>
              <a:t>CUỘN CẢM VÀ BIẾN ÁP</a:t>
            </a:r>
          </a:p>
        </p:txBody>
      </p:sp>
      <p:sp>
        <p:nvSpPr>
          <p:cNvPr id="11" name="Rectangle 10"/>
          <p:cNvSpPr/>
          <p:nvPr/>
        </p:nvSpPr>
        <p:spPr>
          <a:xfrm>
            <a:off x="447675" y="981075"/>
            <a:ext cx="11296650" cy="19050"/>
          </a:xfrm>
          <a:prstGeom prst="rect">
            <a:avLst/>
          </a:prstGeom>
          <a:solidFill>
            <a:srgbClr val="60A5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1470</Words>
  <Application>Microsoft Office PowerPoint</Application>
  <PresentationFormat>Màn hình rộng</PresentationFormat>
  <Paragraphs>166</Paragraphs>
  <Slides>32</Slides>
  <Notes>1</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32</vt:i4>
      </vt:variant>
    </vt:vector>
  </HeadingPairs>
  <TitlesOfParts>
    <vt:vector size="36" baseType="lpstr">
      <vt:lpstr>Arial</vt:lpstr>
      <vt:lpstr>Calibri</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subject/>
  <dc:creator/>
  <cp:keywords/>
  <dc:description>generated using python-pptx</dc:description>
  <cp:lastModifiedBy>Administrator</cp:lastModifiedBy>
  <cp:revision>4</cp:revision>
  <dcterms:created xsi:type="dcterms:W3CDTF">2013-01-27T09:14:16Z</dcterms:created>
  <dcterms:modified xsi:type="dcterms:W3CDTF">2026-07-26T02:29:14Z</dcterms:modified>
  <cp:category/>
</cp:coreProperties>
</file>