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9" r:id="rId1"/>
  </p:sldMasterIdLst>
  <p:notesMasterIdLst>
    <p:notesMasterId r:id="rId28"/>
  </p:notesMasterIdLst>
  <p:sldIdLst>
    <p:sldId id="379" r:id="rId2"/>
    <p:sldId id="378" r:id="rId3"/>
    <p:sldId id="279" r:id="rId4"/>
    <p:sldId id="353" r:id="rId5"/>
    <p:sldId id="354" r:id="rId6"/>
    <p:sldId id="355" r:id="rId7"/>
    <p:sldId id="356" r:id="rId8"/>
    <p:sldId id="357" r:id="rId9"/>
    <p:sldId id="358" r:id="rId10"/>
    <p:sldId id="360" r:id="rId11"/>
    <p:sldId id="361" r:id="rId12"/>
    <p:sldId id="362" r:id="rId13"/>
    <p:sldId id="363" r:id="rId14"/>
    <p:sldId id="364" r:id="rId15"/>
    <p:sldId id="365" r:id="rId16"/>
    <p:sldId id="366" r:id="rId17"/>
    <p:sldId id="367" r:id="rId18"/>
    <p:sldId id="368" r:id="rId19"/>
    <p:sldId id="369" r:id="rId20"/>
    <p:sldId id="370" r:id="rId21"/>
    <p:sldId id="372" r:id="rId22"/>
    <p:sldId id="371" r:id="rId23"/>
    <p:sldId id="373" r:id="rId24"/>
    <p:sldId id="375" r:id="rId25"/>
    <p:sldId id="376" r:id="rId26"/>
    <p:sldId id="374" r:id="rId27"/>
  </p:sldIdLst>
  <p:sldSz cx="9906000" cy="6858000" type="A4"/>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extLst>
    <p:ext uri="{EFAFB233-063F-42B5-8137-9DF3F51BA10A}">
      <p15:sldGuideLst xmlns:p15="http://schemas.microsoft.com/office/powerpoint/2012/main">
        <p15:guide id="1" orient="horz" pos="2136">
          <p15:clr>
            <a:srgbClr val="A4A3A4"/>
          </p15:clr>
        </p15:guide>
        <p15:guide id="2" pos="31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EAEAEA"/>
    <a:srgbClr val="C0C0C0"/>
    <a:srgbClr val="99FF99"/>
    <a:srgbClr val="3333FF"/>
    <a:srgbClr val="6CFA91"/>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28" autoAdjust="0"/>
    <p:restoredTop sz="94660"/>
  </p:normalViewPr>
  <p:slideViewPr>
    <p:cSldViewPr>
      <p:cViewPr varScale="1">
        <p:scale>
          <a:sx n="72" d="100"/>
          <a:sy n="72" d="100"/>
        </p:scale>
        <p:origin x="1134" y="72"/>
      </p:cViewPr>
      <p:guideLst>
        <p:guide orient="horz" pos="2136"/>
        <p:guide pos="3146"/>
      </p:guideLst>
    </p:cSldViewPr>
  </p:slideViewPr>
  <p:notesTextViewPr>
    <p:cViewPr>
      <p:scale>
        <a:sx n="100" d="100"/>
        <a:sy n="100" d="100"/>
      </p:scale>
      <p:origin x="0" y="0"/>
    </p:cViewPr>
  </p:notesTextViewPr>
  <p:sorterViewPr>
    <p:cViewPr>
      <p:scale>
        <a:sx n="66" d="100"/>
        <a:sy n="66" d="100"/>
      </p:scale>
      <p:origin x="0" y="1260"/>
    </p:cViewPr>
  </p:sorter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37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37892"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p:spPr>
      </p:sp>
      <p:sp>
        <p:nvSpPr>
          <p:cNvPr id="37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37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0E24EE5-D95E-4F53-AC7A-BD5D1D7F638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2056263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902825" cy="6850063"/>
            <a:chOff x="0" y="0"/>
            <a:chExt cx="5758" cy="4315"/>
          </a:xfrm>
        </p:grpSpPr>
        <p:grpSp>
          <p:nvGrpSpPr>
            <p:cNvPr id="2051" name="Group 3"/>
            <p:cNvGrpSpPr>
              <a:grpSpLocks/>
            </p:cNvGrpSpPr>
            <p:nvPr userDrawn="1"/>
          </p:nvGrpSpPr>
          <p:grpSpPr bwMode="auto">
            <a:xfrm>
              <a:off x="1728" y="2230"/>
              <a:ext cx="4027" cy="2085"/>
              <a:chOff x="0" y="0"/>
              <a:chExt cx="4027" cy="2085"/>
            </a:xfrm>
          </p:grpSpPr>
          <p:sp>
            <p:nvSpPr>
              <p:cNvPr id="2052" name="Unknown Shape"/>
              <p:cNvSpPr>
                <a:spLocks/>
              </p:cNvSpPr>
              <p:nvPr/>
            </p:nvSpPr>
            <p:spPr bwMode="auto">
              <a:xfrm>
                <a:off x="0" y="41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en-US"/>
              </a:p>
            </p:txBody>
          </p:sp>
          <p:sp>
            <p:nvSpPr>
              <p:cNvPr id="2053" name="Unknown Shape"/>
              <p:cNvSpPr>
                <a:spLocks/>
              </p:cNvSpPr>
              <p:nvPr/>
            </p:nvSpPr>
            <p:spPr bwMode="auto">
              <a:xfrm>
                <a:off x="2442" y="44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en-US"/>
              </a:p>
            </p:txBody>
          </p:sp>
          <p:sp>
            <p:nvSpPr>
              <p:cNvPr id="2054" name="Unknown Shape"/>
              <p:cNvSpPr>
                <a:spLocks/>
              </p:cNvSpPr>
              <p:nvPr/>
            </p:nvSpPr>
            <p:spPr bwMode="auto">
              <a:xfrm>
                <a:off x="1172" y="111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en-US"/>
              </a:p>
            </p:txBody>
          </p:sp>
          <p:sp>
            <p:nvSpPr>
              <p:cNvPr id="2055" name="Unknown Shape"/>
              <p:cNvSpPr>
                <a:spLocks/>
              </p:cNvSpPr>
              <p:nvPr/>
            </p:nvSpPr>
            <p:spPr bwMode="auto">
              <a:xfrm>
                <a:off x="1020" y="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en-US"/>
              </a:p>
            </p:txBody>
          </p:sp>
          <p:sp>
            <p:nvSpPr>
              <p:cNvPr id="2056" name="Unknown Shape"/>
              <p:cNvSpPr>
                <a:spLocks/>
              </p:cNvSpPr>
              <p:nvPr/>
            </p:nvSpPr>
            <p:spPr bwMode="auto">
              <a:xfrm>
                <a:off x="2773" y="8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en-US"/>
              </a:p>
            </p:txBody>
          </p:sp>
        </p:grpSp>
        <p:sp>
          <p:nvSpPr>
            <p:cNvPr id="2057" name="Unknown Shape"/>
            <p:cNvSpPr>
              <a:spLocks/>
            </p:cNvSpPr>
            <p:nvPr/>
          </p:nvSpPr>
          <p:spPr bwMode="auto">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en-US"/>
            </a:p>
          </p:txBody>
        </p:sp>
        <p:sp>
          <p:nvSpPr>
            <p:cNvPr id="2058" name="Unknown Shape"/>
            <p:cNvSpPr>
              <a:spLocks/>
            </p:cNvSpPr>
            <p:nvPr/>
          </p:nvSpPr>
          <p:spPr bwMode="auto">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a:p>
          </p:txBody>
        </p:sp>
      </p:grpSp>
      <p:sp>
        <p:nvSpPr>
          <p:cNvPr id="2059" name="Rectangle 11"/>
          <p:cNvSpPr>
            <a:spLocks noGrp="1" noChangeArrowheads="1"/>
          </p:cNvSpPr>
          <p:nvPr>
            <p:ph type="ctrTitle" sz="quarter"/>
          </p:nvPr>
        </p:nvSpPr>
        <p:spPr>
          <a:xfrm>
            <a:off x="742950" y="1736725"/>
            <a:ext cx="8420100" cy="1920875"/>
          </a:xfrm>
        </p:spPr>
        <p:txBody>
          <a:bodyPr/>
          <a:lstStyle>
            <a:lvl1pPr>
              <a:defRPr sz="6000"/>
            </a:lvl1pPr>
          </a:lstStyle>
          <a:p>
            <a:r>
              <a:rPr lang="en-US"/>
              <a:t>Click to edit Master title style</a:t>
            </a:r>
          </a:p>
        </p:txBody>
      </p:sp>
      <p:sp>
        <p:nvSpPr>
          <p:cNvPr id="2060" name="Rectangle 12"/>
          <p:cNvSpPr>
            <a:spLocks noGrp="1" noChangeArrowheads="1"/>
          </p:cNvSpPr>
          <p:nvPr>
            <p:ph type="subTitle" sz="quarter" idx="1"/>
          </p:nvPr>
        </p:nvSpPr>
        <p:spPr>
          <a:xfrm>
            <a:off x="1485900" y="3886200"/>
            <a:ext cx="6934200" cy="1752600"/>
          </a:xfrm>
        </p:spPr>
        <p:txBody>
          <a:bodyPr/>
          <a:lstStyle>
            <a:lvl1pPr marL="0" indent="0" algn="ctr">
              <a:buFont typeface="Wingdings" pitchFamily="2" charset="2"/>
              <a:buNone/>
              <a:defRPr/>
            </a:lvl1pPr>
          </a:lstStyle>
          <a:p>
            <a:r>
              <a:rPr lang="en-US"/>
              <a:t>Click to edit Master subtitle style</a:t>
            </a:r>
          </a:p>
        </p:txBody>
      </p:sp>
      <p:sp>
        <p:nvSpPr>
          <p:cNvPr id="2061" name="Rectangle 13"/>
          <p:cNvSpPr>
            <a:spLocks noGrp="1" noChangeArrowheads="1"/>
          </p:cNvSpPr>
          <p:nvPr>
            <p:ph type="dt" sz="quarter" idx="2"/>
          </p:nvPr>
        </p:nvSpPr>
        <p:spPr>
          <a:xfrm>
            <a:off x="495300" y="6248400"/>
            <a:ext cx="2311400" cy="476250"/>
          </a:xfrm>
        </p:spPr>
        <p:txBody>
          <a:bodyPr/>
          <a:lstStyle>
            <a:lvl1pPr>
              <a:defRPr/>
            </a:lvl1pPr>
          </a:lstStyle>
          <a:p>
            <a:endParaRPr lang="en-US"/>
          </a:p>
        </p:txBody>
      </p:sp>
      <p:sp>
        <p:nvSpPr>
          <p:cNvPr id="2062" name="Rectangle 14"/>
          <p:cNvSpPr>
            <a:spLocks noGrp="1" noChangeArrowheads="1"/>
          </p:cNvSpPr>
          <p:nvPr>
            <p:ph type="ftr" sz="quarter" idx="3"/>
          </p:nvPr>
        </p:nvSpPr>
        <p:spPr>
          <a:xfrm>
            <a:off x="3384550" y="6251575"/>
            <a:ext cx="3136900" cy="476250"/>
          </a:xfrm>
        </p:spPr>
        <p:txBody>
          <a:bodyPr/>
          <a:lstStyle>
            <a:lvl1pPr>
              <a:defRPr/>
            </a:lvl1pPr>
          </a:lstStyle>
          <a:p>
            <a:endParaRPr lang="en-US"/>
          </a:p>
        </p:txBody>
      </p:sp>
      <p:sp>
        <p:nvSpPr>
          <p:cNvPr id="2063" name="Rectangle 15"/>
          <p:cNvSpPr>
            <a:spLocks noGrp="1" noChangeArrowheads="1"/>
          </p:cNvSpPr>
          <p:nvPr>
            <p:ph type="sldNum" sz="quarter" idx="4"/>
          </p:nvPr>
        </p:nvSpPr>
        <p:spPr>
          <a:xfrm>
            <a:off x="7099300" y="6254750"/>
            <a:ext cx="2311400" cy="476250"/>
          </a:xfrm>
        </p:spPr>
        <p:txBody>
          <a:bodyPr/>
          <a:lstStyle>
            <a:lvl1pPr>
              <a:defRPr sz="1200" b="0">
                <a:solidFill>
                  <a:schemeClr val="tx1"/>
                </a:solidFill>
              </a:defRPr>
            </a:lvl1pPr>
          </a:lstStyle>
          <a:p>
            <a:fld id="{90AE7108-0D53-4DA4-8B8A-F4BADB856BD8}" type="slidenum">
              <a:rPr lang="en-US"/>
              <a:pPr/>
              <a:t>‹#›</a:t>
            </a:fld>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E39BFA68-66CA-4DB0-962F-5EAB1BEB62E7}"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8"/>
            <a:ext cx="65341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8118F5B-A620-4655-A91C-300C8C1A6F98}"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95300" y="6251575"/>
            <a:ext cx="2311400" cy="476250"/>
          </a:xfrm>
        </p:spPr>
        <p:txBody>
          <a:bodyPr/>
          <a:lstStyle>
            <a:lvl1pPr>
              <a:defRPr/>
            </a:lvl1pPr>
          </a:lstStyle>
          <a:p>
            <a:endParaRPr lang="en-US"/>
          </a:p>
        </p:txBody>
      </p:sp>
      <p:sp>
        <p:nvSpPr>
          <p:cNvPr id="4" name="Slide Number Placeholder 3"/>
          <p:cNvSpPr>
            <a:spLocks noGrp="1"/>
          </p:cNvSpPr>
          <p:nvPr>
            <p:ph type="sldNum" sz="quarter" idx="11"/>
          </p:nvPr>
        </p:nvSpPr>
        <p:spPr>
          <a:xfrm>
            <a:off x="7099300" y="6248400"/>
            <a:ext cx="2311400" cy="476250"/>
          </a:xfrm>
        </p:spPr>
        <p:txBody>
          <a:bodyPr/>
          <a:lstStyle>
            <a:lvl1pPr>
              <a:defRPr/>
            </a:lvl1pPr>
          </a:lstStyle>
          <a:p>
            <a:fld id="{ED967E86-0205-456C-B286-975032E857DD}" type="slidenum">
              <a:rPr lang="en-US"/>
              <a:pPr/>
              <a:t>‹#›</a:t>
            </a:fld>
            <a:endParaRPr lang="en-US"/>
          </a:p>
        </p:txBody>
      </p:sp>
      <p:sp>
        <p:nvSpPr>
          <p:cNvPr id="5" name="Footer Placeholder 4"/>
          <p:cNvSpPr>
            <a:spLocks noGrp="1"/>
          </p:cNvSpPr>
          <p:nvPr>
            <p:ph type="ftr" sz="quarter" idx="12"/>
          </p:nvPr>
        </p:nvSpPr>
        <p:spPr>
          <a:xfrm>
            <a:off x="3384550" y="6248400"/>
            <a:ext cx="3136900" cy="476250"/>
          </a:xfrm>
        </p:spPr>
        <p:txBody>
          <a:bodyPr/>
          <a:lstStyle>
            <a:lvl1pPr>
              <a:defRPr/>
            </a:lvl1pPr>
          </a:lstStyle>
          <a:p>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72C07508-5EB2-4DB8-8378-8805A83D3842}"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1EE7BCA-B838-4D07-B21F-48C16DEF4A1D}" type="slidenum">
              <a:rPr lang="en-US"/>
              <a:pPr/>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AAAF6DA-1804-43D7-976D-4624D84832B6}"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919F26FE-0D83-45C4-ACA0-5D26C55E044D}" type="slidenum">
              <a:rPr lang="en-US"/>
              <a:pPr/>
              <a:t>‹#›</a:t>
            </a:fld>
            <a:endParaRPr lang="en-US"/>
          </a:p>
        </p:txBody>
      </p:sp>
      <p:sp>
        <p:nvSpPr>
          <p:cNvPr id="9" name="Footer Placeholder 8"/>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77DAEA50-096D-4F86-BF7B-E45F38975CD4}" type="slidenum">
              <a:rPr lang="en-US"/>
              <a:pPr/>
              <a:t>‹#›</a:t>
            </a:fld>
            <a:endParaRPr lang="en-US"/>
          </a:p>
        </p:txBody>
      </p:sp>
      <p:sp>
        <p:nvSpPr>
          <p:cNvPr id="5" name="Footer Placeholder 4"/>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3EABD9-72B7-4876-93FA-1825448DC6FE}" type="slidenum">
              <a:rPr lang="en-US"/>
              <a:pPr/>
              <a:t>‹#›</a:t>
            </a:fld>
            <a:endParaRPr lang="en-US"/>
          </a:p>
        </p:txBody>
      </p:sp>
      <p:sp>
        <p:nvSpPr>
          <p:cNvPr id="4" name="Footer Placeholder 3"/>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38CA2CEF-F7A1-4C6E-B16E-377B3AA63D5A}"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65A03FFA-AF63-42D1-91A9-AEEBAE6DD59B}" type="slidenum">
              <a:rPr lang="en-US"/>
              <a:pPr/>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495300" y="6251575"/>
            <a:ext cx="2311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1027" name="Rectangle 3"/>
          <p:cNvSpPr>
            <a:spLocks noGrp="1" noChangeArrowheads="1"/>
          </p:cNvSpPr>
          <p:nvPr>
            <p:ph type="sldNum" sz="quarter" idx="4"/>
          </p:nvPr>
        </p:nvSpPr>
        <p:spPr bwMode="auto">
          <a:xfrm>
            <a:off x="7099300" y="6248400"/>
            <a:ext cx="2311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2000" b="1">
                <a:solidFill>
                  <a:srgbClr val="FFFF00"/>
                </a:solidFill>
                <a:latin typeface="Arial" charset="0"/>
              </a:defRPr>
            </a:lvl1pPr>
          </a:lstStyle>
          <a:p>
            <a:fld id="{0E6A846C-426E-4A4C-81A1-E63C5125FDB4}" type="slidenum">
              <a:rPr lang="en-US"/>
              <a:pPr/>
              <a:t>‹#›</a:t>
            </a:fld>
            <a:endParaRPr lang="en-US"/>
          </a:p>
        </p:txBody>
      </p:sp>
      <p:grpSp>
        <p:nvGrpSpPr>
          <p:cNvPr id="1028" name="Group 4"/>
          <p:cNvGrpSpPr>
            <a:grpSpLocks/>
          </p:cNvGrpSpPr>
          <p:nvPr/>
        </p:nvGrpSpPr>
        <p:grpSpPr bwMode="auto">
          <a:xfrm>
            <a:off x="0" y="0"/>
            <a:ext cx="9902825" cy="6850063"/>
            <a:chOff x="0" y="0"/>
            <a:chExt cx="5758" cy="4315"/>
          </a:xfrm>
        </p:grpSpPr>
        <p:grpSp>
          <p:nvGrpSpPr>
            <p:cNvPr id="1029" name="Group 5"/>
            <p:cNvGrpSpPr>
              <a:grpSpLocks/>
            </p:cNvGrpSpPr>
            <p:nvPr userDrawn="1"/>
          </p:nvGrpSpPr>
          <p:grpSpPr bwMode="auto">
            <a:xfrm>
              <a:off x="1728" y="2230"/>
              <a:ext cx="4027" cy="2085"/>
              <a:chOff x="0" y="0"/>
              <a:chExt cx="4027" cy="2085"/>
            </a:xfrm>
          </p:grpSpPr>
          <p:sp>
            <p:nvSpPr>
              <p:cNvPr id="1030" name="Unknown Shape"/>
              <p:cNvSpPr>
                <a:spLocks/>
              </p:cNvSpPr>
              <p:nvPr/>
            </p:nvSpPr>
            <p:spPr bwMode="auto">
              <a:xfrm>
                <a:off x="0" y="41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en-US"/>
              </a:p>
            </p:txBody>
          </p:sp>
          <p:sp>
            <p:nvSpPr>
              <p:cNvPr id="1031" name="Unknown Shape"/>
              <p:cNvSpPr>
                <a:spLocks/>
              </p:cNvSpPr>
              <p:nvPr/>
            </p:nvSpPr>
            <p:spPr bwMode="auto">
              <a:xfrm>
                <a:off x="2442" y="44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en-US"/>
              </a:p>
            </p:txBody>
          </p:sp>
          <p:sp>
            <p:nvSpPr>
              <p:cNvPr id="1032" name="Unknown Shape"/>
              <p:cNvSpPr>
                <a:spLocks/>
              </p:cNvSpPr>
              <p:nvPr/>
            </p:nvSpPr>
            <p:spPr bwMode="auto">
              <a:xfrm>
                <a:off x="1172" y="111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en-US"/>
              </a:p>
            </p:txBody>
          </p:sp>
          <p:sp>
            <p:nvSpPr>
              <p:cNvPr id="1033" name="Unknown Shape"/>
              <p:cNvSpPr>
                <a:spLocks/>
              </p:cNvSpPr>
              <p:nvPr/>
            </p:nvSpPr>
            <p:spPr bwMode="auto">
              <a:xfrm>
                <a:off x="1020" y="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en-US"/>
              </a:p>
            </p:txBody>
          </p:sp>
          <p:sp>
            <p:nvSpPr>
              <p:cNvPr id="1034" name="Unknown Shape"/>
              <p:cNvSpPr>
                <a:spLocks/>
              </p:cNvSpPr>
              <p:nvPr/>
            </p:nvSpPr>
            <p:spPr bwMode="auto">
              <a:xfrm>
                <a:off x="2773" y="8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en-US"/>
              </a:p>
            </p:txBody>
          </p:sp>
        </p:grpSp>
        <p:sp>
          <p:nvSpPr>
            <p:cNvPr id="1035" name="Unknown Shape"/>
            <p:cNvSpPr>
              <a:spLocks/>
            </p:cNvSpPr>
            <p:nvPr/>
          </p:nvSpPr>
          <p:spPr bwMode="auto">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en-US"/>
            </a:p>
          </p:txBody>
        </p:sp>
        <p:sp>
          <p:nvSpPr>
            <p:cNvPr id="1036" name="Unknown Shape"/>
            <p:cNvSpPr>
              <a:spLocks/>
            </p:cNvSpPr>
            <p:nvPr/>
          </p:nvSpPr>
          <p:spPr bwMode="auto">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a:p>
          </p:txBody>
        </p:sp>
      </p:grpSp>
      <p:sp>
        <p:nvSpPr>
          <p:cNvPr id="1037" name="Rectangle 13"/>
          <p:cNvSpPr>
            <a:spLocks noGrp="1" noRot="1" noChangeArrowheads="1"/>
          </p:cNvSpPr>
          <p:nvPr>
            <p:ph type="title"/>
          </p:nvPr>
        </p:nvSpPr>
        <p:spPr bwMode="auto">
          <a:xfrm>
            <a:off x="495300" y="274638"/>
            <a:ext cx="8915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8" name="Rectangle 14"/>
          <p:cNvSpPr>
            <a:spLocks noGrp="1" noChangeArrowheads="1"/>
          </p:cNvSpPr>
          <p:nvPr>
            <p:ph type="ftr" sz="quarter" idx="3"/>
          </p:nvPr>
        </p:nvSpPr>
        <p:spPr bwMode="auto">
          <a:xfrm>
            <a:off x="3384550" y="6248400"/>
            <a:ext cx="31369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endParaRPr lang="en-US"/>
          </a:p>
        </p:txBody>
      </p:sp>
      <p:sp>
        <p:nvSpPr>
          <p:cNvPr id="1039" name="Rectangle 15"/>
          <p:cNvSpPr>
            <a:spLocks noGrp="1" noChangeArrowheads="1"/>
          </p:cNvSpPr>
          <p:nvPr>
            <p:ph type="body" idx="1"/>
          </p:nvPr>
        </p:nvSpPr>
        <p:spPr bwMode="auto">
          <a:xfrm>
            <a:off x="495300" y="1600200"/>
            <a:ext cx="89154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ransition spd="slow"/>
  <p:hf hdr="0" ftr="0" dt="0"/>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1795463"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latin typeface="Times New Roman" pitchFamily="18" charset="0"/>
              </a:rPr>
              <a:t>BỘ CÔNG THƯƠNG</a:t>
            </a:r>
            <a:br>
              <a:rPr lang="en-US" altLang="en-US" sz="2438" dirty="0">
                <a:latin typeface="Times New Roman" pitchFamily="18" charset="0"/>
              </a:rPr>
            </a:br>
            <a:r>
              <a:rPr lang="en-US" altLang="en-US" sz="2438" b="1" dirty="0">
                <a:latin typeface="Times New Roman" pitchFamily="18" charset="0"/>
              </a:rPr>
              <a:t>TRƯỜNG CĐ KINH TẾ – KỸ THUẬT CÔNG THƯƠNG</a:t>
            </a:r>
          </a:p>
        </p:txBody>
      </p:sp>
      <p:sp>
        <p:nvSpPr>
          <p:cNvPr id="3075" name="Rectangle 11"/>
          <p:cNvSpPr>
            <a:spLocks noChangeArrowheads="1"/>
          </p:cNvSpPr>
          <p:nvPr/>
        </p:nvSpPr>
        <p:spPr bwMode="auto">
          <a:xfrm>
            <a:off x="357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257995"/>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371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effectLst>
                  <a:outerShdw dist="45791" dir="2021404" algn="ctr" rotWithShape="0">
                    <a:srgbClr val="9999FF"/>
                  </a:outerShdw>
                </a:effectLst>
                <a:latin typeface="Times New Roman"/>
                <a:cs typeface="Times New Roman"/>
              </a:rPr>
              <a:t>BÀI GIẢNG </a:t>
            </a:r>
            <a:r>
              <a:rPr lang="en-US" sz="3900" b="1" kern="10" dirty="0" smtClean="0">
                <a:ln w="12700">
                  <a:solidFill>
                    <a:srgbClr val="3333CC"/>
                  </a:solidFill>
                  <a:round/>
                  <a:headEnd/>
                  <a:tailEnd/>
                </a:ln>
                <a:effectLst>
                  <a:outerShdw dist="45791" dir="2021404" algn="ctr" rotWithShape="0">
                    <a:srgbClr val="9999FF"/>
                  </a:outerShdw>
                </a:effectLst>
                <a:latin typeface="Times New Roman"/>
                <a:cs typeface="Times New Roman"/>
              </a:rPr>
              <a:t>BƠM QUẠT MÁY NÉN</a:t>
            </a:r>
            <a:endParaRPr lang="en-US" sz="3900" b="1" kern="10" dirty="0">
              <a:ln w="12700">
                <a:solidFill>
                  <a:srgbClr val="3333CC"/>
                </a:solidFill>
                <a:round/>
                <a:headEnd/>
                <a:tailEnd/>
              </a:ln>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438960" y="4143628"/>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40298" y="4385259"/>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792430" y="1217350"/>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1271786" y="4081662"/>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602162" y="1633588"/>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9955483"/>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2237"/>
            <a:ext cx="8915400" cy="4525963"/>
          </a:xfrm>
        </p:spPr>
        <p:txBody>
          <a:bodyPr/>
          <a:lstStyle/>
          <a:p>
            <a:pPr>
              <a:buNone/>
            </a:pPr>
            <a:r>
              <a:rPr lang="en-US" sz="2800">
                <a:latin typeface="Times New Roman" pitchFamily="18" charset="0"/>
                <a:cs typeface="Times New Roman" pitchFamily="18" charset="0"/>
              </a:rPr>
              <a:t>3. NGUYÊN LÝ CÁNH NÂNG: </a:t>
            </a:r>
          </a:p>
          <a:p>
            <a:endParaRPr lang="en-US"/>
          </a:p>
        </p:txBody>
      </p:sp>
      <p:sp>
        <p:nvSpPr>
          <p:cNvPr id="261122" name="Rectangle 2"/>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261121" name="Picture 133"/>
          <p:cNvPicPr>
            <a:picLocks noChangeAspect="1" noChangeArrowheads="1"/>
          </p:cNvPicPr>
          <p:nvPr/>
        </p:nvPicPr>
        <p:blipFill>
          <a:blip r:embed="rId2">
            <a:lum contrast="12000"/>
          </a:blip>
          <a:srcRect/>
          <a:stretch>
            <a:fillRect/>
          </a:stretch>
        </p:blipFill>
        <p:spPr bwMode="auto">
          <a:xfrm>
            <a:off x="1905000" y="838200"/>
            <a:ext cx="6096000" cy="4572000"/>
          </a:xfrm>
          <a:prstGeom prst="rect">
            <a:avLst/>
          </a:prstGeom>
          <a:noFill/>
        </p:spPr>
      </p:pic>
      <p:sp>
        <p:nvSpPr>
          <p:cNvPr id="261123" name="Rectangle 3"/>
          <p:cNvSpPr>
            <a:spLocks noChangeArrowheads="1"/>
          </p:cNvSpPr>
          <p:nvPr/>
        </p:nvSpPr>
        <p:spPr bwMode="auto">
          <a:xfrm>
            <a:off x="1371600" y="5486400"/>
            <a:ext cx="6933949"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2.3: Nguyên lý cấu tạo bơm hướng trục</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1. Bộ phận dẫn hướng vào   2. Thân bơm</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3. Bánh công tác    4. Mức  chất lỏng   5. Trục bơm</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1121"/>
                                        </p:tgtEl>
                                        <p:attrNameLst>
                                          <p:attrName>style.visibility</p:attrName>
                                        </p:attrNameLst>
                                      </p:cBhvr>
                                      <p:to>
                                        <p:strVal val="visible"/>
                                      </p:to>
                                    </p:set>
                                    <p:animEffect transition="in" filter="box(in)">
                                      <p:cBhvr>
                                        <p:cTn id="12" dur="500"/>
                                        <p:tgtEl>
                                          <p:spTgt spid="26112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61123"/>
                                        </p:tgtEl>
                                        <p:attrNameLst>
                                          <p:attrName>style.visibility</p:attrName>
                                        </p:attrNameLst>
                                      </p:cBhvr>
                                      <p:to>
                                        <p:strVal val="visible"/>
                                      </p:to>
                                    </p:set>
                                    <p:animEffect transition="in" filter="box(in)">
                                      <p:cBhvr>
                                        <p:cTn id="15" dur="500"/>
                                        <p:tgtEl>
                                          <p:spTgt spid="261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9296400" cy="4525963"/>
          </a:xfrm>
        </p:spPr>
        <p:txBody>
          <a:bodyPr/>
          <a:lstStyle/>
          <a:p>
            <a:pPr>
              <a:buNone/>
            </a:pPr>
            <a:r>
              <a:rPr lang="en-US">
                <a:latin typeface="Times New Roman" pitchFamily="18" charset="0"/>
                <a:cs typeface="Times New Roman" pitchFamily="18" charset="0"/>
              </a:rPr>
              <a:t>		Khi bơm làm việc, bánh công tác quay trong môi trường chất lỏng và do có các cánh  dẫn mặt cong dạng công xôn (cong theo không gian 3 chiều) nên chất lỏng được hút vào bơm theo quỹ đạo xoắn ốc dọc theo trục. Để giảm tổn thất năng lượng của dòng xoắn ốc, sau khi ra khỏi bánh công tác, dòng chảy đi qua bộ dẫn hướng để khử thành phần chuyển động quay của dòng chảy. Qua bộ phận dẫn hướng, dòng chảy trở nên song song với trục, vì thế cho nên góc độ bố trí và biên dạng cánh dẫn hướng phải sao cho phù hợp với dòng chảy sau bánh công tác.</a:t>
            </a:r>
          </a:p>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2237"/>
            <a:ext cx="8915400" cy="4525963"/>
          </a:xfrm>
        </p:spPr>
        <p:txBody>
          <a:bodyPr/>
          <a:lstStyle/>
          <a:p>
            <a:pPr>
              <a:buNone/>
            </a:pPr>
            <a:r>
              <a:rPr lang="en-US"/>
              <a:t>4. NGUYÊN LÝ PHUN TIA:</a:t>
            </a:r>
          </a:p>
          <a:p>
            <a:endParaRPr lang="en-US"/>
          </a:p>
        </p:txBody>
      </p:sp>
      <p:pic>
        <p:nvPicPr>
          <p:cNvPr id="5" name="Picture 6"/>
          <p:cNvPicPr>
            <a:picLocks noChangeAspect="1" noChangeArrowheads="1"/>
          </p:cNvPicPr>
          <p:nvPr/>
        </p:nvPicPr>
        <p:blipFill>
          <a:blip r:embed="rId2" cstate="print"/>
          <a:srcRect b="13669"/>
          <a:stretch>
            <a:fillRect/>
          </a:stretch>
        </p:blipFill>
        <p:spPr bwMode="auto">
          <a:xfrm>
            <a:off x="1752600" y="990600"/>
            <a:ext cx="6553200" cy="4495800"/>
          </a:xfrm>
          <a:prstGeom prst="rect">
            <a:avLst/>
          </a:prstGeom>
          <a:noFill/>
          <a:ln w="28575">
            <a:solidFill>
              <a:srgbClr val="FF0000"/>
            </a:solidFill>
            <a:miter lim="800000"/>
            <a:headEnd/>
            <a:tailEnd/>
          </a:ln>
        </p:spPr>
      </p:pic>
      <p:sp>
        <p:nvSpPr>
          <p:cNvPr id="6" name="Rectangle 3"/>
          <p:cNvSpPr>
            <a:spLocks noChangeArrowheads="1"/>
          </p:cNvSpPr>
          <p:nvPr/>
        </p:nvSpPr>
        <p:spPr bwMode="auto">
          <a:xfrm>
            <a:off x="2514600" y="5715000"/>
            <a:ext cx="483177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a:t>
            </a:r>
            <a:r>
              <a:rPr lang="en-US" sz="2800" i="1">
                <a:latin typeface="Times New Roman" pitchFamily="18" charset="0"/>
                <a:ea typeface="Times New Roman" pitchFamily="18" charset="0"/>
                <a:cs typeface="Times New Roman" pitchFamily="18" charset="0"/>
              </a:rPr>
              <a:t>1</a:t>
            </a:r>
            <a:r>
              <a:rPr kumimoji="0" lang="en-US" sz="28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.4: Nguyên lý </a:t>
            </a:r>
            <a:r>
              <a:rPr lang="en-US" sz="2800" i="1">
                <a:latin typeface="Times New Roman" pitchFamily="18" charset="0"/>
                <a:ea typeface="Times New Roman" pitchFamily="18" charset="0"/>
                <a:cs typeface="Times New Roman" pitchFamily="18" charset="0"/>
              </a:rPr>
              <a:t>phun tia</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4525963"/>
          </a:xfrm>
        </p:spPr>
        <p:txBody>
          <a:bodyPr/>
          <a:lstStyle/>
          <a:p>
            <a:pPr>
              <a:buNone/>
            </a:pPr>
            <a:r>
              <a:rPr lang="en-US"/>
              <a:t>		</a:t>
            </a:r>
            <a:r>
              <a:rPr lang="en-US">
                <a:latin typeface="Times New Roman" pitchFamily="18" charset="0"/>
                <a:cs typeface="Times New Roman" pitchFamily="18" charset="0"/>
              </a:rPr>
              <a:t>Bơm phun tia hoạt động trên cơ sở của phương trình Bernoulli. Nguyên lý làm việc của bơm phun tia cơ bản là biến áp năng của dòng lưu chất thành động năng và ngược lại. Chất lỏng của dòng tia là chất lỏng làm việc, chất lỏng làm việc có thể cùng loại hoặc khác loại với chất lỏng được bơm. Độ chân không trong khoang hút của bơm phun tia được tạo ra do sự giảm thế năng dẫn đến sự tăng động năng tương ứng. Về kết cấu nói chung ở các bơm phun tia đều như nhau chỉ khác nhau ở chỗ vòi phun.</a:t>
            </a:r>
          </a:p>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9525000" cy="4525963"/>
          </a:xfrm>
        </p:spPr>
        <p:txBody>
          <a:bodyPr/>
          <a:lstStyle/>
          <a:p>
            <a:pPr algn="ctr">
              <a:buNone/>
            </a:pPr>
            <a:r>
              <a:rPr lang="en-US" sz="2800" b="1"/>
              <a:t>BÀI 2: BƠM</a:t>
            </a:r>
          </a:p>
          <a:p>
            <a:pPr>
              <a:buNone/>
            </a:pPr>
            <a:r>
              <a:rPr lang="en-US" sz="2400">
                <a:latin typeface="Times New Roman" pitchFamily="18" charset="0"/>
                <a:cs typeface="Times New Roman" pitchFamily="18" charset="0"/>
              </a:rPr>
              <a:t>1. BƠM PITTONG:</a:t>
            </a:r>
          </a:p>
          <a:p>
            <a:pPr>
              <a:buNone/>
            </a:pPr>
            <a:r>
              <a:rPr lang="en-US" sz="2400" b="1" i="1">
                <a:latin typeface="Times New Roman" pitchFamily="18" charset="0"/>
                <a:cs typeface="Times New Roman" pitchFamily="18" charset="0"/>
              </a:rPr>
              <a:t>1.1. Bơm pittông tác dụng đơn:</a:t>
            </a:r>
            <a:endParaRPr lang="en-US" sz="2400">
              <a:latin typeface="Times New Roman" pitchFamily="18" charset="0"/>
              <a:cs typeface="Times New Roman" pitchFamily="18" charset="0"/>
            </a:endParaRPr>
          </a:p>
          <a:p>
            <a:pPr>
              <a:buNone/>
            </a:pPr>
            <a:r>
              <a:rPr lang="en-US" sz="2400">
                <a:latin typeface="Times New Roman" pitchFamily="18" charset="0"/>
                <a:cs typeface="Times New Roman" pitchFamily="18" charset="0"/>
              </a:rPr>
              <a:t>1.1.1. Sơ đồ cấu tạo:</a:t>
            </a: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endParaRPr lang="en-US" sz="2400" i="1">
              <a:latin typeface="Times New Roman" pitchFamily="18" charset="0"/>
              <a:cs typeface="Times New Roman" pitchFamily="18" charset="0"/>
            </a:endParaRPr>
          </a:p>
          <a:p>
            <a:pPr>
              <a:buNone/>
            </a:pPr>
            <a:r>
              <a:rPr lang="en-US" sz="2400" i="1">
                <a:latin typeface="Times New Roman" pitchFamily="18" charset="0"/>
                <a:cs typeface="Times New Roman" pitchFamily="18" charset="0"/>
              </a:rPr>
              <a:t>                    Hình 2.1: Sơ đồ cấu tạo của bơm piston tác dụng đơn</a:t>
            </a:r>
            <a:endParaRPr lang="en-US" sz="2400">
              <a:latin typeface="Times New Roman" pitchFamily="18" charset="0"/>
              <a:cs typeface="Times New Roman" pitchFamily="18" charset="0"/>
            </a:endParaRPr>
          </a:p>
          <a:p>
            <a:endParaRPr lang="en-US"/>
          </a:p>
        </p:txBody>
      </p:sp>
      <p:pic>
        <p:nvPicPr>
          <p:cNvPr id="262146" name="Picture 7"/>
          <p:cNvPicPr>
            <a:picLocks noChangeAspect="1" noChangeArrowheads="1"/>
          </p:cNvPicPr>
          <p:nvPr/>
        </p:nvPicPr>
        <p:blipFill>
          <a:blip r:embed="rId2"/>
          <a:srcRect l="14529" t="15825" r="24980" b="43346"/>
          <a:stretch>
            <a:fillRect/>
          </a:stretch>
        </p:blipFill>
        <p:spPr bwMode="auto">
          <a:xfrm>
            <a:off x="1371600" y="2133600"/>
            <a:ext cx="7239000" cy="40386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62146"/>
                                        </p:tgtEl>
                                        <p:attrNameLst>
                                          <p:attrName>style.visibility</p:attrName>
                                        </p:attrNameLst>
                                      </p:cBhvr>
                                      <p:to>
                                        <p:strVal val="visible"/>
                                      </p:to>
                                    </p:set>
                                    <p:animEffect transition="in" filter="box(in)">
                                      <p:cBhvr>
                                        <p:cTn id="27" dur="500"/>
                                        <p:tgtEl>
                                          <p:spTgt spid="26214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14" end="14"/>
                                            </p:txEl>
                                          </p:spTgt>
                                        </p:tgtEl>
                                        <p:attrNameLst>
                                          <p:attrName>style.visibility</p:attrName>
                                        </p:attrNameLst>
                                      </p:cBhvr>
                                      <p:to>
                                        <p:strVal val="visible"/>
                                      </p:to>
                                    </p:set>
                                    <p:animEffect transition="in" filter="box(in)">
                                      <p:cBhvr>
                                        <p:cTn id="32"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52400"/>
            <a:ext cx="9753600" cy="1200329"/>
          </a:xfrm>
          <a:prstGeom prst="rect">
            <a:avLst/>
          </a:prstGeom>
        </p:spPr>
        <p:txBody>
          <a:bodyPr wrap="square">
            <a:spAutoFit/>
          </a:bodyPr>
          <a:lstStyle/>
          <a:p>
            <a:pPr>
              <a:buNone/>
            </a:pPr>
            <a:r>
              <a:rPr lang="en-US" sz="2400" i="1">
                <a:latin typeface="Times New Roman" pitchFamily="18" charset="0"/>
                <a:cs typeface="Times New Roman" pitchFamily="18" charset="0"/>
              </a:rPr>
              <a:t>Trong đó:</a:t>
            </a:r>
          </a:p>
          <a:p>
            <a:pPr>
              <a:buNone/>
            </a:pPr>
            <a:r>
              <a:rPr lang="en-US" sz="2400" i="1">
                <a:latin typeface="Times New Roman" pitchFamily="18" charset="0"/>
                <a:cs typeface="Times New Roman" pitchFamily="18" charset="0"/>
              </a:rPr>
              <a:t> 1.Piston, 2.Xylanh, 3.Ống đẩy, 4.Van đẩy, 5.Buồng làm việc, 6.Van hút,</a:t>
            </a:r>
          </a:p>
          <a:p>
            <a:pPr algn="ctr">
              <a:buNone/>
            </a:pPr>
            <a:r>
              <a:rPr lang="en-US" sz="2400" i="1">
                <a:latin typeface="Times New Roman" pitchFamily="18" charset="0"/>
                <a:cs typeface="Times New Roman" pitchFamily="18" charset="0"/>
              </a:rPr>
              <a:t> 7.Ống hút, 8.Bể chứa nước, 9.Tay quay, 10.Thanh truyền</a:t>
            </a:r>
            <a:endParaRPr lang="en-US" sz="2400">
              <a:latin typeface="Times New Roman" pitchFamily="18" charset="0"/>
              <a:cs typeface="Times New Roman" pitchFamily="18" charset="0"/>
            </a:endParaRPr>
          </a:p>
        </p:txBody>
      </p:sp>
      <p:pic>
        <p:nvPicPr>
          <p:cNvPr id="263170" name="Picture 6"/>
          <p:cNvPicPr>
            <a:picLocks noChangeAspect="1" noChangeArrowheads="1"/>
          </p:cNvPicPr>
          <p:nvPr/>
        </p:nvPicPr>
        <p:blipFill>
          <a:blip r:embed="rId2"/>
          <a:srcRect/>
          <a:stretch>
            <a:fillRect/>
          </a:stretch>
        </p:blipFill>
        <p:spPr bwMode="auto">
          <a:xfrm>
            <a:off x="5029200" y="2286000"/>
            <a:ext cx="4648200" cy="3657600"/>
          </a:xfrm>
          <a:prstGeom prst="rect">
            <a:avLst/>
          </a:prstGeom>
          <a:noFill/>
        </p:spPr>
      </p:pic>
      <p:pic>
        <p:nvPicPr>
          <p:cNvPr id="263169" name="Picture 5"/>
          <p:cNvPicPr>
            <a:picLocks noChangeAspect="1" noChangeArrowheads="1"/>
          </p:cNvPicPr>
          <p:nvPr/>
        </p:nvPicPr>
        <p:blipFill>
          <a:blip r:embed="rId3"/>
          <a:srcRect/>
          <a:stretch>
            <a:fillRect/>
          </a:stretch>
        </p:blipFill>
        <p:spPr bwMode="auto">
          <a:xfrm>
            <a:off x="152400" y="2286000"/>
            <a:ext cx="4648200" cy="3657600"/>
          </a:xfrm>
          <a:prstGeom prst="rect">
            <a:avLst/>
          </a:prstGeom>
          <a:noFill/>
        </p:spPr>
      </p:pic>
      <p:sp>
        <p:nvSpPr>
          <p:cNvPr id="263171" name="Rectangle 3"/>
          <p:cNvSpPr>
            <a:spLocks noChangeArrowheads="1"/>
          </p:cNvSpPr>
          <p:nvPr/>
        </p:nvSpPr>
        <p:spPr bwMode="auto">
          <a:xfrm>
            <a:off x="0" y="1447800"/>
            <a:ext cx="3627916"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1.1.2. Nguyên lý hoạt động:</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3172" name="Rectangle 4"/>
          <p:cNvSpPr>
            <a:spLocks noChangeArrowheads="1"/>
          </p:cNvSpPr>
          <p:nvPr/>
        </p:nvSpPr>
        <p:spPr bwMode="auto">
          <a:xfrm>
            <a:off x="990600" y="6167735"/>
            <a:ext cx="784060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2.2 Nguyên lý làm việc của bơm pitông tác dụng đơn</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in)">
                                      <p:cBhvr>
                                        <p:cTn id="10" dur="500"/>
                                        <p:tgtEl>
                                          <p:spTgt spid="5">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in)">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63171">
                                            <p:txEl>
                                              <p:pRg st="0" end="0"/>
                                            </p:txEl>
                                          </p:spTgt>
                                        </p:tgtEl>
                                        <p:attrNameLst>
                                          <p:attrName>style.visibility</p:attrName>
                                        </p:attrNameLst>
                                      </p:cBhvr>
                                      <p:to>
                                        <p:strVal val="visible"/>
                                      </p:to>
                                    </p:set>
                                    <p:animEffect transition="in" filter="box(in)">
                                      <p:cBhvr>
                                        <p:cTn id="18" dur="500"/>
                                        <p:tgtEl>
                                          <p:spTgt spid="26317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63169"/>
                                        </p:tgtEl>
                                        <p:attrNameLst>
                                          <p:attrName>style.visibility</p:attrName>
                                        </p:attrNameLst>
                                      </p:cBhvr>
                                      <p:to>
                                        <p:strVal val="visible"/>
                                      </p:to>
                                    </p:set>
                                    <p:animEffect transition="in" filter="box(in)">
                                      <p:cBhvr>
                                        <p:cTn id="23" dur="500"/>
                                        <p:tgtEl>
                                          <p:spTgt spid="263169"/>
                                        </p:tgtEl>
                                      </p:cBhvr>
                                    </p:animEffect>
                                  </p:childTnLst>
                                </p:cTn>
                              </p:par>
                              <p:par>
                                <p:cTn id="24" presetID="4" presetClass="entr" presetSubtype="16" fill="hold" nodeType="withEffect">
                                  <p:stCondLst>
                                    <p:cond delay="0"/>
                                  </p:stCondLst>
                                  <p:childTnLst>
                                    <p:set>
                                      <p:cBhvr>
                                        <p:cTn id="25" dur="1" fill="hold">
                                          <p:stCondLst>
                                            <p:cond delay="0"/>
                                          </p:stCondLst>
                                        </p:cTn>
                                        <p:tgtEl>
                                          <p:spTgt spid="263170"/>
                                        </p:tgtEl>
                                        <p:attrNameLst>
                                          <p:attrName>style.visibility</p:attrName>
                                        </p:attrNameLst>
                                      </p:cBhvr>
                                      <p:to>
                                        <p:strVal val="visible"/>
                                      </p:to>
                                    </p:set>
                                    <p:animEffect transition="in" filter="box(in)">
                                      <p:cBhvr>
                                        <p:cTn id="26" dur="500"/>
                                        <p:tgtEl>
                                          <p:spTgt spid="263170"/>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263172"/>
                                        </p:tgtEl>
                                        <p:attrNameLst>
                                          <p:attrName>style.visibility</p:attrName>
                                        </p:attrNameLst>
                                      </p:cBhvr>
                                      <p:to>
                                        <p:strVal val="visible"/>
                                      </p:to>
                                    </p:set>
                                    <p:animEffect transition="in" filter="box(in)">
                                      <p:cBhvr>
                                        <p:cTn id="29" dur="500"/>
                                        <p:tgtEl>
                                          <p:spTgt spid="263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9601200" cy="4525963"/>
          </a:xfrm>
        </p:spPr>
        <p:txBody>
          <a:bodyPr/>
          <a:lstStyle/>
          <a:p>
            <a:pPr>
              <a:buNone/>
            </a:pPr>
            <a:r>
              <a:rPr lang="en-US" sz="2400">
                <a:latin typeface="Times New Roman" pitchFamily="18" charset="0"/>
                <a:cs typeface="Times New Roman" pitchFamily="18" charset="0"/>
              </a:rPr>
              <a:t>		Bơm piston được kéo bởi động cơ, chuyển động quay của trục động cơ được biến đổi thành chuyển động tịnh tiến của  piston 1 trong xilanh 2 nhờ hệ thống thanh truyền tay quay với hành trình S = 2R (R- chiều dài tay quay) </a:t>
            </a:r>
          </a:p>
          <a:p>
            <a:pPr>
              <a:buNone/>
            </a:pPr>
            <a:r>
              <a:rPr lang="en-US" sz="2400">
                <a:latin typeface="Times New Roman" pitchFamily="18" charset="0"/>
                <a:cs typeface="Times New Roman" pitchFamily="18" charset="0"/>
              </a:rPr>
              <a:t>		Hai  điểm  B1,  B2  của  piston  tương  đối  với  hai  vị  trí  C1,  C2  của  tay  quay.  Khi  trong buồng làm  việc 5 chứa  đầy chất lỏng, nếu tay quay từ vị trí  C2 quay theo chiều mũi tên thì piston di chuyển từ B2 về phía trái. Thể tích buồng 5 tăng dần, áp suất p trong đó giảm đi và bé hơn áp suất mặt thoáng bể chứa pa (p &lt; pa). Do đó chất lỏng từ bể hút qua van hút 6 vào buồng làm việc 5, trong khi đó van đẩy 4 đóng. Khi piston chuyển động từ B2 </a:t>
            </a:r>
            <a:r>
              <a:rPr lang="en-US" sz="2400">
                <a:latin typeface="Times New Roman" pitchFamily="18" charset="0"/>
                <a:cs typeface="Times New Roman" pitchFamily="18" charset="0"/>
                <a:sym typeface="Symbol"/>
              </a:rPr>
              <a:t></a:t>
            </a:r>
            <a:r>
              <a:rPr lang="en-US" sz="2400">
                <a:latin typeface="Times New Roman" pitchFamily="18" charset="0"/>
                <a:cs typeface="Times New Roman" pitchFamily="18" charset="0"/>
              </a:rPr>
              <a:t>B1 bơm thực hiện quá trình hút . Khi tay quay đến vị trí C1 (piston đến vị trí B1) thì quá trình hút của bơm kết thúc. </a:t>
            </a:r>
          </a:p>
          <a:p>
            <a:pPr>
              <a:buNone/>
            </a:pPr>
            <a:r>
              <a:rPr lang="en-US" sz="2400">
                <a:latin typeface="Times New Roman" pitchFamily="18" charset="0"/>
                <a:cs typeface="Times New Roman" pitchFamily="18" charset="0"/>
              </a:rPr>
              <a:t>		Sau đó, tay quay tiếp tục quay từ C1 </a:t>
            </a:r>
            <a:r>
              <a:rPr lang="en-US" sz="2400">
                <a:latin typeface="Times New Roman" pitchFamily="18" charset="0"/>
                <a:cs typeface="Times New Roman" pitchFamily="18" charset="0"/>
                <a:sym typeface="Symbol"/>
              </a:rPr>
              <a:t></a:t>
            </a:r>
            <a:r>
              <a:rPr lang="en-US" sz="2400">
                <a:latin typeface="Times New Roman" pitchFamily="18" charset="0"/>
                <a:cs typeface="Times New Roman" pitchFamily="18" charset="0"/>
              </a:rPr>
              <a:t> C2, piston đổi chiều chuyển động từ B1 </a:t>
            </a:r>
            <a:r>
              <a:rPr lang="en-US" sz="2400">
                <a:latin typeface="Times New Roman" pitchFamily="18" charset="0"/>
                <a:cs typeface="Times New Roman" pitchFamily="18" charset="0"/>
                <a:sym typeface="Symbol"/>
              </a:rPr>
              <a:t></a:t>
            </a:r>
            <a:r>
              <a:rPr lang="en-US" sz="2400">
                <a:latin typeface="Times New Roman" pitchFamily="18" charset="0"/>
                <a:cs typeface="Times New Roman" pitchFamily="18" charset="0"/>
              </a:rPr>
              <a:t> B2. Thể tích buồng làm việc giảm dần, áp suất chất lỏng tăng lên, van hút 6 bị đóng, van đẩy 4 mở chất lỏng chảy vào ống đẩy. Quá trình piston di chuyển từ B1</a:t>
            </a:r>
            <a:r>
              <a:rPr lang="en-US" sz="2400">
                <a:latin typeface="Times New Roman" pitchFamily="18" charset="0"/>
                <a:cs typeface="Times New Roman" pitchFamily="18" charset="0"/>
                <a:sym typeface="Symbol"/>
              </a:rPr>
              <a:t></a:t>
            </a:r>
            <a:r>
              <a:rPr lang="en-US" sz="2400">
                <a:latin typeface="Times New Roman" pitchFamily="18" charset="0"/>
                <a:cs typeface="Times New Roman" pitchFamily="18" charset="0"/>
              </a:rPr>
              <a:t>B2 gọi là quá trình đẩy. </a:t>
            </a:r>
          </a:p>
          <a:p>
            <a:pPr>
              <a:buNone/>
            </a:pP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98437"/>
            <a:ext cx="9601200" cy="4525963"/>
          </a:xfrm>
        </p:spPr>
        <p:txBody>
          <a:bodyPr/>
          <a:lstStyle/>
          <a:p>
            <a:pPr>
              <a:buNone/>
            </a:pPr>
            <a:r>
              <a:rPr lang="en-US" sz="2800">
                <a:latin typeface="Times New Roman" pitchFamily="18" charset="0"/>
                <a:cs typeface="Times New Roman" pitchFamily="18" charset="0"/>
              </a:rPr>
              <a:t>		Như vậy, cứ một vòng quay của tay quay thì bơm thực hiện được 2 quá trình hút, đẩy liền nhau. Nếu tay quay tiếp tục quay thì  bơm lại lặp lại quá trình hút và đẩy như cũ. Do đó quá trình hút và đẩy của bơm piston gián đoạn và xen kẽ với nhau. Một quá trình hút và đẩy kế tiếp nhau gọi là một chu kỳ làm việc của bơm.</a:t>
            </a:r>
          </a:p>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915400" cy="4525963"/>
          </a:xfrm>
        </p:spPr>
        <p:txBody>
          <a:bodyPr/>
          <a:lstStyle/>
          <a:p>
            <a:pPr>
              <a:buNone/>
            </a:pPr>
            <a:r>
              <a:rPr lang="en-US" sz="2800" b="1" i="1">
                <a:latin typeface="Times New Roman" pitchFamily="18" charset="0"/>
                <a:cs typeface="Times New Roman" pitchFamily="18" charset="0"/>
              </a:rPr>
              <a:t>1.2. Bơm pittông tác dụng kép:</a:t>
            </a:r>
            <a:endParaRPr lang="en-US" sz="2800">
              <a:latin typeface="Times New Roman" pitchFamily="18" charset="0"/>
              <a:cs typeface="Times New Roman" pitchFamily="18" charset="0"/>
            </a:endParaRPr>
          </a:p>
          <a:p>
            <a:pPr>
              <a:buNone/>
            </a:pPr>
            <a:r>
              <a:rPr lang="en-US" sz="2800">
                <a:latin typeface="Times New Roman" pitchFamily="18" charset="0"/>
                <a:cs typeface="Times New Roman" pitchFamily="18" charset="0"/>
              </a:rPr>
              <a:t>1.2.1. Sơ đồ cấu tạo:</a:t>
            </a:r>
          </a:p>
          <a:p>
            <a:pPr>
              <a:buNone/>
            </a:pPr>
            <a:r>
              <a:rPr lang="en-US"/>
              <a:t> </a:t>
            </a:r>
          </a:p>
          <a:p>
            <a:pPr>
              <a:buNone/>
            </a:pPr>
            <a:endParaRPr lang="en-US" i="1"/>
          </a:p>
          <a:p>
            <a:pPr>
              <a:buNone/>
            </a:pPr>
            <a:endParaRPr lang="en-US" i="1"/>
          </a:p>
          <a:p>
            <a:pPr>
              <a:buNone/>
            </a:pPr>
            <a:endParaRPr lang="en-US" i="1"/>
          </a:p>
          <a:p>
            <a:pPr>
              <a:buNone/>
            </a:pPr>
            <a:endParaRPr lang="en-US" i="1"/>
          </a:p>
          <a:p>
            <a:pPr>
              <a:buNone/>
            </a:pPr>
            <a:endParaRPr lang="en-US" i="1"/>
          </a:p>
          <a:p>
            <a:pPr>
              <a:buNone/>
            </a:pPr>
            <a:endParaRPr lang="en-US" i="1"/>
          </a:p>
          <a:p>
            <a:pPr algn="ctr">
              <a:buNone/>
            </a:pPr>
            <a:r>
              <a:rPr lang="en-US" sz="2800" i="1">
                <a:latin typeface="Times New Roman" pitchFamily="18" charset="0"/>
                <a:cs typeface="Times New Roman" pitchFamily="18" charset="0"/>
              </a:rPr>
              <a:t>     Hình 2.3: Nguyên lý cấu tạo của bơm piston tác dụng kép</a:t>
            </a:r>
            <a:endParaRPr lang="en-US" sz="2800">
              <a:latin typeface="Times New Roman" pitchFamily="18" charset="0"/>
              <a:cs typeface="Times New Roman" pitchFamily="18" charset="0"/>
            </a:endParaRPr>
          </a:p>
          <a:p>
            <a:pPr>
              <a:buNone/>
            </a:pPr>
            <a:r>
              <a:rPr lang="en-US" sz="2800" i="1">
                <a:latin typeface="Times New Roman" pitchFamily="18" charset="0"/>
                <a:cs typeface="Times New Roman" pitchFamily="18" charset="0"/>
              </a:rPr>
              <a:t>                                   1, 4. Van hút; 2, 3. Van đẩy</a:t>
            </a:r>
            <a:endParaRPr lang="en-US" sz="2800">
              <a:latin typeface="Times New Roman" pitchFamily="18" charset="0"/>
              <a:cs typeface="Times New Roman" pitchFamily="18" charset="0"/>
            </a:endParaRPr>
          </a:p>
          <a:p>
            <a:endParaRPr lang="en-US"/>
          </a:p>
        </p:txBody>
      </p:sp>
      <p:pic>
        <p:nvPicPr>
          <p:cNvPr id="268290" name="Picture 4"/>
          <p:cNvPicPr>
            <a:picLocks noChangeAspect="1" noChangeArrowheads="1"/>
          </p:cNvPicPr>
          <p:nvPr/>
        </p:nvPicPr>
        <p:blipFill>
          <a:blip r:embed="rId2"/>
          <a:srcRect/>
          <a:stretch>
            <a:fillRect/>
          </a:stretch>
        </p:blipFill>
        <p:spPr bwMode="auto">
          <a:xfrm>
            <a:off x="228600" y="1524000"/>
            <a:ext cx="4495800" cy="3810000"/>
          </a:xfrm>
          <a:prstGeom prst="rect">
            <a:avLst/>
          </a:prstGeom>
          <a:noFill/>
          <a:ln w="9525">
            <a:noFill/>
            <a:miter lim="800000"/>
            <a:headEnd/>
            <a:tailEnd/>
          </a:ln>
        </p:spPr>
      </p:pic>
      <p:pic>
        <p:nvPicPr>
          <p:cNvPr id="268291" name="Picture 3" descr="Description: Double_Acting_Reciprocating_Plunger_Pumps"/>
          <p:cNvPicPr>
            <a:picLocks noChangeAspect="1" noChangeArrowheads="1"/>
          </p:cNvPicPr>
          <p:nvPr/>
        </p:nvPicPr>
        <p:blipFill>
          <a:blip r:embed="rId3"/>
          <a:srcRect l="5258" t="14207" r="4163" b="18311"/>
          <a:stretch>
            <a:fillRect/>
          </a:stretch>
        </p:blipFill>
        <p:spPr bwMode="auto">
          <a:xfrm>
            <a:off x="4876800" y="1524000"/>
            <a:ext cx="4800600" cy="38100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68290"/>
                                        </p:tgtEl>
                                        <p:attrNameLst>
                                          <p:attrName>style.visibility</p:attrName>
                                        </p:attrNameLst>
                                      </p:cBhvr>
                                      <p:to>
                                        <p:strVal val="visible"/>
                                      </p:to>
                                    </p:set>
                                    <p:animEffect transition="in" filter="box(in)">
                                      <p:cBhvr>
                                        <p:cTn id="17" dur="500"/>
                                        <p:tgtEl>
                                          <p:spTgt spid="268290"/>
                                        </p:tgtEl>
                                      </p:cBhvr>
                                    </p:animEffect>
                                  </p:childTnLst>
                                </p:cTn>
                              </p:par>
                              <p:par>
                                <p:cTn id="18" presetID="4" presetClass="entr" presetSubtype="16" fill="hold" nodeType="withEffect">
                                  <p:stCondLst>
                                    <p:cond delay="0"/>
                                  </p:stCondLst>
                                  <p:childTnLst>
                                    <p:set>
                                      <p:cBhvr>
                                        <p:cTn id="19" dur="1" fill="hold">
                                          <p:stCondLst>
                                            <p:cond delay="0"/>
                                          </p:stCondLst>
                                        </p:cTn>
                                        <p:tgtEl>
                                          <p:spTgt spid="268291"/>
                                        </p:tgtEl>
                                        <p:attrNameLst>
                                          <p:attrName>style.visibility</p:attrName>
                                        </p:attrNameLst>
                                      </p:cBhvr>
                                      <p:to>
                                        <p:strVal val="visible"/>
                                      </p:to>
                                    </p:set>
                                    <p:animEffect transition="in" filter="box(in)">
                                      <p:cBhvr>
                                        <p:cTn id="20" dur="500"/>
                                        <p:tgtEl>
                                          <p:spTgt spid="268291"/>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box(in)">
                                      <p:cBhvr>
                                        <p:cTn id="25" dur="500"/>
                                        <p:tgtEl>
                                          <p:spTgt spid="3">
                                            <p:txEl>
                                              <p:pRg st="9" end="9"/>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box(in)">
                                      <p:cBhvr>
                                        <p:cTn id="2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2"/>
          <a:srcRect/>
          <a:stretch>
            <a:fillRect/>
          </a:stretch>
        </p:blipFill>
        <p:spPr bwMode="auto">
          <a:xfrm>
            <a:off x="4953000" y="1066800"/>
            <a:ext cx="4800600" cy="4191000"/>
          </a:xfrm>
          <a:prstGeom prst="rect">
            <a:avLst/>
          </a:prstGeom>
          <a:noFill/>
        </p:spPr>
      </p:pic>
      <p:pic>
        <p:nvPicPr>
          <p:cNvPr id="269313" name="Picture 1"/>
          <p:cNvPicPr>
            <a:picLocks noChangeAspect="1" noChangeArrowheads="1"/>
          </p:cNvPicPr>
          <p:nvPr/>
        </p:nvPicPr>
        <p:blipFill>
          <a:blip r:embed="rId3"/>
          <a:srcRect/>
          <a:stretch>
            <a:fillRect/>
          </a:stretch>
        </p:blipFill>
        <p:spPr bwMode="auto">
          <a:xfrm>
            <a:off x="76200" y="1066800"/>
            <a:ext cx="4724400" cy="4191000"/>
          </a:xfrm>
          <a:prstGeom prst="rect">
            <a:avLst/>
          </a:prstGeom>
          <a:noFill/>
        </p:spPr>
      </p:pic>
      <p:sp>
        <p:nvSpPr>
          <p:cNvPr id="269315" name="Rectangle 3"/>
          <p:cNvSpPr>
            <a:spLocks noChangeArrowheads="1"/>
          </p:cNvSpPr>
          <p:nvPr/>
        </p:nvSpPr>
        <p:spPr bwMode="auto">
          <a:xfrm>
            <a:off x="0" y="114181"/>
            <a:ext cx="3999813"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1.2.2. Nguyên lý làm việc:</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9316" name="Rectangle 4"/>
          <p:cNvSpPr>
            <a:spLocks noChangeArrowheads="1"/>
          </p:cNvSpPr>
          <p:nvPr/>
        </p:nvSpPr>
        <p:spPr bwMode="auto">
          <a:xfrm>
            <a:off x="0" y="2695575"/>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9317" name="Rectangle 5"/>
          <p:cNvSpPr>
            <a:spLocks noChangeArrowheads="1"/>
          </p:cNvSpPr>
          <p:nvPr/>
        </p:nvSpPr>
        <p:spPr bwMode="auto">
          <a:xfrm>
            <a:off x="2590800" y="5410200"/>
            <a:ext cx="464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2.4: Nguyên lý làm việc</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69315">
                                            <p:txEl>
                                              <p:pRg st="0" end="0"/>
                                            </p:txEl>
                                          </p:spTgt>
                                        </p:tgtEl>
                                        <p:attrNameLst>
                                          <p:attrName>style.visibility</p:attrName>
                                        </p:attrNameLst>
                                      </p:cBhvr>
                                      <p:to>
                                        <p:strVal val="visible"/>
                                      </p:to>
                                    </p:set>
                                    <p:animEffect transition="in" filter="box(in)">
                                      <p:cBhvr>
                                        <p:cTn id="7" dur="500"/>
                                        <p:tgtEl>
                                          <p:spTgt spid="269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9313"/>
                                        </p:tgtEl>
                                        <p:attrNameLst>
                                          <p:attrName>style.visibility</p:attrName>
                                        </p:attrNameLst>
                                      </p:cBhvr>
                                      <p:to>
                                        <p:strVal val="visible"/>
                                      </p:to>
                                    </p:set>
                                    <p:animEffect transition="in" filter="box(in)">
                                      <p:cBhvr>
                                        <p:cTn id="12" dur="500"/>
                                        <p:tgtEl>
                                          <p:spTgt spid="269313"/>
                                        </p:tgtEl>
                                      </p:cBhvr>
                                    </p:animEffect>
                                  </p:childTnLst>
                                </p:cTn>
                              </p:par>
                              <p:par>
                                <p:cTn id="13" presetID="4" presetClass="entr" presetSubtype="16" fill="hold" nodeType="withEffect">
                                  <p:stCondLst>
                                    <p:cond delay="0"/>
                                  </p:stCondLst>
                                  <p:childTnLst>
                                    <p:set>
                                      <p:cBhvr>
                                        <p:cTn id="14" dur="1" fill="hold">
                                          <p:stCondLst>
                                            <p:cond delay="0"/>
                                          </p:stCondLst>
                                        </p:cTn>
                                        <p:tgtEl>
                                          <p:spTgt spid="269314"/>
                                        </p:tgtEl>
                                        <p:attrNameLst>
                                          <p:attrName>style.visibility</p:attrName>
                                        </p:attrNameLst>
                                      </p:cBhvr>
                                      <p:to>
                                        <p:strVal val="visible"/>
                                      </p:to>
                                    </p:set>
                                    <p:animEffect transition="in" filter="box(in)">
                                      <p:cBhvr>
                                        <p:cTn id="15" dur="500"/>
                                        <p:tgtEl>
                                          <p:spTgt spid="269314"/>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69317"/>
                                        </p:tgtEl>
                                        <p:attrNameLst>
                                          <p:attrName>style.visibility</p:attrName>
                                        </p:attrNameLst>
                                      </p:cBhvr>
                                      <p:to>
                                        <p:strVal val="visible"/>
                                      </p:to>
                                    </p:set>
                                    <p:animEffect transition="in" filter="box(in)">
                                      <p:cBhvr>
                                        <p:cTn id="18" dur="500"/>
                                        <p:tgtEl>
                                          <p:spTgt spid="269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908050" y="76200"/>
            <a:ext cx="8420100" cy="1066800"/>
          </a:xfrm>
          <a:prstGeom prst="rect">
            <a:avLst/>
          </a:prstGeom>
          <a:noFill/>
          <a:ln w="9525">
            <a:noFill/>
            <a:miter lim="800000"/>
            <a:headEnd/>
            <a:tailEnd/>
          </a:ln>
          <a:effectLst/>
        </p:spPr>
        <p:txBody>
          <a:bodyPr anchor="ctr"/>
          <a:lstStyle/>
          <a:p>
            <a:pPr algn="ctr" eaLnBrk="1" hangingPunct="1"/>
            <a:r>
              <a:rPr lang="en-US" sz="2800" b="1">
                <a:solidFill>
                  <a:schemeClr val="tx1">
                    <a:lumMod val="95000"/>
                  </a:schemeClr>
                </a:solidFill>
                <a:effectLst>
                  <a:outerShdw blurRad="38100" dist="38100" dir="2700000" algn="tl">
                    <a:srgbClr val="000000"/>
                  </a:outerShdw>
                </a:effectLst>
                <a:latin typeface="Times New Roman" pitchFamily="18" charset="0"/>
              </a:rPr>
              <a:t>CHƯƠNG TRÌNH MÔN HỌC/ MÔĐUN: </a:t>
            </a:r>
          </a:p>
          <a:p>
            <a:pPr algn="ctr" eaLnBrk="1" hangingPunct="1"/>
            <a:r>
              <a:rPr lang="en-US" sz="2800" b="1">
                <a:solidFill>
                  <a:schemeClr val="tx1">
                    <a:lumMod val="95000"/>
                  </a:schemeClr>
                </a:solidFill>
                <a:effectLst>
                  <a:outerShdw blurRad="38100" dist="38100" dir="2700000" algn="tl">
                    <a:srgbClr val="000000"/>
                  </a:outerShdw>
                </a:effectLst>
                <a:latin typeface="Times New Roman" pitchFamily="18" charset="0"/>
              </a:rPr>
              <a:t>BƠM, QUẠT, MÁY NÉN</a:t>
            </a:r>
          </a:p>
        </p:txBody>
      </p:sp>
      <p:sp>
        <p:nvSpPr>
          <p:cNvPr id="26629" name="Rectangle 5"/>
          <p:cNvSpPr>
            <a:spLocks noChangeArrowheads="1"/>
          </p:cNvSpPr>
          <p:nvPr/>
        </p:nvSpPr>
        <p:spPr bwMode="auto">
          <a:xfrm>
            <a:off x="330200" y="609600"/>
            <a:ext cx="9575800" cy="5181600"/>
          </a:xfrm>
          <a:prstGeom prst="rect">
            <a:avLst/>
          </a:prstGeom>
          <a:noFill/>
          <a:ln w="9525">
            <a:noFill/>
            <a:miter lim="800000"/>
            <a:headEnd/>
            <a:tailEnd/>
          </a:ln>
          <a:effectLst/>
        </p:spPr>
        <p:txBody>
          <a:bodyPr/>
          <a:lstStyle/>
          <a:p>
            <a:pPr marL="342900" indent="-342900" algn="ctr" eaLnBrk="1" hangingPunct="1">
              <a:spcBef>
                <a:spcPct val="20000"/>
              </a:spcBef>
              <a:buClr>
                <a:schemeClr val="hlink"/>
              </a:buClr>
              <a:buSzPct val="70000"/>
              <a:buFont typeface="Wingdings" pitchFamily="2" charset="2"/>
              <a:buNone/>
            </a:pPr>
            <a:endParaRPr lang="en-US" sz="2800" b="1">
              <a:solidFill>
                <a:srgbClr val="FF0000"/>
              </a:solidFill>
              <a:effectLst>
                <a:outerShdw blurRad="38100" dist="38100" dir="2700000" algn="tl">
                  <a:srgbClr val="000000"/>
                </a:outerShdw>
              </a:effectLst>
              <a:latin typeface="Times New Roman" pitchFamily="18" charset="0"/>
            </a:endParaRPr>
          </a:p>
          <a:p>
            <a:pPr marL="342900" indent="-342900" algn="ctr" eaLnBrk="1" hangingPunct="1">
              <a:spcBef>
                <a:spcPct val="20000"/>
              </a:spcBef>
              <a:buClr>
                <a:schemeClr val="hlink"/>
              </a:buClr>
              <a:buSzPct val="70000"/>
              <a:buFont typeface="Wingdings" pitchFamily="2" charset="2"/>
              <a:buNone/>
            </a:pPr>
            <a:r>
              <a:rPr lang="en-US" sz="2800" b="1">
                <a:solidFill>
                  <a:schemeClr val="tx1">
                    <a:lumMod val="95000"/>
                  </a:schemeClr>
                </a:solidFill>
                <a:effectLst>
                  <a:outerShdw blurRad="38100" dist="38100" dir="2700000" algn="tl">
                    <a:srgbClr val="000000"/>
                  </a:outerShdw>
                </a:effectLst>
                <a:latin typeface="Times New Roman" pitchFamily="18" charset="0"/>
              </a:rPr>
              <a:t>(Thời gian thực hiện MH/MĐ: 45 tiết)</a:t>
            </a:r>
          </a:p>
          <a:p>
            <a:pPr marL="342900" indent="-342900" algn="ctr" eaLnBrk="1" hangingPunct="1">
              <a:spcBef>
                <a:spcPct val="20000"/>
              </a:spcBef>
              <a:buClr>
                <a:schemeClr val="hlink"/>
              </a:buClr>
              <a:buSzPct val="70000"/>
              <a:buFont typeface="Wingdings" pitchFamily="2" charset="2"/>
              <a:buNone/>
            </a:pPr>
            <a:r>
              <a:rPr lang="en-US" sz="2800">
                <a:solidFill>
                  <a:srgbClr val="FFFF00"/>
                </a:solidFill>
                <a:effectLst>
                  <a:outerShdw blurRad="38100" dist="38100" dir="2700000" algn="tl">
                    <a:srgbClr val="000000"/>
                  </a:outerShdw>
                </a:effectLst>
                <a:latin typeface="Times New Roman" pitchFamily="18" charset="0"/>
              </a:rPr>
              <a:t>   BÀI MỞ ĐẦU</a:t>
            </a:r>
          </a:p>
          <a:p>
            <a:pPr marL="342900" indent="-342900" algn="ctr" eaLnBrk="1" hangingPunct="1">
              <a:spcBef>
                <a:spcPct val="20000"/>
              </a:spcBef>
              <a:buClr>
                <a:schemeClr val="hlink"/>
              </a:buClr>
              <a:buSzPct val="70000"/>
              <a:buFont typeface="Wingdings" pitchFamily="2" charset="2"/>
              <a:buNone/>
            </a:pPr>
            <a:r>
              <a:rPr lang="en-US" sz="2800">
                <a:solidFill>
                  <a:srgbClr val="FFFF00"/>
                </a:solidFill>
                <a:effectLst>
                  <a:outerShdw blurRad="38100" dist="38100" dir="2700000" algn="tl">
                    <a:srgbClr val="000000"/>
                  </a:outerShdw>
                </a:effectLst>
                <a:latin typeface="Times New Roman" pitchFamily="18" charset="0"/>
              </a:rPr>
              <a:t>  BÀI 1: CÁC NGUYÊN LÝ HOẠT ĐỘNG CỦA BƠM, QUẠT, MÁY NÉN</a:t>
            </a:r>
          </a:p>
          <a:p>
            <a:pPr marL="342900" indent="-342900" eaLnBrk="1" hangingPunct="1">
              <a:spcBef>
                <a:spcPct val="20000"/>
              </a:spcBef>
              <a:buClr>
                <a:schemeClr val="hlink"/>
              </a:buClr>
              <a:buSzPct val="70000"/>
              <a:buFont typeface="Wingdings" pitchFamily="2" charset="2"/>
              <a:buNone/>
            </a:pPr>
            <a:r>
              <a:rPr lang="en-US" sz="2800">
                <a:solidFill>
                  <a:srgbClr val="FFFF00"/>
                </a:solidFill>
                <a:effectLst>
                  <a:outerShdw blurRad="38100" dist="38100" dir="2700000" algn="tl">
                    <a:srgbClr val="000000"/>
                  </a:outerShdw>
                </a:effectLst>
                <a:latin typeface="Times New Roman" pitchFamily="18" charset="0"/>
              </a:rPr>
              <a:t>   BÀI 2: BƠM</a:t>
            </a:r>
          </a:p>
          <a:p>
            <a:pPr marL="342900" indent="-342900" eaLnBrk="1" hangingPunct="1">
              <a:spcBef>
                <a:spcPct val="20000"/>
              </a:spcBef>
              <a:buClr>
                <a:schemeClr val="hlink"/>
              </a:buClr>
              <a:buSzPct val="70000"/>
              <a:buFont typeface="Wingdings" pitchFamily="2" charset="2"/>
              <a:buNone/>
            </a:pPr>
            <a:r>
              <a:rPr lang="en-US" sz="2800">
                <a:solidFill>
                  <a:srgbClr val="FFFF00"/>
                </a:solidFill>
                <a:effectLst>
                  <a:outerShdw blurRad="38100" dist="38100" dir="2700000" algn="tl">
                    <a:srgbClr val="000000"/>
                  </a:outerShdw>
                </a:effectLst>
                <a:latin typeface="Times New Roman" pitchFamily="18" charset="0"/>
              </a:rPr>
              <a:t>   BÀI 3: QUẠT</a:t>
            </a:r>
          </a:p>
          <a:p>
            <a:pPr marL="342900" indent="-342900" eaLnBrk="1" hangingPunct="1">
              <a:spcBef>
                <a:spcPct val="20000"/>
              </a:spcBef>
              <a:buClr>
                <a:schemeClr val="hlink"/>
              </a:buClr>
              <a:buSzPct val="70000"/>
              <a:buFont typeface="Wingdings" pitchFamily="2" charset="2"/>
              <a:buNone/>
            </a:pPr>
            <a:r>
              <a:rPr lang="en-US" sz="2800">
                <a:solidFill>
                  <a:srgbClr val="FFFF00"/>
                </a:solidFill>
                <a:effectLst>
                  <a:outerShdw blurRad="38100" dist="38100" dir="2700000" algn="tl">
                    <a:srgbClr val="000000"/>
                  </a:outerShdw>
                </a:effectLst>
                <a:latin typeface="Times New Roman" pitchFamily="18" charset="0"/>
              </a:rPr>
              <a:t>   BÀI 4: MÁY NÉN</a:t>
            </a:r>
          </a:p>
          <a:p>
            <a:pPr marL="342900" indent="-342900" eaLnBrk="1" hangingPunct="1">
              <a:spcBef>
                <a:spcPct val="20000"/>
              </a:spcBef>
              <a:buClr>
                <a:schemeClr val="hlink"/>
              </a:buClr>
              <a:buSzPct val="70000"/>
              <a:buFont typeface="Wingdings" pitchFamily="2" charset="2"/>
              <a:buNone/>
            </a:pPr>
            <a:r>
              <a:rPr lang="en-US" sz="2800">
                <a:effectLst>
                  <a:outerShdw blurRad="38100" dist="38100" dir="2700000" algn="tl">
                    <a:srgbClr val="000000"/>
                  </a:outerShdw>
                </a:effectLst>
                <a:latin typeface="Times New Roman" pitchFamily="18" charset="0"/>
              </a:rPr>
              <a:t> 				</a:t>
            </a:r>
          </a:p>
          <a:p>
            <a:pPr marL="342900" indent="-342900" eaLnBrk="1" hangingPunct="1">
              <a:spcBef>
                <a:spcPct val="20000"/>
              </a:spcBef>
              <a:buClr>
                <a:schemeClr val="hlink"/>
              </a:buClr>
              <a:buSzPct val="70000"/>
              <a:buFont typeface="Wingdings" pitchFamily="2" charset="2"/>
              <a:buNone/>
            </a:pPr>
            <a:r>
              <a:rPr lang="en-US" sz="2800">
                <a:effectLst>
                  <a:outerShdw blurRad="38100" dist="38100" dir="2700000" algn="tl">
                    <a:srgbClr val="000000"/>
                  </a:outerShdw>
                </a:effectLst>
                <a:latin typeface="Times New Roman" pitchFamily="18" charset="0"/>
              </a:rPr>
              <a:t>				GIẢNG VIÊN: Th.sỹ. TRƯƠNG TIẾN LỘC</a:t>
            </a:r>
          </a:p>
          <a:p>
            <a:pPr marL="342900" indent="-342900" eaLnBrk="1" hangingPunct="1">
              <a:spcBef>
                <a:spcPct val="20000"/>
              </a:spcBef>
              <a:buClr>
                <a:schemeClr val="hlink"/>
              </a:buClr>
              <a:buSzPct val="70000"/>
              <a:buFont typeface="Wingdings" pitchFamily="2" charset="2"/>
              <a:buNone/>
            </a:pPr>
            <a:r>
              <a:rPr lang="en-US" sz="2800">
                <a:effectLst>
                  <a:outerShdw blurRad="38100" dist="38100" dir="2700000" algn="tl">
                    <a:srgbClr val="000000"/>
                  </a:outerShdw>
                </a:effectLst>
                <a:latin typeface="Times New Roman" pitchFamily="18" charset="0"/>
              </a:rPr>
              <a:t>				ĐVCT: KHOA KỸ THUẬT – CÔNG NGHỆ</a:t>
            </a:r>
          </a:p>
        </p:txBody>
      </p:sp>
    </p:spTree>
    <p:extLst>
      <p:ext uri="{BB962C8B-B14F-4D97-AF65-F5344CB8AC3E}">
        <p14:creationId xmlns:p14="http://schemas.microsoft.com/office/powerpoint/2010/main" val="178124915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10210800" cy="4525963"/>
          </a:xfrm>
        </p:spPr>
        <p:txBody>
          <a:bodyPr/>
          <a:lstStyle/>
          <a:p>
            <a:pPr>
              <a:buNone/>
            </a:pPr>
            <a:r>
              <a:rPr lang="en-US" sz="2800" b="1" i="1" dirty="0">
                <a:latin typeface="Times New Roman" pitchFamily="18" charset="0"/>
                <a:cs typeface="Times New Roman" pitchFamily="18" charset="0"/>
              </a:rPr>
              <a:t>6. </a:t>
            </a:r>
            <a:r>
              <a:rPr lang="en-US" sz="2800" b="1" i="1" dirty="0" err="1">
                <a:latin typeface="Times New Roman" pitchFamily="18" charset="0"/>
                <a:cs typeface="Times New Roman" pitchFamily="18" charset="0"/>
              </a:rPr>
              <a:t>Bơm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pittong</a:t>
            </a:r>
            <a:r>
              <a:rPr lang="en-US" sz="2800" b="1" i="1" dirty="0">
                <a:latin typeface="Times New Roman" pitchFamily="18" charset="0"/>
                <a:cs typeface="Times New Roman" pitchFamily="18" charset="0"/>
              </a:rPr>
              <a:t> quay</a:t>
            </a:r>
          </a:p>
          <a:p>
            <a:pPr>
              <a:buNone/>
            </a:pPr>
            <a:r>
              <a:rPr lang="en-US" sz="2800" dirty="0">
                <a:latin typeface="Times New Roman" pitchFamily="18" charset="0"/>
                <a:cs typeface="Times New Roman" pitchFamily="18" charset="0"/>
              </a:rPr>
              <a:t> 6.1. </a:t>
            </a:r>
            <a:r>
              <a:rPr lang="en-US" sz="2800" dirty="0" err="1">
                <a:latin typeface="Times New Roman" pitchFamily="18" charset="0"/>
                <a:cs typeface="Times New Roman" pitchFamily="18" charset="0"/>
              </a:rPr>
              <a:t>Sơ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tạo</a:t>
            </a: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pittông</a:t>
            </a:r>
            <a:r>
              <a:rPr lang="en-US" sz="2800" dirty="0">
                <a:latin typeface="Times New Roman" pitchFamily="18" charset="0"/>
                <a:cs typeface="Times New Roman" pitchFamily="18" charset="0"/>
              </a:rPr>
              <a:t> quay là </a:t>
            </a:r>
            <a:r>
              <a:rPr lang="en-US" sz="2800" dirty="0" err="1">
                <a:latin typeface="Times New Roman" pitchFamily="18" charset="0"/>
                <a:cs typeface="Times New Roman" pitchFamily="18" charset="0"/>
              </a:rPr>
              <a:t>loại</a:t>
            </a:r>
            <a:r>
              <a:rPr lang="en-US" sz="2800" dirty="0">
                <a:latin typeface="Times New Roman" pitchFamily="18" charset="0"/>
                <a:cs typeface="Times New Roman" pitchFamily="18" charset="0"/>
              </a:rPr>
              <a:t> có </a:t>
            </a:r>
            <a:r>
              <a:rPr lang="en-US" sz="2800" dirty="0" err="1">
                <a:latin typeface="Times New Roman" pitchFamily="18" charset="0"/>
                <a:cs typeface="Times New Roman" pitchFamily="18" charset="0"/>
              </a:rPr>
              <a:t>cột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rất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a:t>
            </a:r>
            <a:r>
              <a:rPr lang="en-US" sz="2800" dirty="0">
                <a:latin typeface="Times New Roman" pitchFamily="18" charset="0"/>
                <a:cs typeface="Times New Roman" pitchFamily="18" charset="0"/>
              </a:rPr>
              <a:t>̀ có </a:t>
            </a:r>
            <a:r>
              <a:rPr lang="en-US" sz="2800" dirty="0" err="1">
                <a:latin typeface="Times New Roman" pitchFamily="18" charset="0"/>
                <a:cs typeface="Times New Roman" pitchFamily="18" charset="0"/>
              </a:rPr>
              <a:t>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pittông</a:t>
            </a:r>
            <a:r>
              <a:rPr lang="en-US" sz="2800" dirty="0">
                <a:latin typeface="Times New Roman" pitchFamily="18" charset="0"/>
                <a:cs typeface="Times New Roman" pitchFamily="18" charset="0"/>
              </a:rPr>
              <a:t> quay </a:t>
            </a:r>
            <a:r>
              <a:rPr lang="en-US" sz="2800" dirty="0" err="1">
                <a:latin typeface="Times New Roman" pitchFamily="18" charset="0"/>
                <a:cs typeface="Times New Roman" pitchFamily="18" charset="0"/>
              </a:rPr>
              <a: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pittông</a:t>
            </a:r>
            <a:r>
              <a:rPr lang="en-US" sz="2800" dirty="0">
                <a:latin typeface="Times New Roman" pitchFamily="18" charset="0"/>
                <a:cs typeface="Times New Roman" pitchFamily="18" charset="0"/>
              </a:rPr>
              <a:t> quay </a:t>
            </a:r>
            <a:r>
              <a:rPr lang="en-US" sz="2800" dirty="0" err="1">
                <a:latin typeface="Times New Roman" pitchFamily="18" charset="0"/>
                <a:cs typeface="Times New Roman" pitchFamily="18" charset="0"/>
              </a:rPr>
              <a: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trục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dùng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nghiệp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tắc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của</a:t>
            </a:r>
            <a:r>
              <a:rPr lang="en-US" sz="2800" dirty="0">
                <a:latin typeface="Times New Roman" pitchFamily="18" charset="0"/>
                <a:cs typeface="Times New Roman" pitchFamily="18" charset="0"/>
              </a:rPr>
              <a:t> nó </a:t>
            </a:r>
            <a:r>
              <a:rPr lang="en-US" sz="2800" dirty="0" err="1">
                <a:latin typeface="Times New Roman" pitchFamily="18" charset="0"/>
                <a:cs typeface="Times New Roman" pitchFamily="18" charset="0"/>
              </a:rPr>
              <a:t>đê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giản</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lấy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pittông</a:t>
            </a:r>
            <a:r>
              <a:rPr lang="en-US" sz="2800" dirty="0">
                <a:latin typeface="Times New Roman" pitchFamily="18" charset="0"/>
                <a:cs typeface="Times New Roman" pitchFamily="18" charset="0"/>
              </a:rPr>
              <a:t> quay </a:t>
            </a:r>
            <a:r>
              <a:rPr lang="en-US" sz="2800" dirty="0" err="1">
                <a:latin typeface="Times New Roman" pitchFamily="18" charset="0"/>
                <a:cs typeface="Times New Roman" pitchFamily="18" charset="0"/>
              </a:rPr>
              <a: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a:t>
            </a:r>
            <a:r>
              <a:rPr lang="en-US" sz="2800" dirty="0">
                <a:latin typeface="Times New Roman" pitchFamily="18" charset="0"/>
                <a:cs typeface="Times New Roman" pitchFamily="18" charset="0"/>
              </a:rPr>
              <a:t> tả.</a:t>
            </a:r>
          </a:p>
          <a:p>
            <a:pPr>
              <a:buNone/>
            </a:pPr>
            <a:endParaRPr lang="en-US" dirty="0"/>
          </a:p>
          <a:p>
            <a:endParaRPr lang="en-US" dirty="0"/>
          </a:p>
        </p:txBody>
      </p:sp>
      <p:pic>
        <p:nvPicPr>
          <p:cNvPr id="271362" name="Picture 8"/>
          <p:cNvPicPr>
            <a:picLocks noChangeAspect="1" noChangeArrowheads="1"/>
          </p:cNvPicPr>
          <p:nvPr/>
        </p:nvPicPr>
        <p:blipFill>
          <a:blip r:embed="rId2"/>
          <a:srcRect/>
          <a:stretch>
            <a:fillRect/>
          </a:stretch>
        </p:blipFill>
        <p:spPr bwMode="auto">
          <a:xfrm>
            <a:off x="1676486" y="2971800"/>
            <a:ext cx="6705424" cy="2895600"/>
          </a:xfrm>
          <a:prstGeom prst="rect">
            <a:avLst/>
          </a:prstGeom>
          <a:noFill/>
          <a:ln w="9525">
            <a:noFill/>
            <a:miter lim="800000"/>
            <a:headEnd/>
            <a:tailEnd/>
          </a:ln>
        </p:spPr>
      </p:pic>
      <p:sp>
        <p:nvSpPr>
          <p:cNvPr id="271363" name="Rectangle 3"/>
          <p:cNvSpPr>
            <a:spLocks noChangeArrowheads="1"/>
          </p:cNvSpPr>
          <p:nvPr/>
        </p:nvSpPr>
        <p:spPr bwMode="auto">
          <a:xfrm>
            <a:off x="457200" y="6019800"/>
            <a:ext cx="8555355"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Hình 2.5: Nguyên lý cấu tạo và hoạt động của bơm pittông roto</a:t>
            </a:r>
            <a:r>
              <a:rPr kumimoji="0" lang="en-US" sz="24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1.Vành trụ, 2.Pittông, 3.Ống lót, 4.Vách ngăn, 5.Roto</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71362"/>
                                        </p:tgtEl>
                                        <p:attrNameLst>
                                          <p:attrName>style.visibility</p:attrName>
                                        </p:attrNameLst>
                                      </p:cBhvr>
                                      <p:to>
                                        <p:strVal val="visible"/>
                                      </p:to>
                                    </p:set>
                                    <p:animEffect transition="in" filter="box(in)">
                                      <p:cBhvr>
                                        <p:cTn id="22" dur="500"/>
                                        <p:tgtEl>
                                          <p:spTgt spid="271362"/>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71363"/>
                                        </p:tgtEl>
                                        <p:attrNameLst>
                                          <p:attrName>style.visibility</p:attrName>
                                        </p:attrNameLst>
                                      </p:cBhvr>
                                      <p:to>
                                        <p:strVal val="visible"/>
                                      </p:to>
                                    </p:set>
                                    <p:animEffect transition="in" filter="box(in)">
                                      <p:cBhvr>
                                        <p:cTn id="25" dur="500"/>
                                        <p:tgtEl>
                                          <p:spTgt spid="271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906000" cy="4525963"/>
          </a:xfrm>
        </p:spPr>
        <p:txBody>
          <a:bodyPr/>
          <a:lstStyle/>
          <a:p>
            <a:pPr>
              <a:buNone/>
            </a:pPr>
            <a:r>
              <a:rPr lang="en-US" sz="2800" dirty="0">
                <a:latin typeface="Times New Roman" pitchFamily="18" charset="0"/>
                <a:cs typeface="Times New Roman" pitchFamily="18" charset="0"/>
              </a:rPr>
              <a:t>		</a:t>
            </a:r>
            <a:r>
              <a:rPr lang="en-US" sz="2600" dirty="0" err="1">
                <a:latin typeface="Times New Roman" pitchFamily="18" charset="0"/>
                <a:cs typeface="Times New Roman" pitchFamily="18" charset="0"/>
              </a:rPr>
              <a:t>Cấu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tạo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bơm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bơm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pittông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ro</a:t>
            </a:r>
            <a:r>
              <a:rPr lang="en-US" sz="2600" dirty="0">
                <a:latin typeface="Times New Roman" pitchFamily="18" charset="0"/>
                <a:cs typeface="Times New Roman" pitchFamily="18" charset="0"/>
              </a:rPr>
              <a:t> to </a:t>
            </a:r>
            <a:r>
              <a:rPr lang="en-US" sz="2600" dirty="0" err="1">
                <a:latin typeface="Times New Roman" pitchFamily="18" charset="0"/>
                <a:cs typeface="Times New Roman" pitchFamily="18" charset="0"/>
              </a:rPr>
              <a:t>gồm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phần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cô</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định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gồm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tru</a:t>
            </a:r>
            <a:r>
              <a:rPr lang="en-US" sz="2600" dirty="0">
                <a:latin typeface="Times New Roman" pitchFamily="18" charset="0"/>
                <a:cs typeface="Times New Roman" pitchFamily="18" charset="0"/>
              </a:rPr>
              <a:t>̣ 1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vách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ngăn</a:t>
            </a:r>
            <a:r>
              <a:rPr lang="en-US" sz="2600" dirty="0">
                <a:latin typeface="Times New Roman" pitchFamily="18" charset="0"/>
                <a:cs typeface="Times New Roman" pitchFamily="18" charset="0"/>
              </a:rPr>
              <a:t> 4. </a:t>
            </a:r>
            <a:r>
              <a:rPr lang="en-US" sz="2600" dirty="0" err="1">
                <a:latin typeface="Times New Roman" pitchFamily="18" charset="0"/>
                <a:cs typeface="Times New Roman" pitchFamily="18" charset="0"/>
              </a:rPr>
              <a:t>Phần</a:t>
            </a:r>
            <a:r>
              <a:rPr lang="en-US" sz="2600" dirty="0">
                <a:latin typeface="Times New Roman" pitchFamily="18" charset="0"/>
                <a:cs typeface="Times New Roman" pitchFamily="18" charset="0"/>
              </a:rPr>
              <a:t> quay </a:t>
            </a:r>
            <a:r>
              <a:rPr lang="en-US" sz="2600" dirty="0" err="1">
                <a:latin typeface="Times New Roman" pitchFamily="18" charset="0"/>
                <a:cs typeface="Times New Roman" pitchFamily="18" charset="0"/>
              </a:rPr>
              <a:t>gồm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rô</a:t>
            </a:r>
            <a:r>
              <a:rPr lang="en-US" sz="2600" dirty="0">
                <a:latin typeface="Times New Roman" pitchFamily="18" charset="0"/>
                <a:cs typeface="Times New Roman" pitchFamily="18" charset="0"/>
              </a:rPr>
              <a:t> to 5 có </a:t>
            </a:r>
            <a:r>
              <a:rPr lang="en-US" sz="2600" dirty="0" err="1">
                <a:latin typeface="Times New Roman" pitchFamily="18" charset="0"/>
                <a:cs typeface="Times New Roman" pitchFamily="18" charset="0"/>
              </a:rPr>
              <a:t>tâm</a:t>
            </a:r>
            <a:r>
              <a:rPr lang="en-US" sz="2600" dirty="0">
                <a:latin typeface="Times New Roman" pitchFamily="18" charset="0"/>
                <a:cs typeface="Times New Roman" pitchFamily="18" charset="0"/>
              </a:rPr>
              <a:t> quay </a:t>
            </a:r>
            <a:r>
              <a:rPr lang="en-US" sz="2600" dirty="0" err="1">
                <a:latin typeface="Times New Roman" pitchFamily="18" charset="0"/>
                <a:cs typeface="Times New Roman" pitchFamily="18" charset="0"/>
              </a:rPr>
              <a:t>lệch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tâm</a:t>
            </a:r>
            <a:r>
              <a:rPr lang="en-US" sz="2600" dirty="0">
                <a:latin typeface="Times New Roman" pitchFamily="18" charset="0"/>
                <a:cs typeface="Times New Roman" pitchFamily="18" charset="0"/>
              </a:rPr>
              <a:t> e </a:t>
            </a:r>
            <a:r>
              <a:rPr lang="en-US" sz="2600" dirty="0" err="1">
                <a:latin typeface="Times New Roman" pitchFamily="18" charset="0"/>
                <a:cs typeface="Times New Roman" pitchFamily="18" charset="0"/>
              </a:rPr>
              <a:t>với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trục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vành</a:t>
            </a:r>
            <a:r>
              <a:rPr lang="en-US" sz="2600" dirty="0">
                <a:latin typeface="Times New Roman" pitchFamily="18" charset="0"/>
                <a:cs typeface="Times New Roman" pitchFamily="18" charset="0"/>
              </a:rPr>
              <a:t> trụ1, </a:t>
            </a:r>
            <a:r>
              <a:rPr lang="en-US" sz="2600" dirty="0" err="1">
                <a:latin typeface="Times New Roman" pitchFamily="18" charset="0"/>
                <a:cs typeface="Times New Roman" pitchFamily="18" charset="0"/>
              </a:rPr>
              <a:t>các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pittông</a:t>
            </a:r>
            <a:r>
              <a:rPr lang="en-US" sz="2600" dirty="0">
                <a:latin typeface="Times New Roman" pitchFamily="18" charset="0"/>
                <a:cs typeface="Times New Roman" pitchFamily="18" charset="0"/>
              </a:rPr>
              <a:t> 2 </a:t>
            </a:r>
            <a:r>
              <a:rPr lang="en-US" sz="2600" dirty="0" err="1">
                <a:latin typeface="Times New Roman" pitchFamily="18" charset="0"/>
                <a:cs typeface="Times New Roman" pitchFamily="18" charset="0"/>
              </a:rPr>
              <a:t>dịch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chuyển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trong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các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rãnh</a:t>
            </a:r>
            <a:r>
              <a:rPr lang="en-US" sz="2600" dirty="0">
                <a:latin typeface="Times New Roman" pitchFamily="18" charset="0"/>
                <a:cs typeface="Times New Roman" pitchFamily="18" charset="0"/>
              </a:rPr>
              <a:t> ( </a:t>
            </a:r>
            <a:r>
              <a:rPr lang="en-US" sz="2600" dirty="0" err="1">
                <a:latin typeface="Times New Roman" pitchFamily="18" charset="0"/>
                <a:cs typeface="Times New Roman" pitchFamily="18" charset="0"/>
              </a:rPr>
              <a:t>các</a:t>
            </a:r>
            <a:r>
              <a:rPr lang="en-US" sz="2600" dirty="0">
                <a:latin typeface="Times New Roman" pitchFamily="18" charset="0"/>
                <a:cs typeface="Times New Roman" pitchFamily="18" charset="0"/>
              </a:rPr>
              <a:t> xi </a:t>
            </a:r>
            <a:r>
              <a:rPr lang="en-US" sz="2600" dirty="0" err="1">
                <a:latin typeface="Times New Roman" pitchFamily="18" charset="0"/>
                <a:cs typeface="Times New Roman" pitchFamily="18" charset="0"/>
              </a:rPr>
              <a:t>lanh</a:t>
            </a:r>
            <a:r>
              <a:rPr lang="en-US" sz="2600" dirty="0">
                <a:latin typeface="Times New Roman" pitchFamily="18" charset="0"/>
                <a:cs typeface="Times New Roman" pitchFamily="18" charset="0"/>
              </a:rPr>
              <a:t> )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5, </a:t>
            </a:r>
            <a:r>
              <a:rPr lang="en-US" sz="2600" dirty="0" err="1">
                <a:latin typeface="Times New Roman" pitchFamily="18" charset="0"/>
                <a:cs typeface="Times New Roman" pitchFamily="18" charset="0"/>
              </a:rPr>
              <a:t>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lót</a:t>
            </a:r>
            <a:r>
              <a:rPr lang="en-US" sz="2600" dirty="0">
                <a:latin typeface="Times New Roman" pitchFamily="18" charset="0"/>
                <a:cs typeface="Times New Roman" pitchFamily="18" charset="0"/>
              </a:rPr>
              <a:t> 3 </a:t>
            </a:r>
            <a:r>
              <a:rPr lang="en-US" sz="2600" dirty="0" err="1">
                <a:latin typeface="Times New Roman" pitchFamily="18" charset="0"/>
                <a:cs typeface="Times New Roman" pitchFamily="18" charset="0"/>
              </a:rPr>
              <a:t>ép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vào</a:t>
            </a:r>
            <a:r>
              <a:rPr lang="en-US" sz="2600" dirty="0">
                <a:latin typeface="Times New Roman" pitchFamily="18" charset="0"/>
                <a:cs typeface="Times New Roman" pitchFamily="18" charset="0"/>
              </a:rPr>
              <a:t> 5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có </a:t>
            </a:r>
            <a:r>
              <a:rPr lang="en-US" sz="2600" dirty="0" err="1">
                <a:latin typeface="Times New Roman" pitchFamily="18" charset="0"/>
                <a:cs typeface="Times New Roman" pitchFamily="18" charset="0"/>
              </a:rPr>
              <a:t>thê</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thay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thê</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khi</a:t>
            </a:r>
            <a:r>
              <a:rPr lang="en-US" sz="2600" dirty="0">
                <a:latin typeface="Times New Roman" pitchFamily="18" charset="0"/>
                <a:cs typeface="Times New Roman" pitchFamily="18" charset="0"/>
              </a:rPr>
              <a:t> bị </a:t>
            </a:r>
            <a:r>
              <a:rPr lang="en-US" sz="2600" dirty="0" err="1">
                <a:latin typeface="Times New Roman" pitchFamily="18" charset="0"/>
                <a:cs typeface="Times New Roman" pitchFamily="18" charset="0"/>
              </a:rPr>
              <a:t>mòn</a:t>
            </a:r>
            <a:endParaRPr lang="en-US" sz="2600" dirty="0">
              <a:latin typeface="Times New Roman" pitchFamily="18" charset="0"/>
              <a:cs typeface="Times New Roman" pitchFamily="18" charset="0"/>
            </a:endParaRPr>
          </a:p>
          <a:p>
            <a:pPr>
              <a:buNone/>
            </a:pPr>
            <a:r>
              <a:rPr lang="en-US" sz="2600" dirty="0">
                <a:latin typeface="Times New Roman" pitchFamily="18" charset="0"/>
                <a:cs typeface="Times New Roman" pitchFamily="18" charset="0"/>
              </a:rPr>
              <a:t>6.2. </a:t>
            </a:r>
            <a:r>
              <a:rPr lang="en-US" sz="2600" dirty="0" err="1">
                <a:latin typeface="Times New Roman" pitchFamily="18" charset="0"/>
                <a:cs typeface="Times New Roman" pitchFamily="18" charset="0"/>
              </a:rPr>
              <a:t>Nguyên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lý</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hoạt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động</a:t>
            </a:r>
            <a:r>
              <a:rPr lang="en-US" sz="2600" dirty="0">
                <a:latin typeface="Times New Roman" pitchFamily="18" charset="0"/>
                <a:cs typeface="Times New Roman" pitchFamily="18" charset="0"/>
              </a:rPr>
              <a:t>:</a:t>
            </a:r>
          </a:p>
          <a:p>
            <a:pPr>
              <a:buNone/>
            </a:pPr>
            <a:r>
              <a:rPr lang="en-US" sz="2600" dirty="0">
                <a:latin typeface="Times New Roman" pitchFamily="18" charset="0"/>
                <a:cs typeface="Times New Roman" pitchFamily="18" charset="0"/>
              </a:rPr>
              <a:t>		Khi </a:t>
            </a:r>
            <a:r>
              <a:rPr lang="en-US" sz="2600" dirty="0" err="1">
                <a:latin typeface="Times New Roman" pitchFamily="18" charset="0"/>
                <a:cs typeface="Times New Roman" pitchFamily="18" charset="0"/>
              </a:rPr>
              <a:t>rôto</a:t>
            </a:r>
            <a:r>
              <a:rPr lang="en-US" sz="2600" dirty="0">
                <a:latin typeface="Times New Roman" pitchFamily="18" charset="0"/>
                <a:cs typeface="Times New Roman" pitchFamily="18" charset="0"/>
              </a:rPr>
              <a:t> quay </a:t>
            </a:r>
            <a:r>
              <a:rPr lang="en-US" sz="2600" dirty="0" err="1">
                <a:latin typeface="Times New Roman" pitchFamily="18" charset="0"/>
                <a:cs typeface="Times New Roman" pitchFamily="18" charset="0"/>
              </a:rPr>
              <a:t>theo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chiều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kim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hô</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các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pittông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cũng</a:t>
            </a:r>
            <a:r>
              <a:rPr lang="en-US" sz="2600" dirty="0">
                <a:latin typeface="Times New Roman" pitchFamily="18" charset="0"/>
                <a:cs typeface="Times New Roman" pitchFamily="18" charset="0"/>
              </a:rPr>
              <a:t> quay </a:t>
            </a:r>
            <a:r>
              <a:rPr lang="en-US" sz="2600" dirty="0" err="1">
                <a:latin typeface="Times New Roman" pitchFamily="18" charset="0"/>
                <a:cs typeface="Times New Roman" pitchFamily="18" charset="0"/>
              </a:rPr>
              <a:t>theo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thời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tịnh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tiến</a:t>
            </a:r>
            <a:r>
              <a:rPr lang="en-US" sz="2600" dirty="0">
                <a:latin typeface="Times New Roman" pitchFamily="18" charset="0"/>
                <a:cs typeface="Times New Roman" pitchFamily="18" charset="0"/>
              </a:rPr>
              <a:t> qua </a:t>
            </a:r>
            <a:r>
              <a:rPr lang="en-US" sz="2600" dirty="0" err="1">
                <a:latin typeface="Times New Roman" pitchFamily="18" charset="0"/>
                <a:cs typeface="Times New Roman" pitchFamily="18" charset="0"/>
              </a:rPr>
              <a:t>lại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trong</a:t>
            </a:r>
            <a:r>
              <a:rPr lang="en-US" sz="2600" dirty="0">
                <a:latin typeface="Times New Roman" pitchFamily="18" charset="0"/>
                <a:cs typeface="Times New Roman" pitchFamily="18" charset="0"/>
              </a:rPr>
              <a:t> xi </a:t>
            </a:r>
            <a:r>
              <a:rPr lang="en-US" sz="2600" dirty="0" err="1">
                <a:latin typeface="Times New Roman" pitchFamily="18" charset="0"/>
                <a:cs typeface="Times New Roman" pitchFamily="18" charset="0"/>
              </a:rPr>
              <a:t>lanh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tạo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quá</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trình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hút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đẩy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chất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lỏng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Vách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ngăn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đứng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yên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Không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gian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trong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lót</a:t>
            </a:r>
            <a:r>
              <a:rPr lang="en-US" sz="2600" dirty="0">
                <a:latin typeface="Times New Roman" pitchFamily="18" charset="0"/>
                <a:cs typeface="Times New Roman" pitchFamily="18" charset="0"/>
              </a:rPr>
              <a:t> chia </a:t>
            </a:r>
            <a:r>
              <a:rPr lang="en-US" sz="2600" dirty="0" err="1">
                <a:latin typeface="Times New Roman" pitchFamily="18" charset="0"/>
                <a:cs typeface="Times New Roman" pitchFamily="18" charset="0"/>
              </a:rPr>
              <a:t>làm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hai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phần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phần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vách</a:t>
            </a:r>
            <a:r>
              <a:rPr lang="en-US" sz="2600" dirty="0">
                <a:latin typeface="Times New Roman" pitchFamily="18" charset="0"/>
                <a:cs typeface="Times New Roman" pitchFamily="18" charset="0"/>
              </a:rPr>
              <a:t> là </a:t>
            </a:r>
            <a:r>
              <a:rPr lang="en-US" sz="2600" dirty="0" err="1">
                <a:latin typeface="Times New Roman" pitchFamily="18" charset="0"/>
                <a:cs typeface="Times New Roman" pitchFamily="18" charset="0"/>
              </a:rPr>
              <a:t>cửa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hút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phần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dưới</a:t>
            </a:r>
            <a:r>
              <a:rPr lang="en-US" sz="2600" dirty="0">
                <a:latin typeface="Times New Roman" pitchFamily="18" charset="0"/>
                <a:cs typeface="Times New Roman" pitchFamily="18" charset="0"/>
              </a:rPr>
              <a:t> là </a:t>
            </a:r>
            <a:r>
              <a:rPr lang="en-US" sz="2600" dirty="0" err="1">
                <a:latin typeface="Times New Roman" pitchFamily="18" charset="0"/>
                <a:cs typeface="Times New Roman" pitchFamily="18" charset="0"/>
              </a:rPr>
              <a:t>cửa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đẩy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bơm</a:t>
            </a:r>
            <a:r>
              <a:rPr lang="en-US" sz="2600" dirty="0">
                <a:latin typeface="Times New Roman" pitchFamily="18" charset="0"/>
                <a:cs typeface="Times New Roman" pitchFamily="18" charset="0"/>
              </a:rPr>
              <a:t>. Khi </a:t>
            </a:r>
            <a:r>
              <a:rPr lang="en-US" sz="2600" dirty="0" err="1">
                <a:latin typeface="Times New Roman" pitchFamily="18" charset="0"/>
                <a:cs typeface="Times New Roman" pitchFamily="18" charset="0"/>
              </a:rPr>
              <a:t>pittông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phần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trái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đường</a:t>
            </a:r>
            <a:r>
              <a:rPr lang="en-US" sz="2600" dirty="0">
                <a:latin typeface="Times New Roman" pitchFamily="18" charset="0"/>
                <a:cs typeface="Times New Roman" pitchFamily="18" charset="0"/>
              </a:rPr>
              <a:t> C - C là </a:t>
            </a:r>
            <a:r>
              <a:rPr lang="en-US" sz="2600" dirty="0" err="1">
                <a:latin typeface="Times New Roman" pitchFamily="18" charset="0"/>
                <a:cs typeface="Times New Roman" pitchFamily="18" charset="0"/>
              </a:rPr>
              <a:t>vừa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hoàn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thành</a:t>
            </a:r>
            <a:r>
              <a:rPr lang="en-US" sz="2600" dirty="0">
                <a:latin typeface="Times New Roman" pitchFamily="18" charset="0"/>
                <a:cs typeface="Times New Roman" pitchFamily="18" charset="0"/>
              </a:rPr>
              <a:t> quá </a:t>
            </a:r>
            <a:r>
              <a:rPr lang="en-US" sz="2600" dirty="0" err="1">
                <a:latin typeface="Times New Roman" pitchFamily="18" charset="0"/>
                <a:cs typeface="Times New Roman" pitchFamily="18" charset="0"/>
              </a:rPr>
              <a:t>trình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đẩy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bắt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đầu</a:t>
            </a:r>
            <a:r>
              <a:rPr lang="en-US" sz="2600" dirty="0">
                <a:latin typeface="Times New Roman" pitchFamily="18" charset="0"/>
                <a:cs typeface="Times New Roman" pitchFamily="18" charset="0"/>
              </a:rPr>
              <a:t> quá </a:t>
            </a:r>
            <a:r>
              <a:rPr lang="en-US" sz="2600" dirty="0" err="1">
                <a:latin typeface="Times New Roman" pitchFamily="18" charset="0"/>
                <a:cs typeface="Times New Roman" pitchFamily="18" charset="0"/>
              </a:rPr>
              <a:t>trình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hút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còn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khi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đến</a:t>
            </a:r>
            <a:r>
              <a:rPr lang="en-US" sz="2600" dirty="0">
                <a:latin typeface="Times New Roman" pitchFamily="18" charset="0"/>
                <a:cs typeface="Times New Roman" pitchFamily="18" charset="0"/>
              </a:rPr>
              <a:t> vị trí </a:t>
            </a:r>
            <a:r>
              <a:rPr lang="en-US" sz="2600" dirty="0" err="1">
                <a:latin typeface="Times New Roman" pitchFamily="18" charset="0"/>
                <a:cs typeface="Times New Roman" pitchFamily="18" charset="0"/>
              </a:rPr>
              <a:t>bên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phải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thi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ngược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lại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Quảng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chạy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mỗi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pittông</a:t>
            </a:r>
            <a:r>
              <a:rPr lang="en-US" sz="2600" dirty="0">
                <a:latin typeface="Times New Roman" pitchFamily="18" charset="0"/>
                <a:cs typeface="Times New Roman" pitchFamily="18" charset="0"/>
              </a:rPr>
              <a:t> là S = 2e. </a:t>
            </a:r>
            <a:r>
              <a:rPr lang="en-US" sz="2600" dirty="0" err="1">
                <a:latin typeface="Times New Roman" pitchFamily="18" charset="0"/>
                <a:cs typeface="Times New Roman" pitchFamily="18" charset="0"/>
              </a:rPr>
              <a:t>Bơm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này</a:t>
            </a:r>
            <a:r>
              <a:rPr lang="en-US" sz="2600" dirty="0">
                <a:latin typeface="Times New Roman" pitchFamily="18" charset="0"/>
                <a:cs typeface="Times New Roman" pitchFamily="18" charset="0"/>
              </a:rPr>
              <a:t> có </a:t>
            </a:r>
            <a:r>
              <a:rPr lang="en-US" sz="2600" dirty="0" err="1">
                <a:latin typeface="Times New Roman" pitchFamily="18" charset="0"/>
                <a:cs typeface="Times New Roman" pitchFamily="18" charset="0"/>
              </a:rPr>
              <a:t>ưu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điểm</a:t>
            </a:r>
            <a:r>
              <a:rPr lang="en-US" sz="2600" dirty="0">
                <a:latin typeface="Times New Roman" pitchFamily="18" charset="0"/>
                <a:cs typeface="Times New Roman" pitchFamily="18" charset="0"/>
              </a:rPr>
              <a:t> là </a:t>
            </a:r>
            <a:r>
              <a:rPr lang="en-US" sz="2600" dirty="0" err="1">
                <a:latin typeface="Times New Roman" pitchFamily="18" charset="0"/>
                <a:cs typeface="Times New Roman" pitchFamily="18" charset="0"/>
              </a:rPr>
              <a:t>tạo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cột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áp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rất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cao</a:t>
            </a:r>
            <a:r>
              <a:rPr lang="en-US" sz="2600" dirty="0">
                <a:latin typeface="Times New Roman" pitchFamily="18" charset="0"/>
                <a:cs typeface="Times New Roman" pitchFamily="18" charset="0"/>
              </a:rPr>
              <a:t>, có </a:t>
            </a:r>
            <a:r>
              <a:rPr lang="en-US" sz="2600" dirty="0" err="1">
                <a:latin typeface="Times New Roman" pitchFamily="18" charset="0"/>
                <a:cs typeface="Times New Roman" pitchFamily="18" charset="0"/>
              </a:rPr>
              <a:t>thê</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đạt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đến</a:t>
            </a:r>
            <a:r>
              <a:rPr lang="en-US" sz="2600" dirty="0">
                <a:latin typeface="Times New Roman" pitchFamily="18" charset="0"/>
                <a:cs typeface="Times New Roman" pitchFamily="18" charset="0"/>
              </a:rPr>
              <a:t> 350 at </a:t>
            </a:r>
            <a:r>
              <a:rPr lang="en-US" sz="2600" dirty="0" err="1">
                <a:latin typeface="Times New Roman" pitchFamily="18" charset="0"/>
                <a:cs typeface="Times New Roman" pitchFamily="18" charset="0"/>
              </a:rPr>
              <a:t>khi</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vòng</a:t>
            </a:r>
            <a:r>
              <a:rPr lang="en-US" sz="2600" dirty="0">
                <a:latin typeface="Times New Roman" pitchFamily="18" charset="0"/>
                <a:cs typeface="Times New Roman" pitchFamily="18" charset="0"/>
              </a:rPr>
              <a:t> quay </a:t>
            </a:r>
            <a:r>
              <a:rPr lang="en-US" sz="2600" dirty="0" err="1">
                <a:latin typeface="Times New Roman" pitchFamily="18" charset="0"/>
                <a:cs typeface="Times New Roman" pitchFamily="18" charset="0"/>
              </a:rPr>
              <a:t>lớn</a:t>
            </a:r>
            <a:r>
              <a:rPr lang="en-US" sz="2600" dirty="0">
                <a:latin typeface="Times New Roman" pitchFamily="18" charset="0"/>
                <a:cs typeface="Times New Roman" pitchFamily="18" charset="0"/>
              </a:rPr>
              <a:t> n = 6500 v/</a:t>
            </a:r>
            <a:r>
              <a:rPr lang="en-US" sz="2600" dirty="0" err="1">
                <a:latin typeface="Times New Roman" pitchFamily="18" charset="0"/>
                <a:cs typeface="Times New Roman" pitchFamily="18" charset="0"/>
              </a:rPr>
              <a:t>ph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dùng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trong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các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cơ</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máy</a:t>
            </a:r>
            <a:r>
              <a:rPr lang="en-US" sz="2600" dirty="0">
                <a:latin typeface="Times New Roman" pitchFamily="18" charset="0"/>
                <a:cs typeface="Times New Roman" pitchFamily="18" charset="0"/>
              </a:rPr>
              <a:t> bay)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lưu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lượng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đồng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đều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nhược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điểm</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chính</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của</a:t>
            </a:r>
            <a:r>
              <a:rPr lang="en-US" sz="2600" dirty="0">
                <a:latin typeface="Times New Roman" pitchFamily="18" charset="0"/>
                <a:cs typeface="Times New Roman" pitchFamily="18" charset="0"/>
              </a:rPr>
              <a:t> nó là </a:t>
            </a:r>
            <a:r>
              <a:rPr lang="en-US" sz="2600" dirty="0" err="1">
                <a:latin typeface="Times New Roman" pitchFamily="18" charset="0"/>
                <a:cs typeface="Times New Roman" pitchFamily="18" charset="0"/>
              </a:rPr>
              <a:t>cấu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tạo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phức</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tạp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va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lưu</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lượng</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nho</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tư</a:t>
            </a:r>
            <a:r>
              <a:rPr lang="en-US" sz="2600" dirty="0">
                <a:latin typeface="Times New Roman" pitchFamily="18" charset="0"/>
                <a:cs typeface="Times New Roman" pitchFamily="18" charset="0"/>
              </a:rPr>
              <a:t>̀ 0,2 ... 25 m</a:t>
            </a:r>
            <a:r>
              <a:rPr lang="en-US" sz="2600" baseline="30000" dirty="0">
                <a:latin typeface="Times New Roman" pitchFamily="18" charset="0"/>
                <a:cs typeface="Times New Roman" pitchFamily="18" charset="0"/>
              </a:rPr>
              <a:t>3</a:t>
            </a:r>
            <a:r>
              <a:rPr lang="en-US" sz="2600" dirty="0">
                <a:latin typeface="Times New Roman" pitchFamily="18" charset="0"/>
                <a:cs typeface="Times New Roman" pitchFamily="18" charset="0"/>
              </a:rPr>
              <a:t>/h).</a:t>
            </a:r>
          </a:p>
          <a:p>
            <a:pPr>
              <a:buNone/>
            </a:pPr>
            <a:endParaRPr lang="en-US" sz="2800" dirty="0">
              <a:latin typeface="Times New Roman" pitchFamily="18" charset="0"/>
              <a:cs typeface="Times New Roman" pitchFamily="18" charset="0"/>
            </a:endParaRPr>
          </a:p>
          <a:p>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915400" cy="4525963"/>
          </a:xfrm>
        </p:spPr>
        <p:txBody>
          <a:bodyPr/>
          <a:lstStyle/>
          <a:p>
            <a:pPr>
              <a:buNone/>
            </a:pPr>
            <a:r>
              <a:rPr lang="en-US" sz="2800" dirty="0">
                <a:latin typeface="Times New Roman" pitchFamily="18" charset="0"/>
                <a:cs typeface="Times New Roman" pitchFamily="18" charset="0"/>
              </a:rPr>
              <a:t>6.3.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điểm</a:t>
            </a: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lắm</a:t>
            </a:r>
            <a:r>
              <a:rPr lang="en-US" sz="2800" dirty="0">
                <a:latin typeface="Times New Roman" pitchFamily="18" charset="0"/>
                <a:cs typeface="Times New Roman" pitchFamily="18" charset="0"/>
              </a:rPr>
              <a:t>; </a:t>
            </a: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đổi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dễ</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giữ</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vòng</a:t>
            </a:r>
            <a:r>
              <a:rPr lang="en-US" sz="2800" dirty="0">
                <a:latin typeface="Times New Roman" pitchFamily="18" charset="0"/>
                <a:cs typeface="Times New Roman" pitchFamily="18" charset="0"/>
              </a:rPr>
              <a:t>  quay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phụ</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vòng</a:t>
            </a:r>
            <a:r>
              <a:rPr lang="en-US" sz="2800" dirty="0">
                <a:latin typeface="Times New Roman" pitchFamily="18" charset="0"/>
                <a:cs typeface="Times New Roman" pitchFamily="18" charset="0"/>
              </a:rPr>
              <a:t> quay); </a:t>
            </a: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 </a:t>
            </a: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Phạm</a:t>
            </a:r>
            <a:r>
              <a:rPr lang="en-US" sz="2800" dirty="0">
                <a:latin typeface="Times New Roman" pitchFamily="18" charset="0"/>
                <a:cs typeface="Times New Roman" pitchFamily="18" charset="0"/>
              </a:rPr>
              <a:t> vi </a:t>
            </a:r>
            <a:r>
              <a:rPr lang="en-US" sz="2800" dirty="0" err="1">
                <a:latin typeface="Times New Roman" pitchFamily="18" charset="0"/>
                <a:cs typeface="Times New Roman" pitchFamily="18" charset="0"/>
              </a:rPr>
              <a:t>điều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chỉnh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p>
          <a:p>
            <a:pPr>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vòng</a:t>
            </a:r>
            <a:r>
              <a:rPr lang="en-US" sz="2800" dirty="0">
                <a:latin typeface="Times New Roman" pitchFamily="18" charset="0"/>
                <a:cs typeface="Times New Roman" pitchFamily="18" charset="0"/>
              </a:rPr>
              <a:t> quay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endParaRPr lang="en-US" sz="2800" dirty="0">
              <a:latin typeface="Times New Roman" pitchFamily="18" charset="0"/>
              <a:cs typeface="Times New Roman" pitchFamily="18" charset="0"/>
            </a:endParaRPr>
          </a:p>
          <a:p>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ox(in)">
                                      <p:cBhvr>
                                        <p:cTn id="15" dur="500"/>
                                        <p:tgtEl>
                                          <p:spTgt spid="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ox(in)">
                                      <p:cBhvr>
                                        <p:cTn id="21" dur="500"/>
                                        <p:tgtEl>
                                          <p:spTgt spid="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ox(in)">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74637"/>
            <a:ext cx="9753600" cy="4525963"/>
          </a:xfrm>
        </p:spPr>
        <p:txBody>
          <a:bodyPr/>
          <a:lstStyle/>
          <a:p>
            <a:pPr>
              <a:buNone/>
            </a:pPr>
            <a:r>
              <a:rPr lang="en-US" sz="2800" b="1" i="1">
                <a:latin typeface="Times New Roman" pitchFamily="18" charset="0"/>
                <a:cs typeface="Times New Roman" pitchFamily="18" charset="0"/>
              </a:rPr>
              <a:t>1.4. Ưu, nhược điểm và ứng dụng của bơm pittong:</a:t>
            </a:r>
            <a:endParaRPr lang="en-US" sz="2800">
              <a:latin typeface="Times New Roman" pitchFamily="18" charset="0"/>
              <a:cs typeface="Times New Roman" pitchFamily="18" charset="0"/>
            </a:endParaRPr>
          </a:p>
          <a:p>
            <a:pPr>
              <a:buNone/>
            </a:pPr>
            <a:r>
              <a:rPr lang="en-US" sz="2800">
                <a:latin typeface="Times New Roman" pitchFamily="18" charset="0"/>
                <a:cs typeface="Times New Roman" pitchFamily="18" charset="0"/>
              </a:rPr>
              <a:t>1.4.1. Ưu điểm:</a:t>
            </a:r>
          </a:p>
          <a:p>
            <a:pPr lvl="0">
              <a:buNone/>
            </a:pPr>
            <a:r>
              <a:rPr lang="en-US" sz="2800">
                <a:latin typeface="Times New Roman" pitchFamily="18" charset="0"/>
                <a:cs typeface="Times New Roman" pitchFamily="18" charset="0"/>
              </a:rPr>
              <a:t>- Có thể tạo nên áp suất lớn. </a:t>
            </a:r>
          </a:p>
          <a:p>
            <a:pPr lvl="0">
              <a:buNone/>
            </a:pPr>
            <a:r>
              <a:rPr lang="en-US" sz="2800">
                <a:latin typeface="Times New Roman" pitchFamily="18" charset="0"/>
                <a:cs typeface="Times New Roman" pitchFamily="18" charset="0"/>
              </a:rPr>
              <a:t>- Cấu tạo đơn giản. </a:t>
            </a:r>
          </a:p>
          <a:p>
            <a:pPr>
              <a:buNone/>
            </a:pPr>
            <a:r>
              <a:rPr lang="en-US" sz="2800">
                <a:latin typeface="Times New Roman" pitchFamily="18" charset="0"/>
                <a:cs typeface="Times New Roman" pitchFamily="18" charset="0"/>
              </a:rPr>
              <a:t>1.4.2. Khuyết điểm: </a:t>
            </a:r>
          </a:p>
          <a:p>
            <a:pPr lvl="0">
              <a:buNone/>
            </a:pPr>
            <a:r>
              <a:rPr lang="en-US" sz="2800">
                <a:latin typeface="Times New Roman" pitchFamily="18" charset="0"/>
                <a:cs typeface="Times New Roman" pitchFamily="18" charset="0"/>
              </a:rPr>
              <a:t>- Chuyển động của chất lỏng qua bơm không đều. Do đó lưu lượng của bơm dao động. </a:t>
            </a:r>
          </a:p>
          <a:p>
            <a:pPr lvl="0">
              <a:buNone/>
            </a:pPr>
            <a:r>
              <a:rPr lang="en-US" sz="2800">
                <a:latin typeface="Times New Roman" pitchFamily="18" charset="0"/>
                <a:cs typeface="Times New Roman" pitchFamily="18" charset="0"/>
              </a:rPr>
              <a:t>- Kết cấu của bơm tương đối cồng kềnh. </a:t>
            </a:r>
          </a:p>
          <a:p>
            <a:pPr>
              <a:buNone/>
            </a:pPr>
            <a:r>
              <a:rPr lang="en-US" sz="2800">
                <a:latin typeface="Times New Roman" pitchFamily="18" charset="0"/>
                <a:cs typeface="Times New Roman" pitchFamily="18" charset="0"/>
              </a:rPr>
              <a:t>1.4.3. Ứng dụng:</a:t>
            </a:r>
          </a:p>
          <a:p>
            <a:pPr>
              <a:buNone/>
            </a:pPr>
            <a:r>
              <a:rPr lang="en-US" sz="2800">
                <a:latin typeface="Times New Roman" pitchFamily="18" charset="0"/>
                <a:cs typeface="Times New Roman" pitchFamily="18" charset="0"/>
              </a:rPr>
              <a:t>		Khi bơm chất lỏng cần áp suất cao hoặc rất cao (từ 200 at trở lên) và lưu lượng tương đối nhỏ.</a:t>
            </a:r>
          </a:p>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ox(in)">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ox(in)">
                                      <p:cBhvr>
                                        <p:cTn id="30" dur="500"/>
                                        <p:tgtEl>
                                          <p:spTgt spid="3">
                                            <p:txEl>
                                              <p:pRg st="5" end="5"/>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ox(in)">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ox(in)">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box(in)">
                                      <p:cBhvr>
                                        <p:cTn id="4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C9A3C-E57A-17B4-DAF7-4C830231C726}"/>
              </a:ext>
            </a:extLst>
          </p:cNvPr>
          <p:cNvSpPr>
            <a:spLocks noGrp="1"/>
          </p:cNvSpPr>
          <p:nvPr>
            <p:ph type="title"/>
          </p:nvPr>
        </p:nvSpPr>
        <p:spPr>
          <a:xfrm>
            <a:off x="-104" y="90"/>
            <a:ext cx="8915400" cy="954015"/>
          </a:xfrm>
        </p:spPr>
        <p:txBody>
          <a:bodyPr/>
          <a:lstStyle/>
          <a:p>
            <a:pPr algn="l"/>
            <a:r>
              <a:rPr lang="en-US" sz="2800" dirty="0">
                <a:latin typeface="Times New Roman" panose="02020603050405020304" pitchFamily="18" charset="0"/>
                <a:cs typeface="Times New Roman" panose="02020603050405020304" pitchFamily="18" charset="0"/>
              </a:rPr>
              <a:t>7. </a:t>
            </a:r>
            <a:r>
              <a:rPr lang="en-US" sz="2800" dirty="0" err="1">
                <a:latin typeface="Times New Roman" panose="02020603050405020304" pitchFamily="18" charset="0"/>
                <a:cs typeface="Times New Roman" panose="02020603050405020304" pitchFamily="18" charset="0"/>
              </a:rPr>
              <a:t>Bơm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trục</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7.1.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tạo</a:t>
            </a:r>
            <a:endParaRPr lang="en-US" sz="2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C4EDAEF-3707-4ED7-B3B9-BFD5D1ED2CB6}"/>
              </a:ext>
            </a:extLst>
          </p:cNvPr>
          <p:cNvSpPr>
            <a:spLocks noGrp="1"/>
          </p:cNvSpPr>
          <p:nvPr>
            <p:ph type="sldNum" sz="quarter" idx="11"/>
          </p:nvPr>
        </p:nvSpPr>
        <p:spPr/>
        <p:txBody>
          <a:bodyPr/>
          <a:lstStyle/>
          <a:p>
            <a:fld id="{72C07508-5EB2-4DB8-8378-8805A83D3842}" type="slidenum">
              <a:rPr lang="en-US" smtClean="0"/>
              <a:pPr/>
              <a:t>24</a:t>
            </a:fld>
            <a:endParaRPr lang="en-US"/>
          </a:p>
        </p:txBody>
      </p:sp>
      <p:pic>
        <p:nvPicPr>
          <p:cNvPr id="6" name="Picture 5">
            <a:extLst>
              <a:ext uri="{FF2B5EF4-FFF2-40B4-BE49-F238E27FC236}">
                <a16:creationId xmlns:a16="http://schemas.microsoft.com/office/drawing/2014/main" id="{6293275D-4C12-2F87-43CB-7C837B890812}"/>
              </a:ext>
            </a:extLst>
          </p:cNvPr>
          <p:cNvPicPr>
            <a:picLocks noChangeAspect="1"/>
          </p:cNvPicPr>
          <p:nvPr/>
        </p:nvPicPr>
        <p:blipFill>
          <a:blip r:embed="rId2"/>
          <a:stretch>
            <a:fillRect/>
          </a:stretch>
        </p:blipFill>
        <p:spPr>
          <a:xfrm>
            <a:off x="0" y="954105"/>
            <a:ext cx="9906000" cy="5903805"/>
          </a:xfrm>
          <a:prstGeom prst="rect">
            <a:avLst/>
          </a:prstGeom>
        </p:spPr>
      </p:pic>
    </p:spTree>
    <p:extLst>
      <p:ext uri="{BB962C8B-B14F-4D97-AF65-F5344CB8AC3E}">
        <p14:creationId xmlns:p14="http://schemas.microsoft.com/office/powerpoint/2010/main" val="64345689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2E6C1F-1A0F-0C66-1400-562AA97E6E31}"/>
              </a:ext>
            </a:extLst>
          </p:cNvPr>
          <p:cNvSpPr>
            <a:spLocks noGrp="1"/>
          </p:cNvSpPr>
          <p:nvPr>
            <p:ph type="sldNum" sz="quarter" idx="11"/>
          </p:nvPr>
        </p:nvSpPr>
        <p:spPr/>
        <p:txBody>
          <a:bodyPr/>
          <a:lstStyle/>
          <a:p>
            <a:fld id="{72C07508-5EB2-4DB8-8378-8805A83D3842}" type="slidenum">
              <a:rPr lang="en-US" smtClean="0"/>
              <a:pPr/>
              <a:t>25</a:t>
            </a:fld>
            <a:endParaRPr lang="en-US"/>
          </a:p>
        </p:txBody>
      </p:sp>
      <p:sp>
        <p:nvSpPr>
          <p:cNvPr id="6" name="TextBox 5">
            <a:extLst>
              <a:ext uri="{FF2B5EF4-FFF2-40B4-BE49-F238E27FC236}">
                <a16:creationId xmlns:a16="http://schemas.microsoft.com/office/drawing/2014/main" id="{AC76463D-1F85-1934-0EFB-D923279435C7}"/>
              </a:ext>
            </a:extLst>
          </p:cNvPr>
          <p:cNvSpPr txBox="1"/>
          <p:nvPr/>
        </p:nvSpPr>
        <p:spPr>
          <a:xfrm>
            <a:off x="304922" y="228684"/>
            <a:ext cx="9296156" cy="5509200"/>
          </a:xfrm>
          <a:prstGeom prst="rect">
            <a:avLst/>
          </a:prstGeom>
          <a:noFill/>
        </p:spPr>
        <p:txBody>
          <a:bodyPr wrap="square">
            <a:spAutoFit/>
          </a:bodyPr>
          <a:lstStyle/>
          <a:p>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7.2.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trục</a:t>
            </a:r>
            <a: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trục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quạt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đẩy</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trục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tức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hạt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lỏng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qua bánh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dọc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xả</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dọc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trục</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khiển</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32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3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sz="3200" dirty="0"/>
          </a:p>
        </p:txBody>
      </p:sp>
    </p:spTree>
    <p:extLst>
      <p:ext uri="{BB962C8B-B14F-4D97-AF65-F5344CB8AC3E}">
        <p14:creationId xmlns:p14="http://schemas.microsoft.com/office/powerpoint/2010/main" val="2929231576"/>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B64144-7DDF-B072-D1FC-BE153B7A8055}"/>
              </a:ext>
            </a:extLst>
          </p:cNvPr>
          <p:cNvSpPr>
            <a:spLocks noGrp="1"/>
          </p:cNvSpPr>
          <p:nvPr>
            <p:ph type="sldNum" sz="quarter" idx="11"/>
          </p:nvPr>
        </p:nvSpPr>
        <p:spPr/>
        <p:txBody>
          <a:bodyPr/>
          <a:lstStyle/>
          <a:p>
            <a:fld id="{72C07508-5EB2-4DB8-8378-8805A83D3842}" type="slidenum">
              <a:rPr lang="en-US" smtClean="0"/>
              <a:pPr/>
              <a:t>26</a:t>
            </a:fld>
            <a:endParaRPr lang="en-US"/>
          </a:p>
        </p:txBody>
      </p:sp>
      <p:sp>
        <p:nvSpPr>
          <p:cNvPr id="8" name="TextBox 7">
            <a:extLst>
              <a:ext uri="{FF2B5EF4-FFF2-40B4-BE49-F238E27FC236}">
                <a16:creationId xmlns:a16="http://schemas.microsoft.com/office/drawing/2014/main" id="{C5A81A95-EFFF-592B-3A23-758B883C0D2E}"/>
              </a:ext>
            </a:extLst>
          </p:cNvPr>
          <p:cNvSpPr txBox="1"/>
          <p:nvPr/>
        </p:nvSpPr>
        <p:spPr>
          <a:xfrm>
            <a:off x="228594" y="152486"/>
            <a:ext cx="9601078" cy="6558462"/>
          </a:xfrm>
          <a:prstGeom prst="rect">
            <a:avLst/>
          </a:prstGeom>
          <a:noFill/>
        </p:spPr>
        <p:txBody>
          <a:bodyPr wrap="square">
            <a:spAutoFit/>
          </a:bodyPr>
          <a:lstStyle/>
          <a:p>
            <a:pPr>
              <a:lnSpc>
                <a:spcPct val="115000"/>
              </a:lnSpc>
              <a:spcAft>
                <a:spcPts val="600"/>
              </a:spcAft>
            </a:pP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7.3.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bật</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trục</a:t>
            </a:r>
            <a:endParaRPr lang="en-US" sz="3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560"/>
              </a:spcAft>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tốc</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0,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gấp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giảm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0.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ngược</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ly</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560"/>
              </a:spcAft>
            </a:pP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Mặc</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bơm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748018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ChangeArrowheads="1"/>
          </p:cNvSpPr>
          <p:nvPr/>
        </p:nvSpPr>
        <p:spPr bwMode="auto">
          <a:xfrm>
            <a:off x="908050" y="304800"/>
            <a:ext cx="8420100" cy="1066800"/>
          </a:xfrm>
          <a:prstGeom prst="rect">
            <a:avLst/>
          </a:prstGeom>
          <a:noFill/>
          <a:ln w="9525">
            <a:noFill/>
            <a:miter lim="800000"/>
            <a:headEnd/>
            <a:tailEnd/>
          </a:ln>
          <a:effectLst/>
        </p:spPr>
        <p:txBody>
          <a:bodyPr anchor="ctr"/>
          <a:lstStyle/>
          <a:p>
            <a:pPr algn="ctr" eaLnBrk="1" hangingPunct="1"/>
            <a:r>
              <a:rPr lang="en-US" sz="4000" b="1">
                <a:solidFill>
                  <a:schemeClr val="tx1">
                    <a:lumMod val="95000"/>
                  </a:schemeClr>
                </a:solidFill>
                <a:effectLst>
                  <a:outerShdw blurRad="38100" dist="38100" dir="2700000" algn="tl">
                    <a:srgbClr val="000000"/>
                  </a:outerShdw>
                </a:effectLst>
                <a:latin typeface="Times New Roman" pitchFamily="18" charset="0"/>
              </a:rPr>
              <a:t>TÀI LIỆU THAM KHẢO</a:t>
            </a:r>
          </a:p>
        </p:txBody>
      </p:sp>
      <p:sp>
        <p:nvSpPr>
          <p:cNvPr id="153603" name="Rectangle 3"/>
          <p:cNvSpPr>
            <a:spLocks noChangeArrowheads="1"/>
          </p:cNvSpPr>
          <p:nvPr/>
        </p:nvSpPr>
        <p:spPr bwMode="auto">
          <a:xfrm>
            <a:off x="330200" y="1600200"/>
            <a:ext cx="9575800" cy="2743200"/>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70000"/>
              <a:buFont typeface="Wingdings" pitchFamily="2" charset="2"/>
              <a:buNone/>
            </a:pPr>
            <a:r>
              <a:rPr lang="en-US" sz="3200">
                <a:solidFill>
                  <a:schemeClr val="tx1">
                    <a:lumMod val="95000"/>
                  </a:schemeClr>
                </a:solidFill>
                <a:effectLst>
                  <a:outerShdw blurRad="38100" dist="38100" dir="2700000" algn="tl">
                    <a:srgbClr val="000000"/>
                  </a:outerShdw>
                </a:effectLst>
                <a:latin typeface="Times New Roman" pitchFamily="18" charset="0"/>
              </a:rPr>
              <a:t>1. Bơm, quạt, máy nén – TS.Nguyễn Văn May</a:t>
            </a:r>
          </a:p>
          <a:p>
            <a:pPr marL="342900" indent="-342900" eaLnBrk="1" hangingPunct="1">
              <a:spcBef>
                <a:spcPct val="20000"/>
              </a:spcBef>
              <a:buClr>
                <a:schemeClr val="hlink"/>
              </a:buClr>
              <a:buSzPct val="70000"/>
              <a:buFont typeface="Wingdings" pitchFamily="2" charset="2"/>
              <a:buNone/>
            </a:pPr>
            <a:r>
              <a:rPr lang="en-US" sz="3200">
                <a:solidFill>
                  <a:schemeClr val="tx1">
                    <a:lumMod val="95000"/>
                  </a:schemeClr>
                </a:solidFill>
                <a:effectLst>
                  <a:outerShdw blurRad="38100" dist="38100" dir="2700000" algn="tl">
                    <a:srgbClr val="000000"/>
                  </a:outerShdw>
                </a:effectLst>
                <a:latin typeface="Times New Roman" pitchFamily="18" charset="0"/>
              </a:rPr>
              <a:t>2. </a:t>
            </a:r>
            <a:r>
              <a:rPr lang="en-US" sz="3000">
                <a:solidFill>
                  <a:schemeClr val="tx1">
                    <a:lumMod val="95000"/>
                  </a:schemeClr>
                </a:solidFill>
                <a:effectLst>
                  <a:outerShdw blurRad="38100" dist="38100" dir="2700000" algn="tl">
                    <a:srgbClr val="000000"/>
                  </a:outerShdw>
                </a:effectLst>
                <a:latin typeface="Times New Roman" pitchFamily="18" charset="0"/>
              </a:rPr>
              <a:t>Giáo trình Bơm, quạt, máy nén – Ks. Đặng Thế Huân – Cao đẳng Lý Tự Trọng</a:t>
            </a:r>
          </a:p>
          <a:p>
            <a:pPr marL="342900" indent="-342900" eaLnBrk="1" hangingPunct="1">
              <a:spcBef>
                <a:spcPct val="20000"/>
              </a:spcBef>
              <a:buClr>
                <a:schemeClr val="hlink"/>
              </a:buClr>
              <a:buSzPct val="70000"/>
              <a:buFont typeface="Wingdings" pitchFamily="2" charset="2"/>
              <a:buNone/>
            </a:pPr>
            <a:r>
              <a:rPr lang="en-US" sz="3200">
                <a:solidFill>
                  <a:schemeClr val="tx1">
                    <a:lumMod val="95000"/>
                  </a:schemeClr>
                </a:solidFill>
                <a:effectLst>
                  <a:outerShdw blurRad="38100" dist="38100" dir="2700000" algn="tl">
                    <a:srgbClr val="000000"/>
                  </a:outerShdw>
                </a:effectLst>
                <a:latin typeface="Times New Roman" pitchFamily="18" charset="0"/>
              </a:rPr>
              <a:t>3. Giáo trình Bơm, quạt, máy nén – Th.S Phùng Chân Thành – ĐH Bách Khoa Tp.HCM</a:t>
            </a:r>
          </a:p>
          <a:p>
            <a:pPr marL="342900" indent="-342900" eaLnBrk="1" hangingPunct="1">
              <a:spcBef>
                <a:spcPct val="20000"/>
              </a:spcBef>
              <a:buClr>
                <a:schemeClr val="hlink"/>
              </a:buClr>
              <a:buSzPct val="70000"/>
              <a:buFont typeface="Wingdings" pitchFamily="2" charset="2"/>
              <a:buNone/>
            </a:pPr>
            <a:r>
              <a:rPr lang="en-US" sz="3200">
                <a:solidFill>
                  <a:schemeClr val="tx1">
                    <a:lumMod val="95000"/>
                  </a:schemeClr>
                </a:solidFill>
                <a:effectLst>
                  <a:outerShdw blurRad="38100" dist="38100" dir="2700000" algn="tl">
                    <a:srgbClr val="000000"/>
                  </a:outerShdw>
                </a:effectLst>
                <a:latin typeface="Times New Roman" pitchFamily="18" charset="0"/>
              </a:rPr>
              <a:t>4. Lý thuyết và thực hành Bơm, quạt, MN – TS. Lê Xuân Hòa – ThS. Nguyễn Thị Bích Ngọc</a:t>
            </a:r>
          </a:p>
          <a:p>
            <a:pPr marL="342900" indent="-342900" eaLnBrk="1" hangingPunct="1">
              <a:spcBef>
                <a:spcPct val="20000"/>
              </a:spcBef>
              <a:buClr>
                <a:schemeClr val="hlink"/>
              </a:buClr>
              <a:buSzPct val="70000"/>
              <a:buFont typeface="Wingdings" pitchFamily="2" charset="2"/>
              <a:buNone/>
            </a:pPr>
            <a:r>
              <a:rPr lang="en-US" sz="3200">
                <a:solidFill>
                  <a:schemeClr val="tx1">
                    <a:lumMod val="95000"/>
                  </a:schemeClr>
                </a:solidFill>
                <a:effectLst>
                  <a:outerShdw blurRad="38100" dist="38100" dir="2700000" algn="tl">
                    <a:srgbClr val="000000"/>
                  </a:outerShdw>
                </a:effectLst>
                <a:latin typeface="Times New Roman" pitchFamily="18" charset="0"/>
              </a:rPr>
              <a:t>5. Bài tập thủy lực và máy thủy lực – Ngô Vi Châu</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52400"/>
            <a:ext cx="9182100" cy="1143000"/>
          </a:xfrm>
        </p:spPr>
        <p:txBody>
          <a:bodyPr/>
          <a:lstStyle/>
          <a:p>
            <a:pPr algn="l"/>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a:r>
            <a:br>
              <a:rPr lang="en-US" sz="2400"/>
            </a:br>
            <a:r>
              <a:rPr lang="en-US" sz="2400"/>
              <a:t>                                              BÀI MỞ ĐẦU</a:t>
            </a:r>
            <a:br>
              <a:rPr lang="en-US" sz="2400"/>
            </a:br>
            <a:r>
              <a:rPr lang="en-US" sz="2400"/>
              <a:t>1. KHÁI NIỆM CHUNG: </a:t>
            </a:r>
            <a:br>
              <a:rPr lang="en-US" sz="2400"/>
            </a:br>
            <a:r>
              <a:rPr lang="en-US" sz="2400"/>
              <a:t> * Bơm, quạt, máy nén: Thuộc loại các máy thuỷ lực và máy thuỷ khí. </a:t>
            </a:r>
            <a:br>
              <a:rPr lang="en-US" sz="2400"/>
            </a:br>
            <a:r>
              <a:rPr lang="en-US" sz="2400"/>
              <a:t>+ Bơm là thiết bị dùng để di chuyển dòng môi chất và tăng năng lượng của dòng môi chất. Khi bơm làm việc năng lượng mà bơm nhận được từ động cơ sẽ chuyển hoá thành thế năng, động năng  và trong một chừng mực nhất định thành nhiệt năng của dòng môi chất. </a:t>
            </a:r>
            <a:br>
              <a:rPr lang="en-US" sz="2400"/>
            </a:br>
            <a:r>
              <a:rPr lang="en-US" sz="2400"/>
              <a:t>  	+ Máy để bơm chất khí, tuỳ thuộc vào áp suất đạt được được gọi là quạt, máy hút khí và máy nén khí. </a:t>
            </a:r>
            <a:br>
              <a:rPr lang="en-US" sz="2400"/>
            </a:br>
            <a:r>
              <a:rPr lang="en-US" sz="2400"/>
              <a:t>  	Quạt là máy để di chuyển chất khí với cơ số tăng áp </a:t>
            </a:r>
            <a:r>
              <a:rPr lang="en-US" sz="2400">
                <a:sym typeface="Symbol"/>
              </a:rPr>
              <a:t></a:t>
            </a:r>
            <a:r>
              <a:rPr lang="en-US" sz="2400"/>
              <a:t> &lt; 1,15 (</a:t>
            </a:r>
            <a:r>
              <a:rPr lang="en-US" sz="2400">
                <a:sym typeface="Symbol"/>
              </a:rPr>
              <a:t></a:t>
            </a:r>
            <a:r>
              <a:rPr lang="en-US" sz="2400"/>
              <a:t> - tỷ số giữa áp suất cửa ra và áp suất cửa vào của máy) hay áp suất đạt được p &lt; 1500 mmH2O. </a:t>
            </a:r>
            <a:br>
              <a:rPr lang="en-US" sz="2400"/>
            </a:br>
            <a:r>
              <a:rPr lang="en-US" sz="2400"/>
              <a:t>  	Máy  hút  khí là máy làm việc với  </a:t>
            </a:r>
            <a:r>
              <a:rPr lang="en-US" sz="2400">
                <a:sym typeface="Symbol"/>
              </a:rPr>
              <a:t></a:t>
            </a:r>
            <a:r>
              <a:rPr lang="en-US" sz="2400"/>
              <a:t> &gt; 1,15 hay áp suất đạt được p &gt; 1500 mmH</a:t>
            </a:r>
            <a:r>
              <a:rPr lang="en-US" sz="2400" baseline="-25000"/>
              <a:t>2</a:t>
            </a:r>
            <a:r>
              <a:rPr lang="en-US" sz="2400"/>
              <a:t>O nhưng không có làm lạnh nhân tạo.</a:t>
            </a:r>
            <a:br>
              <a:rPr lang="en-US" sz="2400"/>
            </a:br>
            <a:r>
              <a:rPr lang="en-US" sz="2400"/>
              <a:t>	  Máy  nén  khí  là máy làm việc với  </a:t>
            </a:r>
            <a:r>
              <a:rPr lang="en-US" sz="2400">
                <a:sym typeface="Symbol"/>
              </a:rPr>
              <a:t></a:t>
            </a:r>
            <a:r>
              <a:rPr lang="en-US" sz="2400"/>
              <a:t> &gt; 1,15 hay áp suất đạt được p &gt; 1500 mmH</a:t>
            </a:r>
            <a:r>
              <a:rPr lang="en-US" sz="2400" baseline="-25000"/>
              <a:t>2</a:t>
            </a:r>
            <a:r>
              <a:rPr lang="en-US" sz="2400"/>
              <a:t>O và có làm lạnh nhân tạo ở nơi xảy ra quá trình nén khí.</a:t>
            </a:r>
            <a:br>
              <a:rPr lang="en-US" sz="2400"/>
            </a:br>
            <a:endParaRPr lang="en-US"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ctangle 1"/>
          <p:cNvSpPr>
            <a:spLocks noChangeArrowheads="1"/>
          </p:cNvSpPr>
          <p:nvPr/>
        </p:nvSpPr>
        <p:spPr bwMode="auto">
          <a:xfrm>
            <a:off x="0" y="0"/>
            <a:ext cx="9601200"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 PHÂN LOẠI: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1"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2.1. Bơm:</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2.1.1. Theo nguyên lý làm việc và cấu tạo của bơm có 3 loại:</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a. Bơm cánh dẫn gồm: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ly tâm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hướng trục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hướng chéo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xoáy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b.  Bơm thể tích gồm: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piston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roto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piston - roto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c.  Bơm phun tia.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2.1.2. Theo công  dụng: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cấp nước nồi hơi (trong các nhà máy nhiệt điện)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dầu (trong các hệ thống truyền động thuỷ lực)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nhiên liệu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cứu hoả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Bơm hoá chất… </a:t>
            </a:r>
            <a:endParaRPr kumimoji="0" lang="en-US" sz="22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2929">
                                            <p:txEl>
                                              <p:pRg st="0" end="0"/>
                                            </p:txEl>
                                          </p:spTgt>
                                        </p:tgtEl>
                                        <p:attrNameLst>
                                          <p:attrName>style.visibility</p:attrName>
                                        </p:attrNameLst>
                                      </p:cBhvr>
                                      <p:to>
                                        <p:strVal val="visible"/>
                                      </p:to>
                                    </p:set>
                                    <p:animEffect transition="in" filter="box(in)">
                                      <p:cBhvr>
                                        <p:cTn id="7" dur="500"/>
                                        <p:tgtEl>
                                          <p:spTgt spid="2529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2929">
                                            <p:txEl>
                                              <p:pRg st="1" end="1"/>
                                            </p:txEl>
                                          </p:spTgt>
                                        </p:tgtEl>
                                        <p:attrNameLst>
                                          <p:attrName>style.visibility</p:attrName>
                                        </p:attrNameLst>
                                      </p:cBhvr>
                                      <p:to>
                                        <p:strVal val="visible"/>
                                      </p:to>
                                    </p:set>
                                    <p:animEffect transition="in" filter="box(in)">
                                      <p:cBhvr>
                                        <p:cTn id="12" dur="500"/>
                                        <p:tgtEl>
                                          <p:spTgt spid="2529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2929">
                                            <p:txEl>
                                              <p:pRg st="2" end="2"/>
                                            </p:txEl>
                                          </p:spTgt>
                                        </p:tgtEl>
                                        <p:attrNameLst>
                                          <p:attrName>style.visibility</p:attrName>
                                        </p:attrNameLst>
                                      </p:cBhvr>
                                      <p:to>
                                        <p:strVal val="visible"/>
                                      </p:to>
                                    </p:set>
                                    <p:animEffect transition="in" filter="box(in)">
                                      <p:cBhvr>
                                        <p:cTn id="17" dur="500"/>
                                        <p:tgtEl>
                                          <p:spTgt spid="2529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52929">
                                            <p:txEl>
                                              <p:pRg st="3" end="3"/>
                                            </p:txEl>
                                          </p:spTgt>
                                        </p:tgtEl>
                                        <p:attrNameLst>
                                          <p:attrName>style.visibility</p:attrName>
                                        </p:attrNameLst>
                                      </p:cBhvr>
                                      <p:to>
                                        <p:strVal val="visible"/>
                                      </p:to>
                                    </p:set>
                                    <p:animEffect transition="in" filter="box(in)">
                                      <p:cBhvr>
                                        <p:cTn id="22" dur="500"/>
                                        <p:tgtEl>
                                          <p:spTgt spid="252929">
                                            <p:txEl>
                                              <p:pRg st="3" end="3"/>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252929">
                                            <p:txEl>
                                              <p:pRg st="4" end="4"/>
                                            </p:txEl>
                                          </p:spTgt>
                                        </p:tgtEl>
                                        <p:attrNameLst>
                                          <p:attrName>style.visibility</p:attrName>
                                        </p:attrNameLst>
                                      </p:cBhvr>
                                      <p:to>
                                        <p:strVal val="visible"/>
                                      </p:to>
                                    </p:set>
                                    <p:animEffect transition="in" filter="box(in)">
                                      <p:cBhvr>
                                        <p:cTn id="25" dur="500"/>
                                        <p:tgtEl>
                                          <p:spTgt spid="252929">
                                            <p:txEl>
                                              <p:pRg st="4" end="4"/>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252929">
                                            <p:txEl>
                                              <p:pRg st="5" end="5"/>
                                            </p:txEl>
                                          </p:spTgt>
                                        </p:tgtEl>
                                        <p:attrNameLst>
                                          <p:attrName>style.visibility</p:attrName>
                                        </p:attrNameLst>
                                      </p:cBhvr>
                                      <p:to>
                                        <p:strVal val="visible"/>
                                      </p:to>
                                    </p:set>
                                    <p:animEffect transition="in" filter="box(in)">
                                      <p:cBhvr>
                                        <p:cTn id="28" dur="500"/>
                                        <p:tgtEl>
                                          <p:spTgt spid="252929">
                                            <p:txEl>
                                              <p:pRg st="5" end="5"/>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252929">
                                            <p:txEl>
                                              <p:pRg st="6" end="6"/>
                                            </p:txEl>
                                          </p:spTgt>
                                        </p:tgtEl>
                                        <p:attrNameLst>
                                          <p:attrName>style.visibility</p:attrName>
                                        </p:attrNameLst>
                                      </p:cBhvr>
                                      <p:to>
                                        <p:strVal val="visible"/>
                                      </p:to>
                                    </p:set>
                                    <p:animEffect transition="in" filter="box(in)">
                                      <p:cBhvr>
                                        <p:cTn id="31" dur="500"/>
                                        <p:tgtEl>
                                          <p:spTgt spid="252929">
                                            <p:txEl>
                                              <p:pRg st="6" end="6"/>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252929">
                                            <p:txEl>
                                              <p:pRg st="7" end="7"/>
                                            </p:txEl>
                                          </p:spTgt>
                                        </p:tgtEl>
                                        <p:attrNameLst>
                                          <p:attrName>style.visibility</p:attrName>
                                        </p:attrNameLst>
                                      </p:cBhvr>
                                      <p:to>
                                        <p:strVal val="visible"/>
                                      </p:to>
                                    </p:set>
                                    <p:animEffect transition="in" filter="box(in)">
                                      <p:cBhvr>
                                        <p:cTn id="34" dur="500"/>
                                        <p:tgtEl>
                                          <p:spTgt spid="252929">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252929">
                                            <p:txEl>
                                              <p:pRg st="8" end="8"/>
                                            </p:txEl>
                                          </p:spTgt>
                                        </p:tgtEl>
                                        <p:attrNameLst>
                                          <p:attrName>style.visibility</p:attrName>
                                        </p:attrNameLst>
                                      </p:cBhvr>
                                      <p:to>
                                        <p:strVal val="visible"/>
                                      </p:to>
                                    </p:set>
                                    <p:animEffect transition="in" filter="box(in)">
                                      <p:cBhvr>
                                        <p:cTn id="39" dur="500"/>
                                        <p:tgtEl>
                                          <p:spTgt spid="252929">
                                            <p:txEl>
                                              <p:pRg st="8" end="8"/>
                                            </p:txEl>
                                          </p:spTgt>
                                        </p:tgtEl>
                                      </p:cBhvr>
                                    </p:animEffect>
                                  </p:childTnLst>
                                </p:cTn>
                              </p:par>
                              <p:par>
                                <p:cTn id="40" presetID="4" presetClass="entr" presetSubtype="16" fill="hold" nodeType="withEffect">
                                  <p:stCondLst>
                                    <p:cond delay="0"/>
                                  </p:stCondLst>
                                  <p:childTnLst>
                                    <p:set>
                                      <p:cBhvr>
                                        <p:cTn id="41" dur="1" fill="hold">
                                          <p:stCondLst>
                                            <p:cond delay="0"/>
                                          </p:stCondLst>
                                        </p:cTn>
                                        <p:tgtEl>
                                          <p:spTgt spid="252929">
                                            <p:txEl>
                                              <p:pRg st="9" end="9"/>
                                            </p:txEl>
                                          </p:spTgt>
                                        </p:tgtEl>
                                        <p:attrNameLst>
                                          <p:attrName>style.visibility</p:attrName>
                                        </p:attrNameLst>
                                      </p:cBhvr>
                                      <p:to>
                                        <p:strVal val="visible"/>
                                      </p:to>
                                    </p:set>
                                    <p:animEffect transition="in" filter="box(in)">
                                      <p:cBhvr>
                                        <p:cTn id="42" dur="500"/>
                                        <p:tgtEl>
                                          <p:spTgt spid="252929">
                                            <p:txEl>
                                              <p:pRg st="9" end="9"/>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252929">
                                            <p:txEl>
                                              <p:pRg st="10" end="10"/>
                                            </p:txEl>
                                          </p:spTgt>
                                        </p:tgtEl>
                                        <p:attrNameLst>
                                          <p:attrName>style.visibility</p:attrName>
                                        </p:attrNameLst>
                                      </p:cBhvr>
                                      <p:to>
                                        <p:strVal val="visible"/>
                                      </p:to>
                                    </p:set>
                                    <p:animEffect transition="in" filter="box(in)">
                                      <p:cBhvr>
                                        <p:cTn id="45" dur="500"/>
                                        <p:tgtEl>
                                          <p:spTgt spid="252929">
                                            <p:txEl>
                                              <p:pRg st="10" end="10"/>
                                            </p:txEl>
                                          </p:spTgt>
                                        </p:tgtEl>
                                      </p:cBhvr>
                                    </p:animEffect>
                                  </p:childTnLst>
                                </p:cTn>
                              </p:par>
                              <p:par>
                                <p:cTn id="46" presetID="4" presetClass="entr" presetSubtype="16" fill="hold" nodeType="withEffect">
                                  <p:stCondLst>
                                    <p:cond delay="0"/>
                                  </p:stCondLst>
                                  <p:childTnLst>
                                    <p:set>
                                      <p:cBhvr>
                                        <p:cTn id="47" dur="1" fill="hold">
                                          <p:stCondLst>
                                            <p:cond delay="0"/>
                                          </p:stCondLst>
                                        </p:cTn>
                                        <p:tgtEl>
                                          <p:spTgt spid="252929">
                                            <p:txEl>
                                              <p:pRg st="11" end="11"/>
                                            </p:txEl>
                                          </p:spTgt>
                                        </p:tgtEl>
                                        <p:attrNameLst>
                                          <p:attrName>style.visibility</p:attrName>
                                        </p:attrNameLst>
                                      </p:cBhvr>
                                      <p:to>
                                        <p:strVal val="visible"/>
                                      </p:to>
                                    </p:set>
                                    <p:animEffect transition="in" filter="box(in)">
                                      <p:cBhvr>
                                        <p:cTn id="48" dur="500"/>
                                        <p:tgtEl>
                                          <p:spTgt spid="252929">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nodeType="clickEffect">
                                  <p:stCondLst>
                                    <p:cond delay="0"/>
                                  </p:stCondLst>
                                  <p:childTnLst>
                                    <p:set>
                                      <p:cBhvr>
                                        <p:cTn id="52" dur="1" fill="hold">
                                          <p:stCondLst>
                                            <p:cond delay="0"/>
                                          </p:stCondLst>
                                        </p:cTn>
                                        <p:tgtEl>
                                          <p:spTgt spid="252929">
                                            <p:txEl>
                                              <p:pRg st="12" end="12"/>
                                            </p:txEl>
                                          </p:spTgt>
                                        </p:tgtEl>
                                        <p:attrNameLst>
                                          <p:attrName>style.visibility</p:attrName>
                                        </p:attrNameLst>
                                      </p:cBhvr>
                                      <p:to>
                                        <p:strVal val="visible"/>
                                      </p:to>
                                    </p:set>
                                    <p:animEffect transition="in" filter="box(in)">
                                      <p:cBhvr>
                                        <p:cTn id="53" dur="500"/>
                                        <p:tgtEl>
                                          <p:spTgt spid="252929">
                                            <p:txEl>
                                              <p:pRg st="12" end="1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nodeType="clickEffect">
                                  <p:stCondLst>
                                    <p:cond delay="0"/>
                                  </p:stCondLst>
                                  <p:childTnLst>
                                    <p:set>
                                      <p:cBhvr>
                                        <p:cTn id="57" dur="1" fill="hold">
                                          <p:stCondLst>
                                            <p:cond delay="0"/>
                                          </p:stCondLst>
                                        </p:cTn>
                                        <p:tgtEl>
                                          <p:spTgt spid="252929">
                                            <p:txEl>
                                              <p:pRg st="13" end="13"/>
                                            </p:txEl>
                                          </p:spTgt>
                                        </p:tgtEl>
                                        <p:attrNameLst>
                                          <p:attrName>style.visibility</p:attrName>
                                        </p:attrNameLst>
                                      </p:cBhvr>
                                      <p:to>
                                        <p:strVal val="visible"/>
                                      </p:to>
                                    </p:set>
                                    <p:animEffect transition="in" filter="box(in)">
                                      <p:cBhvr>
                                        <p:cTn id="58" dur="500"/>
                                        <p:tgtEl>
                                          <p:spTgt spid="252929">
                                            <p:txEl>
                                              <p:pRg st="13" end="1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 presetClass="entr" presetSubtype="16" fill="hold" nodeType="clickEffect">
                                  <p:stCondLst>
                                    <p:cond delay="0"/>
                                  </p:stCondLst>
                                  <p:childTnLst>
                                    <p:set>
                                      <p:cBhvr>
                                        <p:cTn id="62" dur="1" fill="hold">
                                          <p:stCondLst>
                                            <p:cond delay="0"/>
                                          </p:stCondLst>
                                        </p:cTn>
                                        <p:tgtEl>
                                          <p:spTgt spid="252929">
                                            <p:txEl>
                                              <p:pRg st="14" end="14"/>
                                            </p:txEl>
                                          </p:spTgt>
                                        </p:tgtEl>
                                        <p:attrNameLst>
                                          <p:attrName>style.visibility</p:attrName>
                                        </p:attrNameLst>
                                      </p:cBhvr>
                                      <p:to>
                                        <p:strVal val="visible"/>
                                      </p:to>
                                    </p:set>
                                    <p:animEffect transition="in" filter="box(in)">
                                      <p:cBhvr>
                                        <p:cTn id="63" dur="500"/>
                                        <p:tgtEl>
                                          <p:spTgt spid="252929">
                                            <p:txEl>
                                              <p:pRg st="14" end="14"/>
                                            </p:txEl>
                                          </p:spTgt>
                                        </p:tgtEl>
                                      </p:cBhvr>
                                    </p:animEffect>
                                  </p:childTnLst>
                                </p:cTn>
                              </p:par>
                              <p:par>
                                <p:cTn id="64" presetID="4" presetClass="entr" presetSubtype="16" fill="hold" nodeType="withEffect">
                                  <p:stCondLst>
                                    <p:cond delay="0"/>
                                  </p:stCondLst>
                                  <p:childTnLst>
                                    <p:set>
                                      <p:cBhvr>
                                        <p:cTn id="65" dur="1" fill="hold">
                                          <p:stCondLst>
                                            <p:cond delay="0"/>
                                          </p:stCondLst>
                                        </p:cTn>
                                        <p:tgtEl>
                                          <p:spTgt spid="252929">
                                            <p:txEl>
                                              <p:pRg st="15" end="15"/>
                                            </p:txEl>
                                          </p:spTgt>
                                        </p:tgtEl>
                                        <p:attrNameLst>
                                          <p:attrName>style.visibility</p:attrName>
                                        </p:attrNameLst>
                                      </p:cBhvr>
                                      <p:to>
                                        <p:strVal val="visible"/>
                                      </p:to>
                                    </p:set>
                                    <p:animEffect transition="in" filter="box(in)">
                                      <p:cBhvr>
                                        <p:cTn id="66" dur="500"/>
                                        <p:tgtEl>
                                          <p:spTgt spid="252929">
                                            <p:txEl>
                                              <p:pRg st="15" end="15"/>
                                            </p:txEl>
                                          </p:spTgt>
                                        </p:tgtEl>
                                      </p:cBhvr>
                                    </p:animEffect>
                                  </p:childTnLst>
                                </p:cTn>
                              </p:par>
                              <p:par>
                                <p:cTn id="67" presetID="4" presetClass="entr" presetSubtype="16" fill="hold" nodeType="withEffect">
                                  <p:stCondLst>
                                    <p:cond delay="0"/>
                                  </p:stCondLst>
                                  <p:childTnLst>
                                    <p:set>
                                      <p:cBhvr>
                                        <p:cTn id="68" dur="1" fill="hold">
                                          <p:stCondLst>
                                            <p:cond delay="0"/>
                                          </p:stCondLst>
                                        </p:cTn>
                                        <p:tgtEl>
                                          <p:spTgt spid="252929">
                                            <p:txEl>
                                              <p:pRg st="16" end="16"/>
                                            </p:txEl>
                                          </p:spTgt>
                                        </p:tgtEl>
                                        <p:attrNameLst>
                                          <p:attrName>style.visibility</p:attrName>
                                        </p:attrNameLst>
                                      </p:cBhvr>
                                      <p:to>
                                        <p:strVal val="visible"/>
                                      </p:to>
                                    </p:set>
                                    <p:animEffect transition="in" filter="box(in)">
                                      <p:cBhvr>
                                        <p:cTn id="69" dur="500"/>
                                        <p:tgtEl>
                                          <p:spTgt spid="252929">
                                            <p:txEl>
                                              <p:pRg st="16" end="16"/>
                                            </p:txEl>
                                          </p:spTgt>
                                        </p:tgtEl>
                                      </p:cBhvr>
                                    </p:animEffect>
                                  </p:childTnLst>
                                </p:cTn>
                              </p:par>
                              <p:par>
                                <p:cTn id="70" presetID="4" presetClass="entr" presetSubtype="16" fill="hold" nodeType="withEffect">
                                  <p:stCondLst>
                                    <p:cond delay="0"/>
                                  </p:stCondLst>
                                  <p:childTnLst>
                                    <p:set>
                                      <p:cBhvr>
                                        <p:cTn id="71" dur="1" fill="hold">
                                          <p:stCondLst>
                                            <p:cond delay="0"/>
                                          </p:stCondLst>
                                        </p:cTn>
                                        <p:tgtEl>
                                          <p:spTgt spid="252929">
                                            <p:txEl>
                                              <p:pRg st="17" end="17"/>
                                            </p:txEl>
                                          </p:spTgt>
                                        </p:tgtEl>
                                        <p:attrNameLst>
                                          <p:attrName>style.visibility</p:attrName>
                                        </p:attrNameLst>
                                      </p:cBhvr>
                                      <p:to>
                                        <p:strVal val="visible"/>
                                      </p:to>
                                    </p:set>
                                    <p:animEffect transition="in" filter="box(in)">
                                      <p:cBhvr>
                                        <p:cTn id="72" dur="500"/>
                                        <p:tgtEl>
                                          <p:spTgt spid="252929">
                                            <p:txEl>
                                              <p:pRg st="17" end="17"/>
                                            </p:txEl>
                                          </p:spTgt>
                                        </p:tgtEl>
                                      </p:cBhvr>
                                    </p:animEffect>
                                  </p:childTnLst>
                                </p:cTn>
                              </p:par>
                              <p:par>
                                <p:cTn id="73" presetID="4" presetClass="entr" presetSubtype="16" fill="hold" nodeType="withEffect">
                                  <p:stCondLst>
                                    <p:cond delay="0"/>
                                  </p:stCondLst>
                                  <p:childTnLst>
                                    <p:set>
                                      <p:cBhvr>
                                        <p:cTn id="74" dur="1" fill="hold">
                                          <p:stCondLst>
                                            <p:cond delay="0"/>
                                          </p:stCondLst>
                                        </p:cTn>
                                        <p:tgtEl>
                                          <p:spTgt spid="252929">
                                            <p:txEl>
                                              <p:pRg st="18" end="18"/>
                                            </p:txEl>
                                          </p:spTgt>
                                        </p:tgtEl>
                                        <p:attrNameLst>
                                          <p:attrName>style.visibility</p:attrName>
                                        </p:attrNameLst>
                                      </p:cBhvr>
                                      <p:to>
                                        <p:strVal val="visible"/>
                                      </p:to>
                                    </p:set>
                                    <p:animEffect transition="in" filter="box(in)">
                                      <p:cBhvr>
                                        <p:cTn id="75" dur="500"/>
                                        <p:tgtEl>
                                          <p:spTgt spid="25292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Rectangle 1"/>
          <p:cNvSpPr>
            <a:spLocks noChangeArrowheads="1"/>
          </p:cNvSpPr>
          <p:nvPr/>
        </p:nvSpPr>
        <p:spPr bwMode="auto">
          <a:xfrm>
            <a:off x="0" y="0"/>
            <a:ext cx="99060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2.2. Quạt: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Quạt chỉ có loại cánh dẫn gồm: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Quạt ly tâm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Quạt hướng trục</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1"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2.3. Máy nén: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Máy nén có ba loại: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cánh dẫn: gồm</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ly tâm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hướng trục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thể tích: gồm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piston </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roto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 Máy nén phun tia</a:t>
            </a:r>
            <a:r>
              <a:rPr kumimoji="0" lang="en-US" sz="2800" b="0" i="0" u="none" strike="noStrike" cap="none" normalizeH="0" baseline="0">
                <a:ln>
                  <a:noFill/>
                </a:ln>
                <a:solidFill>
                  <a:schemeClr val="tx1"/>
                </a:solidFill>
                <a:effectLst/>
                <a:latin typeface="Times New Roman" pitchFamily="18" charset="0"/>
                <a:cs typeface="Times New Roman" pitchFamily="18" charset="0"/>
              </a:rPr>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4977">
                                            <p:txEl>
                                              <p:pRg st="0" end="0"/>
                                            </p:txEl>
                                          </p:spTgt>
                                        </p:tgtEl>
                                        <p:attrNameLst>
                                          <p:attrName>style.visibility</p:attrName>
                                        </p:attrNameLst>
                                      </p:cBhvr>
                                      <p:to>
                                        <p:strVal val="visible"/>
                                      </p:to>
                                    </p:set>
                                    <p:animEffect transition="in" filter="box(in)">
                                      <p:cBhvr>
                                        <p:cTn id="7" dur="500"/>
                                        <p:tgtEl>
                                          <p:spTgt spid="2549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4977">
                                            <p:txEl>
                                              <p:pRg st="1" end="1"/>
                                            </p:txEl>
                                          </p:spTgt>
                                        </p:tgtEl>
                                        <p:attrNameLst>
                                          <p:attrName>style.visibility</p:attrName>
                                        </p:attrNameLst>
                                      </p:cBhvr>
                                      <p:to>
                                        <p:strVal val="visible"/>
                                      </p:to>
                                    </p:set>
                                    <p:animEffect transition="in" filter="box(in)">
                                      <p:cBhvr>
                                        <p:cTn id="12" dur="500"/>
                                        <p:tgtEl>
                                          <p:spTgt spid="254977">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54977">
                                            <p:txEl>
                                              <p:pRg st="2" end="2"/>
                                            </p:txEl>
                                          </p:spTgt>
                                        </p:tgtEl>
                                        <p:attrNameLst>
                                          <p:attrName>style.visibility</p:attrName>
                                        </p:attrNameLst>
                                      </p:cBhvr>
                                      <p:to>
                                        <p:strVal val="visible"/>
                                      </p:to>
                                    </p:set>
                                    <p:animEffect transition="in" filter="box(in)">
                                      <p:cBhvr>
                                        <p:cTn id="15" dur="500"/>
                                        <p:tgtEl>
                                          <p:spTgt spid="254977">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254977">
                                            <p:txEl>
                                              <p:pRg st="3" end="3"/>
                                            </p:txEl>
                                          </p:spTgt>
                                        </p:tgtEl>
                                        <p:attrNameLst>
                                          <p:attrName>style.visibility</p:attrName>
                                        </p:attrNameLst>
                                      </p:cBhvr>
                                      <p:to>
                                        <p:strVal val="visible"/>
                                      </p:to>
                                    </p:set>
                                    <p:animEffect transition="in" filter="box(in)">
                                      <p:cBhvr>
                                        <p:cTn id="18" dur="500"/>
                                        <p:tgtEl>
                                          <p:spTgt spid="25497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54977">
                                            <p:txEl>
                                              <p:pRg st="4" end="4"/>
                                            </p:txEl>
                                          </p:spTgt>
                                        </p:tgtEl>
                                        <p:attrNameLst>
                                          <p:attrName>style.visibility</p:attrName>
                                        </p:attrNameLst>
                                      </p:cBhvr>
                                      <p:to>
                                        <p:strVal val="visible"/>
                                      </p:to>
                                    </p:set>
                                    <p:animEffect transition="in" filter="box(in)">
                                      <p:cBhvr>
                                        <p:cTn id="23" dur="500"/>
                                        <p:tgtEl>
                                          <p:spTgt spid="25497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54977">
                                            <p:txEl>
                                              <p:pRg st="5" end="5"/>
                                            </p:txEl>
                                          </p:spTgt>
                                        </p:tgtEl>
                                        <p:attrNameLst>
                                          <p:attrName>style.visibility</p:attrName>
                                        </p:attrNameLst>
                                      </p:cBhvr>
                                      <p:to>
                                        <p:strVal val="visible"/>
                                      </p:to>
                                    </p:set>
                                    <p:animEffect transition="in" filter="box(in)">
                                      <p:cBhvr>
                                        <p:cTn id="28" dur="500"/>
                                        <p:tgtEl>
                                          <p:spTgt spid="254977">
                                            <p:txEl>
                                              <p:pRg st="5" end="5"/>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254977">
                                            <p:txEl>
                                              <p:pRg st="6" end="6"/>
                                            </p:txEl>
                                          </p:spTgt>
                                        </p:tgtEl>
                                        <p:attrNameLst>
                                          <p:attrName>style.visibility</p:attrName>
                                        </p:attrNameLst>
                                      </p:cBhvr>
                                      <p:to>
                                        <p:strVal val="visible"/>
                                      </p:to>
                                    </p:set>
                                    <p:animEffect transition="in" filter="box(in)">
                                      <p:cBhvr>
                                        <p:cTn id="31" dur="500"/>
                                        <p:tgtEl>
                                          <p:spTgt spid="254977">
                                            <p:txEl>
                                              <p:pRg st="6" end="6"/>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254977">
                                            <p:txEl>
                                              <p:pRg st="7" end="7"/>
                                            </p:txEl>
                                          </p:spTgt>
                                        </p:tgtEl>
                                        <p:attrNameLst>
                                          <p:attrName>style.visibility</p:attrName>
                                        </p:attrNameLst>
                                      </p:cBhvr>
                                      <p:to>
                                        <p:strVal val="visible"/>
                                      </p:to>
                                    </p:set>
                                    <p:animEffect transition="in" filter="box(in)">
                                      <p:cBhvr>
                                        <p:cTn id="34" dur="500"/>
                                        <p:tgtEl>
                                          <p:spTgt spid="254977">
                                            <p:txEl>
                                              <p:pRg st="7" end="7"/>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254977">
                                            <p:txEl>
                                              <p:pRg st="8" end="8"/>
                                            </p:txEl>
                                          </p:spTgt>
                                        </p:tgtEl>
                                        <p:attrNameLst>
                                          <p:attrName>style.visibility</p:attrName>
                                        </p:attrNameLst>
                                      </p:cBhvr>
                                      <p:to>
                                        <p:strVal val="visible"/>
                                      </p:to>
                                    </p:set>
                                    <p:animEffect transition="in" filter="box(in)">
                                      <p:cBhvr>
                                        <p:cTn id="37" dur="500"/>
                                        <p:tgtEl>
                                          <p:spTgt spid="25497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254977">
                                            <p:txEl>
                                              <p:pRg st="9" end="9"/>
                                            </p:txEl>
                                          </p:spTgt>
                                        </p:tgtEl>
                                        <p:attrNameLst>
                                          <p:attrName>style.visibility</p:attrName>
                                        </p:attrNameLst>
                                      </p:cBhvr>
                                      <p:to>
                                        <p:strVal val="visible"/>
                                      </p:to>
                                    </p:set>
                                    <p:animEffect transition="in" filter="box(in)">
                                      <p:cBhvr>
                                        <p:cTn id="42" dur="500"/>
                                        <p:tgtEl>
                                          <p:spTgt spid="254977">
                                            <p:txEl>
                                              <p:pRg st="9" end="9"/>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254977">
                                            <p:txEl>
                                              <p:pRg st="10" end="10"/>
                                            </p:txEl>
                                          </p:spTgt>
                                        </p:tgtEl>
                                        <p:attrNameLst>
                                          <p:attrName>style.visibility</p:attrName>
                                        </p:attrNameLst>
                                      </p:cBhvr>
                                      <p:to>
                                        <p:strVal val="visible"/>
                                      </p:to>
                                    </p:set>
                                    <p:animEffect transition="in" filter="box(in)">
                                      <p:cBhvr>
                                        <p:cTn id="45" dur="500"/>
                                        <p:tgtEl>
                                          <p:spTgt spid="254977">
                                            <p:txEl>
                                              <p:pRg st="10" end="10"/>
                                            </p:txEl>
                                          </p:spTgt>
                                        </p:tgtEl>
                                      </p:cBhvr>
                                    </p:animEffect>
                                  </p:childTnLst>
                                </p:cTn>
                              </p:par>
                              <p:par>
                                <p:cTn id="46" presetID="4" presetClass="entr" presetSubtype="16" fill="hold" nodeType="withEffect">
                                  <p:stCondLst>
                                    <p:cond delay="0"/>
                                  </p:stCondLst>
                                  <p:childTnLst>
                                    <p:set>
                                      <p:cBhvr>
                                        <p:cTn id="47" dur="1" fill="hold">
                                          <p:stCondLst>
                                            <p:cond delay="0"/>
                                          </p:stCondLst>
                                        </p:cTn>
                                        <p:tgtEl>
                                          <p:spTgt spid="254977">
                                            <p:txEl>
                                              <p:pRg st="11" end="11"/>
                                            </p:txEl>
                                          </p:spTgt>
                                        </p:tgtEl>
                                        <p:attrNameLst>
                                          <p:attrName>style.visibility</p:attrName>
                                        </p:attrNameLst>
                                      </p:cBhvr>
                                      <p:to>
                                        <p:strVal val="visible"/>
                                      </p:to>
                                    </p:set>
                                    <p:animEffect transition="in" filter="box(in)">
                                      <p:cBhvr>
                                        <p:cTn id="48" dur="500"/>
                                        <p:tgtEl>
                                          <p:spTgt spid="254977">
                                            <p:txEl>
                                              <p:pRg st="11" end="11"/>
                                            </p:txEl>
                                          </p:spTgt>
                                        </p:tgtEl>
                                      </p:cBhvr>
                                    </p:animEffect>
                                  </p:childTnLst>
                                </p:cTn>
                              </p:par>
                              <p:par>
                                <p:cTn id="49" presetID="4" presetClass="entr" presetSubtype="16" fill="hold" nodeType="withEffect">
                                  <p:stCondLst>
                                    <p:cond delay="0"/>
                                  </p:stCondLst>
                                  <p:childTnLst>
                                    <p:set>
                                      <p:cBhvr>
                                        <p:cTn id="50" dur="1" fill="hold">
                                          <p:stCondLst>
                                            <p:cond delay="0"/>
                                          </p:stCondLst>
                                        </p:cTn>
                                        <p:tgtEl>
                                          <p:spTgt spid="254977">
                                            <p:txEl>
                                              <p:pRg st="12" end="12"/>
                                            </p:txEl>
                                          </p:spTgt>
                                        </p:tgtEl>
                                        <p:attrNameLst>
                                          <p:attrName>style.visibility</p:attrName>
                                        </p:attrNameLst>
                                      </p:cBhvr>
                                      <p:to>
                                        <p:strVal val="visible"/>
                                      </p:to>
                                    </p:set>
                                    <p:animEffect transition="in" filter="box(in)">
                                      <p:cBhvr>
                                        <p:cTn id="51" dur="500"/>
                                        <p:tgtEl>
                                          <p:spTgt spid="25497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0"/>
            <a:ext cx="8915400" cy="4525963"/>
          </a:xfrm>
        </p:spPr>
        <p:txBody>
          <a:bodyPr/>
          <a:lstStyle/>
          <a:p>
            <a:pPr algn="ctr">
              <a:buNone/>
            </a:pPr>
            <a:r>
              <a:rPr lang="en-US" b="1"/>
              <a:t>Bài 1: CÁC NGUYÊN LÝ HOẠT ĐỘNG CỦA BƠM, QUẠT, MÁY NÉN</a:t>
            </a:r>
          </a:p>
          <a:p>
            <a:pPr marL="514350" indent="-514350">
              <a:buNone/>
            </a:pPr>
            <a:r>
              <a:rPr lang="en-US"/>
              <a:t>1. NGUYÊN LÝ THỂ TÍCH:</a:t>
            </a:r>
          </a:p>
          <a:p>
            <a:pPr>
              <a:buNone/>
            </a:pPr>
            <a:endParaRPr lang="en-US"/>
          </a:p>
        </p:txBody>
      </p:sp>
      <p:pic>
        <p:nvPicPr>
          <p:cNvPr id="257026" name="Picture 136"/>
          <p:cNvPicPr>
            <a:picLocks noChangeAspect="1" noChangeArrowheads="1"/>
          </p:cNvPicPr>
          <p:nvPr/>
        </p:nvPicPr>
        <p:blipFill>
          <a:blip r:embed="rId2"/>
          <a:srcRect/>
          <a:stretch>
            <a:fillRect/>
          </a:stretch>
        </p:blipFill>
        <p:spPr bwMode="auto">
          <a:xfrm>
            <a:off x="2133600" y="1766512"/>
            <a:ext cx="6781800" cy="4253288"/>
          </a:xfrm>
          <a:prstGeom prst="rect">
            <a:avLst/>
          </a:prstGeom>
          <a:noFill/>
          <a:ln w="9525">
            <a:noFill/>
            <a:miter lim="800000"/>
            <a:headEnd/>
            <a:tailEnd/>
          </a:ln>
        </p:spPr>
      </p:pic>
      <p:sp>
        <p:nvSpPr>
          <p:cNvPr id="257027" name="Rectangle 3"/>
          <p:cNvSpPr>
            <a:spLocks noChangeArrowheads="1"/>
          </p:cNvSpPr>
          <p:nvPr/>
        </p:nvSpPr>
        <p:spPr bwMode="auto">
          <a:xfrm>
            <a:off x="2590800" y="6172200"/>
            <a:ext cx="572785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1.1: Nguyên lý làm việc máy nén piston</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7026"/>
                                        </p:tgtEl>
                                        <p:attrNameLst>
                                          <p:attrName>style.visibility</p:attrName>
                                        </p:attrNameLst>
                                      </p:cBhvr>
                                      <p:to>
                                        <p:strVal val="visible"/>
                                      </p:to>
                                    </p:set>
                                    <p:animEffect transition="in" filter="box(in)">
                                      <p:cBhvr>
                                        <p:cTn id="17" dur="500"/>
                                        <p:tgtEl>
                                          <p:spTgt spid="257026"/>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257027"/>
                                        </p:tgtEl>
                                        <p:attrNameLst>
                                          <p:attrName>style.visibility</p:attrName>
                                        </p:attrNameLst>
                                      </p:cBhvr>
                                      <p:to>
                                        <p:strVal val="visible"/>
                                      </p:to>
                                    </p:set>
                                    <p:animEffect transition="in" filter="box(in)">
                                      <p:cBhvr>
                                        <p:cTn id="20" dur="500"/>
                                        <p:tgtEl>
                                          <p:spTgt spid="257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9829800" cy="4525963"/>
          </a:xfrm>
        </p:spPr>
        <p:txBody>
          <a:bodyPr/>
          <a:lstStyle/>
          <a:p>
            <a:pPr>
              <a:buNone/>
            </a:pPr>
            <a:r>
              <a:rPr lang="en-US" sz="2800">
                <a:latin typeface="Times New Roman" pitchFamily="18" charset="0"/>
                <a:cs typeface="Times New Roman" pitchFamily="18" charset="0"/>
              </a:rPr>
              <a:t>	* Máy thể tích làm việc theo nguyên lý nén chất lỏng trong một thể tích kín dưới tác dụng của piston (chuyển động tịnh tiến của piston trong xylanh) hay roto (chuyển động quay của roto trong stato). Do bị nén nên thế năng của dòng chảy thay đổi còn động năng hầu như không đổi, do đó còn gọi máy thể tích là máy thủy tĩnh.</a:t>
            </a:r>
          </a:p>
          <a:p>
            <a:pPr>
              <a:buNone/>
            </a:pPr>
            <a:r>
              <a:rPr lang="en-US" sz="2800">
                <a:latin typeface="Times New Roman" pitchFamily="18" charset="0"/>
                <a:cs typeface="Times New Roman" pitchFamily="18" charset="0"/>
              </a:rPr>
              <a:t>	* Có ba loại máy thể tích điển hình là máy piston (vật chèn có chuyển động tịnh tiến) và máy piston roto (vật chèn có chuyển động tịnh tiến nhờ chuyển động quay của khối roto. Về nguyên tắc, bất cứ máy thể tích nào cũng có thể làm được hai nhiệm vụ bơm và động cơ. </a:t>
            </a:r>
          </a:p>
          <a:p>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15400" cy="1143000"/>
          </a:xfrm>
        </p:spPr>
        <p:txBody>
          <a:bodyPr/>
          <a:lstStyle/>
          <a:p>
            <a:pPr algn="l"/>
            <a:r>
              <a:rPr lang="en-US" sz="2800">
                <a:latin typeface="Times New Roman" pitchFamily="18" charset="0"/>
                <a:cs typeface="Times New Roman" pitchFamily="18" charset="0"/>
              </a:rPr>
              <a:t>2. NGUYÊN LÝ LY TÂM:</a:t>
            </a:r>
            <a:r>
              <a:rPr lang="en-US"/>
              <a:t/>
            </a:r>
            <a:br>
              <a:rPr lang="en-US"/>
            </a:br>
            <a:endParaRPr lang="en-US"/>
          </a:p>
        </p:txBody>
      </p:sp>
      <p:pic>
        <p:nvPicPr>
          <p:cNvPr id="258050" name="Picture 2"/>
          <p:cNvPicPr>
            <a:picLocks noChangeAspect="1" noChangeArrowheads="1"/>
          </p:cNvPicPr>
          <p:nvPr/>
        </p:nvPicPr>
        <p:blipFill>
          <a:blip r:embed="rId2"/>
          <a:srcRect/>
          <a:stretch>
            <a:fillRect/>
          </a:stretch>
        </p:blipFill>
        <p:spPr bwMode="auto">
          <a:xfrm>
            <a:off x="1600200" y="914400"/>
            <a:ext cx="6400800" cy="5029199"/>
          </a:xfrm>
          <a:prstGeom prst="rect">
            <a:avLst/>
          </a:prstGeom>
          <a:noFill/>
          <a:ln w="9525">
            <a:noFill/>
            <a:miter lim="800000"/>
            <a:headEnd/>
            <a:tailEnd/>
          </a:ln>
        </p:spPr>
      </p:pic>
      <p:sp>
        <p:nvSpPr>
          <p:cNvPr id="258051" name="Rectangle 3"/>
          <p:cNvSpPr>
            <a:spLocks noChangeArrowheads="1"/>
          </p:cNvSpPr>
          <p:nvPr/>
        </p:nvSpPr>
        <p:spPr bwMode="auto">
          <a:xfrm>
            <a:off x="2301659" y="6167735"/>
            <a:ext cx="524214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chemeClr val="tx1"/>
                </a:solidFill>
                <a:effectLst/>
                <a:latin typeface="Times New Roman" pitchFamily="18" charset="0"/>
                <a:ea typeface="Times New Roman" pitchFamily="18" charset="0"/>
                <a:cs typeface="Times New Roman" pitchFamily="18" charset="0"/>
              </a:rPr>
              <a:t>Hình 1.2: Nguyên lý làm việc bơm ly tâm</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8050"/>
                                        </p:tgtEl>
                                        <p:attrNameLst>
                                          <p:attrName>style.visibility</p:attrName>
                                        </p:attrNameLst>
                                      </p:cBhvr>
                                      <p:to>
                                        <p:strVal val="visible"/>
                                      </p:to>
                                    </p:set>
                                    <p:animEffect transition="in" filter="box(in)">
                                      <p:cBhvr>
                                        <p:cTn id="12" dur="500"/>
                                        <p:tgtEl>
                                          <p:spTgt spid="258050"/>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58051"/>
                                        </p:tgtEl>
                                        <p:attrNameLst>
                                          <p:attrName>style.visibility</p:attrName>
                                        </p:attrNameLst>
                                      </p:cBhvr>
                                      <p:to>
                                        <p:strVal val="visible"/>
                                      </p:to>
                                    </p:set>
                                    <p:animEffect transition="in" filter="box(in)">
                                      <p:cBhvr>
                                        <p:cTn id="15" dur="500"/>
                                        <p:tgtEl>
                                          <p:spTgt spid="258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8051" grpId="0"/>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3182</TotalTime>
  <Pages>0</Pages>
  <Words>989</Words>
  <Characters>0</Characters>
  <Application>Microsoft Office PowerPoint</Application>
  <DocSecurity>0</DocSecurity>
  <PresentationFormat>A4 Paper (210x297 mm)</PresentationFormat>
  <Lines>0</Lines>
  <Paragraphs>157</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Garamond</vt:lpstr>
      <vt:lpstr>Symbol</vt:lpstr>
      <vt:lpstr>Times New Roman</vt:lpstr>
      <vt:lpstr>Wingdings</vt:lpstr>
      <vt:lpstr>Stream</vt:lpstr>
      <vt:lpstr>PowerPoint Presentation</vt:lpstr>
      <vt:lpstr>PowerPoint Presentation</vt:lpstr>
      <vt:lpstr>PowerPoint Presentation</vt:lpstr>
      <vt:lpstr>                                                               BÀI MỞ ĐẦU 1. KHÁI NIỆM CHUNG:   * Bơm, quạt, máy nén: Thuộc loại các máy thuỷ lực và máy thuỷ khí.  + Bơm là thiết bị dùng để di chuyển dòng môi chất và tăng năng lượng của dòng môi chất. Khi bơm làm việc năng lượng mà bơm nhận được từ động cơ sẽ chuyển hoá thành thế năng, động năng  và trong một chừng mực nhất định thành nhiệt năng của dòng môi chất.     + Máy để bơm chất khí, tuỳ thuộc vào áp suất đạt được được gọi là quạt, máy hút khí và máy nén khí.     Quạt là máy để di chuyển chất khí với cơ số tăng áp  &lt; 1,15 ( - tỷ số giữa áp suất cửa ra và áp suất cửa vào của máy) hay áp suất đạt được p &lt; 1500 mmH2O.     Máy  hút  khí là máy làm việc với   &gt; 1,15 hay áp suất đạt được p &gt; 1500 mmH2O nhưng không có làm lạnh nhân tạo.    Máy  nén  khí  là máy làm việc với   &gt; 1,15 hay áp suất đạt được p &gt; 1500 mmH2O và có làm lạnh nhân tạo ở nơi xảy ra quá trình nén khí. </vt:lpstr>
      <vt:lpstr>PowerPoint Presentation</vt:lpstr>
      <vt:lpstr>PowerPoint Presentation</vt:lpstr>
      <vt:lpstr>PowerPoint Presentation</vt:lpstr>
      <vt:lpstr>PowerPoint Presentation</vt:lpstr>
      <vt:lpstr>2. NGUYÊN LÝ LY TÂM: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 Bơm hướng trục 7.1. Sơ đồ cấu tạo</vt:lpstr>
      <vt:lpstr>PowerPoint Presentation</vt:lpstr>
      <vt:lpstr>PowerPoint Presentation</vt:lpstr>
    </vt:vector>
  </TitlesOfParts>
  <Company>MICROSOFT USA</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DUY THONG</dc:creator>
  <cp:lastModifiedBy>xin chao</cp:lastModifiedBy>
  <cp:revision>630</cp:revision>
  <cp:lastPrinted>1899-12-30T00:00:00Z</cp:lastPrinted>
  <dcterms:created xsi:type="dcterms:W3CDTF">2008-11-14T14:07:01Z</dcterms:created>
  <dcterms:modified xsi:type="dcterms:W3CDTF">2026-07-23T12:48:20Z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1033-6.3.0.1731</vt:lpwstr>
  </property>
</Properties>
</file>